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58" r:id="rId5"/>
    <p:sldId id="259" r:id="rId6"/>
    <p:sldId id="263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0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6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5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32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6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93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5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8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49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8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61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11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08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4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2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405F80-1883-48E8-BCC7-7A4FCE6FB1E4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6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132B-6AA9-4625-B0CE-B27AC3979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/>
              <a:t>웹 자바</a:t>
            </a:r>
            <a:r>
              <a:rPr lang="en-US" altLang="ko-KR" sz="4800"/>
              <a:t>(JAVA)</a:t>
            </a:r>
            <a:r>
              <a:rPr lang="ko-KR" altLang="en-US" sz="4800"/>
              <a:t>개발자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81B96-9C5C-430F-BC51-4A5D79C26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ko-KR" altLang="en-US"/>
              <a:t>자바</a:t>
            </a:r>
            <a:r>
              <a:rPr lang="en-US" altLang="ko-KR"/>
              <a:t>S/W</a:t>
            </a:r>
            <a:r>
              <a:rPr lang="ko-KR" altLang="en-US"/>
              <a:t>기초 </a:t>
            </a:r>
            <a:r>
              <a:rPr lang="en-US" altLang="ko-KR"/>
              <a:t>- </a:t>
            </a:r>
            <a:r>
              <a:rPr lang="ko-KR" altLang="en-US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370978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2138-1C8C-4E1C-A056-0AA2CB54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BDF69-F3F2-4CDE-9F51-763DCECA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기본형 </a:t>
            </a:r>
            <a:r>
              <a:rPr lang="en-US" altLang="ko-KR" sz="1800" dirty="0"/>
              <a:t>vs </a:t>
            </a:r>
            <a:r>
              <a:rPr lang="ko-KR" altLang="en-US" sz="1800" dirty="0" err="1"/>
              <a:t>참조형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기본형 변수는 실제 값</a:t>
            </a:r>
            <a:r>
              <a:rPr lang="en-US" altLang="ko-KR" sz="1800" dirty="0"/>
              <a:t>(date)</a:t>
            </a:r>
            <a:r>
              <a:rPr lang="ko-KR" altLang="en-US" sz="1800" dirty="0"/>
              <a:t>을 저장하는</a:t>
            </a:r>
            <a:r>
              <a:rPr lang="en-US" altLang="ko-KR" sz="1800" dirty="0"/>
              <a:t> </a:t>
            </a:r>
            <a:r>
              <a:rPr lang="ko-KR" altLang="en-US" sz="1800" dirty="0"/>
              <a:t>반면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참조형</a:t>
            </a:r>
            <a:r>
              <a:rPr lang="ko-KR" altLang="en-US" sz="1800" dirty="0"/>
              <a:t> 변수는 어떤 값이 저장되어 있는 주소</a:t>
            </a:r>
            <a:r>
              <a:rPr lang="en-US" altLang="ko-KR" sz="1800" dirty="0"/>
              <a:t>(memory address)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값으로 갖는다</a:t>
            </a:r>
            <a:r>
              <a:rPr lang="en-US" altLang="ko-KR" sz="1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기본형</a:t>
            </a:r>
            <a:r>
              <a:rPr lang="en-US" altLang="ko-KR" sz="1800" dirty="0"/>
              <a:t>(primitive type)</a:t>
            </a:r>
          </a:p>
          <a:p>
            <a:pPr lvl="1"/>
            <a:r>
              <a:rPr lang="ko-KR" altLang="en-US" sz="1400" dirty="0"/>
              <a:t>논리형</a:t>
            </a:r>
            <a:r>
              <a:rPr lang="en-US" altLang="ko-KR" sz="1400" dirty="0"/>
              <a:t>(Boolean), </a:t>
            </a:r>
            <a:r>
              <a:rPr lang="ko-KR" altLang="en-US" sz="1400" dirty="0"/>
              <a:t>문자형</a:t>
            </a:r>
            <a:r>
              <a:rPr lang="en-US" altLang="ko-KR" sz="1400" dirty="0"/>
              <a:t>(char), </a:t>
            </a:r>
            <a:r>
              <a:rPr lang="ko-KR" altLang="en-US" sz="1400" dirty="0"/>
              <a:t>정수형</a:t>
            </a:r>
            <a:r>
              <a:rPr lang="en-US" altLang="ko-KR" sz="1400" dirty="0"/>
              <a:t>(byte, short,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, long), </a:t>
            </a:r>
            <a:r>
              <a:rPr lang="ko-KR" altLang="en-US" sz="1400" dirty="0" err="1"/>
              <a:t>실수형</a:t>
            </a:r>
            <a:r>
              <a:rPr lang="en-US" altLang="ko-KR" sz="1400" dirty="0"/>
              <a:t>(float, double)</a:t>
            </a:r>
          </a:p>
          <a:p>
            <a:pPr lvl="1"/>
            <a:r>
              <a:rPr lang="ko-KR" altLang="en-US" sz="1400" dirty="0"/>
              <a:t>계산을</a:t>
            </a:r>
            <a:r>
              <a:rPr lang="en-US" altLang="ko-KR" sz="1400" dirty="0"/>
              <a:t> </a:t>
            </a:r>
            <a:r>
              <a:rPr lang="ko-KR" altLang="en-US" sz="1400" dirty="0"/>
              <a:t>위해 실제 값을 저장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참조형</a:t>
            </a:r>
            <a:r>
              <a:rPr lang="en-US" altLang="ko-KR" sz="1800" dirty="0"/>
              <a:t>(reference</a:t>
            </a:r>
            <a:r>
              <a:rPr lang="ko-KR" altLang="en-US" sz="1800" dirty="0"/>
              <a:t> </a:t>
            </a:r>
            <a:r>
              <a:rPr lang="en-US" altLang="ko-KR" sz="1800" dirty="0"/>
              <a:t>type)</a:t>
            </a:r>
          </a:p>
          <a:p>
            <a:pPr lvl="1"/>
            <a:r>
              <a:rPr lang="ko-KR" altLang="en-US" sz="1400" dirty="0"/>
              <a:t>객체의 주소를 저장</a:t>
            </a:r>
            <a:r>
              <a:rPr lang="en-US" altLang="ko-KR" sz="1400" dirty="0"/>
              <a:t>, 8</a:t>
            </a:r>
            <a:r>
              <a:rPr lang="ko-KR" altLang="en-US" sz="1400" dirty="0"/>
              <a:t>개의 기본형을 제외한 나머지 타입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객체 배열 등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194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79A69-7A65-41B0-A331-DC07C31E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메모리 영역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5F002C-FD7D-445E-B795-7E713289EAEC}"/>
              </a:ext>
            </a:extLst>
          </p:cNvPr>
          <p:cNvSpPr/>
          <p:nvPr/>
        </p:nvSpPr>
        <p:spPr>
          <a:xfrm>
            <a:off x="1334191" y="2550361"/>
            <a:ext cx="1892888" cy="55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실제값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BEAD5-2EFE-43A0-8431-59964DCA6783}"/>
              </a:ext>
            </a:extLst>
          </p:cNvPr>
          <p:cNvSpPr txBox="1"/>
          <p:nvPr/>
        </p:nvSpPr>
        <p:spPr>
          <a:xfrm>
            <a:off x="1442906" y="210552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기본 타입 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8C799-00F2-4AA9-8B09-751AA9D144E2}"/>
              </a:ext>
            </a:extLst>
          </p:cNvPr>
          <p:cNvSpPr txBox="1"/>
          <p:nvPr/>
        </p:nvSpPr>
        <p:spPr>
          <a:xfrm>
            <a:off x="5191158" y="218102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참조 변수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3D7A6C-FAA2-4D2B-9A19-98D242BD622F}"/>
              </a:ext>
            </a:extLst>
          </p:cNvPr>
          <p:cNvSpPr/>
          <p:nvPr/>
        </p:nvSpPr>
        <p:spPr>
          <a:xfrm>
            <a:off x="5155829" y="2625862"/>
            <a:ext cx="981511" cy="452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주소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DF347B9-EC7D-4B7F-8A1A-750077BA7BAB}"/>
              </a:ext>
            </a:extLst>
          </p:cNvPr>
          <p:cNvSpPr/>
          <p:nvPr/>
        </p:nvSpPr>
        <p:spPr>
          <a:xfrm>
            <a:off x="7357145" y="2421272"/>
            <a:ext cx="2239860" cy="8619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객체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F2256C-EFCF-4AE1-B31D-BF4CE8475752}"/>
              </a:ext>
            </a:extLst>
          </p:cNvPr>
          <p:cNvSpPr/>
          <p:nvPr/>
        </p:nvSpPr>
        <p:spPr>
          <a:xfrm>
            <a:off x="6741349" y="2625862"/>
            <a:ext cx="981511" cy="452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주소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0C4B54-C12C-4959-A719-5F950ACB73B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137340" y="2852257"/>
            <a:ext cx="604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1960AC-0553-4FA9-8564-1B5F3F95B632}"/>
              </a:ext>
            </a:extLst>
          </p:cNvPr>
          <p:cNvSpPr txBox="1"/>
          <p:nvPr/>
        </p:nvSpPr>
        <p:spPr>
          <a:xfrm>
            <a:off x="1334191" y="3504799"/>
            <a:ext cx="14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 num = 10;</a:t>
            </a:r>
            <a:endParaRPr lang="ko-KR" altLang="en-US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013B0C1-13A6-425E-B53F-64F51E9C9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92950"/>
              </p:ext>
            </p:extLst>
          </p:nvPr>
        </p:nvGraphicFramePr>
        <p:xfrm>
          <a:off x="1334191" y="4250154"/>
          <a:ext cx="18928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444">
                  <a:extLst>
                    <a:ext uri="{9D8B030D-6E8A-4147-A177-3AD203B41FA5}">
                      <a16:colId xmlns:a16="http://schemas.microsoft.com/office/drawing/2014/main" val="417269484"/>
                    </a:ext>
                  </a:extLst>
                </a:gridCol>
                <a:gridCol w="946444">
                  <a:extLst>
                    <a:ext uri="{9D8B030D-6E8A-4147-A177-3AD203B41FA5}">
                      <a16:colId xmlns:a16="http://schemas.microsoft.com/office/drawing/2014/main" val="158438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7050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3193BE7-C3BE-4762-9D00-CE58BDDB03F0}"/>
              </a:ext>
            </a:extLst>
          </p:cNvPr>
          <p:cNvSpPr txBox="1"/>
          <p:nvPr/>
        </p:nvSpPr>
        <p:spPr>
          <a:xfrm>
            <a:off x="5023531" y="3390797"/>
            <a:ext cx="2484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 name = “</a:t>
            </a:r>
            <a:r>
              <a:rPr lang="ko-KR" altLang="en-US" dirty="0"/>
              <a:t>홍길동</a:t>
            </a:r>
            <a:r>
              <a:rPr lang="en-US" altLang="ko-KR" dirty="0"/>
              <a:t>”;</a:t>
            </a:r>
          </a:p>
          <a:p>
            <a:r>
              <a:rPr lang="en-US" altLang="ko-KR" dirty="0"/>
              <a:t>String hobby = “</a:t>
            </a:r>
            <a:r>
              <a:rPr lang="ko-KR" altLang="en-US" dirty="0"/>
              <a:t>독서</a:t>
            </a:r>
            <a:r>
              <a:rPr lang="en-US" altLang="ko-KR" dirty="0"/>
              <a:t>”;</a:t>
            </a:r>
          </a:p>
        </p:txBody>
      </p:sp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9E78C550-E943-41E8-800F-0300CB047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40872"/>
              </p:ext>
            </p:extLst>
          </p:nvPr>
        </p:nvGraphicFramePr>
        <p:xfrm>
          <a:off x="5124390" y="4193549"/>
          <a:ext cx="189288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444">
                  <a:extLst>
                    <a:ext uri="{9D8B030D-6E8A-4147-A177-3AD203B41FA5}">
                      <a16:colId xmlns:a16="http://schemas.microsoft.com/office/drawing/2014/main" val="417269484"/>
                    </a:ext>
                  </a:extLst>
                </a:gridCol>
                <a:gridCol w="946444">
                  <a:extLst>
                    <a:ext uri="{9D8B030D-6E8A-4147-A177-3AD203B41FA5}">
                      <a16:colId xmlns:a16="http://schemas.microsoft.com/office/drawing/2014/main" val="158438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7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hobby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0x200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38163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8ACCF0-C8E5-4A04-B01B-348FEE1A03FF}"/>
              </a:ext>
            </a:extLst>
          </p:cNvPr>
          <p:cNvSpPr/>
          <p:nvPr/>
        </p:nvSpPr>
        <p:spPr>
          <a:xfrm>
            <a:off x="9012825" y="4222548"/>
            <a:ext cx="1168359" cy="426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6847D-77C4-4AE2-BE96-25850B37855A}"/>
              </a:ext>
            </a:extLst>
          </p:cNvPr>
          <p:cNvSpPr txBox="1"/>
          <p:nvPr/>
        </p:nvSpPr>
        <p:spPr>
          <a:xfrm>
            <a:off x="8982860" y="387413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0x100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82B1ED-4824-421C-95E2-1780CE947726}"/>
              </a:ext>
            </a:extLst>
          </p:cNvPr>
          <p:cNvSpPr/>
          <p:nvPr/>
        </p:nvSpPr>
        <p:spPr>
          <a:xfrm>
            <a:off x="9042790" y="5182770"/>
            <a:ext cx="1168359" cy="426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독서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98CA49-59DF-4E19-BCF8-0C46E434ECB3}"/>
              </a:ext>
            </a:extLst>
          </p:cNvPr>
          <p:cNvSpPr txBox="1"/>
          <p:nvPr/>
        </p:nvSpPr>
        <p:spPr>
          <a:xfrm>
            <a:off x="9012825" y="483435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0x200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772EB9-81AB-4F40-9368-1308B1842E9D}"/>
              </a:ext>
            </a:extLst>
          </p:cNvPr>
          <p:cNvCxnSpPr>
            <a:endCxn id="17" idx="1"/>
          </p:cNvCxnSpPr>
          <p:nvPr/>
        </p:nvCxnSpPr>
        <p:spPr>
          <a:xfrm flipV="1">
            <a:off x="6878972" y="4058797"/>
            <a:ext cx="2103888" cy="34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F822DD0-8026-456C-9A87-C38938CC00D0}"/>
              </a:ext>
            </a:extLst>
          </p:cNvPr>
          <p:cNvCxnSpPr>
            <a:endCxn id="19" idx="1"/>
          </p:cNvCxnSpPr>
          <p:nvPr/>
        </p:nvCxnSpPr>
        <p:spPr>
          <a:xfrm>
            <a:off x="6878972" y="4739780"/>
            <a:ext cx="2133853" cy="279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444447-CF58-4B2A-A645-25ACA73F4650}"/>
              </a:ext>
            </a:extLst>
          </p:cNvPr>
          <p:cNvSpPr/>
          <p:nvPr/>
        </p:nvSpPr>
        <p:spPr>
          <a:xfrm>
            <a:off x="8229600" y="3570140"/>
            <a:ext cx="2835479" cy="245315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7AD790-6F68-4696-992C-FE3AA13185DD}"/>
              </a:ext>
            </a:extLst>
          </p:cNvPr>
          <p:cNvSpPr/>
          <p:nvPr/>
        </p:nvSpPr>
        <p:spPr>
          <a:xfrm>
            <a:off x="9764954" y="3470291"/>
            <a:ext cx="1688358" cy="42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힙</a:t>
            </a:r>
            <a:r>
              <a:rPr lang="en-US" altLang="ko-KR">
                <a:solidFill>
                  <a:schemeClr val="tx1"/>
                </a:solidFill>
              </a:rPr>
              <a:t>(heap)</a:t>
            </a:r>
            <a:r>
              <a:rPr lang="ko-KR" altLang="en-US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C236354-ED5F-4A8F-A47B-6D16CA16387C}"/>
              </a:ext>
            </a:extLst>
          </p:cNvPr>
          <p:cNvSpPr/>
          <p:nvPr/>
        </p:nvSpPr>
        <p:spPr>
          <a:xfrm>
            <a:off x="10481167" y="4264409"/>
            <a:ext cx="966483" cy="299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String</a:t>
            </a:r>
            <a:r>
              <a:rPr lang="ko-KR" altLang="en-US" sz="1200">
                <a:solidFill>
                  <a:schemeClr val="tx1"/>
                </a:solidFill>
              </a:rPr>
              <a:t> 객체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CBD6C9-64A9-4CC9-BEBD-9DC9632964B3}"/>
              </a:ext>
            </a:extLst>
          </p:cNvPr>
          <p:cNvSpPr/>
          <p:nvPr/>
        </p:nvSpPr>
        <p:spPr>
          <a:xfrm>
            <a:off x="10481167" y="5245806"/>
            <a:ext cx="966483" cy="299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String</a:t>
            </a:r>
            <a:r>
              <a:rPr lang="ko-KR" altLang="en-US" sz="1200">
                <a:solidFill>
                  <a:schemeClr val="tx1"/>
                </a:solidFill>
              </a:rPr>
              <a:t> 객체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34B8858-4668-48CF-A75C-3A9C010C3B92}"/>
              </a:ext>
            </a:extLst>
          </p:cNvPr>
          <p:cNvSpPr/>
          <p:nvPr/>
        </p:nvSpPr>
        <p:spPr>
          <a:xfrm>
            <a:off x="916920" y="4058797"/>
            <a:ext cx="6560551" cy="148972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822B9B-49B1-49D0-916C-DC4C8E0FD7EB}"/>
              </a:ext>
            </a:extLst>
          </p:cNvPr>
          <p:cNvSpPr/>
          <p:nvPr/>
        </p:nvSpPr>
        <p:spPr>
          <a:xfrm>
            <a:off x="787865" y="5252612"/>
            <a:ext cx="1979219" cy="426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스택</a:t>
            </a:r>
            <a:r>
              <a:rPr lang="en-US" altLang="ko-KR">
                <a:solidFill>
                  <a:schemeClr val="tx1"/>
                </a:solidFill>
              </a:rPr>
              <a:t>(stack)</a:t>
            </a:r>
            <a:r>
              <a:rPr lang="ko-KR" altLang="en-US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E1F255-382A-421A-B37A-D7D944374A72}"/>
              </a:ext>
            </a:extLst>
          </p:cNvPr>
          <p:cNvSpPr txBox="1"/>
          <p:nvPr/>
        </p:nvSpPr>
        <p:spPr>
          <a:xfrm>
            <a:off x="7583269" y="43892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229457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4484E-3FB9-4C84-A4D1-65052BD3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FEFC4E-3ACF-4526-BC61-BC4AF6579D1F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097278" y="1845734"/>
            <a:ext cx="4179397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배열 </a:t>
            </a:r>
            <a:r>
              <a:rPr lang="en-US" altLang="ko-KR" sz="1800" dirty="0"/>
              <a:t>: </a:t>
            </a:r>
            <a:r>
              <a:rPr lang="ko-KR" altLang="en-US" sz="1800" dirty="0"/>
              <a:t>같은 타입</a:t>
            </a:r>
            <a:r>
              <a:rPr lang="en-US" altLang="ko-KR" sz="1800" dirty="0"/>
              <a:t>, </a:t>
            </a:r>
            <a:r>
              <a:rPr lang="ko-KR" altLang="en-US" sz="1800" dirty="0"/>
              <a:t>같은 의미의 변수들의 집합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배열 선언 방법</a:t>
            </a:r>
          </a:p>
          <a:p>
            <a:pPr lvl="1"/>
            <a:r>
              <a:rPr lang="ko-KR" altLang="en-US" sz="1600" dirty="0"/>
              <a:t>타입</a:t>
            </a:r>
            <a:r>
              <a:rPr lang="en-US" altLang="ko-KR" sz="1600" dirty="0"/>
              <a:t>[ ] </a:t>
            </a:r>
            <a:r>
              <a:rPr lang="ko-KR" altLang="en-US" sz="1600" dirty="0" err="1"/>
              <a:t>배열이름</a:t>
            </a:r>
            <a:r>
              <a:rPr lang="en-US" altLang="ko-KR" sz="1600" dirty="0"/>
              <a:t>;</a:t>
            </a:r>
          </a:p>
          <a:p>
            <a:pPr lvl="1"/>
            <a:r>
              <a:rPr lang="ko-KR" altLang="en-US" sz="1600" dirty="0"/>
              <a:t>타입 </a:t>
            </a:r>
            <a:r>
              <a:rPr lang="ko-KR" altLang="en-US" sz="1600" dirty="0" err="1"/>
              <a:t>배열이름</a:t>
            </a:r>
            <a:r>
              <a:rPr lang="en-US" altLang="ko-KR" sz="1600" dirty="0"/>
              <a:t>[ </a:t>
            </a:r>
            <a:r>
              <a:rPr lang="en-US" altLang="ko-KR" sz="1600" dirty="0" smtClean="0"/>
              <a:t>];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71A454A-233F-4A25-A4BE-953342DC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6458" y="1845734"/>
            <a:ext cx="6013229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배열 선언 및 초기화</a:t>
            </a:r>
          </a:p>
          <a:p>
            <a:pPr lvl="1"/>
            <a:r>
              <a:rPr lang="ko-KR" altLang="en-US" sz="1600" dirty="0"/>
              <a:t>타입</a:t>
            </a:r>
            <a:r>
              <a:rPr lang="en-US" altLang="ko-KR" sz="1600" dirty="0"/>
              <a:t>[ ] </a:t>
            </a:r>
            <a:r>
              <a:rPr lang="ko-KR" altLang="en-US" sz="1600" dirty="0" err="1"/>
              <a:t>배열이름</a:t>
            </a:r>
            <a:r>
              <a:rPr lang="ko-KR" altLang="en-US" sz="1600" dirty="0"/>
              <a:t> </a:t>
            </a:r>
            <a:r>
              <a:rPr lang="en-US" altLang="ko-KR" sz="1600" dirty="0"/>
              <a:t>= new </a:t>
            </a:r>
            <a:r>
              <a:rPr lang="ko-KR" altLang="en-US" sz="1600" dirty="0"/>
              <a:t>타입</a:t>
            </a:r>
            <a:r>
              <a:rPr lang="en-US" altLang="ko-KR" sz="1600" dirty="0"/>
              <a:t>[</a:t>
            </a:r>
            <a:r>
              <a:rPr lang="ko-KR" altLang="en-US" sz="1600" dirty="0"/>
              <a:t>길이</a:t>
            </a:r>
            <a:r>
              <a:rPr lang="en-US" altLang="ko-KR" sz="1600" dirty="0"/>
              <a:t>]; </a:t>
            </a:r>
          </a:p>
          <a:p>
            <a:pPr lvl="1"/>
            <a:r>
              <a:rPr lang="en-US" altLang="ko-KR" sz="1600" dirty="0"/>
              <a:t>// </a:t>
            </a:r>
            <a:r>
              <a:rPr lang="ko-KR" altLang="en-US" sz="1600" dirty="0"/>
              <a:t>가장 많이 사용</a:t>
            </a:r>
            <a:r>
              <a:rPr lang="en-US" altLang="ko-KR" sz="1600" dirty="0"/>
              <a:t>, </a:t>
            </a:r>
            <a:r>
              <a:rPr lang="ko-KR" altLang="en-US" sz="1600" dirty="0"/>
              <a:t>타입의 초기값으로 초기화 </a:t>
            </a:r>
          </a:p>
          <a:p>
            <a:pPr lvl="1"/>
            <a:r>
              <a:rPr lang="ko-KR" altLang="en-US" sz="1600" dirty="0"/>
              <a:t>타입</a:t>
            </a:r>
            <a:r>
              <a:rPr lang="en-US" altLang="ko-KR" sz="1600" dirty="0"/>
              <a:t>[ ] </a:t>
            </a:r>
            <a:r>
              <a:rPr lang="ko-KR" altLang="en-US" sz="1600" dirty="0" err="1"/>
              <a:t>배열이름</a:t>
            </a:r>
            <a:r>
              <a:rPr lang="ko-KR" altLang="en-US" sz="1600" dirty="0"/>
              <a:t> </a:t>
            </a:r>
            <a:r>
              <a:rPr lang="en-US" altLang="ko-KR" sz="1600" dirty="0"/>
              <a:t>= new </a:t>
            </a:r>
            <a:r>
              <a:rPr lang="ko-KR" altLang="en-US" sz="1600" dirty="0"/>
              <a:t>타입</a:t>
            </a:r>
            <a:r>
              <a:rPr lang="en-US" altLang="ko-KR" sz="1600" dirty="0"/>
              <a:t>[]{</a:t>
            </a:r>
            <a:r>
              <a:rPr lang="ko-KR" altLang="en-US" sz="1600" dirty="0"/>
              <a:t>초기값</a:t>
            </a:r>
            <a:r>
              <a:rPr lang="en-US" altLang="ko-KR" sz="1600" dirty="0"/>
              <a:t>1, </a:t>
            </a:r>
            <a:r>
              <a:rPr lang="ko-KR" altLang="en-US" sz="1600" dirty="0"/>
              <a:t>초기값</a:t>
            </a:r>
            <a:r>
              <a:rPr lang="en-US" altLang="ko-KR" sz="1600" dirty="0"/>
              <a:t>2, ... </a:t>
            </a:r>
            <a:r>
              <a:rPr lang="ko-KR" altLang="en-US" sz="1600" dirty="0"/>
              <a:t>초기값</a:t>
            </a:r>
            <a:r>
              <a:rPr lang="en-US" altLang="ko-KR" sz="1600" dirty="0"/>
              <a:t>n};</a:t>
            </a:r>
          </a:p>
          <a:p>
            <a:pPr lvl="1"/>
            <a:r>
              <a:rPr lang="ko-KR" altLang="en-US" sz="1600" dirty="0"/>
              <a:t>타입</a:t>
            </a:r>
            <a:r>
              <a:rPr lang="en-US" altLang="ko-KR" sz="1600" dirty="0"/>
              <a:t>[ ] </a:t>
            </a:r>
            <a:r>
              <a:rPr lang="ko-KR" altLang="en-US" sz="1600" dirty="0" err="1"/>
              <a:t>배열이름</a:t>
            </a:r>
            <a:r>
              <a:rPr lang="ko-KR" altLang="en-US" sz="1600" dirty="0"/>
              <a:t> </a:t>
            </a:r>
            <a:r>
              <a:rPr lang="en-US" altLang="ko-KR" sz="1600" dirty="0"/>
              <a:t>= {</a:t>
            </a:r>
            <a:r>
              <a:rPr lang="ko-KR" altLang="en-US" sz="1600" dirty="0"/>
              <a:t>초기값</a:t>
            </a:r>
            <a:r>
              <a:rPr lang="en-US" altLang="ko-KR" sz="1600" dirty="0"/>
              <a:t>1, </a:t>
            </a:r>
            <a:r>
              <a:rPr lang="ko-KR" altLang="en-US" sz="1600" dirty="0"/>
              <a:t>초기값</a:t>
            </a:r>
            <a:r>
              <a:rPr lang="en-US" altLang="ko-KR" sz="1600" dirty="0"/>
              <a:t>2, ... </a:t>
            </a:r>
            <a:r>
              <a:rPr lang="ko-KR" altLang="en-US" sz="1600" dirty="0"/>
              <a:t>초기값</a:t>
            </a:r>
            <a:r>
              <a:rPr lang="en-US" altLang="ko-KR" sz="1600" dirty="0"/>
              <a:t>n}; </a:t>
            </a:r>
          </a:p>
          <a:p>
            <a:pPr lvl="1"/>
            <a:r>
              <a:rPr lang="en-US" altLang="ko-KR" sz="1600" dirty="0"/>
              <a:t>// </a:t>
            </a:r>
            <a:r>
              <a:rPr lang="ko-KR" altLang="en-US" sz="1600" dirty="0"/>
              <a:t>선언과 동시에 </a:t>
            </a:r>
            <a:r>
              <a:rPr lang="ko-KR" altLang="en-US" sz="1600" dirty="0" err="1"/>
              <a:t>초기화할때만</a:t>
            </a:r>
            <a:r>
              <a:rPr lang="ko-KR" altLang="en-US" sz="1600" dirty="0"/>
              <a:t> 가능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배열의 길이는 </a:t>
            </a:r>
            <a:r>
              <a:rPr lang="en-US" altLang="ko-KR" sz="1600" dirty="0"/>
              <a:t>0</a:t>
            </a:r>
            <a:r>
              <a:rPr lang="ko-KR" altLang="en-US" sz="1600" dirty="0"/>
              <a:t>이상이어야한다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389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4484E-3FB9-4C84-A4D1-65052BD3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3B11E7-72AE-417C-AFE7-9C79B0E6E08A}"/>
              </a:ext>
            </a:extLst>
          </p:cNvPr>
          <p:cNvSpPr/>
          <p:nvPr/>
        </p:nvSpPr>
        <p:spPr>
          <a:xfrm>
            <a:off x="1696253" y="2994793"/>
            <a:ext cx="1233182" cy="46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0x100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34D8E-4689-46F4-9218-5EF774AB98F7}"/>
              </a:ext>
            </a:extLst>
          </p:cNvPr>
          <p:cNvSpPr txBox="1"/>
          <p:nvPr/>
        </p:nvSpPr>
        <p:spPr>
          <a:xfrm>
            <a:off x="1183306" y="2065694"/>
            <a:ext cx="23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ko-KR" altLang="en-US" dirty="0"/>
              <a:t> </a:t>
            </a:r>
            <a:r>
              <a:rPr lang="en-US" altLang="ko-KR" dirty="0"/>
              <a:t>[] arr1 = new </a:t>
            </a:r>
            <a:r>
              <a:rPr lang="en-US" altLang="ko-KR" dirty="0" err="1"/>
              <a:t>int</a:t>
            </a:r>
            <a:r>
              <a:rPr lang="en-US" altLang="ko-KR" dirty="0"/>
              <a:t>[4];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27F2E-80A7-4AD7-B228-1C3288681A7E}"/>
              </a:ext>
            </a:extLst>
          </p:cNvPr>
          <p:cNvSpPr txBox="1"/>
          <p:nvPr/>
        </p:nvSpPr>
        <p:spPr>
          <a:xfrm>
            <a:off x="1208014" y="2920025"/>
            <a:ext cx="6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arr1</a:t>
            </a:r>
            <a:endParaRPr lang="ko-KR" altLang="en-US" sz="140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0A9AF10-26D8-433D-AAE4-B1A056080FAA}"/>
              </a:ext>
            </a:extLst>
          </p:cNvPr>
          <p:cNvGraphicFramePr>
            <a:graphicFrameLocks noGrp="1"/>
          </p:cNvGraphicFramePr>
          <p:nvPr/>
        </p:nvGraphicFramePr>
        <p:xfrm>
          <a:off x="3638037" y="3229576"/>
          <a:ext cx="1942320" cy="369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580">
                  <a:extLst>
                    <a:ext uri="{9D8B030D-6E8A-4147-A177-3AD203B41FA5}">
                      <a16:colId xmlns:a16="http://schemas.microsoft.com/office/drawing/2014/main" val="1444845650"/>
                    </a:ext>
                  </a:extLst>
                </a:gridCol>
                <a:gridCol w="485580">
                  <a:extLst>
                    <a:ext uri="{9D8B030D-6E8A-4147-A177-3AD203B41FA5}">
                      <a16:colId xmlns:a16="http://schemas.microsoft.com/office/drawing/2014/main" val="2387513321"/>
                    </a:ext>
                  </a:extLst>
                </a:gridCol>
                <a:gridCol w="485580">
                  <a:extLst>
                    <a:ext uri="{9D8B030D-6E8A-4147-A177-3AD203B41FA5}">
                      <a16:colId xmlns:a16="http://schemas.microsoft.com/office/drawing/2014/main" val="786160812"/>
                    </a:ext>
                  </a:extLst>
                </a:gridCol>
                <a:gridCol w="485580">
                  <a:extLst>
                    <a:ext uri="{9D8B030D-6E8A-4147-A177-3AD203B41FA5}">
                      <a16:colId xmlns:a16="http://schemas.microsoft.com/office/drawing/2014/main" val="1786684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8413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62EFC48-4F31-4EB9-84BD-097CF0E0B3B6}"/>
              </a:ext>
            </a:extLst>
          </p:cNvPr>
          <p:cNvSpPr txBox="1"/>
          <p:nvPr/>
        </p:nvSpPr>
        <p:spPr>
          <a:xfrm>
            <a:off x="3638037" y="2878900"/>
            <a:ext cx="8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0x100</a:t>
            </a:r>
            <a:endParaRPr lang="ko-KR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34353-6805-40D6-A8AB-7F18B6450A9A}"/>
              </a:ext>
            </a:extLst>
          </p:cNvPr>
          <p:cNvSpPr txBox="1"/>
          <p:nvPr/>
        </p:nvSpPr>
        <p:spPr>
          <a:xfrm>
            <a:off x="3502595" y="3918319"/>
            <a:ext cx="252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new</a:t>
            </a:r>
            <a:r>
              <a:rPr lang="ko-KR" altLang="en-US" sz="1400"/>
              <a:t> 연산자로 배열 객체 생성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EFBA282-E85D-455D-B724-4172CA2D4C28}"/>
              </a:ext>
            </a:extLst>
          </p:cNvPr>
          <p:cNvCxnSpPr>
            <a:stCxn id="14" idx="1"/>
            <a:endCxn id="9" idx="3"/>
          </p:cNvCxnSpPr>
          <p:nvPr/>
        </p:nvCxnSpPr>
        <p:spPr>
          <a:xfrm rot="10800000" flipV="1">
            <a:off x="2929435" y="3032789"/>
            <a:ext cx="708602" cy="19678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E15518-4946-48F2-8078-1DE7E2313650}"/>
              </a:ext>
            </a:extLst>
          </p:cNvPr>
          <p:cNvSpPr txBox="1"/>
          <p:nvPr/>
        </p:nvSpPr>
        <p:spPr>
          <a:xfrm>
            <a:off x="704032" y="4424964"/>
            <a:ext cx="5597126" cy="15294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int</a:t>
            </a:r>
            <a:r>
              <a:rPr lang="ko-KR" altLang="en-US" sz="1600"/>
              <a:t> </a:t>
            </a:r>
            <a:r>
              <a:rPr lang="en-US" altLang="ko-KR" sz="1600"/>
              <a:t>[] arr1  : </a:t>
            </a:r>
            <a:r>
              <a:rPr lang="ko-KR" altLang="en-US" sz="1600"/>
              <a:t>정수가 들어가는 배열 </a:t>
            </a:r>
            <a:r>
              <a:rPr lang="en-US" altLang="ko-KR" sz="1600"/>
              <a:t>arr1</a:t>
            </a:r>
            <a:r>
              <a:rPr lang="ko-KR" altLang="en-US" sz="1600"/>
              <a:t>을 </a:t>
            </a:r>
            <a:r>
              <a:rPr lang="en-US" altLang="ko-KR" sz="1600"/>
              <a:t>int </a:t>
            </a:r>
            <a:r>
              <a:rPr lang="ko-KR" altLang="en-US" sz="1600"/>
              <a:t>로 선언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= new int[4]; : new </a:t>
            </a:r>
            <a:r>
              <a:rPr lang="ko-KR" altLang="en-US" sz="1600"/>
              <a:t>연산자로 객체 생성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int</a:t>
            </a:r>
            <a:r>
              <a:rPr lang="ko-KR" altLang="en-US" sz="1600"/>
              <a:t> 배열</a:t>
            </a:r>
            <a:r>
              <a:rPr lang="en-US" altLang="ko-KR" sz="1600"/>
              <a:t> 4</a:t>
            </a:r>
            <a:r>
              <a:rPr lang="ko-KR" altLang="en-US" sz="1600"/>
              <a:t>개 생성 됨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초기화 값은 없으므로 자동 </a:t>
            </a:r>
            <a:r>
              <a:rPr lang="en-US" altLang="ko-KR" sz="1600"/>
              <a:t>0</a:t>
            </a:r>
            <a:r>
              <a:rPr lang="ko-KR" altLang="en-US" sz="1600"/>
              <a:t>으로 </a:t>
            </a:r>
            <a:r>
              <a:rPr lang="en-US" altLang="ko-KR" sz="1600"/>
              <a:t>set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Index</a:t>
            </a:r>
            <a:r>
              <a:rPr lang="ko-KR" altLang="en-US" sz="1600"/>
              <a:t>번호는 항상 </a:t>
            </a:r>
            <a:r>
              <a:rPr lang="en-US" altLang="ko-KR" sz="1600"/>
              <a:t>0</a:t>
            </a:r>
            <a:r>
              <a:rPr lang="ko-KR" altLang="en-US" sz="1600"/>
              <a:t>번지 부터 시작됨</a:t>
            </a:r>
            <a:r>
              <a:rPr lang="en-US" altLang="ko-KR" sz="1600"/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6356F-E369-4ED2-BC8C-BB839365C118}"/>
              </a:ext>
            </a:extLst>
          </p:cNvPr>
          <p:cNvSpPr txBox="1"/>
          <p:nvPr/>
        </p:nvSpPr>
        <p:spPr>
          <a:xfrm>
            <a:off x="3741840" y="355159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0</a:t>
            </a:r>
            <a:endParaRPr lang="ko-KR" altLang="en-US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005E61-2C80-4533-AD73-3DD157785CB8}"/>
              </a:ext>
            </a:extLst>
          </p:cNvPr>
          <p:cNvSpPr txBox="1"/>
          <p:nvPr/>
        </p:nvSpPr>
        <p:spPr>
          <a:xfrm>
            <a:off x="4241585" y="357034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2859DD-578B-4984-98E7-757DFC9A7FE1}"/>
              </a:ext>
            </a:extLst>
          </p:cNvPr>
          <p:cNvSpPr txBox="1"/>
          <p:nvPr/>
        </p:nvSpPr>
        <p:spPr>
          <a:xfrm>
            <a:off x="4741330" y="354898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DCE103-B365-42DA-82DC-D13907964E83}"/>
              </a:ext>
            </a:extLst>
          </p:cNvPr>
          <p:cNvSpPr txBox="1"/>
          <p:nvPr/>
        </p:nvSpPr>
        <p:spPr>
          <a:xfrm>
            <a:off x="5224526" y="357034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87CC8B-DEA4-4A8E-A7EE-26337CE8FE66}"/>
              </a:ext>
            </a:extLst>
          </p:cNvPr>
          <p:cNvSpPr/>
          <p:nvPr/>
        </p:nvSpPr>
        <p:spPr>
          <a:xfrm>
            <a:off x="6501467" y="3527634"/>
            <a:ext cx="2676089" cy="28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← </a:t>
            </a:r>
            <a:r>
              <a:rPr lang="en-US" altLang="ko-KR" sz="1400">
                <a:solidFill>
                  <a:schemeClr val="tx1"/>
                </a:solidFill>
              </a:rPr>
              <a:t>index</a:t>
            </a:r>
            <a:r>
              <a:rPr lang="ko-KR" altLang="en-US" sz="1400">
                <a:solidFill>
                  <a:schemeClr val="tx1"/>
                </a:solidFill>
              </a:rPr>
              <a:t>번호 </a:t>
            </a:r>
            <a:r>
              <a:rPr lang="en-US" altLang="ko-KR" sz="1400">
                <a:solidFill>
                  <a:schemeClr val="tx1"/>
                </a:solidFill>
              </a:rPr>
              <a:t>: 0</a:t>
            </a:r>
            <a:r>
              <a:rPr lang="ko-KR" altLang="en-US" sz="1400">
                <a:solidFill>
                  <a:schemeClr val="tx1"/>
                </a:solidFill>
              </a:rPr>
              <a:t>번지부터 시작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A40A52-02BA-4B8C-A12A-8F76975AA2F3}"/>
              </a:ext>
            </a:extLst>
          </p:cNvPr>
          <p:cNvSpPr txBox="1"/>
          <p:nvPr/>
        </p:nvSpPr>
        <p:spPr>
          <a:xfrm>
            <a:off x="6664218" y="4171246"/>
            <a:ext cx="5026675" cy="1898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int</a:t>
            </a:r>
            <a:r>
              <a:rPr lang="ko-KR" altLang="en-US" sz="1600"/>
              <a:t> </a:t>
            </a:r>
            <a:r>
              <a:rPr lang="en-US" altLang="ko-KR" sz="1600"/>
              <a:t>[] arr1  : </a:t>
            </a:r>
            <a:r>
              <a:rPr lang="ko-KR" altLang="en-US" sz="1600"/>
              <a:t>배열 변수는</a:t>
            </a:r>
            <a:r>
              <a:rPr lang="en-US" altLang="ko-KR" sz="1600"/>
              <a:t> </a:t>
            </a:r>
            <a:r>
              <a:rPr lang="ko-KR" altLang="en-US" sz="1600"/>
              <a:t>참조변수</a:t>
            </a:r>
            <a:r>
              <a:rPr lang="en-US" altLang="ko-KR" sz="16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배열도 객체이므로 힙 영역에 생성되고</a:t>
            </a:r>
            <a:r>
              <a:rPr lang="en-US" altLang="ko-KR" sz="1600"/>
              <a:t>, </a:t>
            </a:r>
            <a:r>
              <a:rPr lang="ko-KR" altLang="en-US" sz="1600"/>
              <a:t>배열 변수는 힙 영역의 배열 객체를 참조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참조할 배열 객체가 없다면 배열 변수는 </a:t>
            </a:r>
            <a:r>
              <a:rPr lang="en-US" altLang="ko-KR" sz="1600"/>
              <a:t>null </a:t>
            </a:r>
            <a:r>
              <a:rPr lang="ko-KR" altLang="en-US" sz="1600"/>
              <a:t>값으로 초기화 될수 있다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7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4484E-3FB9-4C84-A4D1-65052BD3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배열복사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3B11E7-72AE-417C-AFE7-9C79B0E6E08A}"/>
              </a:ext>
            </a:extLst>
          </p:cNvPr>
          <p:cNvSpPr/>
          <p:nvPr/>
        </p:nvSpPr>
        <p:spPr>
          <a:xfrm>
            <a:off x="1696253" y="3070294"/>
            <a:ext cx="1233182" cy="46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0x100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34D8E-4689-46F4-9218-5EF774AB98F7}"/>
              </a:ext>
            </a:extLst>
          </p:cNvPr>
          <p:cNvSpPr txBox="1"/>
          <p:nvPr/>
        </p:nvSpPr>
        <p:spPr>
          <a:xfrm>
            <a:off x="1208014" y="2034861"/>
            <a:ext cx="298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</a:t>
            </a:r>
            <a:r>
              <a:rPr lang="ko-KR" altLang="en-US"/>
              <a:t> </a:t>
            </a:r>
            <a:r>
              <a:rPr lang="en-US" altLang="ko-KR"/>
              <a:t>[] arr1 = new int[]{1,2,3,4};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27F2E-80A7-4AD7-B228-1C3288681A7E}"/>
              </a:ext>
            </a:extLst>
          </p:cNvPr>
          <p:cNvSpPr txBox="1"/>
          <p:nvPr/>
        </p:nvSpPr>
        <p:spPr>
          <a:xfrm>
            <a:off x="1208014" y="2995526"/>
            <a:ext cx="6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arr1</a:t>
            </a:r>
            <a:endParaRPr lang="ko-KR" altLang="en-US" sz="140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0A9AF10-26D8-433D-AAE4-B1A056080FAA}"/>
              </a:ext>
            </a:extLst>
          </p:cNvPr>
          <p:cNvGraphicFramePr>
            <a:graphicFrameLocks noGrp="1"/>
          </p:cNvGraphicFramePr>
          <p:nvPr/>
        </p:nvGraphicFramePr>
        <p:xfrm>
          <a:off x="3638037" y="3305077"/>
          <a:ext cx="1942320" cy="369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580">
                  <a:extLst>
                    <a:ext uri="{9D8B030D-6E8A-4147-A177-3AD203B41FA5}">
                      <a16:colId xmlns:a16="http://schemas.microsoft.com/office/drawing/2014/main" val="1444845650"/>
                    </a:ext>
                  </a:extLst>
                </a:gridCol>
                <a:gridCol w="485580">
                  <a:extLst>
                    <a:ext uri="{9D8B030D-6E8A-4147-A177-3AD203B41FA5}">
                      <a16:colId xmlns:a16="http://schemas.microsoft.com/office/drawing/2014/main" val="2387513321"/>
                    </a:ext>
                  </a:extLst>
                </a:gridCol>
                <a:gridCol w="485580">
                  <a:extLst>
                    <a:ext uri="{9D8B030D-6E8A-4147-A177-3AD203B41FA5}">
                      <a16:colId xmlns:a16="http://schemas.microsoft.com/office/drawing/2014/main" val="786160812"/>
                    </a:ext>
                  </a:extLst>
                </a:gridCol>
                <a:gridCol w="485580">
                  <a:extLst>
                    <a:ext uri="{9D8B030D-6E8A-4147-A177-3AD203B41FA5}">
                      <a16:colId xmlns:a16="http://schemas.microsoft.com/office/drawing/2014/main" val="1786684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84139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62EFC48-4F31-4EB9-84BD-097CF0E0B3B6}"/>
              </a:ext>
            </a:extLst>
          </p:cNvPr>
          <p:cNvSpPr txBox="1"/>
          <p:nvPr/>
        </p:nvSpPr>
        <p:spPr>
          <a:xfrm>
            <a:off x="3638037" y="2954401"/>
            <a:ext cx="8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0x100</a:t>
            </a:r>
            <a:endParaRPr lang="ko-KR" altLang="en-US" sz="140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EFBA282-E85D-455D-B724-4172CA2D4C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04838" y="3108290"/>
            <a:ext cx="708602" cy="19678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76356F-E369-4ED2-BC8C-BB839365C118}"/>
              </a:ext>
            </a:extLst>
          </p:cNvPr>
          <p:cNvSpPr txBox="1"/>
          <p:nvPr/>
        </p:nvSpPr>
        <p:spPr>
          <a:xfrm>
            <a:off x="3741840" y="362709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0</a:t>
            </a:r>
            <a:endParaRPr lang="ko-KR" altLang="en-US" sz="11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005E61-2C80-4533-AD73-3DD157785CB8}"/>
              </a:ext>
            </a:extLst>
          </p:cNvPr>
          <p:cNvSpPr txBox="1"/>
          <p:nvPr/>
        </p:nvSpPr>
        <p:spPr>
          <a:xfrm>
            <a:off x="4241585" y="36458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2859DD-578B-4984-98E7-757DFC9A7FE1}"/>
              </a:ext>
            </a:extLst>
          </p:cNvPr>
          <p:cNvSpPr txBox="1"/>
          <p:nvPr/>
        </p:nvSpPr>
        <p:spPr>
          <a:xfrm>
            <a:off x="4741330" y="36244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DCE103-B365-42DA-82DC-D13907964E83}"/>
              </a:ext>
            </a:extLst>
          </p:cNvPr>
          <p:cNvSpPr txBox="1"/>
          <p:nvPr/>
        </p:nvSpPr>
        <p:spPr>
          <a:xfrm>
            <a:off x="5224526" y="36458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CEBCB-9969-4605-A5EE-A025F7058387}"/>
              </a:ext>
            </a:extLst>
          </p:cNvPr>
          <p:cNvSpPr txBox="1"/>
          <p:nvPr/>
        </p:nvSpPr>
        <p:spPr>
          <a:xfrm>
            <a:off x="1217058" y="2336048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</a:t>
            </a:r>
            <a:r>
              <a:rPr lang="ko-KR" altLang="en-US"/>
              <a:t> </a:t>
            </a:r>
            <a:r>
              <a:rPr lang="en-US" altLang="ko-KR"/>
              <a:t>[] arr2 = arr1;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5EC36F-487E-4043-9663-9743BC89C4D7}"/>
              </a:ext>
            </a:extLst>
          </p:cNvPr>
          <p:cNvSpPr/>
          <p:nvPr/>
        </p:nvSpPr>
        <p:spPr>
          <a:xfrm>
            <a:off x="1671656" y="4016755"/>
            <a:ext cx="1233182" cy="46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0x100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DF829-4935-41B0-9492-EB453295B6B8}"/>
              </a:ext>
            </a:extLst>
          </p:cNvPr>
          <p:cNvSpPr txBox="1"/>
          <p:nvPr/>
        </p:nvSpPr>
        <p:spPr>
          <a:xfrm>
            <a:off x="1183417" y="3941987"/>
            <a:ext cx="6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arr2</a:t>
            </a:r>
            <a:endParaRPr lang="ko-KR" altLang="en-US" sz="140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1F642297-9B36-4DBE-B6E3-A94736D867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0242" y="3108289"/>
            <a:ext cx="733199" cy="1143247"/>
          </a:xfrm>
          <a:prstGeom prst="bentConnector3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820C7E-8DC0-4ECA-AB2D-33B2809F9F53}"/>
              </a:ext>
            </a:extLst>
          </p:cNvPr>
          <p:cNvSpPr txBox="1"/>
          <p:nvPr/>
        </p:nvSpPr>
        <p:spPr>
          <a:xfrm>
            <a:off x="1526796" y="4882393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하나의 객체를 두 배열에서 공유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03774B-55BF-43CC-B54A-CAC76EA21BAD}"/>
              </a:ext>
            </a:extLst>
          </p:cNvPr>
          <p:cNvSpPr/>
          <p:nvPr/>
        </p:nvSpPr>
        <p:spPr>
          <a:xfrm>
            <a:off x="1023457" y="1904301"/>
            <a:ext cx="4714613" cy="374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B1DFE25-7FAF-4B0E-977C-0DF462EAD4DC}"/>
              </a:ext>
            </a:extLst>
          </p:cNvPr>
          <p:cNvSpPr/>
          <p:nvPr/>
        </p:nvSpPr>
        <p:spPr>
          <a:xfrm>
            <a:off x="6890050" y="3070294"/>
            <a:ext cx="1233182" cy="46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0x100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87B4D7-8D2C-42F6-97F7-61EAD69E4FD4}"/>
              </a:ext>
            </a:extLst>
          </p:cNvPr>
          <p:cNvSpPr txBox="1"/>
          <p:nvPr/>
        </p:nvSpPr>
        <p:spPr>
          <a:xfrm>
            <a:off x="6410281" y="2361362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반복문을 이용하여 하나씩 복사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1960E6-A920-44C4-A01B-F6D5A7AF15A7}"/>
              </a:ext>
            </a:extLst>
          </p:cNvPr>
          <p:cNvSpPr txBox="1"/>
          <p:nvPr/>
        </p:nvSpPr>
        <p:spPr>
          <a:xfrm>
            <a:off x="6401811" y="2995526"/>
            <a:ext cx="6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arr1</a:t>
            </a:r>
            <a:endParaRPr lang="ko-KR" altLang="en-US" sz="1400"/>
          </a:p>
        </p:txBody>
      </p:sp>
      <p:graphicFrame>
        <p:nvGraphicFramePr>
          <p:cNvPr id="33" name="표 13">
            <a:extLst>
              <a:ext uri="{FF2B5EF4-FFF2-40B4-BE49-F238E27FC236}">
                <a16:creationId xmlns:a16="http://schemas.microsoft.com/office/drawing/2014/main" id="{8B19B98C-E40D-403B-BD5F-5DDB0CE873E4}"/>
              </a:ext>
            </a:extLst>
          </p:cNvPr>
          <p:cNvGraphicFramePr>
            <a:graphicFrameLocks noGrp="1"/>
          </p:cNvGraphicFramePr>
          <p:nvPr/>
        </p:nvGraphicFramePr>
        <p:xfrm>
          <a:off x="8831834" y="3305077"/>
          <a:ext cx="1942320" cy="369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580">
                  <a:extLst>
                    <a:ext uri="{9D8B030D-6E8A-4147-A177-3AD203B41FA5}">
                      <a16:colId xmlns:a16="http://schemas.microsoft.com/office/drawing/2014/main" val="1444845650"/>
                    </a:ext>
                  </a:extLst>
                </a:gridCol>
                <a:gridCol w="485580">
                  <a:extLst>
                    <a:ext uri="{9D8B030D-6E8A-4147-A177-3AD203B41FA5}">
                      <a16:colId xmlns:a16="http://schemas.microsoft.com/office/drawing/2014/main" val="2387513321"/>
                    </a:ext>
                  </a:extLst>
                </a:gridCol>
                <a:gridCol w="485580">
                  <a:extLst>
                    <a:ext uri="{9D8B030D-6E8A-4147-A177-3AD203B41FA5}">
                      <a16:colId xmlns:a16="http://schemas.microsoft.com/office/drawing/2014/main" val="786160812"/>
                    </a:ext>
                  </a:extLst>
                </a:gridCol>
                <a:gridCol w="485580">
                  <a:extLst>
                    <a:ext uri="{9D8B030D-6E8A-4147-A177-3AD203B41FA5}">
                      <a16:colId xmlns:a16="http://schemas.microsoft.com/office/drawing/2014/main" val="1786684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84139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4366ADE-7DBF-4833-BC13-5F43BD488EB5}"/>
              </a:ext>
            </a:extLst>
          </p:cNvPr>
          <p:cNvSpPr txBox="1"/>
          <p:nvPr/>
        </p:nvSpPr>
        <p:spPr>
          <a:xfrm>
            <a:off x="8831834" y="2954401"/>
            <a:ext cx="8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0x100</a:t>
            </a:r>
            <a:endParaRPr lang="ko-KR" altLang="en-US" sz="140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7DCEB88-16E9-4241-AF20-9C692EF164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98635" y="3108290"/>
            <a:ext cx="708602" cy="19678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D202C8-6417-47D4-B181-B656F9E2D14E}"/>
              </a:ext>
            </a:extLst>
          </p:cNvPr>
          <p:cNvSpPr txBox="1"/>
          <p:nvPr/>
        </p:nvSpPr>
        <p:spPr>
          <a:xfrm>
            <a:off x="8935637" y="362709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0</a:t>
            </a:r>
            <a:endParaRPr lang="ko-KR" altLang="en-US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0E669E-89E3-49D2-8916-9A8B621536EB}"/>
              </a:ext>
            </a:extLst>
          </p:cNvPr>
          <p:cNvSpPr txBox="1"/>
          <p:nvPr/>
        </p:nvSpPr>
        <p:spPr>
          <a:xfrm>
            <a:off x="9435382" y="36458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22F9EE-7BBC-4CD1-81B1-D4BC057694B3}"/>
              </a:ext>
            </a:extLst>
          </p:cNvPr>
          <p:cNvSpPr txBox="1"/>
          <p:nvPr/>
        </p:nvSpPr>
        <p:spPr>
          <a:xfrm>
            <a:off x="9935127" y="36244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F9BC2A-5D08-4583-BD65-72215CC49B71}"/>
              </a:ext>
            </a:extLst>
          </p:cNvPr>
          <p:cNvSpPr txBox="1"/>
          <p:nvPr/>
        </p:nvSpPr>
        <p:spPr>
          <a:xfrm>
            <a:off x="10418323" y="36458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B4DA4D-4BD3-4D07-99C0-A5E726242296}"/>
              </a:ext>
            </a:extLst>
          </p:cNvPr>
          <p:cNvSpPr txBox="1"/>
          <p:nvPr/>
        </p:nvSpPr>
        <p:spPr>
          <a:xfrm>
            <a:off x="6377214" y="2046094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arr2[i] = arr1[i]</a:t>
            </a: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827FAC-234B-435F-BD65-E7DB724347B8}"/>
              </a:ext>
            </a:extLst>
          </p:cNvPr>
          <p:cNvSpPr/>
          <p:nvPr/>
        </p:nvSpPr>
        <p:spPr>
          <a:xfrm>
            <a:off x="6865453" y="4134201"/>
            <a:ext cx="1233182" cy="46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0x200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0B8022-468A-4C8F-95E9-9956530EA726}"/>
              </a:ext>
            </a:extLst>
          </p:cNvPr>
          <p:cNvSpPr txBox="1"/>
          <p:nvPr/>
        </p:nvSpPr>
        <p:spPr>
          <a:xfrm>
            <a:off x="6377214" y="4059433"/>
            <a:ext cx="6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arr2</a:t>
            </a:r>
            <a:endParaRPr lang="ko-KR" altLang="en-US" sz="140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196E32C-A5AA-4313-A636-62F9CB1B7580}"/>
              </a:ext>
            </a:extLst>
          </p:cNvPr>
          <p:cNvCxnSpPr>
            <a:cxnSpLocks/>
            <a:stCxn id="52" idx="1"/>
            <a:endCxn id="41" idx="3"/>
          </p:cNvCxnSpPr>
          <p:nvPr/>
        </p:nvCxnSpPr>
        <p:spPr>
          <a:xfrm rot="10800000" flipV="1">
            <a:off x="8098635" y="4032713"/>
            <a:ext cx="758352" cy="336269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E7CB7D-091A-41A8-A6FB-4D081EB4033C}"/>
              </a:ext>
            </a:extLst>
          </p:cNvPr>
          <p:cNvSpPr txBox="1"/>
          <p:nvPr/>
        </p:nvSpPr>
        <p:spPr>
          <a:xfrm>
            <a:off x="6338673" y="5013442"/>
            <a:ext cx="448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각각의 객체를 사용할 수 있도록 객체 생성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0BF48B-769E-4BA5-A1D0-10534594D00D}"/>
              </a:ext>
            </a:extLst>
          </p:cNvPr>
          <p:cNvSpPr/>
          <p:nvPr/>
        </p:nvSpPr>
        <p:spPr>
          <a:xfrm>
            <a:off x="6217254" y="1904301"/>
            <a:ext cx="4714613" cy="3741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47" name="표 13">
            <a:extLst>
              <a:ext uri="{FF2B5EF4-FFF2-40B4-BE49-F238E27FC236}">
                <a16:creationId xmlns:a16="http://schemas.microsoft.com/office/drawing/2014/main" id="{CEF0C458-845F-4E52-817E-6A217DB8BE23}"/>
              </a:ext>
            </a:extLst>
          </p:cNvPr>
          <p:cNvGraphicFramePr>
            <a:graphicFrameLocks noGrp="1"/>
          </p:cNvGraphicFramePr>
          <p:nvPr/>
        </p:nvGraphicFramePr>
        <p:xfrm>
          <a:off x="8833232" y="4162153"/>
          <a:ext cx="1942320" cy="369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580">
                  <a:extLst>
                    <a:ext uri="{9D8B030D-6E8A-4147-A177-3AD203B41FA5}">
                      <a16:colId xmlns:a16="http://schemas.microsoft.com/office/drawing/2014/main" val="1444845650"/>
                    </a:ext>
                  </a:extLst>
                </a:gridCol>
                <a:gridCol w="485580">
                  <a:extLst>
                    <a:ext uri="{9D8B030D-6E8A-4147-A177-3AD203B41FA5}">
                      <a16:colId xmlns:a16="http://schemas.microsoft.com/office/drawing/2014/main" val="2387513321"/>
                    </a:ext>
                  </a:extLst>
                </a:gridCol>
                <a:gridCol w="485580">
                  <a:extLst>
                    <a:ext uri="{9D8B030D-6E8A-4147-A177-3AD203B41FA5}">
                      <a16:colId xmlns:a16="http://schemas.microsoft.com/office/drawing/2014/main" val="786160812"/>
                    </a:ext>
                  </a:extLst>
                </a:gridCol>
                <a:gridCol w="485580">
                  <a:extLst>
                    <a:ext uri="{9D8B030D-6E8A-4147-A177-3AD203B41FA5}">
                      <a16:colId xmlns:a16="http://schemas.microsoft.com/office/drawing/2014/main" val="17866848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84139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428C4663-076E-4C53-8668-DD792F16F25E}"/>
              </a:ext>
            </a:extLst>
          </p:cNvPr>
          <p:cNvSpPr txBox="1"/>
          <p:nvPr/>
        </p:nvSpPr>
        <p:spPr>
          <a:xfrm>
            <a:off x="8937035" y="448417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0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2BE39F-74F5-4379-AC1A-46E4A211D815}"/>
              </a:ext>
            </a:extLst>
          </p:cNvPr>
          <p:cNvSpPr txBox="1"/>
          <p:nvPr/>
        </p:nvSpPr>
        <p:spPr>
          <a:xfrm>
            <a:off x="9436780" y="45029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8597BC-0C03-4CD7-B22D-9FE339A4CF16}"/>
              </a:ext>
            </a:extLst>
          </p:cNvPr>
          <p:cNvSpPr txBox="1"/>
          <p:nvPr/>
        </p:nvSpPr>
        <p:spPr>
          <a:xfrm>
            <a:off x="9936525" y="448156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F47A36-0CB0-4953-A151-83E7521BC7A2}"/>
              </a:ext>
            </a:extLst>
          </p:cNvPr>
          <p:cNvSpPr txBox="1"/>
          <p:nvPr/>
        </p:nvSpPr>
        <p:spPr>
          <a:xfrm>
            <a:off x="10419721" y="45029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8D02-2378-4026-AF70-2ACFFA0DFFC4}"/>
              </a:ext>
            </a:extLst>
          </p:cNvPr>
          <p:cNvSpPr txBox="1"/>
          <p:nvPr/>
        </p:nvSpPr>
        <p:spPr>
          <a:xfrm>
            <a:off x="8856987" y="3878825"/>
            <a:ext cx="86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0x200</a:t>
            </a:r>
            <a:endParaRPr lang="ko-KR" altLang="en-US" sz="140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07DB8F5-A2F1-42DC-85CC-B66E7055B0C1}"/>
              </a:ext>
            </a:extLst>
          </p:cNvPr>
          <p:cNvCxnSpPr/>
          <p:nvPr/>
        </p:nvCxnSpPr>
        <p:spPr>
          <a:xfrm>
            <a:off x="9563783" y="3907451"/>
            <a:ext cx="0" cy="15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2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4484E-3FB9-4C84-A4D1-65052BD3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배열복사 </a:t>
            </a:r>
            <a:r>
              <a:rPr lang="en-US" altLang="ko-KR"/>
              <a:t>: arraycopy</a:t>
            </a:r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33BCC3-54DA-4B4C-B404-1331DC26FDF1}"/>
              </a:ext>
            </a:extLst>
          </p:cNvPr>
          <p:cNvSpPr txBox="1"/>
          <p:nvPr/>
        </p:nvSpPr>
        <p:spPr>
          <a:xfrm>
            <a:off x="1216403" y="2072080"/>
            <a:ext cx="9014006" cy="1709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System.arraycopy(</a:t>
            </a:r>
            <a:r>
              <a:rPr lang="ko-KR" altLang="en-US"/>
              <a:t>이전배열</a:t>
            </a:r>
            <a:r>
              <a:rPr lang="en-US" altLang="ko-KR"/>
              <a:t>, </a:t>
            </a:r>
            <a:r>
              <a:rPr lang="ko-KR" altLang="en-US"/>
              <a:t>번지</a:t>
            </a:r>
            <a:r>
              <a:rPr lang="en-US" altLang="ko-KR"/>
              <a:t>, </a:t>
            </a:r>
            <a:r>
              <a:rPr lang="ko-KR" altLang="en-US"/>
              <a:t>새배열</a:t>
            </a:r>
            <a:r>
              <a:rPr lang="en-US" altLang="ko-KR"/>
              <a:t>, </a:t>
            </a:r>
            <a:r>
              <a:rPr lang="ko-KR" altLang="en-US"/>
              <a:t>번지</a:t>
            </a:r>
            <a:r>
              <a:rPr lang="en-US" altLang="ko-KR"/>
              <a:t>, </a:t>
            </a:r>
            <a:r>
              <a:rPr lang="ko-KR" altLang="en-US"/>
              <a:t>복사개수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기존</a:t>
            </a:r>
            <a:r>
              <a:rPr lang="en-US" altLang="ko-KR"/>
              <a:t> </a:t>
            </a:r>
            <a:r>
              <a:rPr lang="ko-KR" altLang="en-US"/>
              <a:t>배열의 공간이 부족하여 공간을 늘리고 싶을 때 사용한다</a:t>
            </a:r>
            <a:r>
              <a:rPr lang="en-US" altLang="ko-KR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배열은 한번 생성되면 공간을 줄이거나</a:t>
            </a:r>
            <a:r>
              <a:rPr lang="en-US" altLang="ko-KR"/>
              <a:t>, </a:t>
            </a:r>
            <a:r>
              <a:rPr lang="ko-KR" altLang="en-US"/>
              <a:t>늘일 수 없다</a:t>
            </a:r>
            <a:r>
              <a:rPr lang="en-US" altLang="ko-KR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따라서 새로운 배열을 생성하고</a:t>
            </a:r>
            <a:r>
              <a:rPr lang="en-US" altLang="ko-KR"/>
              <a:t>, </a:t>
            </a:r>
            <a:r>
              <a:rPr lang="ko-KR" altLang="en-US"/>
              <a:t>기존의 배열을 복사하는 형식으로 공간을 늘릴 수 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66668A-F6EF-47B1-8067-4B6D4118DC04}"/>
              </a:ext>
            </a:extLst>
          </p:cNvPr>
          <p:cNvSpPr txBox="1"/>
          <p:nvPr/>
        </p:nvSpPr>
        <p:spPr>
          <a:xfrm>
            <a:off x="1375794" y="4038456"/>
            <a:ext cx="5800819" cy="12958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int[]</a:t>
            </a:r>
            <a:r>
              <a:rPr lang="ko-KR" altLang="en-US"/>
              <a:t> </a:t>
            </a:r>
            <a:r>
              <a:rPr lang="en-US" altLang="ko-KR"/>
              <a:t>oldArray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{1,2,3,4};</a:t>
            </a:r>
          </a:p>
          <a:p>
            <a:pPr>
              <a:lnSpc>
                <a:spcPct val="150000"/>
              </a:lnSpc>
            </a:pPr>
            <a:r>
              <a:rPr lang="en-US" altLang="ko-KR"/>
              <a:t>int[] newArray = new int[10];</a:t>
            </a:r>
          </a:p>
          <a:p>
            <a:pPr>
              <a:lnSpc>
                <a:spcPct val="150000"/>
              </a:lnSpc>
            </a:pPr>
            <a:r>
              <a:rPr lang="en-US" altLang="ko-KR"/>
              <a:t>System.arraycopy(oldArray, 0, newArray, 0, oldArray.length);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4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4484E-3FB9-4C84-A4D1-65052BD3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다차원 배열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3B11E7-72AE-417C-AFE7-9C79B0E6E08A}"/>
              </a:ext>
            </a:extLst>
          </p:cNvPr>
          <p:cNvSpPr/>
          <p:nvPr/>
        </p:nvSpPr>
        <p:spPr>
          <a:xfrm>
            <a:off x="4091044" y="3768597"/>
            <a:ext cx="818194" cy="469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0x100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34D8E-4689-46F4-9218-5EF774AB98F7}"/>
              </a:ext>
            </a:extLst>
          </p:cNvPr>
          <p:cNvSpPr txBox="1"/>
          <p:nvPr/>
        </p:nvSpPr>
        <p:spPr>
          <a:xfrm>
            <a:off x="1208014" y="2004969"/>
            <a:ext cx="3273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</a:t>
            </a:r>
            <a:r>
              <a:rPr lang="ko-KR" altLang="en-US"/>
              <a:t> </a:t>
            </a:r>
            <a:r>
              <a:rPr lang="en-US" altLang="ko-KR"/>
              <a:t>[][] arr1 = {</a:t>
            </a:r>
          </a:p>
          <a:p>
            <a:r>
              <a:rPr lang="en-US" altLang="ko-KR"/>
              <a:t>		{100, 90, 80},</a:t>
            </a:r>
          </a:p>
          <a:p>
            <a:r>
              <a:rPr lang="en-US" altLang="ko-KR"/>
              <a:t>		{70, 60, 50}</a:t>
            </a:r>
          </a:p>
          <a:p>
            <a:r>
              <a:rPr lang="en-US" altLang="ko-KR"/>
              <a:t>};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27F2E-80A7-4AD7-B228-1C3288681A7E}"/>
              </a:ext>
            </a:extLst>
          </p:cNvPr>
          <p:cNvSpPr txBox="1"/>
          <p:nvPr/>
        </p:nvSpPr>
        <p:spPr>
          <a:xfrm>
            <a:off x="3553921" y="3711262"/>
            <a:ext cx="6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arr1</a:t>
            </a:r>
            <a:endParaRPr lang="ko-KR" altLang="en-US" sz="140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10A9AF10-26D8-433D-AAE4-B1A056080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89566"/>
              </p:ext>
            </p:extLst>
          </p:nvPr>
        </p:nvGraphicFramePr>
        <p:xfrm>
          <a:off x="5833168" y="4003379"/>
          <a:ext cx="946145" cy="738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145">
                  <a:extLst>
                    <a:ext uri="{9D8B030D-6E8A-4147-A177-3AD203B41FA5}">
                      <a16:colId xmlns:a16="http://schemas.microsoft.com/office/drawing/2014/main" val="1444845650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0x200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841392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0x300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6822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62EFC48-4F31-4EB9-84BD-097CF0E0B3B6}"/>
              </a:ext>
            </a:extLst>
          </p:cNvPr>
          <p:cNvSpPr txBox="1"/>
          <p:nvPr/>
        </p:nvSpPr>
        <p:spPr>
          <a:xfrm>
            <a:off x="5833169" y="3652703"/>
            <a:ext cx="10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0x100</a:t>
            </a:r>
            <a:endParaRPr lang="ko-KR" altLang="en-US" sz="140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EFBA282-E85D-455D-B724-4172CA2D4C2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4909239" y="3806591"/>
            <a:ext cx="923931" cy="19678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13">
            <a:extLst>
              <a:ext uri="{FF2B5EF4-FFF2-40B4-BE49-F238E27FC236}">
                <a16:creationId xmlns:a16="http://schemas.microsoft.com/office/drawing/2014/main" id="{B4BF78C2-58C0-4762-9415-C06C3B339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67146"/>
              </p:ext>
            </p:extLst>
          </p:nvPr>
        </p:nvGraphicFramePr>
        <p:xfrm>
          <a:off x="7467468" y="4001606"/>
          <a:ext cx="1775013" cy="369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671">
                  <a:extLst>
                    <a:ext uri="{9D8B030D-6E8A-4147-A177-3AD203B41FA5}">
                      <a16:colId xmlns:a16="http://schemas.microsoft.com/office/drawing/2014/main" val="1444845650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387513321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78616081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84139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4514BCB-D006-457A-A840-8CA2823D3BB6}"/>
              </a:ext>
            </a:extLst>
          </p:cNvPr>
          <p:cNvSpPr txBox="1"/>
          <p:nvPr/>
        </p:nvSpPr>
        <p:spPr>
          <a:xfrm>
            <a:off x="5108896" y="4064934"/>
            <a:ext cx="67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arr1[0]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BA957F-4E9F-4421-A2CD-345F3F9988BA}"/>
              </a:ext>
            </a:extLst>
          </p:cNvPr>
          <p:cNvSpPr txBox="1"/>
          <p:nvPr/>
        </p:nvSpPr>
        <p:spPr>
          <a:xfrm>
            <a:off x="5108896" y="4434266"/>
            <a:ext cx="671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arr1[1]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EF2BC9-7A05-471A-9124-DBEF22808F4F}"/>
              </a:ext>
            </a:extLst>
          </p:cNvPr>
          <p:cNvSpPr txBox="1"/>
          <p:nvPr/>
        </p:nvSpPr>
        <p:spPr>
          <a:xfrm>
            <a:off x="7415167" y="3751095"/>
            <a:ext cx="10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0x200</a:t>
            </a:r>
            <a:endParaRPr lang="ko-KR" altLang="en-US" sz="1400"/>
          </a:p>
        </p:txBody>
      </p:sp>
      <p:graphicFrame>
        <p:nvGraphicFramePr>
          <p:cNvPr id="29" name="표 13">
            <a:extLst>
              <a:ext uri="{FF2B5EF4-FFF2-40B4-BE49-F238E27FC236}">
                <a16:creationId xmlns:a16="http://schemas.microsoft.com/office/drawing/2014/main" id="{6B5417C3-0E66-40CB-88AE-B143717A3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99418"/>
              </p:ext>
            </p:extLst>
          </p:nvPr>
        </p:nvGraphicFramePr>
        <p:xfrm>
          <a:off x="7467469" y="4980427"/>
          <a:ext cx="1775013" cy="369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671">
                  <a:extLst>
                    <a:ext uri="{9D8B030D-6E8A-4147-A177-3AD203B41FA5}">
                      <a16:colId xmlns:a16="http://schemas.microsoft.com/office/drawing/2014/main" val="1444845650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387513321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78616081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84139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F0C7698-6D69-4CC1-B4D2-E6E1D16D6B82}"/>
              </a:ext>
            </a:extLst>
          </p:cNvPr>
          <p:cNvSpPr txBox="1"/>
          <p:nvPr/>
        </p:nvSpPr>
        <p:spPr>
          <a:xfrm>
            <a:off x="7415167" y="4729916"/>
            <a:ext cx="101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0x300</a:t>
            </a:r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B19A5F-606B-41D3-A43B-8DF88B0B2833}"/>
              </a:ext>
            </a:extLst>
          </p:cNvPr>
          <p:cNvSpPr txBox="1"/>
          <p:nvPr/>
        </p:nvSpPr>
        <p:spPr>
          <a:xfrm>
            <a:off x="7316436" y="4367612"/>
            <a:ext cx="72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arr1[0][0]</a:t>
            </a:r>
            <a:endParaRPr lang="ko-KR" altLang="en-US" sz="1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9C4441-69CB-4AF4-BB87-854E8619C795}"/>
              </a:ext>
            </a:extLst>
          </p:cNvPr>
          <p:cNvSpPr txBox="1"/>
          <p:nvPr/>
        </p:nvSpPr>
        <p:spPr>
          <a:xfrm>
            <a:off x="8003240" y="4375228"/>
            <a:ext cx="72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arr1[0][1]</a:t>
            </a:r>
            <a:endParaRPr lang="ko-KR" altLang="en-US" sz="1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FD6311-CBFA-443B-A946-0D3EDE988E3B}"/>
              </a:ext>
            </a:extLst>
          </p:cNvPr>
          <p:cNvSpPr txBox="1"/>
          <p:nvPr/>
        </p:nvSpPr>
        <p:spPr>
          <a:xfrm>
            <a:off x="8690044" y="4375228"/>
            <a:ext cx="72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arr1[0][2]</a:t>
            </a:r>
            <a:endParaRPr lang="ko-KR" altLang="en-US" sz="100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93EBF921-1991-4182-A958-DBFD1A21660D}"/>
              </a:ext>
            </a:extLst>
          </p:cNvPr>
          <p:cNvCxnSpPr>
            <a:endCxn id="28" idx="1"/>
          </p:cNvCxnSpPr>
          <p:nvPr/>
        </p:nvCxnSpPr>
        <p:spPr>
          <a:xfrm flipV="1">
            <a:off x="6669248" y="3904984"/>
            <a:ext cx="745919" cy="2812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A45336C-7A06-468D-AB57-429BE38F01AE}"/>
              </a:ext>
            </a:extLst>
          </p:cNvPr>
          <p:cNvCxnSpPr>
            <a:endCxn id="30" idx="1"/>
          </p:cNvCxnSpPr>
          <p:nvPr/>
        </p:nvCxnSpPr>
        <p:spPr>
          <a:xfrm>
            <a:off x="6669248" y="4567823"/>
            <a:ext cx="745919" cy="315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ADA4DD-A27F-43C3-B80C-C7A633BDC6C4}"/>
              </a:ext>
            </a:extLst>
          </p:cNvPr>
          <p:cNvSpPr txBox="1"/>
          <p:nvPr/>
        </p:nvSpPr>
        <p:spPr>
          <a:xfrm>
            <a:off x="7316436" y="5342143"/>
            <a:ext cx="72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arr1[1][0]</a:t>
            </a:r>
            <a:endParaRPr lang="ko-KR" alt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783BF3-CF7E-40C6-BC64-4F7227099777}"/>
              </a:ext>
            </a:extLst>
          </p:cNvPr>
          <p:cNvSpPr txBox="1"/>
          <p:nvPr/>
        </p:nvSpPr>
        <p:spPr>
          <a:xfrm>
            <a:off x="8020018" y="5349759"/>
            <a:ext cx="72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arr1[1][1]</a:t>
            </a:r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30664D-96DC-45D8-AFEC-3AE8C6C68131}"/>
              </a:ext>
            </a:extLst>
          </p:cNvPr>
          <p:cNvSpPr txBox="1"/>
          <p:nvPr/>
        </p:nvSpPr>
        <p:spPr>
          <a:xfrm>
            <a:off x="8656488" y="5349759"/>
            <a:ext cx="720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arr1[1][2]</a:t>
            </a:r>
            <a:endParaRPr lang="ko-KR" altLang="en-US" sz="10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CC43E4-D107-4EC6-8149-BD5DE34B5DC0}"/>
              </a:ext>
            </a:extLst>
          </p:cNvPr>
          <p:cNvSpPr/>
          <p:nvPr/>
        </p:nvSpPr>
        <p:spPr>
          <a:xfrm>
            <a:off x="2936147" y="3205298"/>
            <a:ext cx="7180976" cy="2910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3269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2199</TotalTime>
  <Words>547</Words>
  <Application>Microsoft Office PowerPoint</Application>
  <PresentationFormat>와이드스크린</PresentationFormat>
  <Paragraphs>146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Calibri</vt:lpstr>
      <vt:lpstr>Calibri Light</vt:lpstr>
      <vt:lpstr>Wingdings 2</vt:lpstr>
      <vt:lpstr>HDOfficeLightV0</vt:lpstr>
      <vt:lpstr>추억</vt:lpstr>
      <vt:lpstr>웹 자바(JAVA)개발자</vt:lpstr>
      <vt:lpstr>변수 타입</vt:lpstr>
      <vt:lpstr>변수의 메모리 영역</vt:lpstr>
      <vt:lpstr>배열</vt:lpstr>
      <vt:lpstr>배열</vt:lpstr>
      <vt:lpstr>배열복사</vt:lpstr>
      <vt:lpstr>배열복사 : arraycopy</vt:lpstr>
      <vt:lpstr>다차원 배열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[스마트웹&amp;콘텐츠개발]  스마트 웹 자바(JAVA)개발자</dc:title>
  <dc:creator>오 미란</dc:creator>
  <cp:lastModifiedBy>EZEN-217T</cp:lastModifiedBy>
  <cp:revision>48</cp:revision>
  <dcterms:created xsi:type="dcterms:W3CDTF">2021-01-13T01:43:05Z</dcterms:created>
  <dcterms:modified xsi:type="dcterms:W3CDTF">2023-06-01T09:20:54Z</dcterms:modified>
</cp:coreProperties>
</file>