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42" r:id="rId5"/>
    <p:sldId id="375" r:id="rId6"/>
    <p:sldId id="376" r:id="rId7"/>
    <p:sldId id="377" r:id="rId8"/>
    <p:sldId id="378" r:id="rId9"/>
    <p:sldId id="3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300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67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sz="3600" b="1" dirty="0"/>
              <a:t>Cloud Deployment Models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sz="800" dirty="0"/>
              <a:t>Understanding the Building Blocks of Cloud Infrastructure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1B4EA6-35D4-7169-0D3D-DB7F3E3C92FE}"/>
              </a:ext>
            </a:extLst>
          </p:cNvPr>
          <p:cNvSpPr txBox="1"/>
          <p:nvPr/>
        </p:nvSpPr>
        <p:spPr>
          <a:xfrm>
            <a:off x="9339663" y="5958380"/>
            <a:ext cx="27398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Tushar S. Phalke</a:t>
            </a:r>
          </a:p>
          <a:p>
            <a:r>
              <a:rPr 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       </a:t>
            </a:r>
            <a:r>
              <a:rPr lang="en-US" sz="1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[ 5</a:t>
            </a:r>
            <a:r>
              <a:rPr lang="en-US" sz="1400" b="1" baseline="30000" dirty="0">
                <a:solidFill>
                  <a:schemeClr val="accent3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th</a:t>
            </a:r>
            <a:r>
              <a:rPr lang="en-US" sz="14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 July, 2025 ]</a:t>
            </a:r>
            <a:endParaRPr lang="en-US" sz="2000" b="1" dirty="0">
              <a:solidFill>
                <a:schemeClr val="accent3">
                  <a:lumMod val="40000"/>
                  <a:lumOff val="60000"/>
                </a:schemeClr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81155"/>
            <a:ext cx="7420819" cy="1588245"/>
          </a:xfrm>
        </p:spPr>
        <p:txBody>
          <a:bodyPr/>
          <a:lstStyle/>
          <a:p>
            <a:r>
              <a:rPr lang="en-US" dirty="0"/>
              <a:t>Public Cloud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8" y="2377301"/>
            <a:ext cx="7420819" cy="43878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public cloud</a:t>
            </a:r>
            <a:r>
              <a:rPr lang="en-US" dirty="0"/>
              <a:t> is a cloud environment </a:t>
            </a:r>
            <a:r>
              <a:rPr lang="en-US" b="1" dirty="0"/>
              <a:t>owned and operated by Amazon Web Services (AWS). </a:t>
            </a:r>
            <a:r>
              <a:rPr lang="en-US" dirty="0"/>
              <a:t>Services are </a:t>
            </a:r>
            <a:r>
              <a:rPr lang="en-US" b="1" dirty="0"/>
              <a:t>shared among many customers.</a:t>
            </a:r>
          </a:p>
          <a:p>
            <a:r>
              <a:rPr lang="en-US" b="1" dirty="0"/>
              <a:t>Example: </a:t>
            </a:r>
            <a:r>
              <a:rPr lang="en-US" dirty="0"/>
              <a:t>Hosting a website on AWS.</a:t>
            </a:r>
          </a:p>
          <a:p>
            <a:r>
              <a:rPr lang="en-US" b="1" dirty="0"/>
              <a:t>Benefits: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Low upfront cost</a:t>
            </a:r>
            <a:r>
              <a:rPr lang="en-US" b="1" dirty="0"/>
              <a:t> </a:t>
            </a:r>
            <a:r>
              <a:rPr lang="en-US" dirty="0"/>
              <a:t>(pay-as-you-go)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Easily scalable</a:t>
            </a:r>
            <a:endParaRPr lang="en-US" b="1" dirty="0"/>
          </a:p>
          <a:p>
            <a:r>
              <a:rPr lang="en-US" b="1" dirty="0"/>
              <a:t>Disadvantages: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Less control over data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F32C7EA-9E23-9E44-36A1-38848EF62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Hosting a website on AWS or Google Cloud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Storing files in Google Drive</a:t>
            </a:r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81155"/>
            <a:ext cx="7420819" cy="1588245"/>
          </a:xfrm>
        </p:spPr>
        <p:txBody>
          <a:bodyPr/>
          <a:lstStyle/>
          <a:p>
            <a:r>
              <a:rPr lang="en-US" dirty="0"/>
              <a:t>PRIVATE Cloud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8" y="2377301"/>
            <a:ext cx="7420819" cy="438785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private cloud</a:t>
            </a:r>
            <a:r>
              <a:rPr lang="en-US" dirty="0"/>
              <a:t> is a cloud environment </a:t>
            </a:r>
            <a:r>
              <a:rPr lang="en-US" b="1" dirty="0"/>
              <a:t>used exclusively by one organization</a:t>
            </a:r>
            <a:r>
              <a:rPr lang="en-US" dirty="0"/>
              <a:t>. resources are </a:t>
            </a:r>
            <a:r>
              <a:rPr lang="en-US" b="1" dirty="0"/>
              <a:t>not shared</a:t>
            </a:r>
            <a:r>
              <a:rPr lang="en-US" dirty="0"/>
              <a:t> with others.</a:t>
            </a:r>
            <a:endParaRPr lang="en-US" b="1" dirty="0"/>
          </a:p>
          <a:p>
            <a:r>
              <a:rPr lang="en-US" b="1" dirty="0"/>
              <a:t>Example: </a:t>
            </a:r>
            <a:r>
              <a:rPr lang="en-US" dirty="0"/>
              <a:t>A bank running its own private cloud data center.</a:t>
            </a:r>
          </a:p>
          <a:p>
            <a:r>
              <a:rPr lang="en-US" b="1" dirty="0"/>
              <a:t>Benefits: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High security and privacy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Full control over infrastructure and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Customizable to specific needs</a:t>
            </a:r>
            <a:endParaRPr lang="en-US" b="1" dirty="0"/>
          </a:p>
          <a:p>
            <a:r>
              <a:rPr lang="en-US" b="1" dirty="0"/>
              <a:t>Disadvantages: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High setup and maintenance costs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F32C7EA-9E23-9E44-36A1-38848EF62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Hosting a website on AWS or Google Cloud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Storing files in Google Drive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9F3BCFB-3269-F68F-E738-1304B8965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bank running its own private cloud data center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29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81155"/>
            <a:ext cx="7420819" cy="1588245"/>
          </a:xfrm>
        </p:spPr>
        <p:txBody>
          <a:bodyPr/>
          <a:lstStyle/>
          <a:p>
            <a:r>
              <a:rPr lang="en-US" dirty="0"/>
              <a:t>HYBRID Cloud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8" y="2377301"/>
            <a:ext cx="7420819" cy="4387850"/>
          </a:xfrm>
        </p:spPr>
        <p:txBody>
          <a:bodyPr/>
          <a:lstStyle/>
          <a:p>
            <a:r>
              <a:rPr lang="en-US" dirty="0"/>
              <a:t>A hybrid cloud combines </a:t>
            </a:r>
            <a:r>
              <a:rPr lang="en-US" b="1" dirty="0"/>
              <a:t>public and private clouds</a:t>
            </a:r>
            <a:r>
              <a:rPr lang="en-US" dirty="0"/>
              <a:t>, </a:t>
            </a:r>
            <a:r>
              <a:rPr lang="en-US" b="1" dirty="0"/>
              <a:t>allowing data and applications to move between them</a:t>
            </a:r>
            <a:r>
              <a:rPr lang="en-US" dirty="0"/>
              <a:t>.</a:t>
            </a:r>
            <a:endParaRPr lang="en-US" b="1" dirty="0"/>
          </a:p>
          <a:p>
            <a:r>
              <a:rPr lang="en-US" b="1" dirty="0"/>
              <a:t>Example: </a:t>
            </a:r>
            <a:r>
              <a:rPr lang="en-US" dirty="0"/>
              <a:t>A hospital storing patient records (private cloud) while using Microsoft 365 for emails (public cloud).</a:t>
            </a:r>
          </a:p>
          <a:p>
            <a:r>
              <a:rPr lang="en-US" b="1" dirty="0"/>
              <a:t>Benefits: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Flexible (balance between cost and control)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Ideal for businesses with sensitive and non-sensitive workloads</a:t>
            </a:r>
            <a:endParaRPr lang="en-US" b="1" dirty="0"/>
          </a:p>
          <a:p>
            <a:r>
              <a:rPr lang="en-US" b="1" dirty="0"/>
              <a:t>Disadvantages: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More complex setup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F32C7EA-9E23-9E44-36A1-38848EF62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Hosting a website on AWS or Google Cloud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Storing files in Google Drive</a:t>
            </a:r>
          </a:p>
        </p:txBody>
      </p:sp>
    </p:spTree>
    <p:extLst>
      <p:ext uri="{BB962C8B-B14F-4D97-AF65-F5344CB8AC3E}">
        <p14:creationId xmlns:p14="http://schemas.microsoft.com/office/powerpoint/2010/main" val="272079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1C0BC-F8A4-46E7-F010-CF6A42AB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270B6-AD1C-147A-478F-29112605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8C7EC6A-287A-77D2-26DB-0E0BE8C1E1C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422101505"/>
              </p:ext>
            </p:extLst>
          </p:nvPr>
        </p:nvGraphicFramePr>
        <p:xfrm>
          <a:off x="1394300" y="2405362"/>
          <a:ext cx="9397739" cy="34782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2516">
                  <a:extLst>
                    <a:ext uri="{9D8B030D-6E8A-4147-A177-3AD203B41FA5}">
                      <a16:colId xmlns:a16="http://schemas.microsoft.com/office/drawing/2014/main" val="3007979639"/>
                    </a:ext>
                  </a:extLst>
                </a:gridCol>
                <a:gridCol w="2595074">
                  <a:extLst>
                    <a:ext uri="{9D8B030D-6E8A-4147-A177-3AD203B41FA5}">
                      <a16:colId xmlns:a16="http://schemas.microsoft.com/office/drawing/2014/main" val="3675413201"/>
                    </a:ext>
                  </a:extLst>
                </a:gridCol>
                <a:gridCol w="2441880">
                  <a:extLst>
                    <a:ext uri="{9D8B030D-6E8A-4147-A177-3AD203B41FA5}">
                      <a16:colId xmlns:a16="http://schemas.microsoft.com/office/drawing/2014/main" val="1940586830"/>
                    </a:ext>
                  </a:extLst>
                </a:gridCol>
                <a:gridCol w="2748269">
                  <a:extLst>
                    <a:ext uri="{9D8B030D-6E8A-4147-A177-3AD203B41FA5}">
                      <a16:colId xmlns:a16="http://schemas.microsoft.com/office/drawing/2014/main" val="2204995111"/>
                    </a:ext>
                  </a:extLst>
                </a:gridCol>
              </a:tblGrid>
              <a:tr h="49786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Feature</a:t>
                      </a:r>
                    </a:p>
                  </a:txBody>
                  <a:tcPr marL="107373" marR="107373" marT="53688" marB="53688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 Cloud</a:t>
                      </a:r>
                    </a:p>
                  </a:txBody>
                  <a:tcPr marL="107373" marR="107373" marT="53688" marB="53688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Private Cloud</a:t>
                      </a:r>
                    </a:p>
                  </a:txBody>
                  <a:tcPr marL="107373" marR="107373" marT="53688" marB="53688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Hybrid Cloud</a:t>
                      </a:r>
                    </a:p>
                  </a:txBody>
                  <a:tcPr marL="107373" marR="107373" marT="53688" marB="53688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822035"/>
                  </a:ext>
                </a:extLst>
              </a:tr>
              <a:tr h="8274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</a:t>
                      </a:r>
                    </a:p>
                  </a:txBody>
                  <a:tcPr marL="107373" marR="107373" marT="53688" marB="53688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3"/>
                          </a:solidFill>
                        </a:rPr>
                        <a:t>Open to everyone</a:t>
                      </a:r>
                    </a:p>
                  </a:txBody>
                  <a:tcPr marL="107373" marR="107373" marT="53688" marB="53688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3"/>
                          </a:solidFill>
                        </a:rPr>
                        <a:t>Restricted</a:t>
                      </a:r>
                    </a:p>
                    <a:p>
                      <a:r>
                        <a:rPr lang="en-US" sz="2200" dirty="0">
                          <a:solidFill>
                            <a:schemeClr val="accent3"/>
                          </a:solidFill>
                        </a:rPr>
                        <a:t>(1 org only)</a:t>
                      </a:r>
                    </a:p>
                  </a:txBody>
                  <a:tcPr marL="107373" marR="107373" marT="53688" marB="53688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accent3"/>
                          </a:solidFill>
                        </a:rPr>
                        <a:t>Mix of both</a:t>
                      </a:r>
                    </a:p>
                  </a:txBody>
                  <a:tcPr marL="107373" marR="107373" marT="53688" marB="5368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199845"/>
                  </a:ext>
                </a:extLst>
              </a:tr>
              <a:tr h="827496"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</a:p>
                  </a:txBody>
                  <a:tcPr marL="107373" marR="107373" marT="53688" marB="53688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3"/>
                          </a:solidFill>
                        </a:rPr>
                        <a:t>Low (shared)</a:t>
                      </a:r>
                    </a:p>
                  </a:txBody>
                  <a:tcPr marL="107373" marR="107373" marT="53688" marB="53688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accent3"/>
                          </a:solidFill>
                        </a:rPr>
                        <a:t>High (dedicated)</a:t>
                      </a:r>
                    </a:p>
                  </a:txBody>
                  <a:tcPr marL="107373" marR="107373" marT="53688" marB="53688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3"/>
                          </a:solidFill>
                        </a:rPr>
                        <a:t>Medium</a:t>
                      </a:r>
                    </a:p>
                    <a:p>
                      <a:r>
                        <a:rPr lang="en-US" sz="2200" dirty="0">
                          <a:solidFill>
                            <a:schemeClr val="accent3"/>
                          </a:solidFill>
                        </a:rPr>
                        <a:t>(combined model)</a:t>
                      </a:r>
                    </a:p>
                  </a:txBody>
                  <a:tcPr marL="107373" marR="107373" marT="53688" marB="5368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798112"/>
                  </a:ext>
                </a:extLst>
              </a:tr>
              <a:tr h="49786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Control</a:t>
                      </a:r>
                    </a:p>
                  </a:txBody>
                  <a:tcPr marL="107373" marR="107373" marT="53688" marB="53688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accent3"/>
                          </a:solidFill>
                        </a:rPr>
                        <a:t>Limited</a:t>
                      </a:r>
                    </a:p>
                  </a:txBody>
                  <a:tcPr marL="107373" marR="107373" marT="53688" marB="53688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3"/>
                          </a:solidFill>
                        </a:rPr>
                        <a:t>Full</a:t>
                      </a:r>
                    </a:p>
                  </a:txBody>
                  <a:tcPr marL="107373" marR="107373" marT="53688" marB="53688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accent3"/>
                          </a:solidFill>
                        </a:rPr>
                        <a:t>Partial</a:t>
                      </a:r>
                    </a:p>
                  </a:txBody>
                  <a:tcPr marL="107373" marR="107373" marT="53688" marB="5368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634633"/>
                  </a:ext>
                </a:extLst>
              </a:tr>
              <a:tr h="827496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Use Case</a:t>
                      </a:r>
                    </a:p>
                  </a:txBody>
                  <a:tcPr marL="107373" marR="107373" marT="53688" marB="53688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3"/>
                          </a:solidFill>
                        </a:rPr>
                        <a:t>Startups, web apps</a:t>
                      </a:r>
                    </a:p>
                  </a:txBody>
                  <a:tcPr marL="107373" marR="107373" marT="53688" marB="53688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accent3"/>
                          </a:solidFill>
                        </a:rPr>
                        <a:t>Banks, governments</a:t>
                      </a:r>
                    </a:p>
                  </a:txBody>
                  <a:tcPr marL="107373" marR="107373" marT="53688" marB="53688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3"/>
                          </a:solidFill>
                        </a:rPr>
                        <a:t>Healthcare, enterprises</a:t>
                      </a:r>
                    </a:p>
                  </a:txBody>
                  <a:tcPr marL="107373" marR="107373" marT="53688" marB="5368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83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03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264" y="1735462"/>
            <a:ext cx="4409514" cy="2203704"/>
          </a:xfrm>
        </p:spPr>
        <p:txBody>
          <a:bodyPr/>
          <a:lstStyle/>
          <a:p>
            <a:r>
              <a:rPr lang="en-US" sz="4000" dirty="0"/>
              <a:t>THANK 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{BCC3FC2B-5104-4980-ABCC-E9BB21EA4C46}TFe8699e8e-689b-4d7e-abcf-e888fd749829db3118dc_win32-d573b439b56f</Template>
  <TotalTime>42</TotalTime>
  <Words>303</Words>
  <Application>Microsoft Office PowerPoint</Application>
  <PresentationFormat>Widescreen</PresentationFormat>
  <Paragraphs>69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Amasis MT Pro Black</vt:lpstr>
      <vt:lpstr>Arial</vt:lpstr>
      <vt:lpstr>Arial Nova</vt:lpstr>
      <vt:lpstr>Biome</vt:lpstr>
      <vt:lpstr>Calibri</vt:lpstr>
      <vt:lpstr>Wingdings</vt:lpstr>
      <vt:lpstr>Custom</vt:lpstr>
      <vt:lpstr>Cloud Deployment Models</vt:lpstr>
      <vt:lpstr>Public Cloud</vt:lpstr>
      <vt:lpstr>PRIVATE Cloud</vt:lpstr>
      <vt:lpstr>HYBRID Cloud</vt:lpstr>
      <vt:lpstr>SUMMARY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Tushar Phalke</dc:creator>
  <cp:lastModifiedBy>Tushar Phalke</cp:lastModifiedBy>
  <cp:revision>3</cp:revision>
  <dcterms:created xsi:type="dcterms:W3CDTF">2025-07-05T13:00:21Z</dcterms:created>
  <dcterms:modified xsi:type="dcterms:W3CDTF">2025-07-05T13:45:46Z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