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49"/>
  </p:notesMasterIdLst>
  <p:sldIdLst>
    <p:sldId id="318" r:id="rId3"/>
    <p:sldId id="319" r:id="rId4"/>
    <p:sldId id="320" r:id="rId5"/>
    <p:sldId id="384" r:id="rId6"/>
    <p:sldId id="385" r:id="rId7"/>
    <p:sldId id="422" r:id="rId8"/>
    <p:sldId id="423" r:id="rId9"/>
    <p:sldId id="424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425" r:id="rId20"/>
    <p:sldId id="395" r:id="rId21"/>
    <p:sldId id="396" r:id="rId22"/>
    <p:sldId id="397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2" r:id="rId36"/>
    <p:sldId id="411" r:id="rId37"/>
    <p:sldId id="413" r:id="rId38"/>
    <p:sldId id="414" r:id="rId39"/>
    <p:sldId id="416" r:id="rId40"/>
    <p:sldId id="417" r:id="rId41"/>
    <p:sldId id="418" r:id="rId42"/>
    <p:sldId id="419" r:id="rId43"/>
    <p:sldId id="420" r:id="rId44"/>
    <p:sldId id="421" r:id="rId45"/>
    <p:sldId id="355" r:id="rId46"/>
    <p:sldId id="415" r:id="rId47"/>
    <p:sldId id="35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05" autoAdjust="0"/>
  </p:normalViewPr>
  <p:slideViewPr>
    <p:cSldViewPr>
      <p:cViewPr>
        <p:scale>
          <a:sx n="75" d="100"/>
          <a:sy n="75" d="100"/>
        </p:scale>
        <p:origin x="-750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0B399E2-77A4-42C1-8F81-88FD75C7FD6C}" type="datetimeFigureOut">
              <a:rPr lang="en-US"/>
              <a:pPr>
                <a:defRPr/>
              </a:pPr>
              <a:t>7/24/2014</a:t>
            </a:fld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69B531-0DDF-4CC5-BEB3-36843EAA6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0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B89F7-952D-4262-8442-2DEAE5CF94E2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39B55-8D35-471B-8939-31A8AB0A7F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1C0C-6F2C-4977-B231-AF0ECEEEB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54A1-3040-45FA-B8D3-82AB42F2DB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8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AA381-2CAC-44F0-AC58-BABDDB486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30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2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4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84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9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6526-36D6-462C-9109-9F90B3E0C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00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85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4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03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E58E6-46E2-4FEC-8EA9-083206B1A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9FE8-1D07-4525-A8A7-51E4E77DBB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571CC-03ED-4D45-88B7-97D45F9715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531B-950B-4ECD-A10F-7D81BF763C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FC67C-89DF-4199-A9BD-A1FAC5536F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4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6C62A-6B32-4644-9FDB-5E08C682B6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59808-5B5D-4AA9-86F2-044881B0D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8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70B428-397D-402A-914F-E7E1B433CA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62400" y="640332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0"/>
          <p:cNvSpPr>
            <a:spLocks noGrp="1"/>
          </p:cNvSpPr>
          <p:nvPr>
            <p:ph type="title" idx="4294967295"/>
          </p:nvPr>
        </p:nvSpPr>
        <p:spPr>
          <a:xfrm>
            <a:off x="533400" y="914400"/>
            <a:ext cx="8077200" cy="1143000"/>
          </a:xfrm>
        </p:spPr>
        <p:txBody>
          <a:bodyPr/>
          <a:lstStyle/>
          <a:p>
            <a:r>
              <a:rPr lang="en-US" dirty="0" smtClean="0"/>
              <a:t>About the Presentations</a:t>
            </a:r>
          </a:p>
        </p:txBody>
      </p:sp>
      <p:sp>
        <p:nvSpPr>
          <p:cNvPr id="3075" name="Content Placeholder 11"/>
          <p:cNvSpPr>
            <a:spLocks noGrp="1"/>
          </p:cNvSpPr>
          <p:nvPr>
            <p:ph idx="4294967295"/>
          </p:nvPr>
        </p:nvSpPr>
        <p:spPr>
          <a:xfrm>
            <a:off x="685800" y="2057400"/>
            <a:ext cx="8077200" cy="4572000"/>
          </a:xfrm>
        </p:spPr>
        <p:txBody>
          <a:bodyPr/>
          <a:lstStyle/>
          <a:p>
            <a:r>
              <a:rPr lang="en-US" dirty="0" smtClean="0"/>
              <a:t>The presentations cover the objectives found in the opening of each chapter.</a:t>
            </a:r>
          </a:p>
          <a:p>
            <a:r>
              <a:rPr lang="en-US" dirty="0" smtClean="0"/>
              <a:t>All chapter objectives are listed in the beginning of each presentation. </a:t>
            </a:r>
          </a:p>
          <a:p>
            <a:r>
              <a:rPr lang="en-US" dirty="0" smtClean="0"/>
              <a:t>You may customize the presentations to fit your class needs. </a:t>
            </a:r>
          </a:p>
          <a:p>
            <a:r>
              <a:rPr lang="en-US" dirty="0" smtClean="0"/>
              <a:t>Some figures from the chapters are included. A complete set of images from the book can be found on the Instructor Resources disc. 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cards - also called adapter cards</a:t>
            </a:r>
          </a:p>
          <a:p>
            <a:pPr lvl="1"/>
            <a:r>
              <a:rPr lang="en-US" dirty="0" smtClean="0"/>
              <a:t>A circuit board that provides more ports than those provided by the motherboard</a:t>
            </a:r>
          </a:p>
          <a:p>
            <a:pPr lvl="1"/>
            <a:r>
              <a:rPr lang="en-US" dirty="0" smtClean="0"/>
              <a:t>Today, most ports are provided by motherboards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122" name="Picture 2" descr="C:\Users\Julie\Documents\DropBox\InstructorManuals\A+Hardware\Figures\Ch01\Figure 1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29" y="3429000"/>
            <a:ext cx="4285343" cy="264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0143" y="510540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  </a:t>
            </a:r>
            <a:r>
              <a:rPr lang="en-US" dirty="0" smtClean="0"/>
              <a:t>Ports provided</a:t>
            </a:r>
          </a:p>
          <a:p>
            <a:r>
              <a:rPr lang="en-US" dirty="0" smtClean="0"/>
              <a:t>by a motherboard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modules – random access memory (RAM)</a:t>
            </a:r>
          </a:p>
          <a:p>
            <a:pPr lvl="1"/>
            <a:r>
              <a:rPr lang="en-US" dirty="0" smtClean="0"/>
              <a:t>Temporary storage for data and instructions as they are being processed by the CPU</a:t>
            </a:r>
          </a:p>
          <a:p>
            <a:pPr lvl="1"/>
            <a:r>
              <a:rPr lang="en-US" dirty="0" smtClean="0"/>
              <a:t>Dual inline memory module (DIMM) slots hold memory 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C:\Users\Julie\Documents\DropBox\InstructorManuals\A+Hardware\Figures\Ch01\Figure 1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2570"/>
            <a:ext cx="5259464" cy="221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3306" y="4895670"/>
            <a:ext cx="230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1-6  </a:t>
            </a:r>
            <a:r>
              <a:rPr lang="en-US" dirty="0" smtClean="0"/>
              <a:t>A DIMM </a:t>
            </a:r>
          </a:p>
          <a:p>
            <a:r>
              <a:rPr lang="en-US" dirty="0" smtClean="0"/>
              <a:t>holds RAM and is</a:t>
            </a:r>
          </a:p>
          <a:p>
            <a:r>
              <a:rPr lang="en-US" dirty="0" smtClean="0"/>
              <a:t>mounted directly on</a:t>
            </a:r>
          </a:p>
          <a:p>
            <a:r>
              <a:rPr lang="en-US" dirty="0" smtClean="0"/>
              <a:t>a motherboard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drives and other drives</a:t>
            </a:r>
          </a:p>
          <a:p>
            <a:pPr lvl="1"/>
            <a:r>
              <a:rPr lang="en-US" dirty="0" smtClean="0"/>
              <a:t>Hard drives may also be called hard disk drive (HDD)</a:t>
            </a:r>
          </a:p>
          <a:p>
            <a:pPr lvl="2"/>
            <a:r>
              <a:rPr lang="en-US" dirty="0" smtClean="0"/>
              <a:t>Permanent storage used to hold data and programs</a:t>
            </a:r>
          </a:p>
          <a:p>
            <a:pPr lvl="1"/>
            <a:r>
              <a:rPr lang="en-US" dirty="0" smtClean="0"/>
              <a:t>Other drives include: optical drive and tape drive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 descr="C:\Users\Julie\Documents\DropBox\InstructorManuals\A+Hardware\Figures\Ch01\Figure 1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352800"/>
            <a:ext cx="532264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452646"/>
            <a:ext cx="765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1-7  </a:t>
            </a:r>
            <a:r>
              <a:rPr lang="en-US" sz="1600" dirty="0" smtClean="0"/>
              <a:t>Two types of hard drives (larger magnetic drive and smaller solid-state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drive) and a DVD drive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37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supply – also called power supply unit (PSU)</a:t>
            </a:r>
          </a:p>
          <a:p>
            <a:pPr lvl="1"/>
            <a:r>
              <a:rPr lang="en-US" dirty="0" smtClean="0"/>
              <a:t>Receives and converts house current so that components inside the case can use it</a:t>
            </a:r>
          </a:p>
          <a:p>
            <a:pPr lvl="1"/>
            <a:r>
              <a:rPr lang="en-US" dirty="0" smtClean="0"/>
              <a:t>Most come with a dual-voltage selector switch</a:t>
            </a:r>
          </a:p>
          <a:p>
            <a:pPr lvl="2"/>
            <a:r>
              <a:rPr lang="en-US" dirty="0" smtClean="0"/>
              <a:t>Allows switching input voltage from 115V to 220V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Factors Used by Computer Cases, Power Supplies, and Motherboards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Form factors: standards that describe the size, shape, screw hole positions, and major features of computer cases, power supplies, and motherboards</a:t>
            </a:r>
          </a:p>
          <a:p>
            <a:pPr lvl="1"/>
            <a:r>
              <a:rPr lang="en-US" dirty="0" smtClean="0"/>
              <a:t>Necessary so that all will be compatible with each other</a:t>
            </a:r>
          </a:p>
          <a:p>
            <a:r>
              <a:rPr lang="en-US" dirty="0" smtClean="0"/>
              <a:t>Two form factors used by most desktop and tower computer cases and power supplies:</a:t>
            </a:r>
          </a:p>
          <a:p>
            <a:pPr lvl="1"/>
            <a:r>
              <a:rPr lang="en-US" dirty="0" smtClean="0"/>
              <a:t>ATX</a:t>
            </a:r>
          </a:p>
          <a:p>
            <a:pPr lvl="1"/>
            <a:r>
              <a:rPr lang="en-US" dirty="0" smtClean="0"/>
              <a:t>Mini-ATX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6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Factors Used by Computer Cases, Power Supplies, and Motherboards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ATX (Advanced Technology Extended) </a:t>
            </a:r>
          </a:p>
          <a:p>
            <a:pPr lvl="1"/>
            <a:r>
              <a:rPr lang="en-US" dirty="0" smtClean="0"/>
              <a:t>Most commonly used form factor today</a:t>
            </a:r>
          </a:p>
          <a:p>
            <a:pPr lvl="1"/>
            <a:r>
              <a:rPr lang="en-US" dirty="0" smtClean="0"/>
              <a:t>Originally developed by Intel in 1995</a:t>
            </a:r>
          </a:p>
          <a:p>
            <a:pPr lvl="1"/>
            <a:r>
              <a:rPr lang="en-US" dirty="0" smtClean="0"/>
              <a:t>It is an open, nonproprietary industry specification</a:t>
            </a:r>
          </a:p>
          <a:p>
            <a:r>
              <a:rPr lang="en-US" dirty="0" smtClean="0"/>
              <a:t>An ATX power supply has a variety of power connectors</a:t>
            </a:r>
          </a:p>
          <a:p>
            <a:pPr lvl="1"/>
            <a:r>
              <a:rPr lang="en-US" dirty="0" smtClean="0"/>
              <a:t>Power connectors have evolved because new technologies require more power</a:t>
            </a:r>
          </a:p>
          <a:p>
            <a:pPr lvl="1"/>
            <a:r>
              <a:rPr lang="en-US" dirty="0" smtClean="0"/>
              <a:t>Common ATX power connectors are listed on the following slides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1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Factors Used by Computer Cases, Power Supplies, and Motherboards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20-pin P1 connector: used by the first ATX power supplies and motherboards</a:t>
            </a:r>
          </a:p>
          <a:p>
            <a:r>
              <a:rPr lang="en-US" dirty="0" smtClean="0"/>
              <a:t>4-pin and 8-pin auxiliary connectors: used to provide and additional 12 V of power for evolving CPUs</a:t>
            </a:r>
          </a:p>
          <a:p>
            <a:r>
              <a:rPr lang="en-US" dirty="0" smtClean="0"/>
              <a:t>24-pin or 20+4-pin P1 connector: the older 20-pin P1 connector still worked in this connector</a:t>
            </a:r>
          </a:p>
          <a:p>
            <a:pPr lvl="1"/>
            <a:r>
              <a:rPr lang="en-US" dirty="0" smtClean="0"/>
              <a:t>Supported the new PCI Express slots</a:t>
            </a:r>
          </a:p>
          <a:p>
            <a:r>
              <a:rPr lang="en-US" dirty="0" smtClean="0"/>
              <a:t>6-pin and 8-pin PCIe connectors: connect directly to the video card </a:t>
            </a:r>
          </a:p>
          <a:p>
            <a:pPr lvl="1"/>
            <a:r>
              <a:rPr lang="en-US" dirty="0" smtClean="0"/>
              <a:t>Video cards draw the most power in a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9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Factors Used by Computer Cases, Power Supplies, and Motherboards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MicroATX form factor</a:t>
            </a:r>
          </a:p>
          <a:p>
            <a:pPr lvl="1"/>
            <a:r>
              <a:rPr lang="en-US" dirty="0" smtClean="0"/>
              <a:t>Major variation of ATX</a:t>
            </a:r>
          </a:p>
          <a:p>
            <a:pPr lvl="1"/>
            <a:r>
              <a:rPr lang="en-US" dirty="0" smtClean="0"/>
              <a:t>Reduces total cost of a system by:</a:t>
            </a:r>
          </a:p>
          <a:p>
            <a:pPr lvl="2"/>
            <a:r>
              <a:rPr lang="en-US" dirty="0" smtClean="0"/>
              <a:t>Reducing number of expansion slots on motherboard</a:t>
            </a:r>
          </a:p>
          <a:p>
            <a:pPr lvl="2"/>
            <a:r>
              <a:rPr lang="en-US" dirty="0" smtClean="0"/>
              <a:t>Reducing power supplied to the board</a:t>
            </a:r>
          </a:p>
          <a:p>
            <a:pPr lvl="2"/>
            <a:r>
              <a:rPr lang="en-US" dirty="0" smtClean="0"/>
              <a:t>Allowing for a smaller case size</a:t>
            </a:r>
          </a:p>
          <a:p>
            <a:pPr lvl="1"/>
            <a:r>
              <a:rPr lang="en-US" dirty="0" smtClean="0"/>
              <a:t>Uses a 24-pin P1 connector </a:t>
            </a:r>
          </a:p>
          <a:p>
            <a:pPr lvl="2"/>
            <a:r>
              <a:rPr lang="en-US" dirty="0" smtClean="0"/>
              <a:t>Not likely to have as many extra wires and connectors as those on the ATX power supply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9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194" name="Picture 2" descr="C:\Users\Julie\Documents\DropBox\InstructorManuals\A+Hardware\Figures\Ch01\Figure 1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181600" cy="37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225534"/>
            <a:ext cx="699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1-18  </a:t>
            </a:r>
            <a:r>
              <a:rPr lang="en-US" dirty="0" smtClean="0"/>
              <a:t>This MicroATX motherboard by Biostar is designed to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support an AMD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Drives, Their Cables, and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</a:p>
          <a:p>
            <a:pPr lvl="1"/>
            <a:r>
              <a:rPr lang="en-US" dirty="0" smtClean="0"/>
              <a:t>Two standards: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Serial ATA standard </a:t>
            </a:r>
            <a:r>
              <a:rPr lang="en-US" dirty="0" smtClean="0"/>
              <a:t>(SATA)</a:t>
            </a:r>
            <a:endParaRPr lang="en-US" dirty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Used by most drives today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Parallel ATA (PATA</a:t>
            </a:r>
            <a:r>
              <a:rPr lang="en-US" dirty="0" smtClean="0"/>
              <a:t>) – slower than SATA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Also called IDE interface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Uses 40-pin ribbon cable and connector</a:t>
            </a:r>
            <a:endParaRPr lang="en-US" dirty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Two </a:t>
            </a:r>
            <a:r>
              <a:rPr lang="en-US" dirty="0"/>
              <a:t>connectors on a motherboard for two data cables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Accommodates up to four IDE </a:t>
            </a:r>
            <a:r>
              <a:rPr lang="en-US" dirty="0" smtClean="0"/>
              <a:t>devices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Uses a 4-pin power connector called a Molex power connector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447800"/>
            <a:ext cx="83058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Chapter 1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First Look at Computer Parts and Tools</a:t>
            </a:r>
          </a:p>
        </p:txBody>
      </p:sp>
      <p:pic>
        <p:nvPicPr>
          <p:cNvPr id="4100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Drives, Their Cables, and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Floppy </a:t>
            </a:r>
            <a:r>
              <a:rPr lang="en-US" dirty="0" smtClean="0"/>
              <a:t>drive</a:t>
            </a:r>
            <a:endParaRPr lang="en-US" dirty="0"/>
          </a:p>
          <a:p>
            <a:pPr lvl="1" eaLnBrk="1" hangingPunct="1"/>
            <a:r>
              <a:rPr lang="en-US" dirty="0"/>
              <a:t>3.5-inch disk holding 1.44 MB of data</a:t>
            </a:r>
          </a:p>
          <a:p>
            <a:pPr lvl="1" eaLnBrk="1" hangingPunct="1"/>
            <a:r>
              <a:rPr lang="en-US" dirty="0" smtClean="0"/>
              <a:t>Uses a 34-pin twisted cable</a:t>
            </a:r>
          </a:p>
          <a:p>
            <a:pPr lvl="1" eaLnBrk="1" hangingPunct="1"/>
            <a:r>
              <a:rPr lang="en-US" dirty="0" smtClean="0"/>
              <a:t>Can hold up to two drives</a:t>
            </a:r>
          </a:p>
          <a:p>
            <a:pPr lvl="1" eaLnBrk="1" hangingPunct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218" name="Picture 2" descr="C:\Users\Julie\Documents\DropBox\InstructorManuals\A+Hardware\Figures\Ch01\Figure 1-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550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734" y="5105400"/>
            <a:ext cx="36615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1-28  </a:t>
            </a:r>
            <a:r>
              <a:rPr lang="en-US" sz="1600" dirty="0" smtClean="0"/>
              <a:t>The notch on the side of</a:t>
            </a:r>
          </a:p>
          <a:p>
            <a:r>
              <a:rPr lang="en-US" sz="1600" dirty="0" smtClean="0"/>
              <a:t>this floppy drive connector allows the </a:t>
            </a:r>
          </a:p>
          <a:p>
            <a:r>
              <a:rPr lang="en-US" sz="1600" dirty="0" smtClean="0"/>
              <a:t>floppy drive cable to connect in only</a:t>
            </a:r>
          </a:p>
          <a:p>
            <a:r>
              <a:rPr lang="en-US" sz="1600" dirty="0" smtClean="0"/>
              <a:t>one direction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07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Yourself and Equipment Against Electrical Dangers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understand electricity and how to protect yourself and equipment against it</a:t>
            </a:r>
          </a:p>
          <a:p>
            <a:r>
              <a:rPr lang="en-US" dirty="0" smtClean="0"/>
              <a:t>Must learn to prevent getting shocked or damaging a component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6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and Properties of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Alternating current (AC): oscillates between negative and positive voltage</a:t>
            </a:r>
          </a:p>
          <a:p>
            <a:pPr lvl="1"/>
            <a:r>
              <a:rPr lang="en-US" dirty="0" smtClean="0"/>
              <a:t>House current is AC and oscillates 60 times in one second</a:t>
            </a:r>
          </a:p>
          <a:p>
            <a:r>
              <a:rPr lang="en-US" dirty="0" smtClean="0"/>
              <a:t>Direct current (DC): travels in one direction</a:t>
            </a:r>
          </a:p>
          <a:p>
            <a:pPr lvl="1"/>
            <a:r>
              <a:rPr lang="en-US" dirty="0" smtClean="0"/>
              <a:t>Type of current used by most electronic devices</a:t>
            </a:r>
          </a:p>
          <a:p>
            <a:r>
              <a:rPr lang="en-US" dirty="0" smtClean="0"/>
              <a:t>Rectifier: a device that converts AC to DC</a:t>
            </a:r>
          </a:p>
          <a:p>
            <a:r>
              <a:rPr lang="en-US" dirty="0" smtClean="0"/>
              <a:t>Inverter; a device that converts DC to AC</a:t>
            </a:r>
          </a:p>
          <a:p>
            <a:r>
              <a:rPr lang="en-US" dirty="0" smtClean="0"/>
              <a:t>Transformer: devices that changes the ratio of voltage to current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8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42" name="Picture 2" descr="C:\Users\Julie\Documents\DropBox\InstructorManuals\A+Hardware\Figures\Ch01\Figure 1-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85257"/>
            <a:ext cx="683102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3368" y="4956629"/>
            <a:ext cx="694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1-30  </a:t>
            </a:r>
            <a:r>
              <a:rPr lang="en-US" dirty="0" smtClean="0"/>
              <a:t>A transformer keeps power constant but changes the </a:t>
            </a:r>
          </a:p>
          <a:p>
            <a:r>
              <a:rPr lang="en-US" dirty="0" smtClean="0"/>
              <a:t>                     ratio of current to 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and Properties of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 travels on a </a:t>
            </a:r>
            <a:r>
              <a:rPr lang="en-US" b="1" dirty="0" smtClean="0"/>
              <a:t>hot line </a:t>
            </a:r>
            <a:r>
              <a:rPr lang="en-US" dirty="0" smtClean="0"/>
              <a:t>from a power station</a:t>
            </a:r>
          </a:p>
          <a:p>
            <a:r>
              <a:rPr lang="en-US" dirty="0" smtClean="0"/>
              <a:t>AC returns to the power station on a </a:t>
            </a:r>
            <a:r>
              <a:rPr lang="en-US" b="1" dirty="0" smtClean="0"/>
              <a:t>neutral line</a:t>
            </a:r>
          </a:p>
          <a:p>
            <a:r>
              <a:rPr lang="en-US" dirty="0" smtClean="0"/>
              <a:t>When AC follows an unintended path (one with less resistance) a </a:t>
            </a:r>
            <a:r>
              <a:rPr lang="en-US" i="1" dirty="0" smtClean="0"/>
              <a:t>short</a:t>
            </a:r>
            <a:r>
              <a:rPr lang="en-US" dirty="0" smtClean="0"/>
              <a:t> can occur</a:t>
            </a:r>
          </a:p>
          <a:p>
            <a:pPr lvl="1"/>
            <a:r>
              <a:rPr lang="en-US" b="1" dirty="0" smtClean="0"/>
              <a:t>Short</a:t>
            </a:r>
            <a:r>
              <a:rPr lang="en-US" dirty="0" smtClean="0"/>
              <a:t>: a sudden increase in flow that can create a sudden increase in temperature</a:t>
            </a:r>
          </a:p>
          <a:p>
            <a:r>
              <a:rPr lang="en-US" dirty="0" smtClean="0"/>
              <a:t>The neutral line is grounded to prevent uncontrolled electricity in a short</a:t>
            </a:r>
          </a:p>
          <a:p>
            <a:pPr lvl="1"/>
            <a:r>
              <a:rPr lang="en-US" dirty="0" smtClean="0"/>
              <a:t>Grounding: the line is connected directly to the earth, so that electricity can flow into the earth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0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1266" name="Picture 2" descr="C:\Users\Julie\Documents\DropBox\InstructorManuals\A+Hardware\Figures\Ch01\Figure 1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953000" cy="41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291" y="5486400"/>
            <a:ext cx="8097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1-31  </a:t>
            </a:r>
            <a:r>
              <a:rPr lang="en-US" dirty="0" smtClean="0"/>
              <a:t>A polarized plug showing hot and neutral, and a three-prong plug</a:t>
            </a:r>
          </a:p>
          <a:p>
            <a:r>
              <a:rPr lang="en-US" dirty="0" smtClean="0"/>
              <a:t>                     showing hot, neutral, and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Yourself Against Electrical Shock and Burns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with any electrical device, disconnect power if you notice a dangerous situation that might lead to electrical shock or fire.</a:t>
            </a:r>
          </a:p>
          <a:p>
            <a:r>
              <a:rPr lang="en-US" dirty="0" smtClean="0"/>
              <a:t>Potential dangers might include:</a:t>
            </a:r>
          </a:p>
          <a:p>
            <a:pPr lvl="1"/>
            <a:r>
              <a:rPr lang="en-US" dirty="0" smtClean="0"/>
              <a:t>Power cord is frayed or damaged</a:t>
            </a:r>
          </a:p>
          <a:p>
            <a:pPr lvl="1"/>
            <a:r>
              <a:rPr lang="en-US" dirty="0" smtClean="0"/>
              <a:t>Water or other liquid is spilled near</a:t>
            </a:r>
          </a:p>
          <a:p>
            <a:pPr lvl="1"/>
            <a:r>
              <a:rPr lang="en-US" dirty="0" smtClean="0"/>
              <a:t>Device has been dropped or physically damaged</a:t>
            </a:r>
          </a:p>
          <a:p>
            <a:pPr lvl="1"/>
            <a:r>
              <a:rPr lang="en-US" dirty="0" smtClean="0"/>
              <a:t>Smell a strong electronics odor</a:t>
            </a:r>
          </a:p>
          <a:p>
            <a:pPr lvl="1"/>
            <a:r>
              <a:rPr lang="en-US" dirty="0" smtClean="0"/>
              <a:t>Power supply or fans make a whining noise</a:t>
            </a:r>
          </a:p>
          <a:p>
            <a:pPr lvl="1"/>
            <a:r>
              <a:rPr lang="en-US" dirty="0" smtClean="0"/>
              <a:t>Smoke is observed or case feels unusually warm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Yourself Against Electrical Shock and Burns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When working on sensitive low-voltage equipment such as a motherboard or processor:</a:t>
            </a:r>
          </a:p>
          <a:p>
            <a:pPr lvl="1"/>
            <a:r>
              <a:rPr lang="en-US" dirty="0" smtClean="0"/>
              <a:t>Ground yourself with an anti-static grounding bracelet connected to a ground</a:t>
            </a:r>
          </a:p>
          <a:p>
            <a:r>
              <a:rPr lang="en-US" dirty="0" smtClean="0"/>
              <a:t>When working with power supplies, printers, and CRT monitors that contain capacitors:</a:t>
            </a:r>
          </a:p>
          <a:p>
            <a:pPr lvl="1"/>
            <a:r>
              <a:rPr lang="en-US" dirty="0" smtClean="0"/>
              <a:t>Do not ground yourself because power can flow through you to the ground and you may get shocked</a:t>
            </a:r>
          </a:p>
          <a:p>
            <a:pPr lvl="1"/>
            <a:r>
              <a:rPr lang="en-US" dirty="0" smtClean="0"/>
              <a:t>Power supplies and monitors are considered a </a:t>
            </a:r>
            <a:r>
              <a:rPr lang="en-US" b="1" dirty="0" smtClean="0"/>
              <a:t>field replaceable unit (FRU</a:t>
            </a:r>
            <a:r>
              <a:rPr lang="en-US" dirty="0" smtClean="0"/>
              <a:t>), which means you are expected to know how to replace, not how to repair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3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Yourself Against Electrical Shock and Burns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use water to put out a fire (water is a conductor)</a:t>
            </a:r>
          </a:p>
          <a:p>
            <a:r>
              <a:rPr lang="en-US" dirty="0" smtClean="0"/>
              <a:t>Use a fire extinguisher that is rated to put out electrical fires</a:t>
            </a:r>
          </a:p>
          <a:p>
            <a:r>
              <a:rPr lang="en-US" dirty="0" smtClean="0"/>
              <a:t>Fire extinguisher ratings:</a:t>
            </a:r>
          </a:p>
          <a:p>
            <a:pPr lvl="1"/>
            <a:r>
              <a:rPr lang="en-US" dirty="0" smtClean="0"/>
              <a:t>Class A: can use water to put out fires caused by wood, paper, or other combustibles</a:t>
            </a:r>
          </a:p>
          <a:p>
            <a:pPr lvl="1"/>
            <a:r>
              <a:rPr lang="en-US" dirty="0" smtClean="0"/>
              <a:t>Class B: can put out fires caused by liquids such as gasoline, kerosene, and oil</a:t>
            </a:r>
          </a:p>
          <a:p>
            <a:pPr lvl="1"/>
            <a:r>
              <a:rPr lang="en-US" dirty="0" smtClean="0"/>
              <a:t>Class C: use nonconductive chemicals to put out a fire caused by electricity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2290" name="Picture 2" descr="C:\Users\Julie\Documents\DropBox\InstructorManuals\A+Hardware\Figures\Ch01\Figure 1-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399"/>
            <a:ext cx="5715000" cy="392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5515429"/>
            <a:ext cx="750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1-33  </a:t>
            </a:r>
            <a:r>
              <a:rPr lang="en-US" dirty="0" smtClean="0"/>
              <a:t>A Class C fire extinguisher is rated to put out electrical fires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5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the various parts inside a computer case and how they connect together and are compatible</a:t>
            </a:r>
          </a:p>
          <a:p>
            <a:pPr eaLnBrk="1" hangingPunct="1"/>
            <a:r>
              <a:rPr lang="en-US" dirty="0" smtClean="0"/>
              <a:t>Learn how to protect yourself and the equipment against the dangers of electricity when working inside a computer case</a:t>
            </a:r>
          </a:p>
          <a:p>
            <a:pPr eaLnBrk="1" hangingPunct="1"/>
            <a:r>
              <a:rPr lang="en-US" dirty="0" smtClean="0"/>
              <a:t>Learn about tools you will need as a PC hardware technician and safety precautions when working around computer equipment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435705-CFBC-4C6D-9BCC-B7B4AE27B0AE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the Equipment Against Static Electricity or ESD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Electrostatic discharge (ESD): electrical charge at rest</a:t>
            </a:r>
          </a:p>
          <a:p>
            <a:pPr lvl="1"/>
            <a:r>
              <a:rPr lang="en-US" dirty="0" smtClean="0"/>
              <a:t>When two objects with dissimilar electrical charges touch, electricity passes between them until charges are equal</a:t>
            </a:r>
          </a:p>
          <a:p>
            <a:r>
              <a:rPr lang="en-US" dirty="0" smtClean="0"/>
              <a:t>ESD can cause two types of damage:</a:t>
            </a:r>
          </a:p>
          <a:p>
            <a:pPr lvl="1"/>
            <a:r>
              <a:rPr lang="en-US" dirty="0" smtClean="0"/>
              <a:t>Catastrophic failure: destroys the component</a:t>
            </a:r>
          </a:p>
          <a:p>
            <a:pPr lvl="1"/>
            <a:r>
              <a:rPr lang="en-US" dirty="0" smtClean="0"/>
              <a:t>Upset failure: damages the component so that it does not work well</a:t>
            </a:r>
          </a:p>
          <a:p>
            <a:pPr lvl="1"/>
            <a:r>
              <a:rPr lang="en-US" dirty="0" smtClean="0"/>
              <a:t>Both types permanently affect the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5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Equipment Against Static Electricity or ESD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against EDS, always ground yourself with one or more of the following static control methods:</a:t>
            </a:r>
          </a:p>
          <a:p>
            <a:pPr lvl="1"/>
            <a:r>
              <a:rPr lang="en-US" dirty="0" smtClean="0"/>
              <a:t>Ground bracelet: also called ESD strap, antistatic wrist strap, or ESD bracelet</a:t>
            </a:r>
          </a:p>
          <a:p>
            <a:pPr lvl="2"/>
            <a:r>
              <a:rPr lang="en-US" dirty="0" smtClean="0"/>
              <a:t>Attach bracelet to the computer case to ground it</a:t>
            </a:r>
          </a:p>
          <a:p>
            <a:pPr lvl="1"/>
            <a:r>
              <a:rPr lang="en-US" dirty="0" smtClean="0"/>
              <a:t>Ground mats: also called ESD mats</a:t>
            </a:r>
          </a:p>
          <a:p>
            <a:pPr lvl="2"/>
            <a:r>
              <a:rPr lang="en-US" dirty="0" smtClean="0"/>
              <a:t>Often used by bench technicians who repair and assemble computers at workbenches or assembly lines</a:t>
            </a:r>
          </a:p>
          <a:p>
            <a:pPr lvl="1"/>
            <a:r>
              <a:rPr lang="en-US" dirty="0" smtClean="0"/>
              <a:t>Static shielding bags: also called antistatic bags</a:t>
            </a:r>
          </a:p>
          <a:p>
            <a:pPr lvl="1"/>
            <a:r>
              <a:rPr lang="en-US" dirty="0" smtClean="0"/>
              <a:t>Antistatic gloves: also called ESD gloves</a:t>
            </a:r>
          </a:p>
          <a:p>
            <a:pPr lvl="2"/>
            <a:r>
              <a:rPr lang="en-US" dirty="0" smtClean="0"/>
              <a:t>Prevents ESD between you and a device when wearing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71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Equipment Against Static Electricity or ESD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i="1" dirty="0" smtClean="0"/>
              <a:t>Rule 1:</a:t>
            </a:r>
            <a:r>
              <a:rPr lang="en-US" sz="2500" dirty="0" smtClean="0"/>
              <a:t> When passing a circuit board or other component to another person, ground yourself and touch the other person before you pass it</a:t>
            </a:r>
          </a:p>
          <a:p>
            <a:r>
              <a:rPr lang="en-US" sz="2500" i="1" dirty="0" smtClean="0"/>
              <a:t>Rule 2:</a:t>
            </a:r>
            <a:r>
              <a:rPr lang="en-US" sz="2500" dirty="0" smtClean="0"/>
              <a:t> Leave components inside antistatic bags until ready to use them</a:t>
            </a:r>
          </a:p>
          <a:p>
            <a:r>
              <a:rPr lang="en-US" sz="2500" i="1" dirty="0" smtClean="0"/>
              <a:t>Rule 3: </a:t>
            </a:r>
            <a:r>
              <a:rPr lang="en-US" sz="2500" dirty="0" smtClean="0"/>
              <a:t>Work on hard floors, not carpet</a:t>
            </a:r>
          </a:p>
          <a:p>
            <a:r>
              <a:rPr lang="en-US" sz="2500" i="1" dirty="0" smtClean="0"/>
              <a:t>Rule 4:</a:t>
            </a:r>
            <a:r>
              <a:rPr lang="en-US" sz="2500" dirty="0" smtClean="0"/>
              <a:t> Don’t work on a computer in a cold and dry atmosphere</a:t>
            </a:r>
          </a:p>
          <a:p>
            <a:r>
              <a:rPr lang="en-US" sz="2500" i="1" dirty="0" smtClean="0"/>
              <a:t>Rule 5:</a:t>
            </a:r>
            <a:r>
              <a:rPr lang="en-US" sz="2500" dirty="0" smtClean="0"/>
              <a:t> Remove packing tape and cellophane from around work area (materials that attract ESD)</a:t>
            </a:r>
          </a:p>
          <a:p>
            <a:r>
              <a:rPr lang="en-US" sz="2500" i="1" dirty="0" smtClean="0"/>
              <a:t>Rule 6:</a:t>
            </a:r>
            <a:r>
              <a:rPr lang="en-US" sz="2500" dirty="0" smtClean="0"/>
              <a:t> Keep components away from hair and clothing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30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a PC Repair Technician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Essential tools</a:t>
            </a:r>
          </a:p>
          <a:p>
            <a:pPr lvl="1" eaLnBrk="1" hangingPunct="1"/>
            <a:r>
              <a:rPr lang="en-US" dirty="0"/>
              <a:t>Ground bracelet, ground mat, </a:t>
            </a:r>
            <a:r>
              <a:rPr lang="en-US" dirty="0" smtClean="0"/>
              <a:t>antistatic </a:t>
            </a:r>
            <a:r>
              <a:rPr lang="en-US" dirty="0"/>
              <a:t>gloves</a:t>
            </a:r>
          </a:p>
          <a:p>
            <a:pPr lvl="1" eaLnBrk="1" hangingPunct="1"/>
            <a:r>
              <a:rPr lang="en-US" dirty="0"/>
              <a:t>Flat-head screwdriver</a:t>
            </a:r>
          </a:p>
          <a:p>
            <a:pPr lvl="1" eaLnBrk="1" hangingPunct="1"/>
            <a:r>
              <a:rPr lang="en-US" dirty="0"/>
              <a:t>Phillips-head or cross-head screwdriver</a:t>
            </a:r>
          </a:p>
          <a:p>
            <a:pPr lvl="1" eaLnBrk="1" hangingPunct="1"/>
            <a:r>
              <a:rPr lang="en-US" dirty="0"/>
              <a:t>Torx screwdriver set (size T15)</a:t>
            </a:r>
          </a:p>
          <a:p>
            <a:pPr lvl="1" eaLnBrk="1" hangingPunct="1"/>
            <a:r>
              <a:rPr lang="en-US" dirty="0"/>
              <a:t>Insulated tweezers</a:t>
            </a:r>
          </a:p>
          <a:p>
            <a:pPr lvl="1" eaLnBrk="1" hangingPunct="1"/>
            <a:r>
              <a:rPr lang="en-US" dirty="0"/>
              <a:t>Extractor</a:t>
            </a:r>
          </a:p>
          <a:p>
            <a:pPr lvl="1" eaLnBrk="1" hangingPunct="1"/>
            <a:r>
              <a:rPr lang="en-US" dirty="0"/>
              <a:t>OS recovery CD or DVD</a:t>
            </a:r>
          </a:p>
          <a:p>
            <a:pPr eaLnBrk="1" hangingPunct="1"/>
            <a:r>
              <a:rPr lang="en-US" dirty="0"/>
              <a:t>Many other non-essential tools exists</a:t>
            </a:r>
          </a:p>
          <a:p>
            <a:pPr eaLnBrk="1" hangingPunct="1"/>
            <a:r>
              <a:rPr lang="en-US" dirty="0"/>
              <a:t>Use a </a:t>
            </a:r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6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3314" name="Picture 2" descr="C:\Users\Julie\Documents\DropBox\InstructorManuals\A+Hardware\Figures\Ch01\Figure 1-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97459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5181599"/>
            <a:ext cx="725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1-38  </a:t>
            </a:r>
            <a:r>
              <a:rPr lang="en-US" dirty="0" smtClean="0"/>
              <a:t>Tools used by PC support technicians when maintaining,</a:t>
            </a:r>
          </a:p>
          <a:p>
            <a:r>
              <a:rPr lang="en-US" dirty="0" smtClean="0"/>
              <a:t>repairing, or upgrading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Diagnostic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Post Diagnostic Cards</a:t>
            </a:r>
          </a:p>
          <a:p>
            <a:pPr lvl="1" eaLnBrk="1" hangingPunct="1"/>
            <a:r>
              <a:rPr lang="en-US" dirty="0"/>
              <a:t>Helps discover, report computer errors and conflicts at power-on self test (POST)</a:t>
            </a:r>
          </a:p>
          <a:p>
            <a:pPr lvl="2" eaLnBrk="1" hangingPunct="1"/>
            <a:r>
              <a:rPr lang="en-US" dirty="0"/>
              <a:t>Tests performed by startup </a:t>
            </a:r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338" name="Picture 2" descr="C:\Users\Julie\Documents\DropBox\InstructorManuals\A+Hardware\Figures\Ch01\Figure 1-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30" y="3429000"/>
            <a:ext cx="3733800" cy="269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10200" y="4953000"/>
            <a:ext cx="355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1-41  </a:t>
            </a:r>
            <a:r>
              <a:rPr lang="en-US" dirty="0" smtClean="0"/>
              <a:t>Post Code Master </a:t>
            </a:r>
          </a:p>
          <a:p>
            <a:r>
              <a:rPr lang="en-US" dirty="0" smtClean="0"/>
              <a:t>Diagnostic card by Microsystems</a:t>
            </a:r>
          </a:p>
          <a:p>
            <a:r>
              <a:rPr lang="en-US" dirty="0" smtClean="0"/>
              <a:t>Developments, Inc. installs in a </a:t>
            </a:r>
          </a:p>
          <a:p>
            <a:r>
              <a:rPr lang="en-US" dirty="0" smtClean="0"/>
              <a:t>PCI 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Diagnostic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BIOS (basic input/output system)</a:t>
            </a:r>
          </a:p>
          <a:p>
            <a:pPr lvl="1"/>
            <a:r>
              <a:rPr lang="en-US" dirty="0"/>
              <a:t>Data and instructions stored on ROM chips</a:t>
            </a:r>
          </a:p>
          <a:p>
            <a:pPr lvl="1"/>
            <a:r>
              <a:rPr lang="en-US" dirty="0"/>
              <a:t>ROM BIOS chips: type of firmware</a:t>
            </a:r>
          </a:p>
          <a:p>
            <a:r>
              <a:rPr lang="en-US" dirty="0"/>
              <a:t>Three purposes served by motherboard ROM BIOS</a:t>
            </a:r>
          </a:p>
          <a:p>
            <a:pPr lvl="1"/>
            <a:r>
              <a:rPr lang="en-US" dirty="0"/>
              <a:t>System BIOS: manages simple devices</a:t>
            </a:r>
          </a:p>
          <a:p>
            <a:pPr lvl="1"/>
            <a:r>
              <a:rPr lang="en-US" dirty="0"/>
              <a:t>Startup BIOS: starts the computer</a:t>
            </a:r>
          </a:p>
          <a:p>
            <a:pPr lvl="1"/>
            <a:r>
              <a:rPr lang="en-US" dirty="0" smtClean="0"/>
              <a:t>BIOS setup: </a:t>
            </a:r>
            <a:r>
              <a:rPr lang="en-US" dirty="0"/>
              <a:t>changes motherboard settings</a:t>
            </a:r>
          </a:p>
          <a:p>
            <a:r>
              <a:rPr lang="en-US" dirty="0"/>
              <a:t>CMOS RAM: includes date, time, port configurations</a:t>
            </a:r>
          </a:p>
          <a:p>
            <a:r>
              <a:rPr lang="en-US" dirty="0"/>
              <a:t>Flash ROM</a:t>
            </a:r>
          </a:p>
          <a:p>
            <a:pPr lvl="1"/>
            <a:r>
              <a:rPr lang="en-US" dirty="0"/>
              <a:t>ROM chips that can be overwritten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41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Power Supply Tester</a:t>
            </a:r>
          </a:p>
          <a:p>
            <a:pPr lvl="1" eaLnBrk="1" hangingPunct="1"/>
            <a:r>
              <a:rPr lang="en-US" dirty="0"/>
              <a:t>Measures output of each power supply connector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5362" name="Picture 2" descr="C:\Users\Julie\Documents\DropBox\InstructorManuals\A+Hardware\Figures\Ch01\Figure 1-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999163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487" y="5638800"/>
            <a:ext cx="676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1-42  </a:t>
            </a:r>
            <a:r>
              <a:rPr lang="en-US" sz="1600" dirty="0" smtClean="0"/>
              <a:t>Use a power supply tester to test the output of each power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connector on a power supply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7602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Multimeter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several characteristics of electricity in a variety of </a:t>
            </a:r>
            <a:r>
              <a:rPr lang="en-US" dirty="0" smtClean="0"/>
              <a:t>devices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6386" name="Picture 2" descr="C:\Users\Julie\Documents\DropBox\InstructorManuals\A+Hardware\Figures\Ch01\Figure 1-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28257"/>
            <a:ext cx="4114800" cy="30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4286" y="4953000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1-43  </a:t>
            </a:r>
            <a:r>
              <a:rPr lang="en-US" sz="1600" dirty="0" smtClean="0"/>
              <a:t>This digital multimeter </a:t>
            </a:r>
          </a:p>
          <a:p>
            <a:r>
              <a:rPr lang="en-US" sz="1600" dirty="0" smtClean="0"/>
              <a:t>can be set to measure voltage,</a:t>
            </a:r>
          </a:p>
          <a:p>
            <a:r>
              <a:rPr lang="en-US" sz="1600" dirty="0" smtClean="0"/>
              <a:t>resistance, or continuity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581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Loopback 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plug</a:t>
            </a:r>
          </a:p>
          <a:p>
            <a:pPr lvl="1"/>
            <a:r>
              <a:rPr lang="en-US" dirty="0" smtClean="0"/>
              <a:t>Used to test a port in a computer or other device to make sure the port is working</a:t>
            </a:r>
          </a:p>
          <a:p>
            <a:pPr lvl="2"/>
            <a:r>
              <a:rPr lang="en-US" dirty="0" smtClean="0"/>
              <a:t>May also test the throughput or speed of 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7410" name="Picture 2" descr="C:\Users\Julie\Documents\DropBox\InstructorManuals\A+Hardware\Figures\Ch01\Figure 1-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71" y="3505200"/>
            <a:ext cx="355074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9200" y="5257800"/>
            <a:ext cx="3916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1-44  </a:t>
            </a:r>
            <a:r>
              <a:rPr lang="en-US" dirty="0" smtClean="0"/>
              <a:t>A loopback plug testing</a:t>
            </a:r>
          </a:p>
          <a:p>
            <a:r>
              <a:rPr lang="en-US" dirty="0" smtClean="0"/>
              <a:t>a network port and network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the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Case</a:t>
            </a:r>
          </a:p>
          <a:p>
            <a:pPr lvl="1"/>
            <a:r>
              <a:rPr lang="en-US" dirty="0" smtClean="0"/>
              <a:t>Sometimes called “chassis”</a:t>
            </a:r>
          </a:p>
          <a:p>
            <a:pPr lvl="1"/>
            <a:r>
              <a:rPr lang="en-US" dirty="0" smtClean="0"/>
              <a:t>Holds</a:t>
            </a:r>
          </a:p>
          <a:p>
            <a:pPr lvl="2"/>
            <a:r>
              <a:rPr lang="en-US" dirty="0" smtClean="0"/>
              <a:t>Power supply, motherboard, processor, memory modules, expansion cards, hard drive, optical drive, other drives</a:t>
            </a:r>
          </a:p>
          <a:p>
            <a:pPr lvl="2"/>
            <a:r>
              <a:rPr lang="en-US" dirty="0" smtClean="0"/>
              <a:t>Tower case – sits upright and can hold several drives</a:t>
            </a:r>
          </a:p>
          <a:p>
            <a:pPr lvl="2"/>
            <a:r>
              <a:rPr lang="en-US" dirty="0" smtClean="0"/>
              <a:t>Desktop case – lies flat and sometimes holds monitor</a:t>
            </a:r>
          </a:p>
          <a:p>
            <a:pPr lvl="2"/>
            <a:r>
              <a:rPr lang="en-US" dirty="0" smtClean="0"/>
              <a:t>Laptop case – mobile</a:t>
            </a:r>
          </a:p>
          <a:p>
            <a:pPr lvl="2"/>
            <a:r>
              <a:rPr lang="en-US" dirty="0" smtClean="0"/>
              <a:t>All-in-one case – used with all-in-one computer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Use of Cleaning Pads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cleaning solutions contain flammable and poisonous materials </a:t>
            </a:r>
          </a:p>
          <a:p>
            <a:pPr lvl="1"/>
            <a:r>
              <a:rPr lang="en-US" dirty="0" smtClean="0"/>
              <a:t>Take care when using them</a:t>
            </a:r>
          </a:p>
          <a:p>
            <a:pPr lvl="1"/>
            <a:r>
              <a:rPr lang="en-US" dirty="0" smtClean="0"/>
              <a:t>A Material Safety Data Sheet (MSDS) explains how to properly handle substances such as chemical solvents and how to dispose of them</a:t>
            </a:r>
          </a:p>
          <a:p>
            <a:pPr lvl="2"/>
            <a:r>
              <a:rPr lang="en-US" dirty="0" smtClean="0"/>
              <a:t>Usually comes packaged with chemical</a:t>
            </a:r>
          </a:p>
          <a:p>
            <a:pPr lvl="1"/>
            <a:r>
              <a:rPr lang="en-US" dirty="0" smtClean="0"/>
              <a:t>Organizations may require an accident report be filled out if accident occurs using dangerous products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8434" name="Picture 2" descr="C:\Users\Julie\Documents\DropBox\InstructorManuals\A+Hardware\Figures\Ch01\Figure 1-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257800" cy="405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62200" y="528722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1-45  </a:t>
            </a:r>
            <a:r>
              <a:rPr lang="en-US" dirty="0" smtClean="0"/>
              <a:t>Cleaning solutions and 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44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cables are in a safe place</a:t>
            </a:r>
          </a:p>
          <a:p>
            <a:pPr lvl="1"/>
            <a:r>
              <a:rPr lang="en-US" dirty="0" smtClean="0"/>
              <a:t>People can trip over cables left on floor (called a </a:t>
            </a:r>
            <a:r>
              <a:rPr lang="en-US" b="1" dirty="0" smtClean="0"/>
              <a:t>trip hazard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cable must be ran across a path or where someone sits:</a:t>
            </a:r>
          </a:p>
          <a:p>
            <a:pPr lvl="1"/>
            <a:r>
              <a:rPr lang="en-US" dirty="0" smtClean="0"/>
              <a:t>Use a cable or cord cover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84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Heavy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Follow these guidelines to avoid back injury:</a:t>
            </a:r>
          </a:p>
          <a:p>
            <a:pPr lvl="1"/>
            <a:r>
              <a:rPr lang="en-US" dirty="0" smtClean="0"/>
              <a:t>Decide which side of object to face so that the load is most balanced</a:t>
            </a:r>
          </a:p>
          <a:p>
            <a:pPr lvl="1"/>
            <a:r>
              <a:rPr lang="en-US" dirty="0" smtClean="0"/>
              <a:t>Stand close to the object with feet apart</a:t>
            </a:r>
          </a:p>
          <a:p>
            <a:pPr lvl="1"/>
            <a:r>
              <a:rPr lang="en-US" dirty="0" smtClean="0"/>
              <a:t>Keep back straight, bend knees and grip load</a:t>
            </a:r>
          </a:p>
          <a:p>
            <a:pPr lvl="1"/>
            <a:r>
              <a:rPr lang="en-US" dirty="0" smtClean="0"/>
              <a:t>Lift with legs, arms, and shoulders (not with back or stomach)</a:t>
            </a:r>
          </a:p>
          <a:p>
            <a:pPr lvl="1"/>
            <a:r>
              <a:rPr lang="en-US" dirty="0" smtClean="0"/>
              <a:t>Keep the load close to your body and avoid twisting your body while holding it</a:t>
            </a:r>
          </a:p>
          <a:p>
            <a:pPr lvl="1"/>
            <a:r>
              <a:rPr lang="en-US" dirty="0" smtClean="0"/>
              <a:t>To put object down, keep back straight and lower object by bending knees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4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Ports on a computer might include video, network, sound, S/PDIF, USB, FireWire, eSATA, and PS/2</a:t>
            </a:r>
          </a:p>
          <a:p>
            <a:pPr eaLnBrk="1" hangingPunct="1"/>
            <a:r>
              <a:rPr lang="en-US" dirty="0" smtClean="0"/>
              <a:t>Internal computer components include the motherboard, processor, expansion cards, DIMM modules, hard drive, optical drive, floppy drive, tape drive, and power supply</a:t>
            </a:r>
          </a:p>
          <a:p>
            <a:pPr eaLnBrk="1" hangingPunct="1"/>
            <a:r>
              <a:rPr lang="en-US" dirty="0" smtClean="0"/>
              <a:t>Form factors used by cases, power supplies, and motherboards are ATX and MicroATX</a:t>
            </a:r>
          </a:p>
          <a:p>
            <a:pPr eaLnBrk="1" hangingPunct="1"/>
            <a:r>
              <a:rPr lang="en-US" dirty="0" smtClean="0"/>
              <a:t>Power connectors include the 20-pin P1, 24-pin P1, 4-pin and 8-pin auxiliary motherboard, 4-pin Molex, 15-pin SATA, 4-pin FDD, 6-pin PCIe, and 8-pin PCIe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17C27-9037-4C0D-90E6-724AF1A49382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used by hard drives and other drives to interface with motherboard and power supply are serial ATA (SATA) and parallel ATA (PATA)</a:t>
            </a:r>
          </a:p>
          <a:p>
            <a:r>
              <a:rPr lang="en-US" dirty="0" smtClean="0"/>
              <a:t>Units used to measure electricity include volts, amps, ohms, joules, and watts</a:t>
            </a:r>
          </a:p>
          <a:p>
            <a:r>
              <a:rPr lang="en-US" dirty="0" smtClean="0"/>
              <a:t>Microcomputers require DC which is converted from AC by the PC’s power supply</a:t>
            </a:r>
          </a:p>
          <a:p>
            <a:r>
              <a:rPr lang="en-US" dirty="0" smtClean="0"/>
              <a:t>A power supply and CRT monitor contain dangerous charges even when unplugged</a:t>
            </a:r>
          </a:p>
          <a:p>
            <a:r>
              <a:rPr lang="en-US" dirty="0" smtClean="0"/>
              <a:t>Never use water to put out an electrical fire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0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To protect against ESD use a ground bracelet, ground mat, antistatic bags, and antistatic gloves</a:t>
            </a:r>
          </a:p>
          <a:p>
            <a:pPr eaLnBrk="1" hangingPunct="1"/>
            <a:r>
              <a:rPr lang="en-US" dirty="0" smtClean="0"/>
              <a:t>Special tools a PC support technician might need include a POST diagnostic card, power supply tester, multimeter, and loopback plugs</a:t>
            </a:r>
          </a:p>
          <a:p>
            <a:pPr eaLnBrk="1" hangingPunct="1"/>
            <a:r>
              <a:rPr lang="en-US" dirty="0" smtClean="0"/>
              <a:t>A MSDS explains how to handle chemicals</a:t>
            </a:r>
          </a:p>
          <a:p>
            <a:pPr eaLnBrk="1" hangingPunct="1"/>
            <a:r>
              <a:rPr lang="en-US" dirty="0" smtClean="0"/>
              <a:t>Be careful not to lift a heavy object in a way that can hurt your back</a:t>
            </a:r>
          </a:p>
          <a:p>
            <a:pPr eaLnBrk="1" hangingPunct="1"/>
            <a:r>
              <a:rPr lang="en-US" dirty="0" smtClean="0"/>
              <a:t>Make sure cables are not trip hazards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A676B0-9650-4516-A7FA-F4B7078EDB01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01\Table-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369031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09176" y="5340515"/>
            <a:ext cx="2634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1-1  </a:t>
            </a:r>
            <a:r>
              <a:rPr lang="en-US" sz="1600" dirty="0" smtClean="0"/>
              <a:t>Ports used with </a:t>
            </a:r>
          </a:p>
          <a:p>
            <a:r>
              <a:rPr lang="en-US" sz="1600" dirty="0" smtClean="0"/>
              <a:t>laptop and desktop </a:t>
            </a:r>
          </a:p>
          <a:p>
            <a:r>
              <a:rPr lang="en-US" sz="1600" dirty="0" smtClean="0"/>
              <a:t>computers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9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C:\Users\Julie\Documents\DropBox\InstructorManuals\A+Hardware\Figures\Ch01\Table-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3933825" cy="60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5369598"/>
            <a:ext cx="2634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1-1  </a:t>
            </a:r>
            <a:r>
              <a:rPr lang="en-US" sz="1600" dirty="0" smtClean="0"/>
              <a:t>Ports used with </a:t>
            </a:r>
          </a:p>
          <a:p>
            <a:r>
              <a:rPr lang="en-US" sz="1600" dirty="0" smtClean="0"/>
              <a:t>laptop and desktop </a:t>
            </a:r>
          </a:p>
          <a:p>
            <a:r>
              <a:rPr lang="en-US" sz="1600" dirty="0" smtClean="0"/>
              <a:t>computers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997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4" name="Picture 2" descr="C:\Users\Julie\Documents\DropBox\InstructorManuals\A+Hardware\Figures\Ch01\Table-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124450" cy="24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5105400"/>
            <a:ext cx="535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1-1  </a:t>
            </a:r>
            <a:r>
              <a:rPr lang="en-US" sz="1600" dirty="0" smtClean="0"/>
              <a:t>Ports used with laptop and desktop computers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4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C:\Users\Julie\Documents\DropBox\InstructorManuals\A+Hardware\Figures\Ch01\Figure 1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01486"/>
            <a:ext cx="5779691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562104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1-2  </a:t>
            </a:r>
            <a:r>
              <a:rPr lang="en-US" dirty="0" smtClean="0"/>
              <a:t>Inside the computer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4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Motherboard – sometimes called system board</a:t>
            </a:r>
          </a:p>
          <a:p>
            <a:pPr lvl="1"/>
            <a:r>
              <a:rPr lang="en-US" dirty="0" smtClean="0"/>
              <a:t>Largest and most important circuit board</a:t>
            </a:r>
          </a:p>
          <a:p>
            <a:r>
              <a:rPr lang="en-US" dirty="0" smtClean="0"/>
              <a:t>Processor – central processing unit (CPU) </a:t>
            </a:r>
          </a:p>
          <a:p>
            <a:pPr lvl="1"/>
            <a:r>
              <a:rPr lang="en-US" dirty="0" smtClean="0"/>
              <a:t>Processes most of the data and instructions for the entire system</a:t>
            </a:r>
          </a:p>
          <a:p>
            <a:pPr lvl="1"/>
            <a:r>
              <a:rPr lang="en-US" dirty="0" smtClean="0"/>
              <a:t>CPUs generate heat and require a heat sink and fan (together called the processor cooler)</a:t>
            </a:r>
          </a:p>
          <a:p>
            <a:pPr lvl="2"/>
            <a:r>
              <a:rPr lang="en-US" dirty="0" smtClean="0"/>
              <a:t>A heat sink consists of metal fins that draw heat away from a component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Microsoft Office PowerPoint</Application>
  <PresentationFormat>On-screen Show (4:3)</PresentationFormat>
  <Paragraphs>357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Default Design</vt:lpstr>
      <vt:lpstr>1_Default Design</vt:lpstr>
      <vt:lpstr>About the Presentations</vt:lpstr>
      <vt:lpstr>A+ Guide to Managing &amp; Maintaining Your PC, 8th Edition</vt:lpstr>
      <vt:lpstr>Objectives</vt:lpstr>
      <vt:lpstr>What’s Inside the Case</vt:lpstr>
      <vt:lpstr>PowerPoint Presentation</vt:lpstr>
      <vt:lpstr>PowerPoint Presentation</vt:lpstr>
      <vt:lpstr>PowerPoint Presentation</vt:lpstr>
      <vt:lpstr>PowerPoint Presentation</vt:lpstr>
      <vt:lpstr>What’s Inside the Case</vt:lpstr>
      <vt:lpstr>What’s Inside the Case</vt:lpstr>
      <vt:lpstr>What’s Inside the Case</vt:lpstr>
      <vt:lpstr>What’s Inside the Case</vt:lpstr>
      <vt:lpstr>What’s Inside the Case</vt:lpstr>
      <vt:lpstr>Form Factors Used by Computer Cases, Power Supplies, and Motherboards</vt:lpstr>
      <vt:lpstr>Form Factors Used by Computer Cases, Power Supplies, and Motherboards</vt:lpstr>
      <vt:lpstr>Form Factors Used by Computer Cases, Power Supplies, and Motherboards</vt:lpstr>
      <vt:lpstr>Form Factors Used by Computer Cases, Power Supplies, and Motherboards</vt:lpstr>
      <vt:lpstr>PowerPoint Presentation</vt:lpstr>
      <vt:lpstr>Drives, Their Cables, and Connectors</vt:lpstr>
      <vt:lpstr>Drives, Their Cables, and Connectors</vt:lpstr>
      <vt:lpstr>Protecting Yourself and Equipment Against Electrical Dangers</vt:lpstr>
      <vt:lpstr>Measures and Properties of Electricity</vt:lpstr>
      <vt:lpstr>PowerPoint Presentation</vt:lpstr>
      <vt:lpstr>Measures and Properties of Electricity</vt:lpstr>
      <vt:lpstr>PowerPoint Presentation</vt:lpstr>
      <vt:lpstr>Protect Yourself Against Electrical Shock and Burns</vt:lpstr>
      <vt:lpstr>Protect Yourself Against Electrical Shock and Burns</vt:lpstr>
      <vt:lpstr>Protect Yourself Against Electrical Shock and Burns</vt:lpstr>
      <vt:lpstr>PowerPoint Presentation</vt:lpstr>
      <vt:lpstr>Protect the Equipment Against Static Electricity or ESD</vt:lpstr>
      <vt:lpstr>Protect the Equipment Against Static Electricity or ESD</vt:lpstr>
      <vt:lpstr>Protect the Equipment Against Static Electricity or ESD</vt:lpstr>
      <vt:lpstr>Tools Used By a PC Repair Technician</vt:lpstr>
      <vt:lpstr>PowerPoint Presentation</vt:lpstr>
      <vt:lpstr>Post Diagnostic Cards</vt:lpstr>
      <vt:lpstr>Post Diagnostic Cards</vt:lpstr>
      <vt:lpstr>Power Supply Tester</vt:lpstr>
      <vt:lpstr>Multimeter</vt:lpstr>
      <vt:lpstr>Loopback Plugs</vt:lpstr>
      <vt:lpstr>Proper Use of Cleaning Pads and Solutions</vt:lpstr>
      <vt:lpstr>PowerPoint Presentation</vt:lpstr>
      <vt:lpstr>Managing Cables</vt:lpstr>
      <vt:lpstr>Lifting Heavy Objects</vt:lpstr>
      <vt:lpstr>Summary 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383</cp:revision>
  <dcterms:created xsi:type="dcterms:W3CDTF">2007-07-09T21:56:01Z</dcterms:created>
  <dcterms:modified xsi:type="dcterms:W3CDTF">2014-07-24T14:30:59Z</dcterms:modified>
</cp:coreProperties>
</file>