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9"/>
  </p:notesMasterIdLst>
  <p:sldIdLst>
    <p:sldId id="256" r:id="rId2"/>
    <p:sldId id="257" r:id="rId3"/>
    <p:sldId id="334" r:id="rId4"/>
    <p:sldId id="259" r:id="rId5"/>
    <p:sldId id="260" r:id="rId6"/>
    <p:sldId id="335" r:id="rId7"/>
    <p:sldId id="264" r:id="rId8"/>
    <p:sldId id="266" r:id="rId9"/>
    <p:sldId id="267" r:id="rId10"/>
    <p:sldId id="270" r:id="rId11"/>
    <p:sldId id="272" r:id="rId12"/>
    <p:sldId id="337" r:id="rId13"/>
    <p:sldId id="276" r:id="rId14"/>
    <p:sldId id="278" r:id="rId15"/>
    <p:sldId id="320" r:id="rId16"/>
    <p:sldId id="323" r:id="rId17"/>
    <p:sldId id="324" r:id="rId18"/>
    <p:sldId id="280" r:id="rId19"/>
    <p:sldId id="282" r:id="rId20"/>
    <p:sldId id="325" r:id="rId21"/>
    <p:sldId id="326" r:id="rId22"/>
    <p:sldId id="284" r:id="rId23"/>
    <p:sldId id="285" r:id="rId24"/>
    <p:sldId id="286" r:id="rId25"/>
    <p:sldId id="289" r:id="rId26"/>
    <p:sldId id="338" r:id="rId27"/>
    <p:sldId id="339" r:id="rId28"/>
    <p:sldId id="291" r:id="rId29"/>
    <p:sldId id="292" r:id="rId30"/>
    <p:sldId id="327" r:id="rId31"/>
    <p:sldId id="295" r:id="rId32"/>
    <p:sldId id="328" r:id="rId33"/>
    <p:sldId id="352" r:id="rId34"/>
    <p:sldId id="329" r:id="rId35"/>
    <p:sldId id="300" r:id="rId36"/>
    <p:sldId id="297" r:id="rId37"/>
    <p:sldId id="331" r:id="rId38"/>
    <p:sldId id="341" r:id="rId39"/>
    <p:sldId id="332" r:id="rId40"/>
    <p:sldId id="310" r:id="rId41"/>
    <p:sldId id="343" r:id="rId42"/>
    <p:sldId id="346" r:id="rId43"/>
    <p:sldId id="333" r:id="rId44"/>
    <p:sldId id="311" r:id="rId45"/>
    <p:sldId id="348" r:id="rId46"/>
    <p:sldId id="350" r:id="rId47"/>
    <p:sldId id="351"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9203" autoAdjust="0"/>
  </p:normalViewPr>
  <p:slideViewPr>
    <p:cSldViewPr>
      <p:cViewPr varScale="1">
        <p:scale>
          <a:sx n="34" d="100"/>
          <a:sy n="34" d="100"/>
        </p:scale>
        <p:origin x="139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FA51F5-8AEC-4CBC-AB2E-9DBFA7A9B85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91C0EE6-3162-4FB2-A295-0EA36FDC9355}">
      <dgm:prSet custT="1"/>
      <dgm:spPr/>
      <dgm:t>
        <a:bodyPr/>
        <a:lstStyle/>
        <a:p>
          <a:pPr rtl="0"/>
          <a:r>
            <a:rPr lang="en-US" sz="3000" b="0" dirty="0" smtClean="0"/>
            <a:t>Structured Analysis</a:t>
          </a:r>
          <a:endParaRPr lang="en-US" sz="3000" b="0" dirty="0"/>
        </a:p>
      </dgm:t>
    </dgm:pt>
    <dgm:pt modelId="{FA2852D8-80C9-4A57-B444-F86E7C8BD390}" type="parTrans" cxnId="{0EB2B422-0977-4C8A-91FB-D2A8950AD47C}">
      <dgm:prSet/>
      <dgm:spPr/>
      <dgm:t>
        <a:bodyPr/>
        <a:lstStyle/>
        <a:p>
          <a:endParaRPr lang="en-US"/>
        </a:p>
      </dgm:t>
    </dgm:pt>
    <dgm:pt modelId="{0C17EB98-3045-4BC9-8DBF-B9ACFCA22EEF}" type="sibTrans" cxnId="{0EB2B422-0977-4C8A-91FB-D2A8950AD47C}">
      <dgm:prSet/>
      <dgm:spPr/>
      <dgm:t>
        <a:bodyPr/>
        <a:lstStyle/>
        <a:p>
          <a:endParaRPr lang="en-US"/>
        </a:p>
      </dgm:t>
    </dgm:pt>
    <dgm:pt modelId="{59B4D1C5-3454-4BBA-A6C7-21E89CC5C75A}">
      <dgm:prSet custT="1"/>
      <dgm:spPr/>
      <dgm:t>
        <a:bodyPr/>
        <a:lstStyle/>
        <a:p>
          <a:pPr rtl="0"/>
          <a:r>
            <a:rPr lang="en-US" sz="3000" b="0" smtClean="0"/>
            <a:t>Object-Oriented (O-O) Analysis</a:t>
          </a:r>
          <a:endParaRPr lang="en-US" sz="3000" b="0"/>
        </a:p>
      </dgm:t>
    </dgm:pt>
    <dgm:pt modelId="{59AC3635-C2BF-4E7E-9B2C-C1535661A09D}" type="parTrans" cxnId="{14CD0C55-3FC3-40B1-8A98-3AEB6FB09D1D}">
      <dgm:prSet/>
      <dgm:spPr/>
      <dgm:t>
        <a:bodyPr/>
        <a:lstStyle/>
        <a:p>
          <a:endParaRPr lang="en-US"/>
        </a:p>
      </dgm:t>
    </dgm:pt>
    <dgm:pt modelId="{A7A21485-AE99-4D58-870F-FA295D10828E}" type="sibTrans" cxnId="{14CD0C55-3FC3-40B1-8A98-3AEB6FB09D1D}">
      <dgm:prSet/>
      <dgm:spPr/>
      <dgm:t>
        <a:bodyPr/>
        <a:lstStyle/>
        <a:p>
          <a:endParaRPr lang="en-US"/>
        </a:p>
      </dgm:t>
    </dgm:pt>
    <dgm:pt modelId="{D2E87554-8E00-4AB8-A132-07E9A21A1259}">
      <dgm:prSet custT="1"/>
      <dgm:spPr/>
      <dgm:t>
        <a:bodyPr/>
        <a:lstStyle/>
        <a:p>
          <a:pPr rtl="0"/>
          <a:r>
            <a:rPr lang="en-US" sz="3000" b="0" dirty="0" smtClean="0"/>
            <a:t>Agile/Adaptive Methods</a:t>
          </a:r>
          <a:endParaRPr lang="en-US" sz="3000" b="0" dirty="0"/>
        </a:p>
      </dgm:t>
    </dgm:pt>
    <dgm:pt modelId="{69FBF4A2-5820-4EB7-BA72-9DE5F8A03D41}" type="parTrans" cxnId="{76CA7DE0-B8E2-4AAC-9FCE-BB49A99F59CF}">
      <dgm:prSet/>
      <dgm:spPr/>
      <dgm:t>
        <a:bodyPr/>
        <a:lstStyle/>
        <a:p>
          <a:endParaRPr lang="en-US"/>
        </a:p>
      </dgm:t>
    </dgm:pt>
    <dgm:pt modelId="{7A7212F2-A50A-4DD2-8EC0-F02084E46E51}" type="sibTrans" cxnId="{76CA7DE0-B8E2-4AAC-9FCE-BB49A99F59CF}">
      <dgm:prSet/>
      <dgm:spPr/>
      <dgm:t>
        <a:bodyPr/>
        <a:lstStyle/>
        <a:p>
          <a:endParaRPr lang="en-US"/>
        </a:p>
      </dgm:t>
    </dgm:pt>
    <dgm:pt modelId="{B97EAD68-D210-40A4-871F-FEA815CDFD87}" type="pres">
      <dgm:prSet presAssocID="{0DFA51F5-8AEC-4CBC-AB2E-9DBFA7A9B85E}" presName="diagram" presStyleCnt="0">
        <dgm:presLayoutVars>
          <dgm:dir/>
          <dgm:resizeHandles val="exact"/>
        </dgm:presLayoutVars>
      </dgm:prSet>
      <dgm:spPr/>
      <dgm:t>
        <a:bodyPr/>
        <a:lstStyle/>
        <a:p>
          <a:endParaRPr lang="en-US"/>
        </a:p>
      </dgm:t>
    </dgm:pt>
    <dgm:pt modelId="{E11F4A90-A0C3-4E0D-A3BF-826C9A451F42}" type="pres">
      <dgm:prSet presAssocID="{D91C0EE6-3162-4FB2-A295-0EA36FDC9355}" presName="node" presStyleLbl="node1" presStyleIdx="0" presStyleCnt="3">
        <dgm:presLayoutVars>
          <dgm:bulletEnabled val="1"/>
        </dgm:presLayoutVars>
      </dgm:prSet>
      <dgm:spPr/>
      <dgm:t>
        <a:bodyPr/>
        <a:lstStyle/>
        <a:p>
          <a:endParaRPr lang="en-US"/>
        </a:p>
      </dgm:t>
    </dgm:pt>
    <dgm:pt modelId="{5AD6CB77-34E4-491C-A3A1-21CDEDD307AE}" type="pres">
      <dgm:prSet presAssocID="{0C17EB98-3045-4BC9-8DBF-B9ACFCA22EEF}" presName="sibTrans" presStyleCnt="0"/>
      <dgm:spPr/>
    </dgm:pt>
    <dgm:pt modelId="{0236CBFB-4410-4C80-AF40-50718142C736}" type="pres">
      <dgm:prSet presAssocID="{59B4D1C5-3454-4BBA-A6C7-21E89CC5C75A}" presName="node" presStyleLbl="node1" presStyleIdx="1" presStyleCnt="3">
        <dgm:presLayoutVars>
          <dgm:bulletEnabled val="1"/>
        </dgm:presLayoutVars>
      </dgm:prSet>
      <dgm:spPr/>
      <dgm:t>
        <a:bodyPr/>
        <a:lstStyle/>
        <a:p>
          <a:endParaRPr lang="en-US"/>
        </a:p>
      </dgm:t>
    </dgm:pt>
    <dgm:pt modelId="{91F451B7-95BC-465A-BC85-3EDE081EF844}" type="pres">
      <dgm:prSet presAssocID="{A7A21485-AE99-4D58-870F-FA295D10828E}" presName="sibTrans" presStyleCnt="0"/>
      <dgm:spPr/>
    </dgm:pt>
    <dgm:pt modelId="{DFB49592-9177-4B73-A195-AA20CE51C64B}" type="pres">
      <dgm:prSet presAssocID="{D2E87554-8E00-4AB8-A132-07E9A21A1259}" presName="node" presStyleLbl="node1" presStyleIdx="2" presStyleCnt="3">
        <dgm:presLayoutVars>
          <dgm:bulletEnabled val="1"/>
        </dgm:presLayoutVars>
      </dgm:prSet>
      <dgm:spPr/>
      <dgm:t>
        <a:bodyPr/>
        <a:lstStyle/>
        <a:p>
          <a:endParaRPr lang="en-US"/>
        </a:p>
      </dgm:t>
    </dgm:pt>
  </dgm:ptLst>
  <dgm:cxnLst>
    <dgm:cxn modelId="{4FE2EB97-2CAA-4E00-BC55-5DDAAF389FFF}" type="presOf" srcId="{0DFA51F5-8AEC-4CBC-AB2E-9DBFA7A9B85E}" destId="{B97EAD68-D210-40A4-871F-FEA815CDFD87}" srcOrd="0" destOrd="0" presId="urn:microsoft.com/office/officeart/2005/8/layout/default"/>
    <dgm:cxn modelId="{0EB2B422-0977-4C8A-91FB-D2A8950AD47C}" srcId="{0DFA51F5-8AEC-4CBC-AB2E-9DBFA7A9B85E}" destId="{D91C0EE6-3162-4FB2-A295-0EA36FDC9355}" srcOrd="0" destOrd="0" parTransId="{FA2852D8-80C9-4A57-B444-F86E7C8BD390}" sibTransId="{0C17EB98-3045-4BC9-8DBF-B9ACFCA22EEF}"/>
    <dgm:cxn modelId="{14CD0C55-3FC3-40B1-8A98-3AEB6FB09D1D}" srcId="{0DFA51F5-8AEC-4CBC-AB2E-9DBFA7A9B85E}" destId="{59B4D1C5-3454-4BBA-A6C7-21E89CC5C75A}" srcOrd="1" destOrd="0" parTransId="{59AC3635-C2BF-4E7E-9B2C-C1535661A09D}" sibTransId="{A7A21485-AE99-4D58-870F-FA295D10828E}"/>
    <dgm:cxn modelId="{B6756894-0BCC-41E5-8E82-3BA5DC8F99C9}" type="presOf" srcId="{59B4D1C5-3454-4BBA-A6C7-21E89CC5C75A}" destId="{0236CBFB-4410-4C80-AF40-50718142C736}" srcOrd="0" destOrd="0" presId="urn:microsoft.com/office/officeart/2005/8/layout/default"/>
    <dgm:cxn modelId="{AC2F0714-5FCD-45B3-B020-4F4C4AEC7632}" type="presOf" srcId="{D2E87554-8E00-4AB8-A132-07E9A21A1259}" destId="{DFB49592-9177-4B73-A195-AA20CE51C64B}" srcOrd="0" destOrd="0" presId="urn:microsoft.com/office/officeart/2005/8/layout/default"/>
    <dgm:cxn modelId="{76CA7DE0-B8E2-4AAC-9FCE-BB49A99F59CF}" srcId="{0DFA51F5-8AEC-4CBC-AB2E-9DBFA7A9B85E}" destId="{D2E87554-8E00-4AB8-A132-07E9A21A1259}" srcOrd="2" destOrd="0" parTransId="{69FBF4A2-5820-4EB7-BA72-9DE5F8A03D41}" sibTransId="{7A7212F2-A50A-4DD2-8EC0-F02084E46E51}"/>
    <dgm:cxn modelId="{80C546DF-5A2C-47DD-8208-03BA4EA0C310}" type="presOf" srcId="{D91C0EE6-3162-4FB2-A295-0EA36FDC9355}" destId="{E11F4A90-A0C3-4E0D-A3BF-826C9A451F42}" srcOrd="0" destOrd="0" presId="urn:microsoft.com/office/officeart/2005/8/layout/default"/>
    <dgm:cxn modelId="{63F256C0-3589-4307-B4C1-20E27CB3D724}" type="presParOf" srcId="{B97EAD68-D210-40A4-871F-FEA815CDFD87}" destId="{E11F4A90-A0C3-4E0D-A3BF-826C9A451F42}" srcOrd="0" destOrd="0" presId="urn:microsoft.com/office/officeart/2005/8/layout/default"/>
    <dgm:cxn modelId="{7D16FF6E-6026-4504-AA16-C3D17133FFC2}" type="presParOf" srcId="{B97EAD68-D210-40A4-871F-FEA815CDFD87}" destId="{5AD6CB77-34E4-491C-A3A1-21CDEDD307AE}" srcOrd="1" destOrd="0" presId="urn:microsoft.com/office/officeart/2005/8/layout/default"/>
    <dgm:cxn modelId="{EDB04AE2-06DC-4CFA-9C22-C6577261F11A}" type="presParOf" srcId="{B97EAD68-D210-40A4-871F-FEA815CDFD87}" destId="{0236CBFB-4410-4C80-AF40-50718142C736}" srcOrd="2" destOrd="0" presId="urn:microsoft.com/office/officeart/2005/8/layout/default"/>
    <dgm:cxn modelId="{CC4282F5-9377-4EED-9736-DE705D81908D}" type="presParOf" srcId="{B97EAD68-D210-40A4-871F-FEA815CDFD87}" destId="{91F451B7-95BC-465A-BC85-3EDE081EF844}" srcOrd="3" destOrd="0" presId="urn:microsoft.com/office/officeart/2005/8/layout/default"/>
    <dgm:cxn modelId="{63C31E13-6878-4415-9403-BFDD5D20EF86}" type="presParOf" srcId="{B97EAD68-D210-40A4-871F-FEA815CDFD87}" destId="{DFB49592-9177-4B73-A195-AA20CE51C64B}"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F4A90-A0C3-4E0D-A3BF-826C9A451F42}">
      <dsp:nvSpPr>
        <dsp:cNvPr id="0" name=""/>
        <dsp:cNvSpPr/>
      </dsp:nvSpPr>
      <dsp:spPr>
        <a:xfrm>
          <a:off x="591703" y="1331"/>
          <a:ext cx="3355330" cy="2013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0" kern="1200" dirty="0" smtClean="0"/>
            <a:t>Structured Analysis</a:t>
          </a:r>
          <a:endParaRPr lang="en-US" sz="3000" b="0" kern="1200" dirty="0"/>
        </a:p>
      </dsp:txBody>
      <dsp:txXfrm>
        <a:off x="591703" y="1331"/>
        <a:ext cx="3355330" cy="2013198"/>
      </dsp:txXfrm>
    </dsp:sp>
    <dsp:sp modelId="{0236CBFB-4410-4C80-AF40-50718142C736}">
      <dsp:nvSpPr>
        <dsp:cNvPr id="0" name=""/>
        <dsp:cNvSpPr/>
      </dsp:nvSpPr>
      <dsp:spPr>
        <a:xfrm>
          <a:off x="4282566" y="1331"/>
          <a:ext cx="3355330" cy="2013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0" kern="1200" smtClean="0"/>
            <a:t>Object-Oriented (O-O) Analysis</a:t>
          </a:r>
          <a:endParaRPr lang="en-US" sz="3000" b="0" kern="1200"/>
        </a:p>
      </dsp:txBody>
      <dsp:txXfrm>
        <a:off x="4282566" y="1331"/>
        <a:ext cx="3355330" cy="2013198"/>
      </dsp:txXfrm>
    </dsp:sp>
    <dsp:sp modelId="{DFB49592-9177-4B73-A195-AA20CE51C64B}">
      <dsp:nvSpPr>
        <dsp:cNvPr id="0" name=""/>
        <dsp:cNvSpPr/>
      </dsp:nvSpPr>
      <dsp:spPr>
        <a:xfrm>
          <a:off x="2437134" y="2350062"/>
          <a:ext cx="3355330" cy="201319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0" kern="1200" dirty="0" smtClean="0"/>
            <a:t>Agile/Adaptive Methods</a:t>
          </a:r>
          <a:endParaRPr lang="en-US" sz="3000" b="0" kern="1200" dirty="0"/>
        </a:p>
      </dsp:txBody>
      <dsp:txXfrm>
        <a:off x="2437134" y="2350062"/>
        <a:ext cx="3355330" cy="2013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a:p>
        </p:txBody>
      </p:sp>
    </p:spTree>
    <p:extLst>
      <p:ext uri="{BB962C8B-B14F-4D97-AF65-F5344CB8AC3E}">
        <p14:creationId xmlns:p14="http://schemas.microsoft.com/office/powerpoint/2010/main" val="352791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a:p>
        </p:txBody>
      </p:sp>
    </p:spTree>
    <p:extLst>
      <p:ext uri="{BB962C8B-B14F-4D97-AF65-F5344CB8AC3E}">
        <p14:creationId xmlns:p14="http://schemas.microsoft.com/office/powerpoint/2010/main" val="196029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a:p>
        </p:txBody>
      </p:sp>
    </p:spTree>
    <p:extLst>
      <p:ext uri="{BB962C8B-B14F-4D97-AF65-F5344CB8AC3E}">
        <p14:creationId xmlns:p14="http://schemas.microsoft.com/office/powerpoint/2010/main" val="785814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1/19/2016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BE16E6E-BC5F-40BA-8EF2-F72E2EF6898B}" type="datetime1">
              <a:rPr lang="en-US" smtClean="0"/>
              <a:pPr>
                <a:defRPr/>
              </a:pPr>
              <a:t>1/19/2016</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FF7A705-15A9-4FB3-BB83-4414C5BD27E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9296201B-5135-4C7A-B164-D207B1FBBDD2}" type="datetime1">
              <a:rPr lang="en-US" smtClean="0"/>
              <a:pPr>
                <a:defRPr/>
              </a:pPr>
              <a:t>1/19/2016</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81824122-7DA4-439C-8E1C-2685A4CDC00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pPr>
              <a:defRPr/>
            </a:pPr>
            <a:fld id="{66499632-BA1C-411F-BC01-932C63E5E55C}" type="datetime1">
              <a:rPr lang="en-US" smtClean="0"/>
              <a:pPr>
                <a:defRPr/>
              </a:pPr>
              <a:t>1/19/2016</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EB9CF567-92F2-4868-AE5F-6064AF3DA266}"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B5295DC0-BDF4-4946-95FC-61C4F2C15E4D}" type="datetime1">
              <a:rPr lang="en-US" smtClean="0"/>
              <a:pPr>
                <a:defRPr/>
              </a:pPr>
              <a:t>1/19/2016</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4D2CAABE-7C30-4EA4-B5F3-01358C5E740E}"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5F46BC3-41DA-4098-8CA3-5AE4500AA7C8}" type="datetime1">
              <a:rPr lang="en-US" smtClean="0"/>
              <a:pPr>
                <a:defRPr/>
              </a:pPr>
              <a:t>1/19/2016</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045C1710-DF5A-49B1-AD3F-FCC479A1A2A8}"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5733D5C7-06BD-4A57-9316-AFFC05FB9A2D}" type="datetime1">
              <a:rPr lang="en-US" smtClean="0"/>
              <a:pPr>
                <a:defRPr/>
              </a:pPr>
              <a:t>1/19/2016</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986D10E8-0367-4E5D-9E4A-DD9E1662923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05B6098F-756C-4371-8629-D7887CAE58D3}" type="datetime1">
              <a:rPr lang="en-US" smtClean="0"/>
              <a:pPr>
                <a:defRPr/>
              </a:pPr>
              <a:t>1/19/2016</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74182478-D854-4386-B19D-338899BFC4A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DBF1234E-A55B-461F-95E4-6E9D08D8F588}" type="datetime1">
              <a:rPr lang="en-US" smtClean="0"/>
              <a:pPr>
                <a:defRPr/>
              </a:pPr>
              <a:t>1/19/2016</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D3A6B547-B69A-4B3E-824B-F8B9F77F30B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57B0C22D-B331-43E5-B1B9-EFA38C5EA6F6}" type="datetime1">
              <a:rPr lang="en-US" smtClean="0"/>
              <a:pPr>
                <a:defRPr/>
              </a:pPr>
              <a:t>1/19/2016</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5D84466-CB37-49EF-9CF4-ADD313A8598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1/19/2016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1/19/2016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and Design 11</a:t>
            </a:r>
            <a:r>
              <a:rPr lang="en-US" baseline="30000" dirty="0" smtClean="0"/>
              <a:t>th</a:t>
            </a:r>
            <a:r>
              <a:rPr lang="en-US" dirty="0" smtClean="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smtClean="0"/>
              <a:t>Chapter 1</a:t>
            </a:r>
          </a:p>
          <a:p>
            <a:pPr eaLnBrk="1" hangingPunct="1"/>
            <a:r>
              <a:rPr lang="en-US" dirty="0" smtClean="0">
                <a:solidFill>
                  <a:schemeClr val="tx1"/>
                </a:solidFill>
              </a:rPr>
              <a:t>Introduction to Systems Analysis and Design</a:t>
            </a:r>
          </a:p>
        </p:txBody>
      </p:sp>
      <p:sp>
        <p:nvSpPr>
          <p:cNvPr id="4"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EC882E2-8A7D-423D-8A20-C8D8064ACAA6}" type="slidenum">
              <a:rPr lang="en-US"/>
              <a:pPr>
                <a:defRPr/>
              </a:pPr>
              <a:t>10</a:t>
            </a:fld>
            <a:endParaRPr lang="en-US"/>
          </a:p>
        </p:txBody>
      </p:sp>
      <p:sp>
        <p:nvSpPr>
          <p:cNvPr id="26625" name="Title 1"/>
          <p:cNvSpPr>
            <a:spLocks noGrp="1"/>
          </p:cNvSpPr>
          <p:nvPr>
            <p:ph type="title"/>
          </p:nvPr>
        </p:nvSpPr>
        <p:spPr/>
        <p:txBody>
          <a:bodyPr/>
          <a:lstStyle/>
          <a:p>
            <a:pPr eaLnBrk="1" hangingPunct="1"/>
            <a:r>
              <a:rPr lang="en-US" dirty="0" smtClean="0"/>
              <a:t>Business Today</a:t>
            </a:r>
          </a:p>
        </p:txBody>
      </p:sp>
      <p:sp>
        <p:nvSpPr>
          <p:cNvPr id="26626" name="Text Placeholder 2"/>
          <p:cNvSpPr>
            <a:spLocks noGrp="1"/>
          </p:cNvSpPr>
          <p:nvPr>
            <p:ph idx="4294967295"/>
          </p:nvPr>
        </p:nvSpPr>
        <p:spPr>
          <a:xfrm>
            <a:off x="462280" y="1417638"/>
            <a:ext cx="8229600" cy="4525962"/>
          </a:xfrm>
        </p:spPr>
        <p:txBody>
          <a:bodyPr/>
          <a:lstStyle/>
          <a:p>
            <a:pPr eaLnBrk="1" hangingPunct="1"/>
            <a:r>
              <a:rPr lang="en-US" dirty="0" smtClean="0"/>
              <a:t>Influenced by:</a:t>
            </a:r>
          </a:p>
          <a:p>
            <a:pPr lvl="1"/>
            <a:r>
              <a:rPr lang="en-US" dirty="0" smtClean="0"/>
              <a:t>Rapidly increasing globalization</a:t>
            </a:r>
          </a:p>
          <a:p>
            <a:pPr lvl="1"/>
            <a:r>
              <a:rPr lang="en-US" dirty="0" smtClean="0"/>
              <a:t>Technology integration for seamless information access</a:t>
            </a:r>
          </a:p>
          <a:p>
            <a:pPr lvl="1"/>
            <a:r>
              <a:rPr lang="en-US" dirty="0" smtClean="0"/>
              <a:t>Rapid growth of cloud-based computing and services</a:t>
            </a:r>
          </a:p>
          <a:p>
            <a:r>
              <a:rPr lang="en-US" dirty="0" smtClean="0"/>
              <a:t>All trends are Internet-centric</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2"/>
          <p:cNvSpPr>
            <a:spLocks noGrp="1"/>
          </p:cNvSpPr>
          <p:nvPr>
            <p:ph idx="1"/>
          </p:nvPr>
        </p:nvSpPr>
        <p:spPr/>
        <p:txBody>
          <a:bodyPr>
            <a:normAutofit/>
          </a:bodyPr>
          <a:lstStyle/>
          <a:p>
            <a:pPr eaLnBrk="1" hangingPunct="1"/>
            <a:r>
              <a:rPr lang="en-US" b="1" dirty="0" smtClean="0"/>
              <a:t>The Internet Model</a:t>
            </a:r>
            <a:endParaRPr lang="en-US" b="1" dirty="0"/>
          </a:p>
          <a:p>
            <a:pPr lvl="1"/>
            <a:r>
              <a:rPr lang="en-US" b="1" dirty="0"/>
              <a:t>E</a:t>
            </a:r>
            <a:r>
              <a:rPr lang="en-US" b="1" dirty="0" smtClean="0"/>
              <a:t>commerce (electronic commerce)</a:t>
            </a:r>
          </a:p>
          <a:p>
            <a:pPr lvl="1"/>
            <a:r>
              <a:rPr lang="en-US" dirty="0" smtClean="0"/>
              <a:t>User interface - Enables communication between a data-base management software and a web-based server</a:t>
            </a:r>
          </a:p>
          <a:p>
            <a:pPr lvl="2"/>
            <a:r>
              <a:rPr lang="en-US" dirty="0" smtClean="0"/>
              <a:t>Mobile devices interact with the system using </a:t>
            </a:r>
            <a:r>
              <a:rPr lang="en-US" b="1" dirty="0" smtClean="0"/>
              <a:t>apps</a:t>
            </a:r>
          </a:p>
          <a:p>
            <a:pPr lvl="1"/>
            <a:r>
              <a:rPr lang="en-US" dirty="0" smtClean="0"/>
              <a:t>Sectors</a:t>
            </a:r>
          </a:p>
          <a:p>
            <a:pPr lvl="2"/>
            <a:r>
              <a:rPr lang="en-US" dirty="0" smtClean="0"/>
              <a:t>B2C (business-to-customer)</a:t>
            </a:r>
          </a:p>
          <a:p>
            <a:pPr lvl="2"/>
            <a:r>
              <a:rPr lang="en-US" dirty="0" smtClean="0"/>
              <a:t>B2B (business-to-business)</a:t>
            </a:r>
          </a:p>
        </p:txBody>
      </p:sp>
      <p:sp>
        <p:nvSpPr>
          <p:cNvPr id="6" name="Slide Number Placeholder 5"/>
          <p:cNvSpPr>
            <a:spLocks noGrp="1"/>
          </p:cNvSpPr>
          <p:nvPr>
            <p:ph type="sldNum" sz="quarter" idx="12"/>
          </p:nvPr>
        </p:nvSpPr>
        <p:spPr/>
        <p:txBody>
          <a:bodyPr/>
          <a:lstStyle/>
          <a:p>
            <a:pPr>
              <a:defRPr/>
            </a:pPr>
            <a:fld id="{1D108906-412E-4F3E-B937-E25619F0D712}" type="slidenum">
              <a:rPr lang="en-US"/>
              <a:pPr>
                <a:defRPr/>
              </a:pPr>
              <a:t>11</a:t>
            </a:fld>
            <a:endParaRPr lang="en-US"/>
          </a:p>
        </p:txBody>
      </p:sp>
      <p:sp>
        <p:nvSpPr>
          <p:cNvPr id="28673" name="Title 1"/>
          <p:cNvSpPr>
            <a:spLocks noGrp="1"/>
          </p:cNvSpPr>
          <p:nvPr>
            <p:ph type="title"/>
          </p:nvPr>
        </p:nvSpPr>
        <p:spPr/>
        <p:txBody>
          <a:bodyPr/>
          <a:lstStyle/>
          <a:p>
            <a:r>
              <a:rPr lang="en-US" dirty="0" smtClean="0"/>
              <a:t>Business Today </a:t>
            </a:r>
            <a:r>
              <a:rPr lang="en-US" sz="1300" dirty="0" smtClean="0"/>
              <a:t>(Cont.1)</a:t>
            </a:r>
            <a:endParaRPr lang="en-US" dirty="0" smtClean="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2"/>
          <p:cNvSpPr>
            <a:spLocks noGrp="1"/>
          </p:cNvSpPr>
          <p:nvPr>
            <p:ph idx="1"/>
          </p:nvPr>
        </p:nvSpPr>
        <p:spPr/>
        <p:txBody>
          <a:bodyPr>
            <a:noAutofit/>
          </a:bodyPr>
          <a:lstStyle/>
          <a:p>
            <a:pPr eaLnBrk="1" hangingPunct="1"/>
            <a:r>
              <a:rPr lang="en-US" b="1" dirty="0" smtClean="0"/>
              <a:t>B2C (Business-to-Customer)</a:t>
            </a:r>
          </a:p>
          <a:p>
            <a:pPr lvl="1"/>
            <a:r>
              <a:rPr lang="en-US" dirty="0" smtClean="0"/>
              <a:t>In a single convenient session, customers can:</a:t>
            </a:r>
          </a:p>
          <a:p>
            <a:pPr lvl="2"/>
            <a:r>
              <a:rPr lang="en-US" dirty="0" smtClean="0"/>
              <a:t>Do research and </a:t>
            </a:r>
            <a:r>
              <a:rPr lang="en-US" dirty="0"/>
              <a:t>compare prices and </a:t>
            </a:r>
            <a:r>
              <a:rPr lang="en-US" dirty="0" smtClean="0"/>
              <a:t>features</a:t>
            </a:r>
          </a:p>
          <a:p>
            <a:pPr lvl="2"/>
            <a:r>
              <a:rPr lang="en-US" dirty="0" smtClean="0"/>
              <a:t>Check availability and arrange delivery</a:t>
            </a:r>
          </a:p>
          <a:p>
            <a:pPr lvl="2"/>
            <a:r>
              <a:rPr lang="en-US" dirty="0" smtClean="0"/>
              <a:t>Choose </a:t>
            </a:r>
            <a:r>
              <a:rPr lang="en-US" dirty="0"/>
              <a:t>payment methods </a:t>
            </a:r>
            <a:endParaRPr lang="en-US" dirty="0" smtClean="0"/>
          </a:p>
          <a:p>
            <a:r>
              <a:rPr lang="en-US" b="1" dirty="0" smtClean="0"/>
              <a:t>B2B (Business-to-Business)</a:t>
            </a:r>
          </a:p>
          <a:p>
            <a:pPr lvl="1"/>
            <a:r>
              <a:rPr lang="en-US" dirty="0" smtClean="0"/>
              <a:t>Ecommerce was initially carried out using </a:t>
            </a:r>
            <a:r>
              <a:rPr lang="en-US" b="1" dirty="0" smtClean="0"/>
              <a:t>electronic data interchange (EDI)</a:t>
            </a:r>
          </a:p>
          <a:p>
            <a:pPr lvl="1"/>
            <a:r>
              <a:rPr lang="en-US" dirty="0"/>
              <a:t>Most firms use </a:t>
            </a:r>
            <a:r>
              <a:rPr lang="en-US" b="1" dirty="0"/>
              <a:t>supply chain </a:t>
            </a:r>
            <a:r>
              <a:rPr lang="en-US" dirty="0"/>
              <a:t>management (SCM) </a:t>
            </a:r>
            <a:r>
              <a:rPr lang="en-US" dirty="0" smtClean="0"/>
              <a:t>software, which </a:t>
            </a:r>
            <a:r>
              <a:rPr lang="en-US" dirty="0"/>
              <a:t>helps businesses manage inventory levels, costs, alternate suppliers</a:t>
            </a:r>
          </a:p>
          <a:p>
            <a:pPr marL="393192" lvl="1" indent="0">
              <a:buNone/>
            </a:pPr>
            <a:endParaRPr lang="en-US" b="1" dirty="0" smtClean="0"/>
          </a:p>
          <a:p>
            <a:pPr lvl="1"/>
            <a:endParaRPr lang="en-US" dirty="0" smtClean="0"/>
          </a:p>
          <a:p>
            <a:pPr lvl="1"/>
            <a:endParaRPr lang="en-US" dirty="0" smtClean="0"/>
          </a:p>
          <a:p>
            <a:pPr lvl="1"/>
            <a:endParaRPr lang="en-US" b="1" dirty="0" smtClean="0"/>
          </a:p>
          <a:p>
            <a:pPr lvl="1"/>
            <a:endParaRPr lang="en-US" b="1" dirty="0" smtClean="0"/>
          </a:p>
        </p:txBody>
      </p:sp>
      <p:sp>
        <p:nvSpPr>
          <p:cNvPr id="6" name="Slide Number Placeholder 5"/>
          <p:cNvSpPr>
            <a:spLocks noGrp="1"/>
          </p:cNvSpPr>
          <p:nvPr>
            <p:ph type="sldNum" sz="quarter" idx="12"/>
          </p:nvPr>
        </p:nvSpPr>
        <p:spPr/>
        <p:txBody>
          <a:bodyPr/>
          <a:lstStyle/>
          <a:p>
            <a:pPr>
              <a:defRPr/>
            </a:pPr>
            <a:fld id="{1D108906-412E-4F3E-B937-E25619F0D712}" type="slidenum">
              <a:rPr lang="en-US"/>
              <a:pPr>
                <a:defRPr/>
              </a:pPr>
              <a:t>12</a:t>
            </a:fld>
            <a:endParaRPr lang="en-US"/>
          </a:p>
        </p:txBody>
      </p:sp>
      <p:sp>
        <p:nvSpPr>
          <p:cNvPr id="28673" name="Title 1"/>
          <p:cNvSpPr>
            <a:spLocks noGrp="1"/>
          </p:cNvSpPr>
          <p:nvPr>
            <p:ph type="title"/>
          </p:nvPr>
        </p:nvSpPr>
        <p:spPr/>
        <p:txBody>
          <a:bodyPr/>
          <a:lstStyle/>
          <a:p>
            <a:r>
              <a:rPr lang="en-US" dirty="0" smtClean="0"/>
              <a:t>Business Today </a:t>
            </a:r>
            <a:r>
              <a:rPr lang="en-US" sz="1300" dirty="0" smtClean="0"/>
              <a:t>(Cont.2)</a:t>
            </a:r>
            <a:endParaRPr lang="en-US" dirty="0" smtClean="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221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7026609-6863-40F1-BC02-A28E67BC8DA9}" type="slidenum">
              <a:rPr lang="en-US"/>
              <a:pPr>
                <a:defRPr/>
              </a:pPr>
              <a:t>13</a:t>
            </a:fld>
            <a:endParaRPr lang="en-US"/>
          </a:p>
        </p:txBody>
      </p:sp>
      <p:sp>
        <p:nvSpPr>
          <p:cNvPr id="2" name="Title 1"/>
          <p:cNvSpPr>
            <a:spLocks noGrp="1"/>
          </p:cNvSpPr>
          <p:nvPr>
            <p:ph type="title"/>
          </p:nvPr>
        </p:nvSpPr>
        <p:spPr/>
        <p:txBody>
          <a:bodyPr rtlCol="0">
            <a:normAutofit/>
          </a:bodyPr>
          <a:lstStyle/>
          <a:p>
            <a:pPr>
              <a:defRPr/>
            </a:pPr>
            <a:r>
              <a:rPr lang="en-US" dirty="0"/>
              <a:t>Modeling Business Operations</a:t>
            </a:r>
          </a:p>
        </p:txBody>
      </p:sp>
      <p:sp>
        <p:nvSpPr>
          <p:cNvPr id="3" name="Text Placeholder 2"/>
          <p:cNvSpPr>
            <a:spLocks noGrp="1"/>
          </p:cNvSpPr>
          <p:nvPr>
            <p:ph sz="half" idx="4294967295"/>
          </p:nvPr>
        </p:nvSpPr>
        <p:spPr>
          <a:xfrm>
            <a:off x="417448" y="1481138"/>
            <a:ext cx="7924800" cy="4525962"/>
          </a:xfrm>
        </p:spPr>
        <p:txBody>
          <a:bodyPr rtlCol="0">
            <a:normAutofit/>
          </a:bodyPr>
          <a:lstStyle/>
          <a:p>
            <a:pPr fontAlgn="auto">
              <a:defRPr/>
            </a:pPr>
            <a:r>
              <a:rPr lang="en-US" dirty="0"/>
              <a:t>Business Profile</a:t>
            </a:r>
          </a:p>
          <a:p>
            <a:pPr lvl="1" fontAlgn="auto">
              <a:spcAft>
                <a:spcPts val="0"/>
              </a:spcAft>
              <a:defRPr/>
            </a:pPr>
            <a:r>
              <a:rPr lang="en-US" dirty="0"/>
              <a:t>Overview of a company’s mission, functions, organization, products, services, customers, suppliers, competitors, constraints, and future direction</a:t>
            </a:r>
          </a:p>
          <a:p>
            <a:pPr>
              <a:defRPr/>
            </a:pPr>
            <a:r>
              <a:rPr lang="en-US" dirty="0"/>
              <a:t>Business Process</a:t>
            </a:r>
          </a:p>
          <a:p>
            <a:pPr lvl="1">
              <a:defRPr/>
            </a:pPr>
            <a:r>
              <a:rPr lang="en-US" dirty="0"/>
              <a:t>Specific set of transactions, events, and results that can be described and documented</a:t>
            </a:r>
          </a:p>
          <a:p>
            <a:pPr lvl="1">
              <a:defRPr/>
            </a:pPr>
            <a:r>
              <a:rPr lang="en-US" b="1" dirty="0"/>
              <a:t>Business process model (BPM) </a:t>
            </a:r>
          </a:p>
          <a:p>
            <a:pPr lvl="1">
              <a:defRPr/>
            </a:pPr>
            <a:r>
              <a:rPr lang="en-US" b="1" dirty="0"/>
              <a:t>Business process modeling notation (BPMN)</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B0926E-770E-492C-AA22-CB109B55E7F1}" type="slidenum">
              <a:rPr lang="en-US" smtClean="0"/>
              <a:pPr/>
              <a:t>14</a:t>
            </a:fld>
            <a:endParaRPr lang="en-US"/>
          </a:p>
        </p:txBody>
      </p:sp>
      <p:sp>
        <p:nvSpPr>
          <p:cNvPr id="2" name="Title 1"/>
          <p:cNvSpPr>
            <a:spLocks noGrp="1"/>
          </p:cNvSpPr>
          <p:nvPr>
            <p:ph type="title"/>
          </p:nvPr>
        </p:nvSpPr>
        <p:spPr/>
        <p:txBody>
          <a:bodyPr>
            <a:normAutofit/>
          </a:bodyPr>
          <a:lstStyle/>
          <a:p>
            <a:r>
              <a:rPr lang="en-US" dirty="0" smtClean="0"/>
              <a:t>Modeling Business Operations </a:t>
            </a:r>
            <a:r>
              <a:rPr lang="en-US" sz="1300" dirty="0" smtClean="0"/>
              <a:t>(Cont.)</a:t>
            </a:r>
          </a:p>
        </p:txBody>
      </p:sp>
      <p:sp>
        <p:nvSpPr>
          <p:cNvPr id="3" name="Rectangle 2"/>
          <p:cNvSpPr/>
          <p:nvPr/>
        </p:nvSpPr>
        <p:spPr>
          <a:xfrm>
            <a:off x="5091272" y="5029200"/>
            <a:ext cx="3886200" cy="1200329"/>
          </a:xfrm>
          <a:prstGeom prst="rect">
            <a:avLst/>
          </a:prstGeom>
        </p:spPr>
        <p:txBody>
          <a:bodyPr wrap="square">
            <a:spAutoFit/>
          </a:bodyPr>
          <a:lstStyle/>
          <a:p>
            <a:r>
              <a:rPr lang="en-US" sz="1600" b="1" dirty="0" smtClean="0"/>
              <a:t>FIGURE 1-9 </a:t>
            </a:r>
            <a:r>
              <a:rPr lang="en-US" sz="1600" dirty="0" smtClean="0"/>
              <a:t>This sample uses business process modeling notation (BPMN) to represent the same events, processes, and workflow shown in Figure 1-8.</a:t>
            </a:r>
          </a:p>
          <a:p>
            <a:r>
              <a:rPr lang="en-US" sz="800" dirty="0"/>
              <a:t>Source: Drawio.com</a:t>
            </a:r>
          </a:p>
        </p:txBody>
      </p:sp>
      <p:sp>
        <p:nvSpPr>
          <p:cNvPr id="4" name="Rectangle 3"/>
          <p:cNvSpPr/>
          <p:nvPr/>
        </p:nvSpPr>
        <p:spPr>
          <a:xfrm>
            <a:off x="381000" y="1676400"/>
            <a:ext cx="3733800" cy="830997"/>
          </a:xfrm>
          <a:prstGeom prst="rect">
            <a:avLst/>
          </a:prstGeom>
        </p:spPr>
        <p:txBody>
          <a:bodyPr wrap="square">
            <a:spAutoFit/>
          </a:bodyPr>
          <a:lstStyle/>
          <a:p>
            <a:r>
              <a:rPr lang="en-US" sz="1600" b="1" dirty="0"/>
              <a:t>FIGURE </a:t>
            </a:r>
            <a:r>
              <a:rPr lang="en-US" sz="1600" b="1" dirty="0" smtClean="0"/>
              <a:t>1-8 </a:t>
            </a:r>
            <a:r>
              <a:rPr lang="en-US" sz="1600" dirty="0"/>
              <a:t>A simple business model </a:t>
            </a:r>
            <a:r>
              <a:rPr lang="en-US" sz="1600" dirty="0" smtClean="0"/>
              <a:t>might consist </a:t>
            </a:r>
            <a:r>
              <a:rPr lang="en-US" sz="1600" dirty="0"/>
              <a:t>of an event, three processes, and a result.</a:t>
            </a:r>
          </a:p>
        </p:txBody>
      </p:sp>
      <p:pic>
        <p:nvPicPr>
          <p:cNvPr id="8" name="Picture 7" descr="This figure is a flowchart with five components. Starting from the left on the top, the first component is an ellipse that reads “Event – Receive Sales Order.” There is an arrow from the ellipse that points to a rectangle that reads “Process – Check Customer Status.” An arrow from this rectangle points downwards to the next rectangle that is labeled “Process - Verify Customer Credit.” An arrow from this rectangle points downwards to the next rectangle that is labeled “Process – Enter Customer Data.” An arrow from this rectangle points to an ellipse on the left side that reads “Result – Completed Sales Order.”" title="FIGURE 1-8 A simple business model might consist of an event, three processes, and a resul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07" y="2506547"/>
            <a:ext cx="3436136" cy="3360853"/>
          </a:xfrm>
          <a:prstGeom prst="rect">
            <a:avLst/>
          </a:prstGeom>
        </p:spPr>
      </p:pic>
      <p:pic>
        <p:nvPicPr>
          <p:cNvPr id="9" name="Picture 8" descr="This figure is a flowchart with five components. Starting from the left, the first component is a circle that reads “Receive Sales Order.” An arrow from the ellipse points to a rectangle that reads “Check Customer Status.” An arrow from this rectangle points downwards to the next rectangle that is labeled “Verify Customer Credit.” An arrow from this rectangle points downwards to the next rectangle that is labeled “Enter Customer Order Data.” An arrow from this rectangle points to  a circle on the left side that reads “Completed Sales Order.”" title="FIGURE 1-9 This sample uses business process modeling notation (BPMN) to represent the same events, processes, and workflow shown in Figure 1-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315066"/>
            <a:ext cx="3281095" cy="3519237"/>
          </a:xfrm>
          <a:prstGeom prst="rect">
            <a:avLst/>
          </a:prstGeom>
        </p:spPr>
      </p:pic>
      <p:sp>
        <p:nvSpPr>
          <p:cNvPr id="10"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B0926E-770E-492C-AA22-CB109B55E7F1}" type="slidenum">
              <a:rPr lang="en-US" smtClean="0"/>
              <a:pPr/>
              <a:t>15</a:t>
            </a:fld>
            <a:endParaRPr lang="en-US"/>
          </a:p>
        </p:txBody>
      </p:sp>
      <p:sp>
        <p:nvSpPr>
          <p:cNvPr id="2" name="Title 1"/>
          <p:cNvSpPr>
            <a:spLocks noGrp="1"/>
          </p:cNvSpPr>
          <p:nvPr>
            <p:ph type="title"/>
          </p:nvPr>
        </p:nvSpPr>
        <p:spPr/>
        <p:txBody>
          <a:bodyPr>
            <a:normAutofit/>
          </a:bodyPr>
          <a:lstStyle/>
          <a:p>
            <a:r>
              <a:rPr lang="en-US" dirty="0" smtClean="0"/>
              <a:t>Business Information Systems</a:t>
            </a:r>
            <a:endParaRPr lang="en-US" sz="1300" dirty="0" smtClean="0"/>
          </a:p>
        </p:txBody>
      </p:sp>
      <p:sp>
        <p:nvSpPr>
          <p:cNvPr id="33794" name="Text Placeholder 2"/>
          <p:cNvSpPr>
            <a:spLocks noGrp="1"/>
          </p:cNvSpPr>
          <p:nvPr>
            <p:ph idx="4294967295"/>
          </p:nvPr>
        </p:nvSpPr>
        <p:spPr>
          <a:xfrm>
            <a:off x="377687" y="1481138"/>
            <a:ext cx="8229600" cy="4525962"/>
          </a:xfrm>
        </p:spPr>
        <p:txBody>
          <a:bodyPr>
            <a:noAutofit/>
          </a:bodyPr>
          <a:lstStyle/>
          <a:p>
            <a:r>
              <a:rPr lang="en-US" b="1" dirty="0" smtClean="0"/>
              <a:t>Current Method</a:t>
            </a:r>
          </a:p>
          <a:p>
            <a:pPr lvl="1"/>
            <a:r>
              <a:rPr lang="en-US" dirty="0" smtClean="0"/>
              <a:t>All employees use office productivity systems</a:t>
            </a:r>
          </a:p>
          <a:p>
            <a:pPr lvl="1"/>
            <a:r>
              <a:rPr lang="en-US" dirty="0" smtClean="0"/>
              <a:t>Operations users require decision support systems</a:t>
            </a:r>
          </a:p>
          <a:p>
            <a:pPr lvl="1"/>
            <a:r>
              <a:rPr lang="en-US" dirty="0" smtClean="0"/>
              <a:t>Systems are defined by their functions and features</a:t>
            </a:r>
          </a:p>
          <a:p>
            <a:r>
              <a:rPr lang="en-US" b="1" dirty="0"/>
              <a:t>Enterprise Computing</a:t>
            </a:r>
          </a:p>
          <a:p>
            <a:pPr lvl="1"/>
            <a:r>
              <a:rPr lang="en-US" dirty="0" smtClean="0"/>
              <a:t>Supports </a:t>
            </a:r>
            <a:r>
              <a:rPr lang="en-US" dirty="0"/>
              <a:t>company-wide </a:t>
            </a:r>
            <a:r>
              <a:rPr lang="en-US" dirty="0" smtClean="0"/>
              <a:t>operations </a:t>
            </a:r>
            <a:r>
              <a:rPr lang="en-US" dirty="0"/>
              <a:t>and data </a:t>
            </a:r>
            <a:r>
              <a:rPr lang="en-US" dirty="0" smtClean="0"/>
              <a:t>management </a:t>
            </a:r>
            <a:r>
              <a:rPr lang="en-US" dirty="0"/>
              <a:t>requirements</a:t>
            </a:r>
          </a:p>
          <a:p>
            <a:pPr lvl="2"/>
            <a:r>
              <a:rPr lang="en-US" b="1" dirty="0" smtClean="0"/>
              <a:t>Enterprise resource planning (ERP)</a:t>
            </a:r>
            <a:r>
              <a:rPr lang="en-US" dirty="0" smtClean="0"/>
              <a:t> </a:t>
            </a:r>
            <a:r>
              <a:rPr lang="en-US" sz="2000" dirty="0"/>
              <a:t>systems provide </a:t>
            </a:r>
            <a:r>
              <a:rPr lang="en-US" sz="2000" dirty="0" smtClean="0"/>
              <a:t>cost-effective </a:t>
            </a:r>
            <a:r>
              <a:rPr lang="en-US" sz="2000" dirty="0"/>
              <a:t>support for </a:t>
            </a:r>
            <a:r>
              <a:rPr lang="en-US" sz="2000" dirty="0" smtClean="0"/>
              <a:t>users and </a:t>
            </a:r>
            <a:r>
              <a:rPr lang="en-US" sz="2000" dirty="0"/>
              <a:t>managers throughout </a:t>
            </a:r>
            <a:r>
              <a:rPr lang="en-US" sz="2000" dirty="0" smtClean="0"/>
              <a:t>the company</a:t>
            </a:r>
            <a:endParaRPr lang="en-US" sz="2000" dirty="0"/>
          </a:p>
          <a:p>
            <a:pPr lvl="2"/>
            <a:endParaRPr lang="en-US" dirty="0" smtClean="0"/>
          </a:p>
          <a:p>
            <a:pPr lvl="2"/>
            <a:endParaRPr lang="en-US" dirty="0" smtClean="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302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Placeholder 2"/>
          <p:cNvSpPr>
            <a:spLocks noGrp="1"/>
          </p:cNvSpPr>
          <p:nvPr>
            <p:ph idx="1"/>
          </p:nvPr>
        </p:nvSpPr>
        <p:spPr/>
        <p:txBody>
          <a:bodyPr>
            <a:noAutofit/>
          </a:bodyPr>
          <a:lstStyle/>
          <a:p>
            <a:r>
              <a:rPr lang="en-US" b="1" dirty="0" smtClean="0"/>
              <a:t>Transaction Processing (TP) Systems</a:t>
            </a:r>
          </a:p>
          <a:p>
            <a:pPr lvl="1"/>
            <a:r>
              <a:rPr lang="en-US" dirty="0" smtClean="0"/>
              <a:t>Processes data generated by day-to-day business operations</a:t>
            </a:r>
          </a:p>
          <a:p>
            <a:pPr lvl="1"/>
            <a:r>
              <a:rPr lang="en-US" sz="2400" dirty="0" smtClean="0"/>
              <a:t>Examples - </a:t>
            </a:r>
            <a:r>
              <a:rPr lang="en-US" sz="2400" dirty="0"/>
              <a:t>Customer order processing, accounts receivable, and warranty claim processing</a:t>
            </a:r>
          </a:p>
          <a:p>
            <a:r>
              <a:rPr lang="en-US" b="1" dirty="0"/>
              <a:t>Business Support Systems</a:t>
            </a:r>
          </a:p>
          <a:p>
            <a:pPr lvl="1"/>
            <a:r>
              <a:rPr lang="en-US" dirty="0"/>
              <a:t>Provide job-related </a:t>
            </a:r>
            <a:r>
              <a:rPr lang="en-US" dirty="0" smtClean="0"/>
              <a:t>			          information </a:t>
            </a:r>
            <a:r>
              <a:rPr lang="en-US" dirty="0"/>
              <a:t>support to users </a:t>
            </a:r>
            <a:r>
              <a:rPr lang="en-US" dirty="0" smtClean="0"/>
              <a:t>			     at all </a:t>
            </a:r>
            <a:r>
              <a:rPr lang="en-US" dirty="0"/>
              <a:t>levels of a company</a:t>
            </a:r>
          </a:p>
          <a:p>
            <a:pPr lvl="2"/>
            <a:r>
              <a:rPr lang="en-US" dirty="0"/>
              <a:t>Can work hand-in-hand with </a:t>
            </a:r>
            <a:r>
              <a:rPr lang="en-US" dirty="0" smtClean="0"/>
              <a:t>			       a </a:t>
            </a:r>
            <a:r>
              <a:rPr lang="en-US" dirty="0"/>
              <a:t>TP system</a:t>
            </a:r>
          </a:p>
          <a:p>
            <a:endParaRPr lang="en-US" sz="2600" dirty="0"/>
          </a:p>
        </p:txBody>
      </p:sp>
      <p:sp>
        <p:nvSpPr>
          <p:cNvPr id="6" name="Slide Number Placeholder 5"/>
          <p:cNvSpPr>
            <a:spLocks noGrp="1"/>
          </p:cNvSpPr>
          <p:nvPr>
            <p:ph type="sldNum" sz="quarter" idx="12"/>
          </p:nvPr>
        </p:nvSpPr>
        <p:spPr/>
        <p:txBody>
          <a:bodyPr/>
          <a:lstStyle/>
          <a:p>
            <a:fld id="{03636DE0-0ED2-4592-9483-A5D0A9A5EA4C}" type="slidenum">
              <a:rPr lang="en-US" smtClean="0"/>
              <a:pPr/>
              <a:t>16</a:t>
            </a:fld>
            <a:endParaRPr lang="en-US"/>
          </a:p>
        </p:txBody>
      </p:sp>
      <p:sp>
        <p:nvSpPr>
          <p:cNvPr id="2" name="Title 1"/>
          <p:cNvSpPr>
            <a:spLocks noGrp="1"/>
          </p:cNvSpPr>
          <p:nvPr>
            <p:ph type="title"/>
          </p:nvPr>
        </p:nvSpPr>
        <p:spPr/>
        <p:txBody>
          <a:bodyPr>
            <a:normAutofit/>
          </a:bodyPr>
          <a:lstStyle/>
          <a:p>
            <a:r>
              <a:rPr lang="en-US" dirty="0"/>
              <a:t>Business Information </a:t>
            </a:r>
            <a:r>
              <a:rPr lang="en-US" dirty="0" smtClean="0"/>
              <a:t>Systems </a:t>
            </a:r>
            <a:r>
              <a:rPr lang="en-US" sz="1300" dirty="0" smtClean="0"/>
              <a:t>(Cont.1)</a:t>
            </a:r>
          </a:p>
        </p:txBody>
      </p:sp>
      <p:sp>
        <p:nvSpPr>
          <p:cNvPr id="3" name="Rectangle 2"/>
          <p:cNvSpPr/>
          <p:nvPr/>
        </p:nvSpPr>
        <p:spPr>
          <a:xfrm>
            <a:off x="5203490" y="5486610"/>
            <a:ext cx="4033837" cy="830997"/>
          </a:xfrm>
          <a:prstGeom prst="rect">
            <a:avLst/>
          </a:prstGeom>
        </p:spPr>
        <p:txBody>
          <a:bodyPr wrap="square">
            <a:spAutoFit/>
          </a:bodyPr>
          <a:lstStyle/>
          <a:p>
            <a:r>
              <a:rPr lang="en-US" sz="1600" b="1" dirty="0"/>
              <a:t>FIGURE </a:t>
            </a:r>
            <a:r>
              <a:rPr lang="en-US" sz="1600" b="1" dirty="0" smtClean="0"/>
              <a:t>1-11 </a:t>
            </a:r>
            <a:r>
              <a:rPr lang="en-US" sz="1600" dirty="0"/>
              <a:t>A single sales transaction </a:t>
            </a:r>
            <a:r>
              <a:rPr lang="en-US" sz="1600" dirty="0" smtClean="0"/>
              <a:t>consists </a:t>
            </a:r>
            <a:r>
              <a:rPr lang="en-US" sz="1600" dirty="0"/>
              <a:t>of six </a:t>
            </a:r>
            <a:r>
              <a:rPr lang="en-US" sz="1600" dirty="0" smtClean="0"/>
              <a:t>separate tasks</a:t>
            </a:r>
            <a:r>
              <a:rPr lang="en-US" sz="1600" dirty="0"/>
              <a:t>, which the TP system processes as a group.</a:t>
            </a:r>
          </a:p>
        </p:txBody>
      </p:sp>
      <p:pic>
        <p:nvPicPr>
          <p:cNvPr id="7" name="Picture 6" descr="There is a circle in the center of the figure, which is labeled “Sales Transaction.” Six arrows originate from the circle and point to six squares that surround the upper half of the circle. Starting from the left, the squares are labeled:&#10;• Verify customer data&#10;• Check credit status&#10;• Check stock status&#10;• Post to accounts receivable&#10;• Adjust inventory levels&#10;• Update sales files&#10;" title="FIGURE 1-7 In a typical payroll system, data is stored in separate tables that are linked to form an overall databas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2226" y="3439174"/>
            <a:ext cx="3656366" cy="2100012"/>
          </a:xfrm>
          <a:prstGeom prst="rect">
            <a:avLst/>
          </a:prstGeom>
        </p:spPr>
      </p:pic>
      <p:sp>
        <p:nvSpPr>
          <p:cNvPr id="8"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070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Placeholder 2"/>
          <p:cNvSpPr>
            <a:spLocks noGrp="1"/>
          </p:cNvSpPr>
          <p:nvPr>
            <p:ph idx="1"/>
          </p:nvPr>
        </p:nvSpPr>
        <p:spPr/>
        <p:txBody>
          <a:bodyPr>
            <a:normAutofit/>
          </a:bodyPr>
          <a:lstStyle/>
          <a:p>
            <a:pPr lvl="1"/>
            <a:r>
              <a:rPr lang="en-US" b="1" dirty="0" smtClean="0"/>
              <a:t>Management Information Systems (MIS) </a:t>
            </a:r>
          </a:p>
          <a:p>
            <a:pPr lvl="1"/>
            <a:r>
              <a:rPr lang="en-US" b="1" dirty="0" smtClean="0"/>
              <a:t>Radio frequency identification (RFID) </a:t>
            </a:r>
            <a:endParaRPr lang="en-US" dirty="0" smtClean="0"/>
          </a:p>
          <a:p>
            <a:pPr lvl="2"/>
            <a:r>
              <a:rPr lang="en-US" dirty="0" smtClean="0"/>
              <a:t>Uses high-frequency radio waves to track physical </a:t>
            </a:r>
            <a:br>
              <a:rPr lang="en-US" dirty="0" smtClean="0"/>
            </a:br>
            <a:r>
              <a:rPr lang="en-US" dirty="0" smtClean="0"/>
              <a:t>objects</a:t>
            </a:r>
          </a:p>
          <a:p>
            <a:r>
              <a:rPr lang="en-US" b="1" dirty="0"/>
              <a:t>Knowledge Management</a:t>
            </a:r>
          </a:p>
          <a:p>
            <a:pPr lvl="1"/>
            <a:r>
              <a:rPr lang="en-US" dirty="0"/>
              <a:t>Uses a </a:t>
            </a:r>
            <a:r>
              <a:rPr lang="en-US" dirty="0" smtClean="0"/>
              <a:t>knowledge base and 		    inference rules</a:t>
            </a:r>
            <a:endParaRPr lang="en-US" dirty="0"/>
          </a:p>
          <a:p>
            <a:pPr lvl="2"/>
            <a:r>
              <a:rPr lang="en-US" b="1" dirty="0" smtClean="0"/>
              <a:t>Knowledge base</a:t>
            </a:r>
            <a:r>
              <a:rPr lang="en-US" dirty="0" smtClean="0"/>
              <a:t>: Large database			   that allows </a:t>
            </a:r>
            <a:r>
              <a:rPr lang="en-US" dirty="0"/>
              <a:t>users to find </a:t>
            </a:r>
            <a:r>
              <a:rPr lang="en-US" dirty="0" smtClean="0"/>
              <a:t>			   information by </a:t>
            </a:r>
            <a:r>
              <a:rPr lang="en-US" dirty="0"/>
              <a:t>entering keywords</a:t>
            </a:r>
          </a:p>
          <a:p>
            <a:pPr lvl="2"/>
            <a:r>
              <a:rPr lang="en-US" b="1" dirty="0" smtClean="0"/>
              <a:t>Inference rules</a:t>
            </a:r>
            <a:r>
              <a:rPr lang="en-US" dirty="0" smtClean="0"/>
              <a:t>: Identify </a:t>
            </a:r>
            <a:r>
              <a:rPr lang="en-US" dirty="0"/>
              <a:t>data </a:t>
            </a:r>
            <a:r>
              <a:rPr lang="en-US" dirty="0" smtClean="0"/>
              <a:t>		       patterns </a:t>
            </a:r>
            <a:r>
              <a:rPr lang="en-US" dirty="0"/>
              <a:t>and relationships</a:t>
            </a:r>
          </a:p>
          <a:p>
            <a:endParaRPr lang="en-US" dirty="0"/>
          </a:p>
        </p:txBody>
      </p:sp>
      <p:sp>
        <p:nvSpPr>
          <p:cNvPr id="6" name="Slide Number Placeholder 5"/>
          <p:cNvSpPr>
            <a:spLocks noGrp="1"/>
          </p:cNvSpPr>
          <p:nvPr>
            <p:ph type="sldNum" sz="quarter" idx="12"/>
          </p:nvPr>
        </p:nvSpPr>
        <p:spPr/>
        <p:txBody>
          <a:bodyPr/>
          <a:lstStyle/>
          <a:p>
            <a:fld id="{03636DE0-0ED2-4592-9483-A5D0A9A5EA4C}" type="slidenum">
              <a:rPr lang="en-US" smtClean="0"/>
              <a:pPr/>
              <a:t>17</a:t>
            </a:fld>
            <a:endParaRPr lang="en-US"/>
          </a:p>
        </p:txBody>
      </p:sp>
      <p:sp>
        <p:nvSpPr>
          <p:cNvPr id="2" name="Title 1"/>
          <p:cNvSpPr>
            <a:spLocks noGrp="1"/>
          </p:cNvSpPr>
          <p:nvPr>
            <p:ph type="title"/>
          </p:nvPr>
        </p:nvSpPr>
        <p:spPr/>
        <p:txBody>
          <a:bodyPr>
            <a:normAutofit/>
          </a:bodyPr>
          <a:lstStyle/>
          <a:p>
            <a:r>
              <a:rPr lang="en-US" dirty="0"/>
              <a:t>Business Information Systems </a:t>
            </a:r>
            <a:r>
              <a:rPr lang="en-US" sz="1300" dirty="0"/>
              <a:t>(</a:t>
            </a:r>
            <a:r>
              <a:rPr lang="en-US" sz="1300" dirty="0" smtClean="0"/>
              <a:t>Cont.2)</a:t>
            </a:r>
            <a:endParaRPr lang="en-US" sz="1400" dirty="0" smtClean="0"/>
          </a:p>
        </p:txBody>
      </p:sp>
      <p:sp>
        <p:nvSpPr>
          <p:cNvPr id="3" name="Rectangle 2"/>
          <p:cNvSpPr/>
          <p:nvPr/>
        </p:nvSpPr>
        <p:spPr>
          <a:xfrm>
            <a:off x="5668612" y="5317432"/>
            <a:ext cx="3443810" cy="954107"/>
          </a:xfrm>
          <a:prstGeom prst="rect">
            <a:avLst/>
          </a:prstGeom>
        </p:spPr>
        <p:txBody>
          <a:bodyPr wrap="square">
            <a:spAutoFit/>
          </a:bodyPr>
          <a:lstStyle/>
          <a:p>
            <a:r>
              <a:rPr lang="en-US" sz="1600" b="1" dirty="0"/>
              <a:t>FIGURE </a:t>
            </a:r>
            <a:r>
              <a:rPr lang="en-US" sz="1600" b="1" dirty="0" smtClean="0"/>
              <a:t>1-12 </a:t>
            </a:r>
            <a:r>
              <a:rPr lang="en-US" sz="1600" dirty="0"/>
              <a:t>With an RFID tag, items can be tracked and </a:t>
            </a:r>
            <a:r>
              <a:rPr lang="en-US" sz="1600" dirty="0" smtClean="0"/>
              <a:t>monitored throughout </a:t>
            </a:r>
            <a:r>
              <a:rPr lang="en-US" sz="1600" dirty="0"/>
              <a:t>the shipping process</a:t>
            </a:r>
            <a:r>
              <a:rPr lang="en-US" sz="1600" dirty="0" smtClean="0"/>
              <a:t>.</a:t>
            </a:r>
          </a:p>
          <a:p>
            <a:r>
              <a:rPr lang="en-US" sz="800" dirty="0"/>
              <a:t>© nullplus/photos.com</a:t>
            </a:r>
          </a:p>
        </p:txBody>
      </p:sp>
      <p:pic>
        <p:nvPicPr>
          <p:cNvPr id="7" name="Picture 6" descr="This figure is a picture of a cardboard box with an RFID tag on it. There is an icon of a magnifying glass with an arrow pointing to the RFID tag. " title="FIGURE 1-12 With an RFID tag, items can be tracked and monitored throughout the shipping proce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8365" y="3220720"/>
            <a:ext cx="2991246" cy="2117032"/>
          </a:xfrm>
          <a:prstGeom prst="rect">
            <a:avLst/>
          </a:prstGeom>
        </p:spPr>
      </p:pic>
      <p:sp>
        <p:nvSpPr>
          <p:cNvPr id="9"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168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lstStyle/>
          <a:p>
            <a:r>
              <a:rPr lang="en-US" b="1" dirty="0" smtClean="0"/>
              <a:t>User Productivity Systems</a:t>
            </a:r>
          </a:p>
          <a:p>
            <a:pPr lvl="1"/>
            <a:r>
              <a:rPr lang="en-US" dirty="0" smtClean="0"/>
              <a:t>Technology that improves productivity</a:t>
            </a:r>
          </a:p>
          <a:p>
            <a:pPr lvl="1"/>
            <a:r>
              <a:rPr lang="en-US" b="1" dirty="0" smtClean="0"/>
              <a:t>Groupware: </a:t>
            </a:r>
            <a:r>
              <a:rPr lang="en-US" dirty="0" smtClean="0"/>
              <a:t>Enables data sharing and coordination of efforts</a:t>
            </a:r>
          </a:p>
          <a:p>
            <a:r>
              <a:rPr lang="en-US" b="1" dirty="0" smtClean="0"/>
              <a:t>Systems Integration</a:t>
            </a:r>
          </a:p>
          <a:p>
            <a:pPr lvl="1"/>
            <a:r>
              <a:rPr lang="en-US" dirty="0" smtClean="0"/>
              <a:t>Combination of transaction processing, business support, knowledge management, and user productivity features</a:t>
            </a:r>
          </a:p>
        </p:txBody>
      </p:sp>
      <p:sp>
        <p:nvSpPr>
          <p:cNvPr id="6" name="Slide Number Placeholder 5"/>
          <p:cNvSpPr>
            <a:spLocks noGrp="1"/>
          </p:cNvSpPr>
          <p:nvPr>
            <p:ph type="sldNum" sz="quarter" idx="12"/>
          </p:nvPr>
        </p:nvSpPr>
        <p:spPr/>
        <p:txBody>
          <a:bodyPr/>
          <a:lstStyle/>
          <a:p>
            <a:fld id="{FA1B7F05-D7B2-4859-A296-B0141AD468D3}" type="slidenum">
              <a:rPr lang="en-US" smtClean="0"/>
              <a:pPr/>
              <a:t>18</a:t>
            </a:fld>
            <a:endParaRPr lang="en-US"/>
          </a:p>
        </p:txBody>
      </p:sp>
      <p:sp>
        <p:nvSpPr>
          <p:cNvPr id="2" name="Title 1"/>
          <p:cNvSpPr>
            <a:spLocks noGrp="1"/>
          </p:cNvSpPr>
          <p:nvPr>
            <p:ph type="title"/>
          </p:nvPr>
        </p:nvSpPr>
        <p:spPr/>
        <p:txBody>
          <a:bodyPr>
            <a:normAutofit/>
          </a:bodyPr>
          <a:lstStyle/>
          <a:p>
            <a:r>
              <a:rPr lang="en-US" dirty="0"/>
              <a:t>Business Information Systems </a:t>
            </a:r>
            <a:r>
              <a:rPr lang="en-US" sz="1300" dirty="0"/>
              <a:t>(</a:t>
            </a:r>
            <a:r>
              <a:rPr lang="en-US" sz="1300" dirty="0" smtClean="0"/>
              <a:t>Cont.3)</a:t>
            </a:r>
            <a:endParaRPr lang="en-US" sz="1400" dirty="0" smtClean="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3D122FE-C649-4972-A5B0-0460445CA6B8}" type="slidenum">
              <a:rPr lang="en-US"/>
              <a:pPr>
                <a:defRPr/>
              </a:pPr>
              <a:t>19</a:t>
            </a:fld>
            <a:endParaRPr lang="en-US"/>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What Information Do Users Need?</a:t>
            </a:r>
            <a:endParaRPr lang="en-US" dirty="0" smtClean="0"/>
          </a:p>
        </p:txBody>
      </p:sp>
      <p:sp>
        <p:nvSpPr>
          <p:cNvPr id="3" name="Rectangle 2"/>
          <p:cNvSpPr/>
          <p:nvPr/>
        </p:nvSpPr>
        <p:spPr>
          <a:xfrm>
            <a:off x="800113" y="5573562"/>
            <a:ext cx="7550399" cy="584775"/>
          </a:xfrm>
          <a:prstGeom prst="rect">
            <a:avLst/>
          </a:prstGeom>
        </p:spPr>
        <p:txBody>
          <a:bodyPr wrap="square">
            <a:spAutoFit/>
          </a:bodyPr>
          <a:lstStyle/>
          <a:p>
            <a:r>
              <a:rPr lang="en-US" sz="1600" b="1" dirty="0"/>
              <a:t>FIGURE </a:t>
            </a:r>
            <a:r>
              <a:rPr lang="en-US" sz="1600" b="1" dirty="0" smtClean="0"/>
              <a:t>1-14 </a:t>
            </a:r>
            <a:r>
              <a:rPr lang="en-US" sz="1600" dirty="0"/>
              <a:t>A typical organizational model identifies business functions and organizational levels.</a:t>
            </a:r>
          </a:p>
        </p:txBody>
      </p:sp>
      <p:pic>
        <p:nvPicPr>
          <p:cNvPr id="7" name="Picture 6" descr="This figure can be divided into two parts. The right side of the figure contains a circle with the caption “Business functions” at the bottom. The circle is divided into six segments with six arrows pointing in clockwise direction around the circumference. In clockwise direction, the segments are labeled “Human Resources,” “Accounting,” “Sales,” “Marketing,” “Production,” and “IT.” The left side of the figure contains a triangle with the caption “Organizational Levels.” There are four arrows, between the circle and the triangle, that point to four segments in the triangle. Starting from the bottom, the segments are labeled “Operational Employees,” “Supervisors and Team Leaders,” “Middle Managers and Knowledge Workers,” and “Top Managers.”" title="FIGURE 1-14 A typical organizational model identifies business functions and organizational leve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8" y="1284439"/>
            <a:ext cx="7557025" cy="4289123"/>
          </a:xfrm>
          <a:prstGeom prst="rect">
            <a:avLst/>
          </a:prstGeom>
        </p:spPr>
      </p:pic>
      <p:sp>
        <p:nvSpPr>
          <p:cNvPr id="8"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Autofit/>
          </a:bodyPr>
          <a:lstStyle/>
          <a:p>
            <a:r>
              <a:rPr lang="en-US" dirty="0" smtClean="0"/>
              <a:t>Describe the impact of information technology</a:t>
            </a:r>
          </a:p>
          <a:p>
            <a:r>
              <a:rPr lang="en-US" dirty="0" smtClean="0"/>
              <a:t>Define systems analysis and design and the role of a systems analyst</a:t>
            </a:r>
          </a:p>
          <a:p>
            <a:r>
              <a:rPr lang="en-US" dirty="0" smtClean="0"/>
              <a:t>Define an information system and describe its components</a:t>
            </a:r>
          </a:p>
          <a:p>
            <a:r>
              <a:rPr lang="en-US" dirty="0" smtClean="0"/>
              <a:t>Explain how to use business profiles and models</a:t>
            </a:r>
          </a:p>
          <a:p>
            <a:r>
              <a:rPr lang="en-US" dirty="0" smtClean="0"/>
              <a:t>Explain Internet business strategies and relationships, including B2C and B2B</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a:p>
        </p:txBody>
      </p:sp>
      <p:sp>
        <p:nvSpPr>
          <p:cNvPr id="16385" name="Title 1"/>
          <p:cNvSpPr>
            <a:spLocks noGrp="1"/>
          </p:cNvSpPr>
          <p:nvPr>
            <p:ph type="title"/>
          </p:nvPr>
        </p:nvSpPr>
        <p:spPr/>
        <p:txBody>
          <a:bodyPr/>
          <a:lstStyle/>
          <a:p>
            <a:pPr eaLnBrk="1" hangingPunct="1"/>
            <a:r>
              <a:rPr lang="en-US" dirty="0" smtClean="0"/>
              <a:t>Chapter Objectives</a:t>
            </a:r>
            <a:endParaRPr lang="en-US" sz="1200" dirty="0" smtClean="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noAutofit/>
          </a:bodyPr>
          <a:lstStyle/>
          <a:p>
            <a:pPr eaLnBrk="1" hangingPunct="1"/>
            <a:r>
              <a:rPr lang="en-US" b="1" dirty="0" smtClean="0"/>
              <a:t>Top Managers</a:t>
            </a:r>
          </a:p>
          <a:p>
            <a:pPr lvl="1"/>
            <a:r>
              <a:rPr lang="en-US" dirty="0" smtClean="0"/>
              <a:t>Use IT to develop long-range </a:t>
            </a:r>
            <a:r>
              <a:rPr lang="en-US" b="1" dirty="0" smtClean="0"/>
              <a:t>strategic plans</a:t>
            </a:r>
            <a:r>
              <a:rPr lang="en-US" dirty="0" smtClean="0"/>
              <a:t> </a:t>
            </a:r>
          </a:p>
          <a:p>
            <a:pPr lvl="2"/>
            <a:r>
              <a:rPr lang="en-US" dirty="0" smtClean="0"/>
              <a:t>Require information such as economic </a:t>
            </a:r>
            <a:r>
              <a:rPr lang="en-US" dirty="0"/>
              <a:t>forecasts, </a:t>
            </a:r>
            <a:r>
              <a:rPr lang="en-US" dirty="0" smtClean="0"/>
              <a:t>technology trends</a:t>
            </a:r>
            <a:r>
              <a:rPr lang="en-US" dirty="0"/>
              <a:t>, competitive threats, and governmental issues</a:t>
            </a:r>
          </a:p>
          <a:p>
            <a:r>
              <a:rPr lang="en-US" b="1" dirty="0" smtClean="0"/>
              <a:t>Middle Managers and Knowledge Workers</a:t>
            </a:r>
            <a:endParaRPr lang="en-US" b="1" dirty="0"/>
          </a:p>
          <a:p>
            <a:pPr lvl="1"/>
            <a:r>
              <a:rPr lang="en-US" dirty="0" smtClean="0"/>
              <a:t>Middle </a:t>
            </a:r>
            <a:r>
              <a:rPr lang="en-US" dirty="0"/>
              <a:t>managers provide direction</a:t>
            </a:r>
            <a:r>
              <a:rPr lang="en-US" dirty="0" smtClean="0"/>
              <a:t>, </a:t>
            </a:r>
            <a:r>
              <a:rPr lang="en-US" dirty="0"/>
              <a:t>resources</a:t>
            </a:r>
            <a:r>
              <a:rPr lang="en-US" dirty="0" smtClean="0"/>
              <a:t>, and </a:t>
            </a:r>
            <a:r>
              <a:rPr lang="en-US" dirty="0"/>
              <a:t>performance feedback to supervisors and team </a:t>
            </a:r>
            <a:r>
              <a:rPr lang="en-US" dirty="0" smtClean="0"/>
              <a:t>leaders</a:t>
            </a:r>
          </a:p>
          <a:p>
            <a:pPr lvl="2"/>
            <a:r>
              <a:rPr lang="en-US" dirty="0" smtClean="0"/>
              <a:t>Require more detailed information than top managers</a:t>
            </a:r>
          </a:p>
          <a:p>
            <a:pPr lvl="1"/>
            <a:r>
              <a:rPr lang="en-US" dirty="0"/>
              <a:t>Knowledge workers provide support for the organization’s </a:t>
            </a:r>
            <a:r>
              <a:rPr lang="en-US" dirty="0" smtClean="0"/>
              <a:t>basic functions</a:t>
            </a:r>
            <a:endParaRPr lang="en-US" dirty="0"/>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20</a:t>
            </a:fld>
            <a:endParaRPr lang="en-US"/>
          </a:p>
        </p:txBody>
      </p:sp>
      <p:sp>
        <p:nvSpPr>
          <p:cNvPr id="2" name="Title 1"/>
          <p:cNvSpPr>
            <a:spLocks noGrp="1"/>
          </p:cNvSpPr>
          <p:nvPr>
            <p:ph type="title"/>
          </p:nvPr>
        </p:nvSpPr>
        <p:spPr/>
        <p:txBody>
          <a:bodyPr rtlCol="0">
            <a:normAutofit fontScale="90000"/>
          </a:bodyPr>
          <a:lstStyle/>
          <a:p>
            <a:pPr>
              <a:defRPr/>
            </a:pPr>
            <a:r>
              <a:rPr lang="en-US" dirty="0"/>
              <a:t>What Information Do Users Need</a:t>
            </a:r>
            <a:r>
              <a:rPr lang="en-US" dirty="0" smtClean="0"/>
              <a:t>? </a:t>
            </a:r>
            <a:r>
              <a:rPr lang="en-US" sz="1300" dirty="0" smtClean="0"/>
              <a:t>(Cont.1)</a:t>
            </a:r>
            <a:endParaRPr lang="en-US" dirty="0" smtClean="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057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lstStyle/>
          <a:p>
            <a:r>
              <a:rPr lang="en-US" b="1" dirty="0" smtClean="0"/>
              <a:t>Supervisors and Team Leaders</a:t>
            </a:r>
          </a:p>
          <a:p>
            <a:pPr lvl="1"/>
            <a:r>
              <a:rPr lang="en-US" dirty="0" smtClean="0"/>
              <a:t>Oversee operational employees and carry out day-to-day functions</a:t>
            </a:r>
          </a:p>
          <a:p>
            <a:pPr lvl="2"/>
            <a:r>
              <a:rPr lang="en-US" dirty="0" smtClean="0"/>
              <a:t>Require decision support information, knowledge management systems, and user productivity systems </a:t>
            </a:r>
          </a:p>
          <a:p>
            <a:r>
              <a:rPr lang="en-US" b="1" dirty="0" smtClean="0"/>
              <a:t>Operational Employees</a:t>
            </a:r>
          </a:p>
          <a:p>
            <a:pPr lvl="1"/>
            <a:r>
              <a:rPr lang="en-US" dirty="0" smtClean="0"/>
              <a:t>Rely on TP systems to enter and receive data they need to perform their jobs</a:t>
            </a:r>
          </a:p>
          <a:p>
            <a:pPr lvl="1"/>
            <a:r>
              <a:rPr lang="en-US" b="1" dirty="0"/>
              <a:t>Empowered </a:t>
            </a:r>
            <a:r>
              <a:rPr lang="en-US" dirty="0"/>
              <a:t>to handle </a:t>
            </a:r>
            <a:r>
              <a:rPr lang="en-US" dirty="0" smtClean="0"/>
              <a:t>tasks </a:t>
            </a:r>
            <a:r>
              <a:rPr lang="en-US" dirty="0"/>
              <a:t>and make decisions that </a:t>
            </a:r>
            <a:r>
              <a:rPr lang="en-US" dirty="0" smtClean="0"/>
              <a:t>were assigned </a:t>
            </a:r>
            <a:r>
              <a:rPr lang="en-US" dirty="0"/>
              <a:t>previously to supervisors</a:t>
            </a:r>
          </a:p>
        </p:txBody>
      </p:sp>
      <p:sp>
        <p:nvSpPr>
          <p:cNvPr id="6" name="Slide Number Placeholder 5"/>
          <p:cNvSpPr>
            <a:spLocks noGrp="1"/>
          </p:cNvSpPr>
          <p:nvPr>
            <p:ph type="sldNum" sz="quarter" idx="12"/>
          </p:nvPr>
        </p:nvSpPr>
        <p:spPr/>
        <p:txBody>
          <a:bodyPr/>
          <a:lstStyle/>
          <a:p>
            <a:fld id="{FA1B7F05-D7B2-4859-A296-B0141AD468D3}" type="slidenum">
              <a:rPr lang="en-US" smtClean="0"/>
              <a:pPr/>
              <a:t>21</a:t>
            </a:fld>
            <a:endParaRPr lang="en-US"/>
          </a:p>
        </p:txBody>
      </p:sp>
      <p:sp>
        <p:nvSpPr>
          <p:cNvPr id="2" name="Title 1"/>
          <p:cNvSpPr>
            <a:spLocks noGrp="1"/>
          </p:cNvSpPr>
          <p:nvPr>
            <p:ph type="title"/>
          </p:nvPr>
        </p:nvSpPr>
        <p:spPr/>
        <p:txBody>
          <a:bodyPr>
            <a:normAutofit fontScale="90000"/>
          </a:bodyPr>
          <a:lstStyle/>
          <a:p>
            <a:r>
              <a:rPr lang="en-US" dirty="0"/>
              <a:t>What Information Do Users Need? </a:t>
            </a:r>
            <a:r>
              <a:rPr lang="en-US" sz="1300" dirty="0"/>
              <a:t>(</a:t>
            </a:r>
            <a:r>
              <a:rPr lang="en-US" sz="1300" dirty="0" smtClean="0"/>
              <a:t>Cont.2)</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793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2"/>
          <p:cNvSpPr>
            <a:spLocks noGrp="1"/>
          </p:cNvSpPr>
          <p:nvPr>
            <p:ph sz="half" idx="1"/>
          </p:nvPr>
        </p:nvSpPr>
        <p:spPr>
          <a:xfrm>
            <a:off x="457200" y="1481328"/>
            <a:ext cx="4649259" cy="4525963"/>
          </a:xfrm>
        </p:spPr>
        <p:txBody>
          <a:bodyPr/>
          <a:lstStyle/>
          <a:p>
            <a:pPr eaLnBrk="1" hangingPunct="1"/>
            <a:r>
              <a:rPr lang="en-US" b="1" dirty="0" smtClean="0"/>
              <a:t>Modeling</a:t>
            </a:r>
          </a:p>
          <a:p>
            <a:pPr lvl="1"/>
            <a:r>
              <a:rPr lang="en-US" dirty="0"/>
              <a:t>Graphical representation </a:t>
            </a:r>
            <a:r>
              <a:rPr lang="en-US" dirty="0" smtClean="0"/>
              <a:t>of </a:t>
            </a:r>
            <a:r>
              <a:rPr lang="en-US" dirty="0"/>
              <a:t>a concept or process </a:t>
            </a:r>
            <a:endParaRPr lang="en-US" dirty="0" smtClean="0"/>
          </a:p>
          <a:p>
            <a:pPr lvl="2"/>
            <a:r>
              <a:rPr lang="en-US" b="1" dirty="0" smtClean="0"/>
              <a:t>Business model</a:t>
            </a:r>
          </a:p>
          <a:p>
            <a:pPr lvl="2"/>
            <a:r>
              <a:rPr lang="en-US" dirty="0" smtClean="0"/>
              <a:t>Data model</a:t>
            </a:r>
          </a:p>
          <a:p>
            <a:pPr lvl="2"/>
            <a:r>
              <a:rPr lang="en-US" dirty="0" smtClean="0"/>
              <a:t>Object model</a:t>
            </a:r>
          </a:p>
          <a:p>
            <a:pPr lvl="2"/>
            <a:r>
              <a:rPr lang="en-US" dirty="0" smtClean="0"/>
              <a:t>Network model </a:t>
            </a:r>
          </a:p>
          <a:p>
            <a:pPr lvl="2"/>
            <a:r>
              <a:rPr lang="en-US" dirty="0" smtClean="0"/>
              <a:t>Process model</a:t>
            </a:r>
          </a:p>
        </p:txBody>
      </p:sp>
      <p:sp>
        <p:nvSpPr>
          <p:cNvPr id="6" name="Slide Number Placeholder 5"/>
          <p:cNvSpPr>
            <a:spLocks noGrp="1"/>
          </p:cNvSpPr>
          <p:nvPr>
            <p:ph type="sldNum" sz="quarter" idx="12"/>
          </p:nvPr>
        </p:nvSpPr>
        <p:spPr/>
        <p:txBody>
          <a:bodyPr/>
          <a:lstStyle/>
          <a:p>
            <a:pPr>
              <a:defRPr/>
            </a:pPr>
            <a:fld id="{32904BDD-46E6-4D85-A6BF-BC6C0A7141B2}" type="slidenum">
              <a:rPr lang="en-US" smtClean="0"/>
              <a:pPr>
                <a:defRPr/>
              </a:pPr>
              <a:t>22</a:t>
            </a:fld>
            <a:endParaRPr lang="en-US"/>
          </a:p>
        </p:txBody>
      </p:sp>
      <p:sp>
        <p:nvSpPr>
          <p:cNvPr id="37889" name="Title 1"/>
          <p:cNvSpPr>
            <a:spLocks noGrp="1"/>
          </p:cNvSpPr>
          <p:nvPr>
            <p:ph type="title"/>
          </p:nvPr>
        </p:nvSpPr>
        <p:spPr/>
        <p:txBody>
          <a:bodyPr/>
          <a:lstStyle/>
          <a:p>
            <a:pPr eaLnBrk="1" hangingPunct="1"/>
            <a:r>
              <a:rPr lang="en-US" smtClean="0"/>
              <a:t>Systems Development Tools</a:t>
            </a:r>
          </a:p>
        </p:txBody>
      </p:sp>
      <p:sp>
        <p:nvSpPr>
          <p:cNvPr id="2" name="Rectangle 1"/>
          <p:cNvSpPr/>
          <p:nvPr/>
        </p:nvSpPr>
        <p:spPr>
          <a:xfrm>
            <a:off x="4984249" y="4637138"/>
            <a:ext cx="4333875" cy="954107"/>
          </a:xfrm>
          <a:prstGeom prst="rect">
            <a:avLst/>
          </a:prstGeom>
        </p:spPr>
        <p:txBody>
          <a:bodyPr wrap="square">
            <a:spAutoFit/>
          </a:bodyPr>
          <a:lstStyle/>
          <a:p>
            <a:r>
              <a:rPr lang="en-US" sz="1600" b="1" dirty="0"/>
              <a:t>FIGURE </a:t>
            </a:r>
            <a:r>
              <a:rPr lang="en-US" sz="1600" b="1" dirty="0" smtClean="0"/>
              <a:t>1-15 </a:t>
            </a:r>
            <a:r>
              <a:rPr lang="en-US" sz="1600" dirty="0"/>
              <a:t>Microsoft Visio allows you to drag and drop various </a:t>
            </a:r>
            <a:r>
              <a:rPr lang="en-US" sz="1600" dirty="0" smtClean="0"/>
              <a:t>symbols and </a:t>
            </a:r>
            <a:r>
              <a:rPr lang="en-US" sz="1600" dirty="0"/>
              <a:t>connect them to show a business process</a:t>
            </a:r>
            <a:r>
              <a:rPr lang="en-US" sz="1600" dirty="0" smtClean="0"/>
              <a:t>.</a:t>
            </a:r>
          </a:p>
          <a:p>
            <a:r>
              <a:rPr lang="en-US" sz="800" dirty="0"/>
              <a:t>Source: Microsoft Visio 2010</a:t>
            </a:r>
          </a:p>
        </p:txBody>
      </p:sp>
      <p:pic>
        <p:nvPicPr>
          <p:cNvPr id="7" name="Picture 6" descr="This figure is a screenshot of a Work Flow Diagram in Microsoft Visio. The window can be split into two components. On the left, there is a list of 18 icons. The icons are labeled:&#10;• Information services&#10;• Inventory&#10;• Mail service&#10;• Manufacturing&#10;• Motorpool&#10;• Packaging&#10;• Quality assurance&#10;• Reception&#10;• International division&#10;• Legal department&#10;• Management&#10;• Marketing&#10;• Operations&#10;• Payroll&#10;• Purchasing&#10;• Receiving&#10;• Research and development&#10;On the right side of the window, there is an area where icons can be dropped to create a flowchart. &#10;" title="FIGURE 1-15 Microsoft Visio allows you to drag and drop various symbols and connect them to show a business proce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6459" y="1664988"/>
            <a:ext cx="3723693" cy="2908460"/>
          </a:xfrm>
          <a:prstGeom prst="rect">
            <a:avLst/>
          </a:prstGeom>
        </p:spPr>
      </p:pic>
      <p:sp>
        <p:nvSpPr>
          <p:cNvPr id="8"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Placeholder 2"/>
          <p:cNvSpPr>
            <a:spLocks noGrp="1"/>
          </p:cNvSpPr>
          <p:nvPr>
            <p:ph idx="1"/>
          </p:nvPr>
        </p:nvSpPr>
        <p:spPr/>
        <p:txBody>
          <a:bodyPr/>
          <a:lstStyle/>
          <a:p>
            <a:r>
              <a:rPr lang="en-US" b="1" dirty="0" smtClean="0"/>
              <a:t>Prototyping</a:t>
            </a:r>
          </a:p>
          <a:p>
            <a:pPr lvl="1"/>
            <a:r>
              <a:rPr lang="en-US" dirty="0" smtClean="0"/>
              <a:t>Early working version of an information system</a:t>
            </a:r>
          </a:p>
          <a:p>
            <a:pPr lvl="2"/>
            <a:r>
              <a:rPr lang="en-US" dirty="0" smtClean="0"/>
              <a:t>Disadvantage - Important decisions might be made before business or IT issues are thoroughly understood</a:t>
            </a:r>
          </a:p>
          <a:p>
            <a:pPr lvl="1"/>
            <a:r>
              <a:rPr lang="en-US" dirty="0" smtClean="0"/>
              <a:t>A prototype based on careful fact-finding and modeling techniques can be an extremely valuable tool</a:t>
            </a:r>
          </a:p>
        </p:txBody>
      </p:sp>
      <p:sp>
        <p:nvSpPr>
          <p:cNvPr id="6" name="Slide Number Placeholder 5"/>
          <p:cNvSpPr>
            <a:spLocks noGrp="1"/>
          </p:cNvSpPr>
          <p:nvPr>
            <p:ph type="sldNum" sz="quarter" idx="12"/>
          </p:nvPr>
        </p:nvSpPr>
        <p:spPr/>
        <p:txBody>
          <a:bodyPr/>
          <a:lstStyle/>
          <a:p>
            <a:fld id="{68E4D351-78DE-4D60-A10B-300A7ECF43D5}" type="slidenum">
              <a:rPr lang="en-US" smtClean="0"/>
              <a:pPr/>
              <a:t>23</a:t>
            </a:fld>
            <a:endParaRPr lang="en-US"/>
          </a:p>
        </p:txBody>
      </p:sp>
      <p:sp>
        <p:nvSpPr>
          <p:cNvPr id="38913" name="Title 1"/>
          <p:cNvSpPr>
            <a:spLocks noGrp="1"/>
          </p:cNvSpPr>
          <p:nvPr>
            <p:ph type="title"/>
          </p:nvPr>
        </p:nvSpPr>
        <p:spPr/>
        <p:txBody>
          <a:bodyPr>
            <a:normAutofit/>
          </a:bodyPr>
          <a:lstStyle/>
          <a:p>
            <a:r>
              <a:rPr lang="en-US" dirty="0" smtClean="0"/>
              <a:t>Systems Development Tools </a:t>
            </a:r>
            <a:r>
              <a:rPr lang="en-US" sz="1400" dirty="0" smtClean="0"/>
              <a:t>(Cont.1)</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lstStyle/>
          <a:p>
            <a:r>
              <a:rPr lang="en-US" b="1" dirty="0" smtClean="0"/>
              <a:t>Computer-Aided Systems Engineering (CASE) Tools</a:t>
            </a:r>
          </a:p>
          <a:p>
            <a:pPr lvl="1"/>
            <a:r>
              <a:rPr lang="en-US" dirty="0" smtClean="0"/>
              <a:t>Known as </a:t>
            </a:r>
            <a:r>
              <a:rPr lang="en-US" b="1" dirty="0" smtClean="0"/>
              <a:t>computer-aided software engineering</a:t>
            </a:r>
          </a:p>
          <a:p>
            <a:pPr lvl="1"/>
            <a:r>
              <a:rPr lang="en-US" dirty="0" smtClean="0"/>
              <a:t>Provide an overall framework for systems development </a:t>
            </a:r>
          </a:p>
          <a:p>
            <a:pPr lvl="1"/>
            <a:r>
              <a:rPr lang="en-US" dirty="0"/>
              <a:t>S</a:t>
            </a:r>
            <a:r>
              <a:rPr lang="en-US" dirty="0" smtClean="0"/>
              <a:t>upport design methodologies</a:t>
            </a:r>
          </a:p>
          <a:p>
            <a:pPr lvl="2"/>
            <a:r>
              <a:rPr lang="en-US" dirty="0" smtClean="0"/>
              <a:t>Structured analysis</a:t>
            </a:r>
          </a:p>
          <a:p>
            <a:pPr lvl="2"/>
            <a:r>
              <a:rPr lang="en-US" dirty="0" smtClean="0"/>
              <a:t>Object-oriented analysis</a:t>
            </a:r>
          </a:p>
          <a:p>
            <a:pPr lvl="1"/>
            <a:r>
              <a:rPr lang="en-US" dirty="0" smtClean="0"/>
              <a:t>Generate program code</a:t>
            </a:r>
          </a:p>
          <a:p>
            <a:pPr lvl="2"/>
            <a:r>
              <a:rPr lang="en-US" dirty="0" smtClean="0"/>
              <a:t>Speeds the implementation process</a:t>
            </a:r>
          </a:p>
        </p:txBody>
      </p:sp>
      <p:sp>
        <p:nvSpPr>
          <p:cNvPr id="6" name="Slide Number Placeholder 5"/>
          <p:cNvSpPr>
            <a:spLocks noGrp="1"/>
          </p:cNvSpPr>
          <p:nvPr>
            <p:ph type="sldNum" sz="quarter" idx="12"/>
          </p:nvPr>
        </p:nvSpPr>
        <p:spPr/>
        <p:txBody>
          <a:bodyPr/>
          <a:lstStyle/>
          <a:p>
            <a:fld id="{B200C6F1-1133-4064-B49D-F5A5DDED845D}" type="slidenum">
              <a:rPr lang="en-US" smtClean="0"/>
              <a:pPr/>
              <a:t>24</a:t>
            </a:fld>
            <a:endParaRPr lang="en-US"/>
          </a:p>
        </p:txBody>
      </p:sp>
      <p:sp>
        <p:nvSpPr>
          <p:cNvPr id="39937" name="Title 1"/>
          <p:cNvSpPr>
            <a:spLocks noGrp="1"/>
          </p:cNvSpPr>
          <p:nvPr>
            <p:ph type="title"/>
          </p:nvPr>
        </p:nvSpPr>
        <p:spPr/>
        <p:txBody>
          <a:bodyPr>
            <a:normAutofit/>
          </a:bodyPr>
          <a:lstStyle/>
          <a:p>
            <a:r>
              <a:rPr lang="en-US" dirty="0" smtClean="0"/>
              <a:t>Systems Development Tools </a:t>
            </a:r>
            <a:r>
              <a:rPr lang="en-US" sz="1400" dirty="0" smtClean="0"/>
              <a:t>(Cont.2)</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42CFBA-F963-45CC-AE7A-AFD9B1BFFADB}" type="slidenum">
              <a:rPr lang="en-US" smtClean="0"/>
              <a:pPr/>
              <a:t>25</a:t>
            </a:fld>
            <a:endParaRPr lang="en-US"/>
          </a:p>
        </p:txBody>
      </p:sp>
      <p:sp>
        <p:nvSpPr>
          <p:cNvPr id="2" name="Title 1"/>
          <p:cNvSpPr>
            <a:spLocks noGrp="1"/>
          </p:cNvSpPr>
          <p:nvPr>
            <p:ph type="title"/>
          </p:nvPr>
        </p:nvSpPr>
        <p:spPr/>
        <p:txBody>
          <a:bodyPr/>
          <a:lstStyle/>
          <a:p>
            <a:r>
              <a:rPr lang="en-US" smtClean="0"/>
              <a:t>Systems Development Methods</a:t>
            </a:r>
            <a:endParaRPr lang="en-US" dirty="0" smtClean="0"/>
          </a:p>
        </p:txBody>
      </p:sp>
      <p:graphicFrame>
        <p:nvGraphicFramePr>
          <p:cNvPr id="3" name="Content Placeholder 2" descr="The slide contains 3 rectangular shaped boxes. Starting from the left, the first box is labeled “Structured Analysis and the second box is labeled “Object–Oriented (O–O) Analysis.” The third box labeled “Agile/Adaptive Methods” is placed below the first and second boxes. " title="Systems Development Methods"/>
          <p:cNvGraphicFramePr>
            <a:graphicFrameLocks noGrp="1"/>
          </p:cNvGraphicFramePr>
          <p:nvPr>
            <p:ph sz="half" idx="4294967295"/>
            <p:extLst>
              <p:ext uri="{D42A27DB-BD31-4B8C-83A1-F6EECF244321}">
                <p14:modId xmlns:p14="http://schemas.microsoft.com/office/powerpoint/2010/main" val="2582262772"/>
              </p:ext>
            </p:extLst>
          </p:nvPr>
        </p:nvGraphicFramePr>
        <p:xfrm>
          <a:off x="457200" y="1502808"/>
          <a:ext cx="8229600" cy="4364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Placeholder 2"/>
          <p:cNvSpPr>
            <a:spLocks noGrp="1"/>
          </p:cNvSpPr>
          <p:nvPr>
            <p:ph idx="1"/>
          </p:nvPr>
        </p:nvSpPr>
        <p:spPr/>
        <p:txBody>
          <a:bodyPr/>
          <a:lstStyle/>
          <a:p>
            <a:r>
              <a:rPr lang="en-US" b="1" dirty="0" smtClean="0"/>
              <a:t>Structured Analysis</a:t>
            </a:r>
          </a:p>
          <a:p>
            <a:pPr lvl="1"/>
            <a:r>
              <a:rPr lang="en-US" dirty="0" smtClean="0"/>
              <a:t>Time-tested and easy to understand</a:t>
            </a:r>
          </a:p>
          <a:p>
            <a:pPr lvl="1"/>
            <a:r>
              <a:rPr lang="en-US" dirty="0" smtClean="0"/>
              <a:t>Uses the </a:t>
            </a:r>
            <a:r>
              <a:rPr lang="en-US" b="1" dirty="0" smtClean="0"/>
              <a:t>systems development life cycle (SDLC)</a:t>
            </a:r>
          </a:p>
          <a:p>
            <a:pPr lvl="1"/>
            <a:r>
              <a:rPr lang="en-US" dirty="0" smtClean="0"/>
              <a:t>Based on predictive 				    approach</a:t>
            </a:r>
          </a:p>
          <a:p>
            <a:pPr lvl="1"/>
            <a:r>
              <a:rPr lang="en-US" dirty="0" smtClean="0"/>
              <a:t>Process-centered 				   technique</a:t>
            </a:r>
          </a:p>
          <a:p>
            <a:pPr lvl="2"/>
            <a:r>
              <a:rPr lang="en-US" dirty="0" smtClean="0"/>
              <a:t>Uses process models 				      to graphically </a:t>
            </a:r>
            <a:r>
              <a:rPr lang="en-US" dirty="0"/>
              <a:t>d</a:t>
            </a:r>
            <a:r>
              <a:rPr lang="en-US" dirty="0" smtClean="0"/>
              <a:t>escribe 				       a system</a:t>
            </a:r>
          </a:p>
        </p:txBody>
      </p:sp>
      <p:sp>
        <p:nvSpPr>
          <p:cNvPr id="6" name="Slide Number Placeholder 5"/>
          <p:cNvSpPr>
            <a:spLocks noGrp="1"/>
          </p:cNvSpPr>
          <p:nvPr>
            <p:ph type="sldNum" sz="quarter" idx="12"/>
          </p:nvPr>
        </p:nvSpPr>
        <p:spPr/>
        <p:txBody>
          <a:bodyPr/>
          <a:lstStyle/>
          <a:p>
            <a:fld id="{36D0CAFA-4443-4243-B3CF-3AFEB9866026}" type="slidenum">
              <a:rPr lang="en-US" smtClean="0"/>
              <a:pPr/>
              <a:t>26</a:t>
            </a:fld>
            <a:endParaRPr lang="en-US"/>
          </a:p>
        </p:txBody>
      </p:sp>
      <p:sp>
        <p:nvSpPr>
          <p:cNvPr id="2" name="Title 1"/>
          <p:cNvSpPr>
            <a:spLocks noGrp="1"/>
          </p:cNvSpPr>
          <p:nvPr>
            <p:ph type="title"/>
          </p:nvPr>
        </p:nvSpPr>
        <p:spPr/>
        <p:txBody>
          <a:bodyPr>
            <a:normAutofit/>
          </a:bodyPr>
          <a:lstStyle/>
          <a:p>
            <a:r>
              <a:rPr lang="en-US" dirty="0" smtClean="0"/>
              <a:t>Systems Development Methods </a:t>
            </a:r>
            <a:r>
              <a:rPr lang="en-US" sz="1400" dirty="0" smtClean="0"/>
              <a:t>(Cont.1)</a:t>
            </a:r>
          </a:p>
        </p:txBody>
      </p:sp>
      <p:sp>
        <p:nvSpPr>
          <p:cNvPr id="3" name="Rectangle 2"/>
          <p:cNvSpPr/>
          <p:nvPr/>
        </p:nvSpPr>
        <p:spPr>
          <a:xfrm>
            <a:off x="4663440" y="4973628"/>
            <a:ext cx="4495800" cy="1446550"/>
          </a:xfrm>
          <a:prstGeom prst="rect">
            <a:avLst/>
          </a:prstGeom>
        </p:spPr>
        <p:txBody>
          <a:bodyPr wrap="square">
            <a:spAutoFit/>
          </a:bodyPr>
          <a:lstStyle/>
          <a:p>
            <a:r>
              <a:rPr lang="en-US" sz="1600" b="1" dirty="0"/>
              <a:t>FIGURE </a:t>
            </a:r>
            <a:r>
              <a:rPr lang="en-US" sz="1600" b="1" dirty="0" smtClean="0"/>
              <a:t>1-18 </a:t>
            </a:r>
            <a:r>
              <a:rPr lang="en-US" sz="1600" dirty="0"/>
              <a:t>This Visible Analyst </a:t>
            </a:r>
            <a:r>
              <a:rPr lang="en-US" sz="1600" dirty="0" smtClean="0"/>
              <a:t>screen shows </a:t>
            </a:r>
            <a:r>
              <a:rPr lang="en-US" sz="1600" dirty="0"/>
              <a:t>a process model for a </a:t>
            </a:r>
            <a:r>
              <a:rPr lang="en-US" sz="1600" dirty="0" smtClean="0"/>
              <a:t>school registration </a:t>
            </a:r>
            <a:r>
              <a:rPr lang="en-US" sz="1600" dirty="0"/>
              <a:t>system. </a:t>
            </a:r>
            <a:r>
              <a:rPr lang="en-US" sz="1600" dirty="0" smtClean="0"/>
              <a:t>The REGISTER </a:t>
            </a:r>
            <a:r>
              <a:rPr lang="en-US" sz="1600" dirty="0"/>
              <a:t>STUDENTS process accepts input data from two sources and transforms it into output data</a:t>
            </a:r>
            <a:r>
              <a:rPr lang="en-US" sz="1600" dirty="0" smtClean="0"/>
              <a:t>.</a:t>
            </a:r>
          </a:p>
          <a:p>
            <a:r>
              <a:rPr lang="en-US" sz="800" dirty="0"/>
              <a:t>Source: Visible Systems Corporation</a:t>
            </a:r>
          </a:p>
        </p:txBody>
      </p:sp>
      <p:pic>
        <p:nvPicPr>
          <p:cNvPr id="8" name="Picture 2" descr="This figure is a screenshot of a process model for a school registration system. Starting from the left, there is a caption that reads “Input.” There are two rectangles placed one above the other next to the caption. The first rectangle is labeled “Students.” An arrow originates from the rectangle, which is labeled “Students” as well. The other rectangle is labeled “Courses.” An arrow originates from this rectangle. This arrow is labeled “Course Data.” Both arrows point to the rectangle labeled “Register Students.” An arrow labeled registration data originates from this rectangle and points to another rectangle labeled “Class Rosters.” There is a caption above this rectangle that reads “Output.” There are two icons of magnifying glasses with an arrow each. The arrow of one icon points to the caption “Input” and the other icon, to the caption “Output.”" title="FIGURE 1-18 This Visible Analyst screen shows a process model for a school registration system. The REGISTER STUDENTS process accepts input data from two sources and transforms it into output da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3421" y="2692374"/>
            <a:ext cx="4309919" cy="224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751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Placeholder 2"/>
          <p:cNvSpPr>
            <a:spLocks noGrp="1"/>
          </p:cNvSpPr>
          <p:nvPr>
            <p:ph idx="1"/>
          </p:nvPr>
        </p:nvSpPr>
        <p:spPr/>
        <p:txBody>
          <a:bodyPr/>
          <a:lstStyle/>
          <a:p>
            <a:pPr lvl="1"/>
            <a:r>
              <a:rPr lang="en-US" dirty="0" smtClean="0"/>
              <a:t>Addresses</a:t>
            </a:r>
            <a:r>
              <a:rPr lang="en-US" dirty="0"/>
              <a:t> </a:t>
            </a:r>
            <a:r>
              <a:rPr lang="en-US" dirty="0" smtClean="0"/>
              <a:t>data organization and structure, relational database design, and user interface issues</a:t>
            </a:r>
          </a:p>
          <a:p>
            <a:pPr lvl="1"/>
            <a:r>
              <a:rPr lang="en-US" dirty="0" smtClean="0"/>
              <a:t>The SDLC </a:t>
            </a:r>
            <a:r>
              <a:rPr lang="en-US" dirty="0"/>
              <a:t>describes activities and functions that all systems developers perform</a:t>
            </a:r>
            <a:r>
              <a:rPr lang="en-US" dirty="0" smtClean="0"/>
              <a:t>, regardless </a:t>
            </a:r>
            <a:r>
              <a:rPr lang="en-US" dirty="0"/>
              <a:t>of which approach they use</a:t>
            </a:r>
          </a:p>
          <a:p>
            <a:pPr lvl="1"/>
            <a:endParaRPr lang="en-US" dirty="0" smtClean="0"/>
          </a:p>
          <a:p>
            <a:pPr lvl="1"/>
            <a:endParaRPr lang="en-US" dirty="0" smtClean="0"/>
          </a:p>
          <a:p>
            <a:pPr lvl="2"/>
            <a:endParaRPr lang="en-US" dirty="0" smtClean="0"/>
          </a:p>
        </p:txBody>
      </p:sp>
      <p:sp>
        <p:nvSpPr>
          <p:cNvPr id="6" name="Slide Number Placeholder 5"/>
          <p:cNvSpPr>
            <a:spLocks noGrp="1"/>
          </p:cNvSpPr>
          <p:nvPr>
            <p:ph type="sldNum" sz="quarter" idx="12"/>
          </p:nvPr>
        </p:nvSpPr>
        <p:spPr/>
        <p:txBody>
          <a:bodyPr/>
          <a:lstStyle/>
          <a:p>
            <a:fld id="{36D0CAFA-4443-4243-B3CF-3AFEB9866026}" type="slidenum">
              <a:rPr lang="en-US" smtClean="0"/>
              <a:pPr/>
              <a:t>27</a:t>
            </a:fld>
            <a:endParaRPr lang="en-US"/>
          </a:p>
        </p:txBody>
      </p:sp>
      <p:sp>
        <p:nvSpPr>
          <p:cNvPr id="2" name="Title 1"/>
          <p:cNvSpPr>
            <a:spLocks noGrp="1"/>
          </p:cNvSpPr>
          <p:nvPr>
            <p:ph type="title"/>
          </p:nvPr>
        </p:nvSpPr>
        <p:spPr/>
        <p:txBody>
          <a:bodyPr>
            <a:normAutofit/>
          </a:bodyPr>
          <a:lstStyle/>
          <a:p>
            <a:r>
              <a:rPr lang="en-US" dirty="0" smtClean="0"/>
              <a:t>Systems Development Methods </a:t>
            </a:r>
            <a:r>
              <a:rPr lang="en-US" sz="1400" dirty="0" smtClean="0"/>
              <a:t>(Cont.2)</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072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28</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a:t>
            </a:r>
            <a:r>
              <a:rPr lang="en-US" sz="1300" dirty="0" smtClean="0"/>
              <a:t>Cont.3)</a:t>
            </a:r>
            <a:endParaRPr lang="en-US" dirty="0" smtClean="0"/>
          </a:p>
        </p:txBody>
      </p:sp>
      <p:sp>
        <p:nvSpPr>
          <p:cNvPr id="3" name="Rectangle 2"/>
          <p:cNvSpPr/>
          <p:nvPr/>
        </p:nvSpPr>
        <p:spPr>
          <a:xfrm>
            <a:off x="6008183" y="1511427"/>
            <a:ext cx="3352800" cy="1323439"/>
          </a:xfrm>
          <a:prstGeom prst="rect">
            <a:avLst/>
          </a:prstGeom>
        </p:spPr>
        <p:txBody>
          <a:bodyPr wrap="square">
            <a:spAutoFit/>
          </a:bodyPr>
          <a:lstStyle/>
          <a:p>
            <a:r>
              <a:rPr lang="en-US" sz="1600" b="1" dirty="0"/>
              <a:t>FIGURE </a:t>
            </a:r>
            <a:r>
              <a:rPr lang="en-US" sz="1600" b="1" dirty="0" smtClean="0"/>
              <a:t>1-19 </a:t>
            </a:r>
            <a:r>
              <a:rPr lang="en-US" sz="1600" dirty="0"/>
              <a:t>Development phases and deliverables are</a:t>
            </a:r>
          </a:p>
          <a:p>
            <a:r>
              <a:rPr lang="en-US" sz="1600" dirty="0"/>
              <a:t>shown in the waterfall model. </a:t>
            </a:r>
            <a:r>
              <a:rPr lang="en-US" sz="1600" dirty="0" smtClean="0"/>
              <a:t/>
            </a:r>
            <a:br>
              <a:rPr lang="en-US" sz="1600" dirty="0" smtClean="0"/>
            </a:br>
            <a:r>
              <a:rPr lang="en-US" sz="1600" dirty="0" smtClean="0"/>
              <a:t>The </a:t>
            </a:r>
            <a:r>
              <a:rPr lang="en-US" sz="1600" dirty="0"/>
              <a:t>circular symbols indicate</a:t>
            </a:r>
          </a:p>
          <a:p>
            <a:r>
              <a:rPr lang="en-US" sz="1600" dirty="0"/>
              <a:t>interaction among the phases.</a:t>
            </a:r>
          </a:p>
        </p:txBody>
      </p:sp>
      <p:pic>
        <p:nvPicPr>
          <p:cNvPr id="7" name="Content Placeholder 3" descr="This figure is a graphical representation of the phases of development and their deliverables. The phases of development are represented by arrows curved to form a semicircle. These semi-circular arrows are arranged in a linear fashion, close to each other. At the center of each semi-circle, there is a caption stating the phase of development. To the right of each semicircle, there is a rectangle that has the caption of the deliverable of the corresponding phase. Starting from the top, the caption in the first semicircle reads “Systems Planning.” The rectangle beside it reads “Preliminary investigation report.” The caption in the next semicircle reads “System Analysis” and the rectangle beside it is labeled “System requirements document.” The caption in the next semicircle reads “Systems Design” and the rectangle beside it is labeled “System design specification.” The caption in the next semicircle reads “Systems implementation” and the rectangle beside it is labeled “Functioning system.” This semicircle points to a partially complete circle, which contains the caption “Systems Security and Support.” Beside it, the rectangle is labeled “fully operational system.”  " title="FIGURE 1-19 Development phases and deliverables are shown in the waterfall model. The circular symbols indicate interaction among the phas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5816" y="1486004"/>
            <a:ext cx="2872367" cy="4525962"/>
          </a:xfrm>
          <a:prstGeom prst="rect">
            <a:avLst/>
          </a:prstGeom>
        </p:spPr>
      </p:pic>
      <p:sp>
        <p:nvSpPr>
          <p:cNvPr id="8"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p:txBody>
          <a:bodyPr>
            <a:noAutofit/>
          </a:bodyPr>
          <a:lstStyle/>
          <a:p>
            <a:r>
              <a:rPr lang="en-US" b="1" dirty="0" smtClean="0"/>
              <a:t>Steps in the SDLC Model</a:t>
            </a:r>
          </a:p>
          <a:p>
            <a:pPr lvl="1"/>
            <a:r>
              <a:rPr lang="en-US" b="1" dirty="0" smtClean="0"/>
              <a:t>Systems planning</a:t>
            </a:r>
          </a:p>
          <a:p>
            <a:pPr lvl="2"/>
            <a:r>
              <a:rPr lang="en-US" dirty="0" smtClean="0"/>
              <a:t>Initiated by a </a:t>
            </a:r>
            <a:r>
              <a:rPr lang="en-US" b="1" dirty="0" smtClean="0"/>
              <a:t>systems request </a:t>
            </a:r>
          </a:p>
          <a:p>
            <a:pPr lvl="2" eaLnBrk="1" hangingPunct="1"/>
            <a:r>
              <a:rPr lang="en-US" dirty="0" smtClean="0"/>
              <a:t>Goal - To perform a </a:t>
            </a:r>
            <a:r>
              <a:rPr lang="en-US" b="1" dirty="0" smtClean="0"/>
              <a:t>preliminary</a:t>
            </a:r>
            <a:r>
              <a:rPr lang="en-US" dirty="0" smtClean="0"/>
              <a:t> </a:t>
            </a:r>
            <a:r>
              <a:rPr lang="en-US" b="1" dirty="0" smtClean="0"/>
              <a:t>investigation </a:t>
            </a:r>
          </a:p>
          <a:p>
            <a:pPr lvl="2"/>
            <a:r>
              <a:rPr lang="en-US" b="1" dirty="0" smtClean="0"/>
              <a:t>Feasibility</a:t>
            </a:r>
            <a:r>
              <a:rPr lang="en-US" dirty="0" smtClean="0"/>
              <a:t> </a:t>
            </a:r>
            <a:r>
              <a:rPr lang="en-US" b="1" dirty="0" smtClean="0"/>
              <a:t>study</a:t>
            </a:r>
            <a:r>
              <a:rPr lang="en-US" dirty="0" smtClean="0"/>
              <a:t>: Reviews anticipated costs and benefits and recommends a course of action</a:t>
            </a:r>
          </a:p>
          <a:p>
            <a:pPr lvl="1"/>
            <a:r>
              <a:rPr lang="en-US" b="1" dirty="0"/>
              <a:t>Systems analysis</a:t>
            </a:r>
          </a:p>
          <a:p>
            <a:pPr lvl="2"/>
            <a:r>
              <a:rPr lang="en-US" dirty="0"/>
              <a:t>Goal – To build a logical model of the new system</a:t>
            </a:r>
          </a:p>
          <a:p>
            <a:pPr lvl="2"/>
            <a:r>
              <a:rPr lang="en-US" b="1" dirty="0"/>
              <a:t>Requirements</a:t>
            </a:r>
            <a:r>
              <a:rPr lang="en-US" dirty="0"/>
              <a:t> </a:t>
            </a:r>
            <a:r>
              <a:rPr lang="en-US" b="1" dirty="0" smtClean="0"/>
              <a:t>modeling</a:t>
            </a:r>
            <a:r>
              <a:rPr lang="en-US" dirty="0"/>
              <a:t>: Analyst investigates business processes and documents the functions to be performed by the new system </a:t>
            </a:r>
          </a:p>
          <a:p>
            <a:pPr lvl="2"/>
            <a:r>
              <a:rPr lang="en-US" dirty="0"/>
              <a:t>Deliverable - </a:t>
            </a:r>
            <a:r>
              <a:rPr lang="en-US" b="1" dirty="0"/>
              <a:t>System requirements document</a:t>
            </a:r>
          </a:p>
          <a:p>
            <a:pPr lvl="1"/>
            <a:endParaRPr lang="en-US" dirty="0" smtClean="0"/>
          </a:p>
          <a:p>
            <a:pPr lvl="1"/>
            <a:endParaRPr lang="en-US" dirty="0" smtClean="0"/>
          </a:p>
        </p:txBody>
      </p:sp>
      <p:sp>
        <p:nvSpPr>
          <p:cNvPr id="6" name="Slide Number Placeholder 5"/>
          <p:cNvSpPr>
            <a:spLocks noGrp="1"/>
          </p:cNvSpPr>
          <p:nvPr>
            <p:ph type="sldNum" sz="quarter" idx="12"/>
          </p:nvPr>
        </p:nvSpPr>
        <p:spPr/>
        <p:txBody>
          <a:bodyPr/>
          <a:lstStyle/>
          <a:p>
            <a:pPr>
              <a:defRPr/>
            </a:pPr>
            <a:fld id="{F05DD736-1BC3-4D24-BA74-76546156E7D6}" type="slidenum">
              <a:rPr lang="en-US" smtClean="0"/>
              <a:pPr>
                <a:defRPr/>
              </a:pPr>
              <a:t>29</a:t>
            </a:fld>
            <a:endParaRPr lang="en-US"/>
          </a:p>
        </p:txBody>
      </p:sp>
      <p:sp>
        <p:nvSpPr>
          <p:cNvPr id="2" name="Title 1"/>
          <p:cNvSpPr>
            <a:spLocks noGrp="1"/>
          </p:cNvSpPr>
          <p:nvPr>
            <p:ph type="title"/>
          </p:nvPr>
        </p:nvSpPr>
        <p:spPr/>
        <p:txBody>
          <a:bodyPr rtlCol="0">
            <a:normAutofit/>
          </a:bodyPr>
          <a:lstStyle/>
          <a:p>
            <a:pPr>
              <a:defRPr/>
            </a:pPr>
            <a:r>
              <a:rPr lang="en-US" dirty="0" smtClean="0"/>
              <a:t>Systems Development Methods </a:t>
            </a:r>
            <a:r>
              <a:rPr lang="en-US" sz="1300" dirty="0" smtClean="0"/>
              <a:t>(Cont.4)</a:t>
            </a:r>
            <a:endParaRPr lang="en-US" dirty="0" smtClean="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dirty="0"/>
              <a:t>Identify various types of information </a:t>
            </a:r>
            <a:r>
              <a:rPr lang="en-US" dirty="0" smtClean="0"/>
              <a:t>systems and </a:t>
            </a:r>
            <a:r>
              <a:rPr lang="en-US" dirty="0"/>
              <a:t>explain who uses them</a:t>
            </a:r>
          </a:p>
          <a:p>
            <a:r>
              <a:rPr lang="en-US" dirty="0" smtClean="0"/>
              <a:t>Distinguish </a:t>
            </a:r>
            <a:r>
              <a:rPr lang="en-US" dirty="0"/>
              <a:t>among structured analysis</a:t>
            </a:r>
            <a:r>
              <a:rPr lang="en-US" dirty="0" smtClean="0"/>
              <a:t>, object-oriented </a:t>
            </a:r>
            <a:r>
              <a:rPr lang="en-US" dirty="0"/>
              <a:t>analysis, and agile methods</a:t>
            </a:r>
          </a:p>
          <a:p>
            <a:r>
              <a:rPr lang="en-US" dirty="0" smtClean="0"/>
              <a:t>Explain </a:t>
            </a:r>
            <a:r>
              <a:rPr lang="en-US" dirty="0"/>
              <a:t>the waterfall model, and how it </a:t>
            </a:r>
            <a:r>
              <a:rPr lang="en-US" dirty="0" smtClean="0"/>
              <a:t>has evolved</a:t>
            </a:r>
            <a:endParaRPr lang="en-US" dirty="0"/>
          </a:p>
          <a:p>
            <a:r>
              <a:rPr lang="en-US" dirty="0" smtClean="0"/>
              <a:t>Discuss </a:t>
            </a:r>
            <a:r>
              <a:rPr lang="en-US" dirty="0"/>
              <a:t>the role of the </a:t>
            </a:r>
            <a:r>
              <a:rPr lang="en-US" dirty="0" smtClean="0"/>
              <a:t>information technology </a:t>
            </a:r>
            <a:r>
              <a:rPr lang="en-US" dirty="0"/>
              <a:t>department and the </a:t>
            </a:r>
            <a:r>
              <a:rPr lang="en-US" dirty="0" smtClean="0"/>
              <a:t>systems analysts </a:t>
            </a:r>
            <a:r>
              <a:rPr lang="en-US" dirty="0"/>
              <a:t>who work there</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3</a:t>
            </a:fld>
            <a:endParaRPr lang="en-US"/>
          </a:p>
        </p:txBody>
      </p:sp>
      <p:sp>
        <p:nvSpPr>
          <p:cNvPr id="16385" name="Title 1"/>
          <p:cNvSpPr>
            <a:spLocks noGrp="1"/>
          </p:cNvSpPr>
          <p:nvPr>
            <p:ph type="title"/>
          </p:nvPr>
        </p:nvSpPr>
        <p:spPr/>
        <p:txBody>
          <a:bodyPr/>
          <a:lstStyle/>
          <a:p>
            <a:pPr eaLnBrk="1" hangingPunct="1"/>
            <a:r>
              <a:rPr lang="en-US" dirty="0" smtClean="0"/>
              <a:t>Chapter Objectives </a:t>
            </a:r>
            <a:r>
              <a:rPr lang="en-US" sz="1200" dirty="0" smtClean="0"/>
              <a:t>(Cont.)</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2"/>
          <p:cNvSpPr>
            <a:spLocks noGrp="1"/>
          </p:cNvSpPr>
          <p:nvPr>
            <p:ph idx="1"/>
          </p:nvPr>
        </p:nvSpPr>
        <p:spPr/>
        <p:txBody>
          <a:bodyPr/>
          <a:lstStyle/>
          <a:p>
            <a:pPr lvl="1"/>
            <a:r>
              <a:rPr lang="en-US" b="1" dirty="0"/>
              <a:t>Systems design </a:t>
            </a:r>
          </a:p>
          <a:p>
            <a:pPr lvl="2"/>
            <a:r>
              <a:rPr lang="en-US" dirty="0"/>
              <a:t>Goal – To create a physical model that satisfies all documented requirements </a:t>
            </a:r>
          </a:p>
          <a:p>
            <a:pPr lvl="2"/>
            <a:r>
              <a:rPr lang="en-US" dirty="0"/>
              <a:t>User interface is designed and application architecture is determined</a:t>
            </a:r>
          </a:p>
          <a:p>
            <a:pPr lvl="2"/>
            <a:r>
              <a:rPr lang="en-US" dirty="0"/>
              <a:t>Outputs, inputs, and processes are identified</a:t>
            </a:r>
          </a:p>
          <a:p>
            <a:pPr lvl="2"/>
            <a:r>
              <a:rPr lang="en-US" dirty="0"/>
              <a:t>Deliverable - </a:t>
            </a:r>
            <a:r>
              <a:rPr lang="en-US" b="1" dirty="0"/>
              <a:t>System design specification</a:t>
            </a:r>
          </a:p>
          <a:p>
            <a:pPr lvl="2"/>
            <a:r>
              <a:rPr lang="en-US" dirty="0"/>
              <a:t>Management and user involvement is </a:t>
            </a:r>
            <a:r>
              <a:rPr lang="en-US" dirty="0" smtClean="0"/>
              <a:t>critical</a:t>
            </a:r>
            <a:endParaRPr lang="en-US" b="1" dirty="0"/>
          </a:p>
        </p:txBody>
      </p:sp>
      <p:sp>
        <p:nvSpPr>
          <p:cNvPr id="6" name="Slide Number Placeholder 5"/>
          <p:cNvSpPr>
            <a:spLocks noGrp="1"/>
          </p:cNvSpPr>
          <p:nvPr>
            <p:ph type="sldNum" sz="quarter" idx="12"/>
          </p:nvPr>
        </p:nvSpPr>
        <p:spPr/>
        <p:txBody>
          <a:bodyPr/>
          <a:lstStyle/>
          <a:p>
            <a:fld id="{ABD0C8C2-640E-450C-AD18-15D01774FFF9}" type="slidenum">
              <a:rPr lang="en-US" smtClean="0"/>
              <a:pPr/>
              <a:t>30</a:t>
            </a:fld>
            <a:endParaRPr lang="en-US"/>
          </a:p>
        </p:txBody>
      </p:sp>
      <p:sp>
        <p:nvSpPr>
          <p:cNvPr id="2" name="Title 1"/>
          <p:cNvSpPr>
            <a:spLocks noGrp="1"/>
          </p:cNvSpPr>
          <p:nvPr>
            <p:ph type="title"/>
          </p:nvPr>
        </p:nvSpPr>
        <p:spPr/>
        <p:txBody>
          <a:bodyPr>
            <a:normAutofit/>
          </a:bodyPr>
          <a:lstStyle/>
          <a:p>
            <a:r>
              <a:rPr lang="en-US" dirty="0" smtClean="0"/>
              <a:t>Systems Development Methods </a:t>
            </a:r>
            <a:r>
              <a:rPr lang="en-US" sz="1400" dirty="0" smtClean="0"/>
              <a:t>(Cont.5)</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537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idx="1"/>
          </p:nvPr>
        </p:nvSpPr>
        <p:spPr/>
        <p:txBody>
          <a:bodyPr/>
          <a:lstStyle/>
          <a:p>
            <a:pPr lvl="1"/>
            <a:r>
              <a:rPr lang="en-US" b="1" dirty="0" smtClean="0"/>
              <a:t>Systems</a:t>
            </a:r>
            <a:r>
              <a:rPr lang="en-US" dirty="0" smtClean="0"/>
              <a:t> </a:t>
            </a:r>
            <a:r>
              <a:rPr lang="en-US" b="1" dirty="0" smtClean="0"/>
              <a:t>implementation</a:t>
            </a:r>
            <a:r>
              <a:rPr lang="en-US" dirty="0" smtClean="0"/>
              <a:t> </a:t>
            </a:r>
            <a:endParaRPr lang="en-US" b="1" dirty="0" smtClean="0"/>
          </a:p>
          <a:p>
            <a:pPr lvl="2"/>
            <a:r>
              <a:rPr lang="en-US" dirty="0" smtClean="0"/>
              <a:t>New system is constructed, programs are written, tested, and documented, and the system is installed</a:t>
            </a:r>
          </a:p>
          <a:p>
            <a:pPr lvl="2"/>
            <a:r>
              <a:rPr lang="en-US" dirty="0" smtClean="0"/>
              <a:t>Deliverable - A completely functional and documented information system</a:t>
            </a:r>
          </a:p>
          <a:p>
            <a:pPr lvl="2"/>
            <a:r>
              <a:rPr lang="en-US" dirty="0" smtClean="0"/>
              <a:t>Includes systems evaluation</a:t>
            </a:r>
          </a:p>
          <a:p>
            <a:pPr lvl="1"/>
            <a:r>
              <a:rPr lang="en-US" b="1" dirty="0" smtClean="0"/>
              <a:t>Systems support and security </a:t>
            </a:r>
          </a:p>
          <a:p>
            <a:pPr lvl="2"/>
            <a:r>
              <a:rPr lang="en-US" dirty="0" smtClean="0"/>
              <a:t>IT staff maintains, enhances, and protects the system</a:t>
            </a:r>
          </a:p>
          <a:p>
            <a:pPr lvl="2"/>
            <a:r>
              <a:rPr lang="en-US" dirty="0"/>
              <a:t>A well-designed system must be secure, reliable, maintainable, and </a:t>
            </a:r>
            <a:r>
              <a:rPr lang="en-US" b="1" dirty="0"/>
              <a:t>scalable</a:t>
            </a:r>
          </a:p>
        </p:txBody>
      </p:sp>
      <p:sp>
        <p:nvSpPr>
          <p:cNvPr id="6" name="Slide Number Placeholder 5"/>
          <p:cNvSpPr>
            <a:spLocks noGrp="1"/>
          </p:cNvSpPr>
          <p:nvPr>
            <p:ph type="sldNum" sz="quarter" idx="12"/>
          </p:nvPr>
        </p:nvSpPr>
        <p:spPr/>
        <p:txBody>
          <a:bodyPr/>
          <a:lstStyle/>
          <a:p>
            <a:fld id="{56606C46-9134-4B1F-BA0C-9C627178FB47}" type="slidenum">
              <a:rPr lang="en-US" smtClean="0"/>
              <a:pPr/>
              <a:t>31</a:t>
            </a:fld>
            <a:endParaRPr lang="en-US"/>
          </a:p>
        </p:txBody>
      </p:sp>
      <p:sp>
        <p:nvSpPr>
          <p:cNvPr id="2" name="Title 1"/>
          <p:cNvSpPr>
            <a:spLocks noGrp="1"/>
          </p:cNvSpPr>
          <p:nvPr>
            <p:ph type="title"/>
          </p:nvPr>
        </p:nvSpPr>
        <p:spPr/>
        <p:txBody>
          <a:bodyPr>
            <a:normAutofit/>
          </a:bodyPr>
          <a:lstStyle/>
          <a:p>
            <a:r>
              <a:rPr lang="en-US" dirty="0" smtClean="0"/>
              <a:t>Systems Development Methods </a:t>
            </a:r>
            <a:r>
              <a:rPr lang="en-US" sz="1400" dirty="0" smtClean="0"/>
              <a:t>(Cont.6)</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idx="1"/>
          </p:nvPr>
        </p:nvSpPr>
        <p:spPr>
          <a:xfrm>
            <a:off x="457200" y="1481328"/>
            <a:ext cx="4800600" cy="4525963"/>
          </a:xfrm>
        </p:spPr>
        <p:txBody>
          <a:bodyPr>
            <a:normAutofit/>
          </a:bodyPr>
          <a:lstStyle/>
          <a:p>
            <a:r>
              <a:rPr lang="en-US" b="1" dirty="0" smtClean="0"/>
              <a:t>Object-Oriented Analysis</a:t>
            </a:r>
          </a:p>
          <a:p>
            <a:pPr lvl="1"/>
            <a:r>
              <a:rPr lang="en-US" dirty="0" smtClean="0"/>
              <a:t>Combines data and the processes that act on the data into objects</a:t>
            </a:r>
          </a:p>
          <a:p>
            <a:pPr lvl="2"/>
            <a:r>
              <a:rPr lang="en-US" b="1" dirty="0" smtClean="0"/>
              <a:t>Object</a:t>
            </a:r>
            <a:r>
              <a:rPr lang="en-US" dirty="0" smtClean="0"/>
              <a:t>: Member of a </a:t>
            </a:r>
            <a:r>
              <a:rPr lang="en-US" b="1" dirty="0" smtClean="0"/>
              <a:t>class</a:t>
            </a:r>
            <a:r>
              <a:rPr lang="en-US" dirty="0" smtClean="0"/>
              <a:t>, which possesses </a:t>
            </a:r>
            <a:r>
              <a:rPr lang="en-US" b="1" dirty="0" smtClean="0"/>
              <a:t>properties</a:t>
            </a:r>
          </a:p>
          <a:p>
            <a:pPr lvl="2"/>
            <a:r>
              <a:rPr lang="en-US" dirty="0" smtClean="0"/>
              <a:t>O-O methodology    provides easy transition     to O-O programming languages like Java</a:t>
            </a:r>
          </a:p>
          <a:p>
            <a:pPr lvl="2"/>
            <a:endParaRPr lang="en-US" dirty="0" smtClean="0"/>
          </a:p>
        </p:txBody>
      </p:sp>
      <p:sp>
        <p:nvSpPr>
          <p:cNvPr id="6" name="Slide Number Placeholder 5"/>
          <p:cNvSpPr>
            <a:spLocks noGrp="1"/>
          </p:cNvSpPr>
          <p:nvPr>
            <p:ph type="sldNum" sz="quarter" idx="12"/>
          </p:nvPr>
        </p:nvSpPr>
        <p:spPr/>
        <p:txBody>
          <a:bodyPr/>
          <a:lstStyle/>
          <a:p>
            <a:fld id="{56606C46-9134-4B1F-BA0C-9C627178FB47}" type="slidenum">
              <a:rPr lang="en-US" smtClean="0"/>
              <a:pPr/>
              <a:t>32</a:t>
            </a:fld>
            <a:endParaRPr lang="en-US"/>
          </a:p>
        </p:txBody>
      </p:sp>
      <p:sp>
        <p:nvSpPr>
          <p:cNvPr id="2" name="Title 1"/>
          <p:cNvSpPr>
            <a:spLocks noGrp="1"/>
          </p:cNvSpPr>
          <p:nvPr>
            <p:ph type="title"/>
          </p:nvPr>
        </p:nvSpPr>
        <p:spPr/>
        <p:txBody>
          <a:bodyPr>
            <a:normAutofit/>
          </a:bodyPr>
          <a:lstStyle/>
          <a:p>
            <a:r>
              <a:rPr lang="en-US" dirty="0" smtClean="0"/>
              <a:t>Systems Development Methods </a:t>
            </a:r>
            <a:r>
              <a:rPr lang="en-US" sz="1400" dirty="0" smtClean="0"/>
              <a:t>(Cont.7)</a:t>
            </a:r>
          </a:p>
        </p:txBody>
      </p:sp>
      <p:sp>
        <p:nvSpPr>
          <p:cNvPr id="11" name="Rectangle 10"/>
          <p:cNvSpPr/>
          <p:nvPr/>
        </p:nvSpPr>
        <p:spPr>
          <a:xfrm>
            <a:off x="4907775" y="4479808"/>
            <a:ext cx="4395196" cy="1077218"/>
          </a:xfrm>
          <a:prstGeom prst="rect">
            <a:avLst/>
          </a:prstGeom>
        </p:spPr>
        <p:txBody>
          <a:bodyPr wrap="square">
            <a:spAutoFit/>
          </a:bodyPr>
          <a:lstStyle/>
          <a:p>
            <a:r>
              <a:rPr lang="en-US" sz="1600" b="1" dirty="0"/>
              <a:t>FIGURE </a:t>
            </a:r>
            <a:r>
              <a:rPr lang="en-US" sz="1600" b="1" dirty="0" smtClean="0"/>
              <a:t>1-20 </a:t>
            </a:r>
            <a:r>
              <a:rPr lang="en-US" sz="1600" dirty="0"/>
              <a:t>The PERSON class includes INSTRUCTOR </a:t>
            </a:r>
            <a:r>
              <a:rPr lang="en-US" sz="1600" dirty="0" smtClean="0"/>
              <a:t>and STUDENT </a:t>
            </a:r>
            <a:r>
              <a:rPr lang="en-US" sz="1600" dirty="0"/>
              <a:t>objects, which have their own properties and inherited</a:t>
            </a:r>
          </a:p>
          <a:p>
            <a:r>
              <a:rPr lang="en-US" sz="1600" dirty="0"/>
              <a:t>properties.</a:t>
            </a:r>
          </a:p>
        </p:txBody>
      </p:sp>
      <p:pic>
        <p:nvPicPr>
          <p:cNvPr id="7" name="Picture 2" descr="This figure is an illustration of properties that are inherited and properties that are not shared across objects of a class. The figure consists of three rectangles. Starting from the top, the first rectangle is titled “Person.” The content below the title reads “Name,” “Address,” and “Date of Birth.” &#10;&#10;Two arrows originate from this rectangle that point to two other rectangles below it.  The rectangle on the left is titled “Instructor” and that the content under the header reads “Name,” “Address,”  “Date of Birth,” “Office Location,” “Office Phone,” and “Email.” There is a line between the points date of birth and office location.&#10;&#10;The rectangle to the right is titled “Student.” that the content under the header reads “Name,” “Address,” “Date of Birth,” “GPA,” and “Advisor.” There is a partition between the points date of birth and GPA.&#10;Between the rectangles titled “Instructor” and “Student,” there are two phrases with arrows that point to both rectangles. The first phrase reads “Inherited properties” and the arrows point to items listed in both rectangles that are above the partition lines. The second phrase reads “Other Properties” and the arrows point to items listed in both rectangles that are below the partition lines.&#10;" title="FIGURE 1-20 The PERSON class includes INSTRUCTOR and STUDENT objects, which have their own properties and inherited properti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2306" y="1496568"/>
            <a:ext cx="3850640" cy="296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6778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33</a:t>
            </a:fld>
            <a:endParaRPr lang="en-US"/>
          </a:p>
        </p:txBody>
      </p:sp>
      <p:sp>
        <p:nvSpPr>
          <p:cNvPr id="4" name="Title 3"/>
          <p:cNvSpPr>
            <a:spLocks noGrp="1"/>
          </p:cNvSpPr>
          <p:nvPr>
            <p:ph type="title"/>
          </p:nvPr>
        </p:nvSpPr>
        <p:spPr/>
        <p:txBody>
          <a:bodyPr/>
          <a:lstStyle/>
          <a:p>
            <a:r>
              <a:rPr lang="en-US" dirty="0"/>
              <a:t>Systems Development Methods </a:t>
            </a:r>
            <a:r>
              <a:rPr lang="en-US" sz="1400" dirty="0"/>
              <a:t>(</a:t>
            </a:r>
            <a:r>
              <a:rPr lang="en-US" sz="1400" dirty="0" smtClean="0"/>
              <a:t>Cont.8)</a:t>
            </a:r>
            <a:endParaRPr lang="en-IN" dirty="0"/>
          </a:p>
        </p:txBody>
      </p:sp>
      <p:sp>
        <p:nvSpPr>
          <p:cNvPr id="6" name="Rectangle 5"/>
          <p:cNvSpPr/>
          <p:nvPr/>
        </p:nvSpPr>
        <p:spPr>
          <a:xfrm>
            <a:off x="4880227" y="1954823"/>
            <a:ext cx="4395196" cy="1077218"/>
          </a:xfrm>
          <a:prstGeom prst="rect">
            <a:avLst/>
          </a:prstGeom>
        </p:spPr>
        <p:txBody>
          <a:bodyPr wrap="square">
            <a:spAutoFit/>
          </a:bodyPr>
          <a:lstStyle/>
          <a:p>
            <a:r>
              <a:rPr lang="en-US" sz="1600" b="1" dirty="0"/>
              <a:t>FIGURE </a:t>
            </a:r>
            <a:r>
              <a:rPr lang="en-US" sz="1600" b="1" dirty="0" smtClean="0"/>
              <a:t>1-21 </a:t>
            </a:r>
            <a:r>
              <a:rPr lang="en-IN" sz="1600" dirty="0"/>
              <a:t>In a typical O-O development </a:t>
            </a:r>
            <a:r>
              <a:rPr lang="en-IN" sz="1600" dirty="0" smtClean="0"/>
              <a:t>model, planning</a:t>
            </a:r>
            <a:r>
              <a:rPr lang="en-IN" sz="1600" dirty="0"/>
              <a:t>, analysis, and design tasks interact </a:t>
            </a:r>
            <a:r>
              <a:rPr lang="en-IN" sz="1600" dirty="0" smtClean="0"/>
              <a:t>continuously to </a:t>
            </a:r>
            <a:r>
              <a:rPr lang="en-IN" sz="1600" dirty="0"/>
              <a:t>generate prototypes that can be tested.</a:t>
            </a:r>
            <a:endParaRPr lang="en-US" sz="1600" dirty="0"/>
          </a:p>
        </p:txBody>
      </p:sp>
      <p:pic>
        <p:nvPicPr>
          <p:cNvPr id="7" name="Content Placeholder 4" descr="This figure is a depiction of the O-O development model. It consists of three curved arrows that form a circle. Each of the arrows have a caption next to them. Moving from the top in an anticlockwise manner, the first arrow is labeled “Planning.” The second arrow is labeled “Analysis.” The third arrow is labeled “Design.” &#10;Another arrow originates between the arrow labeled analysis. This arrow is labeled “Prototypes.” This arrow points to another arrow, which is labeled “Testing.” This arrow points to the arrow labeled design. &#10;" title="FIGURE 1-21 In a typical O-O development model, planning, analysis, and design tasks interact continuously to generate prototypes that can be tes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83" y="1316968"/>
            <a:ext cx="4124621" cy="4525962"/>
          </a:xfrm>
          <a:prstGeom prst="rect">
            <a:avLst/>
          </a:prstGeom>
        </p:spPr>
      </p:pic>
      <p:sp>
        <p:nvSpPr>
          <p:cNvPr id="8"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330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idx="1"/>
          </p:nvPr>
        </p:nvSpPr>
        <p:spPr/>
        <p:txBody>
          <a:bodyPr>
            <a:noAutofit/>
          </a:bodyPr>
          <a:lstStyle/>
          <a:p>
            <a:r>
              <a:rPr lang="en-US" b="1" dirty="0" smtClean="0"/>
              <a:t>Agile Methods</a:t>
            </a:r>
          </a:p>
          <a:p>
            <a:pPr lvl="1"/>
            <a:r>
              <a:rPr lang="en-IN" dirty="0" smtClean="0"/>
              <a:t>Involve building </a:t>
            </a:r>
            <a:r>
              <a:rPr lang="en-IN" dirty="0"/>
              <a:t>and constantly </a:t>
            </a:r>
            <a:r>
              <a:rPr lang="en-IN" dirty="0" smtClean="0"/>
              <a:t>adjusting </a:t>
            </a:r>
            <a:r>
              <a:rPr lang="en-IN" dirty="0"/>
              <a:t>a series of </a:t>
            </a:r>
            <a:r>
              <a:rPr lang="en-IN" dirty="0" smtClean="0"/>
              <a:t>prototypes to user requirements </a:t>
            </a:r>
          </a:p>
          <a:p>
            <a:pPr lvl="1"/>
            <a:r>
              <a:rPr lang="en-IN" dirty="0" smtClean="0"/>
              <a:t>Use </a:t>
            </a:r>
            <a:r>
              <a:rPr lang="en-IN" dirty="0"/>
              <a:t>a spiral model</a:t>
            </a:r>
          </a:p>
          <a:p>
            <a:pPr lvl="2"/>
            <a:r>
              <a:rPr lang="en-IN" b="1" dirty="0" smtClean="0"/>
              <a:t>Spiral model</a:t>
            </a:r>
            <a:r>
              <a:rPr lang="en-IN" dirty="0" smtClean="0"/>
              <a:t>: Series </a:t>
            </a:r>
            <a:r>
              <a:rPr lang="en-IN" dirty="0"/>
              <a:t>of </a:t>
            </a:r>
            <a:r>
              <a:rPr lang="en-IN" b="1" dirty="0"/>
              <a:t>iterations</a:t>
            </a:r>
            <a:r>
              <a:rPr lang="en-IN" dirty="0"/>
              <a:t> based on user </a:t>
            </a:r>
            <a:r>
              <a:rPr lang="en-IN" dirty="0" smtClean="0"/>
              <a:t>feedback</a:t>
            </a:r>
          </a:p>
          <a:p>
            <a:pPr lvl="2"/>
            <a:r>
              <a:rPr lang="en-IN" dirty="0"/>
              <a:t>Feedback from prior steps is incorporated in each incremental step </a:t>
            </a:r>
            <a:endParaRPr lang="en-IN" dirty="0" smtClean="0"/>
          </a:p>
          <a:p>
            <a:pPr lvl="1"/>
            <a:r>
              <a:rPr lang="en-IN" dirty="0" smtClean="0"/>
              <a:t>Allow </a:t>
            </a:r>
            <a:r>
              <a:rPr lang="en-IN" dirty="0"/>
              <a:t>developers </a:t>
            </a:r>
            <a:r>
              <a:rPr lang="en-IN" dirty="0" smtClean="0"/>
              <a:t>to </a:t>
            </a:r>
            <a:r>
              <a:rPr lang="en-IN" dirty="0"/>
              <a:t>be more flexible and responsive</a:t>
            </a:r>
          </a:p>
          <a:p>
            <a:pPr lvl="1"/>
            <a:endParaRPr lang="en-IN" dirty="0"/>
          </a:p>
          <a:p>
            <a:pPr lvl="2"/>
            <a:endParaRPr lang="en-IN" dirty="0"/>
          </a:p>
          <a:p>
            <a:endParaRPr lang="en-IN" dirty="0"/>
          </a:p>
          <a:p>
            <a:pPr lvl="1"/>
            <a:endParaRPr lang="en-US" b="1" dirty="0" smtClean="0"/>
          </a:p>
          <a:p>
            <a:pPr lvl="2"/>
            <a:endParaRPr lang="en-US" dirty="0" smtClean="0"/>
          </a:p>
          <a:p>
            <a:pPr lvl="2"/>
            <a:endParaRPr lang="en-US" dirty="0" smtClean="0"/>
          </a:p>
        </p:txBody>
      </p:sp>
      <p:sp>
        <p:nvSpPr>
          <p:cNvPr id="6" name="Slide Number Placeholder 5"/>
          <p:cNvSpPr>
            <a:spLocks noGrp="1"/>
          </p:cNvSpPr>
          <p:nvPr>
            <p:ph type="sldNum" sz="quarter" idx="12"/>
          </p:nvPr>
        </p:nvSpPr>
        <p:spPr/>
        <p:txBody>
          <a:bodyPr/>
          <a:lstStyle/>
          <a:p>
            <a:fld id="{56606C46-9134-4B1F-BA0C-9C627178FB47}" type="slidenum">
              <a:rPr lang="en-US" smtClean="0"/>
              <a:pPr/>
              <a:t>34</a:t>
            </a:fld>
            <a:endParaRPr lang="en-US"/>
          </a:p>
        </p:txBody>
      </p:sp>
      <p:sp>
        <p:nvSpPr>
          <p:cNvPr id="2" name="Title 1"/>
          <p:cNvSpPr>
            <a:spLocks noGrp="1"/>
          </p:cNvSpPr>
          <p:nvPr>
            <p:ph type="title"/>
          </p:nvPr>
        </p:nvSpPr>
        <p:spPr/>
        <p:txBody>
          <a:bodyPr>
            <a:normAutofit/>
          </a:bodyPr>
          <a:lstStyle/>
          <a:p>
            <a:r>
              <a:rPr lang="en-US" dirty="0" smtClean="0"/>
              <a:t>Systems Development Methods </a:t>
            </a:r>
            <a:r>
              <a:rPr lang="en-US" sz="1300" dirty="0" smtClean="0"/>
              <a:t>(Cont.9)</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1112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Placeholder 2"/>
          <p:cNvSpPr>
            <a:spLocks noGrp="1"/>
          </p:cNvSpPr>
          <p:nvPr>
            <p:ph idx="1"/>
          </p:nvPr>
        </p:nvSpPr>
        <p:spPr/>
        <p:txBody>
          <a:bodyPr/>
          <a:lstStyle/>
          <a:p>
            <a:pPr lvl="1"/>
            <a:r>
              <a:rPr lang="en-IN" dirty="0" smtClean="0"/>
              <a:t>Disadvantages</a:t>
            </a:r>
            <a:endParaRPr lang="en-IN" dirty="0"/>
          </a:p>
          <a:p>
            <a:pPr lvl="2"/>
            <a:r>
              <a:rPr lang="en-IN" dirty="0"/>
              <a:t>Riskier than </a:t>
            </a:r>
            <a:r>
              <a:rPr lang="en-IN" dirty="0" smtClean="0"/>
              <a:t>traditional </a:t>
            </a:r>
            <a:r>
              <a:rPr lang="en-IN" dirty="0"/>
              <a:t>methods</a:t>
            </a:r>
          </a:p>
          <a:p>
            <a:pPr lvl="2"/>
            <a:r>
              <a:rPr lang="en-IN" dirty="0"/>
              <a:t>Weak </a:t>
            </a:r>
            <a:r>
              <a:rPr lang="en-IN" dirty="0" smtClean="0"/>
              <a:t>documentation and blurred </a:t>
            </a:r>
            <a:r>
              <a:rPr lang="en-IN" dirty="0"/>
              <a:t>lines of accountability</a:t>
            </a:r>
          </a:p>
          <a:p>
            <a:pPr lvl="2"/>
            <a:r>
              <a:rPr lang="en-IN" dirty="0"/>
              <a:t>Lack of </a:t>
            </a:r>
            <a:r>
              <a:rPr lang="en-IN" dirty="0" smtClean="0"/>
              <a:t>emphasis </a:t>
            </a:r>
            <a:r>
              <a:rPr lang="en-IN" dirty="0"/>
              <a:t>on the larger business picture</a:t>
            </a:r>
          </a:p>
          <a:p>
            <a:r>
              <a:rPr lang="en-US" b="1" dirty="0"/>
              <a:t>Other Development Methods</a:t>
            </a:r>
          </a:p>
          <a:p>
            <a:pPr lvl="1"/>
            <a:r>
              <a:rPr lang="en-US" b="1" dirty="0"/>
              <a:t>Joint application development (JAD)</a:t>
            </a:r>
          </a:p>
          <a:p>
            <a:pPr lvl="2"/>
            <a:r>
              <a:rPr lang="en-US" dirty="0"/>
              <a:t>Focuses on team-based fact-finding</a:t>
            </a:r>
          </a:p>
          <a:p>
            <a:pPr lvl="1"/>
            <a:r>
              <a:rPr lang="en-US" b="1" dirty="0"/>
              <a:t>Rapid application development (RAD)</a:t>
            </a:r>
          </a:p>
          <a:p>
            <a:pPr lvl="2"/>
            <a:r>
              <a:rPr lang="en-US" dirty="0"/>
              <a:t>A compressed version of the entire development process</a:t>
            </a:r>
          </a:p>
          <a:p>
            <a:endParaRPr lang="en-IN" dirty="0"/>
          </a:p>
        </p:txBody>
      </p:sp>
      <p:sp>
        <p:nvSpPr>
          <p:cNvPr id="6" name="Slide Number Placeholder 5"/>
          <p:cNvSpPr>
            <a:spLocks noGrp="1"/>
          </p:cNvSpPr>
          <p:nvPr>
            <p:ph type="sldNum" sz="quarter" idx="12"/>
          </p:nvPr>
        </p:nvSpPr>
        <p:spPr/>
        <p:txBody>
          <a:bodyPr/>
          <a:lstStyle/>
          <a:p>
            <a:pPr>
              <a:defRPr/>
            </a:pPr>
            <a:fld id="{8E8E0209-5DCA-477C-9BA2-C2D75A3342B5}" type="slidenum">
              <a:rPr lang="en-US"/>
              <a:pPr>
                <a:defRPr/>
              </a:pPr>
              <a:t>35</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a:t>
            </a:r>
            <a:r>
              <a:rPr lang="en-US" sz="1300" dirty="0" smtClean="0"/>
              <a:t>Cont.10)</a:t>
            </a:r>
            <a:endParaRPr lang="en-US" dirty="0" smtClean="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FDBA22A-8A1F-405A-BF0D-C84DDF89E168}" type="slidenum">
              <a:rPr lang="en-US"/>
              <a:pPr>
                <a:defRPr/>
              </a:pPr>
              <a:t>36</a:t>
            </a:fld>
            <a:endParaRPr lang="en-US"/>
          </a:p>
        </p:txBody>
      </p:sp>
      <p:sp>
        <p:nvSpPr>
          <p:cNvPr id="2" name="Title 1"/>
          <p:cNvSpPr>
            <a:spLocks noGrp="1"/>
          </p:cNvSpPr>
          <p:nvPr>
            <p:ph type="title"/>
          </p:nvPr>
        </p:nvSpPr>
        <p:spPr>
          <a:xfrm>
            <a:off x="0" y="274638"/>
            <a:ext cx="9144000" cy="1143000"/>
          </a:xfrm>
        </p:spPr>
        <p:txBody>
          <a:bodyPr rtlCol="0">
            <a:noAutofit/>
          </a:bodyPr>
          <a:lstStyle/>
          <a:p>
            <a:pPr eaLnBrk="1" fontAlgn="auto" hangingPunct="1">
              <a:spcAft>
                <a:spcPts val="0"/>
              </a:spcAft>
              <a:defRPr/>
            </a:pPr>
            <a:r>
              <a:rPr lang="en-US" sz="3500" dirty="0" smtClean="0"/>
              <a:t>The Information Technology Department</a:t>
            </a:r>
          </a:p>
        </p:txBody>
      </p:sp>
      <p:sp>
        <p:nvSpPr>
          <p:cNvPr id="4" name="Rectangle 3"/>
          <p:cNvSpPr/>
          <p:nvPr/>
        </p:nvSpPr>
        <p:spPr>
          <a:xfrm>
            <a:off x="190500" y="3848937"/>
            <a:ext cx="8763000" cy="584775"/>
          </a:xfrm>
          <a:prstGeom prst="rect">
            <a:avLst/>
          </a:prstGeom>
        </p:spPr>
        <p:txBody>
          <a:bodyPr wrap="square">
            <a:spAutoFit/>
          </a:bodyPr>
          <a:lstStyle/>
          <a:p>
            <a:r>
              <a:rPr lang="en-US" sz="1600" b="1" dirty="0"/>
              <a:t>FIGURE </a:t>
            </a:r>
            <a:r>
              <a:rPr lang="en-US" sz="1600" b="1" dirty="0" smtClean="0"/>
              <a:t>1-23 </a:t>
            </a:r>
            <a:r>
              <a:rPr lang="en-US" sz="1600" dirty="0"/>
              <a:t>Depending on its size, an IT department might have separate organizational units for these functions, or they might </a:t>
            </a:r>
            <a:r>
              <a:rPr lang="en-US" sz="1600" dirty="0" smtClean="0"/>
              <a:t>be combined </a:t>
            </a:r>
            <a:r>
              <a:rPr lang="en-US" sz="1600" dirty="0"/>
              <a:t>into a smaller number of teams.</a:t>
            </a:r>
          </a:p>
        </p:txBody>
      </p:sp>
      <p:pic>
        <p:nvPicPr>
          <p:cNvPr id="7" name="Picture 2" descr="This figure denotes the hierarchy of an IT department. Starting from the top, there is a rectangle labeled “Director – Information Technology.” This rectangle branches out to seven other rectangles, which are arranged in a linear manner. Starting from the left, the rectangles are labeled “Application development,” “Systems Support and Security,” “User Support,” “Database Administration,” “Network Administration,” “Web Support,” and “Quality Assurance (QA).”  " title="FIGURE 1-23 Depending on its size, an IT department might have separate organizational units for these functions, or they might be combined into a smaller number of team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0"/>
            <a:ext cx="8686800" cy="23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Application Development</a:t>
            </a:r>
          </a:p>
          <a:p>
            <a:pPr lvl="1"/>
            <a:r>
              <a:rPr lang="en-US" dirty="0" smtClean="0"/>
              <a:t>Systems are developed by teams consisting of users, managers, and IT staff members</a:t>
            </a:r>
          </a:p>
          <a:p>
            <a:r>
              <a:rPr lang="en-US" b="1" dirty="0" smtClean="0"/>
              <a:t>Systems Support and Security</a:t>
            </a:r>
          </a:p>
          <a:p>
            <a:pPr lvl="1"/>
            <a:r>
              <a:rPr lang="en-US" dirty="0" smtClean="0"/>
              <a:t>Provides vital protection and maintenance services</a:t>
            </a:r>
          </a:p>
          <a:p>
            <a:r>
              <a:rPr lang="en-US" b="1" dirty="0" smtClean="0"/>
              <a:t>User Support</a:t>
            </a:r>
          </a:p>
          <a:p>
            <a:pPr lvl="1"/>
            <a:r>
              <a:rPr lang="en-US" dirty="0" smtClean="0"/>
              <a:t>Provides users with technical information, training, and productivity support</a:t>
            </a:r>
          </a:p>
          <a:p>
            <a:pPr lvl="2"/>
            <a:r>
              <a:rPr lang="en-US" dirty="0" smtClean="0"/>
              <a:t>Known as a </a:t>
            </a:r>
            <a:r>
              <a:rPr lang="en-US" b="1" dirty="0" smtClean="0"/>
              <a:t>help desk</a:t>
            </a:r>
          </a:p>
          <a:p>
            <a:pPr lvl="1"/>
            <a:endParaRPr lang="en-US" b="1" dirty="0" smtClean="0"/>
          </a:p>
        </p:txBody>
      </p:sp>
      <p:sp>
        <p:nvSpPr>
          <p:cNvPr id="4" name="Slide Number Placeholder 3"/>
          <p:cNvSpPr>
            <a:spLocks noGrp="1"/>
          </p:cNvSpPr>
          <p:nvPr>
            <p:ph type="sldNum" sz="quarter" idx="12"/>
          </p:nvPr>
        </p:nvSpPr>
        <p:spPr/>
        <p:txBody>
          <a:bodyPr/>
          <a:lstStyle/>
          <a:p>
            <a:fld id="{7EF850C6-D602-426F-B528-E29A6AF873CA}" type="slidenum">
              <a:rPr lang="en-US" smtClean="0"/>
              <a:pPr/>
              <a:t>37</a:t>
            </a:fld>
            <a:endParaRPr lang="en-US"/>
          </a:p>
        </p:txBody>
      </p:sp>
      <p:sp>
        <p:nvSpPr>
          <p:cNvPr id="54273" name="Title 1"/>
          <p:cNvSpPr>
            <a:spLocks noGrp="1"/>
          </p:cNvSpPr>
          <p:nvPr>
            <p:ph type="title"/>
          </p:nvPr>
        </p:nvSpPr>
        <p:spPr/>
        <p:txBody>
          <a:bodyPr>
            <a:normAutofit fontScale="90000"/>
          </a:bodyPr>
          <a:lstStyle/>
          <a:p>
            <a:r>
              <a:rPr lang="en-US" dirty="0" smtClean="0"/>
              <a:t>The Information Technology Department </a:t>
            </a:r>
            <a:r>
              <a:rPr lang="en-US" sz="1400" dirty="0" smtClean="0"/>
              <a:t>(Cont.1)</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8507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b="1" dirty="0" smtClean="0"/>
              <a:t>Database Administration</a:t>
            </a:r>
          </a:p>
          <a:p>
            <a:pPr lvl="1"/>
            <a:r>
              <a:rPr lang="en-US" dirty="0" smtClean="0"/>
              <a:t>Involves data design, management, security, backup, and access systems </a:t>
            </a:r>
          </a:p>
          <a:p>
            <a:r>
              <a:rPr lang="en-US" b="1" dirty="0" smtClean="0"/>
              <a:t>Network Administration</a:t>
            </a:r>
          </a:p>
          <a:p>
            <a:pPr lvl="1"/>
            <a:r>
              <a:rPr lang="en-US" dirty="0" smtClean="0"/>
              <a:t>Includes hardware and software maintenance, support, and security</a:t>
            </a:r>
          </a:p>
          <a:p>
            <a:r>
              <a:rPr lang="en-US" b="1" dirty="0" smtClean="0"/>
              <a:t>Web Support</a:t>
            </a:r>
          </a:p>
          <a:p>
            <a:pPr lvl="1"/>
            <a:r>
              <a:rPr lang="en-US" dirty="0" smtClean="0"/>
              <a:t>Web support specialists design and construct Web pages</a:t>
            </a:r>
          </a:p>
          <a:p>
            <a:pPr lvl="2"/>
            <a:r>
              <a:rPr lang="en-US" dirty="0" smtClean="0"/>
              <a:t>Monitor traffic and manage hardware and software</a:t>
            </a:r>
          </a:p>
          <a:p>
            <a:pPr lvl="2"/>
            <a:r>
              <a:rPr lang="en-US" dirty="0" smtClean="0"/>
              <a:t>Link Web-based applications information systems </a:t>
            </a:r>
            <a:r>
              <a:rPr lang="en-US" dirty="0"/>
              <a:t>to the company’s information systems</a:t>
            </a:r>
            <a:endParaRPr lang="en-US" dirty="0" smtClean="0"/>
          </a:p>
        </p:txBody>
      </p:sp>
      <p:sp>
        <p:nvSpPr>
          <p:cNvPr id="4" name="Slide Number Placeholder 3"/>
          <p:cNvSpPr>
            <a:spLocks noGrp="1"/>
          </p:cNvSpPr>
          <p:nvPr>
            <p:ph type="sldNum" sz="quarter" idx="12"/>
          </p:nvPr>
        </p:nvSpPr>
        <p:spPr/>
        <p:txBody>
          <a:bodyPr/>
          <a:lstStyle/>
          <a:p>
            <a:fld id="{7EF850C6-D602-426F-B528-E29A6AF873CA}" type="slidenum">
              <a:rPr lang="en-US" smtClean="0"/>
              <a:pPr/>
              <a:t>38</a:t>
            </a:fld>
            <a:endParaRPr lang="en-US"/>
          </a:p>
        </p:txBody>
      </p:sp>
      <p:sp>
        <p:nvSpPr>
          <p:cNvPr id="54273" name="Title 1"/>
          <p:cNvSpPr>
            <a:spLocks noGrp="1"/>
          </p:cNvSpPr>
          <p:nvPr>
            <p:ph type="title"/>
          </p:nvPr>
        </p:nvSpPr>
        <p:spPr/>
        <p:txBody>
          <a:bodyPr>
            <a:normAutofit fontScale="90000"/>
          </a:bodyPr>
          <a:lstStyle/>
          <a:p>
            <a:r>
              <a:rPr lang="en-US" dirty="0" smtClean="0"/>
              <a:t>The Information Technology Department </a:t>
            </a:r>
            <a:r>
              <a:rPr lang="en-US" sz="1400" dirty="0" smtClean="0"/>
              <a:t>(Cont.2)</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7764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b="1" dirty="0"/>
              <a:t>Quality </a:t>
            </a:r>
            <a:r>
              <a:rPr lang="en-US" b="1" dirty="0" smtClean="0"/>
              <a:t>Assurance (QA)</a:t>
            </a:r>
            <a:endParaRPr lang="en-US" b="1" dirty="0"/>
          </a:p>
          <a:p>
            <a:pPr lvl="1"/>
            <a:r>
              <a:rPr lang="en-US" dirty="0" smtClean="0"/>
              <a:t>QA team reviews </a:t>
            </a:r>
            <a:r>
              <a:rPr lang="en-US" dirty="0"/>
              <a:t>and tests all applications and systems changes to verify specifications and software quality standards</a:t>
            </a:r>
          </a:p>
        </p:txBody>
      </p:sp>
      <p:sp>
        <p:nvSpPr>
          <p:cNvPr id="4" name="Slide Number Placeholder 3"/>
          <p:cNvSpPr>
            <a:spLocks noGrp="1"/>
          </p:cNvSpPr>
          <p:nvPr>
            <p:ph type="sldNum" sz="quarter" idx="12"/>
          </p:nvPr>
        </p:nvSpPr>
        <p:spPr/>
        <p:txBody>
          <a:bodyPr/>
          <a:lstStyle/>
          <a:p>
            <a:fld id="{7EF850C6-D602-426F-B528-E29A6AF873CA}" type="slidenum">
              <a:rPr lang="en-US" smtClean="0"/>
              <a:pPr/>
              <a:t>39</a:t>
            </a:fld>
            <a:endParaRPr lang="en-US"/>
          </a:p>
        </p:txBody>
      </p:sp>
      <p:sp>
        <p:nvSpPr>
          <p:cNvPr id="54273" name="Title 1"/>
          <p:cNvSpPr>
            <a:spLocks noGrp="1"/>
          </p:cNvSpPr>
          <p:nvPr>
            <p:ph type="title"/>
          </p:nvPr>
        </p:nvSpPr>
        <p:spPr/>
        <p:txBody>
          <a:bodyPr>
            <a:normAutofit fontScale="90000"/>
          </a:bodyPr>
          <a:lstStyle/>
          <a:p>
            <a:r>
              <a:rPr lang="en-US" dirty="0" smtClean="0"/>
              <a:t>The Information Technology Department </a:t>
            </a:r>
            <a:r>
              <a:rPr lang="en-US" sz="1400" dirty="0" smtClean="0"/>
              <a:t>(Cont.3)</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149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457200" y="1481328"/>
            <a:ext cx="4465980" cy="4525963"/>
          </a:xfrm>
        </p:spPr>
        <p:txBody>
          <a:bodyPr rtlCol="0">
            <a:noAutofit/>
          </a:bodyPr>
          <a:lstStyle/>
          <a:p>
            <a:pPr>
              <a:defRPr/>
            </a:pPr>
            <a:r>
              <a:rPr lang="en-US" sz="2700" dirty="0"/>
              <a:t>Information helps companies:</a:t>
            </a:r>
          </a:p>
          <a:p>
            <a:pPr lvl="1">
              <a:buFont typeface="Arial" pitchFamily="34" charset="0"/>
              <a:buChar char="•"/>
              <a:defRPr/>
            </a:pPr>
            <a:r>
              <a:rPr lang="en-US" sz="2300" dirty="0" smtClean="0"/>
              <a:t>Increase productivity</a:t>
            </a:r>
          </a:p>
          <a:p>
            <a:pPr lvl="1">
              <a:buFont typeface="Arial" pitchFamily="34" charset="0"/>
              <a:buChar char="•"/>
              <a:defRPr/>
            </a:pPr>
            <a:r>
              <a:rPr lang="en-US" sz="2300" dirty="0" smtClean="0"/>
              <a:t>Deliver quality products and services</a:t>
            </a:r>
          </a:p>
          <a:p>
            <a:pPr lvl="1">
              <a:buFont typeface="Arial" pitchFamily="34" charset="0"/>
              <a:buChar char="•"/>
              <a:defRPr/>
            </a:pPr>
            <a:r>
              <a:rPr lang="en-US" sz="2300" dirty="0" smtClean="0"/>
              <a:t>Maintain customer loyalty</a:t>
            </a:r>
          </a:p>
          <a:p>
            <a:pPr lvl="1">
              <a:buFont typeface="Arial" pitchFamily="34" charset="0"/>
              <a:buChar char="•"/>
              <a:defRPr/>
            </a:pPr>
            <a:r>
              <a:rPr lang="en-US" sz="2300" dirty="0" smtClean="0"/>
              <a:t>Make sound decisions </a:t>
            </a:r>
          </a:p>
          <a:p>
            <a:pPr eaLnBrk="1" fontAlgn="auto" hangingPunct="1">
              <a:spcAft>
                <a:spcPts val="0"/>
              </a:spcAft>
              <a:buFont typeface="Arial" pitchFamily="34" charset="0"/>
              <a:buChar char="•"/>
              <a:defRPr/>
            </a:pPr>
            <a:r>
              <a:rPr lang="en-US" sz="2700" dirty="0" smtClean="0"/>
              <a:t>Use of information technology is vital for organizational success</a:t>
            </a:r>
          </a:p>
        </p:txBody>
      </p:sp>
      <p:sp>
        <p:nvSpPr>
          <p:cNvPr id="6" name="Slide Number Placeholder 5"/>
          <p:cNvSpPr>
            <a:spLocks noGrp="1"/>
          </p:cNvSpPr>
          <p:nvPr>
            <p:ph type="sldNum" sz="quarter" idx="12"/>
          </p:nvPr>
        </p:nvSpPr>
        <p:spPr/>
        <p:txBody>
          <a:bodyPr/>
          <a:lstStyle/>
          <a:p>
            <a:pPr>
              <a:defRPr/>
            </a:pPr>
            <a:fld id="{98EA92CD-D419-4283-9BBC-2F82B51D8DB9}" type="slidenum">
              <a:rPr lang="en-US"/>
              <a:pPr>
                <a:defRPr/>
              </a:pPr>
              <a:t>4</a:t>
            </a:fld>
            <a:endParaRPr lang="en-US"/>
          </a:p>
        </p:txBody>
      </p:sp>
      <p:sp>
        <p:nvSpPr>
          <p:cNvPr id="18433" name="Title 1"/>
          <p:cNvSpPr>
            <a:spLocks noGrp="1"/>
          </p:cNvSpPr>
          <p:nvPr>
            <p:ph type="title"/>
          </p:nvPr>
        </p:nvSpPr>
        <p:spPr/>
        <p:txBody>
          <a:bodyPr/>
          <a:lstStyle/>
          <a:p>
            <a:pPr eaLnBrk="1" hangingPunct="1"/>
            <a:r>
              <a:rPr lang="en-US" dirty="0" smtClean="0"/>
              <a:t>Introduction</a:t>
            </a:r>
          </a:p>
        </p:txBody>
      </p:sp>
      <p:pic>
        <p:nvPicPr>
          <p:cNvPr id="7" name="Picture 2" descr="This figure contains clippings of newspaper headlines that illustrate the influence of information technology in day-to-day activities.&#10;Starting from the top, the following headlines are mentioned in the figure:&#10;• Can Google Avoid Global Censorship?&#10;• Web Sales Surge as Gas Prices Rise&#10;• Privacy or Security: Must We Choose?&#10;• Identity Theft: Are Your Kids Safe?&#10;• Social Media Explodes!&#10;• What’s Up With Facebook?&#10;• Five More States Ban Driver Texting&#10;• Another Home Run for Apple?&#10;• Digital Cure for Health Care Costs&#10;• iMath: iPod + iPhone + iPad = $$$&#10;" title="FIGURE 1-1 These headlines show the enormous impact of information technology on our liv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9040" y="1600200"/>
            <a:ext cx="401955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819650" y="5330845"/>
            <a:ext cx="4019550" cy="830997"/>
          </a:xfrm>
          <a:prstGeom prst="rect">
            <a:avLst/>
          </a:prstGeom>
        </p:spPr>
        <p:txBody>
          <a:bodyPr wrap="square">
            <a:spAutoFit/>
          </a:bodyPr>
          <a:lstStyle/>
          <a:p>
            <a:r>
              <a:rPr lang="en-US" sz="1600" b="1" dirty="0"/>
              <a:t>FIGURE 1-1 </a:t>
            </a:r>
            <a:r>
              <a:rPr lang="en-US" sz="1600" dirty="0"/>
              <a:t>These headlines show the enormous impact </a:t>
            </a:r>
            <a:r>
              <a:rPr lang="en-US" sz="1600" dirty="0" smtClean="0"/>
              <a:t>of information </a:t>
            </a:r>
            <a:r>
              <a:rPr lang="en-US" sz="1600" dirty="0"/>
              <a:t>technology on our lives.</a:t>
            </a:r>
          </a:p>
        </p:txBody>
      </p:sp>
      <p:sp>
        <p:nvSpPr>
          <p:cNvPr id="9"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4665F65-C17D-41AB-B229-DCCF02D93F09}" type="slidenum">
              <a:rPr lang="en-US"/>
              <a:pPr>
                <a:defRPr/>
              </a:pPr>
              <a:t>40</a:t>
            </a:fld>
            <a:endParaRPr lang="en-US"/>
          </a:p>
        </p:txBody>
      </p:sp>
      <p:sp>
        <p:nvSpPr>
          <p:cNvPr id="55297" name="Title 1"/>
          <p:cNvSpPr>
            <a:spLocks noGrp="1"/>
          </p:cNvSpPr>
          <p:nvPr>
            <p:ph type="title"/>
          </p:nvPr>
        </p:nvSpPr>
        <p:spPr/>
        <p:txBody>
          <a:bodyPr/>
          <a:lstStyle/>
          <a:p>
            <a:pPr eaLnBrk="1" hangingPunct="1"/>
            <a:r>
              <a:rPr lang="en-US" dirty="0" smtClean="0"/>
              <a:t>The Systems Analyst</a:t>
            </a:r>
          </a:p>
        </p:txBody>
      </p:sp>
      <p:sp>
        <p:nvSpPr>
          <p:cNvPr id="3" name="Content Placeholder 2"/>
          <p:cNvSpPr>
            <a:spLocks noGrp="1"/>
          </p:cNvSpPr>
          <p:nvPr>
            <p:ph sz="half" idx="1"/>
          </p:nvPr>
        </p:nvSpPr>
        <p:spPr>
          <a:xfrm>
            <a:off x="457200" y="1481328"/>
            <a:ext cx="8382000" cy="4525963"/>
          </a:xfrm>
        </p:spPr>
        <p:txBody>
          <a:bodyPr/>
          <a:lstStyle/>
          <a:p>
            <a:r>
              <a:rPr lang="en-US" dirty="0" smtClean="0"/>
              <a:t>Investigates</a:t>
            </a:r>
            <a:r>
              <a:rPr lang="en-US" dirty="0"/>
              <a:t>, analyzes, designs, develops, installs, evaluates, </a:t>
            </a:r>
            <a:r>
              <a:rPr lang="en-US" dirty="0" smtClean="0"/>
              <a:t>and maintains </a:t>
            </a:r>
            <a:r>
              <a:rPr lang="en-US" dirty="0"/>
              <a:t>a company’s information </a:t>
            </a:r>
            <a:r>
              <a:rPr lang="en-US" dirty="0" smtClean="0"/>
              <a:t>systems</a:t>
            </a:r>
          </a:p>
          <a:p>
            <a:r>
              <a:rPr lang="en-IN" dirty="0" smtClean="0"/>
              <a:t>Constantly interacts with users and managers within and outside the organization </a:t>
            </a:r>
            <a:endParaRPr lang="en-IN"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r>
              <a:rPr lang="en-IN" b="1" dirty="0" smtClean="0"/>
              <a:t>Roles</a:t>
            </a:r>
          </a:p>
          <a:p>
            <a:pPr lvl="1"/>
            <a:r>
              <a:rPr lang="en-US" sz="2400" dirty="0" smtClean="0"/>
              <a:t>Acts a translators to managers and programmers </a:t>
            </a:r>
          </a:p>
          <a:p>
            <a:pPr lvl="1"/>
            <a:r>
              <a:rPr lang="en-US" sz="2400" dirty="0" smtClean="0"/>
              <a:t>A company’s best line of defense in an IT disaster</a:t>
            </a:r>
            <a:endParaRPr lang="en-US" sz="2400" dirty="0"/>
          </a:p>
          <a:p>
            <a:pPr lvl="1"/>
            <a:r>
              <a:rPr lang="en-US" sz="2400" dirty="0" smtClean="0"/>
              <a:t>Most valuable skill - The ability to listen</a:t>
            </a:r>
            <a:endParaRPr lang="en-US" sz="2400" dirty="0"/>
          </a:p>
          <a:p>
            <a:pPr lvl="1"/>
            <a:r>
              <a:rPr lang="en-US" sz="2400" dirty="0" smtClean="0"/>
              <a:t>Seeks feedback from users to ensure that systems do not deviate from accomplishing set objectives</a:t>
            </a:r>
          </a:p>
          <a:p>
            <a:r>
              <a:rPr lang="en-US" b="1" dirty="0"/>
              <a:t>Knowledge, Skills, and Education</a:t>
            </a:r>
          </a:p>
          <a:p>
            <a:pPr lvl="1"/>
            <a:r>
              <a:rPr lang="en-US" dirty="0"/>
              <a:t>Technical knowledge</a:t>
            </a:r>
          </a:p>
          <a:p>
            <a:pPr lvl="1"/>
            <a:r>
              <a:rPr lang="en-US" dirty="0"/>
              <a:t>Communication </a:t>
            </a:r>
            <a:r>
              <a:rPr lang="en-US" dirty="0" smtClean="0"/>
              <a:t>and business </a:t>
            </a:r>
            <a:r>
              <a:rPr lang="en-US" dirty="0"/>
              <a:t>skills</a:t>
            </a:r>
          </a:p>
          <a:p>
            <a:pPr lvl="1"/>
            <a:r>
              <a:rPr lang="en-US" b="1" dirty="0"/>
              <a:t>Critical thinking skills</a:t>
            </a:r>
          </a:p>
          <a:p>
            <a:endParaRPr lang="en-IN" dirty="0"/>
          </a:p>
        </p:txBody>
      </p:sp>
      <p:sp>
        <p:nvSpPr>
          <p:cNvPr id="4" name="Slide Number Placeholder 3"/>
          <p:cNvSpPr>
            <a:spLocks noGrp="1"/>
          </p:cNvSpPr>
          <p:nvPr>
            <p:ph type="sldNum" sz="quarter" idx="12"/>
          </p:nvPr>
        </p:nvSpPr>
        <p:spPr/>
        <p:txBody>
          <a:bodyPr/>
          <a:lstStyle/>
          <a:p>
            <a:pPr>
              <a:defRPr/>
            </a:pPr>
            <a:fld id="{045C1710-DF5A-49B1-AD3F-FCC479A1A2A8}" type="slidenum">
              <a:rPr lang="en-US" smtClean="0"/>
              <a:pPr>
                <a:defRPr/>
              </a:pPr>
              <a:t>41</a:t>
            </a:fld>
            <a:endParaRPr lang="en-US"/>
          </a:p>
        </p:txBody>
      </p:sp>
      <p:sp>
        <p:nvSpPr>
          <p:cNvPr id="6" name="Title 5"/>
          <p:cNvSpPr>
            <a:spLocks noGrp="1"/>
          </p:cNvSpPr>
          <p:nvPr>
            <p:ph type="title"/>
          </p:nvPr>
        </p:nvSpPr>
        <p:spPr/>
        <p:txBody>
          <a:bodyPr/>
          <a:lstStyle/>
          <a:p>
            <a:r>
              <a:rPr lang="en-US" dirty="0"/>
              <a:t>The Systems </a:t>
            </a:r>
            <a:r>
              <a:rPr lang="en-US" dirty="0" smtClean="0"/>
              <a:t>Analyst </a:t>
            </a:r>
            <a:r>
              <a:rPr lang="en-US" sz="1300" dirty="0" smtClean="0"/>
              <a:t>(Cont.1)</a:t>
            </a:r>
            <a:endParaRPr lang="en-IN" sz="1300"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2535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lvl="1"/>
            <a:r>
              <a:rPr lang="en-US" dirty="0" smtClean="0"/>
              <a:t>Education - A college degree in information systems, science, or business</a:t>
            </a:r>
          </a:p>
          <a:p>
            <a:pPr lvl="3"/>
            <a:r>
              <a:rPr lang="en-US" dirty="0" smtClean="0"/>
              <a:t>Some IT experience is required</a:t>
            </a:r>
          </a:p>
          <a:p>
            <a:r>
              <a:rPr lang="en-US" b="1" dirty="0" smtClean="0"/>
              <a:t>Certification</a:t>
            </a:r>
          </a:p>
          <a:p>
            <a:pPr lvl="1"/>
            <a:r>
              <a:rPr lang="en-US" dirty="0" smtClean="0"/>
              <a:t>Helps IT professionals learn </a:t>
            </a:r>
            <a:r>
              <a:rPr lang="en-US" dirty="0"/>
              <a:t>new skills and </a:t>
            </a:r>
            <a:r>
              <a:rPr lang="en-US" dirty="0" smtClean="0"/>
              <a:t>gain recognition </a:t>
            </a:r>
            <a:r>
              <a:rPr lang="en-US" dirty="0"/>
              <a:t>for their </a:t>
            </a:r>
            <a:r>
              <a:rPr lang="en-US" dirty="0" smtClean="0"/>
              <a:t>efforts</a:t>
            </a:r>
          </a:p>
          <a:p>
            <a:endParaRPr lang="en-US" dirty="0"/>
          </a:p>
        </p:txBody>
      </p:sp>
      <p:sp>
        <p:nvSpPr>
          <p:cNvPr id="4" name="Slide Number Placeholder 3"/>
          <p:cNvSpPr>
            <a:spLocks noGrp="1"/>
          </p:cNvSpPr>
          <p:nvPr>
            <p:ph type="sldNum" sz="quarter" idx="12"/>
          </p:nvPr>
        </p:nvSpPr>
        <p:spPr/>
        <p:txBody>
          <a:bodyPr/>
          <a:lstStyle/>
          <a:p>
            <a:pPr>
              <a:defRPr/>
            </a:pPr>
            <a:fld id="{045C1710-DF5A-49B1-AD3F-FCC479A1A2A8}" type="slidenum">
              <a:rPr lang="en-US" smtClean="0"/>
              <a:pPr>
                <a:defRPr/>
              </a:pPr>
              <a:t>42</a:t>
            </a:fld>
            <a:endParaRPr lang="en-US"/>
          </a:p>
        </p:txBody>
      </p:sp>
      <p:sp>
        <p:nvSpPr>
          <p:cNvPr id="6" name="Title 5"/>
          <p:cNvSpPr>
            <a:spLocks noGrp="1"/>
          </p:cNvSpPr>
          <p:nvPr>
            <p:ph type="title"/>
          </p:nvPr>
        </p:nvSpPr>
        <p:spPr/>
        <p:txBody>
          <a:bodyPr/>
          <a:lstStyle/>
          <a:p>
            <a:r>
              <a:rPr lang="en-US" dirty="0"/>
              <a:t>The Systems </a:t>
            </a:r>
            <a:r>
              <a:rPr lang="en-US" dirty="0" smtClean="0"/>
              <a:t>Analyst </a:t>
            </a:r>
            <a:r>
              <a:rPr lang="en-US" sz="1300" dirty="0" smtClean="0"/>
              <a:t>(Cont.2)</a:t>
            </a:r>
            <a:endParaRPr lang="en-IN" sz="1300"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409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Placeholder 2"/>
          <p:cNvSpPr>
            <a:spLocks noGrp="1"/>
          </p:cNvSpPr>
          <p:nvPr>
            <p:ph idx="1"/>
          </p:nvPr>
        </p:nvSpPr>
        <p:spPr/>
        <p:txBody>
          <a:bodyPr>
            <a:noAutofit/>
          </a:bodyPr>
          <a:lstStyle/>
          <a:p>
            <a:r>
              <a:rPr lang="en-US" b="1" dirty="0"/>
              <a:t>Career Opportunities</a:t>
            </a:r>
          </a:p>
          <a:p>
            <a:pPr lvl="1"/>
            <a:r>
              <a:rPr lang="en-US" dirty="0"/>
              <a:t>Companies will need systems analysts to apply new information </a:t>
            </a:r>
            <a:r>
              <a:rPr lang="en-US" dirty="0" smtClean="0"/>
              <a:t>technology</a:t>
            </a:r>
          </a:p>
          <a:p>
            <a:pPr lvl="1"/>
            <a:r>
              <a:rPr lang="en-US" dirty="0" smtClean="0"/>
              <a:t>Explosion </a:t>
            </a:r>
            <a:r>
              <a:rPr lang="en-US" dirty="0"/>
              <a:t>in e-commerce will fuel IT job growth</a:t>
            </a:r>
          </a:p>
          <a:p>
            <a:pPr lvl="1" eaLnBrk="1" hangingPunct="1"/>
            <a:r>
              <a:rPr lang="en-US" dirty="0" smtClean="0"/>
              <a:t>Important factors</a:t>
            </a:r>
          </a:p>
          <a:p>
            <a:pPr lvl="2"/>
            <a:r>
              <a:rPr lang="en-US" dirty="0" smtClean="0"/>
              <a:t>Job titles</a:t>
            </a:r>
          </a:p>
          <a:p>
            <a:pPr lvl="2"/>
            <a:r>
              <a:rPr lang="en-US" dirty="0" smtClean="0"/>
              <a:t>Company organization</a:t>
            </a:r>
          </a:p>
          <a:p>
            <a:pPr lvl="2"/>
            <a:r>
              <a:rPr lang="en-US" dirty="0"/>
              <a:t>Company size</a:t>
            </a:r>
          </a:p>
          <a:p>
            <a:pPr lvl="2"/>
            <a:r>
              <a:rPr lang="en-US" dirty="0" smtClean="0"/>
              <a:t>Salary</a:t>
            </a:r>
            <a:r>
              <a:rPr lang="en-US" dirty="0"/>
              <a:t>, location and future Growth</a:t>
            </a:r>
          </a:p>
          <a:p>
            <a:pPr lvl="2"/>
            <a:r>
              <a:rPr lang="en-US" b="1" dirty="0" smtClean="0"/>
              <a:t>Corporate culture</a:t>
            </a:r>
            <a:endParaRPr lang="en-US" b="1" dirty="0"/>
          </a:p>
        </p:txBody>
      </p:sp>
      <p:sp>
        <p:nvSpPr>
          <p:cNvPr id="6" name="Slide Number Placeholder 5"/>
          <p:cNvSpPr>
            <a:spLocks noGrp="1"/>
          </p:cNvSpPr>
          <p:nvPr>
            <p:ph type="sldNum" sz="quarter" idx="12"/>
          </p:nvPr>
        </p:nvSpPr>
        <p:spPr/>
        <p:txBody>
          <a:bodyPr/>
          <a:lstStyle/>
          <a:p>
            <a:pPr>
              <a:defRPr/>
            </a:pPr>
            <a:fld id="{B4665F65-C17D-41AB-B229-DCCF02D93F09}" type="slidenum">
              <a:rPr lang="en-US"/>
              <a:pPr>
                <a:defRPr/>
              </a:pPr>
              <a:t>43</a:t>
            </a:fld>
            <a:endParaRPr lang="en-US"/>
          </a:p>
        </p:txBody>
      </p:sp>
      <p:sp>
        <p:nvSpPr>
          <p:cNvPr id="55297" name="Title 1"/>
          <p:cNvSpPr>
            <a:spLocks noGrp="1"/>
          </p:cNvSpPr>
          <p:nvPr>
            <p:ph type="title"/>
          </p:nvPr>
        </p:nvSpPr>
        <p:spPr/>
        <p:txBody>
          <a:bodyPr/>
          <a:lstStyle/>
          <a:p>
            <a:pPr eaLnBrk="1" hangingPunct="1"/>
            <a:r>
              <a:rPr lang="en-US" dirty="0" smtClean="0"/>
              <a:t>The Systems Analyst </a:t>
            </a:r>
            <a:r>
              <a:rPr lang="en-US" sz="1200" dirty="0" smtClean="0"/>
              <a:t>(Cont.3)</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2062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44</a:t>
            </a:fld>
            <a:endParaRPr lang="en-US"/>
          </a:p>
        </p:txBody>
      </p:sp>
      <p:sp>
        <p:nvSpPr>
          <p:cNvPr id="56321" name="Title 1"/>
          <p:cNvSpPr>
            <a:spLocks noGrp="1"/>
          </p:cNvSpPr>
          <p:nvPr>
            <p:ph type="title"/>
          </p:nvPr>
        </p:nvSpPr>
        <p:spPr/>
        <p:txBody>
          <a:bodyPr>
            <a:normAutofit fontScale="90000"/>
          </a:bodyPr>
          <a:lstStyle/>
          <a:p>
            <a:pPr eaLnBrk="1" hangingPunct="1"/>
            <a:r>
              <a:rPr lang="en-US" dirty="0" smtClean="0"/>
              <a:t>Trends in Information Technology</a:t>
            </a:r>
          </a:p>
        </p:txBody>
      </p:sp>
      <p:sp>
        <p:nvSpPr>
          <p:cNvPr id="3" name="Text Placeholder 2"/>
          <p:cNvSpPr>
            <a:spLocks noGrp="1"/>
          </p:cNvSpPr>
          <p:nvPr>
            <p:ph idx="4294967295"/>
          </p:nvPr>
        </p:nvSpPr>
        <p:spPr>
          <a:xfrm>
            <a:off x="417441" y="1481138"/>
            <a:ext cx="8229600" cy="4525962"/>
          </a:xfrm>
        </p:spPr>
        <p:txBody>
          <a:bodyPr rtlCol="0">
            <a:normAutofit/>
          </a:bodyPr>
          <a:lstStyle/>
          <a:p>
            <a:pPr fontAlgn="auto">
              <a:defRPr/>
            </a:pPr>
            <a:r>
              <a:rPr lang="en-US" dirty="0"/>
              <a:t>IT is one of the fastest evolving </a:t>
            </a:r>
            <a:r>
              <a:rPr lang="en-US" dirty="0" smtClean="0"/>
              <a:t>industries </a:t>
            </a:r>
            <a:endParaRPr lang="en-US" dirty="0"/>
          </a:p>
          <a:p>
            <a:pPr>
              <a:defRPr/>
            </a:pPr>
            <a:r>
              <a:rPr lang="en-US" dirty="0"/>
              <a:t>Knowledge of current trends is vital to a systems analyst</a:t>
            </a:r>
          </a:p>
          <a:p>
            <a:pPr>
              <a:defRPr/>
            </a:pPr>
            <a:r>
              <a:rPr lang="en-US" dirty="0"/>
              <a:t>Key trends</a:t>
            </a:r>
          </a:p>
          <a:p>
            <a:pPr lvl="1">
              <a:defRPr/>
            </a:pPr>
            <a:r>
              <a:rPr lang="en-US" dirty="0"/>
              <a:t>Agile methods</a:t>
            </a:r>
          </a:p>
          <a:p>
            <a:pPr lvl="1">
              <a:defRPr/>
            </a:pPr>
            <a:r>
              <a:rPr lang="en-US" dirty="0" smtClean="0"/>
              <a:t>Cloud </a:t>
            </a:r>
            <a:r>
              <a:rPr lang="en-US" dirty="0"/>
              <a:t>computing</a:t>
            </a:r>
          </a:p>
          <a:p>
            <a:pPr lvl="1">
              <a:defRPr/>
            </a:pPr>
            <a:r>
              <a:rPr lang="en-US" dirty="0" smtClean="0"/>
              <a:t>Mobile </a:t>
            </a:r>
            <a:r>
              <a:rPr lang="en-US" dirty="0"/>
              <a:t>devices and </a:t>
            </a:r>
            <a:r>
              <a:rPr lang="en-US" dirty="0" smtClean="0"/>
              <a:t>apps</a:t>
            </a:r>
          </a:p>
          <a:p>
            <a:pPr lvl="1">
              <a:defRPr/>
            </a:pPr>
            <a:r>
              <a:rPr lang="en-IN" dirty="0" smtClean="0"/>
              <a:t>IT </a:t>
            </a:r>
            <a:r>
              <a:rPr lang="en-IN" dirty="0"/>
              <a:t>firms </a:t>
            </a:r>
            <a:r>
              <a:rPr lang="en-IN" dirty="0" smtClean="0"/>
              <a:t>now offer </a:t>
            </a:r>
            <a:r>
              <a:rPr lang="en-IN" dirty="0"/>
              <a:t>a mix of products, services, and </a:t>
            </a:r>
            <a:r>
              <a:rPr lang="en-IN" dirty="0" smtClean="0"/>
              <a:t>support</a:t>
            </a:r>
          </a:p>
          <a:p>
            <a:pPr lvl="1">
              <a:defRPr/>
            </a:pPr>
            <a:r>
              <a:rPr lang="en-IN" dirty="0" smtClean="0"/>
              <a:t>Social media</a:t>
            </a:r>
            <a:endParaRPr lang="en-IN" dirty="0"/>
          </a:p>
          <a:p>
            <a:pPr lvl="1">
              <a:defRPr/>
            </a:pPr>
            <a:endParaRPr lang="en-IN" dirty="0" smtClean="0"/>
          </a:p>
          <a:p>
            <a:pPr lvl="1">
              <a:defRPr/>
            </a:pPr>
            <a:endParaRPr lang="en-US"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45</a:t>
            </a:fld>
            <a:endParaRPr lang="en-US"/>
          </a:p>
        </p:txBody>
      </p:sp>
      <p:sp>
        <p:nvSpPr>
          <p:cNvPr id="56321" name="Title 1"/>
          <p:cNvSpPr>
            <a:spLocks noGrp="1"/>
          </p:cNvSpPr>
          <p:nvPr>
            <p:ph type="title"/>
          </p:nvPr>
        </p:nvSpPr>
        <p:spPr/>
        <p:txBody>
          <a:bodyPr/>
          <a:lstStyle/>
          <a:p>
            <a:pPr eaLnBrk="1" hangingPunct="1"/>
            <a:r>
              <a:rPr lang="en-US" smtClean="0"/>
              <a:t>Chapter Summary</a:t>
            </a:r>
          </a:p>
        </p:txBody>
      </p:sp>
      <p:sp>
        <p:nvSpPr>
          <p:cNvPr id="3" name="Text Placeholder 2"/>
          <p:cNvSpPr>
            <a:spLocks noGrp="1"/>
          </p:cNvSpPr>
          <p:nvPr>
            <p:ph idx="4294967295"/>
          </p:nvPr>
        </p:nvSpPr>
        <p:spPr>
          <a:xfrm>
            <a:off x="437320" y="1481138"/>
            <a:ext cx="8229600" cy="4525962"/>
          </a:xfrm>
        </p:spPr>
        <p:txBody>
          <a:bodyPr rtlCol="0">
            <a:normAutofit/>
          </a:bodyPr>
          <a:lstStyle/>
          <a:p>
            <a:pPr fontAlgn="auto">
              <a:defRPr/>
            </a:pPr>
            <a:r>
              <a:rPr lang="en-US" dirty="0"/>
              <a:t>IT </a:t>
            </a:r>
            <a:r>
              <a:rPr lang="en-US" dirty="0" smtClean="0"/>
              <a:t>- Combination </a:t>
            </a:r>
            <a:r>
              <a:rPr lang="en-US" dirty="0"/>
              <a:t>of hardware and software </a:t>
            </a:r>
            <a:r>
              <a:rPr lang="en-US" dirty="0" smtClean="0"/>
              <a:t>resources</a:t>
            </a:r>
          </a:p>
          <a:p>
            <a:pPr lvl="1">
              <a:defRPr/>
            </a:pPr>
            <a:r>
              <a:rPr lang="en-US" dirty="0" smtClean="0"/>
              <a:t>Used by companies to </a:t>
            </a:r>
            <a:r>
              <a:rPr lang="en-US" dirty="0"/>
              <a:t>manage, access, communicate, and share information</a:t>
            </a:r>
          </a:p>
          <a:p>
            <a:pPr fontAlgn="auto">
              <a:defRPr/>
            </a:pPr>
            <a:r>
              <a:rPr lang="en-US" dirty="0" smtClean="0"/>
              <a:t>Essential </a:t>
            </a:r>
            <a:r>
              <a:rPr lang="en-US" dirty="0"/>
              <a:t>components of an information </a:t>
            </a:r>
            <a:r>
              <a:rPr lang="en-US" dirty="0" smtClean="0"/>
              <a:t>system</a:t>
            </a:r>
          </a:p>
          <a:p>
            <a:pPr lvl="1">
              <a:defRPr/>
            </a:pPr>
            <a:r>
              <a:rPr lang="en-US" dirty="0" smtClean="0"/>
              <a:t>Hardware</a:t>
            </a:r>
            <a:r>
              <a:rPr lang="en-US" dirty="0"/>
              <a:t>, software, data, processes, and people</a:t>
            </a:r>
          </a:p>
          <a:p>
            <a:pPr fontAlgn="auto">
              <a:defRPr/>
            </a:pPr>
            <a:r>
              <a:rPr lang="en-US" dirty="0"/>
              <a:t>Successful companies offer a mix of products, technical and financial services, consulting, and customer support</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9552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pPr>
              <a:defRPr/>
            </a:pPr>
            <a:r>
              <a:rPr lang="en-US" dirty="0" smtClean="0"/>
              <a:t>Types of information </a:t>
            </a:r>
            <a:r>
              <a:rPr lang="en-US" dirty="0"/>
              <a:t>systems </a:t>
            </a:r>
            <a:endParaRPr lang="en-US" dirty="0" smtClean="0"/>
          </a:p>
          <a:p>
            <a:pPr lvl="1">
              <a:defRPr/>
            </a:pPr>
            <a:r>
              <a:rPr lang="en-US" dirty="0" smtClean="0"/>
              <a:t>Enterprise </a:t>
            </a:r>
            <a:r>
              <a:rPr lang="en-US" dirty="0"/>
              <a:t>computing systems, transaction processing systems, business support systems, knowledge management systems, or user productivity systems</a:t>
            </a:r>
          </a:p>
          <a:p>
            <a:pPr>
              <a:defRPr/>
            </a:pPr>
            <a:r>
              <a:rPr lang="en-US" dirty="0"/>
              <a:t>Organization structure includes top managers, middle managers and knowledge workers, supervisors and team leaders, and operational employees</a:t>
            </a:r>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46</a:t>
            </a:fld>
            <a:endParaRPr lang="en-US"/>
          </a:p>
        </p:txBody>
      </p:sp>
      <p:sp>
        <p:nvSpPr>
          <p:cNvPr id="57345" name="Title 1"/>
          <p:cNvSpPr>
            <a:spLocks noGrp="1"/>
          </p:cNvSpPr>
          <p:nvPr>
            <p:ph type="title"/>
          </p:nvPr>
        </p:nvSpPr>
        <p:spPr/>
        <p:txBody>
          <a:bodyPr/>
          <a:lstStyle/>
          <a:p>
            <a:pPr eaLnBrk="1" hangingPunct="1"/>
            <a:r>
              <a:rPr lang="en-US" dirty="0" smtClean="0"/>
              <a:t>Chapter Summary </a:t>
            </a:r>
            <a:r>
              <a:rPr lang="en-US" sz="1200" dirty="0" smtClean="0"/>
              <a:t>(Cont.1)</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8940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IN" dirty="0"/>
              <a:t>Systems analysts </a:t>
            </a:r>
            <a:r>
              <a:rPr lang="en-IN"/>
              <a:t>use </a:t>
            </a:r>
            <a:r>
              <a:rPr lang="en-IN" smtClean="0"/>
              <a:t>modelling, </a:t>
            </a:r>
            <a:r>
              <a:rPr lang="en-IN" dirty="0"/>
              <a:t>prototyping, and computer-aided systems engineering (CASE) tools </a:t>
            </a:r>
          </a:p>
          <a:p>
            <a:pPr>
              <a:defRPr/>
            </a:pPr>
            <a:r>
              <a:rPr lang="en-IN" dirty="0"/>
              <a:t>Popular system development </a:t>
            </a:r>
            <a:r>
              <a:rPr lang="en-IN" dirty="0" smtClean="0"/>
              <a:t>approaches</a:t>
            </a:r>
          </a:p>
          <a:p>
            <a:pPr lvl="1">
              <a:defRPr/>
            </a:pPr>
            <a:r>
              <a:rPr lang="en-IN" dirty="0" smtClean="0"/>
              <a:t>Structured </a:t>
            </a:r>
            <a:r>
              <a:rPr lang="en-IN" dirty="0"/>
              <a:t>analysis, object-oriented analysis, and agile methods</a:t>
            </a:r>
          </a:p>
          <a:p>
            <a:pPr>
              <a:defRPr/>
            </a:pPr>
            <a:r>
              <a:rPr lang="en-US" dirty="0"/>
              <a:t>In addition to technical knowledge, a systems analyst must understand the business, think critically, and communicate effectively</a:t>
            </a:r>
          </a:p>
          <a:p>
            <a:endParaRPr lang="en-IN" dirty="0" smtClean="0">
              <a:solidFill>
                <a:schemeClr val="bg2">
                  <a:lumMod val="50000"/>
                </a:schemeClr>
              </a:solidFill>
            </a:endParaRP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47</a:t>
            </a:fld>
            <a:endParaRPr lang="en-US"/>
          </a:p>
        </p:txBody>
      </p:sp>
      <p:sp>
        <p:nvSpPr>
          <p:cNvPr id="4" name="Title 3"/>
          <p:cNvSpPr>
            <a:spLocks noGrp="1"/>
          </p:cNvSpPr>
          <p:nvPr>
            <p:ph type="title"/>
          </p:nvPr>
        </p:nvSpPr>
        <p:spPr/>
        <p:txBody>
          <a:bodyPr/>
          <a:lstStyle/>
          <a:p>
            <a:r>
              <a:rPr lang="en-US" dirty="0"/>
              <a:t>Chapter Summary </a:t>
            </a:r>
            <a:r>
              <a:rPr lang="en-US" sz="1200" dirty="0"/>
              <a:t>(</a:t>
            </a:r>
            <a:r>
              <a:rPr lang="en-US" sz="1200" dirty="0" smtClean="0"/>
              <a:t>Cont.2)</a:t>
            </a:r>
            <a:endParaRPr lang="en-IN"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331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545198-DF98-4860-AAF4-4269071BD701}" type="slidenum">
              <a:rPr lang="en-US" smtClean="0"/>
              <a:pPr/>
              <a:t>5</a:t>
            </a:fld>
            <a:endParaRPr lang="en-US"/>
          </a:p>
        </p:txBody>
      </p:sp>
      <p:sp>
        <p:nvSpPr>
          <p:cNvPr id="2" name="Title 1"/>
          <p:cNvSpPr>
            <a:spLocks noGrp="1"/>
          </p:cNvSpPr>
          <p:nvPr>
            <p:ph type="title"/>
          </p:nvPr>
        </p:nvSpPr>
        <p:spPr/>
        <p:txBody>
          <a:bodyPr>
            <a:normAutofit fontScale="90000"/>
          </a:bodyPr>
          <a:lstStyle/>
          <a:p>
            <a:r>
              <a:rPr lang="en-US" smtClean="0"/>
              <a:t>What Is Information Technology?</a:t>
            </a:r>
            <a:endParaRPr lang="en-US" dirty="0" smtClean="0"/>
          </a:p>
        </p:txBody>
      </p:sp>
      <p:sp>
        <p:nvSpPr>
          <p:cNvPr id="8" name="Text Placeholder 2"/>
          <p:cNvSpPr txBox="1">
            <a:spLocks/>
          </p:cNvSpPr>
          <p:nvPr/>
        </p:nvSpPr>
        <p:spPr>
          <a:xfrm>
            <a:off x="474980" y="1417638"/>
            <a:ext cx="8151972" cy="418108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b="1" dirty="0" smtClean="0"/>
              <a:t>Information Technology (IT) </a:t>
            </a:r>
          </a:p>
          <a:p>
            <a:pPr lvl="1"/>
            <a:r>
              <a:rPr lang="en-US" dirty="0" smtClean="0"/>
              <a:t>Combination of hardware and software products and services used to manage, access, communicate, and share information</a:t>
            </a:r>
          </a:p>
          <a:p>
            <a:r>
              <a:rPr lang="en-US" b="1" dirty="0" smtClean="0"/>
              <a:t>Changing </a:t>
            </a:r>
            <a:r>
              <a:rPr lang="en-US" b="1" dirty="0"/>
              <a:t>Nature of Information Technology</a:t>
            </a:r>
          </a:p>
          <a:p>
            <a:pPr lvl="1"/>
            <a:r>
              <a:rPr lang="en-US" dirty="0" smtClean="0"/>
              <a:t>Change is dramatic and continuous</a:t>
            </a:r>
          </a:p>
          <a:p>
            <a:pPr lvl="1"/>
            <a:r>
              <a:rPr lang="en-US" dirty="0" smtClean="0"/>
              <a:t>Advances </a:t>
            </a:r>
            <a:r>
              <a:rPr lang="en-US" dirty="0"/>
              <a:t>influence change in </a:t>
            </a:r>
            <a:r>
              <a:rPr lang="en-US" dirty="0" smtClean="0"/>
              <a:t>		    business </a:t>
            </a:r>
            <a:r>
              <a:rPr lang="en-US" dirty="0"/>
              <a:t>organizations</a:t>
            </a:r>
          </a:p>
          <a:p>
            <a:pPr lvl="1" fontAlgn="auto">
              <a:spcAft>
                <a:spcPts val="0"/>
              </a:spcAft>
            </a:pPr>
            <a:endParaRPr lang="en-US" dirty="0" smtClean="0"/>
          </a:p>
        </p:txBody>
      </p:sp>
      <p:sp>
        <p:nvSpPr>
          <p:cNvPr id="5" name="Rectangle 4"/>
          <p:cNvSpPr/>
          <p:nvPr/>
        </p:nvSpPr>
        <p:spPr>
          <a:xfrm>
            <a:off x="2523952" y="5071020"/>
            <a:ext cx="3416124" cy="707886"/>
          </a:xfrm>
          <a:prstGeom prst="rect">
            <a:avLst/>
          </a:prstGeom>
        </p:spPr>
        <p:txBody>
          <a:bodyPr wrap="square">
            <a:spAutoFit/>
          </a:bodyPr>
          <a:lstStyle/>
          <a:p>
            <a:r>
              <a:rPr lang="en-US" sz="1600" dirty="0"/>
              <a:t>FIGURE </a:t>
            </a:r>
            <a:r>
              <a:rPr lang="en-US" sz="1600" dirty="0" smtClean="0"/>
              <a:t>1-2 An employee clocking in with a punch card in 1953.</a:t>
            </a:r>
          </a:p>
          <a:p>
            <a:r>
              <a:rPr lang="en-US" sz="800" dirty="0"/>
              <a:t>ClassicStock.com/</a:t>
            </a:r>
            <a:r>
              <a:rPr lang="en-US" sz="800" dirty="0" err="1"/>
              <a:t>Superstock</a:t>
            </a:r>
            <a:endParaRPr lang="en-US" sz="800" dirty="0"/>
          </a:p>
        </p:txBody>
      </p:sp>
      <p:pic>
        <p:nvPicPr>
          <p:cNvPr id="13" name="Picture 12" descr="This figure is a photograph of a woman employee clocking in to work using a punch card." title="FIGURE 1-2 An employee clocking in with a punch car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5804" y="3955015"/>
            <a:ext cx="2661476" cy="2232009"/>
          </a:xfrm>
          <a:prstGeom prst="rect">
            <a:avLst/>
          </a:prstGeom>
        </p:spPr>
      </p:pic>
      <p:sp>
        <p:nvSpPr>
          <p:cNvPr id="14"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2"/>
          <p:cNvSpPr>
            <a:spLocks noGrp="1"/>
          </p:cNvSpPr>
          <p:nvPr>
            <p:ph idx="1"/>
          </p:nvPr>
        </p:nvSpPr>
        <p:spPr/>
        <p:txBody>
          <a:bodyPr>
            <a:noAutofit/>
          </a:bodyPr>
          <a:lstStyle/>
          <a:p>
            <a:pPr eaLnBrk="1" hangingPunct="1"/>
            <a:r>
              <a:rPr lang="en-US" b="1" dirty="0"/>
              <a:t>Systems Analysis and Design</a:t>
            </a:r>
          </a:p>
          <a:p>
            <a:pPr lvl="1"/>
            <a:r>
              <a:rPr lang="en-US" dirty="0" smtClean="0"/>
              <a:t>Step-by-step </a:t>
            </a:r>
            <a:r>
              <a:rPr lang="en-US" dirty="0"/>
              <a:t>process for developing high-quality information systems</a:t>
            </a:r>
          </a:p>
          <a:p>
            <a:pPr lvl="2"/>
            <a:r>
              <a:rPr lang="en-US" b="1" dirty="0" smtClean="0"/>
              <a:t>Information systems</a:t>
            </a:r>
            <a:r>
              <a:rPr lang="en-US" dirty="0" smtClean="0"/>
              <a:t>: Combination </a:t>
            </a:r>
            <a:r>
              <a:rPr lang="en-US" dirty="0"/>
              <a:t>of technology, people, and data to perform certain business functions</a:t>
            </a:r>
          </a:p>
          <a:p>
            <a:r>
              <a:rPr lang="en-US" b="1" dirty="0" smtClean="0"/>
              <a:t>What Does a Systems Analyst Do?</a:t>
            </a:r>
            <a:endParaRPr lang="en-US" b="1" dirty="0"/>
          </a:p>
          <a:p>
            <a:pPr lvl="1"/>
            <a:r>
              <a:rPr lang="en-US" dirty="0" smtClean="0"/>
              <a:t>Plans, develops, and maintains </a:t>
            </a:r>
            <a:r>
              <a:rPr lang="en-US" dirty="0"/>
              <a:t>information </a:t>
            </a:r>
            <a:r>
              <a:rPr lang="en-US" dirty="0" smtClean="0"/>
              <a:t>systems</a:t>
            </a:r>
          </a:p>
          <a:p>
            <a:pPr lvl="1"/>
            <a:r>
              <a:rPr lang="en-US" dirty="0" smtClean="0"/>
              <a:t>Manages IT projects, including tasks, resources, schedules, and costs</a:t>
            </a:r>
          </a:p>
          <a:p>
            <a:pPr lvl="1"/>
            <a:r>
              <a:rPr lang="en-US" dirty="0" smtClean="0"/>
              <a:t>Conducts meetings, delivers presentations, and writes memos, reports, and documentation</a:t>
            </a: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6</a:t>
            </a:fld>
            <a:endParaRPr lang="en-US"/>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What Is Information Technology</a:t>
            </a:r>
            <a:r>
              <a:rPr lang="en-US" dirty="0" smtClean="0"/>
              <a:t>? </a:t>
            </a:r>
            <a:r>
              <a:rPr lang="en-US" sz="1300" dirty="0" smtClean="0"/>
              <a:t>(Cont.)</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345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FED4F1C-06F7-4A04-9457-CA53CDF0EA00}" type="slidenum">
              <a:rPr lang="en-US"/>
              <a:pPr>
                <a:defRPr/>
              </a:pPr>
              <a:t>7</a:t>
            </a:fld>
            <a:endParaRPr lang="en-US"/>
          </a:p>
        </p:txBody>
      </p:sp>
      <p:sp>
        <p:nvSpPr>
          <p:cNvPr id="22529" name="Title 1"/>
          <p:cNvSpPr>
            <a:spLocks noGrp="1"/>
          </p:cNvSpPr>
          <p:nvPr>
            <p:ph type="title"/>
          </p:nvPr>
        </p:nvSpPr>
        <p:spPr/>
        <p:txBody>
          <a:bodyPr>
            <a:normAutofit fontScale="90000"/>
          </a:bodyPr>
          <a:lstStyle/>
          <a:p>
            <a:pPr eaLnBrk="1" hangingPunct="1"/>
            <a:r>
              <a:rPr lang="en-US" dirty="0" smtClean="0"/>
              <a:t>Information System Components</a:t>
            </a:r>
          </a:p>
        </p:txBody>
      </p:sp>
      <p:sp>
        <p:nvSpPr>
          <p:cNvPr id="3" name="Text Placeholder 2"/>
          <p:cNvSpPr>
            <a:spLocks noGrp="1"/>
          </p:cNvSpPr>
          <p:nvPr>
            <p:ph idx="4294967295"/>
          </p:nvPr>
        </p:nvSpPr>
        <p:spPr>
          <a:xfrm>
            <a:off x="228600" y="1341438"/>
            <a:ext cx="5406886" cy="4525962"/>
          </a:xfrm>
        </p:spPr>
        <p:txBody>
          <a:bodyPr rtlCol="0">
            <a:noAutofit/>
          </a:bodyPr>
          <a:lstStyle/>
          <a:p>
            <a:pPr fontAlgn="auto">
              <a:defRPr/>
            </a:pPr>
            <a:r>
              <a:rPr lang="en-US" b="1" dirty="0"/>
              <a:t>System</a:t>
            </a:r>
            <a:r>
              <a:rPr lang="en-US" dirty="0"/>
              <a:t>: Set of related</a:t>
            </a:r>
            <a:br>
              <a:rPr lang="en-US" dirty="0"/>
            </a:br>
            <a:r>
              <a:rPr lang="en-US" dirty="0"/>
              <a:t>components that produces </a:t>
            </a:r>
            <a:br>
              <a:rPr lang="en-US" dirty="0"/>
            </a:br>
            <a:r>
              <a:rPr lang="en-US" dirty="0"/>
              <a:t>specific results</a:t>
            </a:r>
          </a:p>
          <a:p>
            <a:pPr lvl="1">
              <a:defRPr/>
            </a:pPr>
            <a:r>
              <a:rPr lang="en-US" b="1" dirty="0"/>
              <a:t>Mission-critical systems </a:t>
            </a:r>
            <a:r>
              <a:rPr lang="en-US" dirty="0"/>
              <a:t>are</a:t>
            </a:r>
            <a:br>
              <a:rPr lang="en-US" dirty="0"/>
            </a:br>
            <a:r>
              <a:rPr lang="en-US" dirty="0"/>
              <a:t>vital to a company’s </a:t>
            </a:r>
            <a:br>
              <a:rPr lang="en-US" dirty="0"/>
            </a:br>
            <a:r>
              <a:rPr lang="en-US" dirty="0"/>
              <a:t>operations</a:t>
            </a:r>
          </a:p>
          <a:p>
            <a:pPr>
              <a:defRPr/>
            </a:pPr>
            <a:r>
              <a:rPr lang="en-US" dirty="0"/>
              <a:t>All systems require input data</a:t>
            </a:r>
          </a:p>
          <a:p>
            <a:pPr lvl="1">
              <a:defRPr/>
            </a:pPr>
            <a:r>
              <a:rPr lang="en-US" b="1" dirty="0"/>
              <a:t>Data</a:t>
            </a:r>
            <a:r>
              <a:rPr lang="en-US" dirty="0"/>
              <a:t>: Basic facts that serve as raw material</a:t>
            </a:r>
          </a:p>
          <a:p>
            <a:pPr lvl="2">
              <a:buFont typeface="Arial" pitchFamily="34" charset="0"/>
              <a:buChar char="•"/>
              <a:defRPr/>
            </a:pPr>
            <a:r>
              <a:rPr lang="en-US" b="1" dirty="0" smtClean="0"/>
              <a:t>Information</a:t>
            </a:r>
            <a:r>
              <a:rPr lang="en-US" dirty="0" smtClean="0"/>
              <a:t>: Data transformed into output</a:t>
            </a:r>
            <a:endParaRPr lang="en-US" b="1" dirty="0" smtClean="0"/>
          </a:p>
        </p:txBody>
      </p:sp>
      <p:sp>
        <p:nvSpPr>
          <p:cNvPr id="2" name="Rectangle 1"/>
          <p:cNvSpPr/>
          <p:nvPr/>
        </p:nvSpPr>
        <p:spPr>
          <a:xfrm>
            <a:off x="5635486" y="5791200"/>
            <a:ext cx="3432314" cy="584775"/>
          </a:xfrm>
          <a:prstGeom prst="rect">
            <a:avLst/>
          </a:prstGeom>
        </p:spPr>
        <p:txBody>
          <a:bodyPr wrap="square">
            <a:spAutoFit/>
          </a:bodyPr>
          <a:lstStyle/>
          <a:p>
            <a:r>
              <a:rPr lang="en-US" sz="1600" b="1" dirty="0" smtClean="0"/>
              <a:t>FIGURE 1-5 </a:t>
            </a:r>
            <a:r>
              <a:rPr lang="en-US" sz="1600" dirty="0" smtClean="0"/>
              <a:t>An </a:t>
            </a:r>
            <a:r>
              <a:rPr lang="en-US" sz="1600" dirty="0"/>
              <a:t>information</a:t>
            </a:r>
          </a:p>
          <a:p>
            <a:r>
              <a:rPr lang="en-US" sz="1600" dirty="0"/>
              <a:t>system needs these components.</a:t>
            </a:r>
          </a:p>
        </p:txBody>
      </p:sp>
      <p:pic>
        <p:nvPicPr>
          <p:cNvPr id="7" name="Picture 2" descr="This figure illustrates the components that make up a system. Five rectangles are arranged one below the other on the left side of the figure. Starting from the top, the first rectangle is labeled “Hardware.” The second rectangle is labeled “Software.” The third rectangle is labeled “Data.” The fourth rectangle is labeled “Processes.” The last rectangle is labeled “People.” Arrows originating from each of the rectangles point to a large rectangle placed vertically on the right side. This rectangle is labeled “System.”" title="FIGURE 1-5 An information system needs these compone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5486" y="1524000"/>
            <a:ext cx="343231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p:txBody>
          <a:bodyPr>
            <a:noAutofit/>
          </a:bodyPr>
          <a:lstStyle/>
          <a:p>
            <a:pPr eaLnBrk="1" hangingPunct="1"/>
            <a:r>
              <a:rPr lang="en-US" b="1" dirty="0" smtClean="0"/>
              <a:t>Hardware </a:t>
            </a:r>
          </a:p>
          <a:p>
            <a:pPr lvl="1" eaLnBrk="1" hangingPunct="1"/>
            <a:r>
              <a:rPr lang="en-US" dirty="0" smtClean="0"/>
              <a:t>Physical layer of the information system</a:t>
            </a:r>
          </a:p>
          <a:p>
            <a:pPr lvl="1" eaLnBrk="1" hangingPunct="1"/>
            <a:r>
              <a:rPr lang="en-US" b="1" dirty="0" smtClean="0"/>
              <a:t>Moore’s Law </a:t>
            </a:r>
            <a:r>
              <a:rPr lang="en-US" dirty="0" smtClean="0"/>
              <a:t>was integral to the development of hardware</a:t>
            </a:r>
          </a:p>
          <a:p>
            <a:pPr eaLnBrk="1" hangingPunct="1"/>
            <a:r>
              <a:rPr lang="en-US" b="1" dirty="0" smtClean="0"/>
              <a:t>Software</a:t>
            </a:r>
          </a:p>
          <a:p>
            <a:pPr lvl="1" eaLnBrk="1" hangingPunct="1"/>
            <a:r>
              <a:rPr lang="en-US" dirty="0" smtClean="0"/>
              <a:t>Controls hardware</a:t>
            </a:r>
          </a:p>
          <a:p>
            <a:pPr lvl="1" eaLnBrk="1" hangingPunct="1"/>
            <a:r>
              <a:rPr lang="en-US" b="1" dirty="0" smtClean="0"/>
              <a:t>System software </a:t>
            </a:r>
          </a:p>
          <a:p>
            <a:pPr lvl="1" eaLnBrk="1" hangingPunct="1"/>
            <a:r>
              <a:rPr lang="en-US" b="1" dirty="0" smtClean="0"/>
              <a:t>Application software </a:t>
            </a:r>
            <a:endParaRPr lang="en-US" dirty="0" smtClean="0"/>
          </a:p>
          <a:p>
            <a:pPr lvl="2"/>
            <a:r>
              <a:rPr lang="en-US" b="1" dirty="0" smtClean="0"/>
              <a:t>Horizontal system</a:t>
            </a:r>
          </a:p>
          <a:p>
            <a:pPr lvl="2"/>
            <a:r>
              <a:rPr lang="en-US" b="1" dirty="0" smtClean="0"/>
              <a:t>Vertical system</a:t>
            </a:r>
          </a:p>
          <a:p>
            <a:pPr lvl="2"/>
            <a:r>
              <a:rPr lang="en-US" b="1" dirty="0" smtClean="0"/>
              <a:t>Legacy system</a:t>
            </a:r>
          </a:p>
          <a:p>
            <a:pPr lvl="2"/>
            <a:endParaRPr lang="en-US" dirty="0" smtClean="0"/>
          </a:p>
          <a:p>
            <a:pPr eaLnBrk="1" hangingPunct="1"/>
            <a:endParaRPr lang="en-US" dirty="0" smtClean="0"/>
          </a:p>
        </p:txBody>
      </p:sp>
      <p:sp>
        <p:nvSpPr>
          <p:cNvPr id="6" name="Slide Number Placeholder 5"/>
          <p:cNvSpPr>
            <a:spLocks noGrp="1"/>
          </p:cNvSpPr>
          <p:nvPr>
            <p:ph type="sldNum" sz="quarter" idx="12"/>
          </p:nvPr>
        </p:nvSpPr>
        <p:spPr/>
        <p:txBody>
          <a:bodyPr/>
          <a:lstStyle/>
          <a:p>
            <a:pPr>
              <a:defRPr/>
            </a:pPr>
            <a:fld id="{3A8CE51E-CFE8-4606-ADE8-C69348B3C7DD}" type="slidenum">
              <a:rPr lang="en-US" smtClean="0"/>
              <a:pPr>
                <a:defRPr/>
              </a:pPr>
              <a:t>8</a:t>
            </a:fld>
            <a:endParaRPr lang="en-US"/>
          </a:p>
        </p:txBody>
      </p:sp>
      <p:sp>
        <p:nvSpPr>
          <p:cNvPr id="23553" name="Title 1"/>
          <p:cNvSpPr>
            <a:spLocks noGrp="1"/>
          </p:cNvSpPr>
          <p:nvPr>
            <p:ph type="title"/>
          </p:nvPr>
        </p:nvSpPr>
        <p:spPr/>
        <p:txBody>
          <a:bodyPr>
            <a:normAutofit fontScale="90000"/>
          </a:bodyPr>
          <a:lstStyle/>
          <a:p>
            <a:pPr eaLnBrk="1" hangingPunct="1"/>
            <a:r>
              <a:rPr lang="en-US" dirty="0" smtClean="0"/>
              <a:t>Information System Components </a:t>
            </a:r>
            <a:r>
              <a:rPr lang="en-US" sz="1300" dirty="0" smtClean="0"/>
              <a:t>(Cont.1)</a:t>
            </a:r>
          </a:p>
        </p:txBody>
      </p:sp>
      <p:sp>
        <p:nvSpPr>
          <p:cNvPr id="2" name="Rectangle 1"/>
          <p:cNvSpPr/>
          <p:nvPr/>
        </p:nvSpPr>
        <p:spPr>
          <a:xfrm>
            <a:off x="5786780" y="5407800"/>
            <a:ext cx="3357220" cy="954107"/>
          </a:xfrm>
          <a:prstGeom prst="rect">
            <a:avLst/>
          </a:prstGeom>
        </p:spPr>
        <p:txBody>
          <a:bodyPr wrap="square">
            <a:spAutoFit/>
          </a:bodyPr>
          <a:lstStyle/>
          <a:p>
            <a:r>
              <a:rPr lang="en-US" sz="1600" b="1" dirty="0" smtClean="0"/>
              <a:t>FIGURE 1-6 </a:t>
            </a:r>
            <a:r>
              <a:rPr lang="en-US" sz="1600" dirty="0"/>
              <a:t>Server farms </a:t>
            </a:r>
            <a:r>
              <a:rPr lang="en-US" sz="1600" dirty="0" smtClean="0"/>
              <a:t>provide the enormous power </a:t>
            </a:r>
            <a:r>
              <a:rPr lang="en-US" sz="1600" dirty="0"/>
              <a:t>and </a:t>
            </a:r>
            <a:r>
              <a:rPr lang="en-US" sz="1600" dirty="0" smtClean="0"/>
              <a:t>speed that modern </a:t>
            </a:r>
            <a:r>
              <a:rPr lang="en-US" sz="1600" dirty="0"/>
              <a:t>IT systems need</a:t>
            </a:r>
            <a:r>
              <a:rPr lang="en-US" sz="1600" dirty="0" smtClean="0"/>
              <a:t>.</a:t>
            </a:r>
          </a:p>
          <a:p>
            <a:r>
              <a:rPr lang="en-US" sz="800" dirty="0"/>
              <a:t>dotshock/Shutterstock.com</a:t>
            </a:r>
          </a:p>
        </p:txBody>
      </p:sp>
      <p:pic>
        <p:nvPicPr>
          <p:cNvPr id="8" name="Picture 7" descr="This is a photograph of a server farm." title="FIGURE 1-6 Server farms provide the enormous power and speed that modern IT systems ne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2536" y="3092000"/>
            <a:ext cx="3204916" cy="2231075"/>
          </a:xfrm>
          <a:prstGeom prst="rect">
            <a:avLst/>
          </a:prstGeom>
        </p:spPr>
      </p:pic>
      <p:sp>
        <p:nvSpPr>
          <p:cNvPr id="9"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Placeholder 2"/>
          <p:cNvSpPr>
            <a:spLocks noGrp="1"/>
          </p:cNvSpPr>
          <p:nvPr>
            <p:ph idx="1"/>
          </p:nvPr>
        </p:nvSpPr>
        <p:spPr>
          <a:xfrm>
            <a:off x="457200" y="1481328"/>
            <a:ext cx="4529838" cy="4525963"/>
          </a:xfrm>
        </p:spPr>
        <p:txBody>
          <a:bodyPr>
            <a:noAutofit/>
          </a:bodyPr>
          <a:lstStyle/>
          <a:p>
            <a:pPr eaLnBrk="1" hangingPunct="1"/>
            <a:r>
              <a:rPr lang="en-US" b="1" dirty="0" smtClean="0"/>
              <a:t>Data </a:t>
            </a:r>
          </a:p>
          <a:p>
            <a:pPr lvl="1" eaLnBrk="1" hangingPunct="1"/>
            <a:r>
              <a:rPr lang="en-US" dirty="0" smtClean="0"/>
              <a:t>Stored in tables</a:t>
            </a:r>
          </a:p>
          <a:p>
            <a:r>
              <a:rPr lang="en-US" b="1" dirty="0" smtClean="0"/>
              <a:t>Processes </a:t>
            </a:r>
            <a:endParaRPr lang="en-US" b="1" dirty="0"/>
          </a:p>
          <a:p>
            <a:pPr lvl="1"/>
            <a:r>
              <a:rPr lang="en-US" dirty="0"/>
              <a:t>Describe the tasks and </a:t>
            </a:r>
            <a:r>
              <a:rPr lang="en-US" dirty="0" smtClean="0"/>
              <a:t/>
            </a:r>
            <a:br>
              <a:rPr lang="en-US" dirty="0" smtClean="0"/>
            </a:br>
            <a:r>
              <a:rPr lang="en-US" dirty="0" smtClean="0"/>
              <a:t>business </a:t>
            </a:r>
            <a:r>
              <a:rPr lang="en-US" dirty="0"/>
              <a:t>functions </a:t>
            </a:r>
            <a:r>
              <a:rPr lang="en-US" dirty="0" smtClean="0"/>
              <a:t>performed to achieve </a:t>
            </a:r>
            <a:r>
              <a:rPr lang="en-US" dirty="0"/>
              <a:t>specific results</a:t>
            </a:r>
          </a:p>
          <a:p>
            <a:r>
              <a:rPr lang="en-US" b="1" dirty="0"/>
              <a:t>People</a:t>
            </a:r>
          </a:p>
          <a:p>
            <a:pPr lvl="1"/>
            <a:r>
              <a:rPr lang="en-US" b="1" dirty="0" smtClean="0"/>
              <a:t>Stakeholders: </a:t>
            </a:r>
            <a:r>
              <a:rPr lang="en-US" dirty="0" smtClean="0"/>
              <a:t>Individuals interested in an information system</a:t>
            </a:r>
            <a:endParaRPr lang="en-US" dirty="0"/>
          </a:p>
        </p:txBody>
      </p:sp>
      <p:sp>
        <p:nvSpPr>
          <p:cNvPr id="6" name="Slide Number Placeholder 5"/>
          <p:cNvSpPr>
            <a:spLocks noGrp="1"/>
          </p:cNvSpPr>
          <p:nvPr>
            <p:ph type="sldNum" sz="quarter" idx="12"/>
          </p:nvPr>
        </p:nvSpPr>
        <p:spPr/>
        <p:txBody>
          <a:bodyPr/>
          <a:lstStyle/>
          <a:p>
            <a:pPr>
              <a:defRPr/>
            </a:pPr>
            <a:fld id="{BEC08D5F-4D3C-44FD-9553-37759A7D110D}" type="slidenum">
              <a:rPr lang="en-US"/>
              <a:pPr>
                <a:defRPr/>
              </a:pPr>
              <a:t>9</a:t>
            </a:fld>
            <a:endParaRPr lang="en-US"/>
          </a:p>
        </p:txBody>
      </p:sp>
      <p:sp>
        <p:nvSpPr>
          <p:cNvPr id="24577" name="Title 1"/>
          <p:cNvSpPr>
            <a:spLocks noGrp="1"/>
          </p:cNvSpPr>
          <p:nvPr>
            <p:ph type="title"/>
          </p:nvPr>
        </p:nvSpPr>
        <p:spPr/>
        <p:txBody>
          <a:bodyPr>
            <a:normAutofit fontScale="90000"/>
          </a:bodyPr>
          <a:lstStyle/>
          <a:p>
            <a:r>
              <a:rPr lang="en-US" dirty="0" smtClean="0"/>
              <a:t>Information System Components</a:t>
            </a:r>
            <a:br>
              <a:rPr lang="en-US" dirty="0" smtClean="0"/>
            </a:br>
            <a:r>
              <a:rPr lang="en-US" sz="1300" b="0" dirty="0" smtClean="0"/>
              <a:t> (Cont. 2)</a:t>
            </a:r>
          </a:p>
        </p:txBody>
      </p:sp>
      <p:sp>
        <p:nvSpPr>
          <p:cNvPr id="3" name="Rectangle 2"/>
          <p:cNvSpPr/>
          <p:nvPr/>
        </p:nvSpPr>
        <p:spPr>
          <a:xfrm>
            <a:off x="4987038" y="5321652"/>
            <a:ext cx="4083564" cy="830997"/>
          </a:xfrm>
          <a:prstGeom prst="rect">
            <a:avLst/>
          </a:prstGeom>
        </p:spPr>
        <p:txBody>
          <a:bodyPr wrap="square">
            <a:spAutoFit/>
          </a:bodyPr>
          <a:lstStyle/>
          <a:p>
            <a:r>
              <a:rPr lang="en-US" sz="1600" b="1" dirty="0"/>
              <a:t>FIGURE </a:t>
            </a:r>
            <a:r>
              <a:rPr lang="en-US" sz="1600" b="1" dirty="0" smtClean="0"/>
              <a:t>1-7 </a:t>
            </a:r>
            <a:r>
              <a:rPr lang="en-US" sz="1600" dirty="0"/>
              <a:t>In a typical payroll system, data is stored in separate tables that are linked </a:t>
            </a:r>
            <a:r>
              <a:rPr lang="en-US" sz="1600" dirty="0" smtClean="0"/>
              <a:t>to form </a:t>
            </a:r>
            <a:r>
              <a:rPr lang="en-US" sz="1600" dirty="0"/>
              <a:t>an overall database.</a:t>
            </a:r>
          </a:p>
        </p:txBody>
      </p:sp>
      <p:pic>
        <p:nvPicPr>
          <p:cNvPr id="7" name="Picture 2" descr="This figure consists of a computer monitor with the words “Jane Doe’s Payroll Data” on it. There is a computer window titled “Relationships” below the monitor. The window contains four rectangular boxes. Arrows originate from each of the boxes and point to the computer monitor. Starting from the left, the first rectangular box is titled “Payroll.” The following points are listed below the title:&#10;• Employee No &#10;• Pay Period&#10;• Hours Worked &#10;&#10;The second rectangular box is titled “Employee.” The following points are listed below the title: &#10;• Employee No&#10;• Dept&#10;• Pay Rate&#10;• First Name&#10;• MI&#10;• Last Name&#10;• Street&#10;• City&#10;• State&#10;• Zip&#10;• Phone&#10;• DOB&#10;• Hire Date &#10;&#10;The third rectangular box is titled “Current Deductions.” The following points are listed below the title: &#10;• Employee No&#10;• Deduction Code&#10;• Amount &#10;&#10;The fourth rectangular box is titled “Deduction Options.” The following points are listed below the title:&#10;• Deduction Code&#10;• Description&#10;• Frequency &#10;&#10;To the left of the figure there is an icon of a magnifying glass with two arrows. The first arrow points to “Pay Period” and “Hours Worked” in the “Payroll” list. The second arrow points to “City” in the list titled “Employee.”&#10;" title="FIGURE 1-7 In a typical payroll system, data is stored in separate tables that are linked to form an overall database."/>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76663" y="1616268"/>
            <a:ext cx="4767337" cy="361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2035</TotalTime>
  <Words>3799</Words>
  <Application>Microsoft Office PowerPoint</Application>
  <PresentationFormat>On-screen Show (4:3)</PresentationFormat>
  <Paragraphs>423</Paragraphs>
  <Slides>47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Lucida Sans Unicode</vt:lpstr>
      <vt:lpstr>Times New Roman</vt:lpstr>
      <vt:lpstr>Verdana</vt:lpstr>
      <vt:lpstr>Wingdings 2</vt:lpstr>
      <vt:lpstr>Wingdings 3</vt:lpstr>
      <vt:lpstr>Concourse</vt:lpstr>
      <vt:lpstr>Systems Analysis and Design 11th Edition</vt:lpstr>
      <vt:lpstr>Chapter Objectives</vt:lpstr>
      <vt:lpstr>Chapter Objectives (Cont.)</vt:lpstr>
      <vt:lpstr>Introduction</vt:lpstr>
      <vt:lpstr>What Is Information Technology?</vt:lpstr>
      <vt:lpstr>What Is Information Technology? (Cont.)</vt:lpstr>
      <vt:lpstr>Information System Components</vt:lpstr>
      <vt:lpstr>Information System Components (Cont.1)</vt:lpstr>
      <vt:lpstr>Information System Components  (Cont. 2)</vt:lpstr>
      <vt:lpstr>Business Today</vt:lpstr>
      <vt:lpstr>Business Today (Cont.1)</vt:lpstr>
      <vt:lpstr>Business Today (Cont.2)</vt:lpstr>
      <vt:lpstr>Modeling Business Operations</vt:lpstr>
      <vt:lpstr>Modeling Business Operations (Cont.)</vt:lpstr>
      <vt:lpstr>Business Information Systems</vt:lpstr>
      <vt:lpstr>Business Information Systems (Cont.1)</vt:lpstr>
      <vt:lpstr>Business Information Systems (Cont.2)</vt:lpstr>
      <vt:lpstr>Business Information Systems (Cont.3)</vt:lpstr>
      <vt:lpstr>What Information Do Users Need?</vt:lpstr>
      <vt:lpstr>What Information Do Users Need? (Cont.1)</vt:lpstr>
      <vt:lpstr>What Information Do Users Need? (Cont.2)</vt:lpstr>
      <vt:lpstr>Systems Development Tools</vt:lpstr>
      <vt:lpstr>Systems Development Tools (Cont.1)</vt:lpstr>
      <vt:lpstr>Systems Development Tools (Cont.2)</vt:lpstr>
      <vt:lpstr>Systems Development Methods</vt:lpstr>
      <vt:lpstr>Systems Development Methods (Cont.1)</vt:lpstr>
      <vt:lpstr>Systems Development Methods (Cont.2)</vt:lpstr>
      <vt:lpstr>Systems Development Methods (Cont.3)</vt:lpstr>
      <vt:lpstr>Systems Development Methods (Cont.4)</vt:lpstr>
      <vt:lpstr>Systems Development Methods (Cont.5)</vt:lpstr>
      <vt:lpstr>Systems Development Methods (Cont.6)</vt:lpstr>
      <vt:lpstr>Systems Development Methods (Cont.7)</vt:lpstr>
      <vt:lpstr>Systems Development Methods (Cont.8)</vt:lpstr>
      <vt:lpstr>Systems Development Methods (Cont.9)</vt:lpstr>
      <vt:lpstr>Systems Development Methods (Cont.10)</vt:lpstr>
      <vt:lpstr>The Information Technology Department</vt:lpstr>
      <vt:lpstr>The Information Technology Department (Cont.1)</vt:lpstr>
      <vt:lpstr>The Information Technology Department (Cont.2)</vt:lpstr>
      <vt:lpstr>The Information Technology Department (Cont.3)</vt:lpstr>
      <vt:lpstr>The Systems Analyst</vt:lpstr>
      <vt:lpstr>The Systems Analyst (Cont.1)</vt:lpstr>
      <vt:lpstr>The Systems Analyst (Cont.2)</vt:lpstr>
      <vt:lpstr>The Systems Analyst (Cont.3)</vt:lpstr>
      <vt:lpstr>Trends in Information Technology</vt:lpstr>
      <vt:lpstr>Chapter Summary</vt:lpstr>
      <vt:lpstr>Chapter Summary (Cont.1)</vt:lpstr>
      <vt:lpstr>Chapter Summary (Cont.2)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Mason, Kate</cp:lastModifiedBy>
  <cp:revision>163</cp:revision>
  <dcterms:created xsi:type="dcterms:W3CDTF">2009-02-03T18:32:10Z</dcterms:created>
  <dcterms:modified xsi:type="dcterms:W3CDTF">2016-01-19T14:41:06Z</dcterms:modified>
</cp:coreProperties>
</file>