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
      <p:font typeface="Old Standard TT"/>
      <p:regular r:id="rId60"/>
      <p:bold r:id="rId61"/>
      <p:italic r:id="rId62"/>
    </p:embeddedFon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ldStandardTT-italic.fntdata"/><Relationship Id="rId61" Type="http://schemas.openxmlformats.org/officeDocument/2006/relationships/font" Target="fonts/OldStandardTT-bold.fntdata"/><Relationship Id="rId20" Type="http://schemas.openxmlformats.org/officeDocument/2006/relationships/slide" Target="slides/slide15.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7.xml"/><Relationship Id="rId66" Type="http://schemas.openxmlformats.org/officeDocument/2006/relationships/font" Target="fonts/RobotoMono-boldItalic.fntdata"/><Relationship Id="rId21" Type="http://schemas.openxmlformats.org/officeDocument/2006/relationships/slide" Target="slides/slide16.xml"/><Relationship Id="rId65"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ldStandardT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eb3b10347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eb3b103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b3b10347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eb3b1034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03f887cb_0_4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e03f887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e03f887cb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3e03f887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e03f887cb_0_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e03f887c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03f887cb_0_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3e03f887c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e03f887cb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e03f887c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03f887cb_0_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3e03f887c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03f887cb_0_1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e03f887c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e03f887cb_0_1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Google Shape;168;g3e03f887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f478fbea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df478fb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e03f887cb_0_1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Google Shape;174;g3e03f887c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03f887cb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Google Shape;180;g3e03f887c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e03f887cb_0_10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Google Shape;186;g3e03f887c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e03f887cb_0_15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Google Shape;193;g3e03f887c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e03f887cb_0_10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Google Shape;199;g3e03f887c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e03f887cb_0_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Google Shape;205;g3e03f887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eb3b10347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Google Shape;211;g3eb3b103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eb3b10347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Google Shape;218;g3eb3b1034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eb3b10347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Google Shape;224;g3eb3b103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eb3b10347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Google Shape;230;g3eb3b103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03f887cb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03f887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eb8b79f56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Google Shape;236;g3eb8b79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eb8b79f56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Google Shape;242;g3eb8b79f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eb8b79f56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Google Shape;248;g3eb8b79f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eb8b79f56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Google Shape;254;g3eb8b79f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eb8b79f56_0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Google Shape;260;g3eb8b79f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eb8b79f56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Google Shape;266;g3eb8b79f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eb8b79f56_0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Google Shape;272;g3eb8b79f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eb8b79f56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Google Shape;278;g3eb8b79f5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eb8b79f56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Google Shape;284;g3eb8b79f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eb8b79f56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Google Shape;290;g3eb8b79f5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e03f887cb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e03f887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eb8b79f56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Google Shape;296;g3eb8b79f5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3eb8b79f56_0_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Google Shape;302;g3eb8b79f5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eb8b79f56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Google Shape;308;g3eb8b79f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eb8b79f56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Google Shape;314;g3eb8b79f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eb8b79f56_0_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Google Shape;320;g3eb8b79f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eb8b79f56_0_8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Google Shape;326;g3eb8b79f5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eb8b79f56_0_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Google Shape;332;g3eb8b79f5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02099507c_1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Google Shape;338;g402099507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02099507c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Google Shape;344;g40209950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281d9ee1fec0a575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Google Shape;350;g281d9ee1fec0a57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e03f887cb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e03f887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df478fbea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Google Shape;357;g3df478fb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03f887cb_0_1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e03f887c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b3b10347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b3b103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b3b10347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b3b103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eb3b10347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eb3b103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android.com/guide/topics/manifest/application-elemen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guide/topics/resources/overview.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zhszwkcay2A" TargetMode="Externa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veloper.android.com/guide/topics/resources/string-resource#String" TargetMode="External"/><Relationship Id="rId4" Type="http://schemas.openxmlformats.org/officeDocument/2006/relationships/hyperlink" Target="https://developer.android.com/guide/topics/resources/string-resource#String" TargetMode="External"/><Relationship Id="rId5" Type="http://schemas.openxmlformats.org/officeDocument/2006/relationships/hyperlink" Target="https://developer.android.com/guide/topics/resources/string-resource#StringArray" TargetMode="External"/><Relationship Id="rId6" Type="http://schemas.openxmlformats.org/officeDocument/2006/relationships/hyperlink" Target="https://developer.android.com/guide/topics/resources/string-resource#StringArray" TargetMode="External"/><Relationship Id="rId7" Type="http://schemas.openxmlformats.org/officeDocument/2006/relationships/hyperlink" Target="https://developer.android.com/guide/topics/resources/string-resource#Plurals" TargetMode="External"/><Relationship Id="rId8" Type="http://schemas.openxmlformats.org/officeDocument/2006/relationships/hyperlink" Target="https://developer.android.com/guide/topics/resources/string-resource#Plura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eveloper.android.com/guide/topics/resources/string-resource#FormattingAndStyl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eveloper.android.com/reference/java/lang/String.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eveloper.android.com/guide/topics/resources/string-resource#string-resources-element" TargetMode="External"/><Relationship Id="rId4" Type="http://schemas.openxmlformats.org/officeDocument/2006/relationships/hyperlink" Target="https://developer.android.com/guide/topics/resources/string-resource#string-element" TargetMode="External"/><Relationship Id="rId5" Type="http://schemas.openxmlformats.org/officeDocument/2006/relationships/hyperlink" Target="https://developer.android.com/guide/topics/resources/string-resource#string-elemen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eveloper.android.com/guide/topics/resources/string-resource#FormattingAndStyl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eveloper.android.com/reference/android/content/Context.html#getString(int)" TargetMode="External"/><Relationship Id="rId4" Type="http://schemas.openxmlformats.org/officeDocument/2006/relationships/hyperlink" Target="https://developer.android.com/reference/android/content/Context.html#getString(int)" TargetMode="External"/><Relationship Id="rId5" Type="http://schemas.openxmlformats.org/officeDocument/2006/relationships/hyperlink" Target="https://developer.android.com/reference/android/content/Context.html#getString(int)" TargetMode="External"/><Relationship Id="rId6" Type="http://schemas.openxmlformats.org/officeDocument/2006/relationships/hyperlink" Target="https://developer.android.com/reference/android/content/Context.html#getText(int)" TargetMode="External"/><Relationship Id="rId7" Type="http://schemas.openxmlformats.org/officeDocument/2006/relationships/hyperlink" Target="https://developer.android.com/reference/android/content/Context.html#getText(in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eveloper.android.com/reference/java/lang/String.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eveloper.android.com/guide/topics/resources/string-resource#string-array-resources-element" TargetMode="External"/><Relationship Id="rId4" Type="http://schemas.openxmlformats.org/officeDocument/2006/relationships/hyperlink" Target="https://developer.android.com/guide/topics/resources/string-resource#string-array-element" TargetMode="External"/><Relationship Id="rId5" Type="http://schemas.openxmlformats.org/officeDocument/2006/relationships/hyperlink" Target="https://developer.android.com/guide/topics/resources/string-resource#string-array-item-ele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android.com/reference/android/app/Activity.html" TargetMode="External"/><Relationship Id="rId4" Type="http://schemas.openxmlformats.org/officeDocument/2006/relationships/hyperlink" Target="https://developer.android.com/reference/android/widget/TextView.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eveloper.android.com/guide/topics/resources/string-resource#FormattingAndStyl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eveloper.android.com/reference/android/content/Context.html#getResources()" TargetMode="External"/><Relationship Id="rId4" Type="http://schemas.openxmlformats.org/officeDocument/2006/relationships/hyperlink" Target="https://developer.android.com/reference/android/content/Context.html#getResources()" TargetMode="External"/><Relationship Id="rId5" Type="http://schemas.openxmlformats.org/officeDocument/2006/relationships/hyperlink" Target="https://developer.android.com/reference/android/content/res/Resources.html#getStringArray(in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eveloper.android.com/reference/android/content/res/Resources.html#getQuantityString(int,%20in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eveloper.android.com/reference/android/util/Log.html#v(java.lang.String,%20java.lang.String)" TargetMode="External"/><Relationship Id="rId4" Type="http://schemas.openxmlformats.org/officeDocument/2006/relationships/hyperlink" Target="https://developer.android.com/reference/android/util/Log.html#d(java.lang.String,%20java.lang.String)" TargetMode="External"/><Relationship Id="rId5" Type="http://schemas.openxmlformats.org/officeDocument/2006/relationships/hyperlink" Target="https://developer.android.com/reference/android/util/Log.html#i(java.lang.String,%20java.lang.String)" TargetMode="External"/><Relationship Id="rId6" Type="http://schemas.openxmlformats.org/officeDocument/2006/relationships/hyperlink" Target="https://developer.android.com/reference/android/util/Log.html#w(java.lang.String,%20java.lang.String)" TargetMode="External"/><Relationship Id="rId7" Type="http://schemas.openxmlformats.org/officeDocument/2006/relationships/hyperlink" Target="https://developer.android.com/reference/android/util/Log.html#e(java.lang.String,%20java.lang.String)" TargetMode="External"/><Relationship Id="rId8" Type="http://schemas.openxmlformats.org/officeDocument/2006/relationships/hyperlink" Target="https://developer.android.com/studio/debug/am-logcat.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eveloper.android.com/reference/android/util/Log.html#v(java.lang.String,%20java.lang.String)" TargetMode="External"/><Relationship Id="rId4" Type="http://schemas.openxmlformats.org/officeDocument/2006/relationships/hyperlink" Target="https://developer.android.com/reference/android/util/Log.html#d(java.lang.String,%20java.lang.String)" TargetMode="External"/><Relationship Id="rId5" Type="http://schemas.openxmlformats.org/officeDocument/2006/relationships/hyperlink" Target="https://developer.android.com/reference/android/util/Log.html#i(java.lang.String,%20java.lang.String)" TargetMode="External"/><Relationship Id="rId6" Type="http://schemas.openxmlformats.org/officeDocument/2006/relationships/hyperlink" Target="https://developer.android.com/reference/android/util/Log.html#w(java.lang.String,%20java.lang.String)" TargetMode="External"/><Relationship Id="rId7" Type="http://schemas.openxmlformats.org/officeDocument/2006/relationships/hyperlink" Target="https://developer.android.com/reference/android/util/Log.html#e(java.lang.String,%20java.lang.String)" TargetMode="External"/><Relationship Id="rId8" Type="http://schemas.openxmlformats.org/officeDocument/2006/relationships/hyperlink" Target="https://developer.android.com/studio/debug/am-logca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android.com/guide/topics/manifest/manifest-intro.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studio/" TargetMode="External"/><Relationship Id="rId4" Type="http://schemas.openxmlformats.org/officeDocument/2006/relationships/hyperlink" Target="https://developer.android.com/studio/projects/templat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Mobile App Structure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Aakash Malhotra </a:t>
            </a:r>
            <a:endParaRPr/>
          </a:p>
          <a:p>
            <a:pPr indent="0" lvl="0" marL="0">
              <a:spcBef>
                <a:spcPts val="0"/>
              </a:spcBef>
              <a:spcAft>
                <a:spcPts val="0"/>
              </a:spcAft>
              <a:buNone/>
            </a:pPr>
            <a:r>
              <a:t/>
            </a:r>
            <a:endParaRPr/>
          </a:p>
        </p:txBody>
      </p:sp>
      <p:sp>
        <p:nvSpPr>
          <p:cNvPr id="61" name="Google Shape;61;p13"/>
          <p:cNvSpPr txBox="1"/>
          <p:nvPr>
            <p:ph type="ctrTitle"/>
          </p:nvPr>
        </p:nvSpPr>
        <p:spPr>
          <a:xfrm>
            <a:off x="236275" y="143475"/>
            <a:ext cx="8118600" cy="1470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Mobile Applications </a:t>
            </a:r>
            <a:r>
              <a:rPr lang="en" sz="1800"/>
              <a:t>(420-P84-AB)</a:t>
            </a:r>
            <a:endParaRPr sz="1800"/>
          </a:p>
          <a:p>
            <a:pPr indent="0" lvl="0" marL="0" rtl="0">
              <a:spcBef>
                <a:spcPts val="0"/>
              </a:spcBef>
              <a:spcAft>
                <a:spcPts val="0"/>
              </a:spcAft>
              <a:buNone/>
            </a:pPr>
            <a:r>
              <a:rPr lang="en" sz="1800"/>
              <a:t>John Abbott College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Manifest File</a:t>
            </a:r>
            <a:endParaRPr/>
          </a:p>
          <a:p>
            <a:pPr indent="0" lvl="0" marL="0" rtl="0">
              <a:spcBef>
                <a:spcPts val="0"/>
              </a:spcBef>
              <a:spcAft>
                <a:spcPts val="0"/>
              </a:spcAft>
              <a:buNone/>
            </a:pPr>
            <a:r>
              <a:t/>
            </a:r>
            <a:endParaRPr/>
          </a:p>
        </p:txBody>
      </p:sp>
      <p:sp>
        <p:nvSpPr>
          <p:cNvPr id="116" name="Google Shape;116;p22"/>
          <p:cNvSpPr txBox="1"/>
          <p:nvPr/>
        </p:nvSpPr>
        <p:spPr>
          <a:xfrm>
            <a:off x="472250" y="1221700"/>
            <a:ext cx="8360100" cy="3603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600"/>
              </a:spcBef>
              <a:spcAft>
                <a:spcPts val="0"/>
              </a:spcAft>
              <a:buNone/>
            </a:pPr>
            <a:r>
              <a:rPr lang="en" sz="1800"/>
              <a:t>&lt;manifest&gt;</a:t>
            </a:r>
            <a:endParaRPr sz="1800"/>
          </a:p>
          <a:p>
            <a:pPr indent="0" lvl="0" marL="0" rtl="0">
              <a:lnSpc>
                <a:spcPct val="115000"/>
              </a:lnSpc>
              <a:spcBef>
                <a:spcPts val="600"/>
              </a:spcBef>
              <a:spcAft>
                <a:spcPts val="0"/>
              </a:spcAft>
              <a:buNone/>
            </a:pPr>
            <a:r>
              <a:rPr lang="en">
                <a:solidFill>
                  <a:srgbClr val="212121"/>
                </a:solidFill>
                <a:latin typeface="Roboto"/>
                <a:ea typeface="Roboto"/>
                <a:cs typeface="Roboto"/>
                <a:sym typeface="Roboto"/>
              </a:rPr>
              <a:t>The root element of the AndroidManifest.xml file. It must contain an </a:t>
            </a:r>
            <a:r>
              <a:rPr lang="en" u="sng">
                <a:solidFill>
                  <a:srgbClr val="039BE5"/>
                </a:solidFill>
                <a:highlight>
                  <a:srgbClr val="F7F7F7"/>
                </a:highlight>
                <a:latin typeface="Roboto Mono"/>
                <a:ea typeface="Roboto Mono"/>
                <a:cs typeface="Roboto Mono"/>
                <a:sym typeface="Roboto Mono"/>
                <a:hlinkClick r:id="rId3"/>
              </a:rPr>
              <a:t>&lt;application&gt;</a:t>
            </a:r>
            <a:r>
              <a:rPr lang="en">
                <a:solidFill>
                  <a:srgbClr val="212121"/>
                </a:solidFill>
                <a:latin typeface="Roboto"/>
                <a:ea typeface="Roboto"/>
                <a:cs typeface="Roboto"/>
                <a:sym typeface="Roboto"/>
              </a:rPr>
              <a:t> element and specify </a:t>
            </a:r>
            <a:r>
              <a:rPr lang="en">
                <a:solidFill>
                  <a:srgbClr val="37474F"/>
                </a:solidFill>
                <a:highlight>
                  <a:srgbClr val="F7F7F7"/>
                </a:highlight>
                <a:latin typeface="Roboto Mono"/>
                <a:ea typeface="Roboto Mono"/>
                <a:cs typeface="Roboto Mono"/>
                <a:sym typeface="Roboto Mono"/>
              </a:rPr>
              <a:t>xmlns:android</a:t>
            </a:r>
            <a:r>
              <a:rPr lang="en">
                <a:solidFill>
                  <a:srgbClr val="212121"/>
                </a:solidFill>
                <a:latin typeface="Roboto"/>
                <a:ea typeface="Roboto"/>
                <a:cs typeface="Roboto"/>
                <a:sym typeface="Roboto"/>
              </a:rPr>
              <a:t> and </a:t>
            </a:r>
            <a:r>
              <a:rPr lang="en">
                <a:solidFill>
                  <a:srgbClr val="37474F"/>
                </a:solidFill>
                <a:highlight>
                  <a:srgbClr val="F7F7F7"/>
                </a:highlight>
                <a:latin typeface="Roboto Mono"/>
                <a:ea typeface="Roboto Mono"/>
                <a:cs typeface="Roboto Mono"/>
                <a:sym typeface="Roboto Mono"/>
              </a:rPr>
              <a:t>package</a:t>
            </a:r>
            <a:r>
              <a:rPr lang="en">
                <a:solidFill>
                  <a:srgbClr val="212121"/>
                </a:solidFill>
                <a:latin typeface="Roboto"/>
                <a:ea typeface="Roboto"/>
                <a:cs typeface="Roboto"/>
                <a:sym typeface="Roboto"/>
              </a:rPr>
              <a:t> attributes.</a:t>
            </a:r>
            <a:endParaRPr>
              <a:solidFill>
                <a:srgbClr val="212121"/>
              </a:solidFill>
              <a:latin typeface="Roboto"/>
              <a:ea typeface="Roboto"/>
              <a:cs typeface="Roboto"/>
              <a:sym typeface="Roboto"/>
            </a:endParaRPr>
          </a:p>
          <a:p>
            <a:pPr indent="0" lvl="0" marL="0" rtl="0">
              <a:lnSpc>
                <a:spcPct val="115000"/>
              </a:lnSpc>
              <a:spcBef>
                <a:spcPts val="600"/>
              </a:spcBef>
              <a:spcAft>
                <a:spcPts val="0"/>
              </a:spcAft>
              <a:buNone/>
            </a:pPr>
            <a:r>
              <a:t/>
            </a:r>
            <a:endParaRPr>
              <a:solidFill>
                <a:srgbClr val="212121"/>
              </a:solidFill>
              <a:latin typeface="Roboto"/>
              <a:ea typeface="Roboto"/>
              <a:cs typeface="Roboto"/>
              <a:sym typeface="Roboto"/>
            </a:endParaRPr>
          </a:p>
          <a:p>
            <a:pPr indent="0" lvl="0" marL="0" rtl="0">
              <a:lnSpc>
                <a:spcPct val="100000"/>
              </a:lnSpc>
              <a:spcBef>
                <a:spcPts val="1200"/>
              </a:spcBef>
              <a:spcAft>
                <a:spcPts val="0"/>
              </a:spcAft>
              <a:buClr>
                <a:schemeClr val="dk1"/>
              </a:buClr>
              <a:buSzPts val="1100"/>
              <a:buFont typeface="Arial"/>
              <a:buNone/>
            </a:pPr>
            <a:r>
              <a:rPr b="1" lang="en" sz="1200">
                <a:solidFill>
                  <a:srgbClr val="212121"/>
                </a:solidFill>
                <a:latin typeface="Roboto"/>
                <a:ea typeface="Roboto"/>
                <a:cs typeface="Roboto"/>
                <a:sym typeface="Roboto"/>
              </a:rPr>
              <a:t>attributes:</a:t>
            </a:r>
            <a:endParaRPr b="1" sz="1200">
              <a:solidFill>
                <a:srgbClr val="212121"/>
              </a:solidFill>
              <a:latin typeface="Roboto"/>
              <a:ea typeface="Roboto"/>
              <a:cs typeface="Roboto"/>
              <a:sym typeface="Roboto"/>
            </a:endParaRPr>
          </a:p>
          <a:p>
            <a:pPr indent="0" lvl="0" marL="381000" rtl="0">
              <a:lnSpc>
                <a:spcPct val="100000"/>
              </a:lnSpc>
              <a:spcBef>
                <a:spcPts val="2400"/>
              </a:spcBef>
              <a:spcAft>
                <a:spcPts val="0"/>
              </a:spcAft>
              <a:buClr>
                <a:schemeClr val="dk1"/>
              </a:buClr>
              <a:buSzPts val="1100"/>
              <a:buFont typeface="Arial"/>
              <a:buNone/>
            </a:pPr>
            <a:r>
              <a:rPr lang="en" sz="1100">
                <a:solidFill>
                  <a:srgbClr val="37474F"/>
                </a:solidFill>
                <a:highlight>
                  <a:srgbClr val="F7F7F7"/>
                </a:highlight>
                <a:latin typeface="Roboto Mono"/>
                <a:ea typeface="Roboto Mono"/>
                <a:cs typeface="Roboto Mono"/>
                <a:sym typeface="Roboto Mono"/>
              </a:rPr>
              <a:t>xmlns:android</a:t>
            </a:r>
            <a:endParaRPr sz="1100">
              <a:solidFill>
                <a:srgbClr val="37474F"/>
              </a:solidFill>
              <a:highlight>
                <a:srgbClr val="F7F7F7"/>
              </a:highlight>
              <a:latin typeface="Roboto Mono"/>
              <a:ea typeface="Roboto Mono"/>
              <a:cs typeface="Roboto Mono"/>
              <a:sym typeface="Roboto Mono"/>
            </a:endParaRPr>
          </a:p>
          <a:p>
            <a:pPr indent="0" lvl="0" marL="762000" rtl="0">
              <a:lnSpc>
                <a:spcPct val="115000"/>
              </a:lnSpc>
              <a:spcBef>
                <a:spcPts val="2400"/>
              </a:spcBef>
              <a:spcAft>
                <a:spcPts val="0"/>
              </a:spcAft>
              <a:buClr>
                <a:schemeClr val="dk1"/>
              </a:buClr>
              <a:buSzPts val="1100"/>
              <a:buFont typeface="Arial"/>
              <a:buNone/>
            </a:pPr>
            <a:r>
              <a:rPr lang="en" sz="1200">
                <a:solidFill>
                  <a:srgbClr val="212121"/>
                </a:solidFill>
                <a:latin typeface="Roboto"/>
                <a:ea typeface="Roboto"/>
                <a:cs typeface="Roboto"/>
                <a:sym typeface="Roboto"/>
              </a:rPr>
              <a:t>Defines the Android namespace. This attribute should always be set to "</a:t>
            </a:r>
            <a:r>
              <a:rPr lang="en" sz="1100">
                <a:solidFill>
                  <a:srgbClr val="37474F"/>
                </a:solidFill>
                <a:highlight>
                  <a:srgbClr val="F7F7F7"/>
                </a:highlight>
                <a:latin typeface="Roboto Mono"/>
                <a:ea typeface="Roboto Mono"/>
                <a:cs typeface="Roboto Mono"/>
                <a:sym typeface="Roboto Mono"/>
              </a:rPr>
              <a:t>http://schemas.android.com/apk/res/android</a:t>
            </a:r>
            <a:r>
              <a:rPr lang="en" sz="1200">
                <a:solidFill>
                  <a:srgbClr val="212121"/>
                </a:solidFill>
                <a:latin typeface="Roboto"/>
                <a:ea typeface="Roboto"/>
                <a:cs typeface="Roboto"/>
                <a:sym typeface="Roboto"/>
              </a:rPr>
              <a:t>".</a:t>
            </a:r>
            <a:endParaRPr sz="1200">
              <a:solidFill>
                <a:srgbClr val="212121"/>
              </a:solidFill>
              <a:latin typeface="Roboto"/>
              <a:ea typeface="Roboto"/>
              <a:cs typeface="Roboto"/>
              <a:sym typeface="Roboto"/>
            </a:endParaRPr>
          </a:p>
          <a:p>
            <a:pPr indent="0" lvl="0" marL="0" rtl="0">
              <a:lnSpc>
                <a:spcPct val="115000"/>
              </a:lnSpc>
              <a:spcBef>
                <a:spcPts val="2400"/>
              </a:spcBef>
              <a:spcAft>
                <a:spcPts val="600"/>
              </a:spcAft>
              <a:buNone/>
            </a:pPr>
            <a:r>
              <a:t/>
            </a:r>
            <a:endParaRPr>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Manifest File</a:t>
            </a:r>
            <a:endParaRPr/>
          </a:p>
          <a:p>
            <a:pPr indent="0" lvl="0" marL="0" rtl="0">
              <a:spcBef>
                <a:spcPts val="0"/>
              </a:spcBef>
              <a:spcAft>
                <a:spcPts val="0"/>
              </a:spcAft>
              <a:buNone/>
            </a:pPr>
            <a:r>
              <a:t/>
            </a:r>
            <a:endParaRPr/>
          </a:p>
        </p:txBody>
      </p:sp>
      <p:sp>
        <p:nvSpPr>
          <p:cNvPr id="122" name="Google Shape;122;p23"/>
          <p:cNvSpPr txBox="1"/>
          <p:nvPr/>
        </p:nvSpPr>
        <p:spPr>
          <a:xfrm>
            <a:off x="472188" y="1356517"/>
            <a:ext cx="8360100" cy="3603600"/>
          </a:xfrm>
          <a:prstGeom prst="rect">
            <a:avLst/>
          </a:prstGeom>
          <a:noFill/>
          <a:ln>
            <a:noFill/>
          </a:ln>
        </p:spPr>
        <p:txBody>
          <a:bodyPr anchorCtr="0" anchor="t" bIns="91425" lIns="91425" spcFirstLastPara="1" rIns="91425" wrap="square" tIns="91425">
            <a:noAutofit/>
          </a:bodyPr>
          <a:lstStyle/>
          <a:p>
            <a:pPr indent="0" lvl="0" marL="381000" rtl="0">
              <a:lnSpc>
                <a:spcPct val="150000"/>
              </a:lnSpc>
              <a:spcBef>
                <a:spcPts val="0"/>
              </a:spcBef>
              <a:spcAft>
                <a:spcPts val="0"/>
              </a:spcAft>
              <a:buNone/>
            </a:pPr>
            <a:r>
              <a:rPr lang="en" sz="1100">
                <a:solidFill>
                  <a:srgbClr val="37474F"/>
                </a:solidFill>
                <a:highlight>
                  <a:srgbClr val="F7F7F7"/>
                </a:highlight>
                <a:latin typeface="Roboto Mono"/>
                <a:ea typeface="Roboto Mono"/>
                <a:cs typeface="Roboto Mono"/>
                <a:sym typeface="Roboto Mono"/>
              </a:rPr>
              <a:t>package</a:t>
            </a:r>
            <a:endParaRPr sz="1100">
              <a:solidFill>
                <a:srgbClr val="37474F"/>
              </a:solidFill>
              <a:highlight>
                <a:srgbClr val="F7F7F7"/>
              </a:highlight>
              <a:latin typeface="Roboto Mono"/>
              <a:ea typeface="Roboto Mono"/>
              <a:cs typeface="Roboto Mono"/>
              <a:sym typeface="Roboto Mono"/>
            </a:endParaRPr>
          </a:p>
          <a:p>
            <a:pPr indent="0" lvl="0" marL="762000" rtl="0">
              <a:lnSpc>
                <a:spcPct val="115000"/>
              </a:lnSpc>
              <a:spcBef>
                <a:spcPts val="0"/>
              </a:spcBef>
              <a:spcAft>
                <a:spcPts val="0"/>
              </a:spcAft>
              <a:buClr>
                <a:schemeClr val="dk1"/>
              </a:buClr>
              <a:buSzPts val="1100"/>
              <a:buFont typeface="Arial"/>
              <a:buNone/>
            </a:pPr>
            <a:r>
              <a:rPr lang="en" sz="1200">
                <a:solidFill>
                  <a:srgbClr val="212121"/>
                </a:solidFill>
                <a:latin typeface="Roboto"/>
                <a:ea typeface="Roboto"/>
                <a:cs typeface="Roboto"/>
                <a:sym typeface="Roboto"/>
              </a:rPr>
              <a:t>A full Java-language-style package name for the Android app. The name may contain uppercase or lowercase letters ('A' through 'Z'), numbers, and underscores ('_').</a:t>
            </a:r>
            <a:br>
              <a:rPr lang="en" sz="1200">
                <a:solidFill>
                  <a:srgbClr val="212121"/>
                </a:solidFill>
                <a:latin typeface="Roboto"/>
                <a:ea typeface="Roboto"/>
                <a:cs typeface="Roboto"/>
                <a:sym typeface="Roboto"/>
              </a:rPr>
            </a:br>
            <a:r>
              <a:rPr lang="en" sz="1200">
                <a:solidFill>
                  <a:srgbClr val="212121"/>
                </a:solidFill>
                <a:latin typeface="Roboto"/>
                <a:ea typeface="Roboto"/>
                <a:cs typeface="Roboto"/>
                <a:sym typeface="Roboto"/>
              </a:rPr>
              <a:t>While building your app into the an application package (APK), the build system uses the </a:t>
            </a:r>
            <a:r>
              <a:rPr lang="en" sz="1100">
                <a:solidFill>
                  <a:srgbClr val="37474F"/>
                </a:solidFill>
                <a:highlight>
                  <a:srgbClr val="F7F7F7"/>
                </a:highlight>
                <a:latin typeface="Roboto Mono"/>
                <a:ea typeface="Roboto Mono"/>
                <a:cs typeface="Roboto Mono"/>
                <a:sym typeface="Roboto Mono"/>
              </a:rPr>
              <a:t>package</a:t>
            </a:r>
            <a:r>
              <a:rPr lang="en" sz="1200">
                <a:solidFill>
                  <a:srgbClr val="212121"/>
                </a:solidFill>
                <a:latin typeface="Roboto"/>
                <a:ea typeface="Roboto"/>
                <a:cs typeface="Roboto"/>
                <a:sym typeface="Roboto"/>
              </a:rPr>
              <a:t> attribute for two things:</a:t>
            </a:r>
            <a:endParaRPr sz="1200">
              <a:solidFill>
                <a:srgbClr val="212121"/>
              </a:solidFill>
              <a:latin typeface="Roboto"/>
              <a:ea typeface="Roboto"/>
              <a:cs typeface="Roboto"/>
              <a:sym typeface="Roboto"/>
            </a:endParaRPr>
          </a:p>
          <a:p>
            <a:pPr indent="-304800" lvl="0" marL="1219200" rtl="0">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It applies this name as the namespace for your app's generated </a:t>
            </a:r>
            <a:r>
              <a:rPr lang="en" sz="1100">
                <a:solidFill>
                  <a:srgbClr val="37474F"/>
                </a:solidFill>
                <a:highlight>
                  <a:srgbClr val="F7F7F7"/>
                </a:highlight>
                <a:latin typeface="Roboto Mono"/>
                <a:ea typeface="Roboto Mono"/>
                <a:cs typeface="Roboto Mono"/>
                <a:sym typeface="Roboto Mono"/>
              </a:rPr>
              <a:t>R.java</a:t>
            </a:r>
            <a:r>
              <a:rPr lang="en" sz="1200">
                <a:solidFill>
                  <a:srgbClr val="212121"/>
                </a:solidFill>
                <a:latin typeface="Roboto"/>
                <a:ea typeface="Roboto"/>
                <a:cs typeface="Roboto"/>
                <a:sym typeface="Roboto"/>
              </a:rPr>
              <a:t> class (used to access your </a:t>
            </a:r>
            <a:r>
              <a:rPr lang="en" sz="1200" u="sng">
                <a:solidFill>
                  <a:srgbClr val="039BE5"/>
                </a:solidFill>
                <a:latin typeface="Roboto"/>
                <a:ea typeface="Roboto"/>
                <a:cs typeface="Roboto"/>
                <a:sym typeface="Roboto"/>
                <a:hlinkClick r:id="rId3"/>
              </a:rPr>
              <a:t>app resources</a:t>
            </a:r>
            <a:r>
              <a:rPr lang="en" sz="1200">
                <a:solidFill>
                  <a:srgbClr val="212121"/>
                </a:solidFill>
                <a:latin typeface="Roboto"/>
                <a:ea typeface="Roboto"/>
                <a:cs typeface="Roboto"/>
                <a:sym typeface="Roboto"/>
              </a:rPr>
              <a:t>).</a:t>
            </a:r>
            <a:endParaRPr sz="1200">
              <a:solidFill>
                <a:srgbClr val="212121"/>
              </a:solidFill>
              <a:latin typeface="Roboto"/>
              <a:ea typeface="Roboto"/>
              <a:cs typeface="Roboto"/>
              <a:sym typeface="Roboto"/>
            </a:endParaRPr>
          </a:p>
          <a:p>
            <a:pPr indent="-304800" lvl="0" marL="1219200" rtl="0">
              <a:lnSpc>
                <a:spcPct val="115000"/>
              </a:lnSpc>
              <a:spcBef>
                <a:spcPts val="100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For example, if </a:t>
            </a:r>
            <a:r>
              <a:rPr lang="en" sz="1100">
                <a:solidFill>
                  <a:srgbClr val="37474F"/>
                </a:solidFill>
                <a:highlight>
                  <a:srgbClr val="F7F7F7"/>
                </a:highlight>
                <a:latin typeface="Roboto Mono"/>
                <a:ea typeface="Roboto Mono"/>
                <a:cs typeface="Roboto Mono"/>
                <a:sym typeface="Roboto Mono"/>
              </a:rPr>
              <a:t>package</a:t>
            </a:r>
            <a:r>
              <a:rPr lang="en" sz="1200">
                <a:solidFill>
                  <a:srgbClr val="212121"/>
                </a:solidFill>
                <a:latin typeface="Roboto"/>
                <a:ea typeface="Roboto"/>
                <a:cs typeface="Roboto"/>
                <a:sym typeface="Roboto"/>
              </a:rPr>
              <a:t> is set to </a:t>
            </a:r>
            <a:r>
              <a:rPr lang="en" sz="1100">
                <a:solidFill>
                  <a:srgbClr val="37474F"/>
                </a:solidFill>
                <a:highlight>
                  <a:srgbClr val="F7F7F7"/>
                </a:highlight>
                <a:latin typeface="Roboto Mono"/>
                <a:ea typeface="Roboto Mono"/>
                <a:cs typeface="Roboto Mono"/>
                <a:sym typeface="Roboto Mono"/>
              </a:rPr>
              <a:t>"com.example.myapp"</a:t>
            </a:r>
            <a:r>
              <a:rPr lang="en" sz="1200">
                <a:solidFill>
                  <a:srgbClr val="212121"/>
                </a:solidFill>
                <a:latin typeface="Roboto"/>
                <a:ea typeface="Roboto"/>
                <a:cs typeface="Roboto"/>
                <a:sym typeface="Roboto"/>
              </a:rPr>
              <a:t>, the </a:t>
            </a:r>
            <a:r>
              <a:rPr lang="en" sz="1100">
                <a:solidFill>
                  <a:srgbClr val="37474F"/>
                </a:solidFill>
                <a:highlight>
                  <a:srgbClr val="F7F7F7"/>
                </a:highlight>
                <a:latin typeface="Roboto Mono"/>
                <a:ea typeface="Roboto Mono"/>
                <a:cs typeface="Roboto Mono"/>
                <a:sym typeface="Roboto Mono"/>
              </a:rPr>
              <a:t>R</a:t>
            </a:r>
            <a:r>
              <a:rPr lang="en" sz="1200">
                <a:solidFill>
                  <a:srgbClr val="212121"/>
                </a:solidFill>
                <a:latin typeface="Roboto"/>
                <a:ea typeface="Roboto"/>
                <a:cs typeface="Roboto"/>
                <a:sym typeface="Roboto"/>
              </a:rPr>
              <a:t> class is created at </a:t>
            </a:r>
            <a:r>
              <a:rPr lang="en" sz="1100">
                <a:solidFill>
                  <a:srgbClr val="37474F"/>
                </a:solidFill>
                <a:highlight>
                  <a:srgbClr val="F7F7F7"/>
                </a:highlight>
                <a:latin typeface="Roboto Mono"/>
                <a:ea typeface="Roboto Mono"/>
                <a:cs typeface="Roboto Mono"/>
                <a:sym typeface="Roboto Mono"/>
              </a:rPr>
              <a:t>com.example.myapp.R</a:t>
            </a:r>
            <a:r>
              <a:rPr lang="en" sz="1200">
                <a:solidFill>
                  <a:srgbClr val="212121"/>
                </a:solidFill>
                <a:latin typeface="Roboto"/>
                <a:ea typeface="Roboto"/>
                <a:cs typeface="Roboto"/>
                <a:sym typeface="Roboto"/>
              </a:rPr>
              <a:t>.</a:t>
            </a:r>
            <a:endParaRPr sz="1200">
              <a:solidFill>
                <a:srgbClr val="212121"/>
              </a:solidFill>
              <a:latin typeface="Roboto"/>
              <a:ea typeface="Roboto"/>
              <a:cs typeface="Roboto"/>
              <a:sym typeface="Roboto"/>
            </a:endParaRPr>
          </a:p>
          <a:p>
            <a:pPr indent="-304800" lvl="0" marL="1219200" rtl="0">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It uses this name to resolve any relative class names that are declared in the manifest file.</a:t>
            </a:r>
            <a:endParaRPr sz="1200">
              <a:solidFill>
                <a:srgbClr val="212121"/>
              </a:solidFill>
              <a:latin typeface="Roboto"/>
              <a:ea typeface="Roboto"/>
              <a:cs typeface="Roboto"/>
              <a:sym typeface="Roboto"/>
            </a:endParaRPr>
          </a:p>
          <a:p>
            <a:pPr indent="-304800" lvl="0" marL="1219200" rtl="0">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For example, if </a:t>
            </a:r>
            <a:r>
              <a:rPr lang="en" sz="1100">
                <a:solidFill>
                  <a:srgbClr val="37474F"/>
                </a:solidFill>
                <a:highlight>
                  <a:srgbClr val="F7F7F7"/>
                </a:highlight>
                <a:latin typeface="Roboto Mono"/>
                <a:ea typeface="Roboto Mono"/>
                <a:cs typeface="Roboto Mono"/>
                <a:sym typeface="Roboto Mono"/>
              </a:rPr>
              <a:t>package</a:t>
            </a:r>
            <a:r>
              <a:rPr lang="en" sz="1200">
                <a:solidFill>
                  <a:srgbClr val="212121"/>
                </a:solidFill>
                <a:latin typeface="Roboto"/>
                <a:ea typeface="Roboto"/>
                <a:cs typeface="Roboto"/>
                <a:sym typeface="Roboto"/>
              </a:rPr>
              <a:t> is set to </a:t>
            </a:r>
            <a:r>
              <a:rPr lang="en" sz="1100">
                <a:solidFill>
                  <a:srgbClr val="37474F"/>
                </a:solidFill>
                <a:highlight>
                  <a:srgbClr val="F7F7F7"/>
                </a:highlight>
                <a:latin typeface="Roboto Mono"/>
                <a:ea typeface="Roboto Mono"/>
                <a:cs typeface="Roboto Mono"/>
                <a:sym typeface="Roboto Mono"/>
              </a:rPr>
              <a:t>"com.example.myapp"</a:t>
            </a:r>
            <a:r>
              <a:rPr lang="en" sz="1200">
                <a:solidFill>
                  <a:srgbClr val="212121"/>
                </a:solidFill>
                <a:latin typeface="Roboto"/>
                <a:ea typeface="Roboto"/>
                <a:cs typeface="Roboto"/>
                <a:sym typeface="Roboto"/>
              </a:rPr>
              <a:t>, an activity declared as </a:t>
            </a:r>
            <a:r>
              <a:rPr lang="en" sz="1100">
                <a:solidFill>
                  <a:srgbClr val="37474F"/>
                </a:solidFill>
                <a:highlight>
                  <a:srgbClr val="F7F7F7"/>
                </a:highlight>
                <a:latin typeface="Roboto Mono"/>
                <a:ea typeface="Roboto Mono"/>
                <a:cs typeface="Roboto Mono"/>
                <a:sym typeface="Roboto Mono"/>
              </a:rPr>
              <a:t>&lt;activity android:name=".MainActivity"&gt;</a:t>
            </a:r>
            <a:r>
              <a:rPr lang="en" sz="1200">
                <a:solidFill>
                  <a:srgbClr val="212121"/>
                </a:solidFill>
                <a:latin typeface="Roboto"/>
                <a:ea typeface="Roboto"/>
                <a:cs typeface="Roboto"/>
                <a:sym typeface="Roboto"/>
              </a:rPr>
              <a:t> is resolved to be </a:t>
            </a:r>
            <a:r>
              <a:rPr lang="en" sz="1100">
                <a:solidFill>
                  <a:srgbClr val="37474F"/>
                </a:solidFill>
                <a:highlight>
                  <a:srgbClr val="F7F7F7"/>
                </a:highlight>
                <a:latin typeface="Roboto Mono"/>
                <a:ea typeface="Roboto Mono"/>
                <a:cs typeface="Roboto Mono"/>
                <a:sym typeface="Roboto Mono"/>
              </a:rPr>
              <a:t>com.example.myapp.MainActivity</a:t>
            </a:r>
            <a:r>
              <a:rPr lang="en" sz="1200">
                <a:solidFill>
                  <a:srgbClr val="212121"/>
                </a:solidFill>
                <a:latin typeface="Roboto"/>
                <a:ea typeface="Roboto"/>
                <a:cs typeface="Roboto"/>
                <a:sym typeface="Roboto"/>
              </a:rPr>
              <a:t>.</a:t>
            </a:r>
            <a:endParaRPr sz="1200">
              <a:solidFill>
                <a:srgbClr val="212121"/>
              </a:solidFill>
              <a:latin typeface="Roboto"/>
              <a:ea typeface="Roboto"/>
              <a:cs typeface="Roboto"/>
              <a:sym typeface="Roboto"/>
            </a:endParaRPr>
          </a:p>
          <a:p>
            <a:pPr indent="0" lvl="0" marL="0" rtl="0">
              <a:lnSpc>
                <a:spcPct val="115000"/>
              </a:lnSpc>
              <a:spcBef>
                <a:spcPts val="3000"/>
              </a:spcBef>
              <a:spcAft>
                <a:spcPts val="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Run on a Real Device</a:t>
            </a:r>
            <a:endParaRPr/>
          </a:p>
        </p:txBody>
      </p:sp>
      <p:pic>
        <p:nvPicPr>
          <p:cNvPr id="128" name="Google Shape;128;p24"/>
          <p:cNvPicPr preferRelativeResize="0"/>
          <p:nvPr/>
        </p:nvPicPr>
        <p:blipFill>
          <a:blip r:embed="rId3">
            <a:alphaModFix/>
          </a:blip>
          <a:stretch>
            <a:fillRect/>
          </a:stretch>
        </p:blipFill>
        <p:spPr>
          <a:xfrm>
            <a:off x="441450" y="1120200"/>
            <a:ext cx="7864952" cy="369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 on a Real Device</a:t>
            </a:r>
            <a:endParaRPr/>
          </a:p>
        </p:txBody>
      </p:sp>
      <p:pic>
        <p:nvPicPr>
          <p:cNvPr id="134" name="Google Shape;134;p25"/>
          <p:cNvPicPr preferRelativeResize="0"/>
          <p:nvPr/>
        </p:nvPicPr>
        <p:blipFill>
          <a:blip r:embed="rId3">
            <a:alphaModFix/>
          </a:blip>
          <a:stretch>
            <a:fillRect/>
          </a:stretch>
        </p:blipFill>
        <p:spPr>
          <a:xfrm>
            <a:off x="990600" y="1058225"/>
            <a:ext cx="7300561" cy="378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Task 1:</a:t>
            </a:r>
            <a:endParaRPr/>
          </a:p>
        </p:txBody>
      </p:sp>
      <p:sp>
        <p:nvSpPr>
          <p:cNvPr id="140" name="Google Shape;140;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Create a program in Java that selects and displays a random Student Id from a list of Student Ids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1 Solution:</a:t>
            </a:r>
            <a:endParaRPr/>
          </a:p>
        </p:txBody>
      </p:sp>
      <p:sp>
        <p:nvSpPr>
          <p:cNvPr id="146" name="Google Shape;146;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931A68"/>
                </a:solidFill>
                <a:latin typeface="Arial"/>
                <a:ea typeface="Arial"/>
                <a:cs typeface="Arial"/>
                <a:sym typeface="Arial"/>
              </a:rPr>
              <a:t>import</a:t>
            </a:r>
            <a:r>
              <a:rPr lang="en" sz="1400">
                <a:solidFill>
                  <a:srgbClr val="222222"/>
                </a:solidFill>
                <a:latin typeface="Arial"/>
                <a:ea typeface="Arial"/>
                <a:cs typeface="Arial"/>
                <a:sym typeface="Arial"/>
              </a:rPr>
              <a:t> java.util.Random;</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931A68"/>
                </a:solidFill>
                <a:latin typeface="Arial"/>
                <a:ea typeface="Arial"/>
                <a:cs typeface="Arial"/>
                <a:sym typeface="Arial"/>
              </a:rPr>
              <a:t>public</a:t>
            </a:r>
            <a:r>
              <a:rPr lang="en" sz="1400">
                <a:latin typeface="Arial"/>
                <a:ea typeface="Arial"/>
                <a:cs typeface="Arial"/>
                <a:sym typeface="Arial"/>
              </a:rPr>
              <a:t> </a:t>
            </a:r>
            <a:r>
              <a:rPr lang="en" sz="1400">
                <a:solidFill>
                  <a:srgbClr val="931A68"/>
                </a:solidFill>
                <a:latin typeface="Arial"/>
                <a:ea typeface="Arial"/>
                <a:cs typeface="Arial"/>
                <a:sym typeface="Arial"/>
              </a:rPr>
              <a:t>class</a:t>
            </a:r>
            <a:r>
              <a:rPr lang="en" sz="1400">
                <a:latin typeface="Arial"/>
                <a:ea typeface="Arial"/>
                <a:cs typeface="Arial"/>
                <a:sym typeface="Arial"/>
              </a:rPr>
              <a:t> random {</a:t>
            </a:r>
            <a:endParaRPr sz="1400">
              <a:latin typeface="Arial"/>
              <a:ea typeface="Arial"/>
              <a:cs typeface="Arial"/>
              <a:sym typeface="Arial"/>
            </a:endParaRPr>
          </a:p>
          <a:p>
            <a:pPr indent="0" lvl="0" marL="0" rtl="0">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222222"/>
                </a:solidFill>
                <a:latin typeface="Arial"/>
                <a:ea typeface="Arial"/>
                <a:cs typeface="Arial"/>
                <a:sym typeface="Arial"/>
              </a:rPr>
              <a:t>	</a:t>
            </a:r>
            <a:r>
              <a:rPr lang="en" sz="1400">
                <a:solidFill>
                  <a:srgbClr val="931A68"/>
                </a:solidFill>
                <a:latin typeface="Arial"/>
                <a:ea typeface="Arial"/>
                <a:cs typeface="Arial"/>
                <a:sym typeface="Arial"/>
              </a:rPr>
              <a:t>public</a:t>
            </a:r>
            <a:r>
              <a:rPr lang="en" sz="1400">
                <a:solidFill>
                  <a:srgbClr val="222222"/>
                </a:solidFill>
                <a:latin typeface="Arial"/>
                <a:ea typeface="Arial"/>
                <a:cs typeface="Arial"/>
                <a:sym typeface="Arial"/>
              </a:rPr>
              <a:t> </a:t>
            </a:r>
            <a:r>
              <a:rPr lang="en" sz="1400">
                <a:solidFill>
                  <a:srgbClr val="931A68"/>
                </a:solidFill>
                <a:latin typeface="Arial"/>
                <a:ea typeface="Arial"/>
                <a:cs typeface="Arial"/>
                <a:sym typeface="Arial"/>
              </a:rPr>
              <a:t>static</a:t>
            </a:r>
            <a:r>
              <a:rPr lang="en" sz="1400">
                <a:solidFill>
                  <a:srgbClr val="222222"/>
                </a:solidFill>
                <a:latin typeface="Arial"/>
                <a:ea typeface="Arial"/>
                <a:cs typeface="Arial"/>
                <a:sym typeface="Arial"/>
              </a:rPr>
              <a:t> </a:t>
            </a:r>
            <a:r>
              <a:rPr lang="en" sz="1400">
                <a:solidFill>
                  <a:srgbClr val="931A68"/>
                </a:solidFill>
                <a:latin typeface="Arial"/>
                <a:ea typeface="Arial"/>
                <a:cs typeface="Arial"/>
                <a:sym typeface="Arial"/>
              </a:rPr>
              <a:t>void</a:t>
            </a:r>
            <a:r>
              <a:rPr lang="en" sz="1400">
                <a:solidFill>
                  <a:srgbClr val="222222"/>
                </a:solidFill>
                <a:latin typeface="Arial"/>
                <a:ea typeface="Arial"/>
                <a:cs typeface="Arial"/>
                <a:sym typeface="Arial"/>
              </a:rPr>
              <a:t> main(String </a:t>
            </a:r>
            <a:r>
              <a:rPr lang="en" sz="1400">
                <a:solidFill>
                  <a:srgbClr val="7E504F"/>
                </a:solidFill>
                <a:latin typeface="Arial"/>
                <a:ea typeface="Arial"/>
                <a:cs typeface="Arial"/>
                <a:sym typeface="Arial"/>
              </a:rPr>
              <a:t>args</a:t>
            </a:r>
            <a:r>
              <a:rPr lang="en"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latin typeface="Arial"/>
                <a:ea typeface="Arial"/>
                <a:cs typeface="Arial"/>
                <a:sym typeface="Arial"/>
              </a:rPr>
              <a:t>		String </a:t>
            </a:r>
            <a:r>
              <a:rPr lang="en" sz="1400">
                <a:solidFill>
                  <a:srgbClr val="7E504F"/>
                </a:solidFill>
                <a:latin typeface="Arial"/>
                <a:ea typeface="Arial"/>
                <a:cs typeface="Arial"/>
                <a:sym typeface="Arial"/>
              </a:rPr>
              <a:t>studentId</a:t>
            </a:r>
            <a:r>
              <a:rPr lang="en" sz="1400">
                <a:latin typeface="Arial"/>
                <a:ea typeface="Arial"/>
                <a:cs typeface="Arial"/>
                <a:sym typeface="Arial"/>
              </a:rPr>
              <a:t>[] = { </a:t>
            </a:r>
            <a:r>
              <a:rPr lang="en" sz="1400">
                <a:solidFill>
                  <a:srgbClr val="3933FF"/>
                </a:solidFill>
                <a:latin typeface="Arial"/>
                <a:ea typeface="Arial"/>
                <a:cs typeface="Arial"/>
                <a:sym typeface="Arial"/>
              </a:rPr>
              <a:t>"1"</a:t>
            </a:r>
            <a:r>
              <a:rPr lang="en" sz="1400">
                <a:latin typeface="Arial"/>
                <a:ea typeface="Arial"/>
                <a:cs typeface="Arial"/>
                <a:sym typeface="Arial"/>
              </a:rPr>
              <a:t>, </a:t>
            </a:r>
            <a:r>
              <a:rPr lang="en" sz="1400">
                <a:solidFill>
                  <a:srgbClr val="3933FF"/>
                </a:solidFill>
                <a:latin typeface="Arial"/>
                <a:ea typeface="Arial"/>
                <a:cs typeface="Arial"/>
                <a:sym typeface="Arial"/>
              </a:rPr>
              <a:t>"2"</a:t>
            </a:r>
            <a:r>
              <a:rPr lang="en" sz="1400">
                <a:latin typeface="Arial"/>
                <a:ea typeface="Arial"/>
                <a:cs typeface="Arial"/>
                <a:sym typeface="Arial"/>
              </a:rPr>
              <a:t>, </a:t>
            </a:r>
            <a:r>
              <a:rPr lang="en" sz="1400">
                <a:solidFill>
                  <a:srgbClr val="3933FF"/>
                </a:solidFill>
                <a:latin typeface="Arial"/>
                <a:ea typeface="Arial"/>
                <a:cs typeface="Arial"/>
                <a:sym typeface="Arial"/>
              </a:rPr>
              <a:t>"3"</a:t>
            </a:r>
            <a:r>
              <a:rPr lang="en" sz="1400">
                <a:latin typeface="Arial"/>
                <a:ea typeface="Arial"/>
                <a:cs typeface="Arial"/>
                <a:sym typeface="Arial"/>
              </a:rPr>
              <a:t>, </a:t>
            </a:r>
            <a:r>
              <a:rPr lang="en" sz="1400">
                <a:solidFill>
                  <a:srgbClr val="3933FF"/>
                </a:solidFill>
                <a:latin typeface="Arial"/>
                <a:ea typeface="Arial"/>
                <a:cs typeface="Arial"/>
                <a:sym typeface="Arial"/>
              </a:rPr>
              <a:t>"4"</a:t>
            </a:r>
            <a:r>
              <a:rPr lang="en" sz="1400">
                <a:latin typeface="Arial"/>
                <a:ea typeface="Arial"/>
                <a:cs typeface="Arial"/>
                <a:sym typeface="Arial"/>
              </a:rPr>
              <a:t>, </a:t>
            </a:r>
            <a:r>
              <a:rPr lang="en" sz="1400">
                <a:solidFill>
                  <a:srgbClr val="3933FF"/>
                </a:solidFill>
                <a:latin typeface="Arial"/>
                <a:ea typeface="Arial"/>
                <a:cs typeface="Arial"/>
                <a:sym typeface="Arial"/>
              </a:rPr>
              <a:t>"5"</a:t>
            </a:r>
            <a:r>
              <a:rPr lang="en" sz="1400">
                <a:latin typeface="Arial"/>
                <a:ea typeface="Arial"/>
                <a:cs typeface="Arial"/>
                <a:sym typeface="Arial"/>
              </a:rPr>
              <a:t>, </a:t>
            </a:r>
            <a:r>
              <a:rPr lang="en" sz="1400">
                <a:solidFill>
                  <a:srgbClr val="3933FF"/>
                </a:solidFill>
                <a:latin typeface="Arial"/>
                <a:ea typeface="Arial"/>
                <a:cs typeface="Arial"/>
                <a:sym typeface="Arial"/>
              </a:rPr>
              <a:t>"6"</a:t>
            </a:r>
            <a:r>
              <a:rPr lang="en" sz="1400">
                <a:latin typeface="Arial"/>
                <a:ea typeface="Arial"/>
                <a:cs typeface="Arial"/>
                <a:sym typeface="Arial"/>
              </a:rPr>
              <a:t>, </a:t>
            </a:r>
            <a:r>
              <a:rPr lang="en" sz="1400">
                <a:solidFill>
                  <a:srgbClr val="3933FF"/>
                </a:solidFill>
                <a:latin typeface="Arial"/>
                <a:ea typeface="Arial"/>
                <a:cs typeface="Arial"/>
                <a:sym typeface="Arial"/>
              </a:rPr>
              <a:t>"7"</a:t>
            </a:r>
            <a:r>
              <a:rPr lang="en" sz="1400">
                <a:latin typeface="Arial"/>
                <a:ea typeface="Arial"/>
                <a:cs typeface="Arial"/>
                <a:sym typeface="Arial"/>
              </a:rPr>
              <a:t>, </a:t>
            </a:r>
            <a:r>
              <a:rPr lang="en" sz="1400">
                <a:solidFill>
                  <a:srgbClr val="3933FF"/>
                </a:solidFill>
                <a:latin typeface="Arial"/>
                <a:ea typeface="Arial"/>
                <a:cs typeface="Arial"/>
                <a:sym typeface="Arial"/>
              </a:rPr>
              <a:t>"8"</a:t>
            </a:r>
            <a:r>
              <a:rPr lang="en" sz="1400">
                <a:latin typeface="Arial"/>
                <a:ea typeface="Arial"/>
                <a:cs typeface="Arial"/>
                <a:sym typeface="Arial"/>
              </a:rPr>
              <a:t>, </a:t>
            </a:r>
            <a:r>
              <a:rPr lang="en" sz="1400">
                <a:solidFill>
                  <a:srgbClr val="3933FF"/>
                </a:solidFill>
                <a:latin typeface="Arial"/>
                <a:ea typeface="Arial"/>
                <a:cs typeface="Arial"/>
                <a:sym typeface="Arial"/>
              </a:rPr>
              <a:t>"9"</a:t>
            </a:r>
            <a:r>
              <a:rPr lang="en" sz="1400">
                <a:latin typeface="Arial"/>
                <a:ea typeface="Arial"/>
                <a:cs typeface="Arial"/>
                <a:sym typeface="Arial"/>
              </a:rPr>
              <a:t>, </a:t>
            </a:r>
            <a:r>
              <a:rPr lang="en" sz="1400">
                <a:solidFill>
                  <a:srgbClr val="3933FF"/>
                </a:solidFill>
                <a:latin typeface="Arial"/>
                <a:ea typeface="Arial"/>
                <a:cs typeface="Arial"/>
                <a:sym typeface="Arial"/>
              </a:rPr>
              <a:t>"10"</a:t>
            </a:r>
            <a:r>
              <a:rPr lang="en" sz="1400">
                <a:latin typeface="Arial"/>
                <a:ea typeface="Arial"/>
                <a:cs typeface="Arial"/>
                <a:sym typeface="Arial"/>
              </a:rPr>
              <a:t>, </a:t>
            </a:r>
            <a:r>
              <a:rPr lang="en" sz="1400">
                <a:solidFill>
                  <a:srgbClr val="3933FF"/>
                </a:solidFill>
                <a:latin typeface="Arial"/>
                <a:ea typeface="Arial"/>
                <a:cs typeface="Arial"/>
                <a:sym typeface="Arial"/>
              </a:rPr>
              <a:t>"11"</a:t>
            </a:r>
            <a:r>
              <a:rPr lang="en" sz="1400">
                <a:latin typeface="Arial"/>
                <a:ea typeface="Arial"/>
                <a:cs typeface="Arial"/>
                <a:sym typeface="Arial"/>
              </a:rPr>
              <a:t>, </a:t>
            </a:r>
            <a:r>
              <a:rPr lang="en" sz="1400">
                <a:solidFill>
                  <a:srgbClr val="3933FF"/>
                </a:solidFill>
                <a:latin typeface="Arial"/>
                <a:ea typeface="Arial"/>
                <a:cs typeface="Arial"/>
                <a:sym typeface="Arial"/>
              </a:rPr>
              <a:t>"12"</a:t>
            </a:r>
            <a:r>
              <a:rPr lang="en" sz="1400">
                <a:latin typeface="Arial"/>
                <a:ea typeface="Arial"/>
                <a:cs typeface="Arial"/>
                <a:sym typeface="Arial"/>
              </a:rPr>
              <a:t>, </a:t>
            </a:r>
            <a:r>
              <a:rPr lang="en" sz="1400">
                <a:solidFill>
                  <a:srgbClr val="3933FF"/>
                </a:solidFill>
                <a:latin typeface="Arial"/>
                <a:ea typeface="Arial"/>
                <a:cs typeface="Arial"/>
                <a:sym typeface="Arial"/>
              </a:rPr>
              <a:t>"13"</a:t>
            </a:r>
            <a:r>
              <a:rPr lang="en" sz="1400">
                <a:latin typeface="Arial"/>
                <a:ea typeface="Arial"/>
                <a:cs typeface="Arial"/>
                <a:sym typeface="Arial"/>
              </a:rPr>
              <a:t>, </a:t>
            </a:r>
            <a:r>
              <a:rPr lang="en" sz="1400">
                <a:solidFill>
                  <a:srgbClr val="3933FF"/>
                </a:solidFill>
                <a:latin typeface="Arial"/>
                <a:ea typeface="Arial"/>
                <a:cs typeface="Arial"/>
                <a:sym typeface="Arial"/>
              </a:rPr>
              <a:t>"14"</a:t>
            </a:r>
            <a:r>
              <a:rPr lang="en" sz="1400">
                <a:latin typeface="Arial"/>
                <a:ea typeface="Arial"/>
                <a:cs typeface="Arial"/>
                <a:sym typeface="Arial"/>
              </a:rPr>
              <a:t>, </a:t>
            </a:r>
            <a:r>
              <a:rPr lang="en" sz="1400">
                <a:solidFill>
                  <a:srgbClr val="3933FF"/>
                </a:solidFill>
                <a:latin typeface="Arial"/>
                <a:ea typeface="Arial"/>
                <a:cs typeface="Arial"/>
                <a:sym typeface="Arial"/>
              </a:rPr>
              <a:t>"15"</a:t>
            </a:r>
            <a:r>
              <a:rPr lang="en" sz="1400">
                <a:latin typeface="Arial"/>
                <a:ea typeface="Arial"/>
                <a:cs typeface="Arial"/>
                <a:sym typeface="Arial"/>
              </a:rPr>
              <a:t> , </a:t>
            </a:r>
            <a:r>
              <a:rPr lang="en" sz="1400">
                <a:solidFill>
                  <a:srgbClr val="3933FF"/>
                </a:solidFill>
                <a:latin typeface="Arial"/>
                <a:ea typeface="Arial"/>
                <a:cs typeface="Arial"/>
                <a:sym typeface="Arial"/>
              </a:rPr>
              <a:t>"16"</a:t>
            </a:r>
            <a:r>
              <a:rPr lang="en" sz="1400">
                <a:latin typeface="Arial"/>
                <a:ea typeface="Arial"/>
                <a:cs typeface="Arial"/>
                <a:sym typeface="Arial"/>
              </a:rPr>
              <a:t>};</a:t>
            </a:r>
            <a:endParaRPr sz="1400">
              <a:latin typeface="Arial"/>
              <a:ea typeface="Arial"/>
              <a:cs typeface="Arial"/>
              <a:sym typeface="Arial"/>
            </a:endParaRPr>
          </a:p>
          <a:p>
            <a:pPr indent="0" lvl="0" marL="0" rtl="0">
              <a:spcBef>
                <a:spcPts val="0"/>
              </a:spcBef>
              <a:spcAft>
                <a:spcPts val="0"/>
              </a:spcAft>
              <a:buClr>
                <a:schemeClr val="dk1"/>
              </a:buClr>
              <a:buSzPts val="1100"/>
              <a:buFont typeface="Arial"/>
              <a:buNone/>
            </a:pPr>
            <a:r>
              <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222222"/>
                </a:solidFill>
                <a:latin typeface="Arial"/>
                <a:ea typeface="Arial"/>
                <a:cs typeface="Arial"/>
                <a:sym typeface="Arial"/>
              </a:rPr>
              <a:t>		 Random </a:t>
            </a:r>
            <a:r>
              <a:rPr lang="en" sz="1400">
                <a:solidFill>
                  <a:srgbClr val="7E504F"/>
                </a:solidFill>
                <a:latin typeface="Arial"/>
                <a:ea typeface="Arial"/>
                <a:cs typeface="Arial"/>
                <a:sym typeface="Arial"/>
              </a:rPr>
              <a:t>r</a:t>
            </a:r>
            <a:r>
              <a:rPr lang="en" sz="1400">
                <a:solidFill>
                  <a:srgbClr val="222222"/>
                </a:solidFill>
                <a:latin typeface="Arial"/>
                <a:ea typeface="Arial"/>
                <a:cs typeface="Arial"/>
                <a:sym typeface="Arial"/>
              </a:rPr>
              <a:t> = </a:t>
            </a:r>
            <a:r>
              <a:rPr lang="en" sz="1400">
                <a:solidFill>
                  <a:srgbClr val="931A68"/>
                </a:solidFill>
                <a:latin typeface="Arial"/>
                <a:ea typeface="Arial"/>
                <a:cs typeface="Arial"/>
                <a:sym typeface="Arial"/>
              </a:rPr>
              <a:t>new</a:t>
            </a:r>
            <a:r>
              <a:rPr lang="en" sz="1400">
                <a:solidFill>
                  <a:srgbClr val="222222"/>
                </a:solidFill>
                <a:latin typeface="Arial"/>
                <a:ea typeface="Arial"/>
                <a:cs typeface="Arial"/>
                <a:sym typeface="Arial"/>
              </a:rPr>
              <a:t> Random();</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latin typeface="Arial"/>
                <a:ea typeface="Arial"/>
                <a:cs typeface="Arial"/>
                <a:sym typeface="Arial"/>
              </a:rPr>
              <a:t>		 </a:t>
            </a:r>
            <a:r>
              <a:rPr lang="en" sz="1400">
                <a:solidFill>
                  <a:srgbClr val="931A68"/>
                </a:solidFill>
                <a:latin typeface="Arial"/>
                <a:ea typeface="Arial"/>
                <a:cs typeface="Arial"/>
                <a:sym typeface="Arial"/>
              </a:rPr>
              <a:t>int</a:t>
            </a:r>
            <a:r>
              <a:rPr lang="en" sz="1400">
                <a:latin typeface="Arial"/>
                <a:ea typeface="Arial"/>
                <a:cs typeface="Arial"/>
                <a:sym typeface="Arial"/>
              </a:rPr>
              <a:t> </a:t>
            </a:r>
            <a:r>
              <a:rPr lang="en" sz="1400">
                <a:solidFill>
                  <a:srgbClr val="7E504F"/>
                </a:solidFill>
                <a:latin typeface="Arial"/>
                <a:ea typeface="Arial"/>
                <a:cs typeface="Arial"/>
                <a:sym typeface="Arial"/>
              </a:rPr>
              <a:t>j</a:t>
            </a:r>
            <a:r>
              <a:rPr lang="en" sz="1400">
                <a:latin typeface="Arial"/>
                <a:ea typeface="Arial"/>
                <a:cs typeface="Arial"/>
                <a:sym typeface="Arial"/>
              </a:rPr>
              <a:t> = </a:t>
            </a:r>
            <a:r>
              <a:rPr lang="en" sz="1400">
                <a:solidFill>
                  <a:srgbClr val="7E504F"/>
                </a:solidFill>
                <a:latin typeface="Arial"/>
                <a:ea typeface="Arial"/>
                <a:cs typeface="Arial"/>
                <a:sym typeface="Arial"/>
              </a:rPr>
              <a:t>r</a:t>
            </a:r>
            <a:r>
              <a:rPr lang="en" sz="1400">
                <a:latin typeface="Arial"/>
                <a:ea typeface="Arial"/>
                <a:cs typeface="Arial"/>
                <a:sym typeface="Arial"/>
              </a:rPr>
              <a:t>.nextInt(</a:t>
            </a:r>
            <a:r>
              <a:rPr lang="en" sz="1400">
                <a:solidFill>
                  <a:srgbClr val="7E504F"/>
                </a:solidFill>
                <a:latin typeface="Arial"/>
                <a:ea typeface="Arial"/>
                <a:cs typeface="Arial"/>
                <a:sym typeface="Arial"/>
              </a:rPr>
              <a:t>studentId.length</a:t>
            </a:r>
            <a:r>
              <a:rPr lang="en" sz="1400">
                <a:latin typeface="Arial"/>
                <a:ea typeface="Arial"/>
                <a:cs typeface="Arial"/>
                <a:sym typeface="Arial"/>
              </a:rPr>
              <a:t>); </a:t>
            </a:r>
            <a:r>
              <a:rPr lang="en" sz="1400">
                <a:solidFill>
                  <a:srgbClr val="4E9072"/>
                </a:solidFill>
                <a:latin typeface="Arial"/>
                <a:ea typeface="Arial"/>
                <a:cs typeface="Arial"/>
                <a:sym typeface="Arial"/>
              </a:rPr>
              <a:t>// Parameter is upper limit (excluding)</a:t>
            </a:r>
            <a:endParaRPr sz="1400">
              <a:solidFill>
                <a:srgbClr val="4E907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222222"/>
                </a:solidFill>
                <a:latin typeface="Arial"/>
                <a:ea typeface="Arial"/>
                <a:cs typeface="Arial"/>
                <a:sym typeface="Arial"/>
              </a:rPr>
              <a:t>		 System.</a:t>
            </a:r>
            <a:r>
              <a:rPr lang="en" sz="1400">
                <a:solidFill>
                  <a:srgbClr val="0326CC"/>
                </a:solidFill>
                <a:latin typeface="Arial"/>
                <a:ea typeface="Arial"/>
                <a:cs typeface="Arial"/>
                <a:sym typeface="Arial"/>
              </a:rPr>
              <a:t>out</a:t>
            </a:r>
            <a:r>
              <a:rPr lang="en" sz="1400">
                <a:solidFill>
                  <a:srgbClr val="222222"/>
                </a:solidFill>
                <a:latin typeface="Arial"/>
                <a:ea typeface="Arial"/>
                <a:cs typeface="Arial"/>
                <a:sym typeface="Arial"/>
              </a:rPr>
              <a:t>.println(</a:t>
            </a:r>
            <a:r>
              <a:rPr lang="en" sz="1400">
                <a:solidFill>
                  <a:srgbClr val="7E504F"/>
                </a:solidFill>
                <a:latin typeface="Arial"/>
                <a:ea typeface="Arial"/>
                <a:cs typeface="Arial"/>
                <a:sym typeface="Arial"/>
              </a:rPr>
              <a:t>studentId[</a:t>
            </a:r>
            <a:r>
              <a:rPr lang="en" sz="1400">
                <a:solidFill>
                  <a:srgbClr val="7E504F"/>
                </a:solidFill>
                <a:latin typeface="Arial"/>
                <a:ea typeface="Arial"/>
                <a:cs typeface="Arial"/>
                <a:sym typeface="Arial"/>
              </a:rPr>
              <a:t>j]</a:t>
            </a:r>
            <a:r>
              <a:rPr lang="en" sz="1400">
                <a:solidFill>
                  <a:srgbClr val="222222"/>
                </a:solidFill>
                <a:latin typeface="Arial"/>
                <a:ea typeface="Arial"/>
                <a:cs typeface="Arial"/>
                <a:sym typeface="Arial"/>
              </a:rPr>
              <a:t>);</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a:p>
            <a:pPr indent="0" lvl="0" marL="0" rtl="0">
              <a:spcBef>
                <a:spcPts val="0"/>
              </a:spcBef>
              <a:spcAft>
                <a:spcPts val="0"/>
              </a:spcAft>
              <a:buClr>
                <a:schemeClr val="dk1"/>
              </a:buClr>
              <a:buSzPts val="1100"/>
              <a:buFont typeface="Arial"/>
              <a:buNone/>
            </a:pPr>
            <a:r>
              <a:rPr lang="en" sz="1400">
                <a:solidFill>
                  <a:srgbClr val="222222"/>
                </a:solidFill>
                <a:latin typeface="Arial"/>
                <a:ea typeface="Arial"/>
                <a:cs typeface="Arial"/>
                <a:sym typeface="Arial"/>
              </a:rPr>
              <a:t>}</a:t>
            </a:r>
            <a:endParaRPr sz="1400">
              <a:solidFill>
                <a:srgbClr val="222222"/>
              </a:solidFill>
              <a:latin typeface="Arial"/>
              <a:ea typeface="Arial"/>
              <a:cs typeface="Arial"/>
              <a:sym typeface="Arial"/>
            </a:endParaRPr>
          </a:p>
          <a:p>
            <a:pPr indent="0" lvl="0" marL="0" rtl="0">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2:</a:t>
            </a:r>
            <a:endParaRPr/>
          </a:p>
        </p:txBody>
      </p:sp>
      <p:sp>
        <p:nvSpPr>
          <p:cNvPr id="152" name="Google Shape;152;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Create an application which displays a random Student Id from a provided list of student Ids</a:t>
            </a:r>
            <a:endParaRPr/>
          </a:p>
          <a:p>
            <a:pPr indent="-342900" lvl="0" marL="457200" rtl="0">
              <a:spcBef>
                <a:spcPts val="0"/>
              </a:spcBef>
              <a:spcAft>
                <a:spcPts val="0"/>
              </a:spcAft>
              <a:buSzPts val="1800"/>
              <a:buChar char="-"/>
            </a:pPr>
            <a:r>
              <a:rPr lang="en"/>
              <a:t>Extra Practice: Create an application that displays list of all student Ids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2 Solution:</a:t>
            </a:r>
            <a:endParaRPr/>
          </a:p>
        </p:txBody>
      </p:sp>
      <p:sp>
        <p:nvSpPr>
          <p:cNvPr id="158" name="Google Shape;158;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t/>
            </a:r>
            <a:endParaRPr/>
          </a:p>
        </p:txBody>
      </p:sp>
      <p:pic>
        <p:nvPicPr>
          <p:cNvPr id="159" name="Google Shape;159;p29"/>
          <p:cNvPicPr preferRelativeResize="0"/>
          <p:nvPr/>
        </p:nvPicPr>
        <p:blipFill>
          <a:blip r:embed="rId3">
            <a:alphaModFix/>
          </a:blip>
          <a:stretch>
            <a:fillRect/>
          </a:stretch>
        </p:blipFill>
        <p:spPr>
          <a:xfrm>
            <a:off x="393725" y="1232875"/>
            <a:ext cx="8626426" cy="3089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2 Solution:</a:t>
            </a:r>
            <a:endParaRPr/>
          </a:p>
        </p:txBody>
      </p:sp>
      <p:pic>
        <p:nvPicPr>
          <p:cNvPr id="165" name="Google Shape;165;p30"/>
          <p:cNvPicPr preferRelativeResize="0"/>
          <p:nvPr/>
        </p:nvPicPr>
        <p:blipFill>
          <a:blip r:embed="rId3">
            <a:alphaModFix/>
          </a:blip>
          <a:stretch>
            <a:fillRect/>
          </a:stretch>
        </p:blipFill>
        <p:spPr>
          <a:xfrm>
            <a:off x="409775" y="1314701"/>
            <a:ext cx="8074798" cy="262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a Button</a:t>
            </a:r>
            <a:endParaRPr/>
          </a:p>
        </p:txBody>
      </p:sp>
      <p:pic>
        <p:nvPicPr>
          <p:cNvPr id="171" name="Google Shape;171;p31"/>
          <p:cNvPicPr preferRelativeResize="0"/>
          <p:nvPr/>
        </p:nvPicPr>
        <p:blipFill>
          <a:blip r:embed="rId3">
            <a:alphaModFix/>
          </a:blip>
          <a:stretch>
            <a:fillRect/>
          </a:stretch>
        </p:blipFill>
        <p:spPr>
          <a:xfrm>
            <a:off x="408025" y="1108775"/>
            <a:ext cx="6234376" cy="373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Limited Resources</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there are some rules for memory management to follow for the best experience are: if no object is needed, release the object. Hold the ownership of an object that you didn’t create until you must release these objects too when they are not needed. Last, no need to release the objects that is not under your ownership</a:t>
            </a:r>
            <a:endParaRPr/>
          </a:p>
          <a:p>
            <a:pPr indent="0" lvl="0" marL="0" rtl="0">
              <a:spcBef>
                <a:spcPts val="1600"/>
              </a:spcBef>
              <a:spcAft>
                <a:spcPts val="0"/>
              </a:spcAft>
              <a:buNone/>
            </a:pPr>
            <a:r>
              <a:rPr lang="en"/>
              <a:t>Android has a built-in system for memory management which is called “low memory killer”. When memory is insufficient for new applications then android terminates processes until sufficient memory is available.</a:t>
            </a:r>
            <a:endParaRPr/>
          </a:p>
          <a:p>
            <a:pPr indent="0" lvl="0" marL="0">
              <a:spcBef>
                <a:spcPts val="1600"/>
              </a:spcBef>
              <a:spcAft>
                <a:spcPts val="1600"/>
              </a:spcAft>
              <a:buNone/>
            </a:pPr>
            <a:r>
              <a:rPr lang="en"/>
              <a:t>The process to be terminated depend upon the predefined priority and memory consumption but this termination is sometime inconvenient for the user.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 a Button</a:t>
            </a:r>
            <a:endParaRPr/>
          </a:p>
        </p:txBody>
      </p:sp>
      <p:pic>
        <p:nvPicPr>
          <p:cNvPr id="177" name="Google Shape;177;p32"/>
          <p:cNvPicPr preferRelativeResize="0"/>
          <p:nvPr/>
        </p:nvPicPr>
        <p:blipFill>
          <a:blip r:embed="rId3">
            <a:alphaModFix/>
          </a:blip>
          <a:stretch>
            <a:fillRect/>
          </a:stretch>
        </p:blipFill>
        <p:spPr>
          <a:xfrm>
            <a:off x="511725" y="1058225"/>
            <a:ext cx="5807270" cy="378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Task 3: </a:t>
            </a:r>
            <a:endParaRPr/>
          </a:p>
        </p:txBody>
      </p:sp>
      <p:sp>
        <p:nvSpPr>
          <p:cNvPr id="183" name="Google Shape;183;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Create an application that displays a random Student Id from a list of student Ids when clicked on a button</a:t>
            </a:r>
            <a:endParaRPr/>
          </a:p>
          <a:p>
            <a:pPr indent="-342900" lvl="0" marL="457200">
              <a:spcBef>
                <a:spcPts val="0"/>
              </a:spcBef>
              <a:spcAft>
                <a:spcPts val="0"/>
              </a:spcAft>
              <a:buSzPts val="1800"/>
              <a:buChar char="-"/>
            </a:pPr>
            <a:r>
              <a:rPr lang="en"/>
              <a:t>Extra Practice: Also display name of the student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3 Solution: </a:t>
            </a:r>
            <a:endParaRPr/>
          </a:p>
        </p:txBody>
      </p:sp>
      <p:sp>
        <p:nvSpPr>
          <p:cNvPr id="189" name="Google Shape;189;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spcBef>
                <a:spcPts val="0"/>
              </a:spcBef>
              <a:spcAft>
                <a:spcPts val="1600"/>
              </a:spcAft>
              <a:buNone/>
            </a:pPr>
            <a:r>
              <a:t/>
            </a:r>
            <a:endParaRPr/>
          </a:p>
        </p:txBody>
      </p:sp>
      <p:pic>
        <p:nvPicPr>
          <p:cNvPr id="190" name="Google Shape;190;p34"/>
          <p:cNvPicPr preferRelativeResize="0"/>
          <p:nvPr/>
        </p:nvPicPr>
        <p:blipFill>
          <a:blip r:embed="rId3">
            <a:alphaModFix/>
          </a:blip>
          <a:stretch>
            <a:fillRect/>
          </a:stretch>
        </p:blipFill>
        <p:spPr>
          <a:xfrm>
            <a:off x="-175" y="1387304"/>
            <a:ext cx="9143998" cy="30627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3 Solution: </a:t>
            </a:r>
            <a:endParaRPr/>
          </a:p>
        </p:txBody>
      </p:sp>
      <p:pic>
        <p:nvPicPr>
          <p:cNvPr id="196" name="Google Shape;196;p35"/>
          <p:cNvPicPr preferRelativeResize="0"/>
          <p:nvPr/>
        </p:nvPicPr>
        <p:blipFill>
          <a:blip r:embed="rId3">
            <a:alphaModFix/>
          </a:blip>
          <a:stretch>
            <a:fillRect/>
          </a:stretch>
        </p:blipFill>
        <p:spPr>
          <a:xfrm>
            <a:off x="609600" y="1134425"/>
            <a:ext cx="6962601" cy="378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Margin and Padding</a:t>
            </a:r>
            <a:endParaRPr/>
          </a:p>
        </p:txBody>
      </p:sp>
      <p:sp>
        <p:nvSpPr>
          <p:cNvPr id="202" name="Google Shape;202;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layout_margin: </a:t>
            </a:r>
            <a:endParaRPr/>
          </a:p>
          <a:p>
            <a:pPr indent="-317500" lvl="1" marL="914400" rtl="0">
              <a:spcBef>
                <a:spcPts val="0"/>
              </a:spcBef>
              <a:spcAft>
                <a:spcPts val="0"/>
              </a:spcAft>
              <a:buSzPts val="1400"/>
              <a:buChar char="-"/>
            </a:pPr>
            <a:r>
              <a:rPr lang="en"/>
              <a:t>layout_marginLeft</a:t>
            </a:r>
            <a:endParaRPr/>
          </a:p>
          <a:p>
            <a:pPr indent="-317500" lvl="1" marL="914400" rtl="0">
              <a:spcBef>
                <a:spcPts val="0"/>
              </a:spcBef>
              <a:spcAft>
                <a:spcPts val="0"/>
              </a:spcAft>
              <a:buSzPts val="1400"/>
              <a:buChar char="-"/>
            </a:pPr>
            <a:r>
              <a:rPr lang="en"/>
              <a:t>layout_marginRight</a:t>
            </a:r>
            <a:endParaRPr/>
          </a:p>
          <a:p>
            <a:pPr indent="-317500" lvl="1" marL="914400" rtl="0">
              <a:spcBef>
                <a:spcPts val="0"/>
              </a:spcBef>
              <a:spcAft>
                <a:spcPts val="0"/>
              </a:spcAft>
              <a:buSzPts val="1400"/>
              <a:buChar char="-"/>
            </a:pPr>
            <a:r>
              <a:rPr lang="en"/>
              <a:t>layout_marginTop</a:t>
            </a:r>
            <a:endParaRPr/>
          </a:p>
          <a:p>
            <a:pPr indent="-317500" lvl="1" marL="914400" rtl="0">
              <a:spcBef>
                <a:spcPts val="0"/>
              </a:spcBef>
              <a:spcAft>
                <a:spcPts val="0"/>
              </a:spcAft>
              <a:buSzPts val="1400"/>
              <a:buChar char="-"/>
            </a:pPr>
            <a:r>
              <a:rPr lang="en"/>
              <a:t>layout_marginBottom</a:t>
            </a:r>
            <a:endParaRPr/>
          </a:p>
          <a:p>
            <a:pPr indent="-342900" lvl="0" marL="457200" rtl="0">
              <a:spcBef>
                <a:spcPts val="0"/>
              </a:spcBef>
              <a:spcAft>
                <a:spcPts val="0"/>
              </a:spcAft>
              <a:buSzPts val="1800"/>
              <a:buChar char="-"/>
            </a:pPr>
            <a:r>
              <a:rPr lang="en"/>
              <a:t>padding</a:t>
            </a:r>
            <a:endParaRPr/>
          </a:p>
          <a:p>
            <a:pPr indent="-317500" lvl="1" marL="914400" rtl="0">
              <a:spcBef>
                <a:spcPts val="0"/>
              </a:spcBef>
              <a:spcAft>
                <a:spcPts val="0"/>
              </a:spcAft>
              <a:buSzPts val="1400"/>
              <a:buChar char="-"/>
            </a:pPr>
            <a:r>
              <a:rPr lang="en"/>
              <a:t>paddingLeft</a:t>
            </a:r>
            <a:endParaRPr/>
          </a:p>
          <a:p>
            <a:pPr indent="-317500" lvl="1" marL="914400" rtl="0">
              <a:spcBef>
                <a:spcPts val="0"/>
              </a:spcBef>
              <a:spcAft>
                <a:spcPts val="0"/>
              </a:spcAft>
              <a:buSzPts val="1400"/>
              <a:buChar char="-"/>
            </a:pPr>
            <a:r>
              <a:rPr lang="en"/>
              <a:t>paddingRight</a:t>
            </a:r>
            <a:endParaRPr/>
          </a:p>
          <a:p>
            <a:pPr indent="-317500" lvl="1" marL="914400" rtl="0">
              <a:spcBef>
                <a:spcPts val="0"/>
              </a:spcBef>
              <a:spcAft>
                <a:spcPts val="0"/>
              </a:spcAft>
              <a:buSzPts val="1400"/>
              <a:buChar char="-"/>
            </a:pPr>
            <a:r>
              <a:rPr lang="en"/>
              <a:t>paddingTop</a:t>
            </a:r>
            <a:endParaRPr/>
          </a:p>
          <a:p>
            <a:pPr indent="-317500" lvl="1" marL="914400">
              <a:spcBef>
                <a:spcPts val="0"/>
              </a:spcBef>
              <a:spcAft>
                <a:spcPts val="0"/>
              </a:spcAft>
              <a:buSzPts val="1400"/>
              <a:buChar char="-"/>
            </a:pPr>
            <a:r>
              <a:rPr lang="en"/>
              <a:t>paddingBottom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Units / Dimensions</a:t>
            </a:r>
            <a:endParaRPr/>
          </a:p>
        </p:txBody>
      </p:sp>
      <p:sp>
        <p:nvSpPr>
          <p:cNvPr id="208" name="Google Shape;208;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A dimension value defined in XML. A dimension is specified with a number followed by a unit of measure. For example: 10px, 2in, 5sp. The following units of measure are supported by Android:</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dp</a:t>
            </a:r>
            <a:endParaRPr sz="1400">
              <a:solidFill>
                <a:srgbClr val="37474F"/>
              </a:solidFill>
              <a:highlight>
                <a:srgbClr val="F7F7F7"/>
              </a:highlight>
              <a:latin typeface="Roboto Mono"/>
              <a:ea typeface="Roboto Mono"/>
              <a:cs typeface="Roboto Mono"/>
              <a:sym typeface="Roboto Mon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Density-independent Pixels - An abstract unit that is based on the physical density of the screen. These units are relative to a 160 dpi (dots per inch) screen, on which 1dp is roughly equal to 1px. When running on a higher density screen, the number of pixels used to draw 1dp is scaled up by a factor appropriate for the screen's dpi. Likewise, when on a lower density screen, the number of pixels used for 1dp is scaled down. The ratio of dp-to-pixel will change with the screen density, but not necessarily in direct proportion. Using dp units (instead of px units) is a simple solution to making the view dimensions in your layout resize properly for different screen densities. In other words, it provides consistency for the real-world sizes of your UI elements across different devices.</a:t>
            </a:r>
            <a:br>
              <a:rPr lang="en" sz="1400">
                <a:solidFill>
                  <a:srgbClr val="212121"/>
                </a:solidFill>
                <a:latin typeface="Roboto"/>
                <a:ea typeface="Roboto"/>
                <a:cs typeface="Roboto"/>
                <a:sym typeface="Roboto"/>
              </a:rPr>
            </a:br>
            <a:endParaRPr sz="1400">
              <a:solidFill>
                <a:srgbClr val="212121"/>
              </a:solidFill>
              <a:latin typeface="Roboto"/>
              <a:ea typeface="Roboto"/>
              <a:cs typeface="Roboto"/>
              <a:sym typeface="Roboto"/>
            </a:endParaRPr>
          </a:p>
          <a:p>
            <a:pPr indent="0" lvl="0" marL="0">
              <a:spcBef>
                <a:spcPts val="1200"/>
              </a:spcBef>
              <a:spcAft>
                <a:spcPts val="160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 Units / Dimensions</a:t>
            </a:r>
            <a:endParaRPr/>
          </a:p>
        </p:txBody>
      </p:sp>
      <p:sp>
        <p:nvSpPr>
          <p:cNvPr id="214" name="Google Shape;214;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381000" rtl="0">
              <a:spcBef>
                <a:spcPts val="1200"/>
              </a:spcBef>
              <a:spcAft>
                <a:spcPts val="0"/>
              </a:spcAft>
              <a:buNone/>
            </a:pPr>
            <a:br>
              <a:rPr lang="en" sz="1400">
                <a:solidFill>
                  <a:srgbClr val="212121"/>
                </a:solidFill>
                <a:latin typeface="Roboto"/>
                <a:ea typeface="Roboto"/>
                <a:cs typeface="Roboto"/>
                <a:sym typeface="Roboto"/>
              </a:rPr>
            </a:br>
            <a:endParaRPr sz="1400">
              <a:solidFill>
                <a:srgbClr val="212121"/>
              </a:solidFill>
              <a:latin typeface="Roboto"/>
              <a:ea typeface="Roboto"/>
              <a:cs typeface="Roboto"/>
              <a:sym typeface="Roboto"/>
            </a:endParaRPr>
          </a:p>
          <a:p>
            <a:pPr indent="0" lvl="0" marL="0" rtl="0">
              <a:spcBef>
                <a:spcPts val="1200"/>
              </a:spcBef>
              <a:spcAft>
                <a:spcPts val="1600"/>
              </a:spcAft>
              <a:buNone/>
            </a:pPr>
            <a:r>
              <a:t/>
            </a:r>
            <a:endParaRPr sz="1400"/>
          </a:p>
        </p:txBody>
      </p:sp>
      <p:pic>
        <p:nvPicPr>
          <p:cNvPr descr="This introductory video explains how Android app designers can easily work across different screen pixel densities by using the density-independent pixel (abbreviated dp or dip), a virtual pixel unit that keeps things the same physical size across device. Understanding dp units is critical to a successful Android app design workflow." id="215" name="Google Shape;215;p38" title="DesignBytes: Density-independent Pixels">
            <a:hlinkClick r:id="rId3"/>
          </p:cNvPr>
          <p:cNvPicPr preferRelativeResize="0"/>
          <p:nvPr/>
        </p:nvPicPr>
        <p:blipFill>
          <a:blip r:embed="rId4">
            <a:alphaModFix/>
          </a:blip>
          <a:stretch>
            <a:fillRect/>
          </a:stretch>
        </p:blipFill>
        <p:spPr>
          <a:xfrm>
            <a:off x="2286000" y="1238250"/>
            <a:ext cx="4572000" cy="3429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 Units / Dimensions</a:t>
            </a:r>
            <a:endParaRPr/>
          </a:p>
        </p:txBody>
      </p:sp>
      <p:sp>
        <p:nvSpPr>
          <p:cNvPr id="221" name="Google Shape;221;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sp</a:t>
            </a:r>
            <a:endParaRPr sz="1400">
              <a:solidFill>
                <a:srgbClr val="37474F"/>
              </a:solidFill>
              <a:highlight>
                <a:srgbClr val="F7F7F7"/>
              </a:highlight>
              <a:latin typeface="Roboto Mono"/>
              <a:ea typeface="Roboto Mono"/>
              <a:cs typeface="Roboto Mono"/>
              <a:sym typeface="Roboto Mono"/>
            </a:endParaRPr>
          </a:p>
          <a:p>
            <a:pPr indent="0" lvl="0" marL="381000" rtl="0">
              <a:spcBef>
                <a:spcPts val="0"/>
              </a:spcBef>
              <a:spcAft>
                <a:spcPts val="0"/>
              </a:spcAft>
              <a:buClr>
                <a:schemeClr val="dk1"/>
              </a:buClr>
              <a:buSzPts val="1100"/>
              <a:buFont typeface="Arial"/>
              <a:buNone/>
            </a:pPr>
            <a:r>
              <a:rPr lang="en" sz="1400">
                <a:solidFill>
                  <a:srgbClr val="212121"/>
                </a:solidFill>
                <a:latin typeface="Roboto"/>
                <a:ea typeface="Roboto"/>
                <a:cs typeface="Roboto"/>
                <a:sym typeface="Roboto"/>
              </a:rPr>
              <a:t>Scale-independent Pixels - This is like the dp unit, but it is also scaled by the user's font size preference. It is recommend you use this unit when specifying font sizes, so they will be adjusted for both the screen density and the user's preference.</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pt</a:t>
            </a:r>
            <a:endParaRPr sz="1400">
              <a:solidFill>
                <a:srgbClr val="37474F"/>
              </a:solidFill>
              <a:highlight>
                <a:srgbClr val="F7F7F7"/>
              </a:highlight>
              <a:latin typeface="Roboto Mono"/>
              <a:ea typeface="Roboto Mono"/>
              <a:cs typeface="Roboto Mono"/>
              <a:sym typeface="Roboto Mono"/>
            </a:endParaRPr>
          </a:p>
          <a:p>
            <a:pPr indent="0" lvl="0" marL="381000" rtl="0">
              <a:spcBef>
                <a:spcPts val="0"/>
              </a:spcBef>
              <a:spcAft>
                <a:spcPts val="0"/>
              </a:spcAft>
              <a:buClr>
                <a:schemeClr val="dk1"/>
              </a:buClr>
              <a:buSzPts val="1100"/>
              <a:buFont typeface="Arial"/>
              <a:buNone/>
            </a:pPr>
            <a:r>
              <a:rPr lang="en" sz="1400">
                <a:solidFill>
                  <a:srgbClr val="212121"/>
                </a:solidFill>
                <a:latin typeface="Roboto"/>
                <a:ea typeface="Roboto"/>
                <a:cs typeface="Roboto"/>
                <a:sym typeface="Roboto"/>
              </a:rPr>
              <a:t>Points - 1/72 of an inch based on the physical size of the screen, assuming a 72dpi density screen.</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px</a:t>
            </a:r>
            <a:endParaRPr sz="1400">
              <a:solidFill>
                <a:srgbClr val="37474F"/>
              </a:solidFill>
              <a:highlight>
                <a:srgbClr val="F7F7F7"/>
              </a:highlight>
              <a:latin typeface="Roboto Mono"/>
              <a:ea typeface="Roboto Mono"/>
              <a:cs typeface="Roboto Mono"/>
              <a:sym typeface="Roboto Mono"/>
            </a:endParaRPr>
          </a:p>
          <a:p>
            <a:pPr indent="0" lvl="0" marL="381000" rtl="0">
              <a:spcBef>
                <a:spcPts val="0"/>
              </a:spcBef>
              <a:spcAft>
                <a:spcPts val="0"/>
              </a:spcAft>
              <a:buClr>
                <a:schemeClr val="dk1"/>
              </a:buClr>
              <a:buSzPts val="1100"/>
              <a:buFont typeface="Arial"/>
              <a:buNone/>
            </a:pPr>
            <a:r>
              <a:rPr lang="en" sz="1400">
                <a:solidFill>
                  <a:srgbClr val="212121"/>
                </a:solidFill>
                <a:latin typeface="Roboto"/>
                <a:ea typeface="Roboto"/>
                <a:cs typeface="Roboto"/>
                <a:sym typeface="Roboto"/>
              </a:rPr>
              <a:t>Pixels - Corresponds to actual pixels on the screen. This unit of measure is not recommended because the actual representation can vary across devices; each devices may have a different number of pixels per inch and may have more or fewer total pixels available on the screen.</a:t>
            </a:r>
            <a:endParaRPr sz="1400">
              <a:solidFill>
                <a:srgbClr val="212121"/>
              </a:solidFill>
              <a:latin typeface="Roboto"/>
              <a:ea typeface="Roboto"/>
              <a:cs typeface="Roboto"/>
              <a:sym typeface="Robot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 Units / Dimensions</a:t>
            </a:r>
            <a:endParaRPr/>
          </a:p>
        </p:txBody>
      </p:sp>
      <p:sp>
        <p:nvSpPr>
          <p:cNvPr id="227" name="Google Shape;227;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mm</a:t>
            </a:r>
            <a:endParaRPr sz="1400">
              <a:solidFill>
                <a:srgbClr val="37474F"/>
              </a:solidFill>
              <a:highlight>
                <a:srgbClr val="F7F7F7"/>
              </a:highlight>
              <a:latin typeface="Roboto Mono"/>
              <a:ea typeface="Roboto Mono"/>
              <a:cs typeface="Roboto Mono"/>
              <a:sym typeface="Roboto Mono"/>
            </a:endParaRPr>
          </a:p>
          <a:p>
            <a:pPr indent="0" lvl="0" marL="381000" rtl="0">
              <a:spcBef>
                <a:spcPts val="0"/>
              </a:spcBef>
              <a:spcAft>
                <a:spcPts val="0"/>
              </a:spcAft>
              <a:buNone/>
            </a:pPr>
            <a:r>
              <a:rPr lang="en" sz="1400">
                <a:solidFill>
                  <a:srgbClr val="212121"/>
                </a:solidFill>
                <a:latin typeface="Roboto"/>
                <a:ea typeface="Roboto"/>
                <a:cs typeface="Roboto"/>
                <a:sym typeface="Roboto"/>
              </a:rPr>
              <a:t>Millimeters - Based on the physical size of the screen.</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None/>
            </a:pPr>
            <a:r>
              <a:rPr lang="en" sz="1400">
                <a:solidFill>
                  <a:srgbClr val="37474F"/>
                </a:solidFill>
                <a:highlight>
                  <a:srgbClr val="F7F7F7"/>
                </a:highlight>
                <a:latin typeface="Roboto Mono"/>
                <a:ea typeface="Roboto Mono"/>
                <a:cs typeface="Roboto Mono"/>
                <a:sym typeface="Roboto Mono"/>
              </a:rPr>
              <a:t>in</a:t>
            </a:r>
            <a:endParaRPr sz="1400">
              <a:solidFill>
                <a:srgbClr val="37474F"/>
              </a:solidFill>
              <a:highlight>
                <a:srgbClr val="F7F7F7"/>
              </a:highlight>
              <a:latin typeface="Roboto Mono"/>
              <a:ea typeface="Roboto Mono"/>
              <a:cs typeface="Roboto Mono"/>
              <a:sym typeface="Roboto Mono"/>
            </a:endParaRPr>
          </a:p>
          <a:p>
            <a:pPr indent="0" lvl="0" marL="381000" rtl="0">
              <a:spcBef>
                <a:spcPts val="0"/>
              </a:spcBef>
              <a:spcAft>
                <a:spcPts val="0"/>
              </a:spcAft>
              <a:buNone/>
            </a:pPr>
            <a:r>
              <a:rPr lang="en" sz="1400">
                <a:solidFill>
                  <a:srgbClr val="212121"/>
                </a:solidFill>
                <a:latin typeface="Roboto"/>
                <a:ea typeface="Roboto"/>
                <a:cs typeface="Roboto"/>
                <a:sym typeface="Roboto"/>
              </a:rPr>
              <a:t>Inches - Based on the physical size of the screen.</a:t>
            </a:r>
            <a:endParaRPr sz="1400">
              <a:solidFill>
                <a:srgbClr val="212121"/>
              </a:solidFill>
              <a:latin typeface="Roboto"/>
              <a:ea typeface="Roboto"/>
              <a:cs typeface="Roboto"/>
              <a:sym typeface="Roboto"/>
            </a:endParaRPr>
          </a:p>
          <a:p>
            <a:pPr indent="0" lvl="0" marL="0" rtl="0">
              <a:spcBef>
                <a:spcPts val="1200"/>
              </a:spcBef>
              <a:spcAft>
                <a:spcPts val="0"/>
              </a:spcAft>
              <a:buNone/>
            </a:pPr>
            <a:r>
              <a:t/>
            </a:r>
            <a:endParaRPr sz="1400">
              <a:solidFill>
                <a:srgbClr val="37474F"/>
              </a:solidFill>
              <a:highlight>
                <a:srgbClr val="F7F7F7"/>
              </a:highlight>
              <a:latin typeface="Roboto Mono"/>
              <a:ea typeface="Roboto Mono"/>
              <a:cs typeface="Roboto Mono"/>
              <a:sym typeface="Roboto Mon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Task 4:</a:t>
            </a:r>
            <a:endParaRPr/>
          </a:p>
        </p:txBody>
      </p:sp>
      <p:sp>
        <p:nvSpPr>
          <p:cNvPr id="233" name="Google Shape;233;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212121"/>
              </a:buClr>
              <a:buSzPts val="2400"/>
              <a:buFont typeface="Roboto"/>
              <a:buChar char="-"/>
            </a:pPr>
            <a:r>
              <a:rPr lang="en" sz="2400">
                <a:solidFill>
                  <a:srgbClr val="212121"/>
                </a:solidFill>
                <a:latin typeface="Roboto"/>
                <a:ea typeface="Roboto"/>
                <a:cs typeface="Roboto"/>
                <a:sym typeface="Roboto"/>
              </a:rPr>
              <a:t>Beautify your App</a:t>
            </a:r>
            <a:endParaRPr sz="2400">
              <a:solidFill>
                <a:srgbClr val="212121"/>
              </a:solidFill>
              <a:latin typeface="Roboto"/>
              <a:ea typeface="Roboto"/>
              <a:cs typeface="Roboto"/>
              <a:sym typeface="Roboto"/>
            </a:endParaRPr>
          </a:p>
          <a:p>
            <a:pPr indent="0" lvl="0" marL="0" rtl="0">
              <a:spcBef>
                <a:spcPts val="1200"/>
              </a:spcBef>
              <a:spcAft>
                <a:spcPts val="0"/>
              </a:spcAft>
              <a:buNone/>
            </a:pPr>
            <a:r>
              <a:t/>
            </a:r>
            <a:endParaRPr sz="1400">
              <a:solidFill>
                <a:srgbClr val="37474F"/>
              </a:solidFill>
              <a:highlight>
                <a:srgbClr val="F7F7F7"/>
              </a:highlight>
              <a:latin typeface="Roboto Mono"/>
              <a:ea typeface="Roboto Mono"/>
              <a:cs typeface="Roboto Mono"/>
              <a:sym typeface="Roboto Mon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Limited Resources</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Generally, applications running on android OS work smoothly but sometimes application crashes in the middle of its lifecycle. This happens due to the memory leaks in the system. As memory leaks are not easily identified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String Resources</a:t>
            </a:r>
            <a:endParaRPr/>
          </a:p>
        </p:txBody>
      </p:sp>
      <p:sp>
        <p:nvSpPr>
          <p:cNvPr id="239" name="Google Shape;239;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A string resource provides text strings for your application with optional text styling and formatting. There are three types of resources that can provide your application with strings:</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u="sng">
                <a:solidFill>
                  <a:srgbClr val="039BE5"/>
                </a:solidFill>
                <a:latin typeface="Roboto"/>
                <a:ea typeface="Roboto"/>
                <a:cs typeface="Roboto"/>
                <a:sym typeface="Roboto"/>
                <a:hlinkClick r:id="rId3"/>
              </a:rPr>
              <a:t>String</a:t>
            </a:r>
            <a:endParaRPr b="1" sz="1400" u="sng">
              <a:solidFill>
                <a:srgbClr val="039BE5"/>
              </a:solidFill>
              <a:latin typeface="Roboto"/>
              <a:ea typeface="Roboto"/>
              <a:cs typeface="Roboto"/>
              <a:sym typeface="Roboto"/>
              <a:hlinkClick r:id="rId4"/>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XML resource that provides a single string.</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u="sng">
                <a:solidFill>
                  <a:srgbClr val="039BE5"/>
                </a:solidFill>
                <a:latin typeface="Roboto"/>
                <a:ea typeface="Roboto"/>
                <a:cs typeface="Roboto"/>
                <a:sym typeface="Roboto"/>
                <a:hlinkClick r:id="rId5"/>
              </a:rPr>
              <a:t>String Array</a:t>
            </a:r>
            <a:endParaRPr b="1" sz="1400" u="sng">
              <a:solidFill>
                <a:srgbClr val="039BE5"/>
              </a:solidFill>
              <a:latin typeface="Roboto"/>
              <a:ea typeface="Roboto"/>
              <a:cs typeface="Roboto"/>
              <a:sym typeface="Roboto"/>
              <a:hlinkClick r:id="rId6"/>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XML resource that provides an array of strings.</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u="sng">
                <a:solidFill>
                  <a:srgbClr val="039BE5"/>
                </a:solidFill>
                <a:latin typeface="Roboto"/>
                <a:ea typeface="Roboto"/>
                <a:cs typeface="Roboto"/>
                <a:sym typeface="Roboto"/>
                <a:hlinkClick r:id="rId7"/>
              </a:rPr>
              <a:t>Quantity Strings (Plurals)</a:t>
            </a:r>
            <a:endParaRPr b="1" sz="1400" u="sng">
              <a:solidFill>
                <a:srgbClr val="039BE5"/>
              </a:solidFill>
              <a:latin typeface="Roboto"/>
              <a:ea typeface="Roboto"/>
              <a:cs typeface="Roboto"/>
              <a:sym typeface="Roboto"/>
              <a:hlinkClick r:id="rId8"/>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XML resource that carries different strings for pluralization.</a:t>
            </a:r>
            <a:endParaRPr sz="1400">
              <a:solidFill>
                <a:srgbClr val="212121"/>
              </a:solidFill>
              <a:latin typeface="Roboto"/>
              <a:ea typeface="Roboto"/>
              <a:cs typeface="Roboto"/>
              <a:sym typeface="Roboto"/>
            </a:endParaRPr>
          </a:p>
          <a:p>
            <a:pPr indent="0" lvl="0" marL="0">
              <a:spcBef>
                <a:spcPts val="1200"/>
              </a:spcBef>
              <a:spcAft>
                <a:spcPts val="160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a:t>
            </a:r>
            <a:endParaRPr/>
          </a:p>
        </p:txBody>
      </p:sp>
      <p:sp>
        <p:nvSpPr>
          <p:cNvPr id="245" name="Google Shape;245;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None/>
            </a:pPr>
            <a:r>
              <a:rPr lang="en" sz="1400">
                <a:solidFill>
                  <a:srgbClr val="212121"/>
                </a:solidFill>
                <a:latin typeface="Roboto"/>
                <a:ea typeface="Roboto"/>
                <a:cs typeface="Roboto"/>
                <a:sym typeface="Roboto"/>
              </a:rPr>
              <a:t>All strings are capable of applying some styling markup and formatting arguments. For information about styling and formatting strings, see the section about </a:t>
            </a:r>
            <a:r>
              <a:rPr lang="en" sz="1400" u="sng">
                <a:solidFill>
                  <a:srgbClr val="039BE5"/>
                </a:solidFill>
                <a:latin typeface="Roboto"/>
                <a:ea typeface="Roboto"/>
                <a:cs typeface="Roboto"/>
                <a:sym typeface="Roboto"/>
                <a:hlinkClick r:id="rId3"/>
              </a:rPr>
              <a:t>Formatting and Styling</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lnSpc>
                <a:spcPct val="133333"/>
              </a:lnSpc>
              <a:spcBef>
                <a:spcPts val="3000"/>
              </a:spcBef>
              <a:spcAft>
                <a:spcPts val="0"/>
              </a:spcAft>
              <a:buNone/>
            </a:pPr>
            <a:r>
              <a:rPr b="1" lang="en">
                <a:solidFill>
                  <a:srgbClr val="212121"/>
                </a:solidFill>
                <a:latin typeface="Roboto"/>
                <a:ea typeface="Roboto"/>
                <a:cs typeface="Roboto"/>
                <a:sym typeface="Roboto"/>
              </a:rPr>
              <a:t>String</a:t>
            </a:r>
            <a:endParaRPr b="1">
              <a:solidFill>
                <a:srgbClr val="212121"/>
              </a:solidFill>
              <a:latin typeface="Roboto"/>
              <a:ea typeface="Roboto"/>
              <a:cs typeface="Roboto"/>
              <a:sym typeface="Roboto"/>
            </a:endParaRPr>
          </a:p>
          <a:p>
            <a:pPr indent="0" lvl="0" marL="0" rtl="0">
              <a:spcBef>
                <a:spcPts val="1500"/>
              </a:spcBef>
              <a:spcAft>
                <a:spcPts val="0"/>
              </a:spcAft>
              <a:buNone/>
            </a:pPr>
            <a:r>
              <a:rPr lang="en" sz="1400">
                <a:solidFill>
                  <a:srgbClr val="212121"/>
                </a:solidFill>
                <a:latin typeface="Roboto"/>
                <a:ea typeface="Roboto"/>
                <a:cs typeface="Roboto"/>
                <a:sym typeface="Roboto"/>
              </a:rPr>
              <a:t>A single string that can be referenced from the application or from other resource files (such as an XML layout).</a:t>
            </a:r>
            <a:endParaRPr sz="1400">
              <a:solidFill>
                <a:srgbClr val="212121"/>
              </a:solidFill>
              <a:latin typeface="Roboto"/>
              <a:ea typeface="Roboto"/>
              <a:cs typeface="Roboto"/>
              <a:sym typeface="Roboto"/>
            </a:endParaRPr>
          </a:p>
          <a:p>
            <a:pPr indent="0" lvl="0" marL="571500" marR="228600" rtl="0">
              <a:spcBef>
                <a:spcPts val="1200"/>
              </a:spcBef>
              <a:spcAft>
                <a:spcPts val="0"/>
              </a:spcAft>
              <a:buNone/>
            </a:pPr>
            <a:r>
              <a:rPr b="1" lang="en" sz="1400">
                <a:solidFill>
                  <a:srgbClr val="0288D1"/>
                </a:solidFill>
                <a:highlight>
                  <a:srgbClr val="E1F5FE"/>
                </a:highlight>
                <a:latin typeface="Roboto"/>
                <a:ea typeface="Roboto"/>
                <a:cs typeface="Roboto"/>
                <a:sym typeface="Roboto"/>
              </a:rPr>
              <a:t>Note:</a:t>
            </a:r>
            <a:r>
              <a:rPr lang="en" sz="1400">
                <a:solidFill>
                  <a:srgbClr val="0288D1"/>
                </a:solidFill>
                <a:highlight>
                  <a:srgbClr val="E1F5FE"/>
                </a:highlight>
                <a:latin typeface="Roboto"/>
                <a:ea typeface="Roboto"/>
                <a:cs typeface="Roboto"/>
                <a:sym typeface="Roboto"/>
              </a:rPr>
              <a:t> A string is a simple resource that is referenced using the value provided in the </a:t>
            </a:r>
            <a:r>
              <a:rPr b="1" lang="en" sz="1400">
                <a:solidFill>
                  <a:srgbClr val="0288D1"/>
                </a:solidFill>
                <a:highlight>
                  <a:srgbClr val="E1F5FE"/>
                </a:highlight>
                <a:latin typeface="Roboto Mono"/>
                <a:ea typeface="Roboto Mono"/>
                <a:cs typeface="Roboto Mono"/>
                <a:sym typeface="Roboto Mono"/>
              </a:rPr>
              <a:t>name</a:t>
            </a:r>
            <a:r>
              <a:rPr lang="en" sz="1400">
                <a:solidFill>
                  <a:srgbClr val="0288D1"/>
                </a:solidFill>
                <a:highlight>
                  <a:srgbClr val="E1F5FE"/>
                </a:highlight>
                <a:latin typeface="Roboto"/>
                <a:ea typeface="Roboto"/>
                <a:cs typeface="Roboto"/>
                <a:sym typeface="Roboto"/>
              </a:rPr>
              <a:t> attribute (not the name of the XML file). So, you can combine string resources with other simple resources in the one XML file, under one </a:t>
            </a:r>
            <a:r>
              <a:rPr b="1" lang="en" sz="1400">
                <a:solidFill>
                  <a:srgbClr val="0288D1"/>
                </a:solidFill>
                <a:highlight>
                  <a:srgbClr val="E1F5FE"/>
                </a:highlight>
                <a:latin typeface="Roboto Mono"/>
                <a:ea typeface="Roboto Mono"/>
                <a:cs typeface="Roboto Mono"/>
                <a:sym typeface="Roboto Mono"/>
              </a:rPr>
              <a:t>&lt;resources&gt;</a:t>
            </a:r>
            <a:r>
              <a:rPr lang="en" sz="1400">
                <a:solidFill>
                  <a:srgbClr val="0288D1"/>
                </a:solidFill>
                <a:highlight>
                  <a:srgbClr val="E1F5FE"/>
                </a:highlight>
                <a:latin typeface="Roboto"/>
                <a:ea typeface="Roboto"/>
                <a:cs typeface="Roboto"/>
                <a:sym typeface="Roboto"/>
              </a:rPr>
              <a:t> element.</a:t>
            </a:r>
            <a:endParaRPr sz="1400">
              <a:solidFill>
                <a:srgbClr val="0288D1"/>
              </a:solidFill>
              <a:highlight>
                <a:srgbClr val="E1F5FE"/>
              </a:highlight>
              <a:latin typeface="Roboto"/>
              <a:ea typeface="Roboto"/>
              <a:cs typeface="Roboto"/>
              <a:sym typeface="Roboto"/>
            </a:endParaRPr>
          </a:p>
          <a:p>
            <a:pPr indent="0" lvl="0" marL="381000" rtl="0">
              <a:spcBef>
                <a:spcPts val="1200"/>
              </a:spcBef>
              <a:spcAft>
                <a:spcPts val="0"/>
              </a:spcAft>
              <a:buNone/>
            </a:pPr>
            <a:r>
              <a:t/>
            </a:r>
            <a:endParaRPr sz="1400">
              <a:solidFill>
                <a:srgbClr val="212121"/>
              </a:solidFill>
              <a:latin typeface="Roboto"/>
              <a:ea typeface="Roboto"/>
              <a:cs typeface="Roboto"/>
              <a:sym typeface="Roboto"/>
            </a:endParaRPr>
          </a:p>
          <a:p>
            <a:pPr indent="0" lvl="0" marL="0" rtl="0">
              <a:spcBef>
                <a:spcPts val="1200"/>
              </a:spcBef>
              <a:spcAft>
                <a:spcPts val="160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a:t>
            </a:r>
            <a:endParaRPr/>
          </a:p>
        </p:txBody>
      </p:sp>
      <p:sp>
        <p:nvSpPr>
          <p:cNvPr id="251" name="Google Shape;251;p4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file location:</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res/values/</a:t>
            </a:r>
            <a:r>
              <a:rPr i="1" lang="en" sz="1400">
                <a:solidFill>
                  <a:srgbClr val="37474F"/>
                </a:solidFill>
                <a:highlight>
                  <a:srgbClr val="F7F7F7"/>
                </a:highlight>
                <a:latin typeface="Roboto Mono"/>
                <a:ea typeface="Roboto Mono"/>
                <a:cs typeface="Roboto Mono"/>
                <a:sym typeface="Roboto Mono"/>
              </a:rPr>
              <a:t>filename</a:t>
            </a:r>
            <a:r>
              <a:rPr lang="en" sz="1400">
                <a:solidFill>
                  <a:srgbClr val="37474F"/>
                </a:solidFill>
                <a:highlight>
                  <a:srgbClr val="F7F7F7"/>
                </a:highlight>
                <a:latin typeface="Roboto Mono"/>
                <a:ea typeface="Roboto Mono"/>
                <a:cs typeface="Roboto Mono"/>
                <a:sym typeface="Roboto Mono"/>
              </a:rPr>
              <a:t>.xml</a:t>
            </a:r>
            <a:endParaRPr sz="1400">
              <a:solidFill>
                <a:srgbClr val="37474F"/>
              </a:solidFill>
              <a:highlight>
                <a:srgbClr val="F7F7F7"/>
              </a:highlight>
              <a:latin typeface="Roboto Mono"/>
              <a:ea typeface="Roboto Mono"/>
              <a:cs typeface="Roboto Mono"/>
              <a:sym typeface="Roboto Mon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The filename is arbitrary. The </a:t>
            </a:r>
            <a:r>
              <a:rPr lang="en" sz="1400">
                <a:solidFill>
                  <a:srgbClr val="37474F"/>
                </a:solidFill>
                <a:highlight>
                  <a:srgbClr val="F7F7F7"/>
                </a:highlight>
                <a:latin typeface="Roboto Mono"/>
                <a:ea typeface="Roboto Mono"/>
                <a:cs typeface="Roboto Mono"/>
                <a:sym typeface="Roboto Mono"/>
              </a:rPr>
              <a:t>&lt;string&gt;</a:t>
            </a:r>
            <a:r>
              <a:rPr lang="en" sz="1400">
                <a:solidFill>
                  <a:srgbClr val="212121"/>
                </a:solidFill>
                <a:latin typeface="Roboto"/>
                <a:ea typeface="Roboto"/>
                <a:cs typeface="Roboto"/>
                <a:sym typeface="Roboto"/>
              </a:rPr>
              <a:t> element's </a:t>
            </a:r>
            <a:r>
              <a:rPr lang="en" sz="1400">
                <a:solidFill>
                  <a:srgbClr val="37474F"/>
                </a:solidFill>
                <a:highlight>
                  <a:srgbClr val="F7F7F7"/>
                </a:highlight>
                <a:latin typeface="Roboto Mono"/>
                <a:ea typeface="Roboto Mono"/>
                <a:cs typeface="Roboto Mono"/>
                <a:sym typeface="Roboto Mono"/>
              </a:rPr>
              <a:t>name</a:t>
            </a:r>
            <a:r>
              <a:rPr lang="en" sz="1400">
                <a:solidFill>
                  <a:srgbClr val="212121"/>
                </a:solidFill>
                <a:latin typeface="Roboto"/>
                <a:ea typeface="Roboto"/>
                <a:cs typeface="Roboto"/>
                <a:sym typeface="Roboto"/>
              </a:rPr>
              <a:t> is used as the resource ID.</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compiled resource datatype:</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Resource pointer to a </a:t>
            </a:r>
            <a:r>
              <a:rPr lang="en" sz="1400" u="sng">
                <a:solidFill>
                  <a:srgbClr val="039BE5"/>
                </a:solidFill>
                <a:highlight>
                  <a:srgbClr val="F7F7F7"/>
                </a:highlight>
                <a:latin typeface="Roboto Mono"/>
                <a:ea typeface="Roboto Mono"/>
                <a:cs typeface="Roboto Mono"/>
                <a:sym typeface="Roboto Mono"/>
                <a:hlinkClick r:id="rId3"/>
              </a:rPr>
              <a:t>String</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resource reference:</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In Java: </a:t>
            </a:r>
            <a:r>
              <a:rPr lang="en" sz="1400">
                <a:solidFill>
                  <a:srgbClr val="37474F"/>
                </a:solidFill>
                <a:highlight>
                  <a:srgbClr val="F7F7F7"/>
                </a:highlight>
                <a:latin typeface="Roboto Mono"/>
                <a:ea typeface="Roboto Mono"/>
                <a:cs typeface="Roboto Mono"/>
                <a:sym typeface="Roboto Mono"/>
              </a:rPr>
              <a:t>R.string.</a:t>
            </a:r>
            <a:r>
              <a:rPr i="1" lang="en" sz="1400">
                <a:solidFill>
                  <a:srgbClr val="37474F"/>
                </a:solidFill>
                <a:highlight>
                  <a:srgbClr val="F7F7F7"/>
                </a:highlight>
                <a:latin typeface="Roboto Mono"/>
                <a:ea typeface="Roboto Mono"/>
                <a:cs typeface="Roboto Mono"/>
                <a:sym typeface="Roboto Mono"/>
              </a:rPr>
              <a:t>string_name</a:t>
            </a:r>
            <a:endParaRPr i="1" sz="1400">
              <a:solidFill>
                <a:srgbClr val="37474F"/>
              </a:solidFill>
              <a:highlight>
                <a:srgbClr val="F7F7F7"/>
              </a:highlight>
              <a:latin typeface="Roboto Mono"/>
              <a:ea typeface="Roboto Mono"/>
              <a:cs typeface="Roboto Mono"/>
              <a:sym typeface="Roboto Mon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In XML:</a:t>
            </a:r>
            <a:r>
              <a:rPr lang="en" sz="1400">
                <a:solidFill>
                  <a:srgbClr val="37474F"/>
                </a:solidFill>
                <a:highlight>
                  <a:srgbClr val="F7F7F7"/>
                </a:highlight>
                <a:latin typeface="Roboto Mono"/>
                <a:ea typeface="Roboto Mono"/>
                <a:cs typeface="Roboto Mono"/>
                <a:sym typeface="Roboto Mono"/>
              </a:rPr>
              <a:t>@string/</a:t>
            </a:r>
            <a:r>
              <a:rPr i="1" lang="en" sz="1400">
                <a:solidFill>
                  <a:srgbClr val="37474F"/>
                </a:solidFill>
                <a:highlight>
                  <a:srgbClr val="F7F7F7"/>
                </a:highlight>
                <a:latin typeface="Roboto Mono"/>
                <a:ea typeface="Roboto Mono"/>
                <a:cs typeface="Roboto Mono"/>
                <a:sym typeface="Roboto Mono"/>
              </a:rPr>
              <a:t>string_name</a:t>
            </a:r>
            <a:endParaRPr i="1" sz="1400">
              <a:solidFill>
                <a:srgbClr val="37474F"/>
              </a:solidFill>
              <a:highlight>
                <a:srgbClr val="F7F7F7"/>
              </a:highlight>
              <a:latin typeface="Roboto Mono"/>
              <a:ea typeface="Roboto Mono"/>
              <a:cs typeface="Roboto Mono"/>
              <a:sym typeface="Roboto Mon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a:t>
            </a:r>
            <a:endParaRPr/>
          </a:p>
        </p:txBody>
      </p:sp>
      <p:sp>
        <p:nvSpPr>
          <p:cNvPr id="257" name="Google Shape;257;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None/>
            </a:pPr>
            <a:r>
              <a:rPr b="1" lang="en" sz="1400">
                <a:solidFill>
                  <a:srgbClr val="212121"/>
                </a:solidFill>
                <a:latin typeface="Roboto"/>
                <a:ea typeface="Roboto"/>
                <a:cs typeface="Roboto"/>
                <a:sym typeface="Roboto"/>
              </a:rPr>
              <a:t>syntax:</a:t>
            </a:r>
            <a:endParaRPr b="1" sz="1400">
              <a:solidFill>
                <a:srgbClr val="212121"/>
              </a:solidFill>
              <a:latin typeface="Roboto"/>
              <a:ea typeface="Roboto"/>
              <a:cs typeface="Roboto"/>
              <a:sym typeface="Roboto"/>
            </a:endParaRPr>
          </a:p>
          <a:p>
            <a:pPr indent="0" lvl="0" marL="457200" marR="76200" rtl="0">
              <a:lnSpc>
                <a:spcPct val="142857"/>
              </a:lnSpc>
              <a:spcBef>
                <a:spcPts val="1200"/>
              </a:spcBef>
              <a:spcAft>
                <a:spcPts val="0"/>
              </a:spcAft>
              <a:buNone/>
            </a:pPr>
            <a:r>
              <a:rPr lang="en" sz="1400">
                <a:solidFill>
                  <a:srgbClr val="3B78E7"/>
                </a:solidFill>
                <a:highlight>
                  <a:srgbClr val="F7F7F7"/>
                </a:highlight>
                <a:latin typeface="Roboto Mono"/>
                <a:ea typeface="Roboto Mono"/>
                <a:cs typeface="Roboto Mono"/>
                <a:sym typeface="Roboto Mono"/>
              </a:rPr>
              <a:t>&lt;</a:t>
            </a:r>
            <a:r>
              <a:rPr b="1" lang="en" sz="1400" u="sng">
                <a:solidFill>
                  <a:srgbClr val="039BE5"/>
                </a:solidFill>
                <a:highlight>
                  <a:srgbClr val="F7F7F7"/>
                </a:highlight>
                <a:latin typeface="Roboto Mono"/>
                <a:ea typeface="Roboto Mono"/>
                <a:cs typeface="Roboto Mono"/>
                <a:sym typeface="Roboto Mono"/>
                <a:hlinkClick r:id="rId3"/>
              </a:rPr>
              <a:t>resources</a:t>
            </a:r>
            <a:r>
              <a:rPr lang="en" sz="1400">
                <a:solidFill>
                  <a:srgbClr val="3B78E7"/>
                </a:solidFill>
                <a:highlight>
                  <a:srgbClr val="F7F7F7"/>
                </a:highlight>
                <a:latin typeface="Roboto Mono"/>
                <a:ea typeface="Roboto Mono"/>
                <a:cs typeface="Roboto Mono"/>
                <a:sym typeface="Roboto Mono"/>
              </a:rPr>
              <a:t>&gt;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42857"/>
              </a:lnSpc>
              <a:spcBef>
                <a:spcPts val="120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a:t>
            </a:r>
            <a:r>
              <a:rPr b="1" lang="en" sz="1400" u="sng">
                <a:solidFill>
                  <a:srgbClr val="039BE5"/>
                </a:solidFill>
                <a:highlight>
                  <a:srgbClr val="F7F7F7"/>
                </a:highlight>
                <a:latin typeface="Roboto Mono"/>
                <a:ea typeface="Roboto Mono"/>
                <a:cs typeface="Roboto Mono"/>
                <a:sym typeface="Roboto Mono"/>
                <a:hlinkClick r:id="rId4"/>
              </a:rPr>
              <a:t>string</a:t>
            </a:r>
            <a:endParaRPr b="1" sz="1400" u="sng">
              <a:solidFill>
                <a:srgbClr val="039BE5"/>
              </a:solidFill>
              <a:highlight>
                <a:srgbClr val="F7F7F7"/>
              </a:highlight>
              <a:latin typeface="Roboto Mono"/>
              <a:ea typeface="Roboto Mono"/>
              <a:cs typeface="Roboto Mono"/>
              <a:sym typeface="Roboto Mono"/>
              <a:hlinkClick r:id="rId5"/>
            </a:endParaRPr>
          </a:p>
          <a:p>
            <a:pPr indent="0" lvl="0" marL="457200" marR="76200" rtl="0">
              <a:lnSpc>
                <a:spcPct val="142857"/>
              </a:lnSpc>
              <a:spcBef>
                <a:spcPts val="120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9C27B0"/>
                </a:solidFill>
                <a:highlight>
                  <a:srgbClr val="F7F7F7"/>
                </a:highlight>
                <a:latin typeface="Roboto Mono"/>
                <a:ea typeface="Roboto Mono"/>
                <a:cs typeface="Roboto Mono"/>
                <a:sym typeface="Roboto Mono"/>
              </a:rPr>
              <a:t>name</a:t>
            </a:r>
            <a:r>
              <a:rPr lang="en" sz="1400">
                <a:solidFill>
                  <a:srgbClr val="37474F"/>
                </a:solidFill>
                <a:highlight>
                  <a:srgbClr val="F7F7F7"/>
                </a:highlight>
                <a:latin typeface="Roboto Mono"/>
                <a:ea typeface="Roboto Mono"/>
                <a:cs typeface="Roboto Mono"/>
                <a:sym typeface="Roboto Mono"/>
              </a:rPr>
              <a:t>=</a:t>
            </a:r>
            <a:r>
              <a:rPr lang="en" sz="1400">
                <a:solidFill>
                  <a:srgbClr val="0D904F"/>
                </a:solidFill>
                <a:highlight>
                  <a:srgbClr val="F7F7F7"/>
                </a:highlight>
                <a:latin typeface="Roboto Mono"/>
                <a:ea typeface="Roboto Mono"/>
                <a:cs typeface="Roboto Mono"/>
                <a:sym typeface="Roboto Mono"/>
              </a:rPr>
              <a:t>"</a:t>
            </a:r>
            <a:r>
              <a:rPr i="1" lang="en" sz="1400">
                <a:solidFill>
                  <a:srgbClr val="0D904F"/>
                </a:solidFill>
                <a:highlight>
                  <a:srgbClr val="F7F7F7"/>
                </a:highlight>
                <a:latin typeface="Roboto Mono"/>
                <a:ea typeface="Roboto Mono"/>
                <a:cs typeface="Roboto Mono"/>
                <a:sym typeface="Roboto Mono"/>
              </a:rPr>
              <a:t>string_name</a:t>
            </a:r>
            <a:r>
              <a:rPr lang="en" sz="1400">
                <a:solidFill>
                  <a:srgbClr val="0D904F"/>
                </a:solidFill>
                <a:highlight>
                  <a:srgbClr val="F7F7F7"/>
                </a:highlight>
                <a:latin typeface="Roboto Mono"/>
                <a:ea typeface="Roboto Mono"/>
                <a:cs typeface="Roboto Mono"/>
                <a:sym typeface="Roboto Mono"/>
              </a:rPr>
              <a:t>"</a:t>
            </a:r>
            <a:endParaRPr sz="1400">
              <a:solidFill>
                <a:srgbClr val="0D904F"/>
              </a:solidFill>
              <a:highlight>
                <a:srgbClr val="F7F7F7"/>
              </a:highlight>
              <a:latin typeface="Roboto Mono"/>
              <a:ea typeface="Roboto Mono"/>
              <a:cs typeface="Roboto Mono"/>
              <a:sym typeface="Roboto Mono"/>
            </a:endParaRPr>
          </a:p>
          <a:p>
            <a:pPr indent="0" lvl="0" marL="457200" marR="76200" rtl="0">
              <a:lnSpc>
                <a:spcPct val="142857"/>
              </a:lnSpc>
              <a:spcBef>
                <a:spcPts val="120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&gt;</a:t>
            </a:r>
            <a:r>
              <a:rPr i="1" lang="en" sz="1400">
                <a:solidFill>
                  <a:srgbClr val="37474F"/>
                </a:solidFill>
                <a:highlight>
                  <a:srgbClr val="F7F7F7"/>
                </a:highlight>
                <a:latin typeface="Roboto Mono"/>
                <a:ea typeface="Roboto Mono"/>
                <a:cs typeface="Roboto Mono"/>
                <a:sym typeface="Roboto Mono"/>
              </a:rPr>
              <a:t>text_string</a:t>
            </a:r>
            <a:r>
              <a:rPr lang="en" sz="1400">
                <a:solidFill>
                  <a:srgbClr val="3B78E7"/>
                </a:solidFill>
                <a:highlight>
                  <a:srgbClr val="F7F7F7"/>
                </a:highlight>
                <a:latin typeface="Roboto Mono"/>
                <a:ea typeface="Roboto Mono"/>
                <a:cs typeface="Roboto Mono"/>
                <a:sym typeface="Roboto Mono"/>
              </a:rPr>
              <a:t>&lt;/string&gt;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42857"/>
              </a:lnSpc>
              <a:spcBef>
                <a:spcPts val="1200"/>
              </a:spcBef>
              <a:spcAft>
                <a:spcPts val="0"/>
              </a:spcAft>
              <a:buNone/>
            </a:pPr>
            <a:r>
              <a:rPr lang="en" sz="1400">
                <a:solidFill>
                  <a:srgbClr val="3B78E7"/>
                </a:solidFill>
                <a:highlight>
                  <a:srgbClr val="F7F7F7"/>
                </a:highlight>
                <a:latin typeface="Roboto Mono"/>
                <a:ea typeface="Roboto Mono"/>
                <a:cs typeface="Roboto Mono"/>
                <a:sym typeface="Roboto Mono"/>
              </a:rPr>
              <a:t>&lt;/resources&gt;</a:t>
            </a:r>
            <a:endParaRPr sz="1400">
              <a:solidFill>
                <a:srgbClr val="3B78E7"/>
              </a:solidFill>
              <a:highlight>
                <a:srgbClr val="F7F7F7"/>
              </a:highlight>
              <a:latin typeface="Roboto Mono"/>
              <a:ea typeface="Roboto Mono"/>
              <a:cs typeface="Roboto Mono"/>
              <a:sym typeface="Roboto Mono"/>
            </a:endParaRPr>
          </a:p>
          <a:p>
            <a:pPr indent="0" lvl="0" marL="0" rtl="0">
              <a:spcBef>
                <a:spcPts val="1200"/>
              </a:spcBef>
              <a:spcAft>
                <a:spcPts val="0"/>
              </a:spcAft>
              <a:buNone/>
            </a:pPr>
            <a:r>
              <a:t/>
            </a:r>
            <a:endParaRPr sz="1400">
              <a:solidFill>
                <a:srgbClr val="212121"/>
              </a:solidFill>
              <a:latin typeface="Roboto"/>
              <a:ea typeface="Roboto"/>
              <a:cs typeface="Roboto"/>
              <a:sym typeface="Roboto"/>
            </a:endParaRPr>
          </a:p>
          <a:p>
            <a:pPr indent="0" lvl="0" marL="381000" rtl="0">
              <a:spcBef>
                <a:spcPts val="1600"/>
              </a:spcBef>
              <a:spcAft>
                <a:spcPts val="0"/>
              </a:spcAft>
              <a:buNone/>
            </a:pPr>
            <a:r>
              <a:t/>
            </a:r>
            <a:endParaRPr b="1" sz="1400">
              <a:solidFill>
                <a:srgbClr val="212121"/>
              </a:solidFill>
              <a:latin typeface="Roboto"/>
              <a:ea typeface="Roboto"/>
              <a:cs typeface="Roboto"/>
              <a:sym typeface="Robot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a:t>
            </a:r>
            <a:endParaRPr/>
          </a:p>
        </p:txBody>
      </p:sp>
      <p:sp>
        <p:nvSpPr>
          <p:cNvPr id="263" name="Google Shape;263;p4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None/>
            </a:pPr>
            <a:r>
              <a:rPr b="1" lang="en" sz="1400">
                <a:solidFill>
                  <a:srgbClr val="212121"/>
                </a:solidFill>
                <a:latin typeface="Roboto"/>
                <a:ea typeface="Roboto"/>
                <a:cs typeface="Roboto"/>
                <a:sym typeface="Roboto"/>
              </a:rPr>
              <a:t>elements:</a:t>
            </a:r>
            <a:endParaRPr b="1" sz="1400">
              <a:solidFill>
                <a:srgbClr val="212121"/>
              </a:solidFill>
              <a:latin typeface="Roboto"/>
              <a:ea typeface="Roboto"/>
              <a:cs typeface="Roboto"/>
              <a:sym typeface="Roboto"/>
            </a:endParaRPr>
          </a:p>
          <a:p>
            <a:pPr indent="0" lvl="0" marL="381000" rtl="0">
              <a:lnSpc>
                <a:spcPct val="15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&lt;resources&gt;</a:t>
            </a:r>
            <a:endParaRPr sz="1400">
              <a:solidFill>
                <a:srgbClr val="37474F"/>
              </a:solidFill>
              <a:highlight>
                <a:srgbClr val="F7F7F7"/>
              </a:highlight>
              <a:latin typeface="Roboto Mono"/>
              <a:ea typeface="Roboto Mono"/>
              <a:cs typeface="Roboto Mono"/>
              <a:sym typeface="Roboto Mono"/>
            </a:endParaRPr>
          </a:p>
          <a:p>
            <a:pPr indent="0" lvl="0" marL="762000" rtl="0">
              <a:spcBef>
                <a:spcPts val="0"/>
              </a:spcBef>
              <a:spcAft>
                <a:spcPts val="0"/>
              </a:spcAft>
              <a:buNone/>
            </a:pPr>
            <a:r>
              <a:rPr b="1" lang="en" sz="1400">
                <a:solidFill>
                  <a:srgbClr val="212121"/>
                </a:solidFill>
                <a:latin typeface="Roboto"/>
                <a:ea typeface="Roboto"/>
                <a:cs typeface="Roboto"/>
                <a:sym typeface="Roboto"/>
              </a:rPr>
              <a:t>Required.</a:t>
            </a:r>
            <a:r>
              <a:rPr lang="en" sz="1400">
                <a:solidFill>
                  <a:srgbClr val="212121"/>
                </a:solidFill>
                <a:latin typeface="Roboto"/>
                <a:ea typeface="Roboto"/>
                <a:cs typeface="Roboto"/>
                <a:sym typeface="Roboto"/>
              </a:rPr>
              <a:t> This must be the root node.</a:t>
            </a:r>
            <a:endParaRPr sz="1400">
              <a:solidFill>
                <a:srgbClr val="212121"/>
              </a:solidFill>
              <a:latin typeface="Roboto"/>
              <a:ea typeface="Roboto"/>
              <a:cs typeface="Roboto"/>
              <a:sym typeface="Roboto"/>
            </a:endParaRPr>
          </a:p>
          <a:p>
            <a:pPr indent="0" lvl="0" marL="762000" rtl="0">
              <a:spcBef>
                <a:spcPts val="0"/>
              </a:spcBef>
              <a:spcAft>
                <a:spcPts val="0"/>
              </a:spcAft>
              <a:buNone/>
            </a:pPr>
            <a:r>
              <a:rPr lang="en" sz="1400">
                <a:solidFill>
                  <a:srgbClr val="212121"/>
                </a:solidFill>
                <a:latin typeface="Roboto"/>
                <a:ea typeface="Roboto"/>
                <a:cs typeface="Roboto"/>
                <a:sym typeface="Roboto"/>
              </a:rPr>
              <a:t>No attributes.</a:t>
            </a:r>
            <a:endParaRPr sz="1400">
              <a:solidFill>
                <a:srgbClr val="212121"/>
              </a:solidFill>
              <a:latin typeface="Roboto"/>
              <a:ea typeface="Roboto"/>
              <a:cs typeface="Roboto"/>
              <a:sym typeface="Roboto"/>
            </a:endParaRPr>
          </a:p>
          <a:p>
            <a:pPr indent="0" lvl="0" marL="381000" rtl="0">
              <a:lnSpc>
                <a:spcPct val="150000"/>
              </a:lnSpc>
              <a:spcBef>
                <a:spcPts val="2400"/>
              </a:spcBef>
              <a:spcAft>
                <a:spcPts val="0"/>
              </a:spcAft>
              <a:buNone/>
            </a:pPr>
            <a:r>
              <a:rPr lang="en" sz="1400">
                <a:solidFill>
                  <a:srgbClr val="37474F"/>
                </a:solidFill>
                <a:highlight>
                  <a:srgbClr val="F7F7F7"/>
                </a:highlight>
                <a:latin typeface="Roboto Mono"/>
                <a:ea typeface="Roboto Mono"/>
                <a:cs typeface="Roboto Mono"/>
                <a:sym typeface="Roboto Mono"/>
              </a:rPr>
              <a:t>&lt;string&gt;</a:t>
            </a:r>
            <a:endParaRPr sz="1400">
              <a:solidFill>
                <a:srgbClr val="37474F"/>
              </a:solidFill>
              <a:highlight>
                <a:srgbClr val="F7F7F7"/>
              </a:highlight>
              <a:latin typeface="Roboto Mono"/>
              <a:ea typeface="Roboto Mono"/>
              <a:cs typeface="Roboto Mono"/>
              <a:sym typeface="Roboto Mono"/>
            </a:endParaRPr>
          </a:p>
          <a:p>
            <a:pPr indent="0" lvl="0" marL="762000" rtl="0">
              <a:spcBef>
                <a:spcPts val="0"/>
              </a:spcBef>
              <a:spcAft>
                <a:spcPts val="0"/>
              </a:spcAft>
              <a:buNone/>
            </a:pPr>
            <a:r>
              <a:rPr lang="en" sz="1400">
                <a:solidFill>
                  <a:srgbClr val="212121"/>
                </a:solidFill>
                <a:latin typeface="Roboto"/>
                <a:ea typeface="Roboto"/>
                <a:cs typeface="Roboto"/>
                <a:sym typeface="Roboto"/>
              </a:rPr>
              <a:t>A string, which can include styling tags. Beware that you must escape apostrophes and quotation marks. For more information about how to properly style and format your strings see </a:t>
            </a:r>
            <a:r>
              <a:rPr lang="en" sz="1400" u="sng">
                <a:solidFill>
                  <a:srgbClr val="039BE5"/>
                </a:solidFill>
                <a:latin typeface="Roboto"/>
                <a:ea typeface="Roboto"/>
                <a:cs typeface="Roboto"/>
                <a:sym typeface="Roboto"/>
                <a:hlinkClick r:id="rId3"/>
              </a:rPr>
              <a:t>Formatting and Styling</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spcBef>
                <a:spcPts val="24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a:t>
            </a:r>
            <a:endParaRPr/>
          </a:p>
        </p:txBody>
      </p:sp>
      <p:sp>
        <p:nvSpPr>
          <p:cNvPr id="269" name="Google Shape;269;p4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212121"/>
                </a:solidFill>
                <a:latin typeface="Roboto"/>
                <a:ea typeface="Roboto"/>
                <a:cs typeface="Roboto"/>
                <a:sym typeface="Roboto"/>
              </a:rPr>
              <a:t>attributes:</a:t>
            </a:r>
            <a:endParaRPr sz="1400">
              <a:solidFill>
                <a:srgbClr val="212121"/>
              </a:solidFill>
              <a:latin typeface="Roboto"/>
              <a:ea typeface="Roboto"/>
              <a:cs typeface="Roboto"/>
              <a:sym typeface="Roboto"/>
            </a:endParaRPr>
          </a:p>
          <a:p>
            <a:pPr indent="0" lvl="0" marL="762000" rtl="0">
              <a:lnSpc>
                <a:spcPct val="15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name</a:t>
            </a:r>
            <a:endParaRPr sz="1400">
              <a:solidFill>
                <a:srgbClr val="37474F"/>
              </a:solidFill>
              <a:highlight>
                <a:srgbClr val="F7F7F7"/>
              </a:highlight>
              <a:latin typeface="Roboto Mono"/>
              <a:ea typeface="Roboto Mono"/>
              <a:cs typeface="Roboto Mono"/>
              <a:sym typeface="Roboto Mono"/>
            </a:endParaRPr>
          </a:p>
          <a:p>
            <a:pPr indent="0" lvl="0" marL="1143000" rtl="0">
              <a:spcBef>
                <a:spcPts val="0"/>
              </a:spcBef>
              <a:spcAft>
                <a:spcPts val="0"/>
              </a:spcAft>
              <a:buNone/>
            </a:pPr>
            <a:r>
              <a:rPr i="1" lang="en" sz="1400">
                <a:solidFill>
                  <a:srgbClr val="212121"/>
                </a:solidFill>
                <a:latin typeface="Roboto"/>
                <a:ea typeface="Roboto"/>
                <a:cs typeface="Roboto"/>
                <a:sym typeface="Roboto"/>
              </a:rPr>
              <a:t>String</a:t>
            </a:r>
            <a:r>
              <a:rPr lang="en" sz="1400">
                <a:solidFill>
                  <a:srgbClr val="212121"/>
                </a:solidFill>
                <a:latin typeface="Roboto"/>
                <a:ea typeface="Roboto"/>
                <a:cs typeface="Roboto"/>
                <a:sym typeface="Roboto"/>
              </a:rPr>
              <a:t>. A name for the string. This name is used as the resource ID.</a:t>
            </a:r>
            <a:endParaRPr sz="1400">
              <a:solidFill>
                <a:srgbClr val="212121"/>
              </a:solidFill>
              <a:latin typeface="Roboto"/>
              <a:ea typeface="Roboto"/>
              <a:cs typeface="Roboto"/>
              <a:sym typeface="Roboto"/>
            </a:endParaRPr>
          </a:p>
          <a:p>
            <a:pPr indent="0" lvl="0" marL="0" rtl="0">
              <a:lnSpc>
                <a:spcPct val="150000"/>
              </a:lnSpc>
              <a:spcBef>
                <a:spcPts val="0"/>
              </a:spcBef>
              <a:spcAft>
                <a:spcPts val="0"/>
              </a:spcAft>
              <a:buNone/>
            </a:pPr>
            <a:r>
              <a:rPr b="1" lang="en" sz="1400">
                <a:solidFill>
                  <a:srgbClr val="212121"/>
                </a:solidFill>
                <a:latin typeface="Roboto"/>
                <a:ea typeface="Roboto"/>
                <a:cs typeface="Roboto"/>
                <a:sym typeface="Roboto"/>
              </a:rPr>
              <a:t>example:</a:t>
            </a:r>
            <a:endParaRPr b="1" sz="1400">
              <a:solidFill>
                <a:srgbClr val="212121"/>
              </a:solidFill>
              <a:latin typeface="Roboto"/>
              <a:ea typeface="Roboto"/>
              <a:cs typeface="Roboto"/>
              <a:sym typeface="Roboto"/>
            </a:endParaRPr>
          </a:p>
          <a:p>
            <a:pPr indent="0" lvl="0" marL="381000" rtl="0">
              <a:spcBef>
                <a:spcPts val="1200"/>
              </a:spcBef>
              <a:spcAft>
                <a:spcPts val="0"/>
              </a:spcAft>
              <a:buNone/>
            </a:pPr>
            <a:r>
              <a:rPr lang="en" sz="1400">
                <a:solidFill>
                  <a:srgbClr val="212121"/>
                </a:solidFill>
                <a:latin typeface="Roboto"/>
                <a:ea typeface="Roboto"/>
                <a:cs typeface="Roboto"/>
                <a:sym typeface="Roboto"/>
              </a:rPr>
              <a:t>XML file saved at </a:t>
            </a:r>
            <a:r>
              <a:rPr lang="en" sz="1400">
                <a:solidFill>
                  <a:srgbClr val="37474F"/>
                </a:solidFill>
                <a:highlight>
                  <a:srgbClr val="F7F7F7"/>
                </a:highlight>
                <a:latin typeface="Roboto Mono"/>
                <a:ea typeface="Roboto Mono"/>
                <a:cs typeface="Roboto Mono"/>
                <a:sym typeface="Roboto Mono"/>
              </a:rPr>
              <a:t>res/values/strings.xml</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457200" marR="76200" rtl="0">
              <a:lnSpc>
                <a:spcPct val="142857"/>
              </a:lnSpc>
              <a:spcBef>
                <a:spcPts val="1200"/>
              </a:spcBef>
              <a:spcAft>
                <a:spcPts val="0"/>
              </a:spcAft>
              <a:buNone/>
            </a:pPr>
            <a:r>
              <a:rPr lang="en" sz="1400">
                <a:solidFill>
                  <a:srgbClr val="37474F"/>
                </a:solidFill>
                <a:highlight>
                  <a:srgbClr val="F7F7F7"/>
                </a:highlight>
                <a:latin typeface="Roboto Mono"/>
                <a:ea typeface="Roboto Mono"/>
                <a:cs typeface="Roboto Mono"/>
                <a:sym typeface="Roboto Mono"/>
              </a:rPr>
              <a:t>&lt;?xml version=</a:t>
            </a:r>
            <a:r>
              <a:rPr lang="en" sz="1400">
                <a:solidFill>
                  <a:srgbClr val="0D904F"/>
                </a:solidFill>
                <a:highlight>
                  <a:srgbClr val="F7F7F7"/>
                </a:highlight>
                <a:latin typeface="Roboto Mono"/>
                <a:ea typeface="Roboto Mono"/>
                <a:cs typeface="Roboto Mono"/>
                <a:sym typeface="Roboto Mono"/>
              </a:rPr>
              <a:t>"1.0"</a:t>
            </a:r>
            <a:r>
              <a:rPr lang="en" sz="1400">
                <a:solidFill>
                  <a:srgbClr val="37474F"/>
                </a:solidFill>
                <a:highlight>
                  <a:srgbClr val="F7F7F7"/>
                </a:highlight>
                <a:latin typeface="Roboto Mono"/>
                <a:ea typeface="Roboto Mono"/>
                <a:cs typeface="Roboto Mono"/>
                <a:sym typeface="Roboto Mono"/>
              </a:rPr>
              <a:t> encoding=</a:t>
            </a:r>
            <a:r>
              <a:rPr lang="en" sz="1400">
                <a:solidFill>
                  <a:srgbClr val="0D904F"/>
                </a:solidFill>
                <a:highlight>
                  <a:srgbClr val="F7F7F7"/>
                </a:highlight>
                <a:latin typeface="Roboto Mono"/>
                <a:ea typeface="Roboto Mono"/>
                <a:cs typeface="Roboto Mono"/>
                <a:sym typeface="Roboto Mono"/>
              </a:rPr>
              <a:t>"utf-8"</a:t>
            </a:r>
            <a:r>
              <a:rPr lang="en" sz="1400">
                <a:solidFill>
                  <a:srgbClr val="37474F"/>
                </a:solidFill>
                <a:highlight>
                  <a:srgbClr val="F7F7F7"/>
                </a:highlight>
                <a:latin typeface="Roboto Mono"/>
                <a:ea typeface="Roboto Mono"/>
                <a:cs typeface="Roboto Mono"/>
                <a:sym typeface="Roboto Mono"/>
              </a:rPr>
              <a:t>?&gt;</a:t>
            </a:r>
            <a:endParaRPr sz="1400">
              <a:solidFill>
                <a:srgbClr val="37474F"/>
              </a:solidFill>
              <a:highlight>
                <a:srgbClr val="F7F7F7"/>
              </a:highlight>
              <a:latin typeface="Roboto Mono"/>
              <a:ea typeface="Roboto Mono"/>
              <a:cs typeface="Roboto Mono"/>
              <a:sym typeface="Roboto Mono"/>
            </a:endParaRPr>
          </a:p>
          <a:p>
            <a:pPr indent="0" lvl="0" marL="457200" marR="76200" rtl="0">
              <a:lnSpc>
                <a:spcPct val="142857"/>
              </a:lnSpc>
              <a:spcBef>
                <a:spcPts val="0"/>
              </a:spcBef>
              <a:spcAft>
                <a:spcPts val="0"/>
              </a:spcAft>
              <a:buNone/>
            </a:pPr>
            <a:r>
              <a:rPr lang="en" sz="1400">
                <a:solidFill>
                  <a:srgbClr val="3B78E7"/>
                </a:solidFill>
                <a:highlight>
                  <a:srgbClr val="F7F7F7"/>
                </a:highlight>
                <a:latin typeface="Roboto Mono"/>
                <a:ea typeface="Roboto Mono"/>
                <a:cs typeface="Roboto Mono"/>
                <a:sym typeface="Roboto Mono"/>
              </a:rPr>
              <a:t>&lt;resources&gt;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42857"/>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&lt;string</a:t>
            </a:r>
            <a:r>
              <a:rPr lang="en" sz="1400">
                <a:solidFill>
                  <a:srgbClr val="37474F"/>
                </a:solidFill>
                <a:highlight>
                  <a:srgbClr val="F7F7F7"/>
                </a:highlight>
                <a:latin typeface="Roboto Mono"/>
                <a:ea typeface="Roboto Mono"/>
                <a:cs typeface="Roboto Mono"/>
                <a:sym typeface="Roboto Mono"/>
              </a:rPr>
              <a:t> </a:t>
            </a:r>
            <a:r>
              <a:rPr lang="en" sz="1400">
                <a:solidFill>
                  <a:srgbClr val="9C27B0"/>
                </a:solidFill>
                <a:highlight>
                  <a:srgbClr val="F7F7F7"/>
                </a:highlight>
                <a:latin typeface="Roboto Mono"/>
                <a:ea typeface="Roboto Mono"/>
                <a:cs typeface="Roboto Mono"/>
                <a:sym typeface="Roboto Mono"/>
              </a:rPr>
              <a:t>name</a:t>
            </a:r>
            <a:r>
              <a:rPr lang="en" sz="1400">
                <a:solidFill>
                  <a:srgbClr val="37474F"/>
                </a:solidFill>
                <a:highlight>
                  <a:srgbClr val="F7F7F7"/>
                </a:highlight>
                <a:latin typeface="Roboto Mono"/>
                <a:ea typeface="Roboto Mono"/>
                <a:cs typeface="Roboto Mono"/>
                <a:sym typeface="Roboto Mono"/>
              </a:rPr>
              <a:t>=</a:t>
            </a:r>
            <a:r>
              <a:rPr lang="en" sz="1400">
                <a:solidFill>
                  <a:srgbClr val="0D904F"/>
                </a:solidFill>
                <a:highlight>
                  <a:srgbClr val="F7F7F7"/>
                </a:highlight>
                <a:latin typeface="Roboto Mono"/>
                <a:ea typeface="Roboto Mono"/>
                <a:cs typeface="Roboto Mono"/>
                <a:sym typeface="Roboto Mono"/>
              </a:rPr>
              <a:t>"hello"</a:t>
            </a:r>
            <a:r>
              <a:rPr lang="en" sz="1400">
                <a:solidFill>
                  <a:srgbClr val="3B78E7"/>
                </a:solidFill>
                <a:highlight>
                  <a:srgbClr val="F7F7F7"/>
                </a:highlight>
                <a:latin typeface="Roboto Mono"/>
                <a:ea typeface="Roboto Mono"/>
                <a:cs typeface="Roboto Mono"/>
                <a:sym typeface="Roboto Mono"/>
              </a:rPr>
              <a:t>&gt;</a:t>
            </a:r>
            <a:r>
              <a:rPr lang="en" sz="1400">
                <a:solidFill>
                  <a:srgbClr val="37474F"/>
                </a:solidFill>
                <a:highlight>
                  <a:srgbClr val="F7F7F7"/>
                </a:highlight>
                <a:latin typeface="Roboto Mono"/>
                <a:ea typeface="Roboto Mono"/>
                <a:cs typeface="Roboto Mono"/>
                <a:sym typeface="Roboto Mono"/>
              </a:rPr>
              <a:t>Hello!</a:t>
            </a:r>
            <a:r>
              <a:rPr lang="en" sz="1400">
                <a:solidFill>
                  <a:srgbClr val="3B78E7"/>
                </a:solidFill>
                <a:highlight>
                  <a:srgbClr val="F7F7F7"/>
                </a:highlight>
                <a:latin typeface="Roboto Mono"/>
                <a:ea typeface="Roboto Mono"/>
                <a:cs typeface="Roboto Mono"/>
                <a:sym typeface="Roboto Mono"/>
              </a:rPr>
              <a:t>&lt;/string&gt;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42857"/>
              </a:lnSpc>
              <a:spcBef>
                <a:spcPts val="0"/>
              </a:spcBef>
              <a:spcAft>
                <a:spcPts val="0"/>
              </a:spcAft>
              <a:buNone/>
            </a:pPr>
            <a:r>
              <a:rPr lang="en" sz="1400">
                <a:solidFill>
                  <a:srgbClr val="3B78E7"/>
                </a:solidFill>
                <a:highlight>
                  <a:srgbClr val="F7F7F7"/>
                </a:highlight>
                <a:latin typeface="Roboto Mono"/>
                <a:ea typeface="Roboto Mono"/>
                <a:cs typeface="Roboto Mono"/>
                <a:sym typeface="Roboto Mono"/>
              </a:rPr>
              <a:t>&lt;/resources&gt;</a:t>
            </a:r>
            <a:endParaRPr sz="1400">
              <a:solidFill>
                <a:srgbClr val="3B78E7"/>
              </a:solidFill>
              <a:highlight>
                <a:srgbClr val="F7F7F7"/>
              </a:highlight>
              <a:latin typeface="Roboto Mono"/>
              <a:ea typeface="Roboto Mono"/>
              <a:cs typeface="Roboto Mono"/>
              <a:sym typeface="Roboto Mono"/>
            </a:endParaRPr>
          </a:p>
          <a:p>
            <a:pPr indent="0" lvl="0" marL="762000" rtl="0">
              <a:spcBef>
                <a:spcPts val="0"/>
              </a:spcBef>
              <a:spcAft>
                <a:spcPts val="0"/>
              </a:spcAft>
              <a:buNone/>
            </a:pPr>
            <a:r>
              <a:t/>
            </a:r>
            <a:endParaRPr b="1" sz="1400">
              <a:solidFill>
                <a:srgbClr val="212121"/>
              </a:solidFill>
              <a:latin typeface="Roboto"/>
              <a:ea typeface="Roboto"/>
              <a:cs typeface="Roboto"/>
              <a:sym typeface="Roboto"/>
            </a:endParaRPr>
          </a:p>
          <a:p>
            <a:pPr indent="0" lvl="0" marL="0" rtl="0">
              <a:spcBef>
                <a:spcPts val="24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a:t>
            </a:r>
            <a:endParaRPr/>
          </a:p>
        </p:txBody>
      </p:sp>
      <p:sp>
        <p:nvSpPr>
          <p:cNvPr id="275" name="Google Shape;275;p4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381000" rtl="0">
              <a:spcBef>
                <a:spcPts val="0"/>
              </a:spcBef>
              <a:spcAft>
                <a:spcPts val="0"/>
              </a:spcAft>
              <a:buClr>
                <a:schemeClr val="dk1"/>
              </a:buClr>
              <a:buSzPts val="1100"/>
              <a:buFont typeface="Arial"/>
              <a:buNone/>
            </a:pPr>
            <a:r>
              <a:rPr lang="en" sz="1400">
                <a:solidFill>
                  <a:srgbClr val="212121"/>
                </a:solidFill>
                <a:latin typeface="Roboto"/>
                <a:ea typeface="Roboto"/>
                <a:cs typeface="Roboto"/>
                <a:sym typeface="Roboto"/>
              </a:rPr>
              <a:t>This layout XML applies a string to a View:</a:t>
            </a:r>
            <a:endParaRPr sz="1400">
              <a:solidFill>
                <a:srgbClr val="212121"/>
              </a:solidFill>
              <a:latin typeface="Roboto"/>
              <a:ea typeface="Roboto"/>
              <a:cs typeface="Roboto"/>
              <a:sym typeface="Roboto"/>
            </a:endParaRPr>
          </a:p>
          <a:p>
            <a:pPr indent="0" lvl="0" marL="457200" marR="76200" rtl="0">
              <a:lnSpc>
                <a:spcPct val="142857"/>
              </a:lnSpc>
              <a:spcBef>
                <a:spcPts val="0"/>
              </a:spcBef>
              <a:spcAft>
                <a:spcPts val="0"/>
              </a:spcAft>
              <a:buClr>
                <a:schemeClr val="dk1"/>
              </a:buClr>
              <a:buSzPts val="1100"/>
              <a:buFont typeface="Arial"/>
              <a:buNone/>
            </a:pPr>
            <a:r>
              <a:rPr lang="en" sz="1400">
                <a:solidFill>
                  <a:srgbClr val="3B78E7"/>
                </a:solidFill>
                <a:highlight>
                  <a:srgbClr val="F7F7F7"/>
                </a:highlight>
                <a:latin typeface="Roboto Mono"/>
                <a:ea typeface="Roboto Mono"/>
                <a:cs typeface="Roboto Mono"/>
                <a:sym typeface="Roboto Mono"/>
              </a:rPr>
              <a:t>&lt;TextView</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42857"/>
              </a:lnSpc>
              <a:spcBef>
                <a:spcPts val="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    </a:t>
            </a:r>
            <a:r>
              <a:rPr lang="en" sz="1400">
                <a:solidFill>
                  <a:srgbClr val="9C27B0"/>
                </a:solidFill>
                <a:highlight>
                  <a:srgbClr val="F7F7F7"/>
                </a:highlight>
                <a:latin typeface="Roboto Mono"/>
                <a:ea typeface="Roboto Mono"/>
                <a:cs typeface="Roboto Mono"/>
                <a:sym typeface="Roboto Mono"/>
              </a:rPr>
              <a:t>android:layout_width</a:t>
            </a:r>
            <a:r>
              <a:rPr lang="en" sz="1400">
                <a:solidFill>
                  <a:srgbClr val="37474F"/>
                </a:solidFill>
                <a:highlight>
                  <a:srgbClr val="F7F7F7"/>
                </a:highlight>
                <a:latin typeface="Roboto Mono"/>
                <a:ea typeface="Roboto Mono"/>
                <a:cs typeface="Roboto Mono"/>
                <a:sym typeface="Roboto Mono"/>
              </a:rPr>
              <a:t>=</a:t>
            </a:r>
            <a:r>
              <a:rPr lang="en" sz="1400">
                <a:solidFill>
                  <a:srgbClr val="0D904F"/>
                </a:solidFill>
                <a:highlight>
                  <a:srgbClr val="F7F7F7"/>
                </a:highlight>
                <a:latin typeface="Roboto Mono"/>
                <a:ea typeface="Roboto Mono"/>
                <a:cs typeface="Roboto Mono"/>
                <a:sym typeface="Roboto Mono"/>
              </a:rPr>
              <a:t>"fill_parent"</a:t>
            </a:r>
            <a:endParaRPr sz="1400">
              <a:solidFill>
                <a:srgbClr val="0D904F"/>
              </a:solidFill>
              <a:highlight>
                <a:srgbClr val="F7F7F7"/>
              </a:highlight>
              <a:latin typeface="Roboto Mono"/>
              <a:ea typeface="Roboto Mono"/>
              <a:cs typeface="Roboto Mono"/>
              <a:sym typeface="Roboto Mono"/>
            </a:endParaRPr>
          </a:p>
          <a:p>
            <a:pPr indent="0" lvl="0" marL="457200" marR="76200" rtl="0">
              <a:lnSpc>
                <a:spcPct val="142857"/>
              </a:lnSpc>
              <a:spcBef>
                <a:spcPts val="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    </a:t>
            </a:r>
            <a:r>
              <a:rPr lang="en" sz="1400">
                <a:solidFill>
                  <a:srgbClr val="9C27B0"/>
                </a:solidFill>
                <a:highlight>
                  <a:srgbClr val="F7F7F7"/>
                </a:highlight>
                <a:latin typeface="Roboto Mono"/>
                <a:ea typeface="Roboto Mono"/>
                <a:cs typeface="Roboto Mono"/>
                <a:sym typeface="Roboto Mono"/>
              </a:rPr>
              <a:t>android:layout_height</a:t>
            </a:r>
            <a:r>
              <a:rPr lang="en" sz="1400">
                <a:solidFill>
                  <a:srgbClr val="37474F"/>
                </a:solidFill>
                <a:highlight>
                  <a:srgbClr val="F7F7F7"/>
                </a:highlight>
                <a:latin typeface="Roboto Mono"/>
                <a:ea typeface="Roboto Mono"/>
                <a:cs typeface="Roboto Mono"/>
                <a:sym typeface="Roboto Mono"/>
              </a:rPr>
              <a:t>=</a:t>
            </a:r>
            <a:r>
              <a:rPr lang="en" sz="1400">
                <a:solidFill>
                  <a:srgbClr val="0D904F"/>
                </a:solidFill>
                <a:highlight>
                  <a:srgbClr val="F7F7F7"/>
                </a:highlight>
                <a:latin typeface="Roboto Mono"/>
                <a:ea typeface="Roboto Mono"/>
                <a:cs typeface="Roboto Mono"/>
                <a:sym typeface="Roboto Mono"/>
              </a:rPr>
              <a:t>"wrap_content"</a:t>
            </a:r>
            <a:endParaRPr sz="1400">
              <a:solidFill>
                <a:srgbClr val="0D904F"/>
              </a:solidFill>
              <a:highlight>
                <a:srgbClr val="F7F7F7"/>
              </a:highlight>
              <a:latin typeface="Roboto Mono"/>
              <a:ea typeface="Roboto Mono"/>
              <a:cs typeface="Roboto Mono"/>
              <a:sym typeface="Roboto Mono"/>
            </a:endParaRPr>
          </a:p>
          <a:p>
            <a:pPr indent="0" lvl="0" marL="457200" marR="76200" rtl="0">
              <a:lnSpc>
                <a:spcPct val="142857"/>
              </a:lnSpc>
              <a:spcBef>
                <a:spcPts val="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    </a:t>
            </a:r>
            <a:r>
              <a:rPr b="1" lang="en" sz="1400">
                <a:solidFill>
                  <a:srgbClr val="9C27B0"/>
                </a:solidFill>
                <a:highlight>
                  <a:srgbClr val="F7F7F7"/>
                </a:highlight>
                <a:latin typeface="Roboto Mono"/>
                <a:ea typeface="Roboto Mono"/>
                <a:cs typeface="Roboto Mono"/>
                <a:sym typeface="Roboto Mono"/>
              </a:rPr>
              <a:t>android:text</a:t>
            </a:r>
            <a:r>
              <a:rPr b="1" lang="en" sz="1400">
                <a:solidFill>
                  <a:srgbClr val="37474F"/>
                </a:solidFill>
                <a:highlight>
                  <a:srgbClr val="F7F7F7"/>
                </a:highlight>
                <a:latin typeface="Roboto Mono"/>
                <a:ea typeface="Roboto Mono"/>
                <a:cs typeface="Roboto Mono"/>
                <a:sym typeface="Roboto Mono"/>
              </a:rPr>
              <a:t>=</a:t>
            </a:r>
            <a:r>
              <a:rPr b="1" lang="en" sz="1400">
                <a:solidFill>
                  <a:srgbClr val="0D904F"/>
                </a:solidFill>
                <a:highlight>
                  <a:srgbClr val="F7F7F7"/>
                </a:highlight>
                <a:latin typeface="Roboto Mono"/>
                <a:ea typeface="Roboto Mono"/>
                <a:cs typeface="Roboto Mono"/>
                <a:sym typeface="Roboto Mono"/>
              </a:rPr>
              <a:t>"@string/hello"</a:t>
            </a: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/&gt;</a:t>
            </a:r>
            <a:endParaRPr sz="1400">
              <a:solidFill>
                <a:srgbClr val="3B78E7"/>
              </a:solidFill>
              <a:highlight>
                <a:srgbClr val="F7F7F7"/>
              </a:highlight>
              <a:latin typeface="Roboto Mono"/>
              <a:ea typeface="Roboto Mono"/>
              <a:cs typeface="Roboto Mono"/>
              <a:sym typeface="Roboto Mono"/>
            </a:endParaRPr>
          </a:p>
          <a:p>
            <a:pPr indent="0" lvl="0" marL="444500" marR="63500" rtl="0">
              <a:lnSpc>
                <a:spcPct val="142857"/>
              </a:lnSpc>
              <a:spcBef>
                <a:spcPts val="1900"/>
              </a:spcBef>
              <a:spcAft>
                <a:spcPts val="0"/>
              </a:spcAft>
              <a:buNone/>
            </a:pPr>
            <a:r>
              <a:rPr b="1" lang="en" sz="1400">
                <a:solidFill>
                  <a:srgbClr val="000000"/>
                </a:solidFill>
                <a:highlight>
                  <a:srgbClr val="F7F7F7"/>
                </a:highlight>
                <a:latin typeface="Roboto Mono"/>
                <a:ea typeface="Roboto Mono"/>
                <a:cs typeface="Roboto Mono"/>
                <a:sym typeface="Roboto Mono"/>
              </a:rPr>
              <a:t>Java:</a:t>
            </a:r>
            <a:endParaRPr b="1" sz="1400">
              <a:solidFill>
                <a:srgbClr val="000000"/>
              </a:solidFill>
              <a:highlight>
                <a:srgbClr val="F7F7F7"/>
              </a:highlight>
              <a:latin typeface="Roboto Mono"/>
              <a:ea typeface="Roboto Mono"/>
              <a:cs typeface="Roboto Mono"/>
              <a:sym typeface="Roboto Mono"/>
            </a:endParaRPr>
          </a:p>
          <a:p>
            <a:pPr indent="0" lvl="0" marL="444500" marR="63500" rtl="0">
              <a:lnSpc>
                <a:spcPct val="142857"/>
              </a:lnSpc>
              <a:spcBef>
                <a:spcPts val="1900"/>
              </a:spcBef>
              <a:spcAft>
                <a:spcPts val="0"/>
              </a:spcAft>
              <a:buClr>
                <a:schemeClr val="dk1"/>
              </a:buClr>
              <a:buSzPts val="1100"/>
              <a:buFont typeface="Arial"/>
              <a:buNone/>
            </a:pPr>
            <a:r>
              <a:rPr lang="en" sz="1400">
                <a:solidFill>
                  <a:srgbClr val="9C27B0"/>
                </a:solidFill>
                <a:highlight>
                  <a:srgbClr val="F7F7F7"/>
                </a:highlight>
                <a:latin typeface="Roboto Mono"/>
                <a:ea typeface="Roboto Mono"/>
                <a:cs typeface="Roboto Mono"/>
                <a:sym typeface="Roboto Mono"/>
              </a:rPr>
              <a:t>String</a:t>
            </a:r>
            <a:r>
              <a:rPr lang="en" sz="1400">
                <a:solidFill>
                  <a:srgbClr val="37474F"/>
                </a:solidFill>
                <a:highlight>
                  <a:srgbClr val="F7F7F7"/>
                </a:highlight>
                <a:latin typeface="Roboto Mono"/>
                <a:ea typeface="Roboto Mono"/>
                <a:cs typeface="Roboto Mono"/>
                <a:sym typeface="Roboto Mono"/>
              </a:rPr>
              <a:t> string =</a:t>
            </a:r>
            <a:r>
              <a:rPr lang="en" sz="1400">
                <a:solidFill>
                  <a:srgbClr val="37474F"/>
                </a:solidFill>
                <a:highlight>
                  <a:srgbClr val="F7F7F7"/>
                </a:highlight>
                <a:uFill>
                  <a:noFill/>
                </a:uFill>
                <a:latin typeface="Roboto Mono"/>
                <a:ea typeface="Roboto Mono"/>
                <a:cs typeface="Roboto Mono"/>
                <a:sym typeface="Roboto Mono"/>
                <a:hlinkClick r:id="rId3"/>
              </a:rPr>
              <a:t> </a:t>
            </a:r>
            <a:r>
              <a:rPr b="1" lang="en" sz="1400" u="sng">
                <a:solidFill>
                  <a:srgbClr val="039BE5"/>
                </a:solidFill>
                <a:highlight>
                  <a:srgbClr val="F7F7F7"/>
                </a:highlight>
                <a:latin typeface="Roboto Mono"/>
                <a:ea typeface="Roboto Mono"/>
                <a:cs typeface="Roboto Mono"/>
                <a:sym typeface="Roboto Mono"/>
                <a:hlinkClick r:id="rId4"/>
              </a:rPr>
              <a:t>getString</a:t>
            </a:r>
            <a:r>
              <a:rPr lang="en" sz="1400">
                <a:solidFill>
                  <a:srgbClr val="37474F"/>
                </a:solidFill>
                <a:highlight>
                  <a:srgbClr val="F7F7F7"/>
                </a:highlight>
                <a:latin typeface="Roboto Mono"/>
                <a:ea typeface="Roboto Mono"/>
                <a:cs typeface="Roboto Mono"/>
                <a:sym typeface="Roboto Mono"/>
              </a:rPr>
              <a:t>(R.string.hello);</a:t>
            </a:r>
            <a:endParaRPr sz="1400">
              <a:solidFill>
                <a:srgbClr val="37474F"/>
              </a:solidFill>
              <a:highlight>
                <a:srgbClr val="F7F7F7"/>
              </a:highlight>
              <a:latin typeface="Roboto Mono"/>
              <a:ea typeface="Roboto Mono"/>
              <a:cs typeface="Roboto Mono"/>
              <a:sym typeface="Roboto Mono"/>
            </a:endParaRPr>
          </a:p>
          <a:p>
            <a:pPr indent="0" lvl="0" marL="381000" rtl="0">
              <a:spcBef>
                <a:spcPts val="2400"/>
              </a:spcBef>
              <a:spcAft>
                <a:spcPts val="0"/>
              </a:spcAft>
              <a:buClr>
                <a:schemeClr val="dk1"/>
              </a:buClr>
              <a:buSzPts val="1100"/>
              <a:buFont typeface="Arial"/>
              <a:buNone/>
            </a:pPr>
            <a:r>
              <a:rPr lang="en" sz="1400">
                <a:solidFill>
                  <a:srgbClr val="212121"/>
                </a:solidFill>
                <a:latin typeface="Roboto"/>
                <a:ea typeface="Roboto"/>
                <a:cs typeface="Roboto"/>
                <a:sym typeface="Roboto"/>
              </a:rPr>
              <a:t>You can use either </a:t>
            </a:r>
            <a:r>
              <a:rPr lang="en" sz="1400" u="sng">
                <a:solidFill>
                  <a:srgbClr val="039BE5"/>
                </a:solidFill>
                <a:highlight>
                  <a:srgbClr val="F7F7F7"/>
                </a:highlight>
                <a:latin typeface="Roboto Mono"/>
                <a:ea typeface="Roboto Mono"/>
                <a:cs typeface="Roboto Mono"/>
                <a:sym typeface="Roboto Mono"/>
                <a:hlinkClick r:id="rId5"/>
              </a:rPr>
              <a:t>getString(int)</a:t>
            </a:r>
            <a:r>
              <a:rPr lang="en" sz="1400">
                <a:solidFill>
                  <a:srgbClr val="212121"/>
                </a:solidFill>
                <a:latin typeface="Roboto"/>
                <a:ea typeface="Roboto"/>
                <a:cs typeface="Roboto"/>
                <a:sym typeface="Roboto"/>
              </a:rPr>
              <a:t> or </a:t>
            </a:r>
            <a:r>
              <a:rPr lang="en" sz="1400" u="sng">
                <a:solidFill>
                  <a:srgbClr val="039BE5"/>
                </a:solidFill>
                <a:highlight>
                  <a:srgbClr val="F7F7F7"/>
                </a:highlight>
                <a:latin typeface="Roboto Mono"/>
                <a:ea typeface="Roboto Mono"/>
                <a:cs typeface="Roboto Mono"/>
                <a:sym typeface="Roboto Mono"/>
                <a:hlinkClick r:id="rId6"/>
              </a:rPr>
              <a:t>getText(int)</a:t>
            </a:r>
            <a:r>
              <a:rPr lang="en" sz="1400">
                <a:solidFill>
                  <a:srgbClr val="212121"/>
                </a:solidFill>
                <a:latin typeface="Roboto"/>
                <a:ea typeface="Roboto"/>
                <a:cs typeface="Roboto"/>
                <a:sym typeface="Roboto"/>
              </a:rPr>
              <a:t> to retrieve a string. </a:t>
            </a:r>
            <a:r>
              <a:rPr lang="en" sz="1400" u="sng">
                <a:solidFill>
                  <a:srgbClr val="039BE5"/>
                </a:solidFill>
                <a:highlight>
                  <a:srgbClr val="F7F7F7"/>
                </a:highlight>
                <a:latin typeface="Roboto Mono"/>
                <a:ea typeface="Roboto Mono"/>
                <a:cs typeface="Roboto Mono"/>
                <a:sym typeface="Roboto Mono"/>
                <a:hlinkClick r:id="rId7"/>
              </a:rPr>
              <a:t>getText(int)</a:t>
            </a:r>
            <a:r>
              <a:rPr lang="en" sz="1400">
                <a:solidFill>
                  <a:srgbClr val="212121"/>
                </a:solidFill>
                <a:latin typeface="Roboto"/>
                <a:ea typeface="Roboto"/>
                <a:cs typeface="Roboto"/>
                <a:sym typeface="Roboto"/>
              </a:rPr>
              <a:t>retains any rich text styling applied to the string.</a:t>
            </a:r>
            <a:endParaRPr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t/>
            </a:r>
            <a:endParaRPr b="1" sz="1400">
              <a:solidFill>
                <a:srgbClr val="212121"/>
              </a:solidFill>
              <a:latin typeface="Roboto"/>
              <a:ea typeface="Roboto"/>
              <a:cs typeface="Roboto"/>
              <a:sym typeface="Robot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Practice</a:t>
            </a:r>
            <a:endParaRPr/>
          </a:p>
        </p:txBody>
      </p:sp>
      <p:sp>
        <p:nvSpPr>
          <p:cNvPr id="281" name="Google Shape;281;p49"/>
          <p:cNvSpPr txBox="1"/>
          <p:nvPr/>
        </p:nvSpPr>
        <p:spPr>
          <a:xfrm>
            <a:off x="460200" y="1245275"/>
            <a:ext cx="8238600" cy="34470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Make changes in your current application to use string resources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String Array</a:t>
            </a:r>
            <a:endParaRPr/>
          </a:p>
        </p:txBody>
      </p:sp>
      <p:sp>
        <p:nvSpPr>
          <p:cNvPr id="287" name="Google Shape;287;p5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An array of strings that can be referenced from the application.</a:t>
            </a:r>
            <a:endParaRPr sz="1400">
              <a:solidFill>
                <a:srgbClr val="212121"/>
              </a:solidFill>
              <a:latin typeface="Roboto"/>
              <a:ea typeface="Roboto"/>
              <a:cs typeface="Roboto"/>
              <a:sym typeface="Roboto"/>
            </a:endParaRPr>
          </a:p>
          <a:p>
            <a:pPr indent="0" lvl="0" marL="571500" marR="228600" rtl="0">
              <a:spcBef>
                <a:spcPts val="1200"/>
              </a:spcBef>
              <a:spcAft>
                <a:spcPts val="0"/>
              </a:spcAft>
              <a:buClr>
                <a:schemeClr val="dk1"/>
              </a:buClr>
              <a:buSzPts val="1100"/>
              <a:buFont typeface="Arial"/>
              <a:buNone/>
            </a:pPr>
            <a:r>
              <a:rPr b="1" lang="en" sz="1400">
                <a:solidFill>
                  <a:srgbClr val="0288D1"/>
                </a:solidFill>
                <a:highlight>
                  <a:srgbClr val="E1F5FE"/>
                </a:highlight>
                <a:latin typeface="Roboto"/>
                <a:ea typeface="Roboto"/>
                <a:cs typeface="Roboto"/>
                <a:sym typeface="Roboto"/>
              </a:rPr>
              <a:t>Note:</a:t>
            </a:r>
            <a:r>
              <a:rPr lang="en" sz="1400">
                <a:solidFill>
                  <a:srgbClr val="0288D1"/>
                </a:solidFill>
                <a:highlight>
                  <a:srgbClr val="E1F5FE"/>
                </a:highlight>
                <a:latin typeface="Roboto"/>
                <a:ea typeface="Roboto"/>
                <a:cs typeface="Roboto"/>
                <a:sym typeface="Roboto"/>
              </a:rPr>
              <a:t> A string array is a simple resource that is referenced using the value provided in the </a:t>
            </a:r>
            <a:r>
              <a:rPr b="1" lang="en" sz="1400">
                <a:solidFill>
                  <a:srgbClr val="0288D1"/>
                </a:solidFill>
                <a:highlight>
                  <a:srgbClr val="E1F5FE"/>
                </a:highlight>
                <a:latin typeface="Roboto Mono"/>
                <a:ea typeface="Roboto Mono"/>
                <a:cs typeface="Roboto Mono"/>
                <a:sym typeface="Roboto Mono"/>
              </a:rPr>
              <a:t>name</a:t>
            </a:r>
            <a:r>
              <a:rPr lang="en" sz="1400">
                <a:solidFill>
                  <a:srgbClr val="0288D1"/>
                </a:solidFill>
                <a:highlight>
                  <a:srgbClr val="E1F5FE"/>
                </a:highlight>
                <a:latin typeface="Roboto"/>
                <a:ea typeface="Roboto"/>
                <a:cs typeface="Roboto"/>
                <a:sym typeface="Roboto"/>
              </a:rPr>
              <a:t> attribute (not the name of the XML file). As such, you can combine string array resources with other simple resources in the one XML file, under one </a:t>
            </a:r>
            <a:r>
              <a:rPr b="1" lang="en" sz="1400">
                <a:solidFill>
                  <a:srgbClr val="0288D1"/>
                </a:solidFill>
                <a:highlight>
                  <a:srgbClr val="E1F5FE"/>
                </a:highlight>
                <a:latin typeface="Roboto Mono"/>
                <a:ea typeface="Roboto Mono"/>
                <a:cs typeface="Roboto Mono"/>
                <a:sym typeface="Roboto Mono"/>
              </a:rPr>
              <a:t>&lt;resources&gt;</a:t>
            </a:r>
            <a:r>
              <a:rPr lang="en" sz="1400">
                <a:solidFill>
                  <a:srgbClr val="0288D1"/>
                </a:solidFill>
                <a:highlight>
                  <a:srgbClr val="E1F5FE"/>
                </a:highlight>
                <a:latin typeface="Roboto"/>
                <a:ea typeface="Roboto"/>
                <a:cs typeface="Roboto"/>
                <a:sym typeface="Roboto"/>
              </a:rPr>
              <a:t> element.</a:t>
            </a:r>
            <a:endParaRPr sz="1400">
              <a:solidFill>
                <a:srgbClr val="0288D1"/>
              </a:solidFill>
              <a:highlight>
                <a:srgbClr val="E1F5FE"/>
              </a:highlight>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file location:</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res/values/</a:t>
            </a:r>
            <a:r>
              <a:rPr i="1" lang="en" sz="1400">
                <a:solidFill>
                  <a:srgbClr val="37474F"/>
                </a:solidFill>
                <a:highlight>
                  <a:srgbClr val="F7F7F7"/>
                </a:highlight>
                <a:latin typeface="Roboto Mono"/>
                <a:ea typeface="Roboto Mono"/>
                <a:cs typeface="Roboto Mono"/>
                <a:sym typeface="Roboto Mono"/>
              </a:rPr>
              <a:t>filename</a:t>
            </a:r>
            <a:r>
              <a:rPr lang="en" sz="1400">
                <a:solidFill>
                  <a:srgbClr val="37474F"/>
                </a:solidFill>
                <a:highlight>
                  <a:srgbClr val="F7F7F7"/>
                </a:highlight>
                <a:latin typeface="Roboto Mono"/>
                <a:ea typeface="Roboto Mono"/>
                <a:cs typeface="Roboto Mono"/>
                <a:sym typeface="Roboto Mono"/>
              </a:rPr>
              <a:t>.xml</a:t>
            </a:r>
            <a:endParaRPr sz="1400">
              <a:solidFill>
                <a:srgbClr val="37474F"/>
              </a:solidFill>
              <a:highlight>
                <a:srgbClr val="F7F7F7"/>
              </a:highlight>
              <a:latin typeface="Roboto Mono"/>
              <a:ea typeface="Roboto Mono"/>
              <a:cs typeface="Roboto Mono"/>
              <a:sym typeface="Roboto Mon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The filename is arbitrary. The </a:t>
            </a:r>
            <a:r>
              <a:rPr lang="en" sz="1400">
                <a:solidFill>
                  <a:srgbClr val="37474F"/>
                </a:solidFill>
                <a:highlight>
                  <a:srgbClr val="F7F7F7"/>
                </a:highlight>
                <a:latin typeface="Roboto Mono"/>
                <a:ea typeface="Roboto Mono"/>
                <a:cs typeface="Roboto Mono"/>
                <a:sym typeface="Roboto Mono"/>
              </a:rPr>
              <a:t>&lt;string-array&gt;</a:t>
            </a:r>
            <a:r>
              <a:rPr lang="en" sz="1400">
                <a:solidFill>
                  <a:srgbClr val="212121"/>
                </a:solidFill>
                <a:latin typeface="Roboto"/>
                <a:ea typeface="Roboto"/>
                <a:cs typeface="Roboto"/>
                <a:sym typeface="Roboto"/>
              </a:rPr>
              <a:t> element's </a:t>
            </a:r>
            <a:r>
              <a:rPr lang="en" sz="1400">
                <a:solidFill>
                  <a:srgbClr val="37474F"/>
                </a:solidFill>
                <a:highlight>
                  <a:srgbClr val="F7F7F7"/>
                </a:highlight>
                <a:latin typeface="Roboto Mono"/>
                <a:ea typeface="Roboto Mono"/>
                <a:cs typeface="Roboto Mono"/>
                <a:sym typeface="Roboto Mono"/>
              </a:rPr>
              <a:t>name</a:t>
            </a:r>
            <a:r>
              <a:rPr lang="en" sz="1400">
                <a:solidFill>
                  <a:srgbClr val="212121"/>
                </a:solidFill>
                <a:latin typeface="Roboto"/>
                <a:ea typeface="Roboto"/>
                <a:cs typeface="Roboto"/>
                <a:sym typeface="Roboto"/>
              </a:rPr>
              <a:t> is used as the resource ID.</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compiled resource datatype:</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Resource pointer to an array of </a:t>
            </a:r>
            <a:r>
              <a:rPr lang="en" sz="1400" u="sng">
                <a:solidFill>
                  <a:srgbClr val="039BE5"/>
                </a:solidFill>
                <a:highlight>
                  <a:srgbClr val="F7F7F7"/>
                </a:highlight>
                <a:latin typeface="Roboto Mono"/>
                <a:ea typeface="Roboto Mono"/>
                <a:cs typeface="Roboto Mono"/>
                <a:sym typeface="Roboto Mono"/>
                <a:hlinkClick r:id="rId3"/>
              </a:rPr>
              <a:t>String</a:t>
            </a:r>
            <a:r>
              <a:rPr lang="en" sz="1400">
                <a:solidFill>
                  <a:srgbClr val="212121"/>
                </a:solidFill>
                <a:latin typeface="Roboto"/>
                <a:ea typeface="Roboto"/>
                <a:cs typeface="Roboto"/>
                <a:sym typeface="Roboto"/>
              </a:rPr>
              <a:t>s.</a:t>
            </a:r>
            <a:endParaRPr sz="1400">
              <a:solidFill>
                <a:srgbClr val="212121"/>
              </a:solidFill>
              <a:latin typeface="Roboto"/>
              <a:ea typeface="Roboto"/>
              <a:cs typeface="Roboto"/>
              <a:sym typeface="Roboto"/>
            </a:endParaRPr>
          </a:p>
          <a:p>
            <a:pPr indent="0" lvl="0" marL="0">
              <a:spcBef>
                <a:spcPts val="1200"/>
              </a:spcBef>
              <a:spcAft>
                <a:spcPts val="1600"/>
              </a:spcAft>
              <a:buNone/>
            </a:pPr>
            <a:r>
              <a:t/>
            </a:r>
            <a:endParaRPr sz="1400">
              <a:solidFill>
                <a:srgbClr val="757575"/>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Array</a:t>
            </a:r>
            <a:endParaRPr/>
          </a:p>
        </p:txBody>
      </p:sp>
      <p:sp>
        <p:nvSpPr>
          <p:cNvPr id="293" name="Google Shape;293;p5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resource reference:</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In Java: </a:t>
            </a:r>
            <a:r>
              <a:rPr lang="en" sz="1400">
                <a:solidFill>
                  <a:srgbClr val="37474F"/>
                </a:solidFill>
                <a:highlight>
                  <a:srgbClr val="F7F7F7"/>
                </a:highlight>
                <a:latin typeface="Roboto Mono"/>
                <a:ea typeface="Roboto Mono"/>
                <a:cs typeface="Roboto Mono"/>
                <a:sym typeface="Roboto Mono"/>
              </a:rPr>
              <a:t>R.array.</a:t>
            </a:r>
            <a:r>
              <a:rPr i="1" lang="en" sz="1400">
                <a:solidFill>
                  <a:srgbClr val="37474F"/>
                </a:solidFill>
                <a:highlight>
                  <a:srgbClr val="F7F7F7"/>
                </a:highlight>
                <a:latin typeface="Roboto Mono"/>
                <a:ea typeface="Roboto Mono"/>
                <a:cs typeface="Roboto Mono"/>
                <a:sym typeface="Roboto Mono"/>
              </a:rPr>
              <a:t>string_array_name</a:t>
            </a:r>
            <a:endParaRPr i="1" sz="1400">
              <a:solidFill>
                <a:srgbClr val="37474F"/>
              </a:solidFill>
              <a:highlight>
                <a:srgbClr val="F7F7F7"/>
              </a:highlight>
              <a:latin typeface="Roboto Mono"/>
              <a:ea typeface="Roboto Mono"/>
              <a:cs typeface="Roboto Mono"/>
              <a:sym typeface="Roboto Mon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syntax:</a:t>
            </a:r>
            <a:endParaRPr b="1" sz="1400">
              <a:solidFill>
                <a:srgbClr val="212121"/>
              </a:solidFill>
              <a:latin typeface="Roboto"/>
              <a:ea typeface="Roboto"/>
              <a:cs typeface="Roboto"/>
              <a:sym typeface="Roboto"/>
            </a:endParaRPr>
          </a:p>
          <a:p>
            <a:pPr indent="0" lvl="0" marL="457200" marR="76200" rtl="0">
              <a:lnSpc>
                <a:spcPct val="10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&lt;?xml version=</a:t>
            </a:r>
            <a:r>
              <a:rPr lang="en" sz="1400">
                <a:solidFill>
                  <a:srgbClr val="0D904F"/>
                </a:solidFill>
                <a:highlight>
                  <a:srgbClr val="F7F7F7"/>
                </a:highlight>
                <a:latin typeface="Roboto Mono"/>
                <a:ea typeface="Roboto Mono"/>
                <a:cs typeface="Roboto Mono"/>
                <a:sym typeface="Roboto Mono"/>
              </a:rPr>
              <a:t>"1.0"</a:t>
            </a:r>
            <a:r>
              <a:rPr lang="en" sz="1400">
                <a:solidFill>
                  <a:srgbClr val="37474F"/>
                </a:solidFill>
                <a:highlight>
                  <a:srgbClr val="F7F7F7"/>
                </a:highlight>
                <a:latin typeface="Roboto Mono"/>
                <a:ea typeface="Roboto Mono"/>
                <a:cs typeface="Roboto Mono"/>
                <a:sym typeface="Roboto Mono"/>
              </a:rPr>
              <a:t> encoding=</a:t>
            </a:r>
            <a:r>
              <a:rPr lang="en" sz="1400">
                <a:solidFill>
                  <a:srgbClr val="0D904F"/>
                </a:solidFill>
                <a:highlight>
                  <a:srgbClr val="F7F7F7"/>
                </a:highlight>
                <a:latin typeface="Roboto Mono"/>
                <a:ea typeface="Roboto Mono"/>
                <a:cs typeface="Roboto Mono"/>
                <a:sym typeface="Roboto Mono"/>
              </a:rPr>
              <a:t>"utf-8"</a:t>
            </a:r>
            <a:r>
              <a:rPr lang="en" sz="1400">
                <a:solidFill>
                  <a:srgbClr val="37474F"/>
                </a:solidFill>
                <a:highlight>
                  <a:srgbClr val="F7F7F7"/>
                </a:highlight>
                <a:latin typeface="Roboto Mono"/>
                <a:ea typeface="Roboto Mono"/>
                <a:cs typeface="Roboto Mono"/>
                <a:sym typeface="Roboto Mono"/>
              </a:rPr>
              <a:t>?&gt;</a:t>
            </a:r>
            <a:endParaRPr sz="1400">
              <a:solidFill>
                <a:srgbClr val="37474F"/>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Clr>
                <a:schemeClr val="dk1"/>
              </a:buClr>
              <a:buSzPts val="1100"/>
              <a:buFont typeface="Arial"/>
              <a:buNone/>
            </a:pPr>
            <a:r>
              <a:rPr lang="en" sz="1400">
                <a:solidFill>
                  <a:srgbClr val="3B78E7"/>
                </a:solidFill>
                <a:highlight>
                  <a:srgbClr val="F7F7F7"/>
                </a:highlight>
                <a:latin typeface="Roboto Mono"/>
                <a:ea typeface="Roboto Mono"/>
                <a:cs typeface="Roboto Mono"/>
                <a:sym typeface="Roboto Mono"/>
              </a:rPr>
              <a:t>&lt;</a:t>
            </a:r>
            <a:r>
              <a:rPr b="1" lang="en" sz="1400" u="sng">
                <a:solidFill>
                  <a:srgbClr val="039BE5"/>
                </a:solidFill>
                <a:highlight>
                  <a:srgbClr val="F7F7F7"/>
                </a:highlight>
                <a:latin typeface="Roboto Mono"/>
                <a:ea typeface="Roboto Mono"/>
                <a:cs typeface="Roboto Mono"/>
                <a:sym typeface="Roboto Mono"/>
                <a:hlinkClick r:id="rId3"/>
              </a:rPr>
              <a:t>resources</a:t>
            </a:r>
            <a:r>
              <a:rPr lang="en" sz="1400">
                <a:solidFill>
                  <a:srgbClr val="3B78E7"/>
                </a:solidFill>
                <a:highlight>
                  <a:srgbClr val="F7F7F7"/>
                </a:highlight>
                <a:latin typeface="Roboto Mono"/>
                <a:ea typeface="Roboto Mono"/>
                <a:cs typeface="Roboto Mono"/>
                <a:sym typeface="Roboto Mono"/>
              </a:rPr>
              <a:t>&gt;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a:t>
            </a:r>
            <a:r>
              <a:rPr b="1" lang="en" sz="1400" u="sng">
                <a:solidFill>
                  <a:srgbClr val="039BE5"/>
                </a:solidFill>
                <a:highlight>
                  <a:srgbClr val="F7F7F7"/>
                </a:highlight>
                <a:latin typeface="Roboto Mono"/>
                <a:ea typeface="Roboto Mono"/>
                <a:cs typeface="Roboto Mono"/>
                <a:sym typeface="Roboto Mono"/>
                <a:hlinkClick r:id="rId4"/>
              </a:rPr>
              <a:t>string-array</a:t>
            </a:r>
            <a:r>
              <a:rPr lang="en" sz="1400">
                <a:solidFill>
                  <a:srgbClr val="9C27B0"/>
                </a:solidFill>
                <a:highlight>
                  <a:srgbClr val="F7F7F7"/>
                </a:highlight>
                <a:latin typeface="Roboto Mono"/>
                <a:ea typeface="Roboto Mono"/>
                <a:cs typeface="Roboto Mono"/>
                <a:sym typeface="Roboto Mono"/>
              </a:rPr>
              <a:t> name</a:t>
            </a:r>
            <a:r>
              <a:rPr lang="en" sz="1400">
                <a:solidFill>
                  <a:srgbClr val="37474F"/>
                </a:solidFill>
                <a:highlight>
                  <a:srgbClr val="F7F7F7"/>
                </a:highlight>
                <a:latin typeface="Roboto Mono"/>
                <a:ea typeface="Roboto Mono"/>
                <a:cs typeface="Roboto Mono"/>
                <a:sym typeface="Roboto Mono"/>
              </a:rPr>
              <a:t>=</a:t>
            </a:r>
            <a:r>
              <a:rPr lang="en" sz="1400">
                <a:solidFill>
                  <a:srgbClr val="0D904F"/>
                </a:solidFill>
                <a:highlight>
                  <a:srgbClr val="F7F7F7"/>
                </a:highlight>
                <a:latin typeface="Roboto Mono"/>
                <a:ea typeface="Roboto Mono"/>
                <a:cs typeface="Roboto Mono"/>
                <a:sym typeface="Roboto Mono"/>
              </a:rPr>
              <a:t>"</a:t>
            </a:r>
            <a:r>
              <a:rPr i="1" lang="en" sz="1400">
                <a:solidFill>
                  <a:srgbClr val="0D904F"/>
                </a:solidFill>
                <a:highlight>
                  <a:srgbClr val="F7F7F7"/>
                </a:highlight>
                <a:latin typeface="Roboto Mono"/>
                <a:ea typeface="Roboto Mono"/>
                <a:cs typeface="Roboto Mono"/>
                <a:sym typeface="Roboto Mono"/>
              </a:rPr>
              <a:t>string_array_name</a:t>
            </a:r>
            <a:r>
              <a:rPr lang="en" sz="1400">
                <a:solidFill>
                  <a:srgbClr val="0D904F"/>
                </a:solidFill>
                <a:highlight>
                  <a:srgbClr val="F7F7F7"/>
                </a:highlight>
                <a:latin typeface="Roboto Mono"/>
                <a:ea typeface="Roboto Mono"/>
                <a:cs typeface="Roboto Mono"/>
                <a:sym typeface="Roboto Mono"/>
              </a:rPr>
              <a:t>"</a:t>
            </a:r>
            <a:r>
              <a:rPr lang="en" sz="1400">
                <a:solidFill>
                  <a:srgbClr val="3B78E7"/>
                </a:solidFill>
                <a:highlight>
                  <a:srgbClr val="F7F7F7"/>
                </a:highlight>
                <a:latin typeface="Roboto Mono"/>
                <a:ea typeface="Roboto Mono"/>
                <a:cs typeface="Roboto Mono"/>
                <a:sym typeface="Roboto Mono"/>
              </a:rPr>
              <a:t>&gt;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a:t>
            </a:r>
            <a:r>
              <a:rPr b="1" lang="en" sz="1400" u="sng">
                <a:solidFill>
                  <a:srgbClr val="039BE5"/>
                </a:solidFill>
                <a:highlight>
                  <a:srgbClr val="F7F7F7"/>
                </a:highlight>
                <a:latin typeface="Roboto Mono"/>
                <a:ea typeface="Roboto Mono"/>
                <a:cs typeface="Roboto Mono"/>
                <a:sym typeface="Roboto Mono"/>
                <a:hlinkClick r:id="rId5"/>
              </a:rPr>
              <a:t>item</a:t>
            </a:r>
            <a:r>
              <a:rPr lang="en" sz="1400">
                <a:solidFill>
                  <a:srgbClr val="3B78E7"/>
                </a:solidFill>
                <a:highlight>
                  <a:srgbClr val="F7F7F7"/>
                </a:highlight>
                <a:latin typeface="Roboto Mono"/>
                <a:ea typeface="Roboto Mono"/>
                <a:cs typeface="Roboto Mono"/>
                <a:sym typeface="Roboto Mono"/>
              </a:rPr>
              <a:t>&gt;</a:t>
            </a:r>
            <a:r>
              <a:rPr i="1" lang="en" sz="1400">
                <a:solidFill>
                  <a:srgbClr val="37474F"/>
                </a:solidFill>
                <a:highlight>
                  <a:srgbClr val="F7F7F7"/>
                </a:highlight>
                <a:latin typeface="Roboto Mono"/>
                <a:ea typeface="Roboto Mono"/>
                <a:cs typeface="Roboto Mono"/>
                <a:sym typeface="Roboto Mono"/>
              </a:rPr>
              <a:t>text_string</a:t>
            </a:r>
            <a:r>
              <a:rPr lang="en" sz="1400">
                <a:solidFill>
                  <a:srgbClr val="3B78E7"/>
                </a:solidFill>
                <a:highlight>
                  <a:srgbClr val="F7F7F7"/>
                </a:highlight>
                <a:latin typeface="Roboto Mono"/>
                <a:ea typeface="Roboto Mono"/>
                <a:cs typeface="Roboto Mono"/>
                <a:sym typeface="Roboto Mono"/>
              </a:rPr>
              <a:t>&lt;/item&gt;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&lt;/string-array&gt;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1200"/>
              </a:spcBef>
              <a:spcAft>
                <a:spcPts val="0"/>
              </a:spcAft>
              <a:buClr>
                <a:schemeClr val="dk1"/>
              </a:buClr>
              <a:buSzPts val="1100"/>
              <a:buFont typeface="Arial"/>
              <a:buNone/>
            </a:pPr>
            <a:r>
              <a:rPr lang="en" sz="1400">
                <a:solidFill>
                  <a:srgbClr val="3B78E7"/>
                </a:solidFill>
                <a:highlight>
                  <a:srgbClr val="F7F7F7"/>
                </a:highlight>
                <a:latin typeface="Roboto Mono"/>
                <a:ea typeface="Roboto Mono"/>
                <a:cs typeface="Roboto Mono"/>
                <a:sym typeface="Roboto Mono"/>
              </a:rPr>
              <a:t>&lt;/resources&gt;</a:t>
            </a:r>
            <a:endParaRPr sz="1400">
              <a:solidFill>
                <a:srgbClr val="3B78E7"/>
              </a:solidFill>
              <a:highlight>
                <a:srgbClr val="F7F7F7"/>
              </a:highlight>
              <a:latin typeface="Roboto Mono"/>
              <a:ea typeface="Roboto Mono"/>
              <a:cs typeface="Roboto Mono"/>
              <a:sym typeface="Roboto Mon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 Structure</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app &gt; java &gt; com.example.myfirstapp &gt; MainActivity</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This is the main activity (the entry point for your app). When you build and run the app, the system launches an instance of this </a:t>
            </a:r>
            <a:r>
              <a:rPr lang="en" sz="1400" u="sng">
                <a:solidFill>
                  <a:srgbClr val="039BE5"/>
                </a:solidFill>
                <a:highlight>
                  <a:srgbClr val="F7F7F7"/>
                </a:highlight>
                <a:latin typeface="Roboto Mono"/>
                <a:ea typeface="Roboto Mono"/>
                <a:cs typeface="Roboto Mono"/>
                <a:sym typeface="Roboto Mono"/>
                <a:hlinkClick r:id="rId3"/>
              </a:rPr>
              <a:t>Activity</a:t>
            </a:r>
            <a:r>
              <a:rPr lang="en" sz="1400">
                <a:solidFill>
                  <a:srgbClr val="212121"/>
                </a:solidFill>
                <a:latin typeface="Roboto"/>
                <a:ea typeface="Roboto"/>
                <a:cs typeface="Roboto"/>
                <a:sym typeface="Roboto"/>
              </a:rPr>
              <a:t> and loads its layout.</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app &gt; res &gt; layout &gt; activity_main.xml</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This XML file defines the layout for the activity's UI. It contains a </a:t>
            </a:r>
            <a:r>
              <a:rPr lang="en" sz="1400" u="sng">
                <a:solidFill>
                  <a:srgbClr val="039BE5"/>
                </a:solidFill>
                <a:highlight>
                  <a:srgbClr val="F7F7F7"/>
                </a:highlight>
                <a:latin typeface="Roboto Mono"/>
                <a:ea typeface="Roboto Mono"/>
                <a:cs typeface="Roboto Mono"/>
                <a:sym typeface="Roboto Mono"/>
                <a:hlinkClick r:id="rId4"/>
              </a:rPr>
              <a:t>TextView</a:t>
            </a:r>
            <a:r>
              <a:rPr lang="en" sz="1400">
                <a:solidFill>
                  <a:srgbClr val="212121"/>
                </a:solidFill>
                <a:latin typeface="Roboto"/>
                <a:ea typeface="Roboto"/>
                <a:cs typeface="Roboto"/>
                <a:sym typeface="Roboto"/>
              </a:rPr>
              <a:t> element with the text "Hello world!".</a:t>
            </a:r>
            <a:endParaRPr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t/>
            </a:r>
            <a:endParaRPr sz="1200">
              <a:solidFill>
                <a:srgbClr val="212121"/>
              </a:solidFill>
              <a:latin typeface="Roboto"/>
              <a:ea typeface="Roboto"/>
              <a:cs typeface="Roboto"/>
              <a:sym typeface="Roboto"/>
            </a:endParaRPr>
          </a:p>
          <a:p>
            <a:pPr indent="0" lvl="0" marL="0">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Array</a:t>
            </a:r>
            <a:endParaRPr/>
          </a:p>
        </p:txBody>
      </p:sp>
      <p:sp>
        <p:nvSpPr>
          <p:cNvPr id="299" name="Google Shape;299;p5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sz="1400">
                <a:solidFill>
                  <a:srgbClr val="212121"/>
                </a:solidFill>
                <a:latin typeface="Roboto"/>
                <a:ea typeface="Roboto"/>
                <a:cs typeface="Roboto"/>
                <a:sym typeface="Roboto"/>
              </a:rPr>
              <a:t>elements:</a:t>
            </a:r>
            <a:endParaRPr b="1" sz="1400">
              <a:solidFill>
                <a:srgbClr val="212121"/>
              </a:solidFill>
              <a:latin typeface="Roboto"/>
              <a:ea typeface="Roboto"/>
              <a:cs typeface="Roboto"/>
              <a:sym typeface="Roboto"/>
            </a:endParaRPr>
          </a:p>
          <a:p>
            <a:pPr indent="0" lvl="0" marL="381000" rtl="0">
              <a:lnSpc>
                <a:spcPct val="100000"/>
              </a:lnSpc>
              <a:spcBef>
                <a:spcPts val="24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&lt;resources&gt;</a:t>
            </a:r>
            <a:endParaRPr sz="1400">
              <a:solidFill>
                <a:srgbClr val="37474F"/>
              </a:solidFill>
              <a:highlight>
                <a:srgbClr val="F7F7F7"/>
              </a:highlight>
              <a:latin typeface="Roboto Mono"/>
              <a:ea typeface="Roboto Mono"/>
              <a:cs typeface="Roboto Mono"/>
              <a:sym typeface="Roboto Mono"/>
            </a:endParaRPr>
          </a:p>
          <a:p>
            <a:pPr indent="0" lvl="0" marL="762000" rtl="0">
              <a:lnSpc>
                <a:spcPct val="100000"/>
              </a:lnSpc>
              <a:spcBef>
                <a:spcPts val="1000"/>
              </a:spcBef>
              <a:spcAft>
                <a:spcPts val="0"/>
              </a:spcAft>
              <a:buClr>
                <a:schemeClr val="dk1"/>
              </a:buClr>
              <a:buSzPts val="1100"/>
              <a:buFont typeface="Arial"/>
              <a:buNone/>
            </a:pPr>
            <a:r>
              <a:rPr b="1" lang="en" sz="1400">
                <a:solidFill>
                  <a:srgbClr val="212121"/>
                </a:solidFill>
                <a:latin typeface="Roboto"/>
                <a:ea typeface="Roboto"/>
                <a:cs typeface="Roboto"/>
                <a:sym typeface="Roboto"/>
              </a:rPr>
              <a:t>Required.</a:t>
            </a:r>
            <a:r>
              <a:rPr lang="en" sz="1400">
                <a:solidFill>
                  <a:srgbClr val="212121"/>
                </a:solidFill>
                <a:latin typeface="Roboto"/>
                <a:ea typeface="Roboto"/>
                <a:cs typeface="Roboto"/>
                <a:sym typeface="Roboto"/>
              </a:rPr>
              <a:t> This must be the root node.</a:t>
            </a:r>
            <a:endParaRPr sz="1400">
              <a:solidFill>
                <a:srgbClr val="212121"/>
              </a:solidFill>
              <a:latin typeface="Roboto"/>
              <a:ea typeface="Roboto"/>
              <a:cs typeface="Roboto"/>
              <a:sym typeface="Roboto"/>
            </a:endParaRPr>
          </a:p>
          <a:p>
            <a:pPr indent="0" lvl="0" marL="762000" rtl="0">
              <a:lnSpc>
                <a:spcPct val="100000"/>
              </a:lnSpc>
              <a:spcBef>
                <a:spcPts val="0"/>
              </a:spcBef>
              <a:spcAft>
                <a:spcPts val="0"/>
              </a:spcAft>
              <a:buClr>
                <a:schemeClr val="dk1"/>
              </a:buClr>
              <a:buSzPts val="1100"/>
              <a:buFont typeface="Arial"/>
              <a:buNone/>
            </a:pPr>
            <a:r>
              <a:rPr lang="en" sz="1400">
                <a:solidFill>
                  <a:srgbClr val="212121"/>
                </a:solidFill>
                <a:latin typeface="Roboto"/>
                <a:ea typeface="Roboto"/>
                <a:cs typeface="Roboto"/>
                <a:sym typeface="Roboto"/>
              </a:rPr>
              <a:t>No attributes.</a:t>
            </a:r>
            <a:endParaRPr sz="1400">
              <a:solidFill>
                <a:srgbClr val="212121"/>
              </a:solidFill>
              <a:latin typeface="Roboto"/>
              <a:ea typeface="Roboto"/>
              <a:cs typeface="Roboto"/>
              <a:sym typeface="Roboto"/>
            </a:endParaRPr>
          </a:p>
          <a:p>
            <a:pPr indent="0" lvl="0" marL="381000" rtl="0">
              <a:lnSpc>
                <a:spcPct val="100000"/>
              </a:lnSpc>
              <a:spcBef>
                <a:spcPts val="2400"/>
              </a:spcBef>
              <a:spcAft>
                <a:spcPts val="0"/>
              </a:spcAft>
              <a:buNone/>
            </a:pPr>
            <a:r>
              <a:rPr lang="en" sz="1400">
                <a:solidFill>
                  <a:srgbClr val="37474F"/>
                </a:solidFill>
                <a:highlight>
                  <a:srgbClr val="F7F7F7"/>
                </a:highlight>
                <a:latin typeface="Roboto Mono"/>
                <a:ea typeface="Roboto Mono"/>
                <a:cs typeface="Roboto Mono"/>
                <a:sym typeface="Roboto Mono"/>
              </a:rPr>
              <a:t>&lt;string-array&gt;</a:t>
            </a:r>
            <a:endParaRPr sz="1400">
              <a:solidFill>
                <a:srgbClr val="37474F"/>
              </a:solidFill>
              <a:highlight>
                <a:srgbClr val="F7F7F7"/>
              </a:highlight>
              <a:latin typeface="Roboto Mono"/>
              <a:ea typeface="Roboto Mono"/>
              <a:cs typeface="Roboto Mono"/>
              <a:sym typeface="Roboto Mono"/>
            </a:endParaRPr>
          </a:p>
          <a:p>
            <a:pPr indent="0" lvl="0" marL="762000" rtl="0">
              <a:lnSpc>
                <a:spcPct val="100000"/>
              </a:lnSpc>
              <a:spcBef>
                <a:spcPts val="1000"/>
              </a:spcBef>
              <a:spcAft>
                <a:spcPts val="0"/>
              </a:spcAft>
              <a:buClr>
                <a:schemeClr val="dk1"/>
              </a:buClr>
              <a:buSzPts val="1100"/>
              <a:buFont typeface="Arial"/>
              <a:buNone/>
            </a:pPr>
            <a:r>
              <a:rPr lang="en" sz="1400">
                <a:solidFill>
                  <a:srgbClr val="212121"/>
                </a:solidFill>
                <a:latin typeface="Roboto"/>
                <a:ea typeface="Roboto"/>
                <a:cs typeface="Roboto"/>
                <a:sym typeface="Roboto"/>
              </a:rPr>
              <a:t>Defines an array of strings. Contains one or more </a:t>
            </a:r>
            <a:r>
              <a:rPr lang="en" sz="1400">
                <a:solidFill>
                  <a:srgbClr val="37474F"/>
                </a:solidFill>
                <a:highlight>
                  <a:srgbClr val="F7F7F7"/>
                </a:highlight>
                <a:latin typeface="Roboto Mono"/>
                <a:ea typeface="Roboto Mono"/>
                <a:cs typeface="Roboto Mono"/>
                <a:sym typeface="Roboto Mono"/>
              </a:rPr>
              <a:t>&lt;item&gt;</a:t>
            </a:r>
            <a:r>
              <a:rPr lang="en" sz="1400">
                <a:solidFill>
                  <a:srgbClr val="212121"/>
                </a:solidFill>
                <a:latin typeface="Roboto"/>
                <a:ea typeface="Roboto"/>
                <a:cs typeface="Roboto"/>
                <a:sym typeface="Roboto"/>
              </a:rPr>
              <a:t> elements.</a:t>
            </a:r>
            <a:endParaRPr sz="1400">
              <a:solidFill>
                <a:srgbClr val="212121"/>
              </a:solidFill>
              <a:latin typeface="Roboto"/>
              <a:ea typeface="Roboto"/>
              <a:cs typeface="Roboto"/>
              <a:sym typeface="Roboto"/>
            </a:endParaRPr>
          </a:p>
          <a:p>
            <a:pPr indent="0" lvl="0" marL="762000" rtl="0">
              <a:lnSpc>
                <a:spcPct val="100000"/>
              </a:lnSpc>
              <a:spcBef>
                <a:spcPts val="0"/>
              </a:spcBef>
              <a:spcAft>
                <a:spcPts val="0"/>
              </a:spcAft>
              <a:buClr>
                <a:schemeClr val="dk1"/>
              </a:buClr>
              <a:buSzPts val="1100"/>
              <a:buFont typeface="Arial"/>
              <a:buNone/>
            </a:pPr>
            <a:r>
              <a:rPr lang="en" sz="1400">
                <a:solidFill>
                  <a:srgbClr val="212121"/>
                </a:solidFill>
                <a:latin typeface="Roboto"/>
                <a:ea typeface="Roboto"/>
                <a:cs typeface="Roboto"/>
                <a:sym typeface="Roboto"/>
              </a:rPr>
              <a:t>attributes:</a:t>
            </a:r>
            <a:endParaRPr sz="1400">
              <a:solidFill>
                <a:srgbClr val="212121"/>
              </a:solidFill>
              <a:latin typeface="Roboto"/>
              <a:ea typeface="Roboto"/>
              <a:cs typeface="Roboto"/>
              <a:sym typeface="Roboto"/>
            </a:endParaRPr>
          </a:p>
          <a:p>
            <a:pPr indent="0" lvl="0" marL="762000" rtl="0">
              <a:lnSpc>
                <a:spcPct val="115000"/>
              </a:lnSpc>
              <a:spcBef>
                <a:spcPts val="10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name</a:t>
            </a:r>
            <a:endParaRPr sz="1400">
              <a:solidFill>
                <a:srgbClr val="37474F"/>
              </a:solidFill>
              <a:highlight>
                <a:srgbClr val="F7F7F7"/>
              </a:highlight>
              <a:latin typeface="Roboto Mono"/>
              <a:ea typeface="Roboto Mono"/>
              <a:cs typeface="Roboto Mono"/>
              <a:sym typeface="Roboto Mono"/>
            </a:endParaRPr>
          </a:p>
          <a:p>
            <a:pPr indent="0" lvl="0" marL="1143000" rtl="0">
              <a:lnSpc>
                <a:spcPct val="115000"/>
              </a:lnSpc>
              <a:spcBef>
                <a:spcPts val="0"/>
              </a:spcBef>
              <a:spcAft>
                <a:spcPts val="0"/>
              </a:spcAft>
              <a:buClr>
                <a:schemeClr val="dk1"/>
              </a:buClr>
              <a:buSzPts val="1100"/>
              <a:buFont typeface="Arial"/>
              <a:buNone/>
            </a:pPr>
            <a:r>
              <a:rPr i="1" lang="en" sz="1400">
                <a:solidFill>
                  <a:srgbClr val="212121"/>
                </a:solidFill>
                <a:latin typeface="Roboto"/>
                <a:ea typeface="Roboto"/>
                <a:cs typeface="Roboto"/>
                <a:sym typeface="Roboto"/>
              </a:rPr>
              <a:t>String</a:t>
            </a:r>
            <a:r>
              <a:rPr lang="en" sz="1400">
                <a:solidFill>
                  <a:srgbClr val="212121"/>
                </a:solidFill>
                <a:latin typeface="Roboto"/>
                <a:ea typeface="Roboto"/>
                <a:cs typeface="Roboto"/>
                <a:sym typeface="Roboto"/>
              </a:rPr>
              <a:t>. A name for the array. This name is used as the resource ID to reference the array.</a:t>
            </a:r>
            <a:endParaRPr sz="1400">
              <a:solidFill>
                <a:srgbClr val="212121"/>
              </a:solidFill>
              <a:latin typeface="Roboto"/>
              <a:ea typeface="Roboto"/>
              <a:cs typeface="Roboto"/>
              <a:sym typeface="Roboto"/>
            </a:endParaRPr>
          </a:p>
          <a:p>
            <a:pPr indent="0" lvl="0" marL="0" rtl="0">
              <a:lnSpc>
                <a:spcPct val="115000"/>
              </a:lnSpc>
              <a:spcBef>
                <a:spcPts val="3600"/>
              </a:spcBef>
              <a:spcAft>
                <a:spcPts val="0"/>
              </a:spcAft>
              <a:buClr>
                <a:schemeClr val="dk1"/>
              </a:buClr>
              <a:buSzPts val="1100"/>
              <a:buFont typeface="Arial"/>
              <a:buNone/>
            </a:pPr>
            <a:r>
              <a:t/>
            </a:r>
            <a:endParaRPr sz="1400">
              <a:solidFill>
                <a:srgbClr val="212121"/>
              </a:solidFill>
              <a:latin typeface="Roboto"/>
              <a:ea typeface="Roboto"/>
              <a:cs typeface="Roboto"/>
              <a:sym typeface="Roboto"/>
            </a:endParaRPr>
          </a:p>
          <a:p>
            <a:pPr indent="0" lvl="0" marL="0" rtl="0">
              <a:spcBef>
                <a:spcPts val="1600"/>
              </a:spcBef>
              <a:spcAft>
                <a:spcPts val="1600"/>
              </a:spcAft>
              <a:buNone/>
            </a:pPr>
            <a:r>
              <a:t/>
            </a:r>
            <a:endParaRPr b="1" sz="1400">
              <a:solidFill>
                <a:srgbClr val="21212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Array</a:t>
            </a:r>
            <a:endParaRPr/>
          </a:p>
        </p:txBody>
      </p:sp>
      <p:sp>
        <p:nvSpPr>
          <p:cNvPr id="305" name="Google Shape;305;p5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3810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&lt;item&gt;</a:t>
            </a:r>
            <a:endParaRPr sz="1400">
              <a:solidFill>
                <a:srgbClr val="37474F"/>
              </a:solidFill>
              <a:highlight>
                <a:srgbClr val="F7F7F7"/>
              </a:highlight>
              <a:latin typeface="Roboto Mono"/>
              <a:ea typeface="Roboto Mono"/>
              <a:cs typeface="Roboto Mono"/>
              <a:sym typeface="Roboto Mono"/>
            </a:endParaRPr>
          </a:p>
          <a:p>
            <a:pPr indent="0" lvl="0" marL="762000" rtl="0">
              <a:lnSpc>
                <a:spcPct val="100000"/>
              </a:lnSpc>
              <a:spcBef>
                <a:spcPts val="1000"/>
              </a:spcBef>
              <a:spcAft>
                <a:spcPts val="0"/>
              </a:spcAft>
              <a:buNone/>
            </a:pPr>
            <a:r>
              <a:rPr lang="en" sz="1400">
                <a:solidFill>
                  <a:srgbClr val="212121"/>
                </a:solidFill>
                <a:latin typeface="Roboto"/>
                <a:ea typeface="Roboto"/>
                <a:cs typeface="Roboto"/>
                <a:sym typeface="Roboto"/>
              </a:rPr>
              <a:t>A string, which can include styling tags. The value can be a reference to another string resource. Must be a child of a </a:t>
            </a:r>
            <a:r>
              <a:rPr lang="en" sz="1400">
                <a:solidFill>
                  <a:srgbClr val="37474F"/>
                </a:solidFill>
                <a:highlight>
                  <a:srgbClr val="F7F7F7"/>
                </a:highlight>
                <a:latin typeface="Roboto Mono"/>
                <a:ea typeface="Roboto Mono"/>
                <a:cs typeface="Roboto Mono"/>
                <a:sym typeface="Roboto Mono"/>
              </a:rPr>
              <a:t>&lt;string-array&gt;</a:t>
            </a:r>
            <a:r>
              <a:rPr lang="en" sz="1400">
                <a:solidFill>
                  <a:srgbClr val="212121"/>
                </a:solidFill>
                <a:latin typeface="Roboto"/>
                <a:ea typeface="Roboto"/>
                <a:cs typeface="Roboto"/>
                <a:sym typeface="Roboto"/>
              </a:rPr>
              <a:t> element. Beware that you must escape apostrophes and quotation marks. See </a:t>
            </a:r>
            <a:r>
              <a:rPr lang="en" sz="1400" u="sng">
                <a:solidFill>
                  <a:srgbClr val="039BE5"/>
                </a:solidFill>
                <a:latin typeface="Roboto"/>
                <a:ea typeface="Roboto"/>
                <a:cs typeface="Roboto"/>
                <a:sym typeface="Roboto"/>
                <a:hlinkClick r:id="rId3"/>
              </a:rPr>
              <a:t>Formatting and Styling</a:t>
            </a:r>
            <a:r>
              <a:rPr lang="en" sz="1400">
                <a:solidFill>
                  <a:srgbClr val="212121"/>
                </a:solidFill>
                <a:latin typeface="Roboto"/>
                <a:ea typeface="Roboto"/>
                <a:cs typeface="Roboto"/>
                <a:sym typeface="Roboto"/>
              </a:rPr>
              <a:t>, below, for information about to properly style and format your strings.</a:t>
            </a:r>
            <a:endParaRPr sz="1400">
              <a:solidFill>
                <a:srgbClr val="212121"/>
              </a:solidFill>
              <a:latin typeface="Roboto"/>
              <a:ea typeface="Roboto"/>
              <a:cs typeface="Roboto"/>
              <a:sym typeface="Roboto"/>
            </a:endParaRPr>
          </a:p>
          <a:p>
            <a:pPr indent="0" lvl="0" marL="762000" rtl="0">
              <a:lnSpc>
                <a:spcPct val="100000"/>
              </a:lnSpc>
              <a:spcBef>
                <a:spcPts val="0"/>
              </a:spcBef>
              <a:spcAft>
                <a:spcPts val="0"/>
              </a:spcAft>
              <a:buNone/>
            </a:pPr>
            <a:r>
              <a:rPr lang="en" sz="1400">
                <a:solidFill>
                  <a:srgbClr val="212121"/>
                </a:solidFill>
                <a:latin typeface="Roboto"/>
                <a:ea typeface="Roboto"/>
                <a:cs typeface="Roboto"/>
                <a:sym typeface="Roboto"/>
              </a:rPr>
              <a:t>No attributes.</a:t>
            </a:r>
            <a:endParaRPr sz="1400">
              <a:solidFill>
                <a:srgbClr val="212121"/>
              </a:solidFill>
              <a:latin typeface="Roboto"/>
              <a:ea typeface="Roboto"/>
              <a:cs typeface="Roboto"/>
              <a:sym typeface="Roboto"/>
            </a:endParaRPr>
          </a:p>
          <a:p>
            <a:pPr indent="0" lvl="0" marL="0" rtl="0">
              <a:lnSpc>
                <a:spcPct val="100000"/>
              </a:lnSpc>
              <a:spcBef>
                <a:spcPts val="1000"/>
              </a:spcBef>
              <a:spcAft>
                <a:spcPts val="0"/>
              </a:spcAft>
              <a:buNone/>
            </a:pPr>
            <a:r>
              <a:rPr b="1" lang="en" sz="1400">
                <a:solidFill>
                  <a:srgbClr val="212121"/>
                </a:solidFill>
                <a:latin typeface="Roboto"/>
                <a:ea typeface="Roboto"/>
                <a:cs typeface="Roboto"/>
                <a:sym typeface="Roboto"/>
              </a:rPr>
              <a:t>example:</a:t>
            </a:r>
            <a:endParaRPr sz="1400">
              <a:solidFill>
                <a:srgbClr val="37474F"/>
              </a:solidFill>
              <a:highlight>
                <a:srgbClr val="F7F7F7"/>
              </a:highlight>
              <a:latin typeface="Roboto Mono"/>
              <a:ea typeface="Roboto Mono"/>
              <a:cs typeface="Roboto Mono"/>
              <a:sym typeface="Roboto Mono"/>
            </a:endParaRPr>
          </a:p>
          <a:p>
            <a:pPr indent="0" lvl="0" marL="457200" marR="76200" rtl="0">
              <a:lnSpc>
                <a:spcPct val="100000"/>
              </a:lnSpc>
              <a:spcBef>
                <a:spcPts val="1000"/>
              </a:spcBef>
              <a:spcAft>
                <a:spcPts val="0"/>
              </a:spcAft>
              <a:buNone/>
            </a:pPr>
            <a:r>
              <a:rPr lang="en" sz="1400">
                <a:solidFill>
                  <a:srgbClr val="3B78E7"/>
                </a:solidFill>
                <a:highlight>
                  <a:srgbClr val="F7F7F7"/>
                </a:highlight>
                <a:latin typeface="Roboto Mono"/>
                <a:ea typeface="Roboto Mono"/>
                <a:cs typeface="Roboto Mono"/>
                <a:sym typeface="Roboto Mono"/>
              </a:rPr>
              <a:t>&lt;resources&gt;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&lt;string-array</a:t>
            </a:r>
            <a:r>
              <a:rPr lang="en" sz="1400">
                <a:solidFill>
                  <a:srgbClr val="37474F"/>
                </a:solidFill>
                <a:highlight>
                  <a:srgbClr val="F7F7F7"/>
                </a:highlight>
                <a:latin typeface="Roboto Mono"/>
                <a:ea typeface="Roboto Mono"/>
                <a:cs typeface="Roboto Mono"/>
                <a:sym typeface="Roboto Mono"/>
              </a:rPr>
              <a:t> </a:t>
            </a:r>
            <a:r>
              <a:rPr lang="en" sz="1400">
                <a:solidFill>
                  <a:srgbClr val="9C27B0"/>
                </a:solidFill>
                <a:highlight>
                  <a:srgbClr val="F7F7F7"/>
                </a:highlight>
                <a:latin typeface="Roboto Mono"/>
                <a:ea typeface="Roboto Mono"/>
                <a:cs typeface="Roboto Mono"/>
                <a:sym typeface="Roboto Mono"/>
              </a:rPr>
              <a:t>name</a:t>
            </a:r>
            <a:r>
              <a:rPr lang="en" sz="1400">
                <a:solidFill>
                  <a:srgbClr val="37474F"/>
                </a:solidFill>
                <a:highlight>
                  <a:srgbClr val="F7F7F7"/>
                </a:highlight>
                <a:latin typeface="Roboto Mono"/>
                <a:ea typeface="Roboto Mono"/>
                <a:cs typeface="Roboto Mono"/>
                <a:sym typeface="Roboto Mono"/>
              </a:rPr>
              <a:t>=</a:t>
            </a:r>
            <a:r>
              <a:rPr lang="en" sz="1400">
                <a:solidFill>
                  <a:srgbClr val="0D904F"/>
                </a:solidFill>
                <a:highlight>
                  <a:srgbClr val="F7F7F7"/>
                </a:highlight>
                <a:latin typeface="Roboto Mono"/>
                <a:ea typeface="Roboto Mono"/>
                <a:cs typeface="Roboto Mono"/>
                <a:sym typeface="Roboto Mono"/>
              </a:rPr>
              <a:t>"planets_array"</a:t>
            </a:r>
            <a:r>
              <a:rPr lang="en" sz="1400">
                <a:solidFill>
                  <a:srgbClr val="3B78E7"/>
                </a:solidFill>
                <a:highlight>
                  <a:srgbClr val="F7F7F7"/>
                </a:highlight>
                <a:latin typeface="Roboto Mono"/>
                <a:ea typeface="Roboto Mono"/>
                <a:cs typeface="Roboto Mono"/>
                <a:sym typeface="Roboto Mono"/>
              </a:rPr>
              <a:t>&gt;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&lt;item&gt;</a:t>
            </a:r>
            <a:r>
              <a:rPr lang="en" sz="1400">
                <a:solidFill>
                  <a:srgbClr val="37474F"/>
                </a:solidFill>
                <a:highlight>
                  <a:srgbClr val="F7F7F7"/>
                </a:highlight>
                <a:latin typeface="Roboto Mono"/>
                <a:ea typeface="Roboto Mono"/>
                <a:cs typeface="Roboto Mono"/>
                <a:sym typeface="Roboto Mono"/>
              </a:rPr>
              <a:t>Mercury</a:t>
            </a:r>
            <a:r>
              <a:rPr lang="en" sz="1400">
                <a:solidFill>
                  <a:srgbClr val="3B78E7"/>
                </a:solidFill>
                <a:highlight>
                  <a:srgbClr val="F7F7F7"/>
                </a:highlight>
                <a:latin typeface="Roboto Mono"/>
                <a:ea typeface="Roboto Mono"/>
                <a:cs typeface="Roboto Mono"/>
                <a:sym typeface="Roboto Mono"/>
              </a:rPr>
              <a:t>&lt;/item&gt;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&lt;item&gt;</a:t>
            </a:r>
            <a:r>
              <a:rPr lang="en" sz="1400">
                <a:solidFill>
                  <a:srgbClr val="37474F"/>
                </a:solidFill>
                <a:highlight>
                  <a:srgbClr val="F7F7F7"/>
                </a:highlight>
                <a:latin typeface="Roboto Mono"/>
                <a:ea typeface="Roboto Mono"/>
                <a:cs typeface="Roboto Mono"/>
                <a:sym typeface="Roboto Mono"/>
              </a:rPr>
              <a:t>Venus</a:t>
            </a:r>
            <a:r>
              <a:rPr lang="en" sz="1400">
                <a:solidFill>
                  <a:srgbClr val="3B78E7"/>
                </a:solidFill>
                <a:highlight>
                  <a:srgbClr val="F7F7F7"/>
                </a:highlight>
                <a:latin typeface="Roboto Mono"/>
                <a:ea typeface="Roboto Mono"/>
                <a:cs typeface="Roboto Mono"/>
                <a:sym typeface="Roboto Mono"/>
              </a:rPr>
              <a:t>&lt;/item&gt;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&lt;item&gt;</a:t>
            </a:r>
            <a:r>
              <a:rPr lang="en" sz="1400">
                <a:solidFill>
                  <a:srgbClr val="37474F"/>
                </a:solidFill>
                <a:highlight>
                  <a:srgbClr val="F7F7F7"/>
                </a:highlight>
                <a:latin typeface="Roboto Mono"/>
                <a:ea typeface="Roboto Mono"/>
                <a:cs typeface="Roboto Mono"/>
                <a:sym typeface="Roboto Mono"/>
              </a:rPr>
              <a:t>Earth</a:t>
            </a:r>
            <a:r>
              <a:rPr lang="en" sz="1400">
                <a:solidFill>
                  <a:srgbClr val="3B78E7"/>
                </a:solidFill>
                <a:highlight>
                  <a:srgbClr val="F7F7F7"/>
                </a:highlight>
                <a:latin typeface="Roboto Mono"/>
                <a:ea typeface="Roboto Mono"/>
                <a:cs typeface="Roboto Mono"/>
                <a:sym typeface="Roboto Mono"/>
              </a:rPr>
              <a:t>&lt;/item&gt;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&lt;item&gt;</a:t>
            </a:r>
            <a:r>
              <a:rPr lang="en" sz="1400">
                <a:solidFill>
                  <a:srgbClr val="37474F"/>
                </a:solidFill>
                <a:highlight>
                  <a:srgbClr val="F7F7F7"/>
                </a:highlight>
                <a:latin typeface="Roboto Mono"/>
                <a:ea typeface="Roboto Mono"/>
                <a:cs typeface="Roboto Mono"/>
                <a:sym typeface="Roboto Mono"/>
              </a:rPr>
              <a:t>Mars</a:t>
            </a:r>
            <a:r>
              <a:rPr lang="en" sz="1400">
                <a:solidFill>
                  <a:srgbClr val="3B78E7"/>
                </a:solidFill>
                <a:highlight>
                  <a:srgbClr val="F7F7F7"/>
                </a:highlight>
                <a:latin typeface="Roboto Mono"/>
                <a:ea typeface="Roboto Mono"/>
                <a:cs typeface="Roboto Mono"/>
                <a:sym typeface="Roboto Mono"/>
              </a:rPr>
              <a:t>&lt;/item&gt;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7474F"/>
                </a:solidFill>
                <a:highlight>
                  <a:srgbClr val="F7F7F7"/>
                </a:highlight>
                <a:latin typeface="Roboto Mono"/>
                <a:ea typeface="Roboto Mono"/>
                <a:cs typeface="Roboto Mono"/>
                <a:sym typeface="Roboto Mono"/>
              </a:rPr>
              <a:t>    </a:t>
            </a:r>
            <a:r>
              <a:rPr lang="en" sz="1400">
                <a:solidFill>
                  <a:srgbClr val="3B78E7"/>
                </a:solidFill>
                <a:highlight>
                  <a:srgbClr val="F7F7F7"/>
                </a:highlight>
                <a:latin typeface="Roboto Mono"/>
                <a:ea typeface="Roboto Mono"/>
                <a:cs typeface="Roboto Mono"/>
                <a:sym typeface="Roboto Mono"/>
              </a:rPr>
              <a:t>&lt;/string-array&gt;</a:t>
            </a:r>
            <a:endParaRPr sz="1400">
              <a:solidFill>
                <a:srgbClr val="3B78E7"/>
              </a:solidFill>
              <a:highlight>
                <a:srgbClr val="F7F7F7"/>
              </a:highlight>
              <a:latin typeface="Roboto Mono"/>
              <a:ea typeface="Roboto Mono"/>
              <a:cs typeface="Roboto Mono"/>
              <a:sym typeface="Roboto Mono"/>
            </a:endParaRPr>
          </a:p>
          <a:p>
            <a:pPr indent="0" lvl="0" marL="457200" marR="76200" rtl="0">
              <a:lnSpc>
                <a:spcPct val="100000"/>
              </a:lnSpc>
              <a:spcBef>
                <a:spcPts val="0"/>
              </a:spcBef>
              <a:spcAft>
                <a:spcPts val="0"/>
              </a:spcAft>
              <a:buNone/>
            </a:pPr>
            <a:r>
              <a:rPr lang="en" sz="1400">
                <a:solidFill>
                  <a:srgbClr val="3B78E7"/>
                </a:solidFill>
                <a:highlight>
                  <a:srgbClr val="F7F7F7"/>
                </a:highlight>
                <a:latin typeface="Roboto Mono"/>
                <a:ea typeface="Roboto Mono"/>
                <a:cs typeface="Roboto Mono"/>
                <a:sym typeface="Roboto Mono"/>
              </a:rPr>
              <a:t>&lt;/resources&gt;</a:t>
            </a:r>
            <a:endParaRPr sz="1400">
              <a:solidFill>
                <a:srgbClr val="3B78E7"/>
              </a:solidFill>
              <a:highlight>
                <a:srgbClr val="F7F7F7"/>
              </a:highlight>
              <a:latin typeface="Roboto Mono"/>
              <a:ea typeface="Roboto Mono"/>
              <a:cs typeface="Roboto Mono"/>
              <a:sym typeface="Roboto Mono"/>
            </a:endParaRPr>
          </a:p>
          <a:p>
            <a:pPr indent="0" lvl="0" marL="0" rtl="0">
              <a:lnSpc>
                <a:spcPct val="100000"/>
              </a:lnSpc>
              <a:spcBef>
                <a:spcPts val="0"/>
              </a:spcBef>
              <a:spcAft>
                <a:spcPts val="1600"/>
              </a:spcAft>
              <a:buNone/>
            </a:pPr>
            <a:r>
              <a:t/>
            </a:r>
            <a:endParaRPr b="1" sz="1400">
              <a:solidFill>
                <a:srgbClr val="21212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Array</a:t>
            </a:r>
            <a:endParaRPr/>
          </a:p>
        </p:txBody>
      </p:sp>
      <p:sp>
        <p:nvSpPr>
          <p:cNvPr id="311" name="Google Shape;311;p5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marR="228600" rtl="0" algn="l">
              <a:lnSpc>
                <a:spcPct val="100000"/>
              </a:lnSpc>
              <a:spcBef>
                <a:spcPts val="0"/>
              </a:spcBef>
              <a:spcAft>
                <a:spcPts val="0"/>
              </a:spcAft>
              <a:buClr>
                <a:schemeClr val="dk1"/>
              </a:buClr>
              <a:buSzPts val="1100"/>
              <a:buFont typeface="Arial"/>
              <a:buNone/>
            </a:pPr>
            <a:r>
              <a:rPr b="1" lang="en" sz="1400">
                <a:solidFill>
                  <a:srgbClr val="000000"/>
                </a:solidFill>
                <a:highlight>
                  <a:srgbClr val="FFFFFF"/>
                </a:highlight>
                <a:latin typeface="Roboto"/>
                <a:ea typeface="Roboto"/>
                <a:cs typeface="Roboto"/>
                <a:sym typeface="Roboto"/>
              </a:rPr>
              <a:t>JAVA:</a:t>
            </a:r>
            <a:endParaRPr b="1" sz="1400">
              <a:solidFill>
                <a:srgbClr val="000000"/>
              </a:solidFill>
              <a:highlight>
                <a:srgbClr val="FFFFFF"/>
              </a:highlight>
              <a:latin typeface="Roboto"/>
              <a:ea typeface="Roboto"/>
              <a:cs typeface="Roboto"/>
              <a:sym typeface="Roboto"/>
            </a:endParaRPr>
          </a:p>
          <a:p>
            <a:pPr indent="0" lvl="0" marL="444500" marR="63500" rtl="0">
              <a:lnSpc>
                <a:spcPct val="100000"/>
              </a:lnSpc>
              <a:spcBef>
                <a:spcPts val="1200"/>
              </a:spcBef>
              <a:spcAft>
                <a:spcPts val="0"/>
              </a:spcAft>
              <a:buClr>
                <a:schemeClr val="dk1"/>
              </a:buClr>
              <a:buSzPts val="1100"/>
              <a:buFont typeface="Arial"/>
              <a:buNone/>
            </a:pPr>
            <a:r>
              <a:rPr lang="en" sz="1400">
                <a:solidFill>
                  <a:srgbClr val="9C27B0"/>
                </a:solidFill>
                <a:highlight>
                  <a:srgbClr val="F7F7F7"/>
                </a:highlight>
                <a:latin typeface="Roboto Mono"/>
                <a:ea typeface="Roboto Mono"/>
                <a:cs typeface="Roboto Mono"/>
                <a:sym typeface="Roboto Mono"/>
              </a:rPr>
              <a:t>Resources</a:t>
            </a:r>
            <a:r>
              <a:rPr lang="en" sz="1400">
                <a:solidFill>
                  <a:srgbClr val="37474F"/>
                </a:solidFill>
                <a:highlight>
                  <a:srgbClr val="F7F7F7"/>
                </a:highlight>
                <a:latin typeface="Roboto Mono"/>
                <a:ea typeface="Roboto Mono"/>
                <a:cs typeface="Roboto Mono"/>
                <a:sym typeface="Roboto Mono"/>
              </a:rPr>
              <a:t> res =</a:t>
            </a:r>
            <a:r>
              <a:rPr lang="en" sz="1400">
                <a:solidFill>
                  <a:srgbClr val="37474F"/>
                </a:solidFill>
                <a:highlight>
                  <a:srgbClr val="F7F7F7"/>
                </a:highlight>
                <a:uFill>
                  <a:noFill/>
                </a:uFill>
                <a:latin typeface="Roboto Mono"/>
                <a:ea typeface="Roboto Mono"/>
                <a:cs typeface="Roboto Mono"/>
                <a:sym typeface="Roboto Mono"/>
                <a:hlinkClick r:id="rId3"/>
              </a:rPr>
              <a:t> </a:t>
            </a:r>
            <a:r>
              <a:rPr b="1" lang="en" sz="1400" u="sng">
                <a:solidFill>
                  <a:srgbClr val="039BE5"/>
                </a:solidFill>
                <a:highlight>
                  <a:srgbClr val="F7F7F7"/>
                </a:highlight>
                <a:latin typeface="Roboto Mono"/>
                <a:ea typeface="Roboto Mono"/>
                <a:cs typeface="Roboto Mono"/>
                <a:sym typeface="Roboto Mono"/>
                <a:hlinkClick r:id="rId4"/>
              </a:rPr>
              <a:t>getResources()</a:t>
            </a:r>
            <a:r>
              <a:rPr lang="en" sz="1400">
                <a:solidFill>
                  <a:srgbClr val="37474F"/>
                </a:solidFill>
                <a:highlight>
                  <a:srgbClr val="F7F7F7"/>
                </a:highlight>
                <a:latin typeface="Roboto Mono"/>
                <a:ea typeface="Roboto Mono"/>
                <a:cs typeface="Roboto Mono"/>
                <a:sym typeface="Roboto Mono"/>
              </a:rPr>
              <a:t>;</a:t>
            </a:r>
            <a:endParaRPr sz="1400">
              <a:solidFill>
                <a:srgbClr val="37474F"/>
              </a:solidFill>
              <a:highlight>
                <a:srgbClr val="F7F7F7"/>
              </a:highlight>
              <a:latin typeface="Roboto Mono"/>
              <a:ea typeface="Roboto Mono"/>
              <a:cs typeface="Roboto Mono"/>
              <a:sym typeface="Roboto Mono"/>
            </a:endParaRPr>
          </a:p>
          <a:p>
            <a:pPr indent="0" lvl="0" marL="444500" marR="63500" rtl="0">
              <a:lnSpc>
                <a:spcPct val="100000"/>
              </a:lnSpc>
              <a:spcBef>
                <a:spcPts val="700"/>
              </a:spcBef>
              <a:spcAft>
                <a:spcPts val="0"/>
              </a:spcAft>
              <a:buClr>
                <a:schemeClr val="dk1"/>
              </a:buClr>
              <a:buSzPts val="1100"/>
              <a:buFont typeface="Arial"/>
              <a:buNone/>
            </a:pPr>
            <a:r>
              <a:rPr lang="en" sz="1400">
                <a:solidFill>
                  <a:srgbClr val="9C27B0"/>
                </a:solidFill>
                <a:highlight>
                  <a:srgbClr val="F7F7F7"/>
                </a:highlight>
                <a:latin typeface="Roboto Mono"/>
                <a:ea typeface="Roboto Mono"/>
                <a:cs typeface="Roboto Mono"/>
                <a:sym typeface="Roboto Mono"/>
              </a:rPr>
              <a:t>String</a:t>
            </a:r>
            <a:r>
              <a:rPr lang="en" sz="1400">
                <a:solidFill>
                  <a:srgbClr val="37474F"/>
                </a:solidFill>
                <a:highlight>
                  <a:srgbClr val="F7F7F7"/>
                </a:highlight>
                <a:latin typeface="Roboto Mono"/>
                <a:ea typeface="Roboto Mono"/>
                <a:cs typeface="Roboto Mono"/>
                <a:sym typeface="Roboto Mono"/>
              </a:rPr>
              <a:t>[] planets = res.</a:t>
            </a:r>
            <a:r>
              <a:rPr b="1" lang="en" sz="1400" u="sng">
                <a:solidFill>
                  <a:srgbClr val="039BE5"/>
                </a:solidFill>
                <a:highlight>
                  <a:srgbClr val="F7F7F7"/>
                </a:highlight>
                <a:latin typeface="Roboto Mono"/>
                <a:ea typeface="Roboto Mono"/>
                <a:cs typeface="Roboto Mono"/>
                <a:sym typeface="Roboto Mono"/>
                <a:hlinkClick r:id="rId5"/>
              </a:rPr>
              <a:t>getStringArray</a:t>
            </a:r>
            <a:r>
              <a:rPr lang="en" sz="1400">
                <a:solidFill>
                  <a:srgbClr val="37474F"/>
                </a:solidFill>
                <a:highlight>
                  <a:srgbClr val="F7F7F7"/>
                </a:highlight>
                <a:latin typeface="Roboto Mono"/>
                <a:ea typeface="Roboto Mono"/>
                <a:cs typeface="Roboto Mono"/>
                <a:sym typeface="Roboto Mono"/>
              </a:rPr>
              <a:t>(R.array.planets_array);</a:t>
            </a:r>
            <a:endParaRPr sz="1400">
              <a:solidFill>
                <a:srgbClr val="37474F"/>
              </a:solidFill>
              <a:highlight>
                <a:srgbClr val="F7F7F7"/>
              </a:highlight>
              <a:latin typeface="Roboto Mono"/>
              <a:ea typeface="Roboto Mono"/>
              <a:cs typeface="Roboto Mono"/>
              <a:sym typeface="Roboto Mono"/>
            </a:endParaRPr>
          </a:p>
          <a:p>
            <a:pPr indent="0" lvl="0" marL="0" rtl="0">
              <a:lnSpc>
                <a:spcPct val="100000"/>
              </a:lnSpc>
              <a:spcBef>
                <a:spcPts val="700"/>
              </a:spcBef>
              <a:spcAft>
                <a:spcPts val="0"/>
              </a:spcAft>
              <a:buClr>
                <a:schemeClr val="dk1"/>
              </a:buClr>
              <a:buSzPts val="1100"/>
              <a:buFont typeface="Arial"/>
              <a:buNone/>
            </a:pPr>
            <a:r>
              <a:t/>
            </a:r>
            <a:endParaRPr b="1" sz="1400">
              <a:solidFill>
                <a:srgbClr val="212121"/>
              </a:solidFill>
              <a:latin typeface="Roboto"/>
              <a:ea typeface="Roboto"/>
              <a:cs typeface="Roboto"/>
              <a:sym typeface="Roboto"/>
            </a:endParaRPr>
          </a:p>
          <a:p>
            <a:pPr indent="0" lvl="0" marL="0" rtl="0">
              <a:lnSpc>
                <a:spcPct val="100000"/>
              </a:lnSpc>
              <a:spcBef>
                <a:spcPts val="1600"/>
              </a:spcBef>
              <a:spcAft>
                <a:spcPts val="1600"/>
              </a:spcAft>
              <a:buNone/>
            </a:pPr>
            <a:r>
              <a:t/>
            </a:r>
            <a:endParaRPr sz="1400">
              <a:solidFill>
                <a:srgbClr val="37474F"/>
              </a:solidFill>
              <a:highlight>
                <a:srgbClr val="F7F7F7"/>
              </a:highlight>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String Array Practice</a:t>
            </a:r>
            <a:endParaRPr/>
          </a:p>
        </p:txBody>
      </p:sp>
      <p:sp>
        <p:nvSpPr>
          <p:cNvPr id="317" name="Google Shape;317;p5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Create a list of String array resource and display that list on the screen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Quantity Strings</a:t>
            </a:r>
            <a:endParaRPr/>
          </a:p>
        </p:txBody>
      </p:sp>
      <p:sp>
        <p:nvSpPr>
          <p:cNvPr id="323" name="Google Shape;323;p5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Different languages have different rules for grammatical agreement with quantity. In English, for example, the quantity 1 is a special case. We write "1 book", but for any other quantity we'd write "</a:t>
            </a:r>
            <a:r>
              <a:rPr i="1" lang="en" sz="1400">
                <a:solidFill>
                  <a:srgbClr val="212121"/>
                </a:solidFill>
                <a:latin typeface="Roboto"/>
                <a:ea typeface="Roboto"/>
                <a:cs typeface="Roboto"/>
                <a:sym typeface="Roboto"/>
              </a:rPr>
              <a:t>n</a:t>
            </a:r>
            <a:r>
              <a:rPr lang="en" sz="1400">
                <a:solidFill>
                  <a:srgbClr val="212121"/>
                </a:solidFill>
                <a:latin typeface="Roboto"/>
                <a:ea typeface="Roboto"/>
                <a:cs typeface="Roboto"/>
                <a:sym typeface="Roboto"/>
              </a:rPr>
              <a:t>books". This distinction between singular and plural is very common, but other languages make finer distinctions. The full set supported by Android is </a:t>
            </a:r>
            <a:r>
              <a:rPr lang="en" sz="1400">
                <a:solidFill>
                  <a:srgbClr val="37474F"/>
                </a:solidFill>
                <a:highlight>
                  <a:srgbClr val="F7F7F7"/>
                </a:highlight>
                <a:latin typeface="Roboto Mono"/>
                <a:ea typeface="Roboto Mono"/>
                <a:cs typeface="Roboto Mono"/>
                <a:sym typeface="Roboto Mono"/>
              </a:rPr>
              <a:t>zero</a:t>
            </a:r>
            <a:r>
              <a:rPr lang="en" sz="1400">
                <a:solidFill>
                  <a:srgbClr val="212121"/>
                </a:solidFill>
                <a:latin typeface="Roboto"/>
                <a:ea typeface="Roboto"/>
                <a:cs typeface="Roboto"/>
                <a:sym typeface="Roboto"/>
              </a:rPr>
              <a:t>, </a:t>
            </a:r>
            <a:r>
              <a:rPr lang="en" sz="1400">
                <a:solidFill>
                  <a:srgbClr val="37474F"/>
                </a:solidFill>
                <a:highlight>
                  <a:srgbClr val="F7F7F7"/>
                </a:highlight>
                <a:latin typeface="Roboto Mono"/>
                <a:ea typeface="Roboto Mono"/>
                <a:cs typeface="Roboto Mono"/>
                <a:sym typeface="Roboto Mono"/>
              </a:rPr>
              <a:t>one</a:t>
            </a:r>
            <a:r>
              <a:rPr lang="en" sz="1400">
                <a:solidFill>
                  <a:srgbClr val="212121"/>
                </a:solidFill>
                <a:latin typeface="Roboto"/>
                <a:ea typeface="Roboto"/>
                <a:cs typeface="Roboto"/>
                <a:sym typeface="Roboto"/>
              </a:rPr>
              <a:t>, </a:t>
            </a:r>
            <a:r>
              <a:rPr lang="en" sz="1400">
                <a:solidFill>
                  <a:srgbClr val="37474F"/>
                </a:solidFill>
                <a:highlight>
                  <a:srgbClr val="F7F7F7"/>
                </a:highlight>
                <a:latin typeface="Roboto Mono"/>
                <a:ea typeface="Roboto Mono"/>
                <a:cs typeface="Roboto Mono"/>
                <a:sym typeface="Roboto Mono"/>
              </a:rPr>
              <a:t>two</a:t>
            </a:r>
            <a:r>
              <a:rPr lang="en" sz="1400">
                <a:solidFill>
                  <a:srgbClr val="212121"/>
                </a:solidFill>
                <a:latin typeface="Roboto"/>
                <a:ea typeface="Roboto"/>
                <a:cs typeface="Roboto"/>
                <a:sym typeface="Roboto"/>
              </a:rPr>
              <a:t>, </a:t>
            </a:r>
            <a:r>
              <a:rPr lang="en" sz="1400">
                <a:solidFill>
                  <a:srgbClr val="37474F"/>
                </a:solidFill>
                <a:highlight>
                  <a:srgbClr val="F7F7F7"/>
                </a:highlight>
                <a:latin typeface="Roboto Mono"/>
                <a:ea typeface="Roboto Mono"/>
                <a:cs typeface="Roboto Mono"/>
                <a:sym typeface="Roboto Mono"/>
              </a:rPr>
              <a:t>few</a:t>
            </a:r>
            <a:r>
              <a:rPr lang="en" sz="1400">
                <a:solidFill>
                  <a:srgbClr val="212121"/>
                </a:solidFill>
                <a:latin typeface="Roboto"/>
                <a:ea typeface="Roboto"/>
                <a:cs typeface="Roboto"/>
                <a:sym typeface="Roboto"/>
              </a:rPr>
              <a:t>, </a:t>
            </a:r>
            <a:r>
              <a:rPr lang="en" sz="1400">
                <a:solidFill>
                  <a:srgbClr val="37474F"/>
                </a:solidFill>
                <a:highlight>
                  <a:srgbClr val="F7F7F7"/>
                </a:highlight>
                <a:latin typeface="Roboto Mono"/>
                <a:ea typeface="Roboto Mono"/>
                <a:cs typeface="Roboto Mono"/>
                <a:sym typeface="Roboto Mono"/>
              </a:rPr>
              <a:t>many</a:t>
            </a:r>
            <a:r>
              <a:rPr lang="en" sz="1400">
                <a:solidFill>
                  <a:srgbClr val="212121"/>
                </a:solidFill>
                <a:latin typeface="Roboto"/>
                <a:ea typeface="Roboto"/>
                <a:cs typeface="Roboto"/>
                <a:sym typeface="Roboto"/>
              </a:rPr>
              <a:t>, and </a:t>
            </a:r>
            <a:r>
              <a:rPr lang="en" sz="1400">
                <a:solidFill>
                  <a:srgbClr val="37474F"/>
                </a:solidFill>
                <a:highlight>
                  <a:srgbClr val="F7F7F7"/>
                </a:highlight>
                <a:latin typeface="Roboto Mono"/>
                <a:ea typeface="Roboto Mono"/>
                <a:cs typeface="Roboto Mono"/>
                <a:sym typeface="Roboto Mono"/>
              </a:rPr>
              <a:t>other</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The rules for deciding which case to use for a given language and quantity can be very complex, so Android provides you with methods such as </a:t>
            </a:r>
            <a:r>
              <a:rPr lang="en" sz="1400" u="sng">
                <a:solidFill>
                  <a:srgbClr val="039BE5"/>
                </a:solidFill>
                <a:highlight>
                  <a:srgbClr val="F7F7F7"/>
                </a:highlight>
                <a:latin typeface="Roboto Mono"/>
                <a:ea typeface="Roboto Mono"/>
                <a:cs typeface="Roboto Mono"/>
                <a:sym typeface="Roboto Mono"/>
                <a:hlinkClick r:id="rId3"/>
              </a:rPr>
              <a:t>getQuantityString()</a:t>
            </a:r>
            <a:r>
              <a:rPr lang="en" sz="1400">
                <a:solidFill>
                  <a:srgbClr val="212121"/>
                </a:solidFill>
                <a:latin typeface="Roboto"/>
                <a:ea typeface="Roboto"/>
                <a:cs typeface="Roboto"/>
                <a:sym typeface="Roboto"/>
              </a:rPr>
              <a:t> to select the appropriate resource for you.</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Although historically called "quantity strings" (and still called that in API), quantity strings should </a:t>
            </a:r>
            <a:r>
              <a:rPr i="1" lang="en" sz="1400">
                <a:solidFill>
                  <a:srgbClr val="212121"/>
                </a:solidFill>
                <a:latin typeface="Roboto"/>
                <a:ea typeface="Roboto"/>
                <a:cs typeface="Roboto"/>
                <a:sym typeface="Roboto"/>
              </a:rPr>
              <a:t>only</a:t>
            </a:r>
            <a:r>
              <a:rPr lang="en" sz="1400">
                <a:solidFill>
                  <a:srgbClr val="212121"/>
                </a:solidFill>
                <a:latin typeface="Roboto"/>
                <a:ea typeface="Roboto"/>
                <a:cs typeface="Roboto"/>
                <a:sym typeface="Roboto"/>
              </a:rPr>
              <a:t> be used for plurals. It would be a mistake to use quantity strings to implement something like Gmail's "Inbox" versus "Inbox (12)" when there are unread messages, for example. It might seem convenient to use quantity strings instead of an </a:t>
            </a:r>
            <a:r>
              <a:rPr lang="en" sz="1400">
                <a:solidFill>
                  <a:srgbClr val="37474F"/>
                </a:solidFill>
                <a:highlight>
                  <a:srgbClr val="F7F7F7"/>
                </a:highlight>
                <a:latin typeface="Roboto Mono"/>
                <a:ea typeface="Roboto Mono"/>
                <a:cs typeface="Roboto Mono"/>
                <a:sym typeface="Roboto Mono"/>
              </a:rPr>
              <a:t>if</a:t>
            </a:r>
            <a:r>
              <a:rPr lang="en" sz="1400">
                <a:solidFill>
                  <a:srgbClr val="212121"/>
                </a:solidFill>
                <a:latin typeface="Roboto"/>
                <a:ea typeface="Roboto"/>
                <a:cs typeface="Roboto"/>
                <a:sym typeface="Roboto"/>
              </a:rPr>
              <a:t> statement, but it's important to note that some languages (such as Chinese) don't make these grammatical distinctions at all, so you'll always get the </a:t>
            </a:r>
            <a:r>
              <a:rPr lang="en" sz="1400">
                <a:solidFill>
                  <a:srgbClr val="37474F"/>
                </a:solidFill>
                <a:highlight>
                  <a:srgbClr val="F7F7F7"/>
                </a:highlight>
                <a:latin typeface="Roboto Mono"/>
                <a:ea typeface="Roboto Mono"/>
                <a:cs typeface="Roboto Mono"/>
                <a:sym typeface="Roboto Mono"/>
              </a:rPr>
              <a:t>other</a:t>
            </a:r>
            <a:r>
              <a:rPr lang="en" sz="1400">
                <a:solidFill>
                  <a:srgbClr val="212121"/>
                </a:solidFill>
                <a:latin typeface="Roboto"/>
                <a:ea typeface="Roboto"/>
                <a:cs typeface="Roboto"/>
                <a:sym typeface="Roboto"/>
              </a:rPr>
              <a:t> string.</a:t>
            </a:r>
            <a:endParaRPr sz="1400">
              <a:solidFill>
                <a:srgbClr val="212121"/>
              </a:solidFill>
              <a:latin typeface="Roboto"/>
              <a:ea typeface="Roboto"/>
              <a:cs typeface="Roboto"/>
              <a:sym typeface="Roboto"/>
            </a:endParaRPr>
          </a:p>
          <a:p>
            <a:pPr indent="0" lvl="0" marL="0">
              <a:spcBef>
                <a:spcPts val="1200"/>
              </a:spcBef>
              <a:spcAft>
                <a:spcPts val="1600"/>
              </a:spcAft>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Quantity Strings</a:t>
            </a:r>
            <a:endParaRPr/>
          </a:p>
        </p:txBody>
      </p:sp>
      <p:sp>
        <p:nvSpPr>
          <p:cNvPr id="329" name="Google Shape;329;p5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The selection of which string to use is made solely based on grammatical </a:t>
            </a:r>
            <a:r>
              <a:rPr i="1" lang="en" sz="1400">
                <a:solidFill>
                  <a:srgbClr val="212121"/>
                </a:solidFill>
                <a:latin typeface="Roboto"/>
                <a:ea typeface="Roboto"/>
                <a:cs typeface="Roboto"/>
                <a:sym typeface="Roboto"/>
              </a:rPr>
              <a:t>necessity</a:t>
            </a:r>
            <a:r>
              <a:rPr lang="en" sz="1400">
                <a:solidFill>
                  <a:srgbClr val="212121"/>
                </a:solidFill>
                <a:latin typeface="Roboto"/>
                <a:ea typeface="Roboto"/>
                <a:cs typeface="Roboto"/>
                <a:sym typeface="Roboto"/>
              </a:rPr>
              <a:t>. In English, a string for </a:t>
            </a:r>
            <a:r>
              <a:rPr lang="en" sz="1400">
                <a:solidFill>
                  <a:srgbClr val="37474F"/>
                </a:solidFill>
                <a:highlight>
                  <a:srgbClr val="F7F7F7"/>
                </a:highlight>
                <a:latin typeface="Roboto Mono"/>
                <a:ea typeface="Roboto Mono"/>
                <a:cs typeface="Roboto Mono"/>
                <a:sym typeface="Roboto Mono"/>
              </a:rPr>
              <a:t>zero</a:t>
            </a:r>
            <a:r>
              <a:rPr lang="en" sz="1400">
                <a:solidFill>
                  <a:srgbClr val="212121"/>
                </a:solidFill>
                <a:latin typeface="Roboto"/>
                <a:ea typeface="Roboto"/>
                <a:cs typeface="Roboto"/>
                <a:sym typeface="Roboto"/>
              </a:rPr>
              <a:t> is ignored even if the quantity is 0, because 0 isn't grammatically different from 2, or any other number except 1 ("zero books", "one book", "two books", and so on). Conversely, in Korean </a:t>
            </a:r>
            <a:r>
              <a:rPr i="1" lang="en" sz="1400">
                <a:solidFill>
                  <a:srgbClr val="212121"/>
                </a:solidFill>
                <a:latin typeface="Roboto"/>
                <a:ea typeface="Roboto"/>
                <a:cs typeface="Roboto"/>
                <a:sym typeface="Roboto"/>
              </a:rPr>
              <a:t>only</a:t>
            </a:r>
            <a:r>
              <a:rPr lang="en" sz="1400">
                <a:solidFill>
                  <a:srgbClr val="212121"/>
                </a:solidFill>
                <a:latin typeface="Roboto"/>
                <a:ea typeface="Roboto"/>
                <a:cs typeface="Roboto"/>
                <a:sym typeface="Roboto"/>
              </a:rPr>
              <a:t> the </a:t>
            </a:r>
            <a:r>
              <a:rPr lang="en" sz="1400">
                <a:solidFill>
                  <a:srgbClr val="37474F"/>
                </a:solidFill>
                <a:highlight>
                  <a:srgbClr val="F7F7F7"/>
                </a:highlight>
                <a:latin typeface="Roboto Mono"/>
                <a:ea typeface="Roboto Mono"/>
                <a:cs typeface="Roboto Mono"/>
                <a:sym typeface="Roboto Mono"/>
              </a:rPr>
              <a:t>other</a:t>
            </a:r>
            <a:r>
              <a:rPr lang="en" sz="1400">
                <a:solidFill>
                  <a:srgbClr val="212121"/>
                </a:solidFill>
                <a:latin typeface="Roboto"/>
                <a:ea typeface="Roboto"/>
                <a:cs typeface="Roboto"/>
                <a:sym typeface="Roboto"/>
              </a:rPr>
              <a:t> string is ever used.</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Don't be misled either by the fact that, say, </a:t>
            </a:r>
            <a:r>
              <a:rPr lang="en" sz="1400">
                <a:solidFill>
                  <a:srgbClr val="37474F"/>
                </a:solidFill>
                <a:highlight>
                  <a:srgbClr val="F7F7F7"/>
                </a:highlight>
                <a:latin typeface="Roboto Mono"/>
                <a:ea typeface="Roboto Mono"/>
                <a:cs typeface="Roboto Mono"/>
                <a:sym typeface="Roboto Mono"/>
              </a:rPr>
              <a:t>two</a:t>
            </a:r>
            <a:r>
              <a:rPr lang="en" sz="1400">
                <a:solidFill>
                  <a:srgbClr val="212121"/>
                </a:solidFill>
                <a:latin typeface="Roboto"/>
                <a:ea typeface="Roboto"/>
                <a:cs typeface="Roboto"/>
                <a:sym typeface="Roboto"/>
              </a:rPr>
              <a:t> sounds like it could only apply to the quantity 2: a language may require that 2, 12, 102 (and so on) are all treated like one another but differently to other quantities. Rely on your translator to know what distinctions their language actually insists upon.</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It's often possible to avoid quantity strings by using quantity-neutral formulations such as "Books: 1". This makes your life and your translators' lives easier, if it's an acceptable style for your application.</a:t>
            </a:r>
            <a:endParaRPr sz="1400">
              <a:solidFill>
                <a:srgbClr val="212121"/>
              </a:solidFill>
              <a:latin typeface="Roboto"/>
              <a:ea typeface="Roboto"/>
              <a:cs typeface="Roboto"/>
              <a:sym typeface="Roboto"/>
            </a:endParaRPr>
          </a:p>
          <a:p>
            <a:pPr indent="0" lvl="0" marL="0" rtl="0">
              <a:spcBef>
                <a:spcPts val="1200"/>
              </a:spcBef>
              <a:spcAft>
                <a:spcPts val="16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Logging</a:t>
            </a:r>
            <a:endParaRPr/>
          </a:p>
        </p:txBody>
      </p:sp>
      <p:sp>
        <p:nvSpPr>
          <p:cNvPr id="335" name="Google Shape;335;p5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API for sending log output.</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Generally, you should use the </a:t>
            </a:r>
            <a:r>
              <a:rPr lang="en" sz="1400" u="sng">
                <a:solidFill>
                  <a:srgbClr val="039BE5"/>
                </a:solidFill>
                <a:highlight>
                  <a:srgbClr val="F7F7F7"/>
                </a:highlight>
                <a:latin typeface="Roboto Mono"/>
                <a:ea typeface="Roboto Mono"/>
                <a:cs typeface="Roboto Mono"/>
                <a:sym typeface="Roboto Mono"/>
                <a:hlinkClick r:id="rId3"/>
              </a:rPr>
              <a:t>Log.v()</a:t>
            </a:r>
            <a:r>
              <a:rPr lang="en" sz="1400">
                <a:solidFill>
                  <a:srgbClr val="212121"/>
                </a:solidFill>
                <a:latin typeface="Roboto"/>
                <a:ea typeface="Roboto"/>
                <a:cs typeface="Roboto"/>
                <a:sym typeface="Roboto"/>
              </a:rPr>
              <a:t>, </a:t>
            </a:r>
            <a:r>
              <a:rPr lang="en" sz="1400" u="sng">
                <a:solidFill>
                  <a:srgbClr val="039BE5"/>
                </a:solidFill>
                <a:highlight>
                  <a:srgbClr val="F7F7F7"/>
                </a:highlight>
                <a:latin typeface="Roboto Mono"/>
                <a:ea typeface="Roboto Mono"/>
                <a:cs typeface="Roboto Mono"/>
                <a:sym typeface="Roboto Mono"/>
                <a:hlinkClick r:id="rId4"/>
              </a:rPr>
              <a:t>Log.d()</a:t>
            </a:r>
            <a:r>
              <a:rPr lang="en" sz="1400">
                <a:solidFill>
                  <a:srgbClr val="212121"/>
                </a:solidFill>
                <a:latin typeface="Roboto"/>
                <a:ea typeface="Roboto"/>
                <a:cs typeface="Roboto"/>
                <a:sym typeface="Roboto"/>
              </a:rPr>
              <a:t>, </a:t>
            </a:r>
            <a:r>
              <a:rPr lang="en" sz="1400" u="sng">
                <a:solidFill>
                  <a:srgbClr val="039BE5"/>
                </a:solidFill>
                <a:highlight>
                  <a:srgbClr val="F7F7F7"/>
                </a:highlight>
                <a:latin typeface="Roboto Mono"/>
                <a:ea typeface="Roboto Mono"/>
                <a:cs typeface="Roboto Mono"/>
                <a:sym typeface="Roboto Mono"/>
                <a:hlinkClick r:id="rId5"/>
              </a:rPr>
              <a:t>Log.i()</a:t>
            </a:r>
            <a:r>
              <a:rPr lang="en" sz="1400">
                <a:solidFill>
                  <a:srgbClr val="212121"/>
                </a:solidFill>
                <a:latin typeface="Roboto"/>
                <a:ea typeface="Roboto"/>
                <a:cs typeface="Roboto"/>
                <a:sym typeface="Roboto"/>
              </a:rPr>
              <a:t>, </a:t>
            </a:r>
            <a:r>
              <a:rPr lang="en" sz="1400" u="sng">
                <a:solidFill>
                  <a:srgbClr val="039BE5"/>
                </a:solidFill>
                <a:highlight>
                  <a:srgbClr val="F7F7F7"/>
                </a:highlight>
                <a:latin typeface="Roboto Mono"/>
                <a:ea typeface="Roboto Mono"/>
                <a:cs typeface="Roboto Mono"/>
                <a:sym typeface="Roboto Mono"/>
                <a:hlinkClick r:id="rId6"/>
              </a:rPr>
              <a:t>Log.w()</a:t>
            </a:r>
            <a:r>
              <a:rPr lang="en" sz="1400">
                <a:solidFill>
                  <a:srgbClr val="212121"/>
                </a:solidFill>
                <a:latin typeface="Roboto"/>
                <a:ea typeface="Roboto"/>
                <a:cs typeface="Roboto"/>
                <a:sym typeface="Roboto"/>
              </a:rPr>
              <a:t>, and </a:t>
            </a:r>
            <a:r>
              <a:rPr lang="en" sz="1400" u="sng">
                <a:solidFill>
                  <a:srgbClr val="039BE5"/>
                </a:solidFill>
                <a:highlight>
                  <a:srgbClr val="F7F7F7"/>
                </a:highlight>
                <a:latin typeface="Roboto Mono"/>
                <a:ea typeface="Roboto Mono"/>
                <a:cs typeface="Roboto Mono"/>
                <a:sym typeface="Roboto Mono"/>
                <a:hlinkClick r:id="rId7"/>
              </a:rPr>
              <a:t>Log.e()</a:t>
            </a:r>
            <a:r>
              <a:rPr lang="en" sz="1400">
                <a:solidFill>
                  <a:srgbClr val="212121"/>
                </a:solidFill>
                <a:latin typeface="Roboto"/>
                <a:ea typeface="Roboto"/>
                <a:cs typeface="Roboto"/>
                <a:sym typeface="Roboto"/>
              </a:rPr>
              <a:t> methods to write logs. You can then </a:t>
            </a:r>
            <a:r>
              <a:rPr lang="en" sz="1400" u="sng">
                <a:solidFill>
                  <a:srgbClr val="039BE5"/>
                </a:solidFill>
                <a:latin typeface="Roboto"/>
                <a:ea typeface="Roboto"/>
                <a:cs typeface="Roboto"/>
                <a:sym typeface="Roboto"/>
                <a:hlinkClick r:id="rId8"/>
              </a:rPr>
              <a:t>view the logs in logcat</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The order in terms of verbosity, from least to most is ERROR, WARN, INFO, DEBUG, VERBOSE. Verbose should never be compiled into an application except during development. Debug logs are compiled in but stripped at runtime. Error, warning and info logs are always kept.</a:t>
            </a:r>
            <a:endParaRPr sz="1400">
              <a:solidFill>
                <a:srgbClr val="212121"/>
              </a:solidFill>
              <a:latin typeface="Roboto"/>
              <a:ea typeface="Roboto"/>
              <a:cs typeface="Roboto"/>
              <a:sym typeface="Roboto"/>
            </a:endParaRPr>
          </a:p>
          <a:p>
            <a:pPr indent="0" lvl="0" marL="0" rtl="0">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Tip:</a:t>
            </a:r>
            <a:r>
              <a:rPr lang="en" sz="1400">
                <a:solidFill>
                  <a:srgbClr val="212121"/>
                </a:solidFill>
                <a:latin typeface="Roboto"/>
                <a:ea typeface="Roboto"/>
                <a:cs typeface="Roboto"/>
                <a:sym typeface="Roboto"/>
              </a:rPr>
              <a:t> A good convention is to declare a </a:t>
            </a:r>
            <a:r>
              <a:rPr lang="en" sz="1400">
                <a:solidFill>
                  <a:srgbClr val="37474F"/>
                </a:solidFill>
                <a:highlight>
                  <a:srgbClr val="F7F7F7"/>
                </a:highlight>
                <a:latin typeface="Roboto Mono"/>
                <a:ea typeface="Roboto Mono"/>
                <a:cs typeface="Roboto Mono"/>
                <a:sym typeface="Roboto Mono"/>
              </a:rPr>
              <a:t>TAG</a:t>
            </a:r>
            <a:r>
              <a:rPr lang="en" sz="1400">
                <a:solidFill>
                  <a:srgbClr val="212121"/>
                </a:solidFill>
                <a:latin typeface="Roboto"/>
                <a:ea typeface="Roboto"/>
                <a:cs typeface="Roboto"/>
                <a:sym typeface="Roboto"/>
              </a:rPr>
              <a:t> constant in your class:</a:t>
            </a:r>
            <a:endParaRPr sz="1400">
              <a:solidFill>
                <a:srgbClr val="212121"/>
              </a:solidFill>
              <a:latin typeface="Roboto"/>
              <a:ea typeface="Roboto"/>
              <a:cs typeface="Roboto"/>
              <a:sym typeface="Roboto"/>
            </a:endParaRPr>
          </a:p>
          <a:p>
            <a:pPr indent="0" lvl="0" marL="76200" marR="76200" rtl="0">
              <a:lnSpc>
                <a:spcPct val="142857"/>
              </a:lnSpc>
              <a:spcBef>
                <a:spcPts val="1200"/>
              </a:spcBef>
              <a:spcAft>
                <a:spcPts val="0"/>
              </a:spcAft>
              <a:buClr>
                <a:schemeClr val="dk1"/>
              </a:buClr>
              <a:buSzPts val="1100"/>
              <a:buFont typeface="Arial"/>
              <a:buNone/>
            </a:pPr>
            <a:r>
              <a:rPr lang="en" sz="1400">
                <a:solidFill>
                  <a:srgbClr val="37474F"/>
                </a:solidFill>
                <a:highlight>
                  <a:srgbClr val="F7F7F7"/>
                </a:highlight>
                <a:latin typeface="Roboto Mono"/>
                <a:ea typeface="Roboto Mono"/>
                <a:cs typeface="Roboto Mono"/>
                <a:sym typeface="Roboto Mono"/>
              </a:rPr>
              <a:t>private static final String TAG = "MyActivity";</a:t>
            </a:r>
            <a:endParaRPr sz="1400">
              <a:solidFill>
                <a:srgbClr val="37474F"/>
              </a:solidFill>
              <a:highlight>
                <a:srgbClr val="F7F7F7"/>
              </a:highlight>
              <a:latin typeface="Roboto Mono"/>
              <a:ea typeface="Roboto Mono"/>
              <a:cs typeface="Roboto Mono"/>
              <a:sym typeface="Roboto Mono"/>
            </a:endParaRPr>
          </a:p>
          <a:p>
            <a:pPr indent="0" lvl="0" marL="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and use that in subsequent calls to the log methods.</a:t>
            </a:r>
            <a:endParaRPr sz="1400">
              <a:solidFill>
                <a:srgbClr val="212121"/>
              </a:solidFill>
              <a:latin typeface="Roboto"/>
              <a:ea typeface="Roboto"/>
              <a:cs typeface="Roboto"/>
              <a:sym typeface="Roboto"/>
            </a:endParaRPr>
          </a:p>
          <a:p>
            <a:pPr indent="0" lvl="0" marL="76200" marR="76200" rtl="0">
              <a:lnSpc>
                <a:spcPct val="142857"/>
              </a:lnSpc>
              <a:spcBef>
                <a:spcPts val="1200"/>
              </a:spcBef>
              <a:spcAft>
                <a:spcPts val="0"/>
              </a:spcAft>
              <a:buClr>
                <a:schemeClr val="dk1"/>
              </a:buClr>
              <a:buSzPts val="1100"/>
              <a:buFont typeface="Arial"/>
              <a:buNone/>
            </a:pPr>
            <a:r>
              <a:t/>
            </a:r>
            <a:endParaRPr sz="1400">
              <a:solidFill>
                <a:srgbClr val="37474F"/>
              </a:solidFill>
              <a:highlight>
                <a:srgbClr val="F7F7F7"/>
              </a:highlight>
              <a:latin typeface="Roboto Mono"/>
              <a:ea typeface="Roboto Mono"/>
              <a:cs typeface="Roboto Mono"/>
              <a:sym typeface="Roboto Mono"/>
            </a:endParaRPr>
          </a:p>
          <a:p>
            <a:pPr indent="0" lvl="0" marL="457200" rtl="0">
              <a:spcBef>
                <a:spcPts val="1200"/>
              </a:spcBef>
              <a:spcAft>
                <a:spcPts val="1600"/>
              </a:spcAft>
              <a:buNone/>
            </a:pPr>
            <a:r>
              <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Logging</a:t>
            </a:r>
            <a:endParaRPr/>
          </a:p>
        </p:txBody>
      </p:sp>
      <p:sp>
        <p:nvSpPr>
          <p:cNvPr id="341" name="Google Shape;341;p5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None/>
            </a:pPr>
            <a:r>
              <a:rPr lang="en" sz="1400">
                <a:solidFill>
                  <a:srgbClr val="212121"/>
                </a:solidFill>
                <a:latin typeface="Roboto"/>
                <a:ea typeface="Roboto"/>
                <a:cs typeface="Roboto"/>
                <a:sym typeface="Roboto"/>
              </a:rPr>
              <a:t>API for sending log output.</a:t>
            </a:r>
            <a:endParaRPr sz="1400">
              <a:solidFill>
                <a:srgbClr val="212121"/>
              </a:solidFill>
              <a:latin typeface="Roboto"/>
              <a:ea typeface="Roboto"/>
              <a:cs typeface="Roboto"/>
              <a:sym typeface="Roboto"/>
            </a:endParaRPr>
          </a:p>
          <a:p>
            <a:pPr indent="0" lvl="0" marL="0" rtl="0">
              <a:spcBef>
                <a:spcPts val="1200"/>
              </a:spcBef>
              <a:spcAft>
                <a:spcPts val="0"/>
              </a:spcAft>
              <a:buNone/>
            </a:pPr>
            <a:r>
              <a:rPr lang="en" sz="1400">
                <a:solidFill>
                  <a:srgbClr val="212121"/>
                </a:solidFill>
                <a:latin typeface="Roboto"/>
                <a:ea typeface="Roboto"/>
                <a:cs typeface="Roboto"/>
                <a:sym typeface="Roboto"/>
              </a:rPr>
              <a:t>Generally, you should use the </a:t>
            </a:r>
            <a:r>
              <a:rPr lang="en" sz="1400" u="sng">
                <a:solidFill>
                  <a:srgbClr val="039BE5"/>
                </a:solidFill>
                <a:highlight>
                  <a:srgbClr val="F7F7F7"/>
                </a:highlight>
                <a:latin typeface="Roboto Mono"/>
                <a:ea typeface="Roboto Mono"/>
                <a:cs typeface="Roboto Mono"/>
                <a:sym typeface="Roboto Mono"/>
                <a:hlinkClick r:id="rId3"/>
              </a:rPr>
              <a:t>Log.v()</a:t>
            </a:r>
            <a:r>
              <a:rPr lang="en" sz="1400">
                <a:solidFill>
                  <a:srgbClr val="212121"/>
                </a:solidFill>
                <a:latin typeface="Roboto"/>
                <a:ea typeface="Roboto"/>
                <a:cs typeface="Roboto"/>
                <a:sym typeface="Roboto"/>
              </a:rPr>
              <a:t>, </a:t>
            </a:r>
            <a:r>
              <a:rPr lang="en" sz="1400" u="sng">
                <a:solidFill>
                  <a:srgbClr val="039BE5"/>
                </a:solidFill>
                <a:highlight>
                  <a:srgbClr val="F7F7F7"/>
                </a:highlight>
                <a:latin typeface="Roboto Mono"/>
                <a:ea typeface="Roboto Mono"/>
                <a:cs typeface="Roboto Mono"/>
                <a:sym typeface="Roboto Mono"/>
                <a:hlinkClick r:id="rId4"/>
              </a:rPr>
              <a:t>Log.d()</a:t>
            </a:r>
            <a:r>
              <a:rPr lang="en" sz="1400">
                <a:solidFill>
                  <a:srgbClr val="212121"/>
                </a:solidFill>
                <a:latin typeface="Roboto"/>
                <a:ea typeface="Roboto"/>
                <a:cs typeface="Roboto"/>
                <a:sym typeface="Roboto"/>
              </a:rPr>
              <a:t>, </a:t>
            </a:r>
            <a:r>
              <a:rPr lang="en" sz="1400" u="sng">
                <a:solidFill>
                  <a:srgbClr val="039BE5"/>
                </a:solidFill>
                <a:highlight>
                  <a:srgbClr val="F7F7F7"/>
                </a:highlight>
                <a:latin typeface="Roboto Mono"/>
                <a:ea typeface="Roboto Mono"/>
                <a:cs typeface="Roboto Mono"/>
                <a:sym typeface="Roboto Mono"/>
                <a:hlinkClick r:id="rId5"/>
              </a:rPr>
              <a:t>Log.i()</a:t>
            </a:r>
            <a:r>
              <a:rPr lang="en" sz="1400">
                <a:solidFill>
                  <a:srgbClr val="212121"/>
                </a:solidFill>
                <a:latin typeface="Roboto"/>
                <a:ea typeface="Roboto"/>
                <a:cs typeface="Roboto"/>
                <a:sym typeface="Roboto"/>
              </a:rPr>
              <a:t>, </a:t>
            </a:r>
            <a:r>
              <a:rPr lang="en" sz="1400" u="sng">
                <a:solidFill>
                  <a:srgbClr val="039BE5"/>
                </a:solidFill>
                <a:highlight>
                  <a:srgbClr val="F7F7F7"/>
                </a:highlight>
                <a:latin typeface="Roboto Mono"/>
                <a:ea typeface="Roboto Mono"/>
                <a:cs typeface="Roboto Mono"/>
                <a:sym typeface="Roboto Mono"/>
                <a:hlinkClick r:id="rId6"/>
              </a:rPr>
              <a:t>Log.w()</a:t>
            </a:r>
            <a:r>
              <a:rPr lang="en" sz="1400">
                <a:solidFill>
                  <a:srgbClr val="212121"/>
                </a:solidFill>
                <a:latin typeface="Roboto"/>
                <a:ea typeface="Roboto"/>
                <a:cs typeface="Roboto"/>
                <a:sym typeface="Roboto"/>
              </a:rPr>
              <a:t>, and </a:t>
            </a:r>
            <a:r>
              <a:rPr lang="en" sz="1400" u="sng">
                <a:solidFill>
                  <a:srgbClr val="039BE5"/>
                </a:solidFill>
                <a:highlight>
                  <a:srgbClr val="F7F7F7"/>
                </a:highlight>
                <a:latin typeface="Roboto Mono"/>
                <a:ea typeface="Roboto Mono"/>
                <a:cs typeface="Roboto Mono"/>
                <a:sym typeface="Roboto Mono"/>
                <a:hlinkClick r:id="rId7"/>
              </a:rPr>
              <a:t>Log.e()</a:t>
            </a:r>
            <a:r>
              <a:rPr lang="en" sz="1400">
                <a:solidFill>
                  <a:srgbClr val="212121"/>
                </a:solidFill>
                <a:latin typeface="Roboto"/>
                <a:ea typeface="Roboto"/>
                <a:cs typeface="Roboto"/>
                <a:sym typeface="Roboto"/>
              </a:rPr>
              <a:t> methods to write logs. You can then </a:t>
            </a:r>
            <a:r>
              <a:rPr lang="en" sz="1400" u="sng">
                <a:solidFill>
                  <a:srgbClr val="039BE5"/>
                </a:solidFill>
                <a:latin typeface="Roboto"/>
                <a:ea typeface="Roboto"/>
                <a:cs typeface="Roboto"/>
                <a:sym typeface="Roboto"/>
                <a:hlinkClick r:id="rId8"/>
              </a:rPr>
              <a:t>view the logs in logcat</a:t>
            </a:r>
            <a:r>
              <a:rPr lang="en"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spcBef>
                <a:spcPts val="1200"/>
              </a:spcBef>
              <a:spcAft>
                <a:spcPts val="0"/>
              </a:spcAft>
              <a:buNone/>
            </a:pPr>
            <a:r>
              <a:rPr lang="en" sz="1400">
                <a:solidFill>
                  <a:srgbClr val="212121"/>
                </a:solidFill>
                <a:latin typeface="Roboto"/>
                <a:ea typeface="Roboto"/>
                <a:cs typeface="Roboto"/>
                <a:sym typeface="Roboto"/>
              </a:rPr>
              <a:t>The order in terms of verbosity, from least to most is ERROR, WARN, INFO, DEBUG, VERBOSE. Verbose should never be compiled into an application except during development. Debug logs are compiled in but stripped at runtime. Error, warning and info logs are always kept.</a:t>
            </a:r>
            <a:endParaRPr sz="1400">
              <a:solidFill>
                <a:srgbClr val="212121"/>
              </a:solidFill>
              <a:latin typeface="Roboto"/>
              <a:ea typeface="Roboto"/>
              <a:cs typeface="Roboto"/>
              <a:sym typeface="Roboto"/>
            </a:endParaRPr>
          </a:p>
          <a:p>
            <a:pPr indent="0" lvl="0" marL="0" rtl="0">
              <a:spcBef>
                <a:spcPts val="1200"/>
              </a:spcBef>
              <a:spcAft>
                <a:spcPts val="0"/>
              </a:spcAft>
              <a:buNone/>
            </a:pPr>
            <a:r>
              <a:rPr b="1" lang="en" sz="1400">
                <a:solidFill>
                  <a:srgbClr val="212121"/>
                </a:solidFill>
                <a:latin typeface="Roboto"/>
                <a:ea typeface="Roboto"/>
                <a:cs typeface="Roboto"/>
                <a:sym typeface="Roboto"/>
              </a:rPr>
              <a:t>Tip:</a:t>
            </a:r>
            <a:r>
              <a:rPr lang="en" sz="1400">
                <a:solidFill>
                  <a:srgbClr val="212121"/>
                </a:solidFill>
                <a:latin typeface="Roboto"/>
                <a:ea typeface="Roboto"/>
                <a:cs typeface="Roboto"/>
                <a:sym typeface="Roboto"/>
              </a:rPr>
              <a:t> A good convention is to declare a </a:t>
            </a:r>
            <a:r>
              <a:rPr lang="en" sz="1400">
                <a:solidFill>
                  <a:srgbClr val="37474F"/>
                </a:solidFill>
                <a:highlight>
                  <a:srgbClr val="F7F7F7"/>
                </a:highlight>
                <a:latin typeface="Roboto Mono"/>
                <a:ea typeface="Roboto Mono"/>
                <a:cs typeface="Roboto Mono"/>
                <a:sym typeface="Roboto Mono"/>
              </a:rPr>
              <a:t>TAG</a:t>
            </a:r>
            <a:r>
              <a:rPr lang="en" sz="1400">
                <a:solidFill>
                  <a:srgbClr val="212121"/>
                </a:solidFill>
                <a:latin typeface="Roboto"/>
                <a:ea typeface="Roboto"/>
                <a:cs typeface="Roboto"/>
                <a:sym typeface="Roboto"/>
              </a:rPr>
              <a:t> constant in your class:</a:t>
            </a:r>
            <a:endParaRPr sz="1400">
              <a:solidFill>
                <a:srgbClr val="212121"/>
              </a:solidFill>
              <a:latin typeface="Roboto"/>
              <a:ea typeface="Roboto"/>
              <a:cs typeface="Roboto"/>
              <a:sym typeface="Roboto"/>
            </a:endParaRPr>
          </a:p>
          <a:p>
            <a:pPr indent="0" lvl="0" marL="76200" marR="76200" rtl="0">
              <a:lnSpc>
                <a:spcPct val="142857"/>
              </a:lnSpc>
              <a:spcBef>
                <a:spcPts val="1200"/>
              </a:spcBef>
              <a:spcAft>
                <a:spcPts val="0"/>
              </a:spcAft>
              <a:buNone/>
            </a:pPr>
            <a:r>
              <a:rPr lang="en" sz="1400">
                <a:solidFill>
                  <a:srgbClr val="37474F"/>
                </a:solidFill>
                <a:highlight>
                  <a:srgbClr val="F7F7F7"/>
                </a:highlight>
                <a:latin typeface="Roboto Mono"/>
                <a:ea typeface="Roboto Mono"/>
                <a:cs typeface="Roboto Mono"/>
                <a:sym typeface="Roboto Mono"/>
              </a:rPr>
              <a:t>private static final String TAG = "MyActivity";</a:t>
            </a:r>
            <a:endParaRPr sz="1400">
              <a:solidFill>
                <a:srgbClr val="37474F"/>
              </a:solidFill>
              <a:highlight>
                <a:srgbClr val="F7F7F7"/>
              </a:highlight>
              <a:latin typeface="Roboto Mono"/>
              <a:ea typeface="Roboto Mono"/>
              <a:cs typeface="Roboto Mono"/>
              <a:sym typeface="Roboto Mono"/>
            </a:endParaRPr>
          </a:p>
          <a:p>
            <a:pPr indent="0" lvl="0" marL="0" rtl="0">
              <a:spcBef>
                <a:spcPts val="1200"/>
              </a:spcBef>
              <a:spcAft>
                <a:spcPts val="0"/>
              </a:spcAft>
              <a:buNone/>
            </a:pPr>
            <a:r>
              <a:rPr lang="en" sz="1400">
                <a:solidFill>
                  <a:srgbClr val="212121"/>
                </a:solidFill>
                <a:latin typeface="Roboto"/>
                <a:ea typeface="Roboto"/>
                <a:cs typeface="Roboto"/>
                <a:sym typeface="Roboto"/>
              </a:rPr>
              <a:t>and use that in subsequent calls to the log methods.</a:t>
            </a:r>
            <a:endParaRPr sz="1400">
              <a:solidFill>
                <a:srgbClr val="212121"/>
              </a:solidFill>
              <a:latin typeface="Roboto"/>
              <a:ea typeface="Roboto"/>
              <a:cs typeface="Roboto"/>
              <a:sym typeface="Roboto"/>
            </a:endParaRPr>
          </a:p>
          <a:p>
            <a:pPr indent="0" lvl="0" marL="76200" marR="76200" rtl="0">
              <a:lnSpc>
                <a:spcPct val="142857"/>
              </a:lnSpc>
              <a:spcBef>
                <a:spcPts val="1200"/>
              </a:spcBef>
              <a:spcAft>
                <a:spcPts val="0"/>
              </a:spcAft>
              <a:buNone/>
            </a:pPr>
            <a:r>
              <a:t/>
            </a:r>
            <a:endParaRPr sz="1400">
              <a:solidFill>
                <a:srgbClr val="37474F"/>
              </a:solidFill>
              <a:highlight>
                <a:srgbClr val="F7F7F7"/>
              </a:highlight>
              <a:latin typeface="Roboto Mono"/>
              <a:ea typeface="Roboto Mono"/>
              <a:cs typeface="Roboto Mono"/>
              <a:sym typeface="Roboto Mono"/>
            </a:endParaRPr>
          </a:p>
          <a:p>
            <a:pPr indent="0" lvl="0" marL="457200" rtl="0">
              <a:spcBef>
                <a:spcPts val="1200"/>
              </a:spcBef>
              <a:spcAft>
                <a:spcPts val="1600"/>
              </a:spcAft>
              <a:buNone/>
            </a:pPr>
            <a:r>
              <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Logging Practice</a:t>
            </a:r>
            <a:endParaRPr/>
          </a:p>
        </p:txBody>
      </p:sp>
      <p:sp>
        <p:nvSpPr>
          <p:cNvPr id="347" name="Google Shape;347;p6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Log all the student ids in String Array</a:t>
            </a:r>
            <a:endParaRPr/>
          </a:p>
          <a:p>
            <a:pPr indent="0" lvl="0" marL="0" rtl="0">
              <a:spcBef>
                <a:spcPts val="16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t>
            </a:r>
            <a:r>
              <a:rPr lang="en"/>
              <a:t>t's make a Toast</a:t>
            </a:r>
            <a:endParaRPr/>
          </a:p>
        </p:txBody>
      </p:sp>
      <p:sp>
        <p:nvSpPr>
          <p:cNvPr id="353" name="Google Shape;353;p61"/>
          <p:cNvSpPr txBox="1"/>
          <p:nvPr/>
        </p:nvSpPr>
        <p:spPr>
          <a:xfrm>
            <a:off x="541425" y="1335500"/>
            <a:ext cx="7995000" cy="330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sz="18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lang="en" sz="1800">
                <a:solidFill>
                  <a:schemeClr val="dk1"/>
                </a:solidFill>
                <a:highlight>
                  <a:srgbClr val="FFFFFF"/>
                </a:highlight>
                <a:latin typeface="Courier New"/>
                <a:ea typeface="Courier New"/>
                <a:cs typeface="Courier New"/>
                <a:sym typeface="Courier New"/>
              </a:rPr>
              <a:t>Toast.</a:t>
            </a:r>
            <a:r>
              <a:rPr i="1" lang="en" sz="1800">
                <a:solidFill>
                  <a:schemeClr val="dk1"/>
                </a:solidFill>
                <a:highlight>
                  <a:srgbClr val="FFFFFF"/>
                </a:highlight>
                <a:latin typeface="Courier New"/>
                <a:ea typeface="Courier New"/>
                <a:cs typeface="Courier New"/>
                <a:sym typeface="Courier New"/>
              </a:rPr>
              <a:t>makeText</a:t>
            </a:r>
            <a:r>
              <a:rPr lang="en" sz="1800">
                <a:solidFill>
                  <a:schemeClr val="dk1"/>
                </a:solidFill>
                <a:highlight>
                  <a:srgbClr val="FFFFFF"/>
                </a:highlight>
                <a:latin typeface="Courier New"/>
                <a:ea typeface="Courier New"/>
                <a:cs typeface="Courier New"/>
                <a:sym typeface="Courier New"/>
              </a:rPr>
              <a:t>(MainActivity.</a:t>
            </a:r>
            <a:r>
              <a:rPr b="1" lang="en" sz="1800">
                <a:solidFill>
                  <a:srgbClr val="000080"/>
                </a:solidFill>
                <a:highlight>
                  <a:srgbClr val="FFFFFF"/>
                </a:highlight>
                <a:latin typeface="Courier New"/>
                <a:ea typeface="Courier New"/>
                <a:cs typeface="Courier New"/>
                <a:sym typeface="Courier New"/>
              </a:rPr>
              <a:t>this</a:t>
            </a:r>
            <a:r>
              <a:rPr lang="en" sz="1800">
                <a:solidFill>
                  <a:schemeClr val="dk1"/>
                </a:solidFill>
                <a:highlight>
                  <a:srgbClr val="FFFFFF"/>
                </a:highlight>
                <a:latin typeface="Courier New"/>
                <a:ea typeface="Courier New"/>
                <a:cs typeface="Courier New"/>
                <a:sym typeface="Courier New"/>
              </a:rPr>
              <a:t>, </a:t>
            </a:r>
            <a:r>
              <a:rPr b="1" lang="en" sz="1800">
                <a:solidFill>
                  <a:srgbClr val="008000"/>
                </a:solidFill>
                <a:highlight>
                  <a:srgbClr val="FFFFFF"/>
                </a:highlight>
                <a:latin typeface="Courier New"/>
                <a:ea typeface="Courier New"/>
                <a:cs typeface="Courier New"/>
                <a:sym typeface="Courier New"/>
              </a:rPr>
              <a:t>"Hi there! This is a Toast"</a:t>
            </a:r>
            <a:r>
              <a:rPr lang="en" sz="1800">
                <a:solidFill>
                  <a:schemeClr val="dk1"/>
                </a:solidFill>
                <a:highlight>
                  <a:srgbClr val="FFFFFF"/>
                </a:highlight>
                <a:latin typeface="Courier New"/>
                <a:ea typeface="Courier New"/>
                <a:cs typeface="Courier New"/>
                <a:sym typeface="Courier New"/>
              </a:rPr>
              <a:t>, Toast.</a:t>
            </a:r>
            <a:r>
              <a:rPr b="1" i="1" lang="en" sz="1800">
                <a:solidFill>
                  <a:srgbClr val="660E7A"/>
                </a:solidFill>
                <a:highlight>
                  <a:srgbClr val="FFFFFF"/>
                </a:highlight>
                <a:latin typeface="Courier New"/>
                <a:ea typeface="Courier New"/>
                <a:cs typeface="Courier New"/>
                <a:sym typeface="Courier New"/>
              </a:rPr>
              <a:t>LENGTH_LONG</a:t>
            </a:r>
            <a:r>
              <a:rPr lang="en" sz="1800">
                <a:solidFill>
                  <a:schemeClr val="dk1"/>
                </a:solidFill>
                <a:highlight>
                  <a:srgbClr val="FFFFFF"/>
                </a:highlight>
                <a:latin typeface="Courier New"/>
                <a:ea typeface="Courier New"/>
                <a:cs typeface="Courier New"/>
                <a:sym typeface="Courier New"/>
              </a:rPr>
              <a:t>).show();</a:t>
            </a:r>
            <a:endParaRPr sz="18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8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t/>
            </a:r>
            <a:endParaRPr sz="1800">
              <a:solidFill>
                <a:schemeClr val="dk1"/>
              </a:solidFill>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a:p>
        </p:txBody>
      </p:sp>
      <p:pic>
        <p:nvPicPr>
          <p:cNvPr descr="Image result for android toast" id="354" name="Google Shape;354;p61"/>
          <p:cNvPicPr preferRelativeResize="0"/>
          <p:nvPr/>
        </p:nvPicPr>
        <p:blipFill>
          <a:blip r:embed="rId3">
            <a:alphaModFix/>
          </a:blip>
          <a:stretch>
            <a:fillRect/>
          </a:stretch>
        </p:blipFill>
        <p:spPr>
          <a:xfrm>
            <a:off x="3219500" y="2673800"/>
            <a:ext cx="2971800" cy="153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File Structure</a:t>
            </a:r>
            <a:endParaRPr/>
          </a:p>
          <a:p>
            <a:pPr indent="0" lvl="0" marL="0">
              <a:spcBef>
                <a:spcPts val="0"/>
              </a:spcBef>
              <a:spcAft>
                <a:spcPts val="0"/>
              </a:spcAft>
              <a:buNone/>
            </a:pPr>
            <a:r>
              <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app &gt; manifests &gt; AndroidManifest.xml</a:t>
            </a:r>
            <a:endParaRPr b="1" sz="1400">
              <a:solidFill>
                <a:srgbClr val="212121"/>
              </a:solidFill>
              <a:latin typeface="Roboto"/>
              <a:ea typeface="Roboto"/>
              <a:cs typeface="Roboto"/>
              <a:sym typeface="Roboto"/>
            </a:endParaRPr>
          </a:p>
          <a:p>
            <a:pPr indent="0" lvl="0" marL="381000" rtl="0">
              <a:spcBef>
                <a:spcPts val="1200"/>
              </a:spcBef>
              <a:spcAft>
                <a:spcPts val="0"/>
              </a:spcAft>
              <a:buClr>
                <a:schemeClr val="dk1"/>
              </a:buClr>
              <a:buSzPts val="1100"/>
              <a:buFont typeface="Arial"/>
              <a:buNone/>
            </a:pPr>
            <a:r>
              <a:rPr lang="en" sz="1400">
                <a:solidFill>
                  <a:srgbClr val="212121"/>
                </a:solidFill>
                <a:latin typeface="Roboto"/>
                <a:ea typeface="Roboto"/>
                <a:cs typeface="Roboto"/>
                <a:sym typeface="Roboto"/>
              </a:rPr>
              <a:t>The </a:t>
            </a:r>
            <a:r>
              <a:rPr lang="en" sz="1400" u="sng">
                <a:solidFill>
                  <a:srgbClr val="039BE5"/>
                </a:solidFill>
                <a:latin typeface="Roboto"/>
                <a:ea typeface="Roboto"/>
                <a:cs typeface="Roboto"/>
                <a:sym typeface="Roboto"/>
                <a:hlinkClick r:id="rId3"/>
              </a:rPr>
              <a:t>manifest file</a:t>
            </a:r>
            <a:r>
              <a:rPr lang="en" sz="1400">
                <a:solidFill>
                  <a:srgbClr val="212121"/>
                </a:solidFill>
                <a:latin typeface="Roboto"/>
                <a:ea typeface="Roboto"/>
                <a:cs typeface="Roboto"/>
                <a:sym typeface="Roboto"/>
              </a:rPr>
              <a:t> describes the fundamental characteristics of the app and defines each of its components.</a:t>
            </a:r>
            <a:endParaRPr sz="1400">
              <a:solidFill>
                <a:srgbClr val="212121"/>
              </a:solidFill>
              <a:latin typeface="Roboto"/>
              <a:ea typeface="Roboto"/>
              <a:cs typeface="Roboto"/>
              <a:sym typeface="Roboto"/>
            </a:endParaRPr>
          </a:p>
          <a:p>
            <a:pPr indent="0" lvl="0" marL="0" rtl="0">
              <a:lnSpc>
                <a:spcPct val="150000"/>
              </a:lnSpc>
              <a:spcBef>
                <a:spcPts val="1200"/>
              </a:spcBef>
              <a:spcAft>
                <a:spcPts val="0"/>
              </a:spcAft>
              <a:buClr>
                <a:schemeClr val="dk1"/>
              </a:buClr>
              <a:buSzPts val="1100"/>
              <a:buFont typeface="Arial"/>
              <a:buNone/>
            </a:pPr>
            <a:r>
              <a:rPr b="1" lang="en" sz="1400">
                <a:solidFill>
                  <a:srgbClr val="212121"/>
                </a:solidFill>
                <a:latin typeface="Roboto"/>
                <a:ea typeface="Roboto"/>
                <a:cs typeface="Roboto"/>
                <a:sym typeface="Roboto"/>
              </a:rPr>
              <a:t>Gradle Scripts &gt; build.gradle</a:t>
            </a:r>
            <a:endParaRPr b="1" sz="1400">
              <a:solidFill>
                <a:srgbClr val="212121"/>
              </a:solidFill>
              <a:latin typeface="Roboto"/>
              <a:ea typeface="Roboto"/>
              <a:cs typeface="Roboto"/>
              <a:sym typeface="Roboto"/>
            </a:endParaRPr>
          </a:p>
          <a:p>
            <a:pPr indent="0" lvl="0" marL="381000" rtl="0">
              <a:spcBef>
                <a:spcPts val="1200"/>
              </a:spcBef>
              <a:spcAft>
                <a:spcPts val="1200"/>
              </a:spcAft>
              <a:buClr>
                <a:schemeClr val="dk1"/>
              </a:buClr>
              <a:buSzPts val="1100"/>
              <a:buFont typeface="Arial"/>
              <a:buNone/>
            </a:pPr>
            <a:r>
              <a:rPr lang="en" sz="1400">
                <a:solidFill>
                  <a:srgbClr val="212121"/>
                </a:solidFill>
                <a:latin typeface="Roboto"/>
                <a:ea typeface="Roboto"/>
                <a:cs typeface="Roboto"/>
                <a:sym typeface="Roboto"/>
              </a:rPr>
              <a:t>You'll see two files with this name: one for the project and one for the "app" module. Each module has its own </a:t>
            </a:r>
            <a:r>
              <a:rPr lang="en" sz="1400">
                <a:solidFill>
                  <a:srgbClr val="37474F"/>
                </a:solidFill>
                <a:highlight>
                  <a:srgbClr val="F7F7F7"/>
                </a:highlight>
                <a:latin typeface="Roboto Mono"/>
                <a:ea typeface="Roboto Mono"/>
                <a:cs typeface="Roboto Mono"/>
                <a:sym typeface="Roboto Mono"/>
              </a:rPr>
              <a:t>build.gradle</a:t>
            </a:r>
            <a:r>
              <a:rPr lang="en" sz="1400">
                <a:solidFill>
                  <a:srgbClr val="212121"/>
                </a:solidFill>
                <a:latin typeface="Roboto"/>
                <a:ea typeface="Roboto"/>
                <a:cs typeface="Roboto"/>
                <a:sym typeface="Roboto"/>
              </a:rPr>
              <a:t> file, but this project currently has just one module. You'll mostly work with the module's </a:t>
            </a:r>
            <a:r>
              <a:rPr lang="en" sz="1400">
                <a:solidFill>
                  <a:srgbClr val="37474F"/>
                </a:solidFill>
                <a:highlight>
                  <a:srgbClr val="F7F7F7"/>
                </a:highlight>
                <a:latin typeface="Roboto Mono"/>
                <a:ea typeface="Roboto Mono"/>
                <a:cs typeface="Roboto Mono"/>
                <a:sym typeface="Roboto Mono"/>
              </a:rPr>
              <a:t>build.gradle</a:t>
            </a:r>
            <a:r>
              <a:rPr lang="en" sz="1400">
                <a:solidFill>
                  <a:srgbClr val="212121"/>
                </a:solidFill>
                <a:latin typeface="Roboto"/>
                <a:ea typeface="Roboto"/>
                <a:cs typeface="Roboto"/>
                <a:sym typeface="Roboto"/>
              </a:rPr>
              <a:t> file to configure how the Gradle tools compile and build your app. </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60" name="Google Shape;360;p6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nSpc>
                <a:spcPct val="150000"/>
              </a:lnSpc>
              <a:spcBef>
                <a:spcPts val="0"/>
              </a:spcBef>
              <a:spcAft>
                <a:spcPts val="0"/>
              </a:spcAft>
              <a:buSzPts val="1200"/>
              <a:buChar char="-"/>
            </a:pPr>
            <a:r>
              <a:rPr lang="en" sz="1200">
                <a:solidFill>
                  <a:srgbClr val="000000"/>
                </a:solidFill>
              </a:rPr>
              <a:t>https://peerj.com/preprints/3344.pdf</a:t>
            </a:r>
            <a:endParaRPr sz="1200">
              <a:solidFill>
                <a:srgbClr val="000000"/>
              </a:solidFill>
            </a:endParaRPr>
          </a:p>
          <a:p>
            <a:pPr indent="-304800" lvl="0" marL="457200" rtl="0">
              <a:lnSpc>
                <a:spcPct val="150000"/>
              </a:lnSpc>
              <a:spcBef>
                <a:spcPts val="0"/>
              </a:spcBef>
              <a:spcAft>
                <a:spcPts val="0"/>
              </a:spcAft>
              <a:buClr>
                <a:srgbClr val="000000"/>
              </a:buClr>
              <a:buSzPts val="1200"/>
              <a:buChar char="-"/>
            </a:pPr>
            <a:r>
              <a:rPr lang="en" sz="1200">
                <a:solidFill>
                  <a:srgbClr val="000000"/>
                </a:solidFill>
              </a:rPr>
              <a:t>https://developer.android.com/training/basics/firstapp/creating-project</a:t>
            </a:r>
            <a:endParaRPr sz="1200">
              <a:solidFill>
                <a:srgbClr val="000000"/>
              </a:solidFill>
            </a:endParaRPr>
          </a:p>
          <a:p>
            <a:pPr indent="-304800" lvl="0" marL="457200" rtl="0">
              <a:lnSpc>
                <a:spcPct val="150000"/>
              </a:lnSpc>
              <a:spcBef>
                <a:spcPts val="0"/>
              </a:spcBef>
              <a:spcAft>
                <a:spcPts val="0"/>
              </a:spcAft>
              <a:buClr>
                <a:srgbClr val="000000"/>
              </a:buClr>
              <a:buSzPts val="1200"/>
              <a:buChar char="-"/>
            </a:pPr>
            <a:r>
              <a:rPr lang="en" sz="1200">
                <a:solidFill>
                  <a:srgbClr val="000000"/>
                </a:solidFill>
              </a:rPr>
              <a:t>https://developer.android.com/training/basics/firstapp/running-app</a:t>
            </a:r>
            <a:endParaRPr sz="1200">
              <a:solidFill>
                <a:srgbClr val="000000"/>
              </a:solidFill>
            </a:endParaRPr>
          </a:p>
          <a:p>
            <a:pPr indent="-304800" lvl="0" marL="457200" rtl="0">
              <a:lnSpc>
                <a:spcPct val="150000"/>
              </a:lnSpc>
              <a:spcBef>
                <a:spcPts val="0"/>
              </a:spcBef>
              <a:spcAft>
                <a:spcPts val="0"/>
              </a:spcAft>
              <a:buClr>
                <a:srgbClr val="000000"/>
              </a:buClr>
              <a:buSzPts val="1200"/>
              <a:buChar char="-"/>
            </a:pPr>
            <a:r>
              <a:rPr lang="en" sz="1200">
                <a:solidFill>
                  <a:srgbClr val="000000"/>
                </a:solidFill>
              </a:rPr>
              <a:t>https://developer.android.com/guide/topics/manifest/manifest-intro</a:t>
            </a:r>
            <a:endParaRPr sz="1200">
              <a:solidFill>
                <a:srgbClr val="000000"/>
              </a:solidFill>
            </a:endParaRPr>
          </a:p>
          <a:p>
            <a:pPr indent="-304800" lvl="0" marL="457200" rtl="0">
              <a:lnSpc>
                <a:spcPct val="150000"/>
              </a:lnSpc>
              <a:spcBef>
                <a:spcPts val="0"/>
              </a:spcBef>
              <a:spcAft>
                <a:spcPts val="0"/>
              </a:spcAft>
              <a:buClr>
                <a:srgbClr val="000000"/>
              </a:buClr>
              <a:buSzPts val="1200"/>
              <a:buChar char="-"/>
            </a:pPr>
            <a:r>
              <a:rPr lang="en" sz="1200">
                <a:solidFill>
                  <a:srgbClr val="000000"/>
                </a:solidFill>
              </a:rPr>
              <a:t>https://developer.android.com/guide/topics/manifest/manifest-element</a:t>
            </a:r>
            <a:endParaRPr sz="1200">
              <a:solidFill>
                <a:srgbClr val="000000"/>
              </a:solidFill>
            </a:endParaRPr>
          </a:p>
          <a:p>
            <a:pPr indent="-304800" lvl="0" marL="457200" rtl="0">
              <a:lnSpc>
                <a:spcPct val="150000"/>
              </a:lnSpc>
              <a:spcBef>
                <a:spcPts val="0"/>
              </a:spcBef>
              <a:spcAft>
                <a:spcPts val="0"/>
              </a:spcAft>
              <a:buClr>
                <a:srgbClr val="000000"/>
              </a:buClr>
              <a:buSzPts val="1200"/>
              <a:buChar char="-"/>
            </a:pPr>
            <a:r>
              <a:rPr lang="en" sz="1200">
                <a:solidFill>
                  <a:srgbClr val="000000"/>
                </a:solidFill>
              </a:rPr>
              <a:t>https://developer.android.com/guide/topics/resources/string-resource</a:t>
            </a:r>
            <a:endParaRPr sz="1200">
              <a:solidFill>
                <a:srgbClr val="000000"/>
              </a:solidFill>
            </a:endParaRPr>
          </a:p>
          <a:p>
            <a:pPr indent="-304800" lvl="0" marL="457200" rtl="0">
              <a:lnSpc>
                <a:spcPct val="150000"/>
              </a:lnSpc>
              <a:spcBef>
                <a:spcPts val="0"/>
              </a:spcBef>
              <a:spcAft>
                <a:spcPts val="0"/>
              </a:spcAft>
              <a:buClr>
                <a:srgbClr val="000000"/>
              </a:buClr>
              <a:buSzPts val="1200"/>
              <a:buChar char="-"/>
            </a:pPr>
            <a:r>
              <a:rPr lang="en" sz="1200">
                <a:solidFill>
                  <a:srgbClr val="000000"/>
                </a:solidFill>
              </a:rPr>
              <a:t>https://developer.android.com/reference/android/util/Log</a:t>
            </a:r>
            <a:endParaRPr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Manifest File</a:t>
            </a:r>
            <a:endParaRPr/>
          </a:p>
          <a:p>
            <a:pPr indent="0" lvl="0" marL="0" rtl="0">
              <a:spcBef>
                <a:spcPts val="0"/>
              </a:spcBef>
              <a:spcAft>
                <a:spcPts val="0"/>
              </a:spcAft>
              <a:buNone/>
            </a:pPr>
            <a:r>
              <a:t/>
            </a:r>
            <a:endParaRPr/>
          </a:p>
        </p:txBody>
      </p:sp>
      <p:sp>
        <p:nvSpPr>
          <p:cNvPr id="91" name="Google Shape;91;p18"/>
          <p:cNvSpPr txBox="1"/>
          <p:nvPr/>
        </p:nvSpPr>
        <p:spPr>
          <a:xfrm>
            <a:off x="544125" y="1293575"/>
            <a:ext cx="7874400" cy="3470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1200"/>
              </a:spcBef>
              <a:spcAft>
                <a:spcPts val="0"/>
              </a:spcAft>
              <a:buClr>
                <a:schemeClr val="dk1"/>
              </a:buClr>
              <a:buSzPts val="1100"/>
              <a:buFont typeface="Arial"/>
              <a:buNone/>
            </a:pPr>
            <a:r>
              <a:rPr lang="en">
                <a:solidFill>
                  <a:srgbClr val="212121"/>
                </a:solidFill>
                <a:latin typeface="Roboto"/>
                <a:ea typeface="Roboto"/>
                <a:cs typeface="Roboto"/>
                <a:sym typeface="Roboto"/>
              </a:rPr>
              <a:t>Every app project must have an </a:t>
            </a:r>
            <a:r>
              <a:rPr lang="en">
                <a:solidFill>
                  <a:srgbClr val="37474F"/>
                </a:solidFill>
                <a:highlight>
                  <a:srgbClr val="F7F7F7"/>
                </a:highlight>
                <a:latin typeface="Roboto Mono"/>
                <a:ea typeface="Roboto Mono"/>
                <a:cs typeface="Roboto Mono"/>
                <a:sym typeface="Roboto Mono"/>
              </a:rPr>
              <a:t>AndroidManifest.xml</a:t>
            </a:r>
            <a:r>
              <a:rPr lang="en">
                <a:solidFill>
                  <a:srgbClr val="212121"/>
                </a:solidFill>
                <a:latin typeface="Roboto"/>
                <a:ea typeface="Roboto"/>
                <a:cs typeface="Roboto"/>
                <a:sym typeface="Roboto"/>
              </a:rPr>
              <a:t> file (with precisely that name) at the root of the project source set. The manifest file describes essential information about your app to the Android build tools, the Android operating system, and Google Play.</a:t>
            </a:r>
            <a:endParaRPr>
              <a:solidFill>
                <a:srgbClr val="212121"/>
              </a:solidFill>
              <a:latin typeface="Roboto"/>
              <a:ea typeface="Roboto"/>
              <a:cs typeface="Roboto"/>
              <a:sym typeface="Roboto"/>
            </a:endParaRPr>
          </a:p>
          <a:p>
            <a:pPr indent="0" lvl="0" marL="0" rtl="0">
              <a:lnSpc>
                <a:spcPct val="115000"/>
              </a:lnSpc>
              <a:spcBef>
                <a:spcPts val="1200"/>
              </a:spcBef>
              <a:spcAft>
                <a:spcPts val="0"/>
              </a:spcAft>
              <a:buClr>
                <a:schemeClr val="dk1"/>
              </a:buClr>
              <a:buSzPts val="1100"/>
              <a:buFont typeface="Arial"/>
              <a:buNone/>
            </a:pPr>
            <a:r>
              <a:rPr lang="en">
                <a:solidFill>
                  <a:srgbClr val="212121"/>
                </a:solidFill>
                <a:latin typeface="Roboto"/>
                <a:ea typeface="Roboto"/>
                <a:cs typeface="Roboto"/>
                <a:sym typeface="Roboto"/>
              </a:rPr>
              <a:t>Among many other things, the manifest file is required to declare the following:</a:t>
            </a:r>
            <a:endParaRPr>
              <a:solidFill>
                <a:srgbClr val="212121"/>
              </a:solidFill>
              <a:latin typeface="Roboto"/>
              <a:ea typeface="Roboto"/>
              <a:cs typeface="Roboto"/>
              <a:sym typeface="Roboto"/>
            </a:endParaRPr>
          </a:p>
          <a:p>
            <a:pPr indent="-317500" lvl="0" marL="457200" rtl="0">
              <a:lnSpc>
                <a:spcPct val="115000"/>
              </a:lnSpc>
              <a:spcBef>
                <a:spcPts val="1200"/>
              </a:spcBef>
              <a:spcAft>
                <a:spcPts val="0"/>
              </a:spcAft>
              <a:buClr>
                <a:srgbClr val="212121"/>
              </a:buClr>
              <a:buSzPts val="1400"/>
              <a:buFont typeface="Roboto"/>
              <a:buChar char="●"/>
            </a:pPr>
            <a:r>
              <a:rPr lang="en">
                <a:solidFill>
                  <a:srgbClr val="212121"/>
                </a:solidFill>
                <a:latin typeface="Roboto"/>
                <a:ea typeface="Roboto"/>
                <a:cs typeface="Roboto"/>
                <a:sym typeface="Roboto"/>
              </a:rPr>
              <a:t>The app's package name, which usually matches your code's namespace. The Android build tools use this to determine the location of code entities when building your project. When packaging the app, the build tools replace this value with the application ID from the Gradle build files, which is used as the unique app identifier on the system and on Google Play.</a:t>
            </a:r>
            <a:endParaRPr>
              <a:solidFill>
                <a:srgbClr val="212121"/>
              </a:solidFill>
              <a:latin typeface="Roboto"/>
              <a:ea typeface="Roboto"/>
              <a:cs typeface="Roboto"/>
              <a:sym typeface="Roboto"/>
            </a:endParaRPr>
          </a:p>
          <a:p>
            <a:pPr indent="0" lvl="0" marL="0">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Manifest File</a:t>
            </a:r>
            <a:endParaRPr/>
          </a:p>
          <a:p>
            <a:pPr indent="0" lvl="0" marL="0" rtl="0">
              <a:spcBef>
                <a:spcPts val="0"/>
              </a:spcBef>
              <a:spcAft>
                <a:spcPts val="0"/>
              </a:spcAft>
              <a:buNone/>
            </a:pPr>
            <a:r>
              <a:t/>
            </a:r>
            <a:endParaRPr/>
          </a:p>
        </p:txBody>
      </p:sp>
      <p:sp>
        <p:nvSpPr>
          <p:cNvPr id="97" name="Google Shape;97;p19"/>
          <p:cNvSpPr txBox="1"/>
          <p:nvPr/>
        </p:nvSpPr>
        <p:spPr>
          <a:xfrm>
            <a:off x="544125" y="1293575"/>
            <a:ext cx="7874400" cy="26076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600"/>
              </a:spcBef>
              <a:spcAft>
                <a:spcPts val="0"/>
              </a:spcAft>
              <a:buClr>
                <a:srgbClr val="212121"/>
              </a:buClr>
              <a:buSzPts val="1400"/>
              <a:buFont typeface="Roboto"/>
              <a:buChar char="●"/>
            </a:pPr>
            <a:r>
              <a:rPr lang="en">
                <a:solidFill>
                  <a:srgbClr val="212121"/>
                </a:solidFill>
                <a:latin typeface="Roboto"/>
                <a:ea typeface="Roboto"/>
                <a:cs typeface="Roboto"/>
                <a:sym typeface="Roboto"/>
              </a:rPr>
              <a:t>The components of the app, which include all activities, services, broadcast receivers, and content providers. Each component must define basic properties such as the name of its Kotlin or Java class. It can also declare capabilities such as which device configurations it can handle, and intent filters that describe how the component can be started. </a:t>
            </a:r>
            <a:endParaRPr>
              <a:solidFill>
                <a:srgbClr val="212121"/>
              </a:solidFill>
              <a:latin typeface="Roboto"/>
              <a:ea typeface="Roboto"/>
              <a:cs typeface="Roboto"/>
              <a:sym typeface="Roboto"/>
            </a:endParaRPr>
          </a:p>
          <a:p>
            <a:pPr indent="-317500" lvl="0" marL="457200" rtl="0">
              <a:lnSpc>
                <a:spcPct val="115000"/>
              </a:lnSpc>
              <a:spcBef>
                <a:spcPts val="0"/>
              </a:spcBef>
              <a:spcAft>
                <a:spcPts val="0"/>
              </a:spcAft>
              <a:buClr>
                <a:srgbClr val="212121"/>
              </a:buClr>
              <a:buSzPts val="1400"/>
              <a:buFont typeface="Roboto"/>
              <a:buChar char="●"/>
            </a:pPr>
            <a:r>
              <a:rPr lang="en">
                <a:solidFill>
                  <a:srgbClr val="212121"/>
                </a:solidFill>
                <a:latin typeface="Roboto"/>
                <a:ea typeface="Roboto"/>
                <a:cs typeface="Roboto"/>
                <a:sym typeface="Roboto"/>
              </a:rPr>
              <a:t>The permissions that the app needs in order to access protected parts of the system or other apps. It also declares any permissions that other apps must have if they want to access content from this app. </a:t>
            </a:r>
            <a:endParaRPr>
              <a:solidFill>
                <a:srgbClr val="212121"/>
              </a:solidFill>
              <a:latin typeface="Roboto"/>
              <a:ea typeface="Roboto"/>
              <a:cs typeface="Roboto"/>
              <a:sym typeface="Roboto"/>
            </a:endParaRPr>
          </a:p>
          <a:p>
            <a:pPr indent="-304800" lvl="0" marL="457200" rtl="0">
              <a:lnSpc>
                <a:spcPct val="115000"/>
              </a:lnSpc>
              <a:spcBef>
                <a:spcPts val="0"/>
              </a:spcBef>
              <a:spcAft>
                <a:spcPts val="0"/>
              </a:spcAft>
              <a:buClr>
                <a:srgbClr val="212121"/>
              </a:buClr>
              <a:buSzPts val="1200"/>
              <a:buFont typeface="Roboto"/>
              <a:buChar char="●"/>
            </a:pPr>
            <a:r>
              <a:rPr lang="en">
                <a:solidFill>
                  <a:srgbClr val="212121"/>
                </a:solidFill>
                <a:latin typeface="Roboto"/>
                <a:ea typeface="Roboto"/>
                <a:cs typeface="Roboto"/>
                <a:sym typeface="Roboto"/>
              </a:rPr>
              <a:t>The hardware and software features the app requires, which affects which devices can install the app from Google Play. </a:t>
            </a:r>
            <a:endParaRPr>
              <a:solidFill>
                <a:srgbClr val="212121"/>
              </a:solidFill>
              <a:latin typeface="Roboto"/>
              <a:ea typeface="Roboto"/>
              <a:cs typeface="Roboto"/>
              <a:sym typeface="Roboto"/>
            </a:endParaRPr>
          </a:p>
          <a:p>
            <a:pPr indent="0" lvl="0" marL="0" rtl="0">
              <a:spcBef>
                <a:spcPts val="600"/>
              </a:spcBef>
              <a:spcAft>
                <a:spcPts val="0"/>
              </a:spcAft>
              <a:buNone/>
            </a:pPr>
            <a:r>
              <a:t/>
            </a:r>
            <a:endParaRPr>
              <a:solidFill>
                <a:srgbClr val="21212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Manifest File</a:t>
            </a:r>
            <a:endParaRPr/>
          </a:p>
          <a:p>
            <a:pPr indent="0" lvl="0" marL="0" rtl="0">
              <a:spcBef>
                <a:spcPts val="0"/>
              </a:spcBef>
              <a:spcAft>
                <a:spcPts val="0"/>
              </a:spcAft>
              <a:buNone/>
            </a:pPr>
            <a:r>
              <a:t/>
            </a:r>
            <a:endParaRPr/>
          </a:p>
        </p:txBody>
      </p:sp>
      <p:sp>
        <p:nvSpPr>
          <p:cNvPr id="103" name="Google Shape;103;p20"/>
          <p:cNvSpPr txBox="1"/>
          <p:nvPr>
            <p:ph idx="1" type="body"/>
          </p:nvPr>
        </p:nvSpPr>
        <p:spPr>
          <a:xfrm>
            <a:off x="270625" y="4342725"/>
            <a:ext cx="8520600" cy="513300"/>
          </a:xfrm>
          <a:prstGeom prst="rect">
            <a:avLst/>
          </a:prstGeom>
        </p:spPr>
        <p:txBody>
          <a:bodyPr anchorCtr="0" anchor="t" bIns="91425" lIns="91425" spcFirstLastPara="1" rIns="91425" wrap="square" tIns="91425">
            <a:noAutofit/>
          </a:bodyPr>
          <a:lstStyle/>
          <a:p>
            <a:pPr indent="0" lvl="0" marL="381000" rtl="0">
              <a:spcBef>
                <a:spcPts val="1200"/>
              </a:spcBef>
              <a:spcAft>
                <a:spcPts val="0"/>
              </a:spcAft>
              <a:buNone/>
            </a:pPr>
            <a:r>
              <a:rPr lang="en" sz="1400"/>
              <a:t>More at: https://developer.android.com/guide/topics/manifest/manifest-intro</a:t>
            </a:r>
            <a:endParaRPr sz="1400"/>
          </a:p>
          <a:p>
            <a:pPr indent="0" lvl="0" marL="381000" rtl="0">
              <a:spcBef>
                <a:spcPts val="1200"/>
              </a:spcBef>
              <a:spcAft>
                <a:spcPts val="1200"/>
              </a:spcAft>
              <a:buNone/>
            </a:pPr>
            <a:r>
              <a:t/>
            </a:r>
            <a:endParaRPr sz="1400"/>
          </a:p>
        </p:txBody>
      </p:sp>
      <p:sp>
        <p:nvSpPr>
          <p:cNvPr id="104" name="Google Shape;104;p20"/>
          <p:cNvSpPr txBox="1"/>
          <p:nvPr/>
        </p:nvSpPr>
        <p:spPr>
          <a:xfrm>
            <a:off x="544125" y="1293575"/>
            <a:ext cx="7874400" cy="2607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1200"/>
              </a:spcBef>
              <a:spcAft>
                <a:spcPts val="0"/>
              </a:spcAft>
              <a:buSzPts val="1100"/>
              <a:buNone/>
            </a:pPr>
            <a:r>
              <a:rPr lang="en">
                <a:solidFill>
                  <a:srgbClr val="212121"/>
                </a:solidFill>
                <a:latin typeface="Roboto"/>
                <a:ea typeface="Roboto"/>
                <a:cs typeface="Roboto"/>
                <a:sym typeface="Roboto"/>
              </a:rPr>
              <a:t>If you're using </a:t>
            </a:r>
            <a:r>
              <a:rPr lang="en" u="sng">
                <a:solidFill>
                  <a:srgbClr val="039BE5"/>
                </a:solidFill>
                <a:latin typeface="Roboto"/>
                <a:ea typeface="Roboto"/>
                <a:cs typeface="Roboto"/>
                <a:sym typeface="Roboto"/>
                <a:hlinkClick r:id="rId3"/>
              </a:rPr>
              <a:t>Android Studio</a:t>
            </a:r>
            <a:r>
              <a:rPr lang="en">
                <a:solidFill>
                  <a:srgbClr val="212121"/>
                </a:solidFill>
                <a:latin typeface="Roboto"/>
                <a:ea typeface="Roboto"/>
                <a:cs typeface="Roboto"/>
                <a:sym typeface="Roboto"/>
              </a:rPr>
              <a:t> to build your app, the manifest file is created for you, and most of the essential manifest elements are added as you build your app (especially when using </a:t>
            </a:r>
            <a:r>
              <a:rPr lang="en" u="sng">
                <a:solidFill>
                  <a:srgbClr val="039BE5"/>
                </a:solidFill>
                <a:latin typeface="Roboto"/>
                <a:ea typeface="Roboto"/>
                <a:cs typeface="Roboto"/>
                <a:sym typeface="Roboto"/>
                <a:hlinkClick r:id="rId4"/>
              </a:rPr>
              <a:t>code templates</a:t>
            </a:r>
            <a:r>
              <a:rPr lang="en">
                <a:solidFill>
                  <a:srgbClr val="212121"/>
                </a:solidFill>
                <a:latin typeface="Roboto"/>
                <a:ea typeface="Roboto"/>
                <a:cs typeface="Roboto"/>
                <a:sym typeface="Roboto"/>
              </a:rPr>
              <a:t>).</a:t>
            </a:r>
            <a:endParaRPr>
              <a:solidFill>
                <a:srgbClr val="212121"/>
              </a:solidFill>
              <a:latin typeface="Roboto"/>
              <a:ea typeface="Roboto"/>
              <a:cs typeface="Roboto"/>
              <a:sym typeface="Roboto"/>
            </a:endParaRPr>
          </a:p>
          <a:p>
            <a:pPr indent="0" lvl="0" marL="0" rtl="0">
              <a:lnSpc>
                <a:spcPct val="115000"/>
              </a:lnSpc>
              <a:spcBef>
                <a:spcPts val="1200"/>
              </a:spcBef>
              <a:spcAft>
                <a:spcPts val="0"/>
              </a:spcAft>
              <a:buClr>
                <a:srgbClr val="000000"/>
              </a:buClr>
              <a:buSzPts val="1100"/>
              <a:buFont typeface="Arial"/>
              <a:buNone/>
            </a:pPr>
            <a:r>
              <a:t/>
            </a:r>
            <a:endParaRPr>
              <a:solidFill>
                <a:srgbClr val="212121"/>
              </a:solidFill>
              <a:latin typeface="Roboto"/>
              <a:ea typeface="Roboto"/>
              <a:cs typeface="Roboto"/>
              <a:sym typeface="Roboto"/>
            </a:endParaRPr>
          </a:p>
          <a:p>
            <a:pPr indent="0" lvl="0" marL="0" rtl="0">
              <a:spcBef>
                <a:spcPts val="1200"/>
              </a:spcBef>
              <a:spcAft>
                <a:spcPts val="0"/>
              </a:spcAft>
              <a:buClr>
                <a:srgbClr val="000000"/>
              </a:buClr>
              <a:buSzPts val="1100"/>
              <a:buFont typeface="Arial"/>
              <a:buNone/>
            </a:pPr>
            <a:r>
              <a:t/>
            </a:r>
            <a:endParaRPr>
              <a:solidFill>
                <a:srgbClr val="212121"/>
              </a:solidFill>
              <a:latin typeface="Roboto"/>
              <a:ea typeface="Roboto"/>
              <a:cs typeface="Roboto"/>
              <a:sym typeface="Roboto"/>
            </a:endParaRPr>
          </a:p>
          <a:p>
            <a:pPr indent="0" lvl="0" marL="0" rtl="0">
              <a:lnSpc>
                <a:spcPct val="115000"/>
              </a:lnSpc>
              <a:spcBef>
                <a:spcPts val="600"/>
              </a:spcBef>
              <a:spcAft>
                <a:spcPts val="0"/>
              </a:spcAft>
              <a:buNone/>
            </a:pPr>
            <a:r>
              <a:t/>
            </a:r>
            <a:endParaRPr>
              <a:solidFill>
                <a:srgbClr val="212121"/>
              </a:solidFill>
              <a:latin typeface="Roboto"/>
              <a:ea typeface="Roboto"/>
              <a:cs typeface="Roboto"/>
              <a:sym typeface="Roboto"/>
            </a:endParaRPr>
          </a:p>
          <a:p>
            <a:pPr indent="0" lvl="0" marL="0" rtl="0">
              <a:spcBef>
                <a:spcPts val="600"/>
              </a:spcBef>
              <a:spcAft>
                <a:spcPts val="0"/>
              </a:spcAft>
              <a:buNone/>
            </a:pPr>
            <a:r>
              <a:t/>
            </a:r>
            <a:endParaRPr>
              <a:solidFill>
                <a:srgbClr val="21212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Manifest File</a:t>
            </a:r>
            <a:endParaRPr/>
          </a:p>
          <a:p>
            <a:pPr indent="0" lvl="0" marL="0" rtl="0">
              <a:spcBef>
                <a:spcPts val="0"/>
              </a:spcBef>
              <a:spcAft>
                <a:spcPts val="0"/>
              </a:spcAft>
              <a:buNone/>
            </a:pPr>
            <a:r>
              <a:t/>
            </a:r>
            <a:endParaRPr/>
          </a:p>
        </p:txBody>
      </p:sp>
      <p:pic>
        <p:nvPicPr>
          <p:cNvPr id="110" name="Google Shape;110;p21"/>
          <p:cNvPicPr preferRelativeResize="0"/>
          <p:nvPr/>
        </p:nvPicPr>
        <p:blipFill>
          <a:blip r:embed="rId3">
            <a:alphaModFix/>
          </a:blip>
          <a:stretch>
            <a:fillRect/>
          </a:stretch>
        </p:blipFill>
        <p:spPr>
          <a:xfrm>
            <a:off x="1259125" y="1058225"/>
            <a:ext cx="6755325" cy="379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