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  <p:embeddedFont>
      <p:font typeface="Merriweather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22" Type="http://schemas.openxmlformats.org/officeDocument/2006/relationships/font" Target="fonts/Merriweather-bold.fntdata"/><Relationship Id="rId10" Type="http://schemas.openxmlformats.org/officeDocument/2006/relationships/slide" Target="slides/slide5.xml"/><Relationship Id="rId21" Type="http://schemas.openxmlformats.org/officeDocument/2006/relationships/font" Target="fonts/Merriweather-regular.fntdata"/><Relationship Id="rId13" Type="http://schemas.openxmlformats.org/officeDocument/2006/relationships/slide" Target="slides/slide8.xml"/><Relationship Id="rId24" Type="http://schemas.openxmlformats.org/officeDocument/2006/relationships/font" Target="fonts/Merriweather-boldItalic.fntdata"/><Relationship Id="rId12" Type="http://schemas.openxmlformats.org/officeDocument/2006/relationships/slide" Target="slides/slide7.xml"/><Relationship Id="rId23" Type="http://schemas.openxmlformats.org/officeDocument/2006/relationships/font" Target="fonts/Merriweather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italic.fntdata"/><Relationship Id="rId6" Type="http://schemas.openxmlformats.org/officeDocument/2006/relationships/slide" Target="slides/slide1.xml"/><Relationship Id="rId18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7a6cfcb8c8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7a6cfcb8c8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7a6cfcb8c8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7a6cfcb8c8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7a6cfcb8c8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7a6cfcb8c8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7a6cfcb8c8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7a6cfcb8c8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7a6cfcb8c8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7a6cfcb8c8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a6cfcb8c8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7a6cfcb8c8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7a6cfcb8c8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7a6cfcb8c8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7a6cfcb8c8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7a6cfcb8c8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7a6cfcb8c8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7a6cfcb8c8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7a6cfcb8c8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7a6cfcb8c8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hyperlink" Target="https://medium.com/@connectwithghosh/simple-matrix-factorization-example-on-the-movielens-dataset-using-pyspark-9b7e3f567536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Recommender System Using the Amazon Dataset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Thompson Pham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Recommender System</a:t>
            </a:r>
            <a:endParaRPr/>
          </a:p>
        </p:txBody>
      </p:sp>
      <p:sp>
        <p:nvSpPr>
          <p:cNvPr id="129" name="Google Shape;129;p22"/>
          <p:cNvSpPr txBox="1"/>
          <p:nvPr/>
        </p:nvSpPr>
        <p:spPr>
          <a:xfrm>
            <a:off x="311725" y="1497075"/>
            <a:ext cx="3236700" cy="32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The fitted model allows for predictions of ratings for any reviewer/item pair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For any specific reviewer, all the unrated items can have their ratings predicted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The top 5 items with the highest predicted ratings can be recommended for that specific reviewer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0" name="Google Shape;13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8375" y="1497075"/>
            <a:ext cx="5283950" cy="96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136" name="Google Shape;136;p23"/>
          <p:cNvSpPr txBox="1"/>
          <p:nvPr/>
        </p:nvSpPr>
        <p:spPr>
          <a:xfrm>
            <a:off x="299425" y="1529150"/>
            <a:ext cx="8682900" cy="32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Saw that the average ratings over the years could be mostly explained by the proportion of ratings that are 5 and 1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The count of reviews over the years followed an exponential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curve. Linear regression was performed on the log transformed plot and a fitted line was able to explain about 96% of the variance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Matrix factorization was applied to the Amazon dataset using the scikit Surprise package SVD algorithm.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The model performed equally well on different subsets of the data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For any arbitrary reviewer, the top 5 items with the highest predicted ratings can be recommended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Wrangling</a:t>
            </a:r>
            <a:endParaRPr/>
          </a:p>
        </p:txBody>
      </p:sp>
      <p:sp>
        <p:nvSpPr>
          <p:cNvPr id="71" name="Google Shape;71;p14"/>
          <p:cNvSpPr txBox="1"/>
          <p:nvPr/>
        </p:nvSpPr>
        <p:spPr>
          <a:xfrm>
            <a:off x="299425" y="1486375"/>
            <a:ext cx="8469000" cy="34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The Dataset came from a USCD Professor named Julian McAuley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She provides an entire Amazon dataset as well as various smaller subsets of the data.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The dataset was stored locally and imported into python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.read_json() metho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d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Dropped redundant columns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reviewerID vs reviewerName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reviewTime vs unixReviewTime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Changed data type of some fields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reviewTime from object data type to a DateTime data type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Split up the helpful column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Separate columns for found helpful and total helpful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Changed names of columns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Asin to itemID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Overall to rating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Wrangling</a:t>
            </a:r>
            <a:endParaRPr/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3474925"/>
            <a:ext cx="8520600" cy="150856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608475"/>
            <a:ext cx="8520599" cy="1508575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5"/>
          <p:cNvSpPr txBox="1"/>
          <p:nvPr/>
        </p:nvSpPr>
        <p:spPr>
          <a:xfrm>
            <a:off x="311700" y="1210350"/>
            <a:ext cx="1993200" cy="4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Before Cleaning:</a:t>
            </a:r>
            <a:endParaRPr b="1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" name="Google Shape;80;p15"/>
          <p:cNvSpPr txBox="1"/>
          <p:nvPr/>
        </p:nvSpPr>
        <p:spPr>
          <a:xfrm>
            <a:off x="311700" y="3117050"/>
            <a:ext cx="1993200" cy="4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After </a:t>
            </a:r>
            <a:r>
              <a:rPr b="1" lang="en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Cleaning:</a:t>
            </a:r>
            <a:endParaRPr b="1">
              <a:solidFill>
                <a:srgbClr val="6AA84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</a:t>
            </a:r>
            <a:endParaRPr/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8301" y="1419550"/>
            <a:ext cx="4694025" cy="335500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6"/>
          <p:cNvSpPr txBox="1"/>
          <p:nvPr/>
        </p:nvSpPr>
        <p:spPr>
          <a:xfrm>
            <a:off x="311725" y="1497075"/>
            <a:ext cx="3826800" cy="31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Plot of the average ratings over the years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Very dynamic movement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The lowest rating occurred in 2005 with an average value of about 3.88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Deeper Analysis</a:t>
            </a:r>
            <a:endParaRPr/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5525" y="1305750"/>
            <a:ext cx="4808275" cy="3424525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7"/>
          <p:cNvSpPr txBox="1"/>
          <p:nvPr/>
        </p:nvSpPr>
        <p:spPr>
          <a:xfrm>
            <a:off x="311725" y="1497075"/>
            <a:ext cx="3963600" cy="32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Split the average ratings up into proportion of ratings over the years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The rating of 5 is always the majority proportion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The ratings of 5 and 1 are the most dynamic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The lowest average rating in 2005 can be seen from the lowest proportion for 5 and the highest proportion for 1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Relative to the other ratings, the ratings of 2, 3, and 4 do not change much in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proportions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over the years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</a:t>
            </a:r>
            <a:endParaRPr/>
          </a:p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311700" y="1505700"/>
            <a:ext cx="42603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Plot of the count of reviews given over the years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Follows an exponential curve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Would like to make predictions on the plot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Performing a log transformation on the count of reviews will change it into a linear plot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Allows for linear regression to fit a line to the plot</a:t>
            </a:r>
            <a:endParaRPr/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2625" y="1505700"/>
            <a:ext cx="3969276" cy="272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Deeper Analysis</a:t>
            </a:r>
            <a:endParaRPr/>
          </a:p>
        </p:txBody>
      </p:sp>
      <p:sp>
        <p:nvSpPr>
          <p:cNvPr id="107" name="Google Shape;107;p19"/>
          <p:cNvSpPr txBox="1"/>
          <p:nvPr/>
        </p:nvSpPr>
        <p:spPr>
          <a:xfrm>
            <a:off x="311725" y="1497075"/>
            <a:ext cx="4030200" cy="32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The fitted line had an R-squared value of 0.962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~96% of the variance in the log of Count of Reviews could be explained by the years value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Linear regression line allows for predictions on the growth of the count of reviews over the years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2000" y="1497075"/>
            <a:ext cx="4563875" cy="32868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Recommender System</a:t>
            </a:r>
            <a:endParaRPr/>
          </a:p>
        </p:txBody>
      </p:sp>
      <p:sp>
        <p:nvSpPr>
          <p:cNvPr id="114" name="Google Shape;114;p20"/>
          <p:cNvSpPr txBox="1"/>
          <p:nvPr/>
        </p:nvSpPr>
        <p:spPr>
          <a:xfrm>
            <a:off x="311725" y="1497075"/>
            <a:ext cx="3963600" cy="32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Matrix Factorization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Factorizes a large User x Item matrix into two smaller, separate Users and Items matrix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Performing the dot product on the separate matrices will recreate the original matrix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The separate users and items matrix has latent feature values that can be updated to best predict the ratings based on the original matrix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Can predict user/item pairs of ratings that did not originally exist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5" name="Google Shape;1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9800" y="1497075"/>
            <a:ext cx="4563875" cy="1920272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0"/>
          <p:cNvSpPr txBox="1"/>
          <p:nvPr/>
        </p:nvSpPr>
        <p:spPr>
          <a:xfrm>
            <a:off x="2908600" y="4844100"/>
            <a:ext cx="6192600" cy="2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u="sng">
                <a:solidFill>
                  <a:srgbClr val="1155CC"/>
                </a:solidFill>
                <a:hlinkClick r:id="rId4"/>
              </a:rPr>
              <a:t>https://medium.com/@connectwithghosh/simple-matrix-factorization-example-on-the-movielens-dataset-using-pyspark-9b7e3f567536</a:t>
            </a:r>
            <a:endParaRPr sz="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Recommender System</a:t>
            </a:r>
            <a:endParaRPr/>
          </a:p>
        </p:txBody>
      </p:sp>
      <p:sp>
        <p:nvSpPr>
          <p:cNvPr id="122" name="Google Shape;122;p21"/>
          <p:cNvSpPr txBox="1"/>
          <p:nvPr/>
        </p:nvSpPr>
        <p:spPr>
          <a:xfrm>
            <a:off x="311725" y="1497075"/>
            <a:ext cx="3805500" cy="32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Used the scikit Surprise package to implement the recommender system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The Surprise SVD algorithm closely resembles matrix factorization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Fitted the model on the Amazon dataset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5-fold cross-validation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Results of cross-validation shows model performed equally well on the 5 splits of the dataset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3" name="Google Shape;12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7294" y="2034413"/>
            <a:ext cx="5026706" cy="107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