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94" r:id="rId2"/>
    <p:sldId id="261" r:id="rId3"/>
    <p:sldId id="642" r:id="rId4"/>
    <p:sldId id="643" r:id="rId5"/>
    <p:sldId id="644" r:id="rId6"/>
    <p:sldId id="645" r:id="rId7"/>
    <p:sldId id="646" r:id="rId8"/>
    <p:sldId id="648" r:id="rId9"/>
    <p:sldId id="647" r:id="rId10"/>
    <p:sldId id="64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9ED"/>
    <a:srgbClr val="FDF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74" autoAdjust="0"/>
    <p:restoredTop sz="77618" autoAdjust="0"/>
  </p:normalViewPr>
  <p:slideViewPr>
    <p:cSldViewPr>
      <p:cViewPr varScale="1">
        <p:scale>
          <a:sx n="50" d="100"/>
          <a:sy n="50" d="100"/>
        </p:scale>
        <p:origin x="1116" y="3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38F26-5E35-4FE9-BBFD-C670830559A3}" type="datetimeFigureOut">
              <a:rPr lang="en-US" smtClean="0"/>
              <a:t>27/01/2020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A70A0-C5C6-4022-8278-614F55BB15F4}" type="slidenum">
              <a:rPr lang="en-US" smtClean="0"/>
              <a:t>‹#›</a:t>
            </a:fld>
            <a:endParaRPr lang="en-US"/>
          </a:p>
        </p:txBody>
      </p:sp>
    </p:spTree>
    <p:extLst>
      <p:ext uri="{BB962C8B-B14F-4D97-AF65-F5344CB8AC3E}">
        <p14:creationId xmlns:p14="http://schemas.microsoft.com/office/powerpoint/2010/main" val="1398954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eeksforgeeks.org/transmission-modes-computer-network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https://www.geeksforgeeks.org/transmission-modes-computer-networks/</a:t>
            </a:r>
            <a:endParaRPr lang="en-US" dirty="0"/>
          </a:p>
        </p:txBody>
      </p:sp>
      <p:sp>
        <p:nvSpPr>
          <p:cNvPr id="4" name="Slide Number Placeholder 3"/>
          <p:cNvSpPr>
            <a:spLocks noGrp="1"/>
          </p:cNvSpPr>
          <p:nvPr>
            <p:ph type="sldNum" sz="quarter" idx="10"/>
          </p:nvPr>
        </p:nvSpPr>
        <p:spPr/>
        <p:txBody>
          <a:bodyPr/>
          <a:lstStyle/>
          <a:p>
            <a:fld id="{4C8A70A0-C5C6-4022-8278-614F55BB15F4}" type="slidenum">
              <a:rPr lang="en-US" smtClean="0"/>
              <a:t>1</a:t>
            </a:fld>
            <a:endParaRPr lang="en-US"/>
          </a:p>
        </p:txBody>
      </p:sp>
    </p:spTree>
    <p:extLst>
      <p:ext uri="{BB962C8B-B14F-4D97-AF65-F5344CB8AC3E}">
        <p14:creationId xmlns:p14="http://schemas.microsoft.com/office/powerpoint/2010/main" val="57489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http://giasutinhoc.vn/do-an-an-ninh-mang/vai-tro-quan-tri-mang-doi-voi-an-toan-thong-tin/</a:t>
            </a:r>
            <a:endParaRPr lang="en-US" dirty="0"/>
          </a:p>
        </p:txBody>
      </p:sp>
      <p:sp>
        <p:nvSpPr>
          <p:cNvPr id="4" name="Slide Number Placeholder 3"/>
          <p:cNvSpPr>
            <a:spLocks noGrp="1"/>
          </p:cNvSpPr>
          <p:nvPr>
            <p:ph type="sldNum" sz="quarter" idx="10"/>
          </p:nvPr>
        </p:nvSpPr>
        <p:spPr/>
        <p:txBody>
          <a:bodyPr/>
          <a:lstStyle/>
          <a:p>
            <a:fld id="{4C8A70A0-C5C6-4022-8278-614F55BB15F4}" type="slidenum">
              <a:rPr lang="en-US" smtClean="0"/>
              <a:t>2</a:t>
            </a:fld>
            <a:endParaRPr lang="en-US"/>
          </a:p>
        </p:txBody>
      </p:sp>
    </p:spTree>
    <p:extLst>
      <p:ext uri="{BB962C8B-B14F-4D97-AF65-F5344CB8AC3E}">
        <p14:creationId xmlns:p14="http://schemas.microsoft.com/office/powerpoint/2010/main" val="4082579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Xem xét các thông số địa chỉ khi PC1 gửi dữ liệu cho PC2. </a:t>
            </a:r>
          </a:p>
          <a:p>
            <a:r>
              <a:rPr lang="en-US" sz="1200" kern="1200" smtClean="0">
                <a:solidFill>
                  <a:schemeClr val="tx1"/>
                </a:solidFill>
                <a:effectLst/>
                <a:latin typeface="+mn-lt"/>
                <a:ea typeface="+mn-ea"/>
                <a:cs typeface="+mn-cs"/>
              </a:rPr>
              <a:t>L3: S</a:t>
            </a:r>
            <a:r>
              <a:rPr lang="en-US" sz="1200" kern="1200" baseline="-25000" smtClean="0">
                <a:solidFill>
                  <a:schemeClr val="tx1"/>
                </a:solidFill>
                <a:effectLst/>
                <a:latin typeface="+mn-lt"/>
                <a:ea typeface="+mn-ea"/>
                <a:cs typeface="+mn-cs"/>
              </a:rPr>
              <a:t>IP</a:t>
            </a:r>
            <a:r>
              <a:rPr lang="en-US" sz="1200" kern="1200" smtClean="0">
                <a:solidFill>
                  <a:schemeClr val="tx1"/>
                </a:solidFill>
                <a:effectLst/>
                <a:latin typeface="+mn-lt"/>
                <a:ea typeface="+mn-ea"/>
                <a:cs typeface="+mn-cs"/>
              </a:rPr>
              <a:t>=192.168.1.1; D</a:t>
            </a:r>
            <a:r>
              <a:rPr lang="en-US" sz="1200" kern="1200" baseline="-25000" smtClean="0">
                <a:solidFill>
                  <a:schemeClr val="tx1"/>
                </a:solidFill>
                <a:effectLst/>
                <a:latin typeface="+mn-lt"/>
                <a:ea typeface="+mn-ea"/>
                <a:cs typeface="+mn-cs"/>
              </a:rPr>
              <a:t>IP</a:t>
            </a:r>
            <a:r>
              <a:rPr lang="en-US" sz="1200" kern="1200" smtClean="0">
                <a:solidFill>
                  <a:schemeClr val="tx1"/>
                </a:solidFill>
                <a:effectLst/>
                <a:latin typeface="+mn-lt"/>
                <a:ea typeface="+mn-ea"/>
                <a:cs typeface="+mn-cs"/>
              </a:rPr>
              <a:t>=192.168.1.2</a:t>
            </a:r>
          </a:p>
          <a:p>
            <a:r>
              <a:rPr lang="en-US" sz="1200" kern="1200" smtClean="0">
                <a:solidFill>
                  <a:schemeClr val="tx1"/>
                </a:solidFill>
                <a:effectLst/>
                <a:latin typeface="+mn-lt"/>
                <a:ea typeface="+mn-ea"/>
                <a:cs typeface="+mn-cs"/>
              </a:rPr>
              <a:t>L2: S</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=0000.1111.1111; D</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Vấn đề đặt ra: xác định địa chỉ D</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 của PC2</a:t>
            </a:r>
          </a:p>
          <a:p>
            <a:r>
              <a:rPr lang="en-US" sz="1200" kern="1200" smtClean="0">
                <a:solidFill>
                  <a:schemeClr val="tx1"/>
                </a:solidFill>
                <a:effectLst/>
                <a:latin typeface="+mn-lt"/>
                <a:ea typeface="+mn-ea"/>
                <a:cs typeface="+mn-cs"/>
              </a:rPr>
              <a:t>Trong trường hợp này, hai máy tính cùng miền quảng bá, giao thức được sử dụng để xác định địa chỉ MAC của PC2 là ARP. ARP là giao thức được sử dụng để ánh xạ (tìm kiếm) địa chỉ MAC của một thiết bị khi biết IP của thiết bị đó trong một miền quảng bá (miền broadcast).</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8A70A0-C5C6-4022-8278-614F55BB15F4}" type="slidenum">
              <a:rPr lang="en-US" smtClean="0"/>
              <a:t>3</a:t>
            </a:fld>
            <a:endParaRPr lang="en-US"/>
          </a:p>
        </p:txBody>
      </p:sp>
    </p:spTree>
    <p:extLst>
      <p:ext uri="{BB962C8B-B14F-4D97-AF65-F5344CB8AC3E}">
        <p14:creationId xmlns:p14="http://schemas.microsoft.com/office/powerpoint/2010/main" val="173597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8A70A0-C5C6-4022-8278-614F55BB15F4}" type="slidenum">
              <a:rPr lang="en-US" smtClean="0"/>
              <a:t>4</a:t>
            </a:fld>
            <a:endParaRPr lang="en-US"/>
          </a:p>
        </p:txBody>
      </p:sp>
    </p:spTree>
    <p:extLst>
      <p:ext uri="{BB962C8B-B14F-4D97-AF65-F5344CB8AC3E}">
        <p14:creationId xmlns:p14="http://schemas.microsoft.com/office/powerpoint/2010/main" val="546033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Trong trường hợp này, cần chú ý rằng trong cấu hình thông số địa chỉ cho các PC có điền tham số Default Gateway. Giá trị cần điền ở đây là địa chỉ IP của Router (IP của cổng nối với mạng của PC đang xét). </a:t>
            </a:r>
          </a:p>
          <a:p>
            <a:r>
              <a:rPr lang="en-US" sz="1200" kern="1200" smtClean="0">
                <a:solidFill>
                  <a:schemeClr val="tx1"/>
                </a:solidFill>
                <a:effectLst/>
                <a:latin typeface="+mn-lt"/>
                <a:ea typeface="+mn-ea"/>
                <a:cs typeface="+mn-cs"/>
              </a:rPr>
              <a:t>Máy tính nguồn có thể giao tiếp trực tiếp với máy tính đích nếu 2 máy tính cùng một mạng. Nếu 2 máy khác mạng, máy tính bên gửi phải gửi dữ liệu đến Default Gateway, nó sẽ làm nhiệm vụ chuyển tiếp dữ liệu đến đích.</a:t>
            </a:r>
          </a:p>
          <a:p>
            <a:endParaRPr lang="en-US"/>
          </a:p>
        </p:txBody>
      </p:sp>
      <p:sp>
        <p:nvSpPr>
          <p:cNvPr id="4" name="Slide Number Placeholder 3"/>
          <p:cNvSpPr>
            <a:spLocks noGrp="1"/>
          </p:cNvSpPr>
          <p:nvPr>
            <p:ph type="sldNum" sz="quarter" idx="10"/>
          </p:nvPr>
        </p:nvSpPr>
        <p:spPr/>
        <p:txBody>
          <a:bodyPr/>
          <a:lstStyle/>
          <a:p>
            <a:fld id="{4C8A70A0-C5C6-4022-8278-614F55BB15F4}" type="slidenum">
              <a:rPr lang="en-US" smtClean="0"/>
              <a:t>6</a:t>
            </a:fld>
            <a:endParaRPr lang="en-US"/>
          </a:p>
        </p:txBody>
      </p:sp>
    </p:spTree>
    <p:extLst>
      <p:ext uri="{BB962C8B-B14F-4D97-AF65-F5344CB8AC3E}">
        <p14:creationId xmlns:p14="http://schemas.microsoft.com/office/powerpoint/2010/main" val="417100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Lúc này các thông số địa chỉ của PC1 như sau:</a:t>
            </a:r>
          </a:p>
          <a:p>
            <a:r>
              <a:rPr lang="en-US" sz="1200" kern="1200" smtClean="0">
                <a:solidFill>
                  <a:schemeClr val="tx1"/>
                </a:solidFill>
                <a:effectLst/>
                <a:latin typeface="+mn-lt"/>
                <a:ea typeface="+mn-ea"/>
                <a:cs typeface="+mn-cs"/>
              </a:rPr>
              <a:t>L3: S</a:t>
            </a:r>
            <a:r>
              <a:rPr lang="en-US" sz="1200" kern="1200" baseline="-25000" smtClean="0">
                <a:solidFill>
                  <a:schemeClr val="tx1"/>
                </a:solidFill>
                <a:effectLst/>
                <a:latin typeface="+mn-lt"/>
                <a:ea typeface="+mn-ea"/>
                <a:cs typeface="+mn-cs"/>
              </a:rPr>
              <a:t>IP</a:t>
            </a:r>
            <a:r>
              <a:rPr lang="en-US" sz="1200" kern="1200" smtClean="0">
                <a:solidFill>
                  <a:schemeClr val="tx1"/>
                </a:solidFill>
                <a:effectLst/>
                <a:latin typeface="+mn-lt"/>
                <a:ea typeface="+mn-ea"/>
                <a:cs typeface="+mn-cs"/>
              </a:rPr>
              <a:t>=192.168.1.10; D</a:t>
            </a:r>
            <a:r>
              <a:rPr lang="en-US" sz="1200" kern="1200" baseline="-25000" smtClean="0">
                <a:solidFill>
                  <a:schemeClr val="tx1"/>
                </a:solidFill>
                <a:effectLst/>
                <a:latin typeface="+mn-lt"/>
                <a:ea typeface="+mn-ea"/>
                <a:cs typeface="+mn-cs"/>
              </a:rPr>
              <a:t>IP</a:t>
            </a:r>
            <a:r>
              <a:rPr lang="en-US" sz="1200" kern="1200" smtClean="0">
                <a:solidFill>
                  <a:schemeClr val="tx1"/>
                </a:solidFill>
                <a:effectLst/>
                <a:latin typeface="+mn-lt"/>
                <a:ea typeface="+mn-ea"/>
                <a:cs typeface="+mn-cs"/>
              </a:rPr>
              <a:t>=192.168.2.20</a:t>
            </a:r>
          </a:p>
          <a:p>
            <a:r>
              <a:rPr lang="en-US" sz="1200" kern="1200" smtClean="0">
                <a:solidFill>
                  <a:schemeClr val="tx1"/>
                </a:solidFill>
                <a:effectLst/>
                <a:latin typeface="+mn-lt"/>
                <a:ea typeface="+mn-ea"/>
                <a:cs typeface="+mn-cs"/>
              </a:rPr>
              <a:t>L2: S</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=0000.1111.1111; D</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=0000.3333.3333</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8A70A0-C5C6-4022-8278-614F55BB15F4}" type="slidenum">
              <a:rPr lang="en-US" smtClean="0"/>
              <a:t>7</a:t>
            </a:fld>
            <a:endParaRPr lang="en-US"/>
          </a:p>
        </p:txBody>
      </p:sp>
    </p:spTree>
    <p:extLst>
      <p:ext uri="{BB962C8B-B14F-4D97-AF65-F5344CB8AC3E}">
        <p14:creationId xmlns:p14="http://schemas.microsoft.com/office/powerpoint/2010/main" val="78066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Trước khi chuyển đi, Router tiến hành đóng gói, chuyển gói tin xuống layer 2, thay đổi địa chỉ S</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 và D</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 trước khi chuyển đi. Các tham số địa chỉ bây giờ sẽ là:</a:t>
            </a:r>
          </a:p>
          <a:p>
            <a:r>
              <a:rPr lang="en-US" sz="1200" kern="1200" smtClean="0">
                <a:solidFill>
                  <a:schemeClr val="tx1"/>
                </a:solidFill>
                <a:effectLst/>
                <a:latin typeface="+mn-lt"/>
                <a:ea typeface="+mn-ea"/>
                <a:cs typeface="+mn-cs"/>
              </a:rPr>
              <a:t>L3: S</a:t>
            </a:r>
            <a:r>
              <a:rPr lang="en-US" sz="1200" kern="1200" baseline="-25000" smtClean="0">
                <a:solidFill>
                  <a:schemeClr val="tx1"/>
                </a:solidFill>
                <a:effectLst/>
                <a:latin typeface="+mn-lt"/>
                <a:ea typeface="+mn-ea"/>
                <a:cs typeface="+mn-cs"/>
              </a:rPr>
              <a:t>IP</a:t>
            </a:r>
            <a:r>
              <a:rPr lang="en-US" sz="1200" kern="1200" smtClean="0">
                <a:solidFill>
                  <a:schemeClr val="tx1"/>
                </a:solidFill>
                <a:effectLst/>
                <a:latin typeface="+mn-lt"/>
                <a:ea typeface="+mn-ea"/>
                <a:cs typeface="+mn-cs"/>
              </a:rPr>
              <a:t>=192.168.1.10; D</a:t>
            </a:r>
            <a:r>
              <a:rPr lang="en-US" sz="1200" kern="1200" baseline="-25000" smtClean="0">
                <a:solidFill>
                  <a:schemeClr val="tx1"/>
                </a:solidFill>
                <a:effectLst/>
                <a:latin typeface="+mn-lt"/>
                <a:ea typeface="+mn-ea"/>
                <a:cs typeface="+mn-cs"/>
              </a:rPr>
              <a:t>IP</a:t>
            </a:r>
            <a:r>
              <a:rPr lang="en-US" sz="1200" kern="1200" smtClean="0">
                <a:solidFill>
                  <a:schemeClr val="tx1"/>
                </a:solidFill>
                <a:effectLst/>
                <a:latin typeface="+mn-lt"/>
                <a:ea typeface="+mn-ea"/>
                <a:cs typeface="+mn-cs"/>
              </a:rPr>
              <a:t>=192.168.2.20. L2: S</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=0000.4444.4444; D</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Router xác định được địa chỉ IP đích và địa chỉ cổng Gi0/1 của nó cùng mạng (cùng miền broadcast). Do đó, router sử dụng giao thức ARP để tìm D</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 của PC2.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Lúc này router biết được giá trị của D</a:t>
            </a:r>
            <a:r>
              <a:rPr lang="en-US" sz="1200" kern="1200" baseline="-25000" smtClean="0">
                <a:solidFill>
                  <a:schemeClr val="tx1"/>
                </a:solidFill>
                <a:effectLst/>
                <a:latin typeface="+mn-lt"/>
                <a:ea typeface="+mn-ea"/>
                <a:cs typeface="+mn-cs"/>
              </a:rPr>
              <a:t>MAC</a:t>
            </a:r>
            <a:r>
              <a:rPr lang="en-US" sz="1200" kern="1200" smtClean="0">
                <a:solidFill>
                  <a:schemeClr val="tx1"/>
                </a:solidFill>
                <a:effectLst/>
                <a:latin typeface="+mn-lt"/>
                <a:ea typeface="+mn-ea"/>
                <a:cs typeface="+mn-cs"/>
              </a:rPr>
              <a:t>=0000.2222.2222 để điền thông tin và lưu trữ trong ARP cache và chuyển tiếp gói tin đến PC2.  </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8A70A0-C5C6-4022-8278-614F55BB15F4}" type="slidenum">
              <a:rPr lang="en-US" smtClean="0"/>
              <a:t>8</a:t>
            </a:fld>
            <a:endParaRPr lang="en-US"/>
          </a:p>
        </p:txBody>
      </p:sp>
    </p:spTree>
    <p:extLst>
      <p:ext uri="{BB962C8B-B14F-4D97-AF65-F5344CB8AC3E}">
        <p14:creationId xmlns:p14="http://schemas.microsoft.com/office/powerpoint/2010/main" val="416172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5976C9-9762-4C55-BCA4-CCDB285C298A}" type="datetime1">
              <a:rPr lang="en-US" smtClean="0"/>
              <a:t>27/01/2020</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ABB96C64-C56F-4EB1-8C5B-A101B9AC65CA}"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extLst>
      <p:ext uri="{BB962C8B-B14F-4D97-AF65-F5344CB8AC3E}">
        <p14:creationId xmlns:p14="http://schemas.microsoft.com/office/powerpoint/2010/main" val="4201447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7E70BC-6A35-47E7-9534-812D47D6EE18}" type="datetime1">
              <a:rPr lang="en-US" smtClean="0"/>
              <a:t>27/01/2020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96C64-C56F-4EB1-8C5B-A101B9AC65CA}" type="slidenum">
              <a:rPr lang="en-US" smtClean="0"/>
              <a:t>‹#›</a:t>
            </a:fld>
            <a:endParaRPr lang="en-US"/>
          </a:p>
        </p:txBody>
      </p:sp>
    </p:spTree>
    <p:extLst>
      <p:ext uri="{BB962C8B-B14F-4D97-AF65-F5344CB8AC3E}">
        <p14:creationId xmlns:p14="http://schemas.microsoft.com/office/powerpoint/2010/main" val="25334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4B159-FCF1-43C3-ABDD-B212691BCB72}" type="datetime1">
              <a:rPr lang="en-US" smtClean="0"/>
              <a:t>27/01/2020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ABB96C64-C56F-4EB1-8C5B-A101B9AC65CA}"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20031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0"/>
            <a:ext cx="8229600" cy="640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1"/>
          <p:cNvSpPr>
            <a:spLocks noGrp="1" noChangeArrowheads="1"/>
          </p:cNvSpPr>
          <p:nvPr>
            <p:ph type="sldNum" sz="quarter" idx="10"/>
          </p:nvPr>
        </p:nvSpPr>
        <p:spPr/>
        <p:txBody>
          <a:bodyPr/>
          <a:lstStyle>
            <a:lvl1pPr>
              <a:defRPr/>
            </a:lvl1pPr>
          </a:lstStyle>
          <a:p>
            <a:fld id="{ABB96C64-C56F-4EB1-8C5B-A101B9AC65CA}" type="slidenum">
              <a:rPr lang="en-US" smtClean="0"/>
              <a:t>‹#›</a:t>
            </a:fld>
            <a:endParaRPr lang="en-US"/>
          </a:p>
        </p:txBody>
      </p:sp>
    </p:spTree>
    <p:extLst>
      <p:ext uri="{BB962C8B-B14F-4D97-AF65-F5344CB8AC3E}">
        <p14:creationId xmlns:p14="http://schemas.microsoft.com/office/powerpoint/2010/main" val="135086169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
            <a:ext cx="8686800" cy="1111664"/>
          </a:xfrm>
        </p:spPr>
        <p:txBody>
          <a:bodyPr>
            <a:normAutofit/>
          </a:bodyPr>
          <a:lstStyle>
            <a:lvl1pPr>
              <a:defRPr sz="4800">
                <a:solidFill>
                  <a:srgbClr val="FFC000"/>
                </a:solidFill>
                <a:effectLst/>
                <a:latin typeface="Arial Narrow"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28600" y="1600200"/>
            <a:ext cx="8686800" cy="4525963"/>
          </a:xfrm>
        </p:spPr>
        <p:txBody>
          <a:bodyPr/>
          <a:lstStyle>
            <a:lvl1pPr>
              <a:defRPr>
                <a:solidFill>
                  <a:srgbClr val="002060"/>
                </a:solidFill>
                <a:latin typeface="Arial" pitchFamily="34" charset="0"/>
                <a:cs typeface="Arial" pitchFamily="34" charset="0"/>
              </a:defRPr>
            </a:lvl1pPr>
            <a:lvl2pPr marL="622300" indent="-225425">
              <a:defRPr>
                <a:solidFill>
                  <a:srgbClr val="002060"/>
                </a:solidFill>
                <a:latin typeface="Arial" pitchFamily="34" charset="0"/>
                <a:cs typeface="Arial" pitchFamily="34" charset="0"/>
              </a:defRPr>
            </a:lvl2pPr>
            <a:lvl3pPr marL="862013" indent="-239713">
              <a:defRPr>
                <a:solidFill>
                  <a:srgbClr val="002060"/>
                </a:solidFill>
                <a:latin typeface="Arial" pitchFamily="34" charset="0"/>
                <a:cs typeface="Arial" pitchFamily="34" charset="0"/>
              </a:defRPr>
            </a:lvl3pPr>
            <a:lvl4pPr>
              <a:defRPr>
                <a:solidFill>
                  <a:srgbClr val="002060"/>
                </a:solidFill>
                <a:latin typeface="Arial" pitchFamily="34" charset="0"/>
                <a:cs typeface="Arial" pitchFamily="34" charset="0"/>
              </a:defRPr>
            </a:lvl4pPr>
            <a:lvl5pPr>
              <a:defRPr>
                <a:solidFill>
                  <a:srgbClr val="002060"/>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461677"/>
            <a:ext cx="990600" cy="365125"/>
          </a:xfrm>
        </p:spPr>
        <p:txBody>
          <a:bodyPr/>
          <a:lstStyle>
            <a:lvl1pPr>
              <a:defRPr>
                <a:solidFill>
                  <a:srgbClr val="002060"/>
                </a:solidFill>
              </a:defRPr>
            </a:lvl1pPr>
          </a:lstStyle>
          <a:p>
            <a:fld id="{7820D226-6147-4D15-A50F-68C3BB6C2D74}" type="datetime1">
              <a:rPr lang="en-US" smtClean="0"/>
              <a:t>27/01/2020</a:t>
            </a:fld>
            <a:endParaRPr lang="en-US"/>
          </a:p>
        </p:txBody>
      </p:sp>
      <p:sp>
        <p:nvSpPr>
          <p:cNvPr id="6" name="Slide Number Placeholder 5"/>
          <p:cNvSpPr>
            <a:spLocks noGrp="1"/>
          </p:cNvSpPr>
          <p:nvPr>
            <p:ph type="sldNum" sz="quarter" idx="12"/>
          </p:nvPr>
        </p:nvSpPr>
        <p:spPr>
          <a:xfrm>
            <a:off x="8534400" y="6461677"/>
            <a:ext cx="609600" cy="365125"/>
          </a:xfrm>
        </p:spPr>
        <p:txBody>
          <a:bodyPr/>
          <a:lstStyle>
            <a:lvl1pPr>
              <a:defRPr>
                <a:solidFill>
                  <a:srgbClr val="002060"/>
                </a:solidFill>
              </a:defRPr>
            </a:lvl1pPr>
          </a:lstStyle>
          <a:p>
            <a:fld id="{ABB96C64-C56F-4EB1-8C5B-A101B9AC65CA}" type="slidenum">
              <a:rPr lang="en-US" smtClean="0"/>
              <a:t>‹#›</a:t>
            </a:fld>
            <a:endParaRPr lang="en-US"/>
          </a:p>
        </p:txBody>
      </p:sp>
    </p:spTree>
    <p:extLst>
      <p:ext uri="{BB962C8B-B14F-4D97-AF65-F5344CB8AC3E}">
        <p14:creationId xmlns:p14="http://schemas.microsoft.com/office/powerpoint/2010/main" val="235018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AFE0BD-DF5E-4EEE-BDD8-E68A38D77B44}" type="datetime1">
              <a:rPr lang="en-US" smtClean="0"/>
              <a:t>27/01/2020</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ABB96C64-C56F-4EB1-8C5B-A101B9AC65CA}"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extLst>
      <p:ext uri="{BB962C8B-B14F-4D97-AF65-F5344CB8AC3E}">
        <p14:creationId xmlns:p14="http://schemas.microsoft.com/office/powerpoint/2010/main" val="740825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E36594-D94E-4A2C-A384-0E602BA7AA44}" type="datetime1">
              <a:rPr lang="en-US" smtClean="0"/>
              <a:t>27/01/2020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96C64-C56F-4EB1-8C5B-A101B9AC65CA}" type="slidenum">
              <a:rPr lang="en-US" smtClean="0"/>
              <a:t>‹#›</a:t>
            </a:fld>
            <a:endParaRPr lang="en-US"/>
          </a:p>
        </p:txBody>
      </p:sp>
    </p:spTree>
    <p:extLst>
      <p:ext uri="{BB962C8B-B14F-4D97-AF65-F5344CB8AC3E}">
        <p14:creationId xmlns:p14="http://schemas.microsoft.com/office/powerpoint/2010/main" val="326603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A7BD22-AA92-48DF-BD61-CF65BF4E6759}" type="datetime1">
              <a:rPr lang="en-US" smtClean="0"/>
              <a:t>27/01/2020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96C64-C56F-4EB1-8C5B-A101B9AC65CA}" type="slidenum">
              <a:rPr lang="en-US" smtClean="0"/>
              <a:t>‹#›</a:t>
            </a:fld>
            <a:endParaRPr lang="en-US"/>
          </a:p>
        </p:txBody>
      </p:sp>
    </p:spTree>
    <p:extLst>
      <p:ext uri="{BB962C8B-B14F-4D97-AF65-F5344CB8AC3E}">
        <p14:creationId xmlns:p14="http://schemas.microsoft.com/office/powerpoint/2010/main" val="199209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9F77D-803A-4DF6-9035-FA1399AAB5EF}" type="datetime1">
              <a:rPr lang="en-US" smtClean="0"/>
              <a:t>27/01/2020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a:t>
            </a:fld>
            <a:endParaRPr lang="en-US"/>
          </a:p>
        </p:txBody>
      </p:sp>
    </p:spTree>
    <p:extLst>
      <p:ext uri="{BB962C8B-B14F-4D97-AF65-F5344CB8AC3E}">
        <p14:creationId xmlns:p14="http://schemas.microsoft.com/office/powerpoint/2010/main" val="44265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E65CA-ED59-4361-84C9-DD34A2C4B4DF}" type="datetime1">
              <a:rPr lang="en-US" smtClean="0"/>
              <a:t>27/01/2020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96C64-C56F-4EB1-8C5B-A101B9AC65CA}" type="slidenum">
              <a:rPr lang="en-US" smtClean="0"/>
              <a:t>‹#›</a:t>
            </a:fld>
            <a:endParaRPr lang="en-US"/>
          </a:p>
        </p:txBody>
      </p:sp>
    </p:spTree>
    <p:extLst>
      <p:ext uri="{BB962C8B-B14F-4D97-AF65-F5344CB8AC3E}">
        <p14:creationId xmlns:p14="http://schemas.microsoft.com/office/powerpoint/2010/main" val="408222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D3FAB0-09AA-4C8F-883C-4383AD4DD76F}" type="datetime1">
              <a:rPr lang="en-US" smtClean="0"/>
              <a:t>27/01/2020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96C64-C56F-4EB1-8C5B-A101B9AC65CA}"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56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81C37020-5B24-43BA-97D4-C1D25BF7F120}" type="datetime1">
              <a:rPr lang="en-US" smtClean="0"/>
              <a:t>27/01/2020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96C64-C56F-4EB1-8C5B-A101B9AC65CA}"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83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92238916-71DD-4862-8419-3F7D088F17E7}" type="datetime1">
              <a:rPr lang="en-US" smtClean="0"/>
              <a:t>27/01/2020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BB96C64-C56F-4EB1-8C5B-A101B9AC65CA}"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2067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10"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81000" y="6096000"/>
            <a:ext cx="8001000" cy="533400"/>
          </a:xfrm>
        </p:spPr>
        <p:txBody>
          <a:bodyPr/>
          <a:lstStyle/>
          <a:p>
            <a:r>
              <a:rPr lang="en-US" dirty="0"/>
              <a:t>Lecturer: </a:t>
            </a:r>
            <a:r>
              <a:rPr lang="en-US" dirty="0" err="1"/>
              <a:t>Nguyễn</a:t>
            </a:r>
            <a:r>
              <a:rPr lang="en-US" dirty="0"/>
              <a:t> </a:t>
            </a:r>
            <a:r>
              <a:rPr lang="en-US" dirty="0" err="1"/>
              <a:t>Thị</a:t>
            </a:r>
            <a:r>
              <a:rPr lang="en-US" dirty="0"/>
              <a:t> </a:t>
            </a:r>
            <a:r>
              <a:rPr lang="en-US" dirty="0" err="1"/>
              <a:t>Thanh</a:t>
            </a:r>
            <a:r>
              <a:rPr lang="en-US" dirty="0"/>
              <a:t> </a:t>
            </a:r>
            <a:r>
              <a:rPr lang="en-US" dirty="0" err="1"/>
              <a:t>Vân</a:t>
            </a:r>
            <a:r>
              <a:rPr lang="en-US" dirty="0"/>
              <a:t> – FIT - HCMUTE</a:t>
            </a:r>
          </a:p>
          <a:p>
            <a:endParaRPr lang="en-US" dirty="0"/>
          </a:p>
        </p:txBody>
      </p:sp>
      <p:pic>
        <p:nvPicPr>
          <p:cNvPr id="2050" name="Picture 2" descr="https://kullabs.com/img/note_images/fDDcdEbgKNAuNab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28600" y="3945082"/>
            <a:ext cx="8686800" cy="1693718"/>
          </a:xfrm>
        </p:spPr>
        <p:txBody>
          <a:bodyPr/>
          <a:lstStyle/>
          <a:p>
            <a:r>
              <a:rPr lang="en-US" sz="4400" dirty="0" smtClean="0">
                <a:solidFill>
                  <a:srgbClr val="FFC000"/>
                </a:solidFill>
                <a:effectLst/>
                <a:latin typeface="Arial" panose="020B0604020202020204" pitchFamily="34" charset="0"/>
                <a:cs typeface="Arial" panose="020B0604020202020204" pitchFamily="34" charset="0"/>
              </a:rPr>
              <a:t>Chapter 1.1:</a:t>
            </a:r>
            <a:r>
              <a:rPr lang="en-US" sz="4400" smtClean="0">
                <a:solidFill>
                  <a:srgbClr val="FFC000"/>
                </a:solidFill>
                <a:effectLst/>
                <a:latin typeface="Arial" panose="020B0604020202020204" pitchFamily="34" charset="0"/>
                <a:cs typeface="Arial" panose="020B0604020202020204" pitchFamily="34" charset="0"/>
              </a:rPr>
              <a:t/>
            </a:r>
            <a:br>
              <a:rPr lang="en-US" sz="4400" smtClean="0">
                <a:solidFill>
                  <a:srgbClr val="FFC000"/>
                </a:solidFill>
                <a:effectLst/>
                <a:latin typeface="Arial" panose="020B0604020202020204" pitchFamily="34" charset="0"/>
                <a:cs typeface="Arial" panose="020B0604020202020204" pitchFamily="34" charset="0"/>
              </a:rPr>
            </a:br>
            <a:r>
              <a:rPr lang="en-US" sz="4400" smtClean="0">
                <a:solidFill>
                  <a:srgbClr val="FFC000"/>
                </a:solidFill>
                <a:effectLst/>
                <a:latin typeface="Arial" panose="020B0604020202020204" pitchFamily="34" charset="0"/>
                <a:cs typeface="Arial" panose="020B0604020202020204" pitchFamily="34" charset="0"/>
              </a:rPr>
              <a:t>Ex- Data transmission</a:t>
            </a:r>
            <a:endParaRPr lang="en-US" sz="4400" dirty="0">
              <a:solidFill>
                <a:srgbClr val="FFC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36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normAutofit/>
          </a:bodyPr>
          <a:lstStyle/>
          <a:p>
            <a:r>
              <a:rPr lang="en-US" smtClean="0"/>
              <a:t>ex</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820D226-6147-4D15-A50F-68C3BB6C2D74}" type="datetime1">
              <a:rPr lang="en-US" smtClean="0"/>
              <a:t>27/01/2020</a:t>
            </a:fld>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10</a:t>
            </a:fld>
            <a:endParaRPr lang="en-US"/>
          </a:p>
        </p:txBody>
      </p:sp>
    </p:spTree>
    <p:extLst>
      <p:ext uri="{BB962C8B-B14F-4D97-AF65-F5344CB8AC3E}">
        <p14:creationId xmlns:p14="http://schemas.microsoft.com/office/powerpoint/2010/main" val="2597870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smtClean="0"/>
              <a:t>Packet delivery:</a:t>
            </a:r>
          </a:p>
          <a:p>
            <a:pPr lvl="1"/>
            <a:r>
              <a:rPr lang="en-US" smtClean="0"/>
              <a:t>PC-PC (Hub)</a:t>
            </a:r>
          </a:p>
          <a:p>
            <a:pPr lvl="1"/>
            <a:r>
              <a:rPr lang="en-US" smtClean="0"/>
              <a:t>Switch</a:t>
            </a:r>
          </a:p>
          <a:p>
            <a:pPr lvl="1"/>
            <a:r>
              <a:rPr lang="en-US" smtClean="0"/>
              <a:t>Router</a:t>
            </a:r>
            <a:endParaRPr lang="en-US" dirty="0"/>
          </a:p>
          <a:p>
            <a:endParaRPr lang="en-US" dirty="0"/>
          </a:p>
        </p:txBody>
      </p:sp>
      <p:sp>
        <p:nvSpPr>
          <p:cNvPr id="4" name="Date Placeholder 3"/>
          <p:cNvSpPr>
            <a:spLocks noGrp="1"/>
          </p:cNvSpPr>
          <p:nvPr>
            <p:ph type="dt" sz="half" idx="10"/>
          </p:nvPr>
        </p:nvSpPr>
        <p:spPr/>
        <p:txBody>
          <a:bodyPr/>
          <a:lstStyle/>
          <a:p>
            <a:fld id="{7820D226-6147-4D15-A50F-68C3BB6C2D74}" type="datetime1">
              <a:rPr lang="en-US" smtClean="0"/>
              <a:t>27/01/2020</a:t>
            </a:fld>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2</a:t>
            </a:fld>
            <a:endParaRPr lang="en-US"/>
          </a:p>
        </p:txBody>
      </p:sp>
    </p:spTree>
    <p:extLst>
      <p:ext uri="{BB962C8B-B14F-4D97-AF65-F5344CB8AC3E}">
        <p14:creationId xmlns:p14="http://schemas.microsoft.com/office/powerpoint/2010/main" val="2863738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Hai máy tính kết nối trực tiếp hoặc kết nối qua Hub</a:t>
            </a:r>
            <a:endParaRPr lang="en-US"/>
          </a:p>
        </p:txBody>
      </p:sp>
      <p:sp>
        <p:nvSpPr>
          <p:cNvPr id="3" name="Content Placeholder 2"/>
          <p:cNvSpPr>
            <a:spLocks noGrp="1"/>
          </p:cNvSpPr>
          <p:nvPr>
            <p:ph idx="1"/>
          </p:nvPr>
        </p:nvSpPr>
        <p:spPr>
          <a:xfrm>
            <a:off x="228600" y="1816145"/>
            <a:ext cx="8686800" cy="4310018"/>
          </a:xfrm>
        </p:spPr>
        <p:txBody>
          <a:bodyPr>
            <a:normAutofit/>
          </a:bodyPr>
          <a:lstStyle/>
          <a:p>
            <a:r>
              <a:rPr lang="en-US" sz="2000"/>
              <a:t>xác định địa chỉ D</a:t>
            </a:r>
            <a:r>
              <a:rPr lang="en-US" sz="2000" baseline="-25000"/>
              <a:t>MAC</a:t>
            </a:r>
            <a:r>
              <a:rPr lang="en-US" sz="2000"/>
              <a:t> của PC2</a:t>
            </a:r>
          </a:p>
          <a:p>
            <a:pPr marL="0" indent="0">
              <a:buNone/>
            </a:pPr>
            <a:endParaRPr lang="en-US" sz="2000"/>
          </a:p>
        </p:txBody>
      </p:sp>
      <p:sp>
        <p:nvSpPr>
          <p:cNvPr id="4" name="Date Placeholder 3"/>
          <p:cNvSpPr>
            <a:spLocks noGrp="1"/>
          </p:cNvSpPr>
          <p:nvPr>
            <p:ph type="dt" sz="half" idx="10"/>
          </p:nvPr>
        </p:nvSpPr>
        <p:spPr/>
        <p:txBody>
          <a:bodyPr/>
          <a:lstStyle/>
          <a:p>
            <a:fld id="{7820D226-6147-4D15-A50F-68C3BB6C2D74}" type="datetime1">
              <a:rPr lang="en-US" smtClean="0"/>
              <a:t>27/01/2020</a:t>
            </a:fld>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3</a:t>
            </a:fld>
            <a:endParaRPr lang="en-US"/>
          </a:p>
        </p:txBody>
      </p:sp>
      <p:sp>
        <p:nvSpPr>
          <p:cNvPr id="6" name="Rectangle 2"/>
          <p:cNvSpPr>
            <a:spLocks noChangeArrowheads="1"/>
          </p:cNvSpPr>
          <p:nvPr/>
        </p:nvSpPr>
        <p:spPr bwMode="auto">
          <a:xfrm>
            <a:off x="228600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999412574"/>
              </p:ext>
            </p:extLst>
          </p:nvPr>
        </p:nvGraphicFramePr>
        <p:xfrm>
          <a:off x="4267200" y="1524000"/>
          <a:ext cx="4724400" cy="1273914"/>
        </p:xfrm>
        <a:graphic>
          <a:graphicData uri="http://schemas.openxmlformats.org/presentationml/2006/ole">
            <mc:AlternateContent xmlns:mc="http://schemas.openxmlformats.org/markup-compatibility/2006">
              <mc:Choice xmlns:v="urn:schemas-microsoft-com:vml" Requires="v">
                <p:oleObj spid="_x0000_s137238" r:id="rId4" imgW="5488288" imgH="1470598" progId="Visio.Drawing.11">
                  <p:embed/>
                </p:oleObj>
              </mc:Choice>
              <mc:Fallback>
                <p:oleObj r:id="rId4" imgW="5488288" imgH="147059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524000"/>
                        <a:ext cx="4724400" cy="1273914"/>
                      </a:xfrm>
                      <a:prstGeom prst="rect">
                        <a:avLst/>
                      </a:prstGeom>
                      <a:noFill/>
                    </p:spPr>
                  </p:pic>
                </p:oleObj>
              </mc:Fallback>
            </mc:AlternateContent>
          </a:graphicData>
        </a:graphic>
      </p:graphicFrame>
      <p:sp>
        <p:nvSpPr>
          <p:cNvPr id="8" name="Rectangle 4"/>
          <p:cNvSpPr>
            <a:spLocks noChangeArrowheads="1"/>
          </p:cNvSpPr>
          <p:nvPr/>
        </p:nvSpPr>
        <p:spPr bwMode="auto">
          <a:xfrm>
            <a:off x="762001" y="3224095"/>
            <a:ext cx="104041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93809396"/>
              </p:ext>
            </p:extLst>
          </p:nvPr>
        </p:nvGraphicFramePr>
        <p:xfrm>
          <a:off x="76200" y="3027371"/>
          <a:ext cx="8412546" cy="3830630"/>
        </p:xfrm>
        <a:graphic>
          <a:graphicData uri="http://schemas.openxmlformats.org/presentationml/2006/ole">
            <mc:AlternateContent xmlns:mc="http://schemas.openxmlformats.org/markup-compatibility/2006">
              <mc:Choice xmlns:v="urn:schemas-microsoft-com:vml" Requires="v">
                <p:oleObj spid="_x0000_s137239" r:id="rId6" imgW="7042768" imgH="3211130" progId="Visio.Drawing.11">
                  <p:embed/>
                </p:oleObj>
              </mc:Choice>
              <mc:Fallback>
                <p:oleObj r:id="rId6" imgW="7042768" imgH="3211130"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3027371"/>
                        <a:ext cx="8412546" cy="3830630"/>
                      </a:xfrm>
                      <a:prstGeom prst="rect">
                        <a:avLst/>
                      </a:prstGeom>
                      <a:noFill/>
                    </p:spPr>
                  </p:pic>
                </p:oleObj>
              </mc:Fallback>
            </mc:AlternateContent>
          </a:graphicData>
        </a:graphic>
      </p:graphicFrame>
      <p:pic>
        <p:nvPicPr>
          <p:cNvPr id="10" name="Picture 9"/>
          <p:cNvPicPr>
            <a:picLocks noChangeAspect="1"/>
          </p:cNvPicPr>
          <p:nvPr/>
        </p:nvPicPr>
        <p:blipFill>
          <a:blip r:embed="rId8"/>
          <a:stretch>
            <a:fillRect/>
          </a:stretch>
        </p:blipFill>
        <p:spPr>
          <a:xfrm>
            <a:off x="30480" y="3013259"/>
            <a:ext cx="2858563" cy="864852"/>
          </a:xfrm>
          <a:prstGeom prst="rect">
            <a:avLst/>
          </a:prstGeom>
        </p:spPr>
      </p:pic>
      <p:sp>
        <p:nvSpPr>
          <p:cNvPr id="11" name="Rectangle 6"/>
          <p:cNvSpPr>
            <a:spLocks noChangeArrowheads="1"/>
          </p:cNvSpPr>
          <p:nvPr/>
        </p:nvSpPr>
        <p:spPr bwMode="auto">
          <a:xfrm>
            <a:off x="6477000" y="652522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705828942"/>
              </p:ext>
            </p:extLst>
          </p:nvPr>
        </p:nvGraphicFramePr>
        <p:xfrm>
          <a:off x="6172200" y="6390248"/>
          <a:ext cx="3155950" cy="476250"/>
        </p:xfrm>
        <a:graphic>
          <a:graphicData uri="http://schemas.openxmlformats.org/presentationml/2006/ole">
            <mc:AlternateContent xmlns:mc="http://schemas.openxmlformats.org/markup-compatibility/2006">
              <mc:Choice xmlns:v="urn:schemas-microsoft-com:vml" Requires="v">
                <p:oleObj spid="_x0000_s137240" r:id="rId9" imgW="3339583" imgH="504776" progId="Visio.Drawing.11">
                  <p:embed/>
                </p:oleObj>
              </mc:Choice>
              <mc:Fallback>
                <p:oleObj r:id="rId9" imgW="3339583" imgH="504776" progId="Visio.Drawing.11">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6390248"/>
                        <a:ext cx="31559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557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máy tính kết nối qua Switch </a:t>
            </a:r>
            <a:endParaRPr lang="en-US"/>
          </a:p>
        </p:txBody>
      </p:sp>
      <p:sp>
        <p:nvSpPr>
          <p:cNvPr id="3" name="Content Placeholder 2"/>
          <p:cNvSpPr>
            <a:spLocks noGrp="1"/>
          </p:cNvSpPr>
          <p:nvPr>
            <p:ph idx="1"/>
          </p:nvPr>
        </p:nvSpPr>
        <p:spPr/>
        <p:txBody>
          <a:bodyPr/>
          <a:lstStyle/>
          <a:p>
            <a:r>
              <a:rPr lang="en-US"/>
              <a:t>xác định địa chỉ D</a:t>
            </a:r>
            <a:r>
              <a:rPr lang="en-US" baseline="-25000"/>
              <a:t>MAC</a:t>
            </a:r>
            <a:r>
              <a:rPr lang="en-US"/>
              <a:t> của PC2</a:t>
            </a:r>
            <a:endParaRPr lang="en-US"/>
          </a:p>
        </p:txBody>
      </p:sp>
      <p:sp>
        <p:nvSpPr>
          <p:cNvPr id="4" name="Date Placeholder 3"/>
          <p:cNvSpPr>
            <a:spLocks noGrp="1"/>
          </p:cNvSpPr>
          <p:nvPr>
            <p:ph type="dt" sz="half" idx="10"/>
          </p:nvPr>
        </p:nvSpPr>
        <p:spPr/>
        <p:txBody>
          <a:bodyPr/>
          <a:lstStyle/>
          <a:p>
            <a:fld id="{7820D226-6147-4D15-A50F-68C3BB6C2D74}" type="datetime1">
              <a:rPr lang="en-US" smtClean="0"/>
              <a:t>27/01/2020</a:t>
            </a:fld>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4</a:t>
            </a:fld>
            <a:endParaRPr lang="en-US"/>
          </a:p>
        </p:txBody>
      </p:sp>
      <p:pic>
        <p:nvPicPr>
          <p:cNvPr id="6" name="Picture 5"/>
          <p:cNvPicPr>
            <a:picLocks noChangeAspect="1"/>
          </p:cNvPicPr>
          <p:nvPr/>
        </p:nvPicPr>
        <p:blipFill>
          <a:blip r:embed="rId3"/>
          <a:stretch>
            <a:fillRect/>
          </a:stretch>
        </p:blipFill>
        <p:spPr>
          <a:xfrm>
            <a:off x="762000" y="2177977"/>
            <a:ext cx="6928365" cy="3400267"/>
          </a:xfrm>
          <a:prstGeom prst="rect">
            <a:avLst/>
          </a:prstGeom>
        </p:spPr>
      </p:pic>
    </p:spTree>
    <p:extLst>
      <p:ext uri="{BB962C8B-B14F-4D97-AF65-F5344CB8AC3E}">
        <p14:creationId xmlns:p14="http://schemas.microsoft.com/office/powerpoint/2010/main" val="1674178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máy tính kết nối qua Switch </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820D226-6147-4D15-A50F-68C3BB6C2D74}" type="datetime1">
              <a:rPr lang="en-US" smtClean="0"/>
              <a:t>27/01/2020</a:t>
            </a:fld>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5</a:t>
            </a:fld>
            <a:endParaRPr lang="en-US"/>
          </a:p>
        </p:txBody>
      </p:sp>
      <p:sp>
        <p:nvSpPr>
          <p:cNvPr id="6" name="Rectangle 2"/>
          <p:cNvSpPr>
            <a:spLocks noChangeArrowheads="1"/>
          </p:cNvSpPr>
          <p:nvPr/>
        </p:nvSpPr>
        <p:spPr bwMode="auto">
          <a:xfrm>
            <a:off x="0" y="2187739"/>
            <a:ext cx="98243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012990017"/>
              </p:ext>
            </p:extLst>
          </p:nvPr>
        </p:nvGraphicFramePr>
        <p:xfrm>
          <a:off x="0" y="1472956"/>
          <a:ext cx="5715000" cy="3603405"/>
        </p:xfrm>
        <a:graphic>
          <a:graphicData uri="http://schemas.openxmlformats.org/presentationml/2006/ole">
            <mc:AlternateContent xmlns:mc="http://schemas.openxmlformats.org/markup-compatibility/2006">
              <mc:Choice xmlns:v="urn:schemas-microsoft-com:vml" Requires="v">
                <p:oleObj spid="_x0000_s138255" r:id="rId3" imgW="5922773" imgH="3721844" progId="Visio.Drawing.11">
                  <p:embed/>
                </p:oleObj>
              </mc:Choice>
              <mc:Fallback>
                <p:oleObj r:id="rId3" imgW="5922773" imgH="372184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72956"/>
                        <a:ext cx="5715000" cy="3603405"/>
                      </a:xfrm>
                      <a:prstGeom prst="rect">
                        <a:avLst/>
                      </a:prstGeom>
                      <a:noFill/>
                    </p:spPr>
                  </p:pic>
                </p:oleObj>
              </mc:Fallback>
            </mc:AlternateContent>
          </a:graphicData>
        </a:graphic>
      </p:graphicFrame>
      <p:sp>
        <p:nvSpPr>
          <p:cNvPr id="8" name="Rectangle 4"/>
          <p:cNvSpPr>
            <a:spLocks noChangeArrowheads="1"/>
          </p:cNvSpPr>
          <p:nvPr/>
        </p:nvSpPr>
        <p:spPr bwMode="auto">
          <a:xfrm>
            <a:off x="4413249" y="36243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920274410"/>
              </p:ext>
            </p:extLst>
          </p:nvPr>
        </p:nvGraphicFramePr>
        <p:xfrm>
          <a:off x="3810001" y="3438206"/>
          <a:ext cx="5410199" cy="3343594"/>
        </p:xfrm>
        <a:graphic>
          <a:graphicData uri="http://schemas.openxmlformats.org/presentationml/2006/ole">
            <mc:AlternateContent xmlns:mc="http://schemas.openxmlformats.org/markup-compatibility/2006">
              <mc:Choice xmlns:v="urn:schemas-microsoft-com:vml" Requires="v">
                <p:oleObj spid="_x0000_s138256" r:id="rId5" imgW="5922561" imgH="3702409" progId="Visio.Drawing.11">
                  <p:embed/>
                </p:oleObj>
              </mc:Choice>
              <mc:Fallback>
                <p:oleObj r:id="rId5" imgW="5922561" imgH="3702409"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1" y="3438206"/>
                        <a:ext cx="5410199" cy="3343594"/>
                      </a:xfrm>
                      <a:prstGeom prst="rect">
                        <a:avLst/>
                      </a:prstGeom>
                      <a:noFill/>
                    </p:spPr>
                  </p:pic>
                </p:oleObj>
              </mc:Fallback>
            </mc:AlternateContent>
          </a:graphicData>
        </a:graphic>
      </p:graphicFrame>
    </p:spTree>
    <p:extLst>
      <p:ext uri="{BB962C8B-B14F-4D97-AF65-F5344CB8AC3E}">
        <p14:creationId xmlns:p14="http://schemas.microsoft.com/office/powerpoint/2010/main" val="310823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máy tính kết nối qua Router </a:t>
            </a:r>
            <a:endParaRPr lang="en-US"/>
          </a:p>
        </p:txBody>
      </p:sp>
      <p:sp>
        <p:nvSpPr>
          <p:cNvPr id="3" name="Content Placeholder 2"/>
          <p:cNvSpPr>
            <a:spLocks noGrp="1"/>
          </p:cNvSpPr>
          <p:nvPr>
            <p:ph idx="1"/>
          </p:nvPr>
        </p:nvSpPr>
        <p:spPr/>
        <p:txBody>
          <a:bodyPr/>
          <a:lstStyle/>
          <a:p>
            <a:r>
              <a:rPr lang="en-US" smtClean="0"/>
              <a:t>xác </a:t>
            </a:r>
            <a:r>
              <a:rPr lang="en-US"/>
              <a:t>định địa chỉ D</a:t>
            </a:r>
            <a:r>
              <a:rPr lang="en-US" baseline="-25000"/>
              <a:t>MAC</a:t>
            </a:r>
            <a:r>
              <a:rPr lang="en-US"/>
              <a:t> của PC2</a:t>
            </a:r>
            <a:endParaRPr lang="en-US"/>
          </a:p>
        </p:txBody>
      </p:sp>
      <p:sp>
        <p:nvSpPr>
          <p:cNvPr id="4" name="Date Placeholder 3"/>
          <p:cNvSpPr>
            <a:spLocks noGrp="1"/>
          </p:cNvSpPr>
          <p:nvPr>
            <p:ph type="dt" sz="half" idx="10"/>
          </p:nvPr>
        </p:nvSpPr>
        <p:spPr/>
        <p:txBody>
          <a:bodyPr/>
          <a:lstStyle/>
          <a:p>
            <a:fld id="{7820D226-6147-4D15-A50F-68C3BB6C2D74}" type="datetime1">
              <a:rPr lang="en-US" smtClean="0"/>
              <a:t>27/01/2020</a:t>
            </a:fld>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6</a:t>
            </a:fld>
            <a:endParaRPr lang="en-US"/>
          </a:p>
        </p:txBody>
      </p:sp>
      <p:sp>
        <p:nvSpPr>
          <p:cNvPr id="6" name="Rectangle 2"/>
          <p:cNvSpPr>
            <a:spLocks noChangeArrowheads="1"/>
          </p:cNvSpPr>
          <p:nvPr/>
        </p:nvSpPr>
        <p:spPr bwMode="auto">
          <a:xfrm>
            <a:off x="216973" y="2316162"/>
            <a:ext cx="120943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94730679"/>
              </p:ext>
            </p:extLst>
          </p:nvPr>
        </p:nvGraphicFramePr>
        <p:xfrm>
          <a:off x="222394" y="2316163"/>
          <a:ext cx="8921606" cy="3810000"/>
        </p:xfrm>
        <a:graphic>
          <a:graphicData uri="http://schemas.openxmlformats.org/presentationml/2006/ole">
            <mc:AlternateContent xmlns:mc="http://schemas.openxmlformats.org/markup-compatibility/2006">
              <mc:Choice xmlns:v="urn:schemas-microsoft-com:vml" Requires="v">
                <p:oleObj spid="_x0000_s139269" r:id="rId4" imgW="6654081" imgH="2842401" progId="Visio.Drawing.11">
                  <p:embed/>
                </p:oleObj>
              </mc:Choice>
              <mc:Fallback>
                <p:oleObj r:id="rId4" imgW="6654081" imgH="284240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394" y="2316163"/>
                        <a:ext cx="8921606" cy="3810000"/>
                      </a:xfrm>
                      <a:prstGeom prst="rect">
                        <a:avLst/>
                      </a:prstGeom>
                      <a:noFill/>
                    </p:spPr>
                  </p:pic>
                </p:oleObj>
              </mc:Fallback>
            </mc:AlternateContent>
          </a:graphicData>
        </a:graphic>
      </p:graphicFrame>
    </p:spTree>
    <p:extLst>
      <p:ext uri="{BB962C8B-B14F-4D97-AF65-F5344CB8AC3E}">
        <p14:creationId xmlns:p14="http://schemas.microsoft.com/office/powerpoint/2010/main" val="1101371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máy tính kết nối qua Router </a:t>
            </a:r>
            <a:endParaRPr lang="en-US"/>
          </a:p>
        </p:txBody>
      </p:sp>
      <p:sp>
        <p:nvSpPr>
          <p:cNvPr id="3" name="Content Placeholder 2"/>
          <p:cNvSpPr>
            <a:spLocks noGrp="1"/>
          </p:cNvSpPr>
          <p:nvPr>
            <p:ph idx="1"/>
          </p:nvPr>
        </p:nvSpPr>
        <p:spPr/>
        <p:txBody>
          <a:bodyPr/>
          <a:lstStyle/>
          <a:p>
            <a:r>
              <a:rPr lang="en-US" smtClean="0"/>
              <a:t>xác </a:t>
            </a:r>
            <a:r>
              <a:rPr lang="en-US"/>
              <a:t>định địa chỉ D</a:t>
            </a:r>
            <a:r>
              <a:rPr lang="en-US" baseline="-25000"/>
              <a:t>MAC</a:t>
            </a:r>
            <a:r>
              <a:rPr lang="en-US"/>
              <a:t> của PC2</a:t>
            </a:r>
            <a:endParaRPr lang="en-US"/>
          </a:p>
        </p:txBody>
      </p:sp>
      <p:sp>
        <p:nvSpPr>
          <p:cNvPr id="4" name="Date Placeholder 3"/>
          <p:cNvSpPr>
            <a:spLocks noGrp="1"/>
          </p:cNvSpPr>
          <p:nvPr>
            <p:ph type="dt" sz="half" idx="10"/>
          </p:nvPr>
        </p:nvSpPr>
        <p:spPr/>
        <p:txBody>
          <a:bodyPr/>
          <a:lstStyle/>
          <a:p>
            <a:fld id="{7820D226-6147-4D15-A50F-68C3BB6C2D74}" type="datetime1">
              <a:rPr lang="en-US" smtClean="0"/>
              <a:t>27/01/2020</a:t>
            </a:fld>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7</a:t>
            </a:fld>
            <a:endParaRPr lang="en-US"/>
          </a:p>
        </p:txBody>
      </p:sp>
      <p:sp>
        <p:nvSpPr>
          <p:cNvPr id="6" name="Rectangle 2"/>
          <p:cNvSpPr>
            <a:spLocks noChangeArrowheads="1"/>
          </p:cNvSpPr>
          <p:nvPr/>
        </p:nvSpPr>
        <p:spPr bwMode="auto">
          <a:xfrm>
            <a:off x="216973" y="2316162"/>
            <a:ext cx="120943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117354" y="2026298"/>
            <a:ext cx="112712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313404774"/>
              </p:ext>
            </p:extLst>
          </p:nvPr>
        </p:nvGraphicFramePr>
        <p:xfrm>
          <a:off x="216973" y="2026298"/>
          <a:ext cx="8990197" cy="4450619"/>
        </p:xfrm>
        <a:graphic>
          <a:graphicData uri="http://schemas.openxmlformats.org/presentationml/2006/ole">
            <mc:AlternateContent xmlns:mc="http://schemas.openxmlformats.org/markup-compatibility/2006">
              <mc:Choice xmlns:v="urn:schemas-microsoft-com:vml" Requires="v">
                <p:oleObj spid="_x0000_s140293" r:id="rId4" imgW="7692289" imgH="3985299" progId="Visio.Drawing.11">
                  <p:embed/>
                </p:oleObj>
              </mc:Choice>
              <mc:Fallback>
                <p:oleObj r:id="rId4" imgW="7692289" imgH="398529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973" y="2026298"/>
                        <a:ext cx="8990197" cy="4450619"/>
                      </a:xfrm>
                      <a:prstGeom prst="rect">
                        <a:avLst/>
                      </a:prstGeom>
                      <a:noFill/>
                    </p:spPr>
                  </p:pic>
                </p:oleObj>
              </mc:Fallback>
            </mc:AlternateContent>
          </a:graphicData>
        </a:graphic>
      </p:graphicFrame>
    </p:spTree>
    <p:extLst>
      <p:ext uri="{BB962C8B-B14F-4D97-AF65-F5344CB8AC3E}">
        <p14:creationId xmlns:p14="http://schemas.microsoft.com/office/powerpoint/2010/main" val="3984304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máy tính kết nối qua Router </a:t>
            </a:r>
            <a:endParaRPr lang="en-US"/>
          </a:p>
        </p:txBody>
      </p:sp>
      <p:sp>
        <p:nvSpPr>
          <p:cNvPr id="3" name="Content Placeholder 2"/>
          <p:cNvSpPr>
            <a:spLocks noGrp="1"/>
          </p:cNvSpPr>
          <p:nvPr>
            <p:ph idx="1"/>
          </p:nvPr>
        </p:nvSpPr>
        <p:spPr/>
        <p:txBody>
          <a:bodyPr/>
          <a:lstStyle/>
          <a:p>
            <a:r>
              <a:rPr lang="en-US" smtClean="0"/>
              <a:t>xác </a:t>
            </a:r>
            <a:r>
              <a:rPr lang="en-US"/>
              <a:t>định địa chỉ D</a:t>
            </a:r>
            <a:r>
              <a:rPr lang="en-US" baseline="-25000"/>
              <a:t>MAC</a:t>
            </a:r>
            <a:r>
              <a:rPr lang="en-US"/>
              <a:t> của PC2</a:t>
            </a:r>
            <a:endParaRPr lang="en-US"/>
          </a:p>
        </p:txBody>
      </p:sp>
      <p:sp>
        <p:nvSpPr>
          <p:cNvPr id="4" name="Date Placeholder 3"/>
          <p:cNvSpPr>
            <a:spLocks noGrp="1"/>
          </p:cNvSpPr>
          <p:nvPr>
            <p:ph type="dt" sz="half" idx="10"/>
          </p:nvPr>
        </p:nvSpPr>
        <p:spPr/>
        <p:txBody>
          <a:bodyPr/>
          <a:lstStyle/>
          <a:p>
            <a:fld id="{7820D226-6147-4D15-A50F-68C3BB6C2D74}" type="datetime1">
              <a:rPr lang="en-US" smtClean="0"/>
              <a:t>27/01/2020</a:t>
            </a:fld>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8</a:t>
            </a:fld>
            <a:endParaRPr lang="en-US"/>
          </a:p>
        </p:txBody>
      </p:sp>
      <p:sp>
        <p:nvSpPr>
          <p:cNvPr id="6" name="Rectangle 2"/>
          <p:cNvSpPr>
            <a:spLocks noChangeArrowheads="1"/>
          </p:cNvSpPr>
          <p:nvPr/>
        </p:nvSpPr>
        <p:spPr bwMode="auto">
          <a:xfrm>
            <a:off x="216973" y="2316162"/>
            <a:ext cx="120943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117354" y="2026298"/>
            <a:ext cx="112712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82543" y="2072016"/>
            <a:ext cx="12206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193287416"/>
              </p:ext>
            </p:extLst>
          </p:nvPr>
        </p:nvGraphicFramePr>
        <p:xfrm>
          <a:off x="216973" y="2072017"/>
          <a:ext cx="8769187" cy="4480244"/>
        </p:xfrm>
        <a:graphic>
          <a:graphicData uri="http://schemas.openxmlformats.org/presentationml/2006/ole">
            <mc:AlternateContent xmlns:mc="http://schemas.openxmlformats.org/markup-compatibility/2006">
              <mc:Choice xmlns:v="urn:schemas-microsoft-com:vml" Requires="v">
                <p:oleObj spid="_x0000_s141317" r:id="rId4" imgW="6979920" imgH="3518854" progId="Visio.Drawing.11">
                  <p:embed/>
                </p:oleObj>
              </mc:Choice>
              <mc:Fallback>
                <p:oleObj r:id="rId4" imgW="6979920" imgH="351885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973" y="2072017"/>
                        <a:ext cx="8769187" cy="4480244"/>
                      </a:xfrm>
                      <a:prstGeom prst="rect">
                        <a:avLst/>
                      </a:prstGeom>
                      <a:noFill/>
                    </p:spPr>
                  </p:pic>
                </p:oleObj>
              </mc:Fallback>
            </mc:AlternateContent>
          </a:graphicData>
        </a:graphic>
      </p:graphicFrame>
    </p:spTree>
    <p:extLst>
      <p:ext uri="{BB962C8B-B14F-4D97-AF65-F5344CB8AC3E}">
        <p14:creationId xmlns:p14="http://schemas.microsoft.com/office/powerpoint/2010/main" val="658870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820D226-6147-4D15-A50F-68C3BB6C2D74}" type="datetime1">
              <a:rPr lang="en-US" smtClean="0"/>
              <a:t>27/01/2020</a:t>
            </a:fld>
            <a:endParaRPr lang="en-US"/>
          </a:p>
        </p:txBody>
      </p:sp>
      <p:sp>
        <p:nvSpPr>
          <p:cNvPr id="5" name="Slide Number Placeholder 4"/>
          <p:cNvSpPr>
            <a:spLocks noGrp="1"/>
          </p:cNvSpPr>
          <p:nvPr>
            <p:ph type="sldNum" sz="quarter" idx="12"/>
          </p:nvPr>
        </p:nvSpPr>
        <p:spPr/>
        <p:txBody>
          <a:bodyPr/>
          <a:lstStyle/>
          <a:p>
            <a:fld id="{ABB96C64-C56F-4EB1-8C5B-A101B9AC65CA}" type="slidenum">
              <a:rPr lang="en-US" smtClean="0"/>
              <a:t>9</a:t>
            </a:fld>
            <a:endParaRPr lang="en-US"/>
          </a:p>
        </p:txBody>
      </p:sp>
    </p:spTree>
    <p:extLst>
      <p:ext uri="{BB962C8B-B14F-4D97-AF65-F5344CB8AC3E}">
        <p14:creationId xmlns:p14="http://schemas.microsoft.com/office/powerpoint/2010/main" val="20656293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extLst>
    <a:ext uri="{05A4C25C-085E-4340-85A3-A5531E510DB2}">
      <thm15:themeFamily xmlns:thm15="http://schemas.microsoft.com/office/thememl/2012/main" name="Theme1" id="{F6C92BA4-2DB5-44AE-85AD-000978E7AE8A}" vid="{F5A836FE-1665-419E-8C1A-9E11E0E4EF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TM03090430[[fn=Banded]]</Template>
  <TotalTime>53507</TotalTime>
  <Words>483</Words>
  <Application>Microsoft Office PowerPoint</Application>
  <PresentationFormat>On-screen Show (4:3)</PresentationFormat>
  <Paragraphs>61</Paragraphs>
  <Slides>10</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Arial</vt:lpstr>
      <vt:lpstr>Arial Narrow</vt:lpstr>
      <vt:lpstr>Bodoni MT Condensed</vt:lpstr>
      <vt:lpstr>Calibri</vt:lpstr>
      <vt:lpstr>Courier New</vt:lpstr>
      <vt:lpstr>Franklin Gothic Book</vt:lpstr>
      <vt:lpstr>Wingdings</vt:lpstr>
      <vt:lpstr>Theme1</vt:lpstr>
      <vt:lpstr>Visio.Drawing.11</vt:lpstr>
      <vt:lpstr>Chapter 1.1: Ex- Data transmission</vt:lpstr>
      <vt:lpstr>Contents</vt:lpstr>
      <vt:lpstr>Hai máy tính kết nối trực tiếp hoặc kết nối qua Hub</vt:lpstr>
      <vt:lpstr>Hai máy tính kết nối qua Switch </vt:lpstr>
      <vt:lpstr>Hai máy tính kết nối qua Switch </vt:lpstr>
      <vt:lpstr>Hai máy tính kết nối qua Router </vt:lpstr>
      <vt:lpstr>Hai máy tính kết nối qua Router </vt:lpstr>
      <vt:lpstr>Hai máy tính kết nối qua Router </vt:lpstr>
      <vt:lpstr>PowerPoint Presentation</vt:lpstr>
      <vt:lpstr>Q/A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Vannt</dc:creator>
  <cp:lastModifiedBy>Admin</cp:lastModifiedBy>
  <cp:revision>694</cp:revision>
  <dcterms:created xsi:type="dcterms:W3CDTF">2013-08-08T12:51:20Z</dcterms:created>
  <dcterms:modified xsi:type="dcterms:W3CDTF">2020-01-27T08:40:43Z</dcterms:modified>
</cp:coreProperties>
</file>