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9"/>
  </p:notesMasterIdLst>
  <p:handoutMasterIdLst>
    <p:handoutMasterId r:id="rId50"/>
  </p:handoutMasterIdLst>
  <p:sldIdLst>
    <p:sldId id="257" r:id="rId5"/>
    <p:sldId id="272" r:id="rId6"/>
    <p:sldId id="273" r:id="rId7"/>
    <p:sldId id="276" r:id="rId8"/>
    <p:sldId id="287" r:id="rId9"/>
    <p:sldId id="294" r:id="rId10"/>
    <p:sldId id="286" r:id="rId11"/>
    <p:sldId id="289" r:id="rId12"/>
    <p:sldId id="291" r:id="rId13"/>
    <p:sldId id="285" r:id="rId14"/>
    <p:sldId id="288" r:id="rId15"/>
    <p:sldId id="292" r:id="rId16"/>
    <p:sldId id="295" r:id="rId17"/>
    <p:sldId id="297" r:id="rId18"/>
    <p:sldId id="296" r:id="rId19"/>
    <p:sldId id="303" r:id="rId20"/>
    <p:sldId id="305" r:id="rId21"/>
    <p:sldId id="316" r:id="rId22"/>
    <p:sldId id="317" r:id="rId23"/>
    <p:sldId id="319" r:id="rId24"/>
    <p:sldId id="320" r:id="rId25"/>
    <p:sldId id="321" r:id="rId26"/>
    <p:sldId id="304" r:id="rId27"/>
    <p:sldId id="315" r:id="rId28"/>
    <p:sldId id="314" r:id="rId29"/>
    <p:sldId id="308" r:id="rId30"/>
    <p:sldId id="309" r:id="rId31"/>
    <p:sldId id="310" r:id="rId32"/>
    <p:sldId id="311" r:id="rId33"/>
    <p:sldId id="312" r:id="rId34"/>
    <p:sldId id="313" r:id="rId35"/>
    <p:sldId id="293" r:id="rId36"/>
    <p:sldId id="322" r:id="rId37"/>
    <p:sldId id="298" r:id="rId38"/>
    <p:sldId id="323" r:id="rId39"/>
    <p:sldId id="324" r:id="rId40"/>
    <p:sldId id="299" r:id="rId41"/>
    <p:sldId id="300" r:id="rId42"/>
    <p:sldId id="301" r:id="rId43"/>
    <p:sldId id="302" r:id="rId44"/>
    <p:sldId id="263" r:id="rId45"/>
    <p:sldId id="271" r:id="rId46"/>
    <p:sldId id="283" r:id="rId47"/>
    <p:sldId id="284" r:id="rId4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C8CDBB3-655C-46A3-A9BB-F331C764C7A8}">
          <p14:sldIdLst>
            <p14:sldId id="257"/>
            <p14:sldId id="272"/>
          </p14:sldIdLst>
        </p14:section>
        <p14:section name="CONTENU" id="{7A1C630A-4C85-4F8E-97CF-13AE5E77C6F2}">
          <p14:sldIdLst>
            <p14:sldId id="273"/>
            <p14:sldId id="276"/>
            <p14:sldId id="287"/>
            <p14:sldId id="294"/>
            <p14:sldId id="286"/>
            <p14:sldId id="289"/>
            <p14:sldId id="291"/>
            <p14:sldId id="285"/>
            <p14:sldId id="288"/>
            <p14:sldId id="292"/>
            <p14:sldId id="295"/>
            <p14:sldId id="297"/>
            <p14:sldId id="296"/>
            <p14:sldId id="303"/>
            <p14:sldId id="305"/>
            <p14:sldId id="316"/>
            <p14:sldId id="317"/>
            <p14:sldId id="319"/>
            <p14:sldId id="320"/>
            <p14:sldId id="321"/>
            <p14:sldId id="304"/>
            <p14:sldId id="315"/>
            <p14:sldId id="314"/>
            <p14:sldId id="308"/>
            <p14:sldId id="309"/>
            <p14:sldId id="310"/>
            <p14:sldId id="311"/>
            <p14:sldId id="312"/>
            <p14:sldId id="313"/>
            <p14:sldId id="293"/>
            <p14:sldId id="322"/>
            <p14:sldId id="298"/>
            <p14:sldId id="323"/>
            <p14:sldId id="324"/>
            <p14:sldId id="299"/>
            <p14:sldId id="300"/>
            <p14:sldId id="301"/>
            <p14:sldId id="302"/>
          </p14:sldIdLst>
        </p14:section>
        <p14:section name="FIN" id="{801A64D7-7AB9-44D3-974A-2E5C3712FD5F}">
          <p14:sldIdLst>
            <p14:sldId id="263"/>
            <p14:sldId id="271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5C2C8F"/>
    <a:srgbClr val="B4009E"/>
    <a:srgbClr val="D386F6"/>
    <a:srgbClr val="A5A5A5"/>
    <a:srgbClr val="D0CECE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0" autoAdjust="0"/>
    <p:restoredTop sz="94714" autoAdjust="0"/>
  </p:normalViewPr>
  <p:slideViewPr>
    <p:cSldViewPr snapToGrid="0">
      <p:cViewPr>
        <p:scale>
          <a:sx n="71" d="100"/>
          <a:sy n="71" d="100"/>
        </p:scale>
        <p:origin x="18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0-5EC0-44E4-BF55-CAB6F9DEE7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5EC0-44E4-BF55-CAB6F9DEE7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5EC0-44E4-BF55-CAB6F9DEE7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5EC0-44E4-BF55-CAB6F9DEE77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EC0-44E4-BF55-CAB6F9DEE77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EC0-44E4-BF55-CAB6F9DEE7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</c:v>
                </c:pt>
                <c:pt idx="1">
                  <c:v>20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EC0-44E4-BF55-CAB6F9DEE77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Segoe" panose="020B0502040504020203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E2354-AC9B-4EF9-8751-E606670860C6}" type="datetimeFigureOut">
              <a:rPr lang="fr-FR" smtClean="0">
                <a:latin typeface="Segoe" panose="020B0502040504020203"/>
              </a:rPr>
              <a:t>28/09/2016</a:t>
            </a:fld>
            <a:endParaRPr lang="fr-FR" dirty="0">
              <a:latin typeface="Segoe" panose="020B0502040504020203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Segoe" panose="020B0502040504020203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C08AC-526E-4E79-AF9D-0DF6D2A7597A}" type="slidenum">
              <a:rPr lang="fr-FR" smtClean="0">
                <a:latin typeface="Segoe" panose="020B0502040504020203"/>
              </a:rPr>
              <a:t>‹#›</a:t>
            </a:fld>
            <a:endParaRPr lang="fr-FR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211272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" panose="020B0502040504020203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" panose="020B0502040504020203"/>
              </a:defRPr>
            </a:lvl1pPr>
          </a:lstStyle>
          <a:p>
            <a:fld id="{A2155F64-07E6-467A-B61C-84CA5E5805E5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" panose="020B0502040504020203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" panose="020B0502040504020203"/>
              </a:defRPr>
            </a:lvl1pPr>
          </a:lstStyle>
          <a:p>
            <a:fld id="{444FAE70-2102-49E3-ABCF-8EF7285755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0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" panose="020B0502040504020203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" panose="020B0502040504020203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" panose="020B0502040504020203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" panose="020B0502040504020203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" panose="020B0502040504020203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https://s-media-cache-ak0.pinimg.com/originals/69/12/a7/6912a7bfe9d6e154c83697a5e13d13fb.jpg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83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47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63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10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34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67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83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50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74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74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0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http://cdn.softwaretestinghelp.com/wp-content/qa/uploads/2011/06/Database-Testing.jpg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0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41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63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20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8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885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044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12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57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036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http://cdn.softwaretestinghelp.com/wp-content/qa/uploads/2011/06/Database-Testing.jpg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73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http://cdn.softwaretestinghelp.com/wp-content/qa/uploads/2011/06/Database-Testing.jpg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3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3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http://amgar.blog.processalimentaire.com/wp-content/uploads/2011/03/40061435.gif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9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83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3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19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08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https://information2share.files.wordpress.com/2011/07/breaking-the-bottleneck.jpg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96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http://ep.imgci.com/PICTURES/CMS/58500/58513.3.jpg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66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72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8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6" cy="688886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83525" y="3094055"/>
            <a:ext cx="3877233" cy="4432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1" kern="1200" dirty="0" smtClean="0">
                <a:solidFill>
                  <a:schemeClr val="bg1"/>
                </a:solidFill>
                <a:latin typeface="Segoe" panose="020B05020405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360363" indent="0" algn="l" defTabSz="914400" rtl="0" eaLnBrk="1" latinLnBrk="0" hangingPunct="1">
              <a:buNone/>
              <a:defRPr lang="en-US" sz="2000" b="1" kern="1200" dirty="0" smtClean="0">
                <a:solidFill>
                  <a:schemeClr val="bg1"/>
                </a:solidFill>
                <a:latin typeface="Segoe" panose="020B05020405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2pPr>
          </a:lstStyle>
          <a:p>
            <a:pPr lvl="0"/>
            <a:r>
              <a:rPr lang="en-US" dirty="0" err="1"/>
              <a:t>Prénom</a:t>
            </a:r>
            <a:r>
              <a:rPr lang="en-US" dirty="0"/>
              <a:t> Nom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11" y="3635829"/>
            <a:ext cx="246400" cy="200321"/>
          </a:xfrm>
          <a:prstGeom prst="rect">
            <a:avLst/>
          </a:prstGeom>
        </p:spPr>
      </p:pic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83525" y="3557706"/>
            <a:ext cx="3877234" cy="3966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1" kern="1200" dirty="0" smtClean="0">
                <a:solidFill>
                  <a:schemeClr val="bg1"/>
                </a:solidFill>
                <a:latin typeface="Segoe" panose="020B05020405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360363" indent="0" algn="l" defTabSz="914400" rtl="0" eaLnBrk="1" latinLnBrk="0" hangingPunct="1">
              <a:buNone/>
              <a:defRPr lang="en-US" sz="2000" b="1" kern="1200" dirty="0" smtClean="0">
                <a:solidFill>
                  <a:schemeClr val="bg1"/>
                </a:solidFill>
                <a:latin typeface="Segoe" panose="020B05020405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2pPr>
          </a:lstStyle>
          <a:p>
            <a:pPr lvl="1"/>
            <a:r>
              <a:rPr lang="en-US" dirty="0"/>
              <a:t>@speaker</a:t>
            </a:r>
          </a:p>
        </p:txBody>
      </p:sp>
    </p:spTree>
    <p:extLst>
      <p:ext uri="{BB962C8B-B14F-4D97-AF65-F5344CB8AC3E}">
        <p14:creationId xmlns:p14="http://schemas.microsoft.com/office/powerpoint/2010/main" val="363686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434"/>
            <a:ext cx="12191998" cy="688886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1832447"/>
            <a:ext cx="6324600" cy="1250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" panose="020B0502040504020203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61985"/>
            <a:ext cx="6324600" cy="590931"/>
          </a:xfrm>
          <a:prstGeom prst="rect">
            <a:avLst/>
          </a:prstGeom>
          <a:solidFill>
            <a:schemeClr val="tx2"/>
          </a:solidFill>
        </p:spPr>
        <p:txBody>
          <a:bodyPr wrap="square" lIns="0" rIns="0" anchor="ctr" anchorCtr="0">
            <a:spAutoFit/>
          </a:bodyPr>
          <a:lstStyle>
            <a:lvl1pPr algn="ctr">
              <a:defRPr sz="3600" b="1">
                <a:solidFill>
                  <a:schemeClr val="bg1"/>
                </a:solidFill>
                <a:latin typeface="Segoe" panose="020B0502040504020203"/>
              </a:defRPr>
            </a:lvl1pPr>
          </a:lstStyle>
          <a:p>
            <a:r>
              <a:rPr lang="en-US" dirty="0" err="1"/>
              <a:t>Titre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7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pic>
        <p:nvPicPr>
          <p:cNvPr id="4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00" b="94861"/>
          <a:stretch/>
        </p:blipFill>
        <p:spPr>
          <a:xfrm>
            <a:off x="0" y="0"/>
            <a:ext cx="2985849" cy="35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988292"/>
            <a:ext cx="12192000" cy="544512"/>
          </a:xfrm>
        </p:spPr>
        <p:txBody>
          <a:bodyPr/>
          <a:lstStyle>
            <a:lvl1pPr algn="ctr">
              <a:defRPr b="1">
                <a:solidFill>
                  <a:srgbClr val="5C2D9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31036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‹#›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9" name="Imag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17" r="90170"/>
          <a:stretch/>
        </p:blipFill>
        <p:spPr>
          <a:xfrm>
            <a:off x="0" y="6543675"/>
            <a:ext cx="1193074" cy="3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1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00" b="94861"/>
          <a:stretch/>
        </p:blipFill>
        <p:spPr>
          <a:xfrm>
            <a:off x="0" y="0"/>
            <a:ext cx="2985849" cy="35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988292"/>
            <a:ext cx="12192000" cy="544512"/>
          </a:xfrm>
        </p:spPr>
        <p:txBody>
          <a:bodyPr/>
          <a:lstStyle>
            <a:lvl1pPr algn="ctr">
              <a:defRPr b="1">
                <a:solidFill>
                  <a:srgbClr val="5C2D9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31036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‹#›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9" name="Imag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17" r="90170"/>
          <a:stretch/>
        </p:blipFill>
        <p:spPr>
          <a:xfrm>
            <a:off x="0" y="6543675"/>
            <a:ext cx="1193074" cy="3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8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9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6" cy="688886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362075" y="4210813"/>
            <a:ext cx="9439275" cy="1095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" panose="020B0502040504020203"/>
            </a:endParaRPr>
          </a:p>
        </p:txBody>
      </p:sp>
      <p:sp>
        <p:nvSpPr>
          <p:cNvPr id="5" name="ZoneTexte 3"/>
          <p:cNvSpPr txBox="1"/>
          <p:nvPr userDrawn="1"/>
        </p:nvSpPr>
        <p:spPr>
          <a:xfrm>
            <a:off x="1362074" y="4830618"/>
            <a:ext cx="9439275" cy="4405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/>
            <a:r>
              <a:rPr lang="fr-FR" b="1" dirty="0">
                <a:solidFill>
                  <a:srgbClr val="5C2D91"/>
                </a:solidFill>
                <a:latin typeface="Segoe" panose="020B05020405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@microsoftfrance @Technet_France @msdev_fr</a:t>
            </a:r>
          </a:p>
          <a:p>
            <a:endParaRPr lang="fr-FR" sz="4000" b="1" dirty="0">
              <a:solidFill>
                <a:schemeClr val="bg1"/>
              </a:solidFill>
              <a:latin typeface="Segoe" panose="020B0502040504020203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362074" y="4267058"/>
            <a:ext cx="9439275" cy="517525"/>
          </a:xfrm>
        </p:spPr>
        <p:txBody>
          <a:bodyPr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@speaker | @company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30" y="1471496"/>
            <a:ext cx="999651" cy="81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6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362075" y="4210813"/>
            <a:ext cx="9439275" cy="1095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" panose="020B0502040504020203"/>
            </a:endParaRPr>
          </a:p>
        </p:txBody>
      </p:sp>
      <p:pic>
        <p:nvPicPr>
          <p:cNvPr id="7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6" cy="688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0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3103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Segoe" panose="020B0502040504020203"/>
              </a:defRPr>
            </a:lvl1pPr>
          </a:lstStyle>
          <a:p>
            <a:r>
              <a:rPr lang="en-US" dirty="0"/>
              <a:t>N° </a:t>
            </a:r>
            <a:fld id="{6BFFD774-5C5F-4855-9115-A9F49D34CC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5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6" r:id="rId3"/>
    <p:sldLayoutId id="2147483650" r:id="rId4"/>
    <p:sldLayoutId id="2147483662" r:id="rId5"/>
    <p:sldLayoutId id="2147483663" r:id="rId6"/>
    <p:sldLayoutId id="2147483664" r:id="rId7"/>
    <p:sldLayoutId id="2147483665" r:id="rId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egoe" panose="020B0502040504020203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Segoe" panose="020B0502040504020203"/>
          <a:ea typeface="+mn-ea"/>
          <a:cs typeface="+mn-cs"/>
        </a:defRPr>
      </a:lvl1pPr>
      <a:lvl2pPr marL="360363" indent="-360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" panose="020B0502040504020203"/>
          <a:ea typeface="+mn-ea"/>
          <a:cs typeface="+mn-cs"/>
        </a:defRPr>
      </a:lvl2pPr>
      <a:lvl3pPr marL="628650" indent="-254000" algn="l" defTabSz="914400" rtl="0" eaLnBrk="1" latinLnBrk="0" hangingPunct="1">
        <a:lnSpc>
          <a:spcPct val="90000"/>
        </a:lnSpc>
        <a:spcBef>
          <a:spcPts val="500"/>
        </a:spcBef>
        <a:buFontTx/>
        <a:buChar char="–"/>
        <a:tabLst>
          <a:tab pos="895350" algn="l"/>
        </a:tabLst>
        <a:defRPr sz="2400" kern="1200">
          <a:solidFill>
            <a:schemeClr val="tx1"/>
          </a:solidFill>
          <a:latin typeface="Segoe" panose="020B0502040504020203"/>
          <a:ea typeface="+mn-ea"/>
          <a:cs typeface="+mn-cs"/>
        </a:defRPr>
      </a:lvl3pPr>
      <a:lvl4pPr marL="895350" indent="476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Segoe" panose="020B0502040504020203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Segoe" panose="020B0502040504020203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099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1985"/>
            <a:ext cx="6324600" cy="590931"/>
          </a:xfrm>
        </p:spPr>
        <p:txBody>
          <a:bodyPr/>
          <a:lstStyle/>
          <a:p>
            <a:r>
              <a:rPr lang="en-US" dirty="0"/>
              <a:t>CQRS (version </a:t>
            </a:r>
            <a:r>
              <a:rPr lang="en-US" dirty="0" err="1"/>
              <a:t>courte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1162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CQRS sépare les 80 et les 20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11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3074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017" y="1044737"/>
            <a:ext cx="9892521" cy="556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11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CQRS sépare les 80 et les 20</a:t>
            </a:r>
            <a:endParaRPr 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12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44568" y="3509038"/>
            <a:ext cx="6147182" cy="3039578"/>
            <a:chOff x="1344568" y="3509038"/>
            <a:chExt cx="6147182" cy="3039578"/>
          </a:xfrm>
        </p:grpSpPr>
        <p:sp>
          <p:nvSpPr>
            <p:cNvPr id="11" name="Content Placeholder 37"/>
            <p:cNvSpPr txBox="1">
              <a:spLocks/>
            </p:cNvSpPr>
            <p:nvPr/>
          </p:nvSpPr>
          <p:spPr>
            <a:xfrm>
              <a:off x="3777705" y="4244622"/>
              <a:ext cx="3714045" cy="20465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1pPr>
              <a:lvl2pPr marL="360363" indent="-360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2pPr>
              <a:lvl3pPr marL="628650" indent="-254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Char char="–"/>
                <a:tabLst>
                  <a:tab pos="895350" algn="l"/>
                </a:tabLst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3pPr>
              <a:lvl4pPr marL="895350" indent="476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dirty="0"/>
                <a:t>20 % du temps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344568" y="3509038"/>
              <a:ext cx="2909840" cy="3039578"/>
              <a:chOff x="8292247" y="1196676"/>
              <a:chExt cx="2130058" cy="2225029"/>
            </a:xfrm>
          </p:grpSpPr>
          <p:pic>
            <p:nvPicPr>
              <p:cNvPr id="26" name="Picture 2" descr="Afficher l'image d'origin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59" t="63713" r="43482" b="1825"/>
              <a:stretch/>
            </p:blipFill>
            <p:spPr bwMode="auto">
              <a:xfrm>
                <a:off x="8292247" y="1196676"/>
                <a:ext cx="2130058" cy="22250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0075" y="1333971"/>
                <a:ext cx="560677" cy="586810"/>
              </a:xfrm>
              <a:prstGeom prst="rect">
                <a:avLst/>
              </a:prstGeom>
            </p:spPr>
          </p:pic>
        </p:grpSp>
      </p:grpSp>
      <p:grpSp>
        <p:nvGrpSpPr>
          <p:cNvPr id="16" name="Group 15"/>
          <p:cNvGrpSpPr/>
          <p:nvPr/>
        </p:nvGrpSpPr>
        <p:grpSpPr>
          <a:xfrm>
            <a:off x="4248678" y="1511335"/>
            <a:ext cx="7261082" cy="2726118"/>
            <a:chOff x="4248678" y="1511335"/>
            <a:chExt cx="7261082" cy="2726118"/>
          </a:xfrm>
        </p:grpSpPr>
        <p:sp>
          <p:nvSpPr>
            <p:cNvPr id="10" name="Content Placeholder 37"/>
            <p:cNvSpPr txBox="1">
              <a:spLocks/>
            </p:cNvSpPr>
            <p:nvPr/>
          </p:nvSpPr>
          <p:spPr>
            <a:xfrm>
              <a:off x="4248678" y="2040177"/>
              <a:ext cx="3618088" cy="188686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1pPr>
              <a:lvl2pPr marL="360363" indent="-360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2pPr>
              <a:lvl3pPr marL="628650" indent="-254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Char char="–"/>
                <a:tabLst>
                  <a:tab pos="895350" algn="l"/>
                </a:tabLst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3pPr>
              <a:lvl4pPr marL="895350" indent="476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dirty="0"/>
                <a:t>80 % du temps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603033" y="1511335"/>
              <a:ext cx="3906727" cy="2726118"/>
              <a:chOff x="8175593" y="3889139"/>
              <a:chExt cx="2946006" cy="2055726"/>
            </a:xfrm>
          </p:grpSpPr>
          <p:pic>
            <p:nvPicPr>
              <p:cNvPr id="30" name="Picture 2" descr="Afficher l'image d'origin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771" r="42741" b="65708"/>
              <a:stretch/>
            </p:blipFill>
            <p:spPr bwMode="auto">
              <a:xfrm>
                <a:off x="8175593" y="3909777"/>
                <a:ext cx="2306433" cy="2035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9906" y="3889139"/>
                <a:ext cx="1401693" cy="121638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2653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1611458"/>
            <a:ext cx="5130114" cy="4616347"/>
          </a:xfrm>
        </p:spPr>
        <p:txBody>
          <a:bodyPr anchor="ctr">
            <a:normAutofit/>
          </a:bodyPr>
          <a:lstStyle/>
          <a:p>
            <a:r>
              <a:rPr lang="fr-FR" sz="7200" b="1" i="1" dirty="0"/>
              <a:t>C</a:t>
            </a:r>
            <a:endParaRPr lang="fr-FR" sz="7200" i="1" dirty="0"/>
          </a:p>
          <a:p>
            <a:r>
              <a:rPr lang="fr-FR" sz="7200" b="1" i="1" dirty="0"/>
              <a:t>Q</a:t>
            </a:r>
            <a:endParaRPr lang="fr-FR" sz="4400" i="1" dirty="0"/>
          </a:p>
          <a:p>
            <a:r>
              <a:rPr lang="fr-FR" sz="7200" b="1" i="1" dirty="0"/>
              <a:t>R</a:t>
            </a:r>
            <a:endParaRPr lang="fr-FR" sz="4400" i="1" dirty="0"/>
          </a:p>
          <a:p>
            <a:r>
              <a:rPr lang="fr-FR" sz="7200" b="1" i="1" dirty="0"/>
              <a:t>S</a:t>
            </a:r>
            <a:endParaRPr lang="fr-FR" sz="4400" i="1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 au fait ?!?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( powered by Greg YOUNG - @</a:t>
            </a:r>
            <a:r>
              <a:rPr lang="en-US" dirty="0" err="1"/>
              <a:t>gregyoung</a:t>
            </a:r>
            <a:r>
              <a:rPr lang="en-US" dirty="0"/>
              <a:t> )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13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06372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1611458"/>
            <a:ext cx="5130114" cy="4616347"/>
          </a:xfrm>
        </p:spPr>
        <p:txBody>
          <a:bodyPr anchor="ctr">
            <a:normAutofit/>
          </a:bodyPr>
          <a:lstStyle/>
          <a:p>
            <a:r>
              <a:rPr lang="fr-FR" sz="7200" b="1" i="1" dirty="0"/>
              <a:t>C</a:t>
            </a:r>
            <a:r>
              <a:rPr lang="fr-FR" sz="4400" i="1" dirty="0"/>
              <a:t>ommand</a:t>
            </a:r>
            <a:endParaRPr lang="fr-FR" sz="7200" i="1" dirty="0"/>
          </a:p>
          <a:p>
            <a:r>
              <a:rPr lang="fr-FR" sz="7200" b="1" i="1" dirty="0" err="1"/>
              <a:t>Q</a:t>
            </a:r>
            <a:r>
              <a:rPr lang="fr-FR" sz="4400" i="1" dirty="0" err="1"/>
              <a:t>uery</a:t>
            </a:r>
            <a:endParaRPr lang="fr-FR" sz="4400" i="1" dirty="0"/>
          </a:p>
          <a:p>
            <a:r>
              <a:rPr lang="fr-FR" sz="7200" b="1" i="1" dirty="0" err="1"/>
              <a:t>R</a:t>
            </a:r>
            <a:r>
              <a:rPr lang="fr-FR" sz="4400" i="1" dirty="0" err="1"/>
              <a:t>esponsibility</a:t>
            </a:r>
            <a:endParaRPr lang="fr-FR" sz="4400" i="1" dirty="0"/>
          </a:p>
          <a:p>
            <a:r>
              <a:rPr lang="fr-FR" sz="7200" b="1" i="1" dirty="0" err="1"/>
              <a:t>S</a:t>
            </a:r>
            <a:r>
              <a:rPr lang="fr-FR" sz="4400" i="1" dirty="0" err="1"/>
              <a:t>egregation</a:t>
            </a:r>
            <a:endParaRPr lang="fr-FR" sz="4400" i="1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 au fait ?!?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14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07443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1611458"/>
            <a:ext cx="5130114" cy="4616347"/>
          </a:xfrm>
        </p:spPr>
        <p:txBody>
          <a:bodyPr anchor="ctr">
            <a:normAutofit/>
          </a:bodyPr>
          <a:lstStyle/>
          <a:p>
            <a:r>
              <a:rPr lang="fr-FR" sz="7200" b="1" i="1" dirty="0"/>
              <a:t>C</a:t>
            </a:r>
            <a:r>
              <a:rPr lang="fr-FR" sz="4400" i="1" dirty="0"/>
              <a:t>ommand</a:t>
            </a:r>
            <a:endParaRPr lang="fr-FR" sz="7200" i="1" dirty="0"/>
          </a:p>
          <a:p>
            <a:r>
              <a:rPr lang="fr-FR" sz="7200" b="1" i="1" dirty="0" err="1"/>
              <a:t>Q</a:t>
            </a:r>
            <a:r>
              <a:rPr lang="fr-FR" sz="4400" i="1" dirty="0" err="1"/>
              <a:t>uery</a:t>
            </a:r>
            <a:endParaRPr lang="fr-FR" sz="4400" i="1" dirty="0"/>
          </a:p>
          <a:p>
            <a:r>
              <a:rPr lang="fr-FR" sz="7200" b="1" i="1" dirty="0" err="1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fr-FR" sz="4400" i="1" dirty="0" err="1">
                <a:solidFill>
                  <a:schemeClr val="bg1">
                    <a:lumMod val="75000"/>
                  </a:schemeClr>
                </a:solidFill>
              </a:rPr>
              <a:t>esponsibility</a:t>
            </a:r>
            <a:endParaRPr lang="fr-FR" sz="4400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sz="7200" b="1" i="1" dirty="0" err="1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fr-FR" sz="4400" i="1" dirty="0" err="1">
                <a:solidFill>
                  <a:schemeClr val="bg1">
                    <a:lumMod val="75000"/>
                  </a:schemeClr>
                </a:solidFill>
              </a:rPr>
              <a:t>egregation</a:t>
            </a:r>
            <a:endParaRPr lang="fr-FR" sz="4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 au fait ?!?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15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80172" y="1196676"/>
            <a:ext cx="6742133" cy="2225029"/>
            <a:chOff x="3680172" y="1196676"/>
            <a:chExt cx="6742133" cy="2225029"/>
          </a:xfrm>
        </p:grpSpPr>
        <p:pic>
          <p:nvPicPr>
            <p:cNvPr id="19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65" t="33784" r="87027" b="29183"/>
            <a:stretch/>
          </p:blipFill>
          <p:spPr bwMode="auto">
            <a:xfrm rot="5400000">
              <a:off x="5783555" y="110895"/>
              <a:ext cx="369516" cy="4576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8292247" y="1196676"/>
              <a:ext cx="2130058" cy="2225029"/>
              <a:chOff x="8292247" y="1196676"/>
              <a:chExt cx="2130058" cy="2225029"/>
            </a:xfrm>
          </p:grpSpPr>
          <p:pic>
            <p:nvPicPr>
              <p:cNvPr id="21" name="Picture 2" descr="Afficher l'image d'origin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59" t="63713" r="43482" b="1825"/>
              <a:stretch/>
            </p:blipFill>
            <p:spPr bwMode="auto">
              <a:xfrm>
                <a:off x="8292247" y="1196676"/>
                <a:ext cx="2130058" cy="22250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0075" y="1333971"/>
                <a:ext cx="560677" cy="586810"/>
              </a:xfrm>
              <a:prstGeom prst="rect">
                <a:avLst/>
              </a:prstGeom>
            </p:spPr>
          </p:pic>
        </p:grpSp>
      </p:grpSp>
      <p:grpSp>
        <p:nvGrpSpPr>
          <p:cNvPr id="7" name="Group 6"/>
          <p:cNvGrpSpPr/>
          <p:nvPr/>
        </p:nvGrpSpPr>
        <p:grpSpPr>
          <a:xfrm>
            <a:off x="2713583" y="3889139"/>
            <a:ext cx="8408016" cy="2055726"/>
            <a:chOff x="2713583" y="3889139"/>
            <a:chExt cx="8408016" cy="2055726"/>
          </a:xfrm>
        </p:grpSpPr>
        <p:pic>
          <p:nvPicPr>
            <p:cNvPr id="18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65" t="33784" r="87027" b="29183"/>
            <a:stretch/>
          </p:blipFill>
          <p:spPr bwMode="auto">
            <a:xfrm rot="6428373">
              <a:off x="5294007" y="1545460"/>
              <a:ext cx="369516" cy="5530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8175593" y="3889139"/>
              <a:ext cx="2946006" cy="2055726"/>
              <a:chOff x="8175593" y="3889139"/>
              <a:chExt cx="2946006" cy="2055726"/>
            </a:xfrm>
          </p:grpSpPr>
          <p:pic>
            <p:nvPicPr>
              <p:cNvPr id="24" name="Picture 2" descr="Afficher l'image d'origin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771" r="42741" b="65708"/>
              <a:stretch/>
            </p:blipFill>
            <p:spPr bwMode="auto">
              <a:xfrm>
                <a:off x="8175593" y="3909777"/>
                <a:ext cx="2306433" cy="2035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9906" y="3889139"/>
                <a:ext cx="1401693" cy="121638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0269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16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1130423"/>
            <a:ext cx="6838377" cy="55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60917" y="4016227"/>
            <a:ext cx="569435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560917" y="1745974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234572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17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1130423"/>
            <a:ext cx="4457823" cy="55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1019" y="1745974"/>
            <a:ext cx="4965806" cy="748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09725" y="1435861"/>
            <a:ext cx="2137987" cy="1582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2905763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18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1130423"/>
            <a:ext cx="4457823" cy="55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1019" y="232151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09725" y="1435861"/>
            <a:ext cx="1209941" cy="1582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58022" y="168523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 rot="10800000">
            <a:off x="5923125" y="1820580"/>
            <a:ext cx="1501254" cy="1214651"/>
            <a:chOff x="6851176" y="1815152"/>
            <a:chExt cx="1501254" cy="1214651"/>
          </a:xfrm>
        </p:grpSpPr>
        <p:pic>
          <p:nvPicPr>
            <p:cNvPr id="21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96" t="14597" r="31161" b="63789"/>
            <a:stretch/>
          </p:blipFill>
          <p:spPr bwMode="auto">
            <a:xfrm>
              <a:off x="6851176" y="1815152"/>
              <a:ext cx="928048" cy="1214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7219666" y="1815152"/>
              <a:ext cx="1132764" cy="491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446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19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1130423"/>
            <a:ext cx="2573223" cy="55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1019" y="232151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58022" y="168523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14633" y="1560100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89610" y="1480484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96351" y="1332631"/>
            <a:ext cx="245329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57755" y="988292"/>
            <a:ext cx="2007070" cy="1871188"/>
            <a:chOff x="4857755" y="988292"/>
            <a:chExt cx="2007070" cy="1871188"/>
          </a:xfrm>
        </p:grpSpPr>
        <p:pic>
          <p:nvPicPr>
            <p:cNvPr id="28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88" t="-117" r="42633" b="66820"/>
            <a:stretch/>
          </p:blipFill>
          <p:spPr bwMode="auto">
            <a:xfrm>
              <a:off x="4857755" y="988292"/>
              <a:ext cx="2007070" cy="187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6844654" y="2612083"/>
            <a:ext cx="237858" cy="237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21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6" t="14597" r="31161" b="63789"/>
          <a:stretch/>
        </p:blipFill>
        <p:spPr bwMode="auto">
          <a:xfrm rot="10800000">
            <a:off x="6496331" y="1820580"/>
            <a:ext cx="928048" cy="12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6367215" y="2564135"/>
            <a:ext cx="373031" cy="152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04050" y="2573121"/>
            <a:ext cx="278462" cy="182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00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65" y="3440112"/>
            <a:ext cx="1266825" cy="790575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983525" y="2710233"/>
            <a:ext cx="4627053" cy="1760168"/>
          </a:xfrm>
        </p:spPr>
        <p:txBody>
          <a:bodyPr numCol="2">
            <a:noAutofit/>
          </a:bodyPr>
          <a:lstStyle/>
          <a:p>
            <a:r>
              <a:rPr lang="en-US" sz="1800" dirty="0"/>
              <a:t>Thomas PIERRAIN</a:t>
            </a:r>
            <a:br>
              <a:rPr lang="en-US" sz="1800" dirty="0"/>
            </a:br>
            <a:r>
              <a:rPr lang="en-US" sz="1800" dirty="0">
                <a:solidFill>
                  <a:srgbClr val="D386F6"/>
                </a:solidFill>
              </a:rPr>
              <a:t>@</a:t>
            </a:r>
            <a:r>
              <a:rPr lang="en-US" sz="1800" dirty="0" err="1">
                <a:solidFill>
                  <a:srgbClr val="D386F6"/>
                </a:solidFill>
              </a:rPr>
              <a:t>tpierrain</a:t>
            </a:r>
            <a:endParaRPr lang="en-US" sz="1800" dirty="0">
              <a:solidFill>
                <a:srgbClr val="D386F6"/>
              </a:solidFill>
            </a:endParaRPr>
          </a:p>
          <a:p>
            <a:r>
              <a:rPr lang="en-US" sz="1800" dirty="0"/>
              <a:t>Bruno BOUCARD</a:t>
            </a:r>
            <a:br>
              <a:rPr lang="en-US" sz="1800" dirty="0"/>
            </a:br>
            <a:r>
              <a:rPr lang="en-US" sz="1800" dirty="0">
                <a:solidFill>
                  <a:srgbClr val="D386F6"/>
                </a:solidFill>
              </a:rPr>
              <a:t>@</a:t>
            </a:r>
            <a:r>
              <a:rPr lang="en-US" sz="1800" dirty="0" err="1">
                <a:solidFill>
                  <a:srgbClr val="D386F6"/>
                </a:solidFill>
              </a:rPr>
              <a:t>brunoboucard</a:t>
            </a:r>
            <a:endParaRPr lang="en-US" sz="1800" dirty="0">
              <a:solidFill>
                <a:srgbClr val="D386F6"/>
              </a:solidFill>
            </a:endParaRPr>
          </a:p>
          <a:p>
            <a:endParaRPr lang="en-US" sz="1800" dirty="0"/>
          </a:p>
          <a:p>
            <a:r>
              <a:rPr lang="en-US" sz="1800" dirty="0"/>
              <a:t>Tomasz JASKULA</a:t>
            </a:r>
            <a:br>
              <a:rPr lang="en-US" sz="1800" dirty="0"/>
            </a:br>
            <a:r>
              <a:rPr lang="en-US" sz="1800" dirty="0">
                <a:solidFill>
                  <a:srgbClr val="D386F6"/>
                </a:solidFill>
              </a:rPr>
              <a:t>@</a:t>
            </a:r>
            <a:r>
              <a:rPr lang="en-US" sz="1800" dirty="0" err="1">
                <a:solidFill>
                  <a:srgbClr val="D386F6"/>
                </a:solidFill>
              </a:rPr>
              <a:t>tjaskula</a:t>
            </a:r>
            <a:endParaRPr lang="en-US" sz="1800" dirty="0">
              <a:solidFill>
                <a:srgbClr val="D386F6"/>
              </a:solidFill>
            </a:endParaRPr>
          </a:p>
          <a:p>
            <a:r>
              <a:rPr lang="en-US" sz="1800" dirty="0"/>
              <a:t>Eric VERNIE</a:t>
            </a:r>
            <a:br>
              <a:rPr lang="en-US" sz="1800" dirty="0"/>
            </a:br>
            <a:r>
              <a:rPr lang="en-US" sz="1800" dirty="0">
                <a:solidFill>
                  <a:srgbClr val="D386F6"/>
                </a:solidFill>
              </a:rPr>
              <a:t>@</a:t>
            </a:r>
            <a:r>
              <a:rPr lang="en-US" sz="1800" dirty="0" err="1">
                <a:solidFill>
                  <a:srgbClr val="D386F6"/>
                </a:solidFill>
              </a:rPr>
              <a:t>EricVernie</a:t>
            </a:r>
            <a:endParaRPr lang="en-US" sz="1800" dirty="0">
              <a:solidFill>
                <a:srgbClr val="D386F6"/>
              </a:solidFill>
            </a:endParaRPr>
          </a:p>
          <a:p>
            <a:endParaRPr lang="en-US" sz="18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5012266" y="449732"/>
            <a:ext cx="3877234" cy="811094"/>
          </a:xfrm>
        </p:spPr>
        <p:txBody>
          <a:bodyPr numCol="2">
            <a:normAutofit/>
          </a:bodyPr>
          <a:lstStyle/>
          <a:p>
            <a:pPr lvl="1"/>
            <a:endParaRPr lang="en-US" sz="1600" dirty="0"/>
          </a:p>
          <a:p>
            <a:pPr lvl="1"/>
            <a:r>
              <a:rPr lang="en-US" sz="1600" dirty="0"/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91911" y="4370885"/>
            <a:ext cx="4860759" cy="5909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" panose="020B0502040504020203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</a:rPr>
              <a:t>CQRS par </a:t>
            </a:r>
          </a:p>
          <a:p>
            <a:r>
              <a:rPr lang="en-US" sz="5400" dirty="0">
                <a:solidFill>
                  <a:schemeClr val="bg1"/>
                </a:solidFill>
              </a:rPr>
              <a:t>la </a:t>
            </a:r>
            <a:r>
              <a:rPr lang="en-US" sz="5400" dirty="0" err="1">
                <a:solidFill>
                  <a:schemeClr val="bg1"/>
                </a:solidFill>
              </a:rPr>
              <a:t>pratique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81" y="3009118"/>
            <a:ext cx="235044" cy="23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34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20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3018525"/>
            <a:ext cx="2573223" cy="3650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1019" y="232151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58022" y="168523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14633" y="1560100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89610" y="1480484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96351" y="1332631"/>
            <a:ext cx="245329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57755" y="988292"/>
            <a:ext cx="2007070" cy="1871188"/>
            <a:chOff x="4857755" y="988292"/>
            <a:chExt cx="2007070" cy="1871188"/>
          </a:xfrm>
        </p:grpSpPr>
        <p:pic>
          <p:nvPicPr>
            <p:cNvPr id="28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88" t="-117" r="42633" b="66820"/>
            <a:stretch/>
          </p:blipFill>
          <p:spPr bwMode="auto">
            <a:xfrm>
              <a:off x="4857755" y="988292"/>
              <a:ext cx="2007070" cy="187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6844654" y="2612083"/>
            <a:ext cx="237858" cy="237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21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6" t="14597" r="31161" b="63789"/>
          <a:stretch/>
        </p:blipFill>
        <p:spPr bwMode="auto">
          <a:xfrm rot="10800000">
            <a:off x="6496331" y="1820580"/>
            <a:ext cx="928048" cy="12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6367215" y="2564135"/>
            <a:ext cx="373031" cy="152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04050" y="2573121"/>
            <a:ext cx="278462" cy="182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85130" y="2096329"/>
            <a:ext cx="1072625" cy="938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35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4" t="18429" r="67855" b="74871"/>
          <a:stretch/>
        </p:blipFill>
        <p:spPr bwMode="auto">
          <a:xfrm rot="10800000">
            <a:off x="3738283" y="2030506"/>
            <a:ext cx="1116106" cy="37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870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21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3018525"/>
            <a:ext cx="2573223" cy="3650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1019" y="232151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650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58022" y="168523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14633" y="1560100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89610" y="1480484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96351" y="1332631"/>
            <a:ext cx="245329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57755" y="988292"/>
            <a:ext cx="2007070" cy="1871188"/>
            <a:chOff x="4857755" y="988292"/>
            <a:chExt cx="2007070" cy="1871188"/>
          </a:xfrm>
        </p:grpSpPr>
        <p:pic>
          <p:nvPicPr>
            <p:cNvPr id="28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88" t="-117" r="42633" b="66820"/>
            <a:stretch/>
          </p:blipFill>
          <p:spPr bwMode="auto">
            <a:xfrm>
              <a:off x="4857755" y="988292"/>
              <a:ext cx="2007070" cy="187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6844654" y="2612083"/>
            <a:ext cx="237858" cy="237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21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6" t="14597" r="31161" b="63789"/>
          <a:stretch/>
        </p:blipFill>
        <p:spPr bwMode="auto">
          <a:xfrm rot="10800000">
            <a:off x="6496331" y="1820580"/>
            <a:ext cx="928048" cy="12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6367215" y="2564135"/>
            <a:ext cx="373031" cy="152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04050" y="2573121"/>
            <a:ext cx="278462" cy="182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91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22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3018525"/>
            <a:ext cx="2573223" cy="3650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650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857755" y="988292"/>
            <a:ext cx="2007070" cy="1871188"/>
            <a:chOff x="4857755" y="988292"/>
            <a:chExt cx="2007070" cy="1871188"/>
          </a:xfrm>
        </p:grpSpPr>
        <p:pic>
          <p:nvPicPr>
            <p:cNvPr id="28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88" t="-117" r="42633" b="66820"/>
            <a:stretch/>
          </p:blipFill>
          <p:spPr bwMode="auto">
            <a:xfrm>
              <a:off x="4857755" y="988292"/>
              <a:ext cx="2007070" cy="187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6844654" y="2612083"/>
            <a:ext cx="237858" cy="237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67215" y="2564135"/>
            <a:ext cx="373031" cy="152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04050" y="2573121"/>
            <a:ext cx="278462" cy="182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230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23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48585" y="4773909"/>
            <a:ext cx="4694830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60917" y="4016227"/>
            <a:ext cx="569435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3587921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24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48584" y="4773909"/>
            <a:ext cx="4385481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91974" y="1074588"/>
            <a:ext cx="7495746" cy="2675109"/>
            <a:chOff x="2291974" y="1074588"/>
            <a:chExt cx="7495746" cy="2675109"/>
          </a:xfrm>
        </p:grpSpPr>
        <p:sp>
          <p:nvSpPr>
            <p:cNvPr id="13" name="Rectangle 12"/>
            <p:cNvSpPr/>
            <p:nvPr/>
          </p:nvSpPr>
          <p:spPr>
            <a:xfrm>
              <a:off x="2291974" y="1074588"/>
              <a:ext cx="7343345" cy="189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393373" y="1226988"/>
              <a:ext cx="1394347" cy="2522709"/>
              <a:chOff x="8393373" y="1226988"/>
              <a:chExt cx="1394347" cy="2522709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393374" y="1226988"/>
                <a:ext cx="1394346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93373" y="1742166"/>
                <a:ext cx="700844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2871619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25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48585" y="4773909"/>
            <a:ext cx="3060796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91974" y="1074588"/>
            <a:ext cx="7495746" cy="2675109"/>
            <a:chOff x="2291974" y="1074588"/>
            <a:chExt cx="7495746" cy="2675109"/>
          </a:xfrm>
        </p:grpSpPr>
        <p:sp>
          <p:nvSpPr>
            <p:cNvPr id="13" name="Rectangle 12"/>
            <p:cNvSpPr/>
            <p:nvPr/>
          </p:nvSpPr>
          <p:spPr>
            <a:xfrm>
              <a:off x="2291974" y="1074588"/>
              <a:ext cx="7343345" cy="189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393373" y="1226988"/>
              <a:ext cx="1394347" cy="2522709"/>
              <a:chOff x="8393373" y="1226988"/>
              <a:chExt cx="1394347" cy="2522709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393374" y="1226988"/>
                <a:ext cx="1394346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93373" y="1742166"/>
                <a:ext cx="700844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3465607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26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2101759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40446" y="4780259"/>
            <a:ext cx="1786396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91974" y="1074588"/>
            <a:ext cx="7495746" cy="2675109"/>
            <a:chOff x="2291974" y="1074588"/>
            <a:chExt cx="7495746" cy="2675109"/>
          </a:xfrm>
        </p:grpSpPr>
        <p:sp>
          <p:nvSpPr>
            <p:cNvPr id="14" name="Rectangle 13"/>
            <p:cNvSpPr/>
            <p:nvPr/>
          </p:nvSpPr>
          <p:spPr>
            <a:xfrm>
              <a:off x="2291974" y="1074588"/>
              <a:ext cx="7343345" cy="189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93373" y="1226988"/>
              <a:ext cx="1394347" cy="2522709"/>
              <a:chOff x="8393373" y="1226988"/>
              <a:chExt cx="1394347" cy="252270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393374" y="1226988"/>
                <a:ext cx="1394346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393373" y="1742166"/>
                <a:ext cx="700844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4015448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27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2"/>
            <a:ext cx="2101759" cy="2101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91974" y="1074588"/>
            <a:ext cx="7495746" cy="2675109"/>
            <a:chOff x="2291974" y="1074588"/>
            <a:chExt cx="7495746" cy="2675109"/>
          </a:xfrm>
        </p:grpSpPr>
        <p:sp>
          <p:nvSpPr>
            <p:cNvPr id="14" name="Rectangle 13"/>
            <p:cNvSpPr/>
            <p:nvPr/>
          </p:nvSpPr>
          <p:spPr>
            <a:xfrm>
              <a:off x="2291974" y="1074588"/>
              <a:ext cx="7343345" cy="189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93373" y="1226988"/>
              <a:ext cx="1394347" cy="2522709"/>
              <a:chOff x="8393373" y="1226988"/>
              <a:chExt cx="1394347" cy="252270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393374" y="1226988"/>
                <a:ext cx="1394346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393373" y="1742166"/>
                <a:ext cx="700844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3083219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28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4890898" y="1074588"/>
            <a:ext cx="4797261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66079" y="1226988"/>
            <a:ext cx="1421642" cy="2522709"/>
            <a:chOff x="8393373" y="1226988"/>
            <a:chExt cx="1394347" cy="2522709"/>
          </a:xfrm>
        </p:grpSpPr>
        <p:sp>
          <p:nvSpPr>
            <p:cNvPr id="15" name="Rectangle 14"/>
            <p:cNvSpPr/>
            <p:nvPr/>
          </p:nvSpPr>
          <p:spPr>
            <a:xfrm>
              <a:off x="8393374" y="1226988"/>
              <a:ext cx="1394346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93373" y="1742166"/>
              <a:ext cx="700844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817366" y="2074807"/>
            <a:ext cx="1511661" cy="1027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421613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29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6889323" y="1074588"/>
            <a:ext cx="2595872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66079" y="1226988"/>
            <a:ext cx="1421642" cy="2522709"/>
            <a:chOff x="8393373" y="1226988"/>
            <a:chExt cx="1394347" cy="2522709"/>
          </a:xfrm>
        </p:grpSpPr>
        <p:sp>
          <p:nvSpPr>
            <p:cNvPr id="15" name="Rectangle 14"/>
            <p:cNvSpPr/>
            <p:nvPr/>
          </p:nvSpPr>
          <p:spPr>
            <a:xfrm>
              <a:off x="8393374" y="1226988"/>
              <a:ext cx="1394346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93373" y="1742166"/>
              <a:ext cx="700844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165200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1985"/>
            <a:ext cx="6324600" cy="590931"/>
          </a:xfrm>
        </p:spPr>
        <p:txBody>
          <a:bodyPr/>
          <a:lstStyle/>
          <a:p>
            <a:r>
              <a:rPr lang="en-US" dirty="0" err="1"/>
              <a:t>Pourquoi</a:t>
            </a:r>
            <a:r>
              <a:rPr lang="en-US" dirty="0"/>
              <a:t> CQRS ?</a:t>
            </a:r>
          </a:p>
        </p:txBody>
      </p:sp>
    </p:spTree>
    <p:extLst>
      <p:ext uri="{BB962C8B-B14F-4D97-AF65-F5344CB8AC3E}">
        <p14:creationId xmlns:p14="http://schemas.microsoft.com/office/powerpoint/2010/main" val="4060709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30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8557145" y="1074588"/>
            <a:ext cx="928049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66079" y="1226988"/>
            <a:ext cx="1421642" cy="2522709"/>
            <a:chOff x="8393373" y="1226988"/>
            <a:chExt cx="1394347" cy="2522709"/>
          </a:xfrm>
        </p:grpSpPr>
        <p:sp>
          <p:nvSpPr>
            <p:cNvPr id="15" name="Rectangle 14"/>
            <p:cNvSpPr/>
            <p:nvPr/>
          </p:nvSpPr>
          <p:spPr>
            <a:xfrm>
              <a:off x="8393374" y="1226988"/>
              <a:ext cx="1394346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93373" y="1742166"/>
              <a:ext cx="700844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378226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31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17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2010004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petit CQRS illustré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32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10044953" y="355564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fr-FR" sz="3600" dirty="0">
                <a:solidFill>
                  <a:srgbClr val="B4009E"/>
                </a:solidFill>
              </a:rPr>
              <a:t>FTW!</a:t>
            </a:r>
          </a:p>
        </p:txBody>
      </p:sp>
    </p:spTree>
    <p:extLst>
      <p:ext uri="{BB962C8B-B14F-4D97-AF65-F5344CB8AC3E}">
        <p14:creationId xmlns:p14="http://schemas.microsoft.com/office/powerpoint/2010/main" val="1083722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211831" y="493141"/>
            <a:ext cx="4876800" cy="4493185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b="1" dirty="0">
                <a:solidFill>
                  <a:srgbClr val="0078D7"/>
                </a:solidFill>
              </a:rPr>
              <a:t>Command</a:t>
            </a:r>
          </a:p>
          <a:p>
            <a:pPr algn="ctr"/>
            <a:r>
              <a:rPr lang="fr-FR" sz="2400" dirty="0"/>
              <a:t>Action</a:t>
            </a:r>
          </a:p>
          <a:p>
            <a:pPr algn="ctr"/>
            <a:r>
              <a:rPr lang="fr-FR" sz="2400" dirty="0"/>
              <a:t>Change l’état du système</a:t>
            </a:r>
            <a:br>
              <a:rPr lang="fr-FR" sz="2400" dirty="0"/>
            </a:br>
            <a:endParaRPr lang="fr-FR" sz="2400" dirty="0"/>
          </a:p>
          <a:p>
            <a:pPr algn="ctr"/>
            <a:r>
              <a:rPr lang="fr-FR" sz="2400" dirty="0"/>
              <a:t>Ne retourne pas de donnée !</a:t>
            </a:r>
          </a:p>
          <a:p>
            <a:pPr algn="ctr"/>
            <a:r>
              <a:rPr lang="fr-FR" sz="2400" dirty="0"/>
              <a:t>Verbe a l’impératif</a:t>
            </a:r>
          </a:p>
          <a:p>
            <a:pPr algn="ctr"/>
            <a:r>
              <a:rPr lang="fr-FR" sz="2400" dirty="0"/>
              <a:t>Ex: </a:t>
            </a:r>
            <a:r>
              <a:rPr lang="fr-FR" sz="2400" dirty="0" err="1">
                <a:solidFill>
                  <a:srgbClr val="0078D7"/>
                </a:solidFill>
              </a:rPr>
              <a:t>BookARoom</a:t>
            </a:r>
            <a:endParaRPr lang="fr-FR" sz="2400" dirty="0">
              <a:solidFill>
                <a:srgbClr val="0078D7"/>
              </a:solidFill>
            </a:endParaRPr>
          </a:p>
          <a:p>
            <a:pPr algn="ctr"/>
            <a:endParaRPr lang="en-US" sz="2400" dirty="0"/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33</a:t>
            </a:fld>
            <a:endParaRPr lang="en-US" dirty="0">
              <a:latin typeface="Segoe" panose="020B0502040504020203"/>
            </a:endParaRPr>
          </a:p>
        </p:txBody>
      </p:sp>
      <p:sp>
        <p:nvSpPr>
          <p:cNvPr id="6" name="Content Placeholder 37"/>
          <p:cNvSpPr txBox="1">
            <a:spLocks/>
          </p:cNvSpPr>
          <p:nvPr/>
        </p:nvSpPr>
        <p:spPr>
          <a:xfrm>
            <a:off x="6644008" y="493141"/>
            <a:ext cx="4876800" cy="4493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2pPr>
            <a:lvl3pPr marL="628650" indent="-25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tabLst>
                <a:tab pos="895350" algn="l"/>
              </a:tabLst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3pPr>
            <a:lvl4pPr marL="895350" indent="476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b="1" dirty="0">
                <a:solidFill>
                  <a:srgbClr val="5C2C8F"/>
                </a:solidFill>
              </a:rPr>
              <a:t>Query</a:t>
            </a:r>
          </a:p>
          <a:p>
            <a:pPr algn="ctr"/>
            <a:r>
              <a:rPr lang="fr-FR" sz="2400" dirty="0"/>
              <a:t>Demande une info</a:t>
            </a:r>
          </a:p>
          <a:p>
            <a:pPr algn="ctr"/>
            <a:r>
              <a:rPr lang="fr-FR" sz="2400" dirty="0"/>
              <a:t>Ne change JAMAIS l’état du système</a:t>
            </a:r>
            <a:br>
              <a:rPr lang="fr-FR" sz="2400" dirty="0"/>
            </a:br>
            <a:endParaRPr lang="fr-FR" sz="2400" dirty="0"/>
          </a:p>
          <a:p>
            <a:pPr algn="ctr"/>
            <a:r>
              <a:rPr lang="fr-FR" sz="2400" dirty="0"/>
              <a:t>Retourne des données</a:t>
            </a:r>
          </a:p>
          <a:p>
            <a:pPr algn="ctr"/>
            <a:r>
              <a:rPr lang="fr-FR" sz="2400" dirty="0"/>
              <a:t>Verbe a l’impératif</a:t>
            </a:r>
          </a:p>
          <a:p>
            <a:pPr algn="ctr"/>
            <a:r>
              <a:rPr lang="fr-FR" sz="2400" dirty="0"/>
              <a:t>Ex: </a:t>
            </a:r>
            <a:r>
              <a:rPr lang="fr-FR" sz="2400" dirty="0" err="1">
                <a:solidFill>
                  <a:srgbClr val="5C2C8F"/>
                </a:solidFill>
              </a:rPr>
              <a:t>SearchAvailableRooms</a:t>
            </a:r>
            <a:endParaRPr lang="fr-FR" sz="2400" dirty="0">
              <a:solidFill>
                <a:srgbClr val="5C2C8F"/>
              </a:solidFill>
            </a:endParaRPr>
          </a:p>
          <a:p>
            <a:pPr algn="ctr"/>
            <a:endParaRPr lang="en-US" sz="2400" dirty="0"/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sp>
        <p:nvSpPr>
          <p:cNvPr id="8" name="Content Placeholder 37"/>
          <p:cNvSpPr txBox="1">
            <a:spLocks/>
          </p:cNvSpPr>
          <p:nvPr/>
        </p:nvSpPr>
        <p:spPr>
          <a:xfrm>
            <a:off x="3427920" y="3493009"/>
            <a:ext cx="4876800" cy="4493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2pPr>
            <a:lvl3pPr marL="628650" indent="-25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tabLst>
                <a:tab pos="895350" algn="l"/>
              </a:tabLst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3pPr>
            <a:lvl4pPr marL="895350" indent="476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b="1" dirty="0"/>
              <a:t>Event</a:t>
            </a:r>
          </a:p>
          <a:p>
            <a:pPr algn="ctr"/>
            <a:r>
              <a:rPr lang="fr-FR" sz="2400" dirty="0"/>
              <a:t>A déjà eu lieu</a:t>
            </a:r>
          </a:p>
          <a:p>
            <a:pPr algn="ctr"/>
            <a:r>
              <a:rPr lang="fr-FR" sz="2400" dirty="0"/>
              <a:t>(Immutable)</a:t>
            </a:r>
          </a:p>
          <a:p>
            <a:pPr algn="ctr"/>
            <a:r>
              <a:rPr lang="fr-FR" sz="2400" dirty="0"/>
              <a:t>Verbe au participe passé</a:t>
            </a:r>
          </a:p>
          <a:p>
            <a:pPr algn="ctr"/>
            <a:r>
              <a:rPr lang="fr-FR" sz="2400" dirty="0"/>
              <a:t>Ex: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RoomBooked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sz="2400" dirty="0"/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2171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1985"/>
            <a:ext cx="6324600" cy="590931"/>
          </a:xfrm>
        </p:spPr>
        <p:txBody>
          <a:bodyPr/>
          <a:lstStyle/>
          <a:p>
            <a:r>
              <a:rPr lang="en-US" dirty="0" err="1"/>
              <a:t>Démo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14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542755"/>
          </a:xfrm>
        </p:spPr>
        <p:txBody>
          <a:bodyPr anchor="ctr">
            <a:normAutofit/>
          </a:bodyPr>
          <a:lstStyle/>
          <a:p>
            <a:pPr algn="ctr"/>
            <a:r>
              <a:rPr lang="fr-FR" sz="4400" i="1" dirty="0"/>
              <a:t>&lt;Slide pour </a:t>
            </a:r>
            <a:r>
              <a:rPr lang="fr-FR" sz="4400" i="1" dirty="0" err="1"/>
              <a:t>Eric</a:t>
            </a:r>
            <a:r>
              <a:rPr lang="fr-FR" sz="4400" i="1" dirty="0"/>
              <a:t>&gt;</a:t>
            </a: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Euh</a:t>
            </a:r>
            <a:r>
              <a:rPr lang="en-US" dirty="0"/>
              <a:t>… </a:t>
            </a:r>
            <a:r>
              <a:rPr lang="en-US" dirty="0" err="1"/>
              <a:t>avant</a:t>
            </a:r>
            <a:r>
              <a:rPr lang="en-US" dirty="0"/>
              <a:t> </a:t>
            </a:r>
            <a:r>
              <a:rPr lang="en-US" dirty="0" err="1"/>
              <a:t>ça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35</a:t>
            </a:fld>
            <a:endParaRPr lang="en-US" dirty="0">
              <a:latin typeface="Segoe" panose="020B0502040504020203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Vous connaissez </a:t>
            </a:r>
            <a:r>
              <a:rPr lang="fr-FR" dirty="0" err="1"/>
              <a:t>dotnet</a:t>
            </a:r>
            <a:r>
              <a:rPr lang="fr-FR" dirty="0"/>
              <a:t> </a:t>
            </a:r>
            <a:r>
              <a:rPr lang="fr-FR" dirty="0" err="1"/>
              <a:t>core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635505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1985"/>
            <a:ext cx="6324600" cy="590931"/>
          </a:xfrm>
        </p:spPr>
        <p:txBody>
          <a:bodyPr/>
          <a:lstStyle/>
          <a:p>
            <a:r>
              <a:rPr lang="en-US" dirty="0"/>
              <a:t>Live coding</a:t>
            </a:r>
          </a:p>
        </p:txBody>
      </p:sp>
    </p:spTree>
    <p:extLst>
      <p:ext uri="{BB962C8B-B14F-4D97-AF65-F5344CB8AC3E}">
        <p14:creationId xmlns:p14="http://schemas.microsoft.com/office/powerpoint/2010/main" val="3085624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1985"/>
            <a:ext cx="6324600" cy="590931"/>
          </a:xfrm>
        </p:spPr>
        <p:txBody>
          <a:bodyPr/>
          <a:lstStyle/>
          <a:p>
            <a:r>
              <a:rPr lang="en-US" dirty="0"/>
              <a:t>Pour </a:t>
            </a:r>
            <a:r>
              <a:rPr lang="en-US" dirty="0" err="1"/>
              <a:t>conclure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38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!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38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6148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45" y="2797415"/>
            <a:ext cx="8633709" cy="169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007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542755"/>
          </a:xfrm>
        </p:spPr>
        <p:txBody>
          <a:bodyPr anchor="ctr">
            <a:normAutofit fontScale="85000" lnSpcReduction="20000"/>
          </a:bodyPr>
          <a:lstStyle/>
          <a:p>
            <a:r>
              <a:rPr lang="fr-FR" sz="4400" i="1" dirty="0"/>
              <a:t>CQRS n’est pas un pattern général d’architecture</a:t>
            </a:r>
          </a:p>
          <a:p>
            <a:endParaRPr lang="fr-FR" sz="4400" i="1" dirty="0"/>
          </a:p>
          <a:p>
            <a:r>
              <a:rPr lang="fr-FR" sz="4400" i="1" dirty="0"/>
              <a:t>Utilisez-le pour les composants soumis à rude épreuve (perf)</a:t>
            </a:r>
          </a:p>
          <a:p>
            <a:endParaRPr lang="fr-FR" sz="4400" i="1" dirty="0"/>
          </a:p>
          <a:p>
            <a:r>
              <a:rPr lang="fr-FR" sz="4400" i="1" dirty="0"/>
              <a:t>Ce pattern peut très bien être utilisé que sur une sous-partie de votre plate-forme</a:t>
            </a: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N’en</a:t>
            </a:r>
            <a:r>
              <a:rPr lang="en-US" dirty="0"/>
              <a:t> </a:t>
            </a:r>
            <a:r>
              <a:rPr lang="en-US" dirty="0" err="1"/>
              <a:t>mettez</a:t>
            </a:r>
            <a:r>
              <a:rPr lang="en-US" dirty="0"/>
              <a:t> pas </a:t>
            </a:r>
            <a:r>
              <a:rPr lang="en-US" dirty="0" err="1"/>
              <a:t>partout</a:t>
            </a:r>
            <a:r>
              <a:rPr lang="en-US" dirty="0"/>
              <a:t> !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39</a:t>
            </a:fld>
            <a:endParaRPr lang="en-US" dirty="0">
              <a:latin typeface="Segoe" panose="020B0502040504020203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18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</a:t>
            </a:r>
            <a:r>
              <a:rPr lang="en-US" dirty="0" err="1"/>
              <a:t>problèmes</a:t>
            </a:r>
            <a:r>
              <a:rPr lang="en-US" dirty="0"/>
              <a:t> de </a:t>
            </a:r>
            <a:r>
              <a:rPr lang="en-US" dirty="0" err="1"/>
              <a:t>Scalabilité</a:t>
            </a:r>
            <a:r>
              <a:rPr lang="en-US" dirty="0"/>
              <a:t> ?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4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1028" name="Picture 4" descr="https://s-media-cache-ak0.pinimg.com/originals/69/12/a7/6912a7bfe9d6e154c83697a5e13d13f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" t="1851" r="2477" b="1521"/>
          <a:stretch/>
        </p:blipFill>
        <p:spPr bwMode="auto">
          <a:xfrm>
            <a:off x="2822222" y="1332088"/>
            <a:ext cx="6508814" cy="4933245"/>
          </a:xfrm>
          <a:prstGeom prst="rect">
            <a:avLst/>
          </a:prstGeom>
          <a:noFill/>
          <a:ln w="63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599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542755"/>
          </a:xfrm>
        </p:spPr>
        <p:txBody>
          <a:bodyPr anchor="ctr">
            <a:normAutofit/>
          </a:bodyPr>
          <a:lstStyle/>
          <a:p>
            <a:pPr algn="ctr"/>
            <a:r>
              <a:rPr lang="fr-FR" sz="6000" i="1" dirty="0"/>
              <a:t>CQRS          Event </a:t>
            </a:r>
            <a:r>
              <a:rPr lang="fr-FR" sz="6000" i="1" dirty="0" err="1"/>
              <a:t>Sourcing</a:t>
            </a:r>
            <a:endParaRPr lang="fr-FR" sz="6000" i="1" dirty="0"/>
          </a:p>
          <a:p>
            <a:pPr algn="ctr"/>
            <a:r>
              <a:rPr lang="fr-FR" sz="4000" i="1" dirty="0">
                <a:solidFill>
                  <a:schemeClr val="bg1">
                    <a:lumMod val="65000"/>
                  </a:schemeClr>
                </a:solidFill>
              </a:rPr>
              <a:t>mais</a:t>
            </a:r>
            <a:endParaRPr lang="fr-FR" sz="60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6000" i="1" dirty="0"/>
              <a:t>CQRS != Event </a:t>
            </a:r>
            <a:r>
              <a:rPr lang="fr-FR" sz="6000" i="1" dirty="0" err="1"/>
              <a:t>Sourcing</a:t>
            </a:r>
            <a:endParaRPr lang="fr-FR" sz="6000" i="1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dernière précision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40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14338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435" y="2572562"/>
            <a:ext cx="949657" cy="94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014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/>
              <a:t>N° </a:t>
            </a:r>
            <a:fld id="{6BFFD774-5C5F-4855-9115-A9F49D34CCD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280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@</a:t>
            </a:r>
            <a:r>
              <a:rPr lang="en-US" sz="2800" dirty="0" err="1"/>
              <a:t>tpierrain</a:t>
            </a:r>
            <a:r>
              <a:rPr lang="en-US" sz="2800" dirty="0"/>
              <a:t> @</a:t>
            </a:r>
            <a:r>
              <a:rPr lang="en-US" sz="2800" dirty="0" err="1"/>
              <a:t>boucardbruno</a:t>
            </a:r>
            <a:r>
              <a:rPr lang="en-US" sz="2800" dirty="0"/>
              <a:t> @</a:t>
            </a:r>
            <a:r>
              <a:rPr lang="en-US" sz="2800" dirty="0" err="1"/>
              <a:t>tjaskula</a:t>
            </a:r>
            <a:r>
              <a:rPr lang="en-US" sz="2800" dirty="0"/>
              <a:t> @</a:t>
            </a:r>
            <a:r>
              <a:rPr lang="en-US" sz="2800" dirty="0" err="1"/>
              <a:t>EricVernie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/>
              <a:t>N° </a:t>
            </a:r>
            <a:fld id="{6BFFD774-5C5F-4855-9115-A9F49D34CCD3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196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496" y="2670929"/>
            <a:ext cx="2963009" cy="296300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dirty="0"/>
              <a:t>N° </a:t>
            </a:r>
            <a:fld id="{6BFFD774-5C5F-4855-9115-A9F49D34CCD3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93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uri =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2B91AF"/>
                </a:solidFill>
                <a:highlight>
                  <a:srgbClr val="FFFFFF"/>
                </a:highlight>
              </a:rPr>
              <a:t>Uri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A31515"/>
                </a:solidFill>
                <a:highlight>
                  <a:srgbClr val="FFFFFF"/>
                </a:highlight>
              </a:rPr>
              <a:t>"http://example.com/datalist.aspx"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httpClient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HttpClient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result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httpClient.GetStringAsync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e)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de code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44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94430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158042" y="1611458"/>
            <a:ext cx="5655735" cy="4477663"/>
          </a:xfrm>
        </p:spPr>
        <p:txBody>
          <a:bodyPr anchor="ctr">
            <a:normAutofit/>
          </a:bodyPr>
          <a:lstStyle/>
          <a:p>
            <a:pPr algn="ctr"/>
            <a:r>
              <a:rPr lang="fr-FR" sz="6000" dirty="0"/>
              <a:t>Loi de Pareto</a:t>
            </a:r>
          </a:p>
          <a:p>
            <a:pPr algn="ctr"/>
            <a:r>
              <a:rPr lang="fr-FR" sz="3600" dirty="0"/>
              <a:t>80-20</a:t>
            </a: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coupable</a:t>
            </a:r>
            <a:r>
              <a:rPr lang="en-US" dirty="0"/>
              <a:t>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5</a:t>
            </a:fld>
            <a:endParaRPr lang="en-US" dirty="0">
              <a:latin typeface="Segoe" panose="020B0502040504020203"/>
            </a:endParaRPr>
          </a:p>
        </p:txBody>
      </p:sp>
      <p:graphicFrame>
        <p:nvGraphicFramePr>
          <p:cNvPr id="9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0790443"/>
              </p:ext>
            </p:extLst>
          </p:nvPr>
        </p:nvGraphicFramePr>
        <p:xfrm>
          <a:off x="5425546" y="1414270"/>
          <a:ext cx="5614987" cy="4872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ontent Placeholder 37"/>
          <p:cNvSpPr txBox="1">
            <a:spLocks/>
          </p:cNvSpPr>
          <p:nvPr/>
        </p:nvSpPr>
        <p:spPr>
          <a:xfrm>
            <a:off x="7725039" y="3988729"/>
            <a:ext cx="2037646" cy="1812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2pPr>
            <a:lvl3pPr marL="628650" indent="-25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tabLst>
                <a:tab pos="895350" algn="l"/>
              </a:tabLst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3pPr>
            <a:lvl4pPr marL="895350" indent="476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bg1"/>
                </a:solidFill>
              </a:rPr>
              <a:t>80% de lecture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37"/>
          <p:cNvSpPr txBox="1">
            <a:spLocks/>
          </p:cNvSpPr>
          <p:nvPr/>
        </p:nvSpPr>
        <p:spPr>
          <a:xfrm>
            <a:off x="6286322" y="1691151"/>
            <a:ext cx="2037646" cy="1812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2pPr>
            <a:lvl3pPr marL="628650" indent="-25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tabLst>
                <a:tab pos="895350" algn="l"/>
              </a:tabLst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3pPr>
            <a:lvl4pPr marL="895350" indent="476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bg1"/>
                </a:solidFill>
              </a:rPr>
              <a:t>20% d’écriture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61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158043" y="1407538"/>
            <a:ext cx="4876800" cy="4493185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/>
              <a:t>Des </a:t>
            </a:r>
            <a:r>
              <a:rPr lang="fr-FR" sz="4400" dirty="0"/>
              <a:t>contraintes très différentes</a:t>
            </a:r>
            <a:r>
              <a:rPr lang="en-US" sz="4400" dirty="0"/>
              <a:t> </a:t>
            </a:r>
            <a:r>
              <a:rPr lang="fr-FR" sz="4400" dirty="0"/>
              <a:t>à gérer par le même composant central…</a:t>
            </a:r>
            <a:endParaRPr lang="en-US" sz="1800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Avec au final…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6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2052" name="Picture 4" descr="http://cdn.softwaretestinghelp.com/wp-content/qa/uploads/2011/06/Database-Tes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338" y="1407538"/>
            <a:ext cx="6544083" cy="4493185"/>
          </a:xfrm>
          <a:prstGeom prst="rect">
            <a:avLst/>
          </a:prstGeom>
          <a:noFill/>
          <a:ln w="63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23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542755"/>
          </a:xfrm>
        </p:spPr>
        <p:txBody>
          <a:bodyPr anchor="ctr">
            <a:normAutofit/>
          </a:bodyPr>
          <a:lstStyle/>
          <a:p>
            <a:r>
              <a:rPr lang="fr-FR" sz="4400" i="1" dirty="0"/>
              <a:t>Tenez-en vous suffisamment compte dans vos choix de design et d’architecture ?</a:t>
            </a:r>
            <a:endParaRPr lang="en-US" sz="4400" i="1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(pour </a:t>
            </a:r>
            <a:r>
              <a:rPr lang="en-US" dirty="0" err="1"/>
              <a:t>vous</a:t>
            </a:r>
            <a:r>
              <a:rPr lang="en-US" dirty="0"/>
              <a:t>)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7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241292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542755"/>
          </a:xfrm>
        </p:spPr>
        <p:txBody>
          <a:bodyPr anchor="ctr">
            <a:normAutofit/>
          </a:bodyPr>
          <a:lstStyle/>
          <a:p>
            <a:r>
              <a:rPr lang="fr-FR" sz="4400" i="1" dirty="0"/>
              <a:t>Comment optimiser une appli qui a besoin de monter à l’échelle ?</a:t>
            </a:r>
            <a:endParaRPr lang="en-US" sz="4400" i="1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Alors</a:t>
            </a:r>
            <a:endParaRPr 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d’après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8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43657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12579" y="3117417"/>
            <a:ext cx="5138155" cy="623166"/>
          </a:xfrm>
        </p:spPr>
        <p:txBody>
          <a:bodyPr/>
          <a:lstStyle/>
          <a:p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où</a:t>
            </a:r>
            <a:r>
              <a:rPr lang="en-US" dirty="0"/>
              <a:t> CQRS…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9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7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680" y="1297343"/>
            <a:ext cx="7309602" cy="100341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12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Microsoft tech">
      <a:dk1>
        <a:srgbClr val="000000"/>
      </a:dk1>
      <a:lt1>
        <a:sysClr val="window" lastClr="FFFFFF"/>
      </a:lt1>
      <a:dk2>
        <a:srgbClr val="5C2D91"/>
      </a:dk2>
      <a:lt2>
        <a:srgbClr val="E7E6E6"/>
      </a:lt2>
      <a:accent1>
        <a:srgbClr val="5C2D91"/>
      </a:accent1>
      <a:accent2>
        <a:srgbClr val="0078D7"/>
      </a:accent2>
      <a:accent3>
        <a:srgbClr val="D0CECE"/>
      </a:accent3>
      <a:accent4>
        <a:srgbClr val="A5A5A5"/>
      </a:accent4>
      <a:accent5>
        <a:srgbClr val="B4009E"/>
      </a:accent5>
      <a:accent6>
        <a:srgbClr val="0078D7"/>
      </a:accent6>
      <a:hlink>
        <a:srgbClr val="FFC000"/>
      </a:hlink>
      <a:folHlink>
        <a:srgbClr val="B4009E"/>
      </a:folHlink>
    </a:clrScheme>
    <a:fontScheme name="Microsof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tlCol="0" anchor="ctr"/>
      <a:lstStyle>
        <a:defPPr algn="ctr">
          <a:defRPr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82F50041FC6E4EBC42A700831FF004" ma:contentTypeVersion="4" ma:contentTypeDescription="Crée un document." ma:contentTypeScope="" ma:versionID="4c6ec815f8017e8af2e42809d3015731">
  <xsd:schema xmlns:xsd="http://www.w3.org/2001/XMLSchema" xmlns:xs="http://www.w3.org/2001/XMLSchema" xmlns:p="http://schemas.microsoft.com/office/2006/metadata/properties" xmlns:ns2="fcc931a8-69fd-4b0b-b111-5aa2089df431" xmlns:ns3="248c3350-8f11-4d45-912e-72bccbb754b6" targetNamespace="http://schemas.microsoft.com/office/2006/metadata/properties" ma:root="true" ma:fieldsID="fa4f347ab2845ae3d60427d91a21d39e" ns2:_="" ns3:_="">
    <xsd:import namespace="fcc931a8-69fd-4b0b-b111-5aa2089df431"/>
    <xsd:import namespace="248c3350-8f11-4d45-912e-72bccbb754b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c931a8-69fd-4b0b-b111-5aa2089df43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astSharedByUser" ma:index="10" nillable="true" ma:displayName="Dernier partage par heure par utilisateu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Dernier partage par heur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8c3350-8f11-4d45-912e-72bccbb754b6" elementFormDefault="qualified">
    <xsd:import namespace="http://schemas.microsoft.com/office/2006/documentManagement/types"/>
    <xsd:import namespace="http://schemas.microsoft.com/office/infopath/2007/PartnerControls"/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22CF26-F779-4CA8-9499-C5BCD4F564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40B343-BD03-44D2-93AA-0A352731B5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c931a8-69fd-4b0b-b111-5aa2089df431"/>
    <ds:schemaRef ds:uri="248c3350-8f11-4d45-912e-72bccbb754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65D9654-E48E-4D67-82FF-6ACD37149160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48c3350-8f11-4d45-912e-72bccbb754b6"/>
    <ds:schemaRef ds:uri="http://purl.org/dc/terms/"/>
    <ds:schemaRef ds:uri="http://schemas.openxmlformats.org/package/2006/metadata/core-properties"/>
    <ds:schemaRef ds:uri="fcc931a8-69fd-4b0b-b111-5aa2089df43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538</Words>
  <Application>Microsoft Office PowerPoint</Application>
  <PresentationFormat>Widescreen</PresentationFormat>
  <Paragraphs>187</Paragraphs>
  <Slides>44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Consolas</vt:lpstr>
      <vt:lpstr>Segoe</vt:lpstr>
      <vt:lpstr>Segoe UI</vt:lpstr>
      <vt:lpstr>Segoe UI Black</vt:lpstr>
      <vt:lpstr>Thème Office</vt:lpstr>
      <vt:lpstr>PowerPoint Presentation</vt:lpstr>
      <vt:lpstr>PowerPoint Presentation</vt:lpstr>
      <vt:lpstr>Pourquoi CQRS ?</vt:lpstr>
      <vt:lpstr>Des problèmes de Scalabilité ?</vt:lpstr>
      <vt:lpstr>Le coupable…</vt:lpstr>
      <vt:lpstr>Avec au final…</vt:lpstr>
      <vt:lpstr>Question</vt:lpstr>
      <vt:lpstr>Alors</vt:lpstr>
      <vt:lpstr>C’est là où CQRS…</vt:lpstr>
      <vt:lpstr>CQRS (version courte)</vt:lpstr>
      <vt:lpstr>CQRS sépare les 80 et les 20</vt:lpstr>
      <vt:lpstr>CQRS sépare les 80 et les 20</vt:lpstr>
      <vt:lpstr>Et au fait ?!?</vt:lpstr>
      <vt:lpstr>Et au fait ?!?</vt:lpstr>
      <vt:lpstr>Et au fait ?!?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PowerPoint Presentation</vt:lpstr>
      <vt:lpstr>Démo</vt:lpstr>
      <vt:lpstr>Euh… avant ça</vt:lpstr>
      <vt:lpstr>Live coding</vt:lpstr>
      <vt:lpstr>Pour conclure</vt:lpstr>
      <vt:lpstr>Attention !</vt:lpstr>
      <vt:lpstr>N’en mettez pas partout !</vt:lpstr>
      <vt:lpstr>Une dernière précision</vt:lpstr>
      <vt:lpstr>PowerPoint Presentation</vt:lpstr>
      <vt:lpstr>PowerPoint Presentation</vt:lpstr>
      <vt:lpstr>PowerPoint Presentation</vt:lpstr>
      <vt:lpstr>Exemple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PIERRAIN</dc:creator>
  <cp:lastModifiedBy>Thomas PIERRAIN</cp:lastModifiedBy>
  <cp:revision>140</cp:revision>
  <dcterms:created xsi:type="dcterms:W3CDTF">2016-07-26T14:13:47Z</dcterms:created>
  <dcterms:modified xsi:type="dcterms:W3CDTF">2016-09-28T12:17:52Z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0x010100AA82F50041FC6E4EBC42A700831FF004</vt:lpwstr>
  </property>
</Properties>
</file>