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5" r:id="rId20"/>
    <p:sldId id="316" r:id="rId21"/>
    <p:sldId id="317" r:id="rId22"/>
    <p:sldId id="319" r:id="rId23"/>
    <p:sldId id="320" r:id="rId24"/>
    <p:sldId id="321" r:id="rId25"/>
    <p:sldId id="304" r:id="rId26"/>
    <p:sldId id="315" r:id="rId27"/>
    <p:sldId id="314" r:id="rId28"/>
    <p:sldId id="308" r:id="rId29"/>
    <p:sldId id="309" r:id="rId30"/>
    <p:sldId id="310" r:id="rId31"/>
    <p:sldId id="311" r:id="rId32"/>
    <p:sldId id="312" r:id="rId33"/>
    <p:sldId id="313" r:id="rId34"/>
    <p:sldId id="293" r:id="rId35"/>
    <p:sldId id="322" r:id="rId36"/>
    <p:sldId id="298" r:id="rId37"/>
    <p:sldId id="323" r:id="rId38"/>
    <p:sldId id="324" r:id="rId39"/>
    <p:sldId id="299" r:id="rId40"/>
    <p:sldId id="300" r:id="rId41"/>
    <p:sldId id="301" r:id="rId42"/>
    <p:sldId id="302" r:id="rId43"/>
    <p:sldId id="327" r:id="rId44"/>
    <p:sldId id="326" r:id="rId45"/>
    <p:sldId id="325" r:id="rId46"/>
    <p:sldId id="263" r:id="rId47"/>
    <p:sldId id="271" r:id="rId48"/>
    <p:sldId id="283" r:id="rId49"/>
    <p:sldId id="284" r:id="rId5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  <p14:sldId id="327"/>
            <p14:sldId id="326"/>
            <p14:sldId id="325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4714" autoAdjust="0"/>
  </p:normalViewPr>
  <p:slideViewPr>
    <p:cSldViewPr snapToGrid="0">
      <p:cViewPr varScale="1">
        <p:scale>
          <a:sx n="85" d="100"/>
          <a:sy n="85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E4-4011-BCF2-00EDA8FF86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21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086332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  <p:cxnSp>
        <p:nvCxnSpPr>
          <p:cNvPr id="3" name="Straight Connector 2"/>
          <p:cNvCxnSpPr/>
          <p:nvPr/>
        </p:nvCxnSpPr>
        <p:spPr>
          <a:xfrm>
            <a:off x="1906073" y="1532804"/>
            <a:ext cx="8036417" cy="4571782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32768" y="176516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8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21615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80855" y="4553024"/>
            <a:ext cx="2118067" cy="193985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0078D7"/>
                </a:solidFill>
              </a:rPr>
              <a:t>Bases de données relationnelles</a:t>
            </a:r>
          </a:p>
          <a:p>
            <a:pPr algn="ctr"/>
            <a:r>
              <a:rPr lang="fr-FR" sz="2000" dirty="0">
                <a:solidFill>
                  <a:srgbClr val="0078D7"/>
                </a:solidFill>
              </a:rPr>
              <a:t>(ACID)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80855" y="4241346"/>
            <a:ext cx="6099559" cy="210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855" y="1309564"/>
            <a:ext cx="2118067" cy="189083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5C2C8F"/>
                </a:solidFill>
              </a:rPr>
              <a:t>Caches, modèles dénormalisés, « prêts à «consommer »</a:t>
            </a:r>
          </a:p>
          <a:p>
            <a:pPr algn="ctr"/>
            <a:r>
              <a:rPr lang="fr-FR" sz="2000" dirty="0">
                <a:solidFill>
                  <a:srgbClr val="5C2C8F"/>
                </a:solidFill>
              </a:rPr>
              <a:t>(no SQL)</a:t>
            </a:r>
          </a:p>
        </p:txBody>
      </p: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1023719"/>
            <a:ext cx="4876800" cy="4493185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1800" b="1" cap="all" dirty="0"/>
              <a:t>Déclenche une action</a:t>
            </a:r>
          </a:p>
          <a:p>
            <a:pPr algn="ctr"/>
            <a:r>
              <a:rPr lang="fr-FR" sz="1800" dirty="0"/>
              <a:t>Modifie l’état du système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&gt;&gt; Ne retourne pas de donnée ! &lt;&lt;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0078D7"/>
                </a:solidFill>
              </a:rPr>
              <a:t>BookARoom</a:t>
            </a:r>
            <a:endParaRPr lang="fr-FR" sz="1800" dirty="0">
              <a:solidFill>
                <a:srgbClr val="0078D7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1023719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1800" b="1" cap="all" dirty="0"/>
              <a:t>Récupère une information</a:t>
            </a:r>
          </a:p>
          <a:p>
            <a:pPr algn="ctr"/>
            <a:r>
              <a:rPr lang="fr-FR" sz="1800" dirty="0"/>
              <a:t>Lecture-seule !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Retourne des données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5C2C8F"/>
                </a:solidFill>
              </a:rPr>
              <a:t>SearchAvailableRooms</a:t>
            </a:r>
            <a:endParaRPr lang="fr-FR" sz="1800" dirty="0">
              <a:solidFill>
                <a:srgbClr val="5C2C8F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68492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/>
              <a:t>Event</a:t>
            </a:r>
          </a:p>
          <a:p>
            <a:pPr algn="ctr"/>
            <a:r>
              <a:rPr lang="fr-FR" sz="1800" b="1" cap="all" dirty="0"/>
              <a:t>A déjà eu lieu</a:t>
            </a:r>
          </a:p>
          <a:p>
            <a:pPr algn="ctr"/>
            <a:r>
              <a:rPr lang="fr-FR" sz="1800" dirty="0"/>
              <a:t>(Immutable)</a:t>
            </a:r>
          </a:p>
          <a:p>
            <a:pPr algn="ctr"/>
            <a:r>
              <a:rPr lang="fr-FR" sz="1800" dirty="0"/>
              <a:t>Verbe au participe passé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&lt;Slide(s)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34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fr-FR" dirty="0"/>
              <a:t>Pour conclure…</a:t>
            </a:r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37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800" i="1" dirty="0"/>
              <a:t>…un pattern général d’architecture</a:t>
            </a:r>
          </a:p>
          <a:p>
            <a:endParaRPr lang="fr-FR" sz="4400" i="1" dirty="0"/>
          </a:p>
          <a:p>
            <a:r>
              <a:rPr lang="fr-FR" sz="2400" i="1" dirty="0"/>
              <a:t>Utilisez-le pour les composants soumis à rude épreuve (perf)</a:t>
            </a:r>
          </a:p>
          <a:p>
            <a:endParaRPr lang="fr-FR" sz="2400" i="1" dirty="0"/>
          </a:p>
          <a:p>
            <a:r>
              <a:rPr lang="fr-FR" sz="2400" i="1" dirty="0"/>
              <a:t>Et uniquement sur une sous-partie de votre plate-forme par exemple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2" y="1162947"/>
            <a:ext cx="3199255" cy="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25843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n’est pas non plus…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CQRS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44" y="2056534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7"/>
          <p:cNvSpPr txBox="1">
            <a:spLocks/>
          </p:cNvSpPr>
          <p:nvPr/>
        </p:nvSpPr>
        <p:spPr>
          <a:xfrm>
            <a:off x="817604" y="2060650"/>
            <a:ext cx="10515600" cy="354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12077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Donc</a:t>
            </a:r>
            <a:r>
              <a:rPr lang="en-US" sz="4400" dirty="0"/>
              <a:t> </a:t>
            </a:r>
            <a:r>
              <a:rPr lang="en-US" sz="4400" dirty="0" err="1"/>
              <a:t>vous</a:t>
            </a:r>
            <a:r>
              <a:rPr lang="en-US" sz="4400" dirty="0"/>
              <a:t> </a:t>
            </a:r>
            <a:r>
              <a:rPr lang="en-US" sz="4400" dirty="0" err="1"/>
              <a:t>l’aurez</a:t>
            </a:r>
            <a:r>
              <a:rPr lang="en-US" sz="4400" dirty="0"/>
              <a:t> </a:t>
            </a:r>
            <a:r>
              <a:rPr lang="en-US" sz="4400" dirty="0" err="1"/>
              <a:t>compris</a:t>
            </a:r>
            <a:r>
              <a:rPr lang="en-US" sz="4400" dirty="0"/>
              <a:t>…</a:t>
            </a:r>
            <a:endParaRPr lang="fr-FR" sz="4400" i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41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02372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35000" y="1175849"/>
            <a:ext cx="10515600" cy="776977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i="1" dirty="0"/>
              <a:t>… bien séparer son code de lecture et son code d’écriture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c’est surtout…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42</a:t>
            </a:fld>
            <a:endParaRPr lang="en-US" dirty="0">
              <a:latin typeface="Segoe" panose="020B050204050402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92800" y="2190044"/>
            <a:ext cx="0" cy="4064000"/>
          </a:xfrm>
          <a:prstGeom prst="line">
            <a:avLst/>
          </a:prstGeom>
          <a:ln w="793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63036" y="2699663"/>
            <a:ext cx="4342518" cy="2340102"/>
            <a:chOff x="6647984" y="4456923"/>
            <a:chExt cx="4342518" cy="1902979"/>
          </a:xfrm>
        </p:grpSpPr>
        <p:grpSp>
          <p:nvGrpSpPr>
            <p:cNvPr id="12" name="Group 11"/>
            <p:cNvGrpSpPr/>
            <p:nvPr/>
          </p:nvGrpSpPr>
          <p:grpSpPr>
            <a:xfrm>
              <a:off x="6774139" y="4456923"/>
              <a:ext cx="4216363" cy="1435871"/>
              <a:chOff x="3504650" y="1511335"/>
              <a:chExt cx="8005110" cy="2726118"/>
            </a:xfrm>
          </p:grpSpPr>
          <p:sp>
            <p:nvSpPr>
              <p:cNvPr id="13" name="Content Placeholder 37"/>
              <p:cNvSpPr txBox="1">
                <a:spLocks/>
              </p:cNvSpPr>
              <p:nvPr/>
            </p:nvSpPr>
            <p:spPr>
              <a:xfrm>
                <a:off x="3504650" y="2102181"/>
                <a:ext cx="3618087" cy="18868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5C2C8F"/>
                    </a:solidFill>
                  </a:rPr>
                  <a:t>Queries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603033" y="1511335"/>
                <a:ext cx="3906727" cy="2726118"/>
                <a:chOff x="8175593" y="3889139"/>
                <a:chExt cx="2946006" cy="2055726"/>
              </a:xfrm>
            </p:grpSpPr>
            <p:pic>
              <p:nvPicPr>
                <p:cNvPr id="15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74" t="2771" r="42741" b="65708"/>
                <a:stretch/>
              </p:blipFill>
              <p:spPr bwMode="auto">
                <a:xfrm>
                  <a:off x="8175593" y="3909777"/>
                  <a:ext cx="2306433" cy="2035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906" y="3889139"/>
                  <a:ext cx="1401693" cy="1216384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Content Placeholder 37"/>
            <p:cNvSpPr txBox="1">
              <a:spLocks/>
            </p:cNvSpPr>
            <p:nvPr/>
          </p:nvSpPr>
          <p:spPr>
            <a:xfrm>
              <a:off x="6647984" y="5288629"/>
              <a:ext cx="2157987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Caches, modèles dénormalisés, lecture-seule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9583" y="2699662"/>
            <a:ext cx="4471758" cy="2217064"/>
            <a:chOff x="688075" y="2699662"/>
            <a:chExt cx="4471758" cy="2217064"/>
          </a:xfrm>
        </p:grpSpPr>
        <p:grpSp>
          <p:nvGrpSpPr>
            <p:cNvPr id="7" name="Group 6"/>
            <p:cNvGrpSpPr/>
            <p:nvPr/>
          </p:nvGrpSpPr>
          <p:grpSpPr>
            <a:xfrm>
              <a:off x="688075" y="2699662"/>
              <a:ext cx="4471758" cy="1600973"/>
              <a:chOff x="321536" y="3509038"/>
              <a:chExt cx="8490000" cy="3039578"/>
            </a:xfrm>
          </p:grpSpPr>
          <p:sp>
            <p:nvSpPr>
              <p:cNvPr id="8" name="Content Placeholder 37"/>
              <p:cNvSpPr txBox="1">
                <a:spLocks/>
              </p:cNvSpPr>
              <p:nvPr/>
            </p:nvSpPr>
            <p:spPr>
              <a:xfrm>
                <a:off x="3634349" y="4346191"/>
                <a:ext cx="5177187" cy="20465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0078D7"/>
                    </a:solidFill>
                  </a:rPr>
                  <a:t>Commands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21536" y="3509038"/>
                <a:ext cx="3930745" cy="3039578"/>
                <a:chOff x="7543371" y="1196676"/>
                <a:chExt cx="2877381" cy="2225029"/>
              </a:xfrm>
            </p:grpSpPr>
            <p:pic>
              <p:nvPicPr>
                <p:cNvPr id="10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59" t="63713" r="43482" b="1825"/>
                <a:stretch/>
              </p:blipFill>
              <p:spPr bwMode="auto">
                <a:xfrm>
                  <a:off x="7543371" y="1196676"/>
                  <a:ext cx="2130056" cy="22250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0075" y="1333971"/>
                  <a:ext cx="560677" cy="58681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ontent Placeholder 37"/>
            <p:cNvSpPr txBox="1">
              <a:spLocks/>
            </p:cNvSpPr>
            <p:nvPr/>
          </p:nvSpPr>
          <p:spPr>
            <a:xfrm>
              <a:off x="2774879" y="3845453"/>
              <a:ext cx="1950907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Transactionnel</a:t>
              </a:r>
            </a:p>
            <a:p>
              <a:pPr algn="ctr"/>
              <a:r>
                <a:rPr lang="fr-FR" sz="2000" i="1" dirty="0">
                  <a:solidFill>
                    <a:schemeClr val="bg1">
                      <a:lumMod val="65000"/>
                    </a:schemeClr>
                  </a:solidFill>
                </a:rPr>
                <a:t>ACID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382345" y="5132584"/>
            <a:ext cx="1149816" cy="1523235"/>
            <a:chOff x="5382345" y="4613596"/>
            <a:chExt cx="1149816" cy="1523235"/>
          </a:xfrm>
        </p:grpSpPr>
        <p:pic>
          <p:nvPicPr>
            <p:cNvPr id="21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72" t="45424" r="67612" b="41425"/>
            <a:stretch/>
          </p:blipFill>
          <p:spPr bwMode="auto">
            <a:xfrm>
              <a:off x="5382345" y="4613596"/>
              <a:ext cx="1144004" cy="1218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27" t="18578" r="67366" b="75486"/>
            <a:stretch/>
          </p:blipFill>
          <p:spPr bwMode="auto">
            <a:xfrm>
              <a:off x="5407696" y="5803198"/>
              <a:ext cx="1124465" cy="33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86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46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metadata/properties"/>
    <ds:schemaRef ds:uri="248c3350-8f11-4d45-912e-72bccbb754b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cc931a8-69fd-4b0b-b111-5aa2089df43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588</Words>
  <Application>Microsoft Office PowerPoint</Application>
  <PresentationFormat>Widescreen</PresentationFormat>
  <Paragraphs>213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En même temps…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conclure…</vt:lpstr>
      <vt:lpstr>Attention !</vt:lpstr>
      <vt:lpstr>CQRS ce n’est pas…</vt:lpstr>
      <vt:lpstr>Ce n’est pas non plus…</vt:lpstr>
      <vt:lpstr>PowerPoint Presentation</vt:lpstr>
      <vt:lpstr>PowerPoint Presentation</vt:lpstr>
      <vt:lpstr>CQRS c’est surtout…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177</cp:revision>
  <dcterms:created xsi:type="dcterms:W3CDTF">2016-07-26T14:13:47Z</dcterms:created>
  <dcterms:modified xsi:type="dcterms:W3CDTF">2016-09-28T15:54:15Z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