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66" r:id="rId5"/>
    <p:sldId id="267" r:id="rId6"/>
    <p:sldId id="264" r:id="rId7"/>
    <p:sldId id="263" r:id="rId8"/>
    <p:sldId id="272" r:id="rId9"/>
    <p:sldId id="271" r:id="rId10"/>
    <p:sldId id="269" r:id="rId11"/>
    <p:sldId id="268" r:id="rId12"/>
    <p:sldId id="265" r:id="rId13"/>
    <p:sldId id="270" r:id="rId14"/>
    <p:sldId id="26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45F"/>
    <a:srgbClr val="FBB637"/>
    <a:srgbClr val="DD8B01"/>
    <a:srgbClr val="F9AD24"/>
    <a:srgbClr val="FCB736"/>
    <a:srgbClr val="DF8E00"/>
    <a:srgbClr val="FBB531"/>
    <a:srgbClr val="FCB027"/>
    <a:srgbClr val="FAFCD7"/>
    <a:srgbClr val="EFE5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33131" autoAdjust="0"/>
  </p:normalViewPr>
  <p:slideViewPr>
    <p:cSldViewPr snapToGrid="0">
      <p:cViewPr>
        <p:scale>
          <a:sx n="25" d="100"/>
          <a:sy n="25" d="100"/>
        </p:scale>
        <p:origin x="1431"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BAB19-0C91-4298-A871-C5B9360137CE}" type="datetimeFigureOut">
              <a:rPr lang="fr-FR" smtClean="0"/>
              <a:t>12/09/2021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D8A45-B12B-40AF-A07B-2EBC15495A4C}" type="slidenum">
              <a:rPr lang="fr-FR" smtClean="0"/>
              <a:t>‹#›</a:t>
            </a:fld>
            <a:endParaRPr lang="fr-FR"/>
          </a:p>
        </p:txBody>
      </p:sp>
    </p:spTree>
    <p:extLst>
      <p:ext uri="{BB962C8B-B14F-4D97-AF65-F5344CB8AC3E}">
        <p14:creationId xmlns:p14="http://schemas.microsoft.com/office/powerpoint/2010/main" val="289647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Bonjour tout le monde. Merci aux </a:t>
            </a:r>
            <a:r>
              <a:rPr lang="fr-FR" dirty="0" err="1"/>
              <a:t>orgas</a:t>
            </a:r>
            <a:r>
              <a:rPr lang="fr-FR" dirty="0"/>
              <a:t> pour leur invitation : je suis super content d’être avec vous ce matin pour ce qui sera surement l’un de mes derniers talk (silence) avant un bon bout de temps. En effet, je suis sur le point d’arrêter mon activité de conseil (que je faisais avec beaucoup de plaisir depuis 6 ans environ) pour rejoindre </a:t>
            </a:r>
            <a:r>
              <a:rPr lang="fr-FR" dirty="0" err="1"/>
              <a:t>Agicap</a:t>
            </a:r>
            <a:r>
              <a:rPr lang="fr-FR" dirty="0"/>
              <a:t>, une startup à croissance exponentielle qui m’a proposé d’être leur VP of Engineering (en gros : patron de la tech et de la prod).</a:t>
            </a:r>
          </a:p>
          <a:p>
            <a:endParaRPr lang="fr-FR" dirty="0"/>
          </a:p>
          <a:p>
            <a:r>
              <a:rPr lang="fr-FR" dirty="0"/>
              <a:t>Et du coup ce talk -et cette conférence- tombent bien parce que l’un de mes rôles sera de faire en sorte que la relation entre les équipes Produits et les équipes IT soit efficace.</a:t>
            </a:r>
          </a:p>
          <a:p>
            <a:endParaRPr lang="fr-FR" dirty="0"/>
          </a:p>
          <a:p>
            <a:r>
              <a:rPr lang="fr-FR" dirty="0"/>
              <a:t>Ce matin du coup, je voudrai </a:t>
            </a:r>
            <a:r>
              <a:rPr lang="fr-FR" b="1" dirty="0"/>
              <a:t>1) </a:t>
            </a:r>
            <a:r>
              <a:rPr lang="fr-FR" dirty="0"/>
              <a:t>qu’on aborde quelques uns des challenges qu’on rencontre, quand on fabrique du logiciel. Je voudrai commencer par présenter la vision et les difficultés rencontrées par mes camarades POs ou responsables produits. D’ailleurs combien de POs dans la salle ce matin ? (si vous pouvez lever la main) </a:t>
            </a:r>
          </a:p>
          <a:p>
            <a:endParaRPr lang="fr-FR" dirty="0"/>
          </a:p>
          <a:p>
            <a:r>
              <a:rPr lang="fr-FR" dirty="0"/>
              <a:t>Et puis </a:t>
            </a:r>
            <a:r>
              <a:rPr lang="fr-FR" b="1" dirty="0"/>
              <a:t>en 2)</a:t>
            </a:r>
            <a:r>
              <a:rPr lang="fr-FR" dirty="0"/>
              <a:t> je voudrai vous livrer dans la foulée quelques unes des difficultés que l’on rencontre nous, côté DEV.  Difficultés pour comprendre, difficultés pour mettre en œuvre. (qui fait du DEV ici ?)</a:t>
            </a:r>
          </a:p>
          <a:p>
            <a:endParaRPr lang="fr-FR" dirty="0"/>
          </a:p>
          <a:p>
            <a:r>
              <a:rPr lang="fr-FR" dirty="0"/>
              <a:t>Alors je vous préviens, je vais sans doute aborder quelques sujets difficiles, tabous peut-être même pour certains. Mais l’objectif dans tout ça, sera </a:t>
            </a:r>
            <a:r>
              <a:rPr lang="fr-FR" b="1" dirty="0"/>
              <a:t>en 3)</a:t>
            </a:r>
            <a:r>
              <a:rPr lang="fr-FR" dirty="0"/>
              <a:t> de partager avec vous des choses ou des techniques que j’ai eu la chance de pouvoir expérimenter avec la plupart de mes clients et équipes de DEV. </a:t>
            </a:r>
          </a:p>
          <a:p>
            <a:r>
              <a:rPr lang="fr-FR" dirty="0"/>
              <a:t>Ok, ça vous va comme programme ? Vous êtes chauds ? Ok.</a:t>
            </a:r>
          </a:p>
          <a:p>
            <a:endParaRPr lang="fr-FR" dirty="0"/>
          </a:p>
          <a:p>
            <a:r>
              <a:rPr lang="fr-FR" dirty="0"/>
              <a:t>Mais pour celles et ceux qui ne me connaissent pas, je vais me présenter rapidement pour que vous puissiez savoir d’où je parle. </a:t>
            </a:r>
          </a:p>
          <a:p>
            <a:r>
              <a:rPr lang="fr-FR" dirty="0"/>
              <a:t>Je m’appelle Thomas PIERRAIN. Cela fait 24 ans que je fais du soft pour vivre. J’ai travaillé pour des sociétés de services, pour leurs clients (forfait/régie), j’ai aussi été salarié pendant 12 ans dans une grande banque d’investissement où j’ai fait </a:t>
            </a:r>
            <a:r>
              <a:rPr lang="fr-FR" dirty="0" err="1"/>
              <a:t>bpc</a:t>
            </a:r>
            <a:r>
              <a:rPr lang="fr-FR" dirty="0"/>
              <a:t> de dev, de management et d’architecture (y compris de l’architecture d’entreprise). Et puis il y a 6 ans j’ai créé la société 42 </a:t>
            </a:r>
            <a:r>
              <a:rPr lang="fr-FR" dirty="0" err="1"/>
              <a:t>skillz</a:t>
            </a:r>
            <a:r>
              <a:rPr lang="fr-FR" dirty="0"/>
              <a:t> avec mon ami Bruno Boucard, et j’ai passées tout mon temps depuis à vulgariser des trucs, à coder et à aider mes clients à sécuriser des projets critiques en montant -et en faisant partie- d’équipes de DEV efficaces (très inspiré d’</a:t>
            </a:r>
            <a:r>
              <a:rPr lang="fr-FR" dirty="0" err="1"/>
              <a:t>eXtreme</a:t>
            </a:r>
            <a:r>
              <a:rPr lang="fr-FR" dirty="0"/>
              <a:t> </a:t>
            </a:r>
            <a:r>
              <a:rPr lang="fr-FR" dirty="0" err="1"/>
              <a:t>Programming</a:t>
            </a:r>
            <a:r>
              <a:rPr lang="fr-FR" dirty="0"/>
              <a:t> que je pratique depuis 2005). Côté métier j’ai bossé dans le domaine de la Santé, des jeux vidéos, de la finance, de la musique, du luxe et de l’hôtellerie désormais depuis quelques années.</a:t>
            </a:r>
          </a:p>
          <a:p>
            <a:endParaRPr lang="fr-FR" dirty="0"/>
          </a:p>
          <a:p>
            <a:r>
              <a:rPr lang="fr-FR" dirty="0"/>
              <a:t>Dernier point : je suis aussi co-organisateur du </a:t>
            </a:r>
            <a:r>
              <a:rPr lang="fr-FR" dirty="0" err="1"/>
              <a:t>meetup</a:t>
            </a:r>
            <a:r>
              <a:rPr lang="fr-FR" dirty="0"/>
              <a:t> DDD FR (</a:t>
            </a:r>
            <a:r>
              <a:rPr lang="fr-FR" dirty="0" err="1"/>
              <a:t>domain</a:t>
            </a:r>
            <a:r>
              <a:rPr lang="fr-FR" dirty="0"/>
              <a:t> driven design) et j’aide mon camarade Bruno Boucard pour animer le </a:t>
            </a:r>
            <a:r>
              <a:rPr lang="fr-FR" dirty="0" err="1"/>
              <a:t>meetup</a:t>
            </a:r>
            <a:r>
              <a:rPr lang="fr-FR" dirty="0"/>
              <a:t> BDD Paris de temps en temps.</a:t>
            </a:r>
          </a:p>
          <a:p>
            <a:endParaRPr lang="fr-FR" dirty="0"/>
          </a:p>
          <a:p>
            <a:r>
              <a:rPr lang="fr-FR" dirty="0"/>
              <a:t>Bref ! Les présentations étant faites, je voudrai commencer par vous poser une question :  [</a:t>
            </a:r>
            <a:r>
              <a:rPr lang="fr-FR" dirty="0" err="1"/>
              <a:t>next</a:t>
            </a:r>
            <a:r>
              <a:rPr lang="fr-FR" dirty="0"/>
              <a:t>]</a:t>
            </a:r>
          </a:p>
          <a:p>
            <a:endParaRPr lang="fr-FR" dirty="0"/>
          </a:p>
          <a:p>
            <a:endParaRPr lang="fr-FR" dirty="0"/>
          </a:p>
          <a:p>
            <a:endParaRPr lang="fr-FR" dirty="0"/>
          </a:p>
          <a:p>
            <a:endParaRPr lang="fr-FR" dirty="0"/>
          </a:p>
          <a:p>
            <a:endParaRPr lang="fr-FR" dirty="0"/>
          </a:p>
          <a:p>
            <a:endParaRPr lang="fr-FR" dirty="0"/>
          </a:p>
          <a:p>
            <a:r>
              <a:rPr lang="fr-FR" dirty="0"/>
              <a:t>Image payée: https://www.istockphoto.com/fr/photo/miroir-deau-de-bordeaux-en-%C3%A9t%C3%A9-france-gm1152270059-312559548</a:t>
            </a:r>
          </a:p>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1</a:t>
            </a:fld>
            <a:endParaRPr lang="fr-FR"/>
          </a:p>
        </p:txBody>
      </p:sp>
    </p:spTree>
    <p:extLst>
      <p:ext uri="{BB962C8B-B14F-4D97-AF65-F5344CB8AC3E}">
        <p14:creationId xmlns:p14="http://schemas.microsoft.com/office/powerpoint/2010/main" val="3500045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r>
              <a:rPr lang="fr-FR" dirty="0"/>
              <a:t>https://www.google.com/url?sa=i&amp;url=https%3A%2F%2Fwww.meilleursbrokers.com%2Fblog%2F2018%2F05%2F14%2Fcomment-devenir-trader-%25C3%25A9tudes-et-dipl%25C3%25B4mes%2F&amp;psig=AOvVaw2hSaifPFX-PPqCZ7bROabC&amp;ust=1630442766372000&amp;source=images&amp;cd=vfe&amp;ved=0CAkQjRxqFwoTCJCZ6OPO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10</a:t>
            </a:fld>
            <a:endParaRPr lang="fr-FR"/>
          </a:p>
        </p:txBody>
      </p:sp>
    </p:spTree>
    <p:extLst>
      <p:ext uri="{BB962C8B-B14F-4D97-AF65-F5344CB8AC3E}">
        <p14:creationId xmlns:p14="http://schemas.microsoft.com/office/powerpoint/2010/main" val="132252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r>
              <a:rPr lang="fr-FR" dirty="0"/>
              <a:t>https://www.google.com/url?sa=i&amp;url=https%3A%2F%2Fwww.papergeek.fr%2Fmatrix-resurrections-voici-la-folle-bande-annonce-du-4e-film-de-la-saga-2454400&amp;psig=AOvVaw1o7Y-Xsy0HiH_teeuKZfBk&amp;ust=1631438660817000&amp;source=images&amp;cd=vfe&amp;ved=0CAkQjRxqFwoTCKDG4eTM9vICFQAAAAAdAAAAABAJ</a:t>
            </a:r>
          </a:p>
        </p:txBody>
      </p:sp>
      <p:sp>
        <p:nvSpPr>
          <p:cNvPr id="4" name="Slide Number Placeholder 3"/>
          <p:cNvSpPr>
            <a:spLocks noGrp="1"/>
          </p:cNvSpPr>
          <p:nvPr>
            <p:ph type="sldNum" sz="quarter" idx="5"/>
          </p:nvPr>
        </p:nvSpPr>
        <p:spPr/>
        <p:txBody>
          <a:bodyPr/>
          <a:lstStyle/>
          <a:p>
            <a:fld id="{788D8A45-B12B-40AF-A07B-2EBC15495A4C}" type="slidenum">
              <a:rPr lang="fr-FR" smtClean="0"/>
              <a:t>11</a:t>
            </a:fld>
            <a:endParaRPr lang="fr-FR"/>
          </a:p>
        </p:txBody>
      </p:sp>
    </p:spTree>
    <p:extLst>
      <p:ext uri="{BB962C8B-B14F-4D97-AF65-F5344CB8AC3E}">
        <p14:creationId xmlns:p14="http://schemas.microsoft.com/office/powerpoint/2010/main" val="2209606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r>
              <a:rPr lang="fr-FR" dirty="0"/>
              <a:t>https://www.google.com/url?sa=i&amp;url=https%3A%2F%2Fstock.adobe.com%2Ffr%2Fsearch%3Fk%3Dblas%25C3%25A9&amp;psig=AOvVaw1LJRkPkwsgWTLzHzDv1PTy&amp;ust=1630443155636000&amp;source=images&amp;cd=vfe&amp;ved=0CAkQjRxqFwoTCLjUiJ3Q2fICFQAAAAAdAAAAABAD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12</a:t>
            </a:fld>
            <a:endParaRPr lang="fr-FR"/>
          </a:p>
        </p:txBody>
      </p:sp>
    </p:spTree>
    <p:extLst>
      <p:ext uri="{BB962C8B-B14F-4D97-AF65-F5344CB8AC3E}">
        <p14:creationId xmlns:p14="http://schemas.microsoft.com/office/powerpoint/2010/main" val="3818338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a:p>
            <a:r>
              <a:rPr lang="fr-FR" dirty="0"/>
              <a:t>https://www.google.com/url?sa=i&amp;url=https%3A%2F%2Fplatform.multiverse.io%2Fapprenticeships-info%2Fsoftware-developer-standard-level-4&amp;psig=AOvVaw2MZ7sGrekJ6hOYemjemhoB&amp;ust=1631532051642000&amp;source=images&amp;cd=vfe&amp;ved=0CAkQjRxqFwoTCNDVxNqo-fICFQAAAAAdAAAAABAU</a:t>
            </a:r>
          </a:p>
        </p:txBody>
      </p:sp>
      <p:sp>
        <p:nvSpPr>
          <p:cNvPr id="4" name="Slide Number Placeholder 3"/>
          <p:cNvSpPr>
            <a:spLocks noGrp="1"/>
          </p:cNvSpPr>
          <p:nvPr>
            <p:ph type="sldNum" sz="quarter" idx="5"/>
          </p:nvPr>
        </p:nvSpPr>
        <p:spPr/>
        <p:txBody>
          <a:bodyPr/>
          <a:lstStyle/>
          <a:p>
            <a:fld id="{788D8A45-B12B-40AF-A07B-2EBC15495A4C}" type="slidenum">
              <a:rPr lang="fr-FR" smtClean="0"/>
              <a:t>13</a:t>
            </a:fld>
            <a:endParaRPr lang="fr-FR"/>
          </a:p>
        </p:txBody>
      </p:sp>
    </p:spTree>
    <p:extLst>
      <p:ext uri="{BB962C8B-B14F-4D97-AF65-F5344CB8AC3E}">
        <p14:creationId xmlns:p14="http://schemas.microsoft.com/office/powerpoint/2010/main" val="2379774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a:p>
            <a:r>
              <a:rPr lang="fr-FR" dirty="0"/>
              <a:t>https://images.app.goo.gl/eU9Jrtu8zn2qWMBo9</a:t>
            </a:r>
          </a:p>
        </p:txBody>
      </p:sp>
      <p:sp>
        <p:nvSpPr>
          <p:cNvPr id="4" name="Slide Number Placeholder 3"/>
          <p:cNvSpPr>
            <a:spLocks noGrp="1"/>
          </p:cNvSpPr>
          <p:nvPr>
            <p:ph type="sldNum" sz="quarter" idx="5"/>
          </p:nvPr>
        </p:nvSpPr>
        <p:spPr/>
        <p:txBody>
          <a:bodyPr/>
          <a:lstStyle/>
          <a:p>
            <a:fld id="{788D8A45-B12B-40AF-A07B-2EBC15495A4C}" type="slidenum">
              <a:rPr lang="fr-FR" smtClean="0"/>
              <a:t>14</a:t>
            </a:fld>
            <a:endParaRPr lang="fr-FR"/>
          </a:p>
        </p:txBody>
      </p:sp>
    </p:spTree>
    <p:extLst>
      <p:ext uri="{BB962C8B-B14F-4D97-AF65-F5344CB8AC3E}">
        <p14:creationId xmlns:p14="http://schemas.microsoft.com/office/powerpoint/2010/main" val="167704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Comment ça se passe pour vous dans vos projets, vos équipes, vos entreprises ? En particulier dans l’articulation/la relation entre le produit et le dev.</a:t>
            </a:r>
          </a:p>
          <a:p>
            <a:endParaRPr lang="fr-FR" dirty="0"/>
          </a:p>
          <a:p>
            <a:r>
              <a:rPr lang="fr-FR" dirty="0"/>
              <a:t>Qui galère un peu (vous pouvez lever la main). Qui galère beaucoup ? (vous pouvez conserver votre main en l’air)</a:t>
            </a:r>
          </a:p>
          <a:p>
            <a:endParaRPr lang="fr-FR" dirty="0"/>
          </a:p>
          <a:p>
            <a:r>
              <a:rPr lang="fr-FR" dirty="0"/>
              <a:t>A l’opposé…. qui cartonne et n’a que de petits problèmes mineurs à régler ? (bon bah… je m’adresse aux autres là, vous savez avec qui vous allez pouvoir parler à la pause ;-)</a:t>
            </a:r>
          </a:p>
          <a:p>
            <a:endParaRPr lang="fr-FR" dirty="0"/>
          </a:p>
          <a:p>
            <a:r>
              <a:rPr lang="fr-FR" dirty="0"/>
              <a:t>Comme nous sommes nombreuses et nombreux ici, je ne pourrais pas tous vous faire monter sur scène pour que vous nous décriviez vos difficultés, je vais plutôt  vous raconter quelques unes des difficultés que j’ai pu croiser moi au fil des années, des problèmes que j’ai entendu ici et là (au boulot, dans des </a:t>
            </a:r>
            <a:r>
              <a:rPr lang="fr-FR" dirty="0" err="1"/>
              <a:t>meetups</a:t>
            </a:r>
            <a:r>
              <a:rPr lang="fr-FR" dirty="0"/>
              <a:t>, dans des conférences comme celle-ci, sur twitter, etc…)</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https://www.google.com/url?sa=i&amp;url=https%3A%2F%2Fblog.neocamino.com%2Ftrouver-son-site%2F&amp;psig=AOvVaw1VrpoH4O4B0ZlzXbdnIp_D&amp;ust=1630441897943000&amp;source=images&amp;cd=vfe&amp;ved=0CAkQjRxqFwoTCPDTp8XO2fICFQAAAAAdAAAAABAD</a:t>
            </a:r>
          </a:p>
          <a:p>
            <a:endParaRPr lang="fr-FR" dirty="0"/>
          </a:p>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2</a:t>
            </a:fld>
            <a:endParaRPr lang="fr-FR"/>
          </a:p>
        </p:txBody>
      </p:sp>
    </p:spTree>
    <p:extLst>
      <p:ext uri="{BB962C8B-B14F-4D97-AF65-F5344CB8AC3E}">
        <p14:creationId xmlns:p14="http://schemas.microsoft.com/office/powerpoint/2010/main" val="280996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Premier ressenti de la part de certaines ou certains PO : C’est trop long putain… (en français dans le texte)</a:t>
            </a:r>
          </a:p>
          <a:p>
            <a:endParaRPr lang="fr-FR" dirty="0"/>
          </a:p>
          <a:p>
            <a:r>
              <a:rPr lang="fr-FR" dirty="0"/>
              <a:t>Les gens du métier à qui j’ai parlé n’arrivent pas à comprendre pourquoi tout prend toujours plus de temps que prévu pour faire des choses qui leurs apparaissent pourtant simples…</a:t>
            </a:r>
          </a:p>
          <a:p>
            <a:endParaRPr lang="fr-FR" dirty="0"/>
          </a:p>
          <a:p>
            <a:r>
              <a:rPr lang="fr-FR" dirty="0"/>
              <a:t>C’est vrai : on demande une nouvelle </a:t>
            </a:r>
            <a:r>
              <a:rPr lang="fr-FR" dirty="0" err="1"/>
              <a:t>feature</a:t>
            </a:r>
            <a:r>
              <a:rPr lang="fr-FR" dirty="0"/>
              <a:t> pour le site, et on se voit répondre que ça va prendre 2 sprints, 3 sprints, ou 72 points ou… </a:t>
            </a:r>
          </a:p>
          <a:p>
            <a:endParaRPr lang="fr-FR" dirty="0"/>
          </a:p>
          <a:p>
            <a:r>
              <a:rPr lang="fr-FR" dirty="0"/>
              <a:t>Mais le plus souvent, c’est l’inverse. Mes amis du Produit me disent que le DEV leur promet un truc rapide, et puis ça prend trois plombes… Toujours pleins d’excuses pour ça.</a:t>
            </a:r>
          </a:p>
          <a:p>
            <a:endParaRPr lang="fr-FR" dirty="0"/>
          </a:p>
          <a:p>
            <a:endParaRPr lang="fr-FR" dirty="0"/>
          </a:p>
          <a:p>
            <a:endParaRPr lang="fr-FR" dirty="0"/>
          </a:p>
          <a:p>
            <a:endParaRPr lang="fr-FR" dirty="0"/>
          </a:p>
          <a:p>
            <a:r>
              <a:rPr lang="fr-FR" dirty="0"/>
              <a:t>https://www.google.com/url?sa=i&amp;url=https%3A%2F%2Fstock.adobe.com%2Ffr%2Fsearch%3Fk%3Dblas%25C3%25A9&amp;psig=AOvVaw1LJRkPkwsgWTLzHzDv1PTy&amp;ust=1630443155636000&amp;source=images&amp;cd=vfe&amp;ved=0CAkQjRxqFwoTCLjUiJ3Q2fICFQAAAAAdAAAAABAD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3</a:t>
            </a:fld>
            <a:endParaRPr lang="fr-FR"/>
          </a:p>
        </p:txBody>
      </p:sp>
    </p:spTree>
    <p:extLst>
      <p:ext uri="{BB962C8B-B14F-4D97-AF65-F5344CB8AC3E}">
        <p14:creationId xmlns:p14="http://schemas.microsoft.com/office/powerpoint/2010/main" val="40296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Autre problème : le côté geek de certains dev que les gens du métier ou du Produit n’arrivent à comprendre, à apprécier.</a:t>
            </a:r>
          </a:p>
          <a:p>
            <a:endParaRPr lang="fr-FR" dirty="0"/>
          </a:p>
          <a:p>
            <a:r>
              <a:rPr lang="fr-FR" dirty="0"/>
              <a:t>En témoignent des réunions où chacune et chacun conserve son vocabulaire abscons. Ca n’aide pas au dialogue. Ca n’intéresse pas certaines personnes du métier. </a:t>
            </a:r>
          </a:p>
          <a:p>
            <a:endParaRPr lang="fr-FR" dirty="0"/>
          </a:p>
          <a:p>
            <a:r>
              <a:rPr lang="fr-FR" dirty="0"/>
              <a:t>« Et encore, si les devs faisaient preuve de pédagogie pour nous faire découvrir leur univers ou certaines subtilités… mais ils sont pleins d’acronymes, de références à des trucs techniques qui nous perdent parfois. » m’a dit une responsable marketing dans l’hôtellerie il y a quelques temps…</a:t>
            </a:r>
          </a:p>
          <a:p>
            <a:endParaRPr lang="fr-FR" dirty="0"/>
          </a:p>
          <a:p>
            <a:r>
              <a:rPr lang="fr-FR" dirty="0"/>
              <a:t>Moi j’ai aussi vu des gens du métier ne pas avoir envie de passer pour des incultes (sur le volet technique), et préférer feindre l’ignorance, voire le mépris parfois pour leurs interlocuteurs techniques. Sans aller jusque là, j’ai vu bcp de gens du métier ne pas souhaiter passer beaucoup de temps avec les équipes de DEV -parce que cela leur était pénible,-et demander à des gens un peu caméléons (comme des consultants, ou des coachs en orga ou agilité) de prendre la place des devs dans ces meetings (« pas la peine qu’on soit trop nombreux » est une phrase qu’on entends très souvent dans bcp d’entreprises)</a:t>
            </a:r>
          </a:p>
          <a:p>
            <a:endParaRPr lang="fr-FR" dirty="0"/>
          </a:p>
          <a:p>
            <a:endParaRPr lang="fr-FR" dirty="0"/>
          </a:p>
          <a:p>
            <a:endParaRPr lang="fr-FR" dirty="0"/>
          </a:p>
          <a:p>
            <a:endParaRPr lang="fr-FR" dirty="0"/>
          </a:p>
          <a:p>
            <a:r>
              <a:rPr lang="fr-FR" dirty="0"/>
              <a:t>https://www.google.com/url?sa=i&amp;url=https%3A%2F%2Fstephan.services%2Fpodcast-18-developpeur-informatique%2F&amp;psig=AOvVaw2JNxcnP5tq7pti9YVbW8Ou&amp;ust=1631437390810000&amp;source=images&amp;cd=vfe&amp;ved=0CAkQjRxqFwoTCIi3gIjI9vICFQAAAAAdAAAAABAo</a:t>
            </a:r>
          </a:p>
        </p:txBody>
      </p:sp>
      <p:sp>
        <p:nvSpPr>
          <p:cNvPr id="4" name="Slide Number Placeholder 3"/>
          <p:cNvSpPr>
            <a:spLocks noGrp="1"/>
          </p:cNvSpPr>
          <p:nvPr>
            <p:ph type="sldNum" sz="quarter" idx="5"/>
          </p:nvPr>
        </p:nvSpPr>
        <p:spPr/>
        <p:txBody>
          <a:bodyPr/>
          <a:lstStyle/>
          <a:p>
            <a:fld id="{788D8A45-B12B-40AF-A07B-2EBC15495A4C}" type="slidenum">
              <a:rPr lang="fr-FR" smtClean="0"/>
              <a:t>4</a:t>
            </a:fld>
            <a:endParaRPr lang="fr-FR"/>
          </a:p>
        </p:txBody>
      </p:sp>
    </p:spTree>
    <p:extLst>
      <p:ext uri="{BB962C8B-B14F-4D97-AF65-F5344CB8AC3E}">
        <p14:creationId xmlns:p14="http://schemas.microsoft.com/office/powerpoint/2010/main" val="170560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Un autre truc que j’ai beaucoup vu, ce sont des POs ou des Product Managers qui n’arrivent pas à « lâcher les ours » comme on dit, à être pleinement efficaces pour transmettre leur stratégie, leur connaissance du métier et leurs idées lors d’ateliers avec le DEV.</a:t>
            </a:r>
          </a:p>
          <a:p>
            <a:endParaRPr lang="fr-FR" dirty="0"/>
          </a:p>
          <a:p>
            <a:r>
              <a:rPr lang="fr-FR" dirty="0"/>
              <a:t>Combien de réunion BDD ou 3 amigos mal ficelées j’ai pu voir… avec tout le monde qui reste crispé/étriqué/pris en tenaille dans le formalisme Gherkin (le fameux </a:t>
            </a:r>
            <a:r>
              <a:rPr lang="fr-FR" dirty="0" err="1"/>
              <a:t>Given</a:t>
            </a:r>
            <a:r>
              <a:rPr lang="fr-FR" dirty="0"/>
              <a:t> </a:t>
            </a:r>
            <a:r>
              <a:rPr lang="fr-FR" dirty="0" err="1"/>
              <a:t>When</a:t>
            </a:r>
            <a:r>
              <a:rPr lang="fr-FR" dirty="0"/>
              <a:t> </a:t>
            </a:r>
            <a:r>
              <a:rPr lang="fr-FR" dirty="0" err="1"/>
              <a:t>Then</a:t>
            </a:r>
            <a:r>
              <a:rPr lang="fr-FR" dirty="0"/>
              <a:t>) au lieu de se parler directement et plus efficacement. </a:t>
            </a:r>
          </a:p>
          <a:p>
            <a:endParaRPr lang="fr-FR" dirty="0"/>
          </a:p>
          <a:p>
            <a:r>
              <a:rPr lang="fr-FR" dirty="0"/>
              <a:t>Une technique doit libérer, pas engourdir ou limiter l’expressivité.</a:t>
            </a:r>
          </a:p>
          <a:p>
            <a:endParaRPr lang="fr-FR" dirty="0"/>
          </a:p>
          <a:p>
            <a:r>
              <a:rPr lang="fr-FR" dirty="0"/>
              <a:t>Au final, ça donne encore pas envie au gens du métier de passer beaucoup de temps avec des </a:t>
            </a:r>
            <a:r>
              <a:rPr lang="fr-FR" dirty="0" err="1"/>
              <a:t>DEVs</a:t>
            </a:r>
            <a:r>
              <a:rPr lang="fr-FR" dirty="0"/>
              <a:t> qui leur disent : « attends, c’est pas comme ça qu’il faut dire ou qu’il faut faire… essayons de rédiger le scenario ensemble » </a:t>
            </a:r>
          </a:p>
          <a:p>
            <a:endParaRPr lang="fr-FR" dirty="0"/>
          </a:p>
          <a:p>
            <a:endParaRPr lang="fr-FR" dirty="0"/>
          </a:p>
          <a:p>
            <a:endParaRPr lang="fr-FR" dirty="0"/>
          </a:p>
          <a:p>
            <a:endParaRPr lang="fr-FR" dirty="0"/>
          </a:p>
          <a:p>
            <a:r>
              <a:rPr lang="fr-FR" dirty="0"/>
              <a:t>https://www.google.com/url?sa=i&amp;url=https%3A%2F%2Fwww.ionos.fr%2Fdigitalguide%2Fsites-internet%2Fdeveloppement-web%2Fquest-ce-que-le-behavior-driven-development%2F&amp;psig=AOvVaw0-8YDaHbea7Z01BeTM8FmZ&amp;ust=1631437801080000&amp;source=images&amp;cd=vfe&amp;ved=0CAkQjRxqFwoTCLjvhM_J9v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5</a:t>
            </a:fld>
            <a:endParaRPr lang="fr-FR"/>
          </a:p>
        </p:txBody>
      </p:sp>
    </p:spTree>
    <p:extLst>
      <p:ext uri="{BB962C8B-B14F-4D97-AF65-F5344CB8AC3E}">
        <p14:creationId xmlns:p14="http://schemas.microsoft.com/office/powerpoint/2010/main" val="184935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Dernier point : j’ai croisé beaucoup de responsables produits qui nous voyait –nous les devs- comme des garagistes. </a:t>
            </a:r>
          </a:p>
          <a:p>
            <a:r>
              <a:rPr lang="fr-FR" dirty="0"/>
              <a:t>Le genre de personne que tu ne peux pas ignorer quand tu as certains besoins ou problèmes, mais dont tu sens qu’il te tient un peu par le collier.</a:t>
            </a:r>
          </a:p>
          <a:p>
            <a:endParaRPr lang="fr-FR" dirty="0"/>
          </a:p>
          <a:p>
            <a:r>
              <a:rPr lang="fr-FR" dirty="0"/>
              <a:t>S’il te dit qu’il faut changer toute la transmission de ta bagnole, à moins de t’y connaitre un peu et de le challenger, ou d’aller consulter ailleurs pour un autre devis, tu vas le laisser faire avec un petit goût amer et une légère frustration du coup.</a:t>
            </a:r>
          </a:p>
          <a:p>
            <a:endParaRPr lang="fr-FR" dirty="0"/>
          </a:p>
          <a:p>
            <a:r>
              <a:rPr lang="fr-FR" dirty="0"/>
              <a:t>Et bien en tant que PO, il est rare que l’on puisse changer d’équipe de DEV du jour au lendemain si on n’est pas d’accord avec leurs façons de faire ou leurs estimations etc.</a:t>
            </a:r>
          </a:p>
          <a:p>
            <a:endParaRPr lang="fr-FR" dirty="0"/>
          </a:p>
          <a:p>
            <a:r>
              <a:rPr lang="fr-FR" dirty="0"/>
              <a:t>Du coup, les relations PRODUIT-DEV ne sont pas toujours des relations évidentes.</a:t>
            </a:r>
          </a:p>
          <a:p>
            <a:endParaRPr lang="fr-FR" dirty="0"/>
          </a:p>
          <a:p>
            <a:r>
              <a:rPr lang="fr-FR" dirty="0"/>
              <a:t>Je vais vous raconter une histoire pour illustrer ça.</a:t>
            </a:r>
          </a:p>
          <a:p>
            <a:endParaRPr lang="fr-FR" dirty="0"/>
          </a:p>
          <a:p>
            <a:endParaRPr lang="fr-FR" dirty="0"/>
          </a:p>
          <a:p>
            <a:endParaRPr lang="fr-FR" dirty="0"/>
          </a:p>
          <a:p>
            <a:r>
              <a:rPr lang="fr-FR" dirty="0"/>
              <a:t>https://www.google.com/url?sa=i&amp;url=https%3A%2F%2Fwww.letoiledulac.com%2Feconomie%2Fmessieurs-les-garagistes%2F&amp;psig=AOvVaw34Wo-gcIGb-PJP56gTnWSd&amp;ust=1630442329164000&amp;source=images&amp;cd=vfe&amp;ved=0CAkQjRxqFwoTCKDBqZ7N2fICFQAAAAAdAAAAABAE</a:t>
            </a:r>
          </a:p>
        </p:txBody>
      </p:sp>
      <p:sp>
        <p:nvSpPr>
          <p:cNvPr id="4" name="Slide Number Placeholder 3"/>
          <p:cNvSpPr>
            <a:spLocks noGrp="1"/>
          </p:cNvSpPr>
          <p:nvPr>
            <p:ph type="sldNum" sz="quarter" idx="5"/>
          </p:nvPr>
        </p:nvSpPr>
        <p:spPr/>
        <p:txBody>
          <a:bodyPr/>
          <a:lstStyle/>
          <a:p>
            <a:fld id="{788D8A45-B12B-40AF-A07B-2EBC15495A4C}" type="slidenum">
              <a:rPr lang="fr-FR" smtClean="0"/>
              <a:t>6</a:t>
            </a:fld>
            <a:endParaRPr lang="fr-FR"/>
          </a:p>
        </p:txBody>
      </p:sp>
    </p:spTree>
    <p:extLst>
      <p:ext uri="{BB962C8B-B14F-4D97-AF65-F5344CB8AC3E}">
        <p14:creationId xmlns:p14="http://schemas.microsoft.com/office/powerpoint/2010/main" val="94766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C’était il y a un petit bout de temps déjà (en 2007 ou 2009; je sais plus trop). Je travaillais à l’époque pour cette grande banque d’investissement en rouge et noir et j’étais l’architecte technique d’un pôle qui faisait des outils pour le trading. Le manager du pôle de l’époque –côté IT- m’avait sollicité pour que je vienne sécuriser l’exécution d’un gros projet de refonte d’une plate-forme de </a:t>
            </a:r>
            <a:r>
              <a:rPr lang="fr-FR" dirty="0" err="1"/>
              <a:t>market-making</a:t>
            </a:r>
            <a:r>
              <a:rPr lang="fr-FR" dirty="0"/>
              <a:t> sur lequel on jouait gros vu les attentes et les investissements.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Alors, le </a:t>
            </a:r>
            <a:r>
              <a:rPr lang="fr-FR" dirty="0" err="1"/>
              <a:t>market-making</a:t>
            </a:r>
            <a:r>
              <a:rPr lang="fr-FR" dirty="0"/>
              <a:t>, ça correspond en gros à une activité de quelques banques où on va laisser certains traders faire de l’animation sur les marchés financiers en publiant en permanence des prix sur tout un tas de produit financier. Ceci est fait pour que les autres clients puissent toujours acheter ou vendre des choses : on appelle ça amener de la liquidité. C’est un peu l’équivalent de ceux qui mettent des produits en rayons dans les grandes surfaces, de telle façon à ce qu’il y ait toujours des articles dans les rayons.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Sauf que là il s’agit de gens qui iraient déposer des produits de tout types, dans les rayons de toutes les chaines de magasins en même temps.</a:t>
            </a:r>
          </a:p>
          <a:p>
            <a:endParaRPr lang="fr-FR" dirty="0"/>
          </a:p>
          <a:p>
            <a:r>
              <a:rPr lang="fr-FR" dirty="0"/>
              <a:t>Ok ? Donc là il s’agissait de refaire entièrement une plate-forme qui est connectée d’un côté à tous les </a:t>
            </a:r>
            <a:r>
              <a:rPr lang="fr-FR" dirty="0" err="1"/>
              <a:t>pricers</a:t>
            </a:r>
            <a:r>
              <a:rPr lang="fr-FR" dirty="0"/>
              <a:t> des traders de cette banque, et de l’autre à pleins de marchés différents (euro-</a:t>
            </a:r>
            <a:r>
              <a:rPr lang="fr-FR" dirty="0" err="1"/>
              <a:t>next</a:t>
            </a:r>
            <a:r>
              <a:rPr lang="fr-FR" dirty="0"/>
              <a:t>, London stock exchange </a:t>
            </a:r>
            <a:r>
              <a:rPr lang="fr-FR" dirty="0" err="1"/>
              <a:t>etc</a:t>
            </a:r>
            <a:r>
              <a:rPr lang="fr-FR" dirty="0"/>
              <a:t>). Et le rôle de cette plate-forme est grosso-modo de pousser en permanence des prix personnalisés pour différentes catégories de clients (on appelle ça le </a:t>
            </a:r>
            <a:r>
              <a:rPr lang="fr-FR" dirty="0" err="1"/>
              <a:t>tiering</a:t>
            </a:r>
            <a:r>
              <a:rPr lang="fr-FR" dirty="0"/>
              <a:t>, le fait de marger + avec des clients avec qui on ne veut pas traiter, et – avec nos clients préférés). Le tout effectué dans des temps rapides, de l’ordre de quelques millisecondes seulement (entrée-sortie de la banque).</a:t>
            </a:r>
          </a:p>
          <a:p>
            <a:endParaRPr lang="fr-FR" dirty="0"/>
          </a:p>
          <a:p>
            <a:r>
              <a:rPr lang="fr-FR" dirty="0"/>
              <a:t>https://www.google.com/url?sa=i&amp;url=https%3A%2F%2Fwww.lesechos.fr%2Ffinance-marches%2Fbanque-assurances%2Fsociete-generale-accelere-le-tri-dans-ses-filiales-internationales-240664&amp;psig=AOvVaw24NtP0Ko5jWKQzfWucnylu&amp;ust=1631595349576000&amp;source=images&amp;cd=vfe&amp;ved=0CAkQjRxqFwoTCMiPjtSU-_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7</a:t>
            </a:fld>
            <a:endParaRPr lang="fr-FR"/>
          </a:p>
        </p:txBody>
      </p:sp>
    </p:spTree>
    <p:extLst>
      <p:ext uri="{BB962C8B-B14F-4D97-AF65-F5344CB8AC3E}">
        <p14:creationId xmlns:p14="http://schemas.microsoft.com/office/powerpoint/2010/main" val="3601457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Donc Jérôme, le manager de la partie IT était venu me chercher pour les aider côté DEV et architecture, mais le business avait confié les rênes à un jeune chef de projet très ambitieux qui travaillait à NY, et qui était un peu perçu à Paris comme le chouchou de la sponsor côté métier, qui elle - détestait elle bosser avec l’IT. Ah oui, les rivalités entre « Régions », c’était quelques chose…</a:t>
            </a:r>
          </a:p>
          <a:p>
            <a:endParaRPr lang="fr-FR" dirty="0"/>
          </a:p>
          <a:p>
            <a:r>
              <a:rPr lang="fr-FR" dirty="0"/>
              <a:t>Ce dernier –qu’on appellera ici Sébastien- devait piloter les </a:t>
            </a:r>
            <a:r>
              <a:rPr lang="fr-FR" dirty="0" err="1"/>
              <a:t>DEVs</a:t>
            </a:r>
            <a:r>
              <a:rPr lang="fr-FR" dirty="0"/>
              <a:t>, QA et </a:t>
            </a:r>
            <a:r>
              <a:rPr lang="fr-FR" dirty="0" err="1"/>
              <a:t>BAs</a:t>
            </a:r>
            <a:r>
              <a:rPr lang="fr-FR" dirty="0"/>
              <a:t> sur le projet, mais aussi mon activité à leurs côtés. Il était presque le seul (avec Jérôme) à être en relation directe et régulière avec la sponsor du projet, donc il était devenu presque « de facto » le PO du programme.</a:t>
            </a:r>
          </a:p>
          <a:p>
            <a:endParaRPr lang="fr-FR" dirty="0"/>
          </a:p>
          <a:p>
            <a:endParaRPr lang="fr-FR" dirty="0"/>
          </a:p>
          <a:p>
            <a:endParaRPr lang="fr-FR" dirty="0"/>
          </a:p>
          <a:p>
            <a:endParaRPr lang="fr-FR" dirty="0"/>
          </a:p>
          <a:p>
            <a:r>
              <a:rPr lang="fr-FR" dirty="0"/>
              <a:t>https://www.google.com/url?sa=i&amp;url=https%3A%2F%2Fwww.meilleursbrokers.com%2Fblog%2F2018%2F05%2F14%2Fcomment-devenir-trader-%25C3%25A9tudes-et-dipl%25C3%25B4mes%2F&amp;psig=AOvVaw2hSaifPFX-PPqCZ7bROabC&amp;ust=1630442766372000&amp;source=images&amp;cd=vfe&amp;ved=0CAkQjRxqFwoTCJCZ6OPO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8</a:t>
            </a:fld>
            <a:endParaRPr lang="fr-FR"/>
          </a:p>
        </p:txBody>
      </p:sp>
    </p:spTree>
    <p:extLst>
      <p:ext uri="{BB962C8B-B14F-4D97-AF65-F5344CB8AC3E}">
        <p14:creationId xmlns:p14="http://schemas.microsoft.com/office/powerpoint/2010/main" val="1873239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Ca va pas</a:t>
            </a:r>
          </a:p>
          <a:p>
            <a:endParaRPr lang="fr-FR" dirty="0"/>
          </a:p>
          <a:p>
            <a:r>
              <a:rPr lang="fr-FR" dirty="0"/>
              <a:t>----</a:t>
            </a:r>
          </a:p>
          <a:p>
            <a:endParaRPr lang="fr-FR" dirty="0"/>
          </a:p>
          <a:p>
            <a:endParaRPr lang="fr-FR" dirty="0"/>
          </a:p>
          <a:p>
            <a:r>
              <a:rPr lang="fr-FR" dirty="0"/>
              <a:t>C’était une refonte d’un système existant et comme souvent dans ce cas, les gens espèrent faire l’économie d’une vraie analyse de ce qui est vraiment utile et de ce qui ne l’est pas vraiment. Où alors il l’a font en chambre sans vraiment communiquer les résultats aux autres…</a:t>
            </a:r>
          </a:p>
          <a:p>
            <a:endParaRPr lang="fr-FR" dirty="0"/>
          </a:p>
          <a:p>
            <a:r>
              <a:rPr lang="fr-FR" dirty="0"/>
              <a:t>Le projet commence, pleins d’ateliers entre personnes déjà assez </a:t>
            </a:r>
            <a:r>
              <a:rPr lang="fr-FR" dirty="0" err="1"/>
              <a:t>sachantes</a:t>
            </a:r>
            <a:r>
              <a:rPr lang="fr-FR" dirty="0"/>
              <a:t>, </a:t>
            </a:r>
          </a:p>
          <a:p>
            <a:endParaRPr lang="fr-FR" dirty="0"/>
          </a:p>
          <a:p>
            <a:r>
              <a:rPr lang="fr-FR" dirty="0"/>
              <a:t> </a:t>
            </a:r>
          </a:p>
          <a:p>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ttps://www.google.com/url?sa=i&amp;url=https%3A%2F%2Fwww.critikat.com%2Factualite-cine%2Fcritique%2Fwall-street-l-argent-ne-dort-jamais%2F&amp;psig=AOvVaw0_sXGzVBkkaOUd_-eQ5Ur4&amp;ust=1631595049438000&amp;source=images&amp;cd=vfe&amp;ved=0CAkQjRxqFwoTCLClorOT-_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9</a:t>
            </a:fld>
            <a:endParaRPr lang="fr-FR"/>
          </a:p>
        </p:txBody>
      </p:sp>
    </p:spTree>
    <p:extLst>
      <p:ext uri="{BB962C8B-B14F-4D97-AF65-F5344CB8AC3E}">
        <p14:creationId xmlns:p14="http://schemas.microsoft.com/office/powerpoint/2010/main" val="337646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4532-3CCB-49B1-994D-04B2B3CFF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099CB1D-84B6-4AB1-B583-18EDE8E32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C0B3C66-3BAF-4254-A4DC-9B6BB1C7B540}"/>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5" name="Footer Placeholder 4">
            <a:extLst>
              <a:ext uri="{FF2B5EF4-FFF2-40B4-BE49-F238E27FC236}">
                <a16:creationId xmlns:a16="http://schemas.microsoft.com/office/drawing/2014/main" id="{CF533372-A1E7-45CC-A337-B78A2063507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F0C2BC2-F266-4CD0-9620-93BEDB149DD3}"/>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64360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07C2-C040-476D-9B57-C13329B77681}"/>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E5FC2AC-7B56-4629-92A9-3983DD0DB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A32D4BD-A06F-4045-8E65-C419F86A5423}"/>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5" name="Footer Placeholder 4">
            <a:extLst>
              <a:ext uri="{FF2B5EF4-FFF2-40B4-BE49-F238E27FC236}">
                <a16:creationId xmlns:a16="http://schemas.microsoft.com/office/drawing/2014/main" id="{6129131A-0BF8-4D68-BD51-A5B106884F0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665EC7D-F2C5-44FC-8851-2A06A9C15A1F}"/>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90098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09BC7-A738-43EF-A258-70563D6783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88B0122-C15C-4A8E-B67E-DDE341B85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6DCD952-B879-4DD8-BB41-FC2D2A853F6C}"/>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5" name="Footer Placeholder 4">
            <a:extLst>
              <a:ext uri="{FF2B5EF4-FFF2-40B4-BE49-F238E27FC236}">
                <a16:creationId xmlns:a16="http://schemas.microsoft.com/office/drawing/2014/main" id="{4F92EE97-C057-480D-A54A-03E20623DE0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8BB6152-EF2B-405D-94F3-55403B233E8E}"/>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85034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BD0C-8B66-424F-B389-0A609DCB10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553BFC7-2A29-4509-A5BC-D1DF251014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A091210-7581-4975-87BE-1AAF1D68FFC5}"/>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5" name="Footer Placeholder 4">
            <a:extLst>
              <a:ext uri="{FF2B5EF4-FFF2-40B4-BE49-F238E27FC236}">
                <a16:creationId xmlns:a16="http://schemas.microsoft.com/office/drawing/2014/main" id="{BCF08320-C6E7-4D76-A90A-514F86A0500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8E7F808-78D6-445D-8665-71DA7FB9144F}"/>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02174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B334-1A84-4F69-9150-790470CF1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6D0CA21E-1988-488A-96E6-C11F90294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47996-2843-4D6C-950D-60C9E366F527}"/>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5" name="Footer Placeholder 4">
            <a:extLst>
              <a:ext uri="{FF2B5EF4-FFF2-40B4-BE49-F238E27FC236}">
                <a16:creationId xmlns:a16="http://schemas.microsoft.com/office/drawing/2014/main" id="{34239B70-ED17-4AF5-8F91-085206E040A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A775F14-03EF-4A6B-93F7-D0DF8DE08EB2}"/>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34512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AF8A-2B70-48FE-8909-5F368735DAD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F40AB5C-5091-4D70-AB67-1A064F0A6C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1AAEBFB-38DA-4C25-AE81-855AA4991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7F66C1D5-8A47-4E58-AF28-1A4FF823522E}"/>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6" name="Footer Placeholder 5">
            <a:extLst>
              <a:ext uri="{FF2B5EF4-FFF2-40B4-BE49-F238E27FC236}">
                <a16:creationId xmlns:a16="http://schemas.microsoft.com/office/drawing/2014/main" id="{AA899E3A-2C45-4766-85A4-964C589624A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8C4885D-01B4-43AF-A6DB-3E50BD82CC0E}"/>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408285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6FFE2-903A-4901-B7E9-2EBED34C6E8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53FD7B1-C113-4687-8CC2-A515C4FBD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FCF84-A381-4C36-A1F1-80187D19F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2B07757-6EC5-4385-9DAD-23466606F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5ADD6-718B-42B3-A283-3C29F0CC8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26FEC33-8450-433B-9E50-065BED7B896B}"/>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8" name="Footer Placeholder 7">
            <a:extLst>
              <a:ext uri="{FF2B5EF4-FFF2-40B4-BE49-F238E27FC236}">
                <a16:creationId xmlns:a16="http://schemas.microsoft.com/office/drawing/2014/main" id="{279DD9FA-84D8-4EE3-B76F-839ADA5CD502}"/>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EE753465-9181-4011-AAC1-2EAA486777AA}"/>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95426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DED2-0DAA-4A96-8A52-5C90321F91DF}"/>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440D055-64F9-47AE-9623-5D059836F55A}"/>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4" name="Footer Placeholder 3">
            <a:extLst>
              <a:ext uri="{FF2B5EF4-FFF2-40B4-BE49-F238E27FC236}">
                <a16:creationId xmlns:a16="http://schemas.microsoft.com/office/drawing/2014/main" id="{D1833E0D-12F6-442D-89B8-752FA2E0192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DD9B29D-F1B2-4BFA-B8E3-ABAB6979360D}"/>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62919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25D2D-3E56-4B26-8C78-42CCD1DAF60D}"/>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3" name="Footer Placeholder 2">
            <a:extLst>
              <a:ext uri="{FF2B5EF4-FFF2-40B4-BE49-F238E27FC236}">
                <a16:creationId xmlns:a16="http://schemas.microsoft.com/office/drawing/2014/main" id="{854B1A69-1DAC-46A0-B78E-ADF1F265413A}"/>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3767419-9DC1-4E6D-B959-8ED3ED786296}"/>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427168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42E1-085E-448B-BE01-640DDB7E5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D1B17BD6-D5B5-414E-B8EF-C340AA259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BDE21DF-74CB-4D80-9BA0-666E2255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9F068-9AAC-4115-BA3E-26A84819A094}"/>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6" name="Footer Placeholder 5">
            <a:extLst>
              <a:ext uri="{FF2B5EF4-FFF2-40B4-BE49-F238E27FC236}">
                <a16:creationId xmlns:a16="http://schemas.microsoft.com/office/drawing/2014/main" id="{02752819-7FC9-4893-8616-7FD97453E86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78D4DCB-8372-4AF2-85C0-FFC661AF4958}"/>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237055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98D1-636C-4D95-9B77-7270206AE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25D06E7-9D81-41A7-8ACC-84300D4D9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2300D3A4-CB87-491C-9E57-DF7DED26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16B92-7D86-4C4C-8F36-BF28C1F61AE4}"/>
              </a:ext>
            </a:extLst>
          </p:cNvPr>
          <p:cNvSpPr>
            <a:spLocks noGrp="1"/>
          </p:cNvSpPr>
          <p:nvPr>
            <p:ph type="dt" sz="half" idx="10"/>
          </p:nvPr>
        </p:nvSpPr>
        <p:spPr/>
        <p:txBody>
          <a:bodyPr/>
          <a:lstStyle/>
          <a:p>
            <a:fld id="{2E0450E2-BB8E-48D1-94E1-E4F675E29F3B}" type="datetimeFigureOut">
              <a:rPr lang="fr-FR" smtClean="0"/>
              <a:t>12/09/2021</a:t>
            </a:fld>
            <a:endParaRPr lang="fr-FR"/>
          </a:p>
        </p:txBody>
      </p:sp>
      <p:sp>
        <p:nvSpPr>
          <p:cNvPr id="6" name="Footer Placeholder 5">
            <a:extLst>
              <a:ext uri="{FF2B5EF4-FFF2-40B4-BE49-F238E27FC236}">
                <a16:creationId xmlns:a16="http://schemas.microsoft.com/office/drawing/2014/main" id="{CB6A0BDC-CCE3-451A-87B4-2BAEF04171F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F90CEA2-8073-4156-A4D0-B30265B1CB22}"/>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42794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7956C-848F-4A4C-95E9-6AA5AF087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fr-FR" dirty="0"/>
          </a:p>
        </p:txBody>
      </p:sp>
      <p:sp>
        <p:nvSpPr>
          <p:cNvPr id="3" name="Text Placeholder 2">
            <a:extLst>
              <a:ext uri="{FF2B5EF4-FFF2-40B4-BE49-F238E27FC236}">
                <a16:creationId xmlns:a16="http://schemas.microsoft.com/office/drawing/2014/main" id="{5119F021-0A89-4C69-A192-052EB90B7F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244611AD-3669-47E4-A353-D58367395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E0450E2-BB8E-48D1-94E1-E4F675E29F3B}" type="datetimeFigureOut">
              <a:rPr lang="fr-FR" smtClean="0"/>
              <a:pPr/>
              <a:t>12/09/2021</a:t>
            </a:fld>
            <a:endParaRPr lang="fr-FR"/>
          </a:p>
        </p:txBody>
      </p:sp>
      <p:sp>
        <p:nvSpPr>
          <p:cNvPr id="5" name="Footer Placeholder 4">
            <a:extLst>
              <a:ext uri="{FF2B5EF4-FFF2-40B4-BE49-F238E27FC236}">
                <a16:creationId xmlns:a16="http://schemas.microsoft.com/office/drawing/2014/main" id="{1557025E-F69D-4207-B057-263EE803C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fr-FR"/>
          </a:p>
        </p:txBody>
      </p:sp>
      <p:sp>
        <p:nvSpPr>
          <p:cNvPr id="6" name="Slide Number Placeholder 5">
            <a:extLst>
              <a:ext uri="{FF2B5EF4-FFF2-40B4-BE49-F238E27FC236}">
                <a16:creationId xmlns:a16="http://schemas.microsoft.com/office/drawing/2014/main" id="{0DA8B961-B66E-4F7A-A8D4-1434E4C8F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710A435-BC36-42DB-9D1A-A4463FC7C8CE}" type="slidenum">
              <a:rPr lang="fr-FR" smtClean="0"/>
              <a:pPr/>
              <a:t>‹#›</a:t>
            </a:fld>
            <a:endParaRPr lang="fr-FR"/>
          </a:p>
        </p:txBody>
      </p:sp>
    </p:spTree>
    <p:extLst>
      <p:ext uri="{BB962C8B-B14F-4D97-AF65-F5344CB8AC3E}">
        <p14:creationId xmlns:p14="http://schemas.microsoft.com/office/powerpoint/2010/main" val="70732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cap="all" baseline="0">
          <a:solidFill>
            <a:schemeClr val="bg1"/>
          </a:solidFill>
          <a:latin typeface="Alte Haas Grotesk" panose="0200050300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te Haas Grotesk" panose="0200050300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lte Haas Grotesk" panose="0200050300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te Haas Grotesk" panose="0200050300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te Haas Grotesk" panose="0200050300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te Haas Grotesk" panose="0200050300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A44BDE-2AF3-4A91-8552-46102A869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 y="-1325217"/>
            <a:ext cx="12274827" cy="8183218"/>
          </a:xfrm>
          <a:prstGeom prst="rect">
            <a:avLst/>
          </a:prstGeom>
        </p:spPr>
      </p:pic>
      <p:sp>
        <p:nvSpPr>
          <p:cNvPr id="14" name="Rectangle 13">
            <a:extLst>
              <a:ext uri="{FF2B5EF4-FFF2-40B4-BE49-F238E27FC236}">
                <a16:creationId xmlns:a16="http://schemas.microsoft.com/office/drawing/2014/main" id="{F4C6FE03-D7A2-468C-8D5F-4487C7865B07}"/>
              </a:ext>
            </a:extLst>
          </p:cNvPr>
          <p:cNvSpPr/>
          <p:nvPr/>
        </p:nvSpPr>
        <p:spPr>
          <a:xfrm>
            <a:off x="-18649" y="-247651"/>
            <a:ext cx="12210648" cy="7734301"/>
          </a:xfrm>
          <a:prstGeom prst="rect">
            <a:avLst/>
          </a:prstGeom>
          <a:solidFill>
            <a:schemeClr val="tx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12" name="Rectangle 11">
            <a:extLst>
              <a:ext uri="{FF2B5EF4-FFF2-40B4-BE49-F238E27FC236}">
                <a16:creationId xmlns:a16="http://schemas.microsoft.com/office/drawing/2014/main" id="{EB205226-D515-4938-9CB9-1DA0B73929A9}"/>
              </a:ext>
            </a:extLst>
          </p:cNvPr>
          <p:cNvSpPr/>
          <p:nvPr/>
        </p:nvSpPr>
        <p:spPr>
          <a:xfrm>
            <a:off x="-82827" y="3514288"/>
            <a:ext cx="12274827" cy="127628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5DF07B74-75C5-49CD-8737-580C0F9937AE}"/>
              </a:ext>
            </a:extLst>
          </p:cNvPr>
          <p:cNvSpPr txBox="1"/>
          <p:nvPr/>
        </p:nvSpPr>
        <p:spPr>
          <a:xfrm>
            <a:off x="265042" y="3675374"/>
            <a:ext cx="7917991" cy="954107"/>
          </a:xfrm>
          <a:prstGeom prst="rect">
            <a:avLst/>
          </a:prstGeom>
          <a:noFill/>
        </p:spPr>
        <p:txBody>
          <a:bodyPr wrap="square" rtlCol="0">
            <a:spAutoFit/>
          </a:bodyPr>
          <a:lstStyle/>
          <a:p>
            <a:r>
              <a:rPr lang="fr-FR" sz="2800" b="1" cap="all" dirty="0">
                <a:solidFill>
                  <a:srgbClr val="F9D45F"/>
                </a:solidFill>
                <a:latin typeface="Alte Haas Grotesk" panose="02000503000000020004" pitchFamily="2" charset="0"/>
              </a:rPr>
              <a:t>De l’autre côté du miroir</a:t>
            </a:r>
            <a:br>
              <a:rPr lang="fr-FR" sz="2800" b="1" cap="all" dirty="0">
                <a:solidFill>
                  <a:srgbClr val="F9D45F"/>
                </a:solidFill>
                <a:latin typeface="Alte Haas Grotesk" panose="02000503000000020004" pitchFamily="2" charset="0"/>
              </a:rPr>
            </a:br>
            <a:r>
              <a:rPr lang="fr-FR" sz="2800" b="1" cap="all" dirty="0">
                <a:solidFill>
                  <a:srgbClr val="FAFCD7"/>
                </a:solidFill>
                <a:latin typeface="Alte Haas Grotesk" panose="02000503000000020004" pitchFamily="2" charset="0"/>
              </a:rPr>
              <a:t>La fabrique du software</a:t>
            </a:r>
          </a:p>
        </p:txBody>
      </p:sp>
      <p:grpSp>
        <p:nvGrpSpPr>
          <p:cNvPr id="20" name="Group 19">
            <a:extLst>
              <a:ext uri="{FF2B5EF4-FFF2-40B4-BE49-F238E27FC236}">
                <a16:creationId xmlns:a16="http://schemas.microsoft.com/office/drawing/2014/main" id="{26D6C650-2BF9-4552-94D4-CB672B3340E0}"/>
              </a:ext>
            </a:extLst>
          </p:cNvPr>
          <p:cNvGrpSpPr/>
          <p:nvPr/>
        </p:nvGrpSpPr>
        <p:grpSpPr>
          <a:xfrm>
            <a:off x="7711003" y="4084722"/>
            <a:ext cx="4215955" cy="544759"/>
            <a:chOff x="6997673" y="4782195"/>
            <a:chExt cx="4215955" cy="544759"/>
          </a:xfrm>
        </p:grpSpPr>
        <p:pic>
          <p:nvPicPr>
            <p:cNvPr id="15" name="Picture 14">
              <a:extLst>
                <a:ext uri="{FF2B5EF4-FFF2-40B4-BE49-F238E27FC236}">
                  <a16:creationId xmlns:a16="http://schemas.microsoft.com/office/drawing/2014/main" id="{9052F2CF-4C70-48F0-90B3-13B31AADFD8A}"/>
                </a:ext>
              </a:extLst>
            </p:cNvPr>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874057" y="4782195"/>
              <a:ext cx="1339571" cy="544759"/>
            </a:xfrm>
            <a:prstGeom prst="rect">
              <a:avLst/>
            </a:prstGeom>
          </p:spPr>
        </p:pic>
        <p:sp>
          <p:nvSpPr>
            <p:cNvPr id="18" name="TextBox 17">
              <a:extLst>
                <a:ext uri="{FF2B5EF4-FFF2-40B4-BE49-F238E27FC236}">
                  <a16:creationId xmlns:a16="http://schemas.microsoft.com/office/drawing/2014/main" id="{A6E91DBF-3E89-4D56-B673-F8A41EF8293E}"/>
                </a:ext>
              </a:extLst>
            </p:cNvPr>
            <p:cNvSpPr txBox="1"/>
            <p:nvPr/>
          </p:nvSpPr>
          <p:spPr>
            <a:xfrm>
              <a:off x="6997673" y="4897998"/>
              <a:ext cx="2842610" cy="369332"/>
            </a:xfrm>
            <a:prstGeom prst="rect">
              <a:avLst/>
            </a:prstGeom>
            <a:noFill/>
          </p:spPr>
          <p:txBody>
            <a:bodyPr wrap="square" rtlCol="0">
              <a:spAutoFit/>
            </a:bodyPr>
            <a:lstStyle/>
            <a:p>
              <a:pPr algn="r"/>
              <a:r>
                <a:rPr lang="fr-FR" b="1" cap="all" dirty="0">
                  <a:solidFill>
                    <a:srgbClr val="F9D45F"/>
                  </a:solidFill>
                  <a:latin typeface="Alte Haas Grotesk" panose="02000503000000020004" pitchFamily="2" charset="0"/>
                </a:rPr>
                <a:t>Thomas</a:t>
              </a:r>
              <a:r>
                <a:rPr lang="fr-FR" b="1" cap="all" dirty="0">
                  <a:solidFill>
                    <a:srgbClr val="FAFCD7"/>
                  </a:solidFill>
                  <a:latin typeface="Alte Haas Grotesk" panose="02000503000000020004" pitchFamily="2" charset="0"/>
                </a:rPr>
                <a:t>Pierrain</a:t>
              </a:r>
              <a:endParaRPr lang="fr-FR" b="1" cap="all" dirty="0">
                <a:solidFill>
                  <a:schemeClr val="bg1"/>
                </a:solidFill>
                <a:latin typeface="Alte Haas Grotesk" panose="02000503000000020004" pitchFamily="2" charset="0"/>
              </a:endParaRPr>
            </a:p>
          </p:txBody>
        </p:sp>
        <p:sp>
          <p:nvSpPr>
            <p:cNvPr id="19" name="TextBox 18">
              <a:extLst>
                <a:ext uri="{FF2B5EF4-FFF2-40B4-BE49-F238E27FC236}">
                  <a16:creationId xmlns:a16="http://schemas.microsoft.com/office/drawing/2014/main" id="{B246763C-3DD4-40B6-9120-018C1C534FB9}"/>
                </a:ext>
              </a:extLst>
            </p:cNvPr>
            <p:cNvSpPr txBox="1"/>
            <p:nvPr/>
          </p:nvSpPr>
          <p:spPr>
            <a:xfrm>
              <a:off x="9704584" y="4812077"/>
              <a:ext cx="360956" cy="461665"/>
            </a:xfrm>
            <a:prstGeom prst="rect">
              <a:avLst/>
            </a:prstGeom>
            <a:noFill/>
          </p:spPr>
          <p:txBody>
            <a:bodyPr wrap="square" rtlCol="0" anchor="ctr">
              <a:spAutoFit/>
            </a:bodyPr>
            <a:lstStyle/>
            <a:p>
              <a:pPr algn="ctr"/>
              <a:r>
                <a:rPr lang="fr-FR" sz="2400" b="1" cap="all" dirty="0">
                  <a:solidFill>
                    <a:schemeClr val="bg1"/>
                  </a:solidFill>
                  <a:latin typeface="Alte Haas Grotesk" panose="02000503000000020004" pitchFamily="2" charset="0"/>
                </a:rPr>
                <a:t>|</a:t>
              </a:r>
            </a:p>
          </p:txBody>
        </p:sp>
      </p:grpSp>
      <p:grpSp>
        <p:nvGrpSpPr>
          <p:cNvPr id="7" name="Group 6">
            <a:extLst>
              <a:ext uri="{FF2B5EF4-FFF2-40B4-BE49-F238E27FC236}">
                <a16:creationId xmlns:a16="http://schemas.microsoft.com/office/drawing/2014/main" id="{7308CD5E-02BA-41FE-9FAB-782F0584C3EF}"/>
              </a:ext>
            </a:extLst>
          </p:cNvPr>
          <p:cNvGrpSpPr/>
          <p:nvPr/>
        </p:nvGrpSpPr>
        <p:grpSpPr>
          <a:xfrm rot="21480000">
            <a:off x="10638531" y="5620836"/>
            <a:ext cx="1558609" cy="400925"/>
            <a:chOff x="7233019" y="6354705"/>
            <a:chExt cx="1967918" cy="506217"/>
          </a:xfrm>
        </p:grpSpPr>
        <p:sp>
          <p:nvSpPr>
            <p:cNvPr id="4" name="TextBox 3">
              <a:extLst>
                <a:ext uri="{FF2B5EF4-FFF2-40B4-BE49-F238E27FC236}">
                  <a16:creationId xmlns:a16="http://schemas.microsoft.com/office/drawing/2014/main" id="{52DD694B-A5BD-4816-832D-6A76613F66A8}"/>
                </a:ext>
              </a:extLst>
            </p:cNvPr>
            <p:cNvSpPr txBox="1"/>
            <p:nvPr/>
          </p:nvSpPr>
          <p:spPr>
            <a:xfrm>
              <a:off x="7611593" y="6366399"/>
              <a:ext cx="1589344" cy="427466"/>
            </a:xfrm>
            <a:prstGeom prst="rect">
              <a:avLst/>
            </a:prstGeom>
            <a:noFill/>
          </p:spPr>
          <p:txBody>
            <a:bodyPr wrap="square" rtlCol="0">
              <a:spAutoFit/>
            </a:bodyPr>
            <a:lstStyle/>
            <a:p>
              <a:r>
                <a:rPr lang="fr-FR" sz="1600" b="1" dirty="0">
                  <a:solidFill>
                    <a:srgbClr val="DCDCDC"/>
                  </a:solidFill>
                  <a:latin typeface="Alte Haas Grotesk" panose="02000503000000020004" pitchFamily="2" charset="0"/>
                </a:rPr>
                <a:t>@tpierrain</a:t>
              </a:r>
            </a:p>
          </p:txBody>
        </p:sp>
        <p:pic>
          <p:nvPicPr>
            <p:cNvPr id="6" name="Picture 5">
              <a:extLst>
                <a:ext uri="{FF2B5EF4-FFF2-40B4-BE49-F238E27FC236}">
                  <a16:creationId xmlns:a16="http://schemas.microsoft.com/office/drawing/2014/main" id="{FFA769FE-E825-4AC9-BE2F-FEBFAAB8B468}"/>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33019" y="6354705"/>
              <a:ext cx="506215" cy="506217"/>
            </a:xfrm>
            <a:prstGeom prst="rect">
              <a:avLst/>
            </a:prstGeom>
          </p:spPr>
        </p:pic>
      </p:grpSp>
    </p:spTree>
    <p:extLst>
      <p:ext uri="{BB962C8B-B14F-4D97-AF65-F5344CB8AC3E}">
        <p14:creationId xmlns:p14="http://schemas.microsoft.com/office/powerpoint/2010/main" val="147523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4562C0-EA09-4CBF-B779-E331B58AA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917"/>
            <a:ext cx="13954897" cy="6656083"/>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6" y="5225364"/>
            <a:ext cx="9353658"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Relations </a:t>
            </a:r>
            <a:r>
              <a:rPr lang="fr-FR" sz="2800" b="1" cap="all" dirty="0">
                <a:solidFill>
                  <a:srgbClr val="FAFCD7"/>
                </a:solidFill>
                <a:latin typeface="Alte Haas Grotesk" panose="02000503000000020004" pitchFamily="2" charset="0"/>
              </a:rPr>
              <a:t>entre équipes de dev</a:t>
            </a:r>
          </a:p>
        </p:txBody>
      </p:sp>
    </p:spTree>
    <p:extLst>
      <p:ext uri="{BB962C8B-B14F-4D97-AF65-F5344CB8AC3E}">
        <p14:creationId xmlns:p14="http://schemas.microsoft.com/office/powerpoint/2010/main" val="170170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630CD3-35B5-4ACF-8378-B32B177CF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854"/>
            <a:ext cx="12664837" cy="7915523"/>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De l’autre </a:t>
            </a:r>
            <a:r>
              <a:rPr lang="fr-FR" sz="2800" b="1" cap="all" dirty="0">
                <a:solidFill>
                  <a:srgbClr val="FAFCD7"/>
                </a:solidFill>
                <a:latin typeface="Alte Haas Grotesk" panose="02000503000000020004" pitchFamily="2" charset="0"/>
              </a:rPr>
              <a:t>côté</a:t>
            </a:r>
          </a:p>
        </p:txBody>
      </p:sp>
    </p:spTree>
    <p:extLst>
      <p:ext uri="{BB962C8B-B14F-4D97-AF65-F5344CB8AC3E}">
        <p14:creationId xmlns:p14="http://schemas.microsoft.com/office/powerpoint/2010/main" val="1949853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E73D8B-583A-4DFE-A01E-5FE4BE761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12192000" cy="64008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C’est Trop </a:t>
            </a:r>
            <a:r>
              <a:rPr lang="fr-FR" sz="2800" b="1" cap="all" dirty="0">
                <a:solidFill>
                  <a:srgbClr val="FAFCD7"/>
                </a:solidFill>
                <a:latin typeface="Alte Haas Grotesk" panose="02000503000000020004" pitchFamily="2" charset="0"/>
              </a:rPr>
              <a:t>…</a:t>
            </a:r>
          </a:p>
        </p:txBody>
      </p:sp>
    </p:spTree>
    <p:extLst>
      <p:ext uri="{BB962C8B-B14F-4D97-AF65-F5344CB8AC3E}">
        <p14:creationId xmlns:p14="http://schemas.microsoft.com/office/powerpoint/2010/main" val="3176465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FCD981-CC03-41AC-8C55-44F5A7C71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12192000" cy="9144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6" y="5225364"/>
            <a:ext cx="9353658"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et côté</a:t>
            </a:r>
            <a:r>
              <a:rPr lang="fr-FR" sz="2800" b="1" cap="all" dirty="0">
                <a:solidFill>
                  <a:srgbClr val="FAFCD7"/>
                </a:solidFill>
                <a:latin typeface="Alte Haas Grotesk" panose="02000503000000020004" pitchFamily="2" charset="0"/>
              </a:rPr>
              <a:t> dev maintenant…</a:t>
            </a:r>
          </a:p>
        </p:txBody>
      </p:sp>
    </p:spTree>
    <p:extLst>
      <p:ext uri="{BB962C8B-B14F-4D97-AF65-F5344CB8AC3E}">
        <p14:creationId xmlns:p14="http://schemas.microsoft.com/office/powerpoint/2010/main" val="123673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AB82E3-171E-4CA5-A6A3-7D76D145B732}"/>
              </a:ext>
            </a:extLst>
          </p:cNvPr>
          <p:cNvPicPr>
            <a:picLocks noChangeAspect="1"/>
          </p:cNvPicPr>
          <p:nvPr/>
        </p:nvPicPr>
        <p:blipFill rotWithShape="1">
          <a:blip r:embed="rId3">
            <a:extLst>
              <a:ext uri="{28A0092B-C50C-407E-A947-70E740481C1C}">
                <a14:useLocalDpi xmlns:a14="http://schemas.microsoft.com/office/drawing/2010/main" val="0"/>
              </a:ext>
            </a:extLst>
          </a:blip>
          <a:srcRect l="2015" r="4651"/>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Basics</a:t>
            </a:r>
            <a:endParaRPr lang="fr-FR" sz="2800" b="1" cap="all" dirty="0">
              <a:solidFill>
                <a:srgbClr val="FAFCD7"/>
              </a:solidFill>
              <a:latin typeface="Alte Haas Grotesk" panose="02000503000000020004" pitchFamily="2" charset="0"/>
            </a:endParaRPr>
          </a:p>
        </p:txBody>
      </p:sp>
    </p:spTree>
    <p:extLst>
      <p:ext uri="{BB962C8B-B14F-4D97-AF65-F5344CB8AC3E}">
        <p14:creationId xmlns:p14="http://schemas.microsoft.com/office/powerpoint/2010/main" val="234552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DCDA09D-92D3-48F9-A987-885D78143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
            <a:ext cx="12192000" cy="67056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Content(e)s de vos </a:t>
            </a:r>
            <a:r>
              <a:rPr lang="fr-FR" sz="2800" b="1" cap="all" dirty="0">
                <a:solidFill>
                  <a:srgbClr val="FAFCD7"/>
                </a:solidFill>
                <a:latin typeface="Alte Haas Grotesk" panose="02000503000000020004" pitchFamily="2" charset="0"/>
              </a:rPr>
              <a:t>projets ?</a:t>
            </a:r>
          </a:p>
        </p:txBody>
      </p:sp>
    </p:spTree>
    <p:extLst>
      <p:ext uri="{BB962C8B-B14F-4D97-AF65-F5344CB8AC3E}">
        <p14:creationId xmlns:p14="http://schemas.microsoft.com/office/powerpoint/2010/main" val="70460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B73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4B2956-00E9-42DE-8254-509A9B6DA9BF}"/>
              </a:ext>
            </a:extLst>
          </p:cNvPr>
          <p:cNvSpPr/>
          <p:nvPr/>
        </p:nvSpPr>
        <p:spPr>
          <a:xfrm rot="16200000">
            <a:off x="966802" y="674702"/>
            <a:ext cx="6797675" cy="5568920"/>
          </a:xfrm>
          <a:prstGeom prst="rect">
            <a:avLst/>
          </a:prstGeom>
          <a:solidFill>
            <a:srgbClr val="F9A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1A3699B-3385-4A52-89E1-8A3CE5170BE7}"/>
              </a:ext>
            </a:extLst>
          </p:cNvPr>
          <p:cNvSpPr/>
          <p:nvPr/>
        </p:nvSpPr>
        <p:spPr>
          <a:xfrm rot="16200000">
            <a:off x="6357937" y="852487"/>
            <a:ext cx="6797675" cy="5213350"/>
          </a:xfrm>
          <a:prstGeom prst="rect">
            <a:avLst/>
          </a:prstGeom>
          <a:solidFill>
            <a:srgbClr val="FB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D498A8BB-06D2-4EF5-AE03-21D433300687}"/>
              </a:ext>
            </a:extLst>
          </p:cNvPr>
          <p:cNvSpPr/>
          <p:nvPr/>
        </p:nvSpPr>
        <p:spPr>
          <a:xfrm rot="16200000">
            <a:off x="10492077" y="4986626"/>
            <a:ext cx="2161565" cy="1885980"/>
          </a:xfrm>
          <a:prstGeom prst="rect">
            <a:avLst/>
          </a:prstGeom>
          <a:solidFill>
            <a:srgbClr val="DD8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62430AB9-789D-4DE2-BACB-76F6EABC5C07}"/>
              </a:ext>
            </a:extLst>
          </p:cNvPr>
          <p:cNvSpPr/>
          <p:nvPr/>
        </p:nvSpPr>
        <p:spPr>
          <a:xfrm>
            <a:off x="-292100" y="-342900"/>
            <a:ext cx="2425700" cy="7219950"/>
          </a:xfrm>
          <a:prstGeom prst="rect">
            <a:avLst/>
          </a:prstGeom>
          <a:solidFill>
            <a:srgbClr val="F9A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a:extLst>
              <a:ext uri="{FF2B5EF4-FFF2-40B4-BE49-F238E27FC236}">
                <a16:creationId xmlns:a16="http://schemas.microsoft.com/office/drawing/2014/main" id="{C827FC66-8A12-491F-A76A-93AF0FD8D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20" y="1149350"/>
            <a:ext cx="8591550" cy="57277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63500" y="4848834"/>
            <a:ext cx="12426950" cy="1276281"/>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C’est Trop long </a:t>
            </a:r>
            <a:r>
              <a:rPr lang="fr-FR" sz="2800" b="1" cap="all" dirty="0">
                <a:solidFill>
                  <a:srgbClr val="FAFCD7"/>
                </a:solidFill>
                <a:latin typeface="Alte Haas Grotesk" panose="02000503000000020004" pitchFamily="2" charset="0"/>
              </a:rPr>
              <a:t>P…</a:t>
            </a:r>
          </a:p>
        </p:txBody>
      </p:sp>
      <p:sp>
        <p:nvSpPr>
          <p:cNvPr id="13" name="Rectangle 12">
            <a:extLst>
              <a:ext uri="{FF2B5EF4-FFF2-40B4-BE49-F238E27FC236}">
                <a16:creationId xmlns:a16="http://schemas.microsoft.com/office/drawing/2014/main" id="{5D061762-8B47-46F4-A7E3-3CAE446521F1}"/>
              </a:ext>
            </a:extLst>
          </p:cNvPr>
          <p:cNvSpPr/>
          <p:nvPr/>
        </p:nvSpPr>
        <p:spPr>
          <a:xfrm rot="16200000">
            <a:off x="2119985" y="1002384"/>
            <a:ext cx="2090986" cy="2393951"/>
          </a:xfrm>
          <a:prstGeom prst="rect">
            <a:avLst/>
          </a:prstGeom>
          <a:solidFill>
            <a:srgbClr val="FB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6939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220BB-6670-470B-8E8C-5F577F4A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908" y="209605"/>
            <a:ext cx="9658184" cy="6438789"/>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Trop </a:t>
            </a:r>
            <a:r>
              <a:rPr lang="fr-FR" sz="2800" b="1" cap="all" dirty="0">
                <a:solidFill>
                  <a:srgbClr val="FAFCD7"/>
                </a:solidFill>
                <a:latin typeface="Alte Haas Grotesk" panose="02000503000000020004" pitchFamily="2" charset="0"/>
              </a:rPr>
              <a:t>tech-</a:t>
            </a:r>
            <a:r>
              <a:rPr lang="fr-FR" sz="2800" b="1" cap="all" dirty="0" err="1">
                <a:solidFill>
                  <a:srgbClr val="FAFCD7"/>
                </a:solidFill>
                <a:latin typeface="Alte Haas Grotesk" panose="02000503000000020004" pitchFamily="2" charset="0"/>
              </a:rPr>
              <a:t>centric</a:t>
            </a:r>
            <a:endParaRPr lang="fr-FR" sz="2800" b="1" cap="all" dirty="0">
              <a:solidFill>
                <a:srgbClr val="F9D45F"/>
              </a:solidFill>
              <a:latin typeface="Alte Haas Grotesk" panose="02000503000000020004" pitchFamily="2" charset="0"/>
            </a:endParaRPr>
          </a:p>
        </p:txBody>
      </p:sp>
    </p:spTree>
    <p:extLst>
      <p:ext uri="{BB962C8B-B14F-4D97-AF65-F5344CB8AC3E}">
        <p14:creationId xmlns:p14="http://schemas.microsoft.com/office/powerpoint/2010/main" val="362835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28F27-B9A3-4BDE-9CA0-9D020FBAD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26086" cy="6943695"/>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Trop </a:t>
            </a:r>
            <a:r>
              <a:rPr lang="fr-FR" sz="2800" b="1" cap="all" dirty="0">
                <a:solidFill>
                  <a:srgbClr val="FAFCD7"/>
                </a:solidFill>
                <a:latin typeface="Alte Haas Grotesk" panose="02000503000000020004" pitchFamily="2" charset="0"/>
              </a:rPr>
              <a:t>rigides</a:t>
            </a:r>
            <a:endParaRPr lang="fr-FR" sz="2800" b="1" cap="all" dirty="0">
              <a:solidFill>
                <a:srgbClr val="F9D45F"/>
              </a:solidFill>
              <a:latin typeface="Alte Haas Grotesk" panose="02000503000000020004" pitchFamily="2" charset="0"/>
            </a:endParaRPr>
          </a:p>
        </p:txBody>
      </p:sp>
      <p:sp>
        <p:nvSpPr>
          <p:cNvPr id="5" name="TextBox 4">
            <a:extLst>
              <a:ext uri="{FF2B5EF4-FFF2-40B4-BE49-F238E27FC236}">
                <a16:creationId xmlns:a16="http://schemas.microsoft.com/office/drawing/2014/main" id="{267AC933-31BA-48A2-9B51-42B5157CF7BE}"/>
              </a:ext>
            </a:extLst>
          </p:cNvPr>
          <p:cNvSpPr txBox="1"/>
          <p:nvPr/>
        </p:nvSpPr>
        <p:spPr>
          <a:xfrm rot="21300000">
            <a:off x="10567283" y="2115047"/>
            <a:ext cx="1261884" cy="1015663"/>
          </a:xfrm>
          <a:prstGeom prst="rect">
            <a:avLst/>
          </a:prstGeom>
          <a:noFill/>
        </p:spPr>
        <p:txBody>
          <a:bodyPr wrap="none" rtlCol="0">
            <a:spAutoFit/>
          </a:bodyPr>
          <a:lstStyle/>
          <a:p>
            <a:r>
              <a:rPr lang="fr-FR" sz="2000" b="1" dirty="0" err="1">
                <a:solidFill>
                  <a:schemeClr val="bg1"/>
                </a:solidFill>
                <a:latin typeface="Courier New" panose="02070309020205020404" pitchFamily="49" charset="0"/>
                <a:cs typeface="Courier New" panose="02070309020205020404" pitchFamily="49" charset="0"/>
              </a:rPr>
              <a:t>Given</a:t>
            </a:r>
            <a:r>
              <a:rPr lang="fr-FR" sz="2000" b="1" dirty="0">
                <a:solidFill>
                  <a:schemeClr val="bg1"/>
                </a:solidFill>
                <a:latin typeface="Courier New" panose="02070309020205020404" pitchFamily="49" charset="0"/>
                <a:cs typeface="Courier New" panose="02070309020205020404" pitchFamily="49" charset="0"/>
              </a:rPr>
              <a:t> …</a:t>
            </a:r>
          </a:p>
          <a:p>
            <a:r>
              <a:rPr lang="fr-FR" sz="2000" b="1" dirty="0" err="1">
                <a:solidFill>
                  <a:schemeClr val="bg1"/>
                </a:solidFill>
                <a:latin typeface="Courier New" panose="02070309020205020404" pitchFamily="49" charset="0"/>
                <a:cs typeface="Courier New" panose="02070309020205020404" pitchFamily="49" charset="0"/>
              </a:rPr>
              <a:t>When</a:t>
            </a:r>
            <a:r>
              <a:rPr lang="fr-FR" sz="2000" b="1" dirty="0">
                <a:solidFill>
                  <a:schemeClr val="bg1"/>
                </a:solidFill>
                <a:latin typeface="Courier New" panose="02070309020205020404" pitchFamily="49" charset="0"/>
                <a:cs typeface="Courier New" panose="02070309020205020404" pitchFamily="49" charset="0"/>
              </a:rPr>
              <a:t> …</a:t>
            </a:r>
          </a:p>
          <a:p>
            <a:r>
              <a:rPr lang="fr-FR" sz="2000" b="1" dirty="0" err="1">
                <a:solidFill>
                  <a:schemeClr val="bg1"/>
                </a:solidFill>
                <a:latin typeface="Courier New" panose="02070309020205020404" pitchFamily="49" charset="0"/>
                <a:cs typeface="Courier New" panose="02070309020205020404" pitchFamily="49" charset="0"/>
              </a:rPr>
              <a:t>Then</a:t>
            </a:r>
            <a:r>
              <a:rPr lang="fr-FR" sz="20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896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9579C0-1CE7-4129-8F18-4F0B268AD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2" y="-883444"/>
            <a:ext cx="12252325" cy="9189244"/>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Les « </a:t>
            </a:r>
            <a:r>
              <a:rPr lang="fr-FR" sz="2800" b="1" cap="all" dirty="0">
                <a:solidFill>
                  <a:srgbClr val="FAFCD7"/>
                </a:solidFill>
                <a:latin typeface="Alte Haas Grotesk" panose="02000503000000020004" pitchFamily="2" charset="0"/>
              </a:rPr>
              <a:t>Garagistes </a:t>
            </a:r>
            <a:r>
              <a:rPr lang="fr-FR" sz="2800" b="1" cap="all" dirty="0">
                <a:solidFill>
                  <a:srgbClr val="F9D45F"/>
                </a:solidFill>
                <a:latin typeface="Alte Haas Grotesk" panose="02000503000000020004" pitchFamily="2" charset="0"/>
              </a:rPr>
              <a:t>»</a:t>
            </a:r>
          </a:p>
        </p:txBody>
      </p:sp>
    </p:spTree>
    <p:extLst>
      <p:ext uri="{BB962C8B-B14F-4D97-AF65-F5344CB8AC3E}">
        <p14:creationId xmlns:p14="http://schemas.microsoft.com/office/powerpoint/2010/main" val="326704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D8E5C-70AD-4641-B44D-D6685B8D2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Once Upon </a:t>
            </a:r>
            <a:r>
              <a:rPr lang="fr-FR" sz="2800" b="1" cap="all" dirty="0">
                <a:solidFill>
                  <a:srgbClr val="FAFCD7"/>
                </a:solidFill>
                <a:latin typeface="Alte Haas Grotesk" panose="02000503000000020004" pitchFamily="2" charset="0"/>
              </a:rPr>
              <a:t>a time</a:t>
            </a:r>
          </a:p>
        </p:txBody>
      </p:sp>
    </p:spTree>
    <p:extLst>
      <p:ext uri="{BB962C8B-B14F-4D97-AF65-F5344CB8AC3E}">
        <p14:creationId xmlns:p14="http://schemas.microsoft.com/office/powerpoint/2010/main" val="251400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4864F5-0705-437D-8C54-B442CA86B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err="1">
                <a:solidFill>
                  <a:srgbClr val="F9D45F"/>
                </a:solidFill>
                <a:latin typeface="Alte Haas Grotesk" panose="02000503000000020004" pitchFamily="2" charset="0"/>
              </a:rPr>
              <a:t>meet</a:t>
            </a:r>
            <a:r>
              <a:rPr lang="fr-FR" sz="2800" b="1" cap="all" dirty="0">
                <a:solidFill>
                  <a:srgbClr val="F9D45F"/>
                </a:solidFill>
                <a:latin typeface="Alte Haas Grotesk" panose="02000503000000020004" pitchFamily="2" charset="0"/>
              </a:rPr>
              <a:t> </a:t>
            </a:r>
            <a:r>
              <a:rPr lang="fr-FR" sz="2800" b="1" cap="all" dirty="0">
                <a:solidFill>
                  <a:srgbClr val="FAFCD7"/>
                </a:solidFill>
                <a:latin typeface="Alte Haas Grotesk" panose="02000503000000020004" pitchFamily="2" charset="0"/>
              </a:rPr>
              <a:t>Sébastien</a:t>
            </a:r>
          </a:p>
        </p:txBody>
      </p:sp>
    </p:spTree>
    <p:extLst>
      <p:ext uri="{BB962C8B-B14F-4D97-AF65-F5344CB8AC3E}">
        <p14:creationId xmlns:p14="http://schemas.microsoft.com/office/powerpoint/2010/main" val="354142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4089ED-14A7-461B-B162-1758DD111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7650" y="-800100"/>
            <a:ext cx="12687300" cy="84582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Une certaine </a:t>
            </a:r>
            <a:r>
              <a:rPr lang="fr-FR" sz="2800" b="1" cap="all" dirty="0">
                <a:solidFill>
                  <a:srgbClr val="FAFCD7"/>
                </a:solidFill>
                <a:latin typeface="Alte Haas Grotesk" panose="02000503000000020004" pitchFamily="2" charset="0"/>
              </a:rPr>
              <a:t>frustration</a:t>
            </a:r>
          </a:p>
        </p:txBody>
      </p:sp>
    </p:spTree>
    <p:extLst>
      <p:ext uri="{BB962C8B-B14F-4D97-AF65-F5344CB8AC3E}">
        <p14:creationId xmlns:p14="http://schemas.microsoft.com/office/powerpoint/2010/main" val="271137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4831</TotalTime>
  <Words>2683</Words>
  <Application>Microsoft Office PowerPoint</Application>
  <PresentationFormat>Widescreen</PresentationFormat>
  <Paragraphs>177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Alte Haas Grotesk</vt: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PIERRAIN Thomas</dc:creator>
  <cp:lastModifiedBy>PIERRAIN Thomas</cp:lastModifiedBy>
  <cp:revision>274</cp:revision>
  <dcterms:created xsi:type="dcterms:W3CDTF">2021-05-22T16:07:41Z</dcterms:created>
  <dcterms:modified xsi:type="dcterms:W3CDTF">2021-09-13T05:00:44Z</dcterms:modified>
</cp:coreProperties>
</file>