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6" r:id="rId5"/>
    <p:sldId id="267" r:id="rId6"/>
    <p:sldId id="264" r:id="rId7"/>
    <p:sldId id="263" r:id="rId8"/>
    <p:sldId id="269" r:id="rId9"/>
    <p:sldId id="265" r:id="rId10"/>
    <p:sldId id="268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45F"/>
    <a:srgbClr val="FBB637"/>
    <a:srgbClr val="DD8B01"/>
    <a:srgbClr val="F9AD24"/>
    <a:srgbClr val="FCB736"/>
    <a:srgbClr val="DF8E00"/>
    <a:srgbClr val="FBB531"/>
    <a:srgbClr val="FCB027"/>
    <a:srgbClr val="FAFCD7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76817" autoAdjust="0"/>
  </p:normalViewPr>
  <p:slideViewPr>
    <p:cSldViewPr snapToGrid="0">
      <p:cViewPr varScale="1">
        <p:scale>
          <a:sx n="58" d="100"/>
          <a:sy n="58" d="100"/>
        </p:scale>
        <p:origin x="17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BAB19-0C91-4298-A871-C5B9360137CE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8A45-B12B-40AF-A07B-2EBC15495A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7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Image payée: https://www.istockphoto.com/fr/photo/miroir-deau-de-bordeaux-en-%C3%A9t%C3%A9-france-gm1152270059-312559548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045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www.papergeek.fr%2Fmatrix-resurrections-voici-la-folle-bande-annonce-du-4e-film-de-la-saga-2454400&amp;psig=AOvVaw1o7Y-Xsy0HiH_teeuKZfBk&amp;ust=1631438660817000&amp;source=images&amp;cd=vfe&amp;ved=0CAkQjRxqFwoTCKDG4eTM9vICFQAAAAAdAAAAAB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60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https://images.app.goo.gl/eU9Jrtu8zn2qWMBo9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04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https://www.google.com/url?sa=i&amp;url=https%3A%2F%2Fblog.neocamino.com%2Ftrouver-son-site%2F&amp;psig=AOvVaw1VrpoH4O4B0ZlzXbdnIp_D&amp;ust=1630441897943000&amp;source=images&amp;cd=vfe&amp;ved=0CAkQjRxqFwoTCPDTp8XO2fICFQAAAAAdAAAAABAD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96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https://www.google.com/url?sa=i&amp;url=https%3A%2F%2Fstock.adobe.com%2Ffr%2Fsearch%3Fk%3Dblas%25C3%25A9&amp;psig=AOvVaw1LJRkPkwsgWTLzHzDv1PTy&amp;ust=1630443155636000&amp;source=images&amp;cd=vfe&amp;ved=0CAkQjRxqFwoTCLjUiJ3Q2fICFQAAAAAdAAAAABAD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8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https://www.google.com/url?sa=i&amp;url=https%3A%2F%2Fstephan.services%2Fpodcast-18-developpeur-informatique%2F&amp;psig=AOvVaw2JNxcnP5tq7pti9YVbW8Ou&amp;ust=1631437390810000&amp;source=images&amp;cd=vfe&amp;ved=0CAkQjRxqFwoTCIi3gIjI9vICFQAAAAAdAAAAABAo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0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www.ionos.fr%2Fdigitalguide%2Fsites-internet%2Fdeveloppement-web%2Fquest-ce-que-le-behavior-driven-development%2F&amp;psig=AOvVaw0-8YDaHbea7Z01BeTM8FmZ&amp;ust=1631437801080000&amp;source=images&amp;cd=vfe&amp;ved=0CAkQjRxqFwoTCLjvhM_J9vI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https://www.google.com/url?sa=i&amp;url=https%3A%2F%2Fwww.letoiledulac.com%2Feconomie%2Fmessieurs-les-garagistes%2F&amp;psig=AOvVaw34Wo-gcIGb-PJP56gTnWSd&amp;ust=1630442329164000&amp;source=images&amp;cd=vfe&amp;ved=0CAkQjRxqFwoTCKDBqZ7N2fICFQAAAAAdAAAAABAE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6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www.meilleursbrokers.com%2Fblog%2F2018%2F05%2F14%2Fcomment-devenir-trader-%25C3%25A9tudes-et-dipl%25C3%25B4mes%2F&amp;psig=AOvVaw2hSaifPFX-PPqCZ7bROabC&amp;ust=1630442766372000&amp;source=images&amp;cd=vfe&amp;ved=0CAkQjRxqFwoTCJCZ6OPO2fI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45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www.meilleursbrokers.com%2Fblog%2F2018%2F05%2F14%2Fcomment-devenir-trader-%25C3%25A9tudes-et-dipl%25C3%25B4mes%2F&amp;psig=AOvVaw2hSaifPFX-PPqCZ7bROabC&amp;ust=1630442766372000&amp;source=images&amp;cd=vfe&amp;ved=0CAkQjRxqFwoTCJCZ6OPO2fI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52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https://www.google.com/url?sa=i&amp;url=https%3A%2F%2Fstock.adobe.com%2Ffr%2Fsearch%3Fk%3Dblas%25C3%25A9&amp;psig=AOvVaw1LJRkPkwsgWTLzHzDv1PTy&amp;ust=1630443155636000&amp;source=images&amp;cd=vfe&amp;ved=0CAkQjRxqFwoTCLjUiJ3Q2fICFQAAAAAdAAAAABAD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4532-3CCB-49B1-994D-04B2B3CF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CB1D-84B6-4AB1-B583-18EDE8E32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3C66-3BAF-4254-A4DC-9B6BB1C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3372-A1E7-45CC-A337-B78A206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2BC2-F266-4CD0-9620-93BEDB1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60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7C2-C040-476D-9B57-C13329B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C2AC-7B56-4629-92A9-3983DD0D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D4BD-A06F-4045-8E65-C419F86A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131A-0BF8-4D68-BD51-A5B1068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EC7D-F2C5-44FC-8851-2A06A9C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9BC7-A738-43EF-A258-70563D678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B0122-C15C-4A8E-B67E-DDE341B8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D952-B879-4DD8-BB41-FC2D2A8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EE97-C057-480D-A54A-03E20623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6152-EF2B-405D-94F3-55403B2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4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D0C-8B66-424F-B389-0A609DC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BFC7-2A29-4509-A5BC-D1DF2510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1210-7581-4975-87BE-1AAF1D68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8320-C6E7-4D76-A90A-514F86A0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F808-78D6-445D-8665-71DA7FB9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334-1A84-4F69-9150-790470CF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A21E-1988-488A-96E6-C11F9029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7996-2843-4D6C-950D-60C9E36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9B70-ED17-4AF5-8F91-085206E0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5F14-03EF-4A6B-93F7-D0DF8DE0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1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AF8A-2B70-48FE-8909-5F368735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AB5C-5091-4D70-AB67-1A064F0A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EBFB-38DA-4C25-AE81-855AA499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1D5-8A47-4E58-AF28-1A4FF82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9E3A-2C45-4766-85A4-964C589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85D-01B4-43AF-A6DB-3E50BD8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FE2-903A-4901-B7E9-2EBED34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7B1-C113-4687-8CC2-A515C4FB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CF84-A381-4C36-A1F1-80187D19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07757-6EC5-4385-9DAD-23466606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5ADD6-718B-42B3-A283-3C29F0CC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FEC33-8450-433B-9E50-065BED7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DD9FA-84D8-4EE3-B76F-839ADA5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53465-9181-4011-AAC1-2EAA4867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ED2-0DAA-4A96-8A52-5C90321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0D055-64F9-47AE-9623-5D059836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3E0D-12F6-442D-89B8-752FA2E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B29D-F1B2-4BFA-B8E3-ABAB697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25D2D-3E56-4B26-8C78-42CCD1DA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B1A69-1DAC-46A0-B78E-ADF1F26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7419-9DC1-4E6D-B959-8ED3ED78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2E1-085E-448B-BE01-640DDB7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7BD6-D5B5-414E-B8EF-C340AA25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21DF-74CB-4D80-9BA0-666E2255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F068-9AAC-4115-BA3E-26A8481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2819-7FC9-4893-8616-7FD9745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CB-8372-4AF2-85C0-FFC661AF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D1-636C-4D95-9B77-7270206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06E7-9D81-41A7-8ACC-84300D4D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D3A4-CB87-491C-9E57-DF7DED26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6B92-7D86-4C4C-8F36-BF28C1F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0BDC-CCE3-451A-87B4-2BAEF04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CEA2-8073-4156-A4D0-B30265B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9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956C-848F-4A4C-95E9-6AA5AF08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F021-0A89-4C69-A192-052EB90B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11AD-3669-47E4-A353-D58367395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0450E2-BB8E-48D1-94E1-E4F675E29F3B}" type="datetimeFigureOut">
              <a:rPr lang="fr-FR" smtClean="0"/>
              <a:pPr/>
              <a:t>11/09/2021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025E-F69D-4207-B057-263EE803C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B961-B66E-4F7A-A8D4-1434E4C8F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10A435-BC36-42DB-9D1A-A4463FC7C8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A44BDE-2AF3-4A91-8552-46102A869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9" y="-1325217"/>
            <a:ext cx="12274827" cy="8183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C6FE03-D7A2-468C-8D5F-4487C7865B07}"/>
              </a:ext>
            </a:extLst>
          </p:cNvPr>
          <p:cNvSpPr/>
          <p:nvPr/>
        </p:nvSpPr>
        <p:spPr>
          <a:xfrm>
            <a:off x="-18649" y="-247651"/>
            <a:ext cx="12210648" cy="7734301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05226-D515-4938-9CB9-1DA0B73929A9}"/>
              </a:ext>
            </a:extLst>
          </p:cNvPr>
          <p:cNvSpPr/>
          <p:nvPr/>
        </p:nvSpPr>
        <p:spPr>
          <a:xfrm>
            <a:off x="-82827" y="3514288"/>
            <a:ext cx="12274827" cy="127628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07B74-75C5-49CD-8737-580C0F9937AE}"/>
              </a:ext>
            </a:extLst>
          </p:cNvPr>
          <p:cNvSpPr txBox="1"/>
          <p:nvPr/>
        </p:nvSpPr>
        <p:spPr>
          <a:xfrm>
            <a:off x="265042" y="3675374"/>
            <a:ext cx="7917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De </a:t>
            </a:r>
            <a:r>
              <a:rPr lang="en-GB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l’autre</a:t>
            </a:r>
            <a:r>
              <a:rPr lang="en-GB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</a:t>
            </a:r>
            <a:r>
              <a:rPr lang="en-GB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côté</a:t>
            </a:r>
            <a:r>
              <a:rPr lang="en-GB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du </a:t>
            </a:r>
            <a:r>
              <a:rPr lang="en-GB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miroir</a:t>
            </a:r>
            <a:br>
              <a:rPr lang="en-GB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</a:br>
            <a:r>
              <a:rPr lang="en-GB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La </a:t>
            </a:r>
            <a:r>
              <a:rPr lang="en-GB" sz="2800" b="1" cap="all" dirty="0" err="1">
                <a:solidFill>
                  <a:srgbClr val="FAFCD7"/>
                </a:solidFill>
                <a:latin typeface="Alte Haas Grotesk" panose="02000503000000020004" pitchFamily="2" charset="0"/>
              </a:rPr>
              <a:t>fabrique</a:t>
            </a:r>
            <a:r>
              <a:rPr lang="en-GB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 du software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D6C650-2BF9-4552-94D4-CB672B3340E0}"/>
              </a:ext>
            </a:extLst>
          </p:cNvPr>
          <p:cNvGrpSpPr/>
          <p:nvPr/>
        </p:nvGrpSpPr>
        <p:grpSpPr>
          <a:xfrm>
            <a:off x="7711003" y="4084722"/>
            <a:ext cx="4215955" cy="544759"/>
            <a:chOff x="6997673" y="4782195"/>
            <a:chExt cx="4215955" cy="5447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52F2CF-4C70-48F0-90B3-13B31AAD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057" y="4782195"/>
              <a:ext cx="1339571" cy="5447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E91DBF-3E89-4D56-B673-F8A41EF8293E}"/>
                </a:ext>
              </a:extLst>
            </p:cNvPr>
            <p:cNvSpPr txBox="1"/>
            <p:nvPr/>
          </p:nvSpPr>
          <p:spPr>
            <a:xfrm>
              <a:off x="6997673" y="4897998"/>
              <a:ext cx="28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cap="all" dirty="0">
                  <a:solidFill>
                    <a:srgbClr val="F9D45F"/>
                  </a:solidFill>
                  <a:latin typeface="Alte Haas Grotesk" panose="02000503000000020004" pitchFamily="2" charset="0"/>
                </a:rPr>
                <a:t>Thomas</a:t>
              </a:r>
              <a:r>
                <a:rPr lang="fr-FR" b="1" cap="all" dirty="0">
                  <a:solidFill>
                    <a:srgbClr val="FAFCD7"/>
                  </a:solidFill>
                  <a:latin typeface="Alte Haas Grotesk" panose="02000503000000020004" pitchFamily="2" charset="0"/>
                </a:rPr>
                <a:t>Pierrain</a:t>
              </a:r>
              <a:endParaRPr lang="fr-FR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6763C-3DD4-40B6-9120-018C1C534FB9}"/>
                </a:ext>
              </a:extLst>
            </p:cNvPr>
            <p:cNvSpPr txBox="1"/>
            <p:nvPr/>
          </p:nvSpPr>
          <p:spPr>
            <a:xfrm>
              <a:off x="9704584" y="4812077"/>
              <a:ext cx="36095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|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08CD5E-02BA-41FE-9FAB-782F0584C3EF}"/>
              </a:ext>
            </a:extLst>
          </p:cNvPr>
          <p:cNvGrpSpPr/>
          <p:nvPr/>
        </p:nvGrpSpPr>
        <p:grpSpPr>
          <a:xfrm rot="21480000">
            <a:off x="10638531" y="5620836"/>
            <a:ext cx="1558609" cy="400925"/>
            <a:chOff x="7233019" y="6354705"/>
            <a:chExt cx="1967918" cy="506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DD694B-A5BD-4816-832D-6A76613F66A8}"/>
                </a:ext>
              </a:extLst>
            </p:cNvPr>
            <p:cNvSpPr txBox="1"/>
            <p:nvPr/>
          </p:nvSpPr>
          <p:spPr>
            <a:xfrm>
              <a:off x="7611593" y="6366399"/>
              <a:ext cx="1589344" cy="427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DCDCDC"/>
                  </a:solidFill>
                  <a:latin typeface="Alte Haas Grotesk" panose="02000503000000020004" pitchFamily="2" charset="0"/>
                </a:rPr>
                <a:t>@tpierrain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A769FE-E825-4AC9-BE2F-FEBFAAB8B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19" y="6354705"/>
              <a:ext cx="506215" cy="506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23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30CD3-35B5-4ACF-8378-B32B177CF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4854"/>
            <a:ext cx="12664837" cy="79155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De l’autre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côté</a:t>
            </a:r>
          </a:p>
        </p:txBody>
      </p:sp>
    </p:spTree>
    <p:extLst>
      <p:ext uri="{BB962C8B-B14F-4D97-AF65-F5344CB8AC3E}">
        <p14:creationId xmlns:p14="http://schemas.microsoft.com/office/powerpoint/2010/main" val="194985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AB82E3-171E-4CA5-A6A3-7D76D145B7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46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Basics</a:t>
            </a:r>
            <a:endParaRPr lang="fr-FR" sz="2800" b="1" cap="all" dirty="0">
              <a:solidFill>
                <a:srgbClr val="FAFCD7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2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CDA09D-92D3-48F9-A987-885D7814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Content(e)s de vos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projets ?</a:t>
            </a:r>
          </a:p>
        </p:txBody>
      </p:sp>
    </p:spTree>
    <p:extLst>
      <p:ext uri="{BB962C8B-B14F-4D97-AF65-F5344CB8AC3E}">
        <p14:creationId xmlns:p14="http://schemas.microsoft.com/office/powerpoint/2010/main" val="7046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4B2956-00E9-42DE-8254-509A9B6DA9BF}"/>
              </a:ext>
            </a:extLst>
          </p:cNvPr>
          <p:cNvSpPr/>
          <p:nvPr/>
        </p:nvSpPr>
        <p:spPr>
          <a:xfrm rot="16200000">
            <a:off x="966802" y="674702"/>
            <a:ext cx="6797675" cy="5568920"/>
          </a:xfrm>
          <a:prstGeom prst="rect">
            <a:avLst/>
          </a:prstGeom>
          <a:solidFill>
            <a:srgbClr val="F9A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699B-3385-4A52-89E1-8A3CE5170BE7}"/>
              </a:ext>
            </a:extLst>
          </p:cNvPr>
          <p:cNvSpPr/>
          <p:nvPr/>
        </p:nvSpPr>
        <p:spPr>
          <a:xfrm rot="16200000">
            <a:off x="6357937" y="852487"/>
            <a:ext cx="6797675" cy="5213350"/>
          </a:xfrm>
          <a:prstGeom prst="rect">
            <a:avLst/>
          </a:prstGeom>
          <a:solidFill>
            <a:srgbClr val="FBB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8A8BB-06D2-4EF5-AE03-21D433300687}"/>
              </a:ext>
            </a:extLst>
          </p:cNvPr>
          <p:cNvSpPr/>
          <p:nvPr/>
        </p:nvSpPr>
        <p:spPr>
          <a:xfrm rot="16200000">
            <a:off x="10492077" y="4986626"/>
            <a:ext cx="2161565" cy="1885980"/>
          </a:xfrm>
          <a:prstGeom prst="rect">
            <a:avLst/>
          </a:prstGeom>
          <a:solidFill>
            <a:srgbClr val="DD8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30AB9-789D-4DE2-BACB-76F6EABC5C07}"/>
              </a:ext>
            </a:extLst>
          </p:cNvPr>
          <p:cNvSpPr/>
          <p:nvPr/>
        </p:nvSpPr>
        <p:spPr>
          <a:xfrm>
            <a:off x="-292100" y="-342900"/>
            <a:ext cx="2425700" cy="7219950"/>
          </a:xfrm>
          <a:prstGeom prst="rect">
            <a:avLst/>
          </a:prstGeom>
          <a:solidFill>
            <a:srgbClr val="F9A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7FC66-8A12-491F-A76A-93AF0FD8D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20" y="1149350"/>
            <a:ext cx="8591550" cy="5727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C’est Trop long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P…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61762-8B47-46F4-A7E3-3CAE446521F1}"/>
              </a:ext>
            </a:extLst>
          </p:cNvPr>
          <p:cNvSpPr/>
          <p:nvPr/>
        </p:nvSpPr>
        <p:spPr>
          <a:xfrm rot="16200000">
            <a:off x="2119985" y="1002384"/>
            <a:ext cx="2090986" cy="2393951"/>
          </a:xfrm>
          <a:prstGeom prst="rect">
            <a:avLst/>
          </a:prstGeom>
          <a:solidFill>
            <a:srgbClr val="FBB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9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220BB-6670-470B-8E8C-5F577F4A1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08" y="209605"/>
            <a:ext cx="9658184" cy="64387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Trop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tech-</a:t>
            </a:r>
            <a:r>
              <a:rPr lang="fr-FR" sz="2800" b="1" cap="all" dirty="0" err="1">
                <a:solidFill>
                  <a:srgbClr val="FAFCD7"/>
                </a:solidFill>
                <a:latin typeface="Alte Haas Grotesk" panose="02000503000000020004" pitchFamily="2" charset="0"/>
              </a:rPr>
              <a:t>centric</a:t>
            </a:r>
            <a:endParaRPr lang="fr-FR" sz="2800" b="1" cap="all" dirty="0">
              <a:solidFill>
                <a:srgbClr val="F9D45F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28F27-B9A3-4BDE-9CA0-9D020FBAD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26086" cy="694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Trop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rigides</a:t>
            </a:r>
            <a:endParaRPr lang="fr-FR" sz="2800" b="1" cap="all" dirty="0">
              <a:solidFill>
                <a:srgbClr val="F9D45F"/>
              </a:solidFill>
              <a:latin typeface="Alte Haas Grotesk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AC933-31BA-48A2-9B51-42B5157CF7BE}"/>
              </a:ext>
            </a:extLst>
          </p:cNvPr>
          <p:cNvSpPr txBox="1"/>
          <p:nvPr/>
        </p:nvSpPr>
        <p:spPr>
          <a:xfrm rot="21300000">
            <a:off x="10567283" y="2115047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889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579C0-1CE7-4129-8F18-4F0B268AD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62" y="-883444"/>
            <a:ext cx="12252325" cy="9189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Les « 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Garagistes </a:t>
            </a:r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670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864F5-0705-437D-8C54-B442CA86B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Once </a:t>
            </a:r>
            <a:r>
              <a:rPr lang="fr-FR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Upon</a:t>
            </a:r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a time</a:t>
            </a:r>
          </a:p>
        </p:txBody>
      </p:sp>
    </p:spTree>
    <p:extLst>
      <p:ext uri="{BB962C8B-B14F-4D97-AF65-F5344CB8AC3E}">
        <p14:creationId xmlns:p14="http://schemas.microsoft.com/office/powerpoint/2010/main" val="251400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562C0-EA09-4CBF-B779-E331B58A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17"/>
            <a:ext cx="13954897" cy="6656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6" y="5225364"/>
            <a:ext cx="93536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Relations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entre équipes de dev</a:t>
            </a:r>
          </a:p>
        </p:txBody>
      </p:sp>
    </p:spTree>
    <p:extLst>
      <p:ext uri="{BB962C8B-B14F-4D97-AF65-F5344CB8AC3E}">
        <p14:creationId xmlns:p14="http://schemas.microsoft.com/office/powerpoint/2010/main" val="170170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73D8B-583A-4DFE-A01E-5FE4BE761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C’est Trop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64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598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Alte Haas Grotesk</vt:lpstr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114</cp:revision>
  <dcterms:created xsi:type="dcterms:W3CDTF">2021-05-22T16:07:41Z</dcterms:created>
  <dcterms:modified xsi:type="dcterms:W3CDTF">2021-09-11T09:50:57Z</dcterms:modified>
</cp:coreProperties>
</file>