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8" r:id="rId2"/>
    <p:sldId id="278" r:id="rId3"/>
    <p:sldId id="265" r:id="rId4"/>
    <p:sldId id="273" r:id="rId5"/>
    <p:sldId id="272" r:id="rId6"/>
    <p:sldId id="276" r:id="rId7"/>
    <p:sldId id="274" r:id="rId8"/>
    <p:sldId id="277" r:id="rId9"/>
    <p:sldId id="279" r:id="rId10"/>
    <p:sldId id="275" r:id="rId11"/>
    <p:sldId id="271" r:id="rId12"/>
    <p:sldId id="263" r:id="rId13"/>
    <p:sldId id="258" r:id="rId14"/>
    <p:sldId id="259" r:id="rId15"/>
    <p:sldId id="270" r:id="rId16"/>
    <p:sldId id="260" r:id="rId17"/>
    <p:sldId id="269"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DDD"/>
    <a:srgbClr val="E0B752"/>
    <a:srgbClr val="D39807"/>
    <a:srgbClr val="E4C16C"/>
    <a:srgbClr val="E2BB5C"/>
    <a:srgbClr val="CC2206"/>
    <a:srgbClr val="FF6D6D"/>
    <a:srgbClr val="EDEDED"/>
    <a:srgbClr val="AFABAB"/>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72" autoAdjust="0"/>
    <p:restoredTop sz="78249" autoAdjust="0"/>
  </p:normalViewPr>
  <p:slideViewPr>
    <p:cSldViewPr snapToGrid="0">
      <p:cViewPr varScale="1">
        <p:scale>
          <a:sx n="85" d="100"/>
          <a:sy n="85" d="100"/>
        </p:scale>
        <p:origin x="193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948A3C-6858-443B-89A4-B1C526E3FFA3}" type="datetimeFigureOut">
              <a:rPr lang="en-US" smtClean="0"/>
              <a:t>08/16/2022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029CEC-398D-4A32-BEC5-723E50178FA5}" type="slidenum">
              <a:rPr lang="en-US" smtClean="0"/>
              <a:t>‹#›</a:t>
            </a:fld>
            <a:endParaRPr lang="en-US"/>
          </a:p>
        </p:txBody>
      </p:sp>
    </p:spTree>
    <p:extLst>
      <p:ext uri="{BB962C8B-B14F-4D97-AF65-F5344CB8AC3E}">
        <p14:creationId xmlns:p14="http://schemas.microsoft.com/office/powerpoint/2010/main" val="3823820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I’m truly happy to be among you today, in order to talk about this specific topic: Hexagonal Architecture (a.k.a. Ports &amp; Adapters).</a:t>
            </a:r>
          </a:p>
          <a:p>
            <a:endParaRPr lang="en-US" dirty="0"/>
          </a:p>
          <a:p>
            <a:r>
              <a:rPr lang="en-US" dirty="0"/>
              <a:t>The first time Alistair had the idea of this pattern, it was in order for him to be able to code something even when he was not being able to interact with external systems. </a:t>
            </a:r>
          </a:p>
          <a:p>
            <a:r>
              <a:rPr lang="en-US" dirty="0"/>
              <a:t>In his case it was for a weather forecast application and he needed to connect with lots of different captors systems as input (temperature, Hydrometeorology, etc.), and to publish their results towards many third parties.</a:t>
            </a:r>
          </a:p>
          <a:p>
            <a:endParaRPr lang="en-US" dirty="0"/>
          </a:p>
          <a:p>
            <a:r>
              <a:rPr lang="en-US" dirty="0"/>
              <a:t> the entanglement between the business logic and the interaction with external entities</a:t>
            </a:r>
          </a:p>
          <a:p>
            <a:endParaRPr lang="en-US" dirty="0"/>
          </a:p>
          <a:p>
            <a:r>
              <a:rPr lang="en-US" dirty="0"/>
              <a:t>to protect his code against combinatory explosion </a:t>
            </a:r>
          </a:p>
          <a:p>
            <a:endParaRPr lang="en-US" dirty="0"/>
          </a:p>
          <a:p>
            <a:r>
              <a:rPr lang="en-US" dirty="0"/>
              <a:t>Hexagonal architecture (a.k.a. Ports and Adapters) is a fabulous pattern that has more advantages than the ones for which it has been originally created. </a:t>
            </a:r>
          </a:p>
          <a:p>
            <a:r>
              <a:rPr lang="en-US" dirty="0"/>
              <a:t>I’ve been using this pattern in production since more than 8 years. Many times, with many different contexts and teams.</a:t>
            </a:r>
          </a:p>
          <a:p>
            <a:endParaRPr lang="en-US" dirty="0"/>
          </a:p>
          <a:p>
            <a:r>
              <a:rPr lang="en-US" dirty="0"/>
              <a:t>One can think in an orthodox vision that patterns do not evolve. That it is important to keep Alistair Cockburn’s pattern like it was described back in the days.</a:t>
            </a:r>
          </a:p>
          <a:p>
            <a:r>
              <a:rPr lang="en-US" dirty="0"/>
              <a:t>One can think that some patterns may evolve, that Hexagonal Architecture has more facets than we think. This session will present both the original pattern in detail, and some alternative versions (related to Domain Driven Design).</a:t>
            </a:r>
          </a:p>
          <a:p>
            <a:endParaRPr lang="en-US" dirty="0"/>
          </a:p>
        </p:txBody>
      </p:sp>
      <p:sp>
        <p:nvSpPr>
          <p:cNvPr id="4" name="Slide Number Placeholder 3"/>
          <p:cNvSpPr>
            <a:spLocks noGrp="1"/>
          </p:cNvSpPr>
          <p:nvPr>
            <p:ph type="sldNum" sz="quarter" idx="5"/>
          </p:nvPr>
        </p:nvSpPr>
        <p:spPr/>
        <p:txBody>
          <a:bodyPr/>
          <a:lstStyle/>
          <a:p>
            <a:fld id="{04029CEC-398D-4A32-BEC5-723E50178FA5}" type="slidenum">
              <a:rPr lang="en-US" smtClean="0"/>
              <a:t>1</a:t>
            </a:fld>
            <a:endParaRPr lang="en-US"/>
          </a:p>
        </p:txBody>
      </p:sp>
    </p:spTree>
    <p:extLst>
      <p:ext uri="{BB962C8B-B14F-4D97-AF65-F5344CB8AC3E}">
        <p14:creationId xmlns:p14="http://schemas.microsoft.com/office/powerpoint/2010/main" val="1150003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029CEC-398D-4A32-BEC5-723E50178FA5}" type="slidenum">
              <a:rPr lang="en-US" smtClean="0"/>
              <a:t>2</a:t>
            </a:fld>
            <a:endParaRPr lang="en-US"/>
          </a:p>
        </p:txBody>
      </p:sp>
    </p:spTree>
    <p:extLst>
      <p:ext uri="{BB962C8B-B14F-4D97-AF65-F5344CB8AC3E}">
        <p14:creationId xmlns:p14="http://schemas.microsoft.com/office/powerpoint/2010/main" val="3590305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029CEC-398D-4A32-BEC5-723E50178FA5}" type="slidenum">
              <a:rPr lang="en-US" smtClean="0"/>
              <a:t>7</a:t>
            </a:fld>
            <a:endParaRPr lang="en-US"/>
          </a:p>
        </p:txBody>
      </p:sp>
    </p:spTree>
    <p:extLst>
      <p:ext uri="{BB962C8B-B14F-4D97-AF65-F5344CB8AC3E}">
        <p14:creationId xmlns:p14="http://schemas.microsoft.com/office/powerpoint/2010/main" val="3335387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029CEC-398D-4A32-BEC5-723E50178FA5}" type="slidenum">
              <a:rPr lang="en-US" smtClean="0"/>
              <a:t>8</a:t>
            </a:fld>
            <a:endParaRPr lang="en-US"/>
          </a:p>
        </p:txBody>
      </p:sp>
    </p:spTree>
    <p:extLst>
      <p:ext uri="{BB962C8B-B14F-4D97-AF65-F5344CB8AC3E}">
        <p14:creationId xmlns:p14="http://schemas.microsoft.com/office/powerpoint/2010/main" val="2633533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029CEC-398D-4A32-BEC5-723E50178FA5}" type="slidenum">
              <a:rPr lang="en-US" smtClean="0"/>
              <a:t>11</a:t>
            </a:fld>
            <a:endParaRPr lang="en-US"/>
          </a:p>
        </p:txBody>
      </p:sp>
    </p:spTree>
    <p:extLst>
      <p:ext uri="{BB962C8B-B14F-4D97-AF65-F5344CB8AC3E}">
        <p14:creationId xmlns:p14="http://schemas.microsoft.com/office/powerpoint/2010/main" val="407772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FDA19-619B-7465-A044-3EA1B94D9D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BC7187E2-749E-6999-F0E9-E2521490F6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5D822AE4-6752-7914-A276-464CEF275CE5}"/>
              </a:ext>
            </a:extLst>
          </p:cNvPr>
          <p:cNvSpPr>
            <a:spLocks noGrp="1"/>
          </p:cNvSpPr>
          <p:nvPr>
            <p:ph type="dt" sz="half" idx="10"/>
          </p:nvPr>
        </p:nvSpPr>
        <p:spPr/>
        <p:txBody>
          <a:bodyPr/>
          <a:lstStyle/>
          <a:p>
            <a:fld id="{DC0C38C1-EB25-493B-8E40-CB7D44766240}" type="datetimeFigureOut">
              <a:rPr lang="fr-FR" smtClean="0"/>
              <a:t>16/08/2022</a:t>
            </a:fld>
            <a:endParaRPr lang="fr-FR"/>
          </a:p>
        </p:txBody>
      </p:sp>
      <p:sp>
        <p:nvSpPr>
          <p:cNvPr id="5" name="Footer Placeholder 4">
            <a:extLst>
              <a:ext uri="{FF2B5EF4-FFF2-40B4-BE49-F238E27FC236}">
                <a16:creationId xmlns:a16="http://schemas.microsoft.com/office/drawing/2014/main" id="{2683CE56-115B-17E1-3342-681D9F938701}"/>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A2CFF4B6-7F71-6D8F-7525-85305FD3FAF0}"/>
              </a:ext>
            </a:extLst>
          </p:cNvPr>
          <p:cNvSpPr>
            <a:spLocks noGrp="1"/>
          </p:cNvSpPr>
          <p:nvPr>
            <p:ph type="sldNum" sz="quarter" idx="12"/>
          </p:nvPr>
        </p:nvSpPr>
        <p:spPr/>
        <p:txBody>
          <a:bodyPr/>
          <a:lstStyle/>
          <a:p>
            <a:fld id="{5C615C9E-A071-4873-85D2-76DC7AD4275F}" type="slidenum">
              <a:rPr lang="fr-FR" smtClean="0"/>
              <a:t>‹#›</a:t>
            </a:fld>
            <a:endParaRPr lang="fr-FR"/>
          </a:p>
        </p:txBody>
      </p:sp>
    </p:spTree>
    <p:extLst>
      <p:ext uri="{BB962C8B-B14F-4D97-AF65-F5344CB8AC3E}">
        <p14:creationId xmlns:p14="http://schemas.microsoft.com/office/powerpoint/2010/main" val="12466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77A49-E330-7ECD-3641-1FA8E45F6D25}"/>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1005E8AE-64D6-0E97-EAE3-C3F5C8DD5A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85C03B0E-13CC-D6D8-09FB-3A375F97FA32}"/>
              </a:ext>
            </a:extLst>
          </p:cNvPr>
          <p:cNvSpPr>
            <a:spLocks noGrp="1"/>
          </p:cNvSpPr>
          <p:nvPr>
            <p:ph type="dt" sz="half" idx="10"/>
          </p:nvPr>
        </p:nvSpPr>
        <p:spPr/>
        <p:txBody>
          <a:bodyPr/>
          <a:lstStyle/>
          <a:p>
            <a:fld id="{DC0C38C1-EB25-493B-8E40-CB7D44766240}" type="datetimeFigureOut">
              <a:rPr lang="fr-FR" smtClean="0"/>
              <a:t>16/08/2022</a:t>
            </a:fld>
            <a:endParaRPr lang="fr-FR"/>
          </a:p>
        </p:txBody>
      </p:sp>
      <p:sp>
        <p:nvSpPr>
          <p:cNvPr id="5" name="Footer Placeholder 4">
            <a:extLst>
              <a:ext uri="{FF2B5EF4-FFF2-40B4-BE49-F238E27FC236}">
                <a16:creationId xmlns:a16="http://schemas.microsoft.com/office/drawing/2014/main" id="{45CDA8A1-A498-870C-3C74-8B3B03C6E5D1}"/>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BCF01C6C-4030-13B5-BE0C-FAF7E1AF8F2B}"/>
              </a:ext>
            </a:extLst>
          </p:cNvPr>
          <p:cNvSpPr>
            <a:spLocks noGrp="1"/>
          </p:cNvSpPr>
          <p:nvPr>
            <p:ph type="sldNum" sz="quarter" idx="12"/>
          </p:nvPr>
        </p:nvSpPr>
        <p:spPr/>
        <p:txBody>
          <a:bodyPr/>
          <a:lstStyle/>
          <a:p>
            <a:fld id="{5C615C9E-A071-4873-85D2-76DC7AD4275F}" type="slidenum">
              <a:rPr lang="fr-FR" smtClean="0"/>
              <a:t>‹#›</a:t>
            </a:fld>
            <a:endParaRPr lang="fr-FR"/>
          </a:p>
        </p:txBody>
      </p:sp>
    </p:spTree>
    <p:extLst>
      <p:ext uri="{BB962C8B-B14F-4D97-AF65-F5344CB8AC3E}">
        <p14:creationId xmlns:p14="http://schemas.microsoft.com/office/powerpoint/2010/main" val="3744344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tx1"/>
        </a:solidFill>
        <a:effectLst/>
      </p:bgPr>
    </p:bg>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4D1672-2D03-7D13-1611-6706B683C8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B32A99B5-C574-7462-81FA-AAC0F198BB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D9E05974-56C9-F085-36A6-E874BAC91420}"/>
              </a:ext>
            </a:extLst>
          </p:cNvPr>
          <p:cNvSpPr>
            <a:spLocks noGrp="1"/>
          </p:cNvSpPr>
          <p:nvPr>
            <p:ph type="dt" sz="half" idx="10"/>
          </p:nvPr>
        </p:nvSpPr>
        <p:spPr/>
        <p:txBody>
          <a:bodyPr/>
          <a:lstStyle/>
          <a:p>
            <a:fld id="{DC0C38C1-EB25-493B-8E40-CB7D44766240}" type="datetimeFigureOut">
              <a:rPr lang="fr-FR" smtClean="0"/>
              <a:t>16/08/2022</a:t>
            </a:fld>
            <a:endParaRPr lang="fr-FR"/>
          </a:p>
        </p:txBody>
      </p:sp>
      <p:sp>
        <p:nvSpPr>
          <p:cNvPr id="5" name="Footer Placeholder 4">
            <a:extLst>
              <a:ext uri="{FF2B5EF4-FFF2-40B4-BE49-F238E27FC236}">
                <a16:creationId xmlns:a16="http://schemas.microsoft.com/office/drawing/2014/main" id="{2AC33965-88EF-35D2-3CDE-12C8A7E68F52}"/>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283E893D-AD15-861F-C2F9-D35DF3596541}"/>
              </a:ext>
            </a:extLst>
          </p:cNvPr>
          <p:cNvSpPr>
            <a:spLocks noGrp="1"/>
          </p:cNvSpPr>
          <p:nvPr>
            <p:ph type="sldNum" sz="quarter" idx="12"/>
          </p:nvPr>
        </p:nvSpPr>
        <p:spPr/>
        <p:txBody>
          <a:bodyPr/>
          <a:lstStyle/>
          <a:p>
            <a:fld id="{5C615C9E-A071-4873-85D2-76DC7AD4275F}" type="slidenum">
              <a:rPr lang="fr-FR" smtClean="0"/>
              <a:t>‹#›</a:t>
            </a:fld>
            <a:endParaRPr lang="fr-FR"/>
          </a:p>
        </p:txBody>
      </p:sp>
    </p:spTree>
    <p:extLst>
      <p:ext uri="{BB962C8B-B14F-4D97-AF65-F5344CB8AC3E}">
        <p14:creationId xmlns:p14="http://schemas.microsoft.com/office/powerpoint/2010/main" val="3926712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9DC66-9237-4388-A4CF-3875E63F93F5}"/>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8D53C1DC-0B61-BBF6-C03F-0FC19331A9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D8C04E98-47FB-5F33-0024-5CCBD7D156F9}"/>
              </a:ext>
            </a:extLst>
          </p:cNvPr>
          <p:cNvSpPr>
            <a:spLocks noGrp="1"/>
          </p:cNvSpPr>
          <p:nvPr>
            <p:ph type="dt" sz="half" idx="10"/>
          </p:nvPr>
        </p:nvSpPr>
        <p:spPr/>
        <p:txBody>
          <a:bodyPr/>
          <a:lstStyle/>
          <a:p>
            <a:fld id="{DC0C38C1-EB25-493B-8E40-CB7D44766240}" type="datetimeFigureOut">
              <a:rPr lang="fr-FR" smtClean="0"/>
              <a:t>16/08/2022</a:t>
            </a:fld>
            <a:endParaRPr lang="fr-FR"/>
          </a:p>
        </p:txBody>
      </p:sp>
      <p:sp>
        <p:nvSpPr>
          <p:cNvPr id="5" name="Footer Placeholder 4">
            <a:extLst>
              <a:ext uri="{FF2B5EF4-FFF2-40B4-BE49-F238E27FC236}">
                <a16:creationId xmlns:a16="http://schemas.microsoft.com/office/drawing/2014/main" id="{3226104D-97DB-A1BF-2134-ED98A05E8274}"/>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D5F74056-A112-2009-692F-F3D5C089808C}"/>
              </a:ext>
            </a:extLst>
          </p:cNvPr>
          <p:cNvSpPr>
            <a:spLocks noGrp="1"/>
          </p:cNvSpPr>
          <p:nvPr>
            <p:ph type="sldNum" sz="quarter" idx="12"/>
          </p:nvPr>
        </p:nvSpPr>
        <p:spPr/>
        <p:txBody>
          <a:bodyPr/>
          <a:lstStyle/>
          <a:p>
            <a:fld id="{5C615C9E-A071-4873-85D2-76DC7AD4275F}" type="slidenum">
              <a:rPr lang="fr-FR" smtClean="0"/>
              <a:t>‹#›</a:t>
            </a:fld>
            <a:endParaRPr lang="fr-FR"/>
          </a:p>
        </p:txBody>
      </p:sp>
      <p:pic>
        <p:nvPicPr>
          <p:cNvPr id="7" name="Content Placeholder 4" descr="A picture containing player, tiled&#10;&#10;Description automatically generated">
            <a:extLst>
              <a:ext uri="{FF2B5EF4-FFF2-40B4-BE49-F238E27FC236}">
                <a16:creationId xmlns:a16="http://schemas.microsoft.com/office/drawing/2014/main" id="{3EF0A624-6C09-21CC-040E-49958991D99C}"/>
              </a:ext>
            </a:extLst>
          </p:cNvPr>
          <p:cNvPicPr>
            <a:picLocks noChangeAspect="1"/>
          </p:cNvPicPr>
          <p:nvPr userDrawn="1"/>
        </p:nvPicPr>
        <p:blipFill rotWithShape="1">
          <a:blip r:embed="rId2">
            <a:duotone>
              <a:schemeClr val="accent4">
                <a:shade val="45000"/>
                <a:satMod val="135000"/>
              </a:schemeClr>
              <a:prstClr val="white"/>
            </a:duotone>
            <a:extLst>
              <a:ext uri="{28A0092B-C50C-407E-A947-70E740481C1C}">
                <a14:useLocalDpi xmlns:a14="http://schemas.microsoft.com/office/drawing/2010/main" val="0"/>
              </a:ext>
            </a:extLst>
          </a:blip>
          <a:srcRect b="10000"/>
          <a:stretch/>
        </p:blipFill>
        <p:spPr>
          <a:xfrm>
            <a:off x="20" y="10"/>
            <a:ext cx="12191980" cy="6857990"/>
          </a:xfrm>
          <a:prstGeom prst="rect">
            <a:avLst/>
          </a:prstGeom>
        </p:spPr>
      </p:pic>
    </p:spTree>
    <p:extLst>
      <p:ext uri="{BB962C8B-B14F-4D97-AF65-F5344CB8AC3E}">
        <p14:creationId xmlns:p14="http://schemas.microsoft.com/office/powerpoint/2010/main" val="2044878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DE31-365A-ABDA-E7F7-3993DDC11E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59D7D382-346E-FE84-F274-BE9D9EF20B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8BB847-B03C-4DE2-71E8-6DB259A770B9}"/>
              </a:ext>
            </a:extLst>
          </p:cNvPr>
          <p:cNvSpPr>
            <a:spLocks noGrp="1"/>
          </p:cNvSpPr>
          <p:nvPr>
            <p:ph type="dt" sz="half" idx="10"/>
          </p:nvPr>
        </p:nvSpPr>
        <p:spPr/>
        <p:txBody>
          <a:bodyPr/>
          <a:lstStyle/>
          <a:p>
            <a:fld id="{DC0C38C1-EB25-493B-8E40-CB7D44766240}" type="datetimeFigureOut">
              <a:rPr lang="fr-FR" smtClean="0"/>
              <a:t>16/08/2022</a:t>
            </a:fld>
            <a:endParaRPr lang="fr-FR"/>
          </a:p>
        </p:txBody>
      </p:sp>
      <p:sp>
        <p:nvSpPr>
          <p:cNvPr id="5" name="Footer Placeholder 4">
            <a:extLst>
              <a:ext uri="{FF2B5EF4-FFF2-40B4-BE49-F238E27FC236}">
                <a16:creationId xmlns:a16="http://schemas.microsoft.com/office/drawing/2014/main" id="{C60CF8C5-08D9-ECB7-47AD-BE810DA06193}"/>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0D63958F-E2A8-236A-E466-108F18E54B4E}"/>
              </a:ext>
            </a:extLst>
          </p:cNvPr>
          <p:cNvSpPr>
            <a:spLocks noGrp="1"/>
          </p:cNvSpPr>
          <p:nvPr>
            <p:ph type="sldNum" sz="quarter" idx="12"/>
          </p:nvPr>
        </p:nvSpPr>
        <p:spPr/>
        <p:txBody>
          <a:bodyPr/>
          <a:lstStyle/>
          <a:p>
            <a:fld id="{5C615C9E-A071-4873-85D2-76DC7AD4275F}" type="slidenum">
              <a:rPr lang="fr-FR" smtClean="0"/>
              <a:t>‹#›</a:t>
            </a:fld>
            <a:endParaRPr lang="fr-FR"/>
          </a:p>
        </p:txBody>
      </p:sp>
    </p:spTree>
    <p:extLst>
      <p:ext uri="{BB962C8B-B14F-4D97-AF65-F5344CB8AC3E}">
        <p14:creationId xmlns:p14="http://schemas.microsoft.com/office/powerpoint/2010/main" val="32898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A9453-C64E-E748-5607-8A3562E0E947}"/>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1F17D6EE-14C2-897F-22D1-6A5D421925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7FDAA948-A8F2-AA51-3406-11586D3506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CFE83C4F-A477-2A7E-1144-F786498CAF2A}"/>
              </a:ext>
            </a:extLst>
          </p:cNvPr>
          <p:cNvSpPr>
            <a:spLocks noGrp="1"/>
          </p:cNvSpPr>
          <p:nvPr>
            <p:ph type="dt" sz="half" idx="10"/>
          </p:nvPr>
        </p:nvSpPr>
        <p:spPr/>
        <p:txBody>
          <a:bodyPr/>
          <a:lstStyle/>
          <a:p>
            <a:fld id="{DC0C38C1-EB25-493B-8E40-CB7D44766240}" type="datetimeFigureOut">
              <a:rPr lang="fr-FR" smtClean="0"/>
              <a:t>16/08/2022</a:t>
            </a:fld>
            <a:endParaRPr lang="fr-FR"/>
          </a:p>
        </p:txBody>
      </p:sp>
      <p:sp>
        <p:nvSpPr>
          <p:cNvPr id="6" name="Footer Placeholder 5">
            <a:extLst>
              <a:ext uri="{FF2B5EF4-FFF2-40B4-BE49-F238E27FC236}">
                <a16:creationId xmlns:a16="http://schemas.microsoft.com/office/drawing/2014/main" id="{78A64C14-4682-DD94-6FEA-D0FDBC8DE1F1}"/>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5660327C-3E54-FEFD-D866-4A48F77FF3D5}"/>
              </a:ext>
            </a:extLst>
          </p:cNvPr>
          <p:cNvSpPr>
            <a:spLocks noGrp="1"/>
          </p:cNvSpPr>
          <p:nvPr>
            <p:ph type="sldNum" sz="quarter" idx="12"/>
          </p:nvPr>
        </p:nvSpPr>
        <p:spPr/>
        <p:txBody>
          <a:bodyPr/>
          <a:lstStyle/>
          <a:p>
            <a:fld id="{5C615C9E-A071-4873-85D2-76DC7AD4275F}" type="slidenum">
              <a:rPr lang="fr-FR" smtClean="0"/>
              <a:t>‹#›</a:t>
            </a:fld>
            <a:endParaRPr lang="fr-FR"/>
          </a:p>
        </p:txBody>
      </p:sp>
    </p:spTree>
    <p:extLst>
      <p:ext uri="{BB962C8B-B14F-4D97-AF65-F5344CB8AC3E}">
        <p14:creationId xmlns:p14="http://schemas.microsoft.com/office/powerpoint/2010/main" val="1711066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93F06-E892-1D47-AC3E-0D613EFF7F40}"/>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C198D51B-4CB0-9402-7B6E-701FECC00E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814970-C195-707D-FEC1-E9A49D65EE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8A0997FD-0440-69E8-1610-EC50F2531C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1BE58B-D598-85C7-8531-8FC7ADA995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C67071D2-94A4-4DD7-DA60-524FB72F0C86}"/>
              </a:ext>
            </a:extLst>
          </p:cNvPr>
          <p:cNvSpPr>
            <a:spLocks noGrp="1"/>
          </p:cNvSpPr>
          <p:nvPr>
            <p:ph type="dt" sz="half" idx="10"/>
          </p:nvPr>
        </p:nvSpPr>
        <p:spPr/>
        <p:txBody>
          <a:bodyPr/>
          <a:lstStyle/>
          <a:p>
            <a:fld id="{DC0C38C1-EB25-493B-8E40-CB7D44766240}" type="datetimeFigureOut">
              <a:rPr lang="fr-FR" smtClean="0"/>
              <a:t>16/08/2022</a:t>
            </a:fld>
            <a:endParaRPr lang="fr-FR"/>
          </a:p>
        </p:txBody>
      </p:sp>
      <p:sp>
        <p:nvSpPr>
          <p:cNvPr id="8" name="Footer Placeholder 7">
            <a:extLst>
              <a:ext uri="{FF2B5EF4-FFF2-40B4-BE49-F238E27FC236}">
                <a16:creationId xmlns:a16="http://schemas.microsoft.com/office/drawing/2014/main" id="{29DA8EB2-0DEB-473B-488F-ADECBC37410D}"/>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605DACFA-A530-E95D-1180-505B5124C2C5}"/>
              </a:ext>
            </a:extLst>
          </p:cNvPr>
          <p:cNvSpPr>
            <a:spLocks noGrp="1"/>
          </p:cNvSpPr>
          <p:nvPr>
            <p:ph type="sldNum" sz="quarter" idx="12"/>
          </p:nvPr>
        </p:nvSpPr>
        <p:spPr/>
        <p:txBody>
          <a:bodyPr/>
          <a:lstStyle/>
          <a:p>
            <a:fld id="{5C615C9E-A071-4873-85D2-76DC7AD4275F}" type="slidenum">
              <a:rPr lang="fr-FR" smtClean="0"/>
              <a:t>‹#›</a:t>
            </a:fld>
            <a:endParaRPr lang="fr-FR"/>
          </a:p>
        </p:txBody>
      </p:sp>
    </p:spTree>
    <p:extLst>
      <p:ext uri="{BB962C8B-B14F-4D97-AF65-F5344CB8AC3E}">
        <p14:creationId xmlns:p14="http://schemas.microsoft.com/office/powerpoint/2010/main" val="3259097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10B8-4EFF-9905-3A07-ECF46C5C0C1A}"/>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CA59ABDD-7C88-E6CC-C818-81BD2545C342}"/>
              </a:ext>
            </a:extLst>
          </p:cNvPr>
          <p:cNvSpPr>
            <a:spLocks noGrp="1"/>
          </p:cNvSpPr>
          <p:nvPr>
            <p:ph type="dt" sz="half" idx="10"/>
          </p:nvPr>
        </p:nvSpPr>
        <p:spPr/>
        <p:txBody>
          <a:bodyPr/>
          <a:lstStyle/>
          <a:p>
            <a:fld id="{DC0C38C1-EB25-493B-8E40-CB7D44766240}" type="datetimeFigureOut">
              <a:rPr lang="fr-FR" smtClean="0"/>
              <a:t>16/08/2022</a:t>
            </a:fld>
            <a:endParaRPr lang="fr-FR"/>
          </a:p>
        </p:txBody>
      </p:sp>
      <p:sp>
        <p:nvSpPr>
          <p:cNvPr id="4" name="Footer Placeholder 3">
            <a:extLst>
              <a:ext uri="{FF2B5EF4-FFF2-40B4-BE49-F238E27FC236}">
                <a16:creationId xmlns:a16="http://schemas.microsoft.com/office/drawing/2014/main" id="{AE1EC0A1-8A3A-8D79-9C61-0E6CCD7159AD}"/>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5102754C-2412-57E7-FFE0-A1D5A7B4DBD3}"/>
              </a:ext>
            </a:extLst>
          </p:cNvPr>
          <p:cNvSpPr>
            <a:spLocks noGrp="1"/>
          </p:cNvSpPr>
          <p:nvPr>
            <p:ph type="sldNum" sz="quarter" idx="12"/>
          </p:nvPr>
        </p:nvSpPr>
        <p:spPr/>
        <p:txBody>
          <a:bodyPr/>
          <a:lstStyle/>
          <a:p>
            <a:fld id="{5C615C9E-A071-4873-85D2-76DC7AD4275F}" type="slidenum">
              <a:rPr lang="fr-FR" smtClean="0"/>
              <a:t>‹#›</a:t>
            </a:fld>
            <a:endParaRPr lang="fr-FR"/>
          </a:p>
        </p:txBody>
      </p:sp>
    </p:spTree>
    <p:extLst>
      <p:ext uri="{BB962C8B-B14F-4D97-AF65-F5344CB8AC3E}">
        <p14:creationId xmlns:p14="http://schemas.microsoft.com/office/powerpoint/2010/main" val="1362706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81A4EF-CDA8-7BB4-F971-D5939BEF72C8}"/>
              </a:ext>
            </a:extLst>
          </p:cNvPr>
          <p:cNvSpPr>
            <a:spLocks noGrp="1"/>
          </p:cNvSpPr>
          <p:nvPr>
            <p:ph type="dt" sz="half" idx="10"/>
          </p:nvPr>
        </p:nvSpPr>
        <p:spPr/>
        <p:txBody>
          <a:bodyPr/>
          <a:lstStyle/>
          <a:p>
            <a:fld id="{DC0C38C1-EB25-493B-8E40-CB7D44766240}" type="datetimeFigureOut">
              <a:rPr lang="fr-FR" smtClean="0"/>
              <a:t>16/08/2022</a:t>
            </a:fld>
            <a:endParaRPr lang="fr-FR"/>
          </a:p>
        </p:txBody>
      </p:sp>
      <p:sp>
        <p:nvSpPr>
          <p:cNvPr id="3" name="Footer Placeholder 2">
            <a:extLst>
              <a:ext uri="{FF2B5EF4-FFF2-40B4-BE49-F238E27FC236}">
                <a16:creationId xmlns:a16="http://schemas.microsoft.com/office/drawing/2014/main" id="{F0F91052-1758-12E8-895D-7738B0B58485}"/>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464E5906-F8E7-942D-C66C-B6F692590261}"/>
              </a:ext>
            </a:extLst>
          </p:cNvPr>
          <p:cNvSpPr>
            <a:spLocks noGrp="1"/>
          </p:cNvSpPr>
          <p:nvPr>
            <p:ph type="sldNum" sz="quarter" idx="12"/>
          </p:nvPr>
        </p:nvSpPr>
        <p:spPr/>
        <p:txBody>
          <a:bodyPr/>
          <a:lstStyle/>
          <a:p>
            <a:fld id="{5C615C9E-A071-4873-85D2-76DC7AD4275F}" type="slidenum">
              <a:rPr lang="fr-FR" smtClean="0"/>
              <a:t>‹#›</a:t>
            </a:fld>
            <a:endParaRPr lang="fr-FR"/>
          </a:p>
        </p:txBody>
      </p:sp>
    </p:spTree>
    <p:extLst>
      <p:ext uri="{BB962C8B-B14F-4D97-AF65-F5344CB8AC3E}">
        <p14:creationId xmlns:p14="http://schemas.microsoft.com/office/powerpoint/2010/main" val="2957698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C7CE0-8BA9-DCD0-3ABC-99C6D1D080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D7222EC9-1249-2576-A5EB-7A222E4778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7882334A-4697-EB06-0FFA-DA344BD3E1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72B086-F5A1-A750-B242-4E8DC55AE1DC}"/>
              </a:ext>
            </a:extLst>
          </p:cNvPr>
          <p:cNvSpPr>
            <a:spLocks noGrp="1"/>
          </p:cNvSpPr>
          <p:nvPr>
            <p:ph type="dt" sz="half" idx="10"/>
          </p:nvPr>
        </p:nvSpPr>
        <p:spPr/>
        <p:txBody>
          <a:bodyPr/>
          <a:lstStyle/>
          <a:p>
            <a:fld id="{DC0C38C1-EB25-493B-8E40-CB7D44766240}" type="datetimeFigureOut">
              <a:rPr lang="fr-FR" smtClean="0"/>
              <a:t>16/08/2022</a:t>
            </a:fld>
            <a:endParaRPr lang="fr-FR"/>
          </a:p>
        </p:txBody>
      </p:sp>
      <p:sp>
        <p:nvSpPr>
          <p:cNvPr id="6" name="Footer Placeholder 5">
            <a:extLst>
              <a:ext uri="{FF2B5EF4-FFF2-40B4-BE49-F238E27FC236}">
                <a16:creationId xmlns:a16="http://schemas.microsoft.com/office/drawing/2014/main" id="{D89EA46E-BC3F-9A4D-066A-035595BA0360}"/>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938757C7-C184-5BB3-AF1A-0E288F574B1B}"/>
              </a:ext>
            </a:extLst>
          </p:cNvPr>
          <p:cNvSpPr>
            <a:spLocks noGrp="1"/>
          </p:cNvSpPr>
          <p:nvPr>
            <p:ph type="sldNum" sz="quarter" idx="12"/>
          </p:nvPr>
        </p:nvSpPr>
        <p:spPr/>
        <p:txBody>
          <a:bodyPr/>
          <a:lstStyle/>
          <a:p>
            <a:fld id="{5C615C9E-A071-4873-85D2-76DC7AD4275F}" type="slidenum">
              <a:rPr lang="fr-FR" smtClean="0"/>
              <a:t>‹#›</a:t>
            </a:fld>
            <a:endParaRPr lang="fr-FR"/>
          </a:p>
        </p:txBody>
      </p:sp>
    </p:spTree>
    <p:extLst>
      <p:ext uri="{BB962C8B-B14F-4D97-AF65-F5344CB8AC3E}">
        <p14:creationId xmlns:p14="http://schemas.microsoft.com/office/powerpoint/2010/main" val="2092890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797CA-3B71-EBC1-5ABA-461F842A66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1149D188-0DE2-C849-7429-0062B89D08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F1DE3E42-B10F-51F8-9F3A-F52C7046B9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5E6E90-4F86-6DD8-0008-2A356538ADCB}"/>
              </a:ext>
            </a:extLst>
          </p:cNvPr>
          <p:cNvSpPr>
            <a:spLocks noGrp="1"/>
          </p:cNvSpPr>
          <p:nvPr>
            <p:ph type="dt" sz="half" idx="10"/>
          </p:nvPr>
        </p:nvSpPr>
        <p:spPr/>
        <p:txBody>
          <a:bodyPr/>
          <a:lstStyle/>
          <a:p>
            <a:fld id="{DC0C38C1-EB25-493B-8E40-CB7D44766240}" type="datetimeFigureOut">
              <a:rPr lang="fr-FR" smtClean="0"/>
              <a:t>16/08/2022</a:t>
            </a:fld>
            <a:endParaRPr lang="fr-FR"/>
          </a:p>
        </p:txBody>
      </p:sp>
      <p:sp>
        <p:nvSpPr>
          <p:cNvPr id="6" name="Footer Placeholder 5">
            <a:extLst>
              <a:ext uri="{FF2B5EF4-FFF2-40B4-BE49-F238E27FC236}">
                <a16:creationId xmlns:a16="http://schemas.microsoft.com/office/drawing/2014/main" id="{35A6E340-BB34-8F34-4A49-E87FF90183C3}"/>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F866CB26-8D90-4B7C-A4BD-8A3B4746ACCA}"/>
              </a:ext>
            </a:extLst>
          </p:cNvPr>
          <p:cNvSpPr>
            <a:spLocks noGrp="1"/>
          </p:cNvSpPr>
          <p:nvPr>
            <p:ph type="sldNum" sz="quarter" idx="12"/>
          </p:nvPr>
        </p:nvSpPr>
        <p:spPr/>
        <p:txBody>
          <a:bodyPr/>
          <a:lstStyle/>
          <a:p>
            <a:fld id="{5C615C9E-A071-4873-85D2-76DC7AD4275F}" type="slidenum">
              <a:rPr lang="fr-FR" smtClean="0"/>
              <a:t>‹#›</a:t>
            </a:fld>
            <a:endParaRPr lang="fr-FR"/>
          </a:p>
        </p:txBody>
      </p:sp>
    </p:spTree>
    <p:extLst>
      <p:ext uri="{BB962C8B-B14F-4D97-AF65-F5344CB8AC3E}">
        <p14:creationId xmlns:p14="http://schemas.microsoft.com/office/powerpoint/2010/main" val="3462938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D7ECC5-558C-5AF8-87D6-5F1A41D6B7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FEA140AA-CA5F-B7ED-D9BE-258AC097EE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EA0047D3-9691-F4E5-C6E8-FDE0586D0F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C38C1-EB25-493B-8E40-CB7D44766240}" type="datetimeFigureOut">
              <a:rPr lang="fr-FR" smtClean="0"/>
              <a:t>16/08/2022</a:t>
            </a:fld>
            <a:endParaRPr lang="fr-FR"/>
          </a:p>
        </p:txBody>
      </p:sp>
      <p:sp>
        <p:nvSpPr>
          <p:cNvPr id="5" name="Footer Placeholder 4">
            <a:extLst>
              <a:ext uri="{FF2B5EF4-FFF2-40B4-BE49-F238E27FC236}">
                <a16:creationId xmlns:a16="http://schemas.microsoft.com/office/drawing/2014/main" id="{3CF400FE-2CB8-2A9E-023D-6646027FA5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D4487FE3-9BD1-C785-AED9-C03489CAC3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615C9E-A071-4873-85D2-76DC7AD4275F}" type="slidenum">
              <a:rPr lang="fr-FR" smtClean="0"/>
              <a:t>‹#›</a:t>
            </a:fld>
            <a:endParaRPr lang="fr-FR"/>
          </a:p>
        </p:txBody>
      </p:sp>
      <p:pic>
        <p:nvPicPr>
          <p:cNvPr id="7" name="Content Placeholder 4" descr="A picture containing player, tiled&#10;&#10;Description automatically generated">
            <a:extLst>
              <a:ext uri="{FF2B5EF4-FFF2-40B4-BE49-F238E27FC236}">
                <a16:creationId xmlns:a16="http://schemas.microsoft.com/office/drawing/2014/main" id="{61358C09-227D-3487-7286-7ACAEF86B770}"/>
              </a:ext>
            </a:extLst>
          </p:cNvPr>
          <p:cNvPicPr>
            <a:picLocks noChangeAspect="1"/>
          </p:cNvPicPr>
          <p:nvPr userDrawn="1"/>
        </p:nvPicPr>
        <p:blipFill rotWithShape="1">
          <a:blip r:embed="rId13">
            <a:duotone>
              <a:schemeClr val="accent4">
                <a:shade val="45000"/>
                <a:satMod val="135000"/>
              </a:schemeClr>
              <a:prstClr val="white"/>
            </a:duotone>
            <a:extLst>
              <a:ext uri="{28A0092B-C50C-407E-A947-70E740481C1C}">
                <a14:useLocalDpi xmlns:a14="http://schemas.microsoft.com/office/drawing/2010/main" val="0"/>
              </a:ext>
            </a:extLst>
          </a:blip>
          <a:srcRect b="10000"/>
          <a:stretch/>
        </p:blipFill>
        <p:spPr>
          <a:xfrm>
            <a:off x="20" y="10"/>
            <a:ext cx="12191980" cy="6857990"/>
          </a:xfrm>
          <a:prstGeom prst="rect">
            <a:avLst/>
          </a:prstGeom>
        </p:spPr>
      </p:pic>
    </p:spTree>
    <p:extLst>
      <p:ext uri="{BB962C8B-B14F-4D97-AF65-F5344CB8AC3E}">
        <p14:creationId xmlns:p14="http://schemas.microsoft.com/office/powerpoint/2010/main" val="2881375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icture containing player, tiled&#10;&#10;Description automatically generated">
            <a:extLst>
              <a:ext uri="{FF2B5EF4-FFF2-40B4-BE49-F238E27FC236}">
                <a16:creationId xmlns:a16="http://schemas.microsoft.com/office/drawing/2014/main" id="{8B1B3379-69B8-E7E0-0CC9-3CCCCA7000D0}"/>
              </a:ext>
            </a:extLst>
          </p:cNvPr>
          <p:cNvPicPr>
            <a:picLocks noGrp="1" noChangeAspect="1"/>
          </p:cNvPicPr>
          <p:nvPr>
            <p:ph idx="1"/>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b="10000"/>
          <a:stretch/>
        </p:blipFill>
        <p:spPr>
          <a:xfrm>
            <a:off x="20" y="10"/>
            <a:ext cx="12191980" cy="6857990"/>
          </a:xfrm>
          <a:prstGeom prst="rect">
            <a:avLst/>
          </a:prstGeom>
        </p:spPr>
      </p:pic>
      <p:sp>
        <p:nvSpPr>
          <p:cNvPr id="10"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E7DB03CF-C6DC-A3F8-8665-C81D3D0747EA}"/>
              </a:ext>
            </a:extLst>
          </p:cNvPr>
          <p:cNvSpPr>
            <a:spLocks noGrp="1"/>
          </p:cNvSpPr>
          <p:nvPr>
            <p:ph type="title"/>
          </p:nvPr>
        </p:nvSpPr>
        <p:spPr>
          <a:xfrm>
            <a:off x="8022021" y="3231931"/>
            <a:ext cx="3852041" cy="1834056"/>
          </a:xfrm>
        </p:spPr>
        <p:txBody>
          <a:bodyPr vert="horz" lIns="91440" tIns="45720" rIns="91440" bIns="45720" rtlCol="0" anchor="b">
            <a:normAutofit/>
          </a:bodyPr>
          <a:lstStyle/>
          <a:p>
            <a:pPr algn="ctr"/>
            <a:r>
              <a:rPr lang="en-US" sz="4000" b="1" dirty="0">
                <a:solidFill>
                  <a:srgbClr val="C00000"/>
                </a:solidFill>
                <a:latin typeface="Alte Haas Grotesk" panose="02000503000000020004" pitchFamily="2" charset="0"/>
              </a:rPr>
              <a:t>Hexagonal Architecture </a:t>
            </a:r>
            <a:br>
              <a:rPr lang="en-US" sz="4000" b="1" dirty="0">
                <a:solidFill>
                  <a:srgbClr val="C00000"/>
                </a:solidFill>
                <a:latin typeface="Alte Haas Grotesk" panose="02000503000000020004" pitchFamily="2" charset="0"/>
              </a:rPr>
            </a:br>
            <a:r>
              <a:rPr lang="en-US" sz="4000" b="1" dirty="0">
                <a:solidFill>
                  <a:srgbClr val="C00000"/>
                </a:solidFill>
                <a:latin typeface="Alte Haas Grotesk" panose="02000503000000020004" pitchFamily="2" charset="0"/>
              </a:rPr>
              <a:t>&amp; Beyond</a:t>
            </a:r>
          </a:p>
        </p:txBody>
      </p:sp>
      <p:cxnSp>
        <p:nvCxnSpPr>
          <p:cNvPr id="12" name="Straight Connector 11">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08F56715-01BF-57E5-7FBC-EBE845C60268}"/>
              </a:ext>
            </a:extLst>
          </p:cNvPr>
          <p:cNvSpPr txBox="1">
            <a:spLocks/>
          </p:cNvSpPr>
          <p:nvPr/>
        </p:nvSpPr>
        <p:spPr>
          <a:xfrm>
            <a:off x="8022020" y="5128171"/>
            <a:ext cx="3852041" cy="97352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b="1" dirty="0">
                <a:latin typeface="Alte Haas Grotesk" panose="02000503000000020004" pitchFamily="2" charset="0"/>
              </a:rPr>
              <a:t>Thomas PIERRAIN</a:t>
            </a:r>
          </a:p>
          <a:p>
            <a:pPr algn="ctr"/>
            <a:r>
              <a:rPr lang="en-US" sz="1800" b="1" dirty="0">
                <a:latin typeface="Alte Haas Grotesk" panose="02000503000000020004" pitchFamily="2" charset="0"/>
              </a:rPr>
              <a:t>(use case driven)</a:t>
            </a:r>
          </a:p>
          <a:p>
            <a:pPr algn="ctr"/>
            <a:r>
              <a:rPr lang="en-US" sz="1800" b="1" dirty="0">
                <a:latin typeface="Alte Haas Grotesk" panose="02000503000000020004" pitchFamily="2" charset="0"/>
              </a:rPr>
              <a:t>@tpierrain</a:t>
            </a:r>
          </a:p>
        </p:txBody>
      </p:sp>
      <p:grpSp>
        <p:nvGrpSpPr>
          <p:cNvPr id="7" name="Group 6">
            <a:extLst>
              <a:ext uri="{FF2B5EF4-FFF2-40B4-BE49-F238E27FC236}">
                <a16:creationId xmlns:a16="http://schemas.microsoft.com/office/drawing/2014/main" id="{40DE908B-A6F1-41EC-242B-54CBDCE3A3FB}"/>
              </a:ext>
            </a:extLst>
          </p:cNvPr>
          <p:cNvGrpSpPr/>
          <p:nvPr/>
        </p:nvGrpSpPr>
        <p:grpSpPr>
          <a:xfrm>
            <a:off x="9325741" y="6101693"/>
            <a:ext cx="1244597" cy="369280"/>
            <a:chOff x="8974667" y="6020305"/>
            <a:chExt cx="2209800" cy="655662"/>
          </a:xfrm>
        </p:grpSpPr>
        <p:sp>
          <p:nvSpPr>
            <p:cNvPr id="6" name="Rectangle 5">
              <a:extLst>
                <a:ext uri="{FF2B5EF4-FFF2-40B4-BE49-F238E27FC236}">
                  <a16:creationId xmlns:a16="http://schemas.microsoft.com/office/drawing/2014/main" id="{8F6FCA8A-9AA2-29FB-AD42-A4E2A2198F47}"/>
                </a:ext>
              </a:extLst>
            </p:cNvPr>
            <p:cNvSpPr/>
            <p:nvPr/>
          </p:nvSpPr>
          <p:spPr>
            <a:xfrm>
              <a:off x="8974667" y="6020305"/>
              <a:ext cx="2209800" cy="65566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Office Manager &amp; DAF Externalisé: Une meilleure collaboration dans la  gestion des dépenses grâce à Spendesk">
              <a:extLst>
                <a:ext uri="{FF2B5EF4-FFF2-40B4-BE49-F238E27FC236}">
                  <a16:creationId xmlns:a16="http://schemas.microsoft.com/office/drawing/2014/main" id="{7D3D6B3C-34C7-1614-79EE-52F224B96C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83416" y="6119988"/>
              <a:ext cx="1792303" cy="45629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63917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6" name="TextBox 75">
            <a:extLst>
              <a:ext uri="{FF2B5EF4-FFF2-40B4-BE49-F238E27FC236}">
                <a16:creationId xmlns:a16="http://schemas.microsoft.com/office/drawing/2014/main" id="{6C22163D-87CF-BDE6-599E-F2275CD480AD}"/>
              </a:ext>
            </a:extLst>
          </p:cNvPr>
          <p:cNvSpPr txBox="1"/>
          <p:nvPr/>
        </p:nvSpPr>
        <p:spPr>
          <a:xfrm>
            <a:off x="553665" y="176549"/>
            <a:ext cx="11130335" cy="707886"/>
          </a:xfrm>
          <a:prstGeom prst="rect">
            <a:avLst/>
          </a:prstGeom>
          <a:noFill/>
        </p:spPr>
        <p:txBody>
          <a:bodyPr wrap="square" rtlCol="0" anchor="t">
            <a:spAutoFit/>
          </a:bodyPr>
          <a:lstStyle/>
          <a:p>
            <a:pPr algn="r"/>
            <a:r>
              <a:rPr lang="en-US" sz="4000" b="1" cap="all" dirty="0">
                <a:solidFill>
                  <a:srgbClr val="C00000"/>
                </a:solidFill>
                <a:latin typeface="Alte Haas Grotesk" panose="02000503000000020004" pitchFamily="2" charset="0"/>
              </a:rPr>
              <a:t>Hexagonal “Micro” services</a:t>
            </a:r>
          </a:p>
        </p:txBody>
      </p:sp>
      <p:sp>
        <p:nvSpPr>
          <p:cNvPr id="139" name="TextBox 138">
            <a:extLst>
              <a:ext uri="{FF2B5EF4-FFF2-40B4-BE49-F238E27FC236}">
                <a16:creationId xmlns:a16="http://schemas.microsoft.com/office/drawing/2014/main" id="{D87D58F9-2C40-7FD4-B61B-2A6215BFBADB}"/>
              </a:ext>
            </a:extLst>
          </p:cNvPr>
          <p:cNvSpPr txBox="1"/>
          <p:nvPr/>
        </p:nvSpPr>
        <p:spPr>
          <a:xfrm>
            <a:off x="8236963" y="842546"/>
            <a:ext cx="3364147" cy="369332"/>
          </a:xfrm>
          <a:prstGeom prst="rect">
            <a:avLst/>
          </a:prstGeom>
          <a:noFill/>
        </p:spPr>
        <p:txBody>
          <a:bodyPr wrap="square" rtlCol="0">
            <a:spAutoFit/>
          </a:bodyPr>
          <a:lstStyle/>
          <a:p>
            <a:pPr algn="r"/>
            <a:r>
              <a:rPr lang="en-US" dirty="0"/>
              <a:t>@tpierrain (use case driven)</a:t>
            </a:r>
          </a:p>
        </p:txBody>
      </p:sp>
      <p:cxnSp>
        <p:nvCxnSpPr>
          <p:cNvPr id="80" name="Straight Arrow Connector 79">
            <a:extLst>
              <a:ext uri="{FF2B5EF4-FFF2-40B4-BE49-F238E27FC236}">
                <a16:creationId xmlns:a16="http://schemas.microsoft.com/office/drawing/2014/main" id="{CF148EDC-DFD7-DD46-9E09-4881F99D4190}"/>
              </a:ext>
            </a:extLst>
          </p:cNvPr>
          <p:cNvCxnSpPr>
            <a:cxnSpLocks/>
            <a:stCxn id="216" idx="2"/>
            <a:endCxn id="54" idx="3"/>
          </p:cNvCxnSpPr>
          <p:nvPr/>
        </p:nvCxnSpPr>
        <p:spPr>
          <a:xfrm>
            <a:off x="7481098" y="4095553"/>
            <a:ext cx="1504138" cy="519474"/>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4" name="Hexagon 53">
            <a:extLst>
              <a:ext uri="{FF2B5EF4-FFF2-40B4-BE49-F238E27FC236}">
                <a16:creationId xmlns:a16="http://schemas.microsoft.com/office/drawing/2014/main" id="{9DD52ED7-5148-67C5-D885-4E2830223613}"/>
              </a:ext>
            </a:extLst>
          </p:cNvPr>
          <p:cNvSpPr/>
          <p:nvPr/>
        </p:nvSpPr>
        <p:spPr>
          <a:xfrm>
            <a:off x="8985236" y="3672163"/>
            <a:ext cx="2738578" cy="1885727"/>
          </a:xfrm>
          <a:prstGeom prst="hexagon">
            <a:avLst/>
          </a:prstGeom>
          <a:solidFill>
            <a:srgbClr val="C5E0B4"/>
          </a:solid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cap="all" dirty="0">
                <a:solidFill>
                  <a:schemeClr val="tx1"/>
                </a:solidFill>
                <a:latin typeface="Alte Haas Grotesk" panose="02000503000000020004" pitchFamily="2" charset="0"/>
              </a:rPr>
              <a:t>Auditorium </a:t>
            </a:r>
            <a:r>
              <a:rPr lang="en-GB" sz="1800" b="1" cap="all" dirty="0" err="1">
                <a:solidFill>
                  <a:schemeClr val="tx1"/>
                </a:solidFill>
                <a:latin typeface="Alte Haas Grotesk" panose="02000503000000020004" pitchFamily="2" charset="0"/>
              </a:rPr>
              <a:t>seatings</a:t>
            </a:r>
            <a:r>
              <a:rPr lang="en-GB" sz="1800" b="1" cap="all" dirty="0">
                <a:solidFill>
                  <a:schemeClr val="tx1"/>
                </a:solidFill>
                <a:latin typeface="Alte Haas Grotesk" panose="02000503000000020004" pitchFamily="2" charset="0"/>
              </a:rPr>
              <a:t> API</a:t>
            </a:r>
            <a:endParaRPr lang="fr-FR" dirty="0">
              <a:solidFill>
                <a:schemeClr val="tx1"/>
              </a:solidFill>
            </a:endParaRPr>
          </a:p>
        </p:txBody>
      </p:sp>
      <p:grpSp>
        <p:nvGrpSpPr>
          <p:cNvPr id="9" name="Group 8">
            <a:extLst>
              <a:ext uri="{FF2B5EF4-FFF2-40B4-BE49-F238E27FC236}">
                <a16:creationId xmlns:a16="http://schemas.microsoft.com/office/drawing/2014/main" id="{12C75229-5FE5-9C3C-75B6-2803B1934537}"/>
              </a:ext>
            </a:extLst>
          </p:cNvPr>
          <p:cNvGrpSpPr/>
          <p:nvPr/>
        </p:nvGrpSpPr>
        <p:grpSpPr>
          <a:xfrm>
            <a:off x="1185295" y="1169988"/>
            <a:ext cx="7317239" cy="4795034"/>
            <a:chOff x="-228725" y="651514"/>
            <a:chExt cx="7317239" cy="4795034"/>
          </a:xfrm>
        </p:grpSpPr>
        <p:sp>
          <p:nvSpPr>
            <p:cNvPr id="35" name="Hexagon 34">
              <a:extLst>
                <a:ext uri="{FF2B5EF4-FFF2-40B4-BE49-F238E27FC236}">
                  <a16:creationId xmlns:a16="http://schemas.microsoft.com/office/drawing/2014/main" id="{33B14C1D-1A7E-737A-1CCD-C4EC7DED6FA1}"/>
                </a:ext>
              </a:extLst>
            </p:cNvPr>
            <p:cNvSpPr/>
            <p:nvPr/>
          </p:nvSpPr>
          <p:spPr>
            <a:xfrm>
              <a:off x="1130412" y="1372282"/>
              <a:ext cx="5174160" cy="3562815"/>
            </a:xfrm>
            <a:prstGeom prst="hexagon">
              <a:avLst/>
            </a:prstGeom>
            <a:solidFill>
              <a:srgbClr val="DFC9EF"/>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Hexagon 33">
              <a:extLst>
                <a:ext uri="{FF2B5EF4-FFF2-40B4-BE49-F238E27FC236}">
                  <a16:creationId xmlns:a16="http://schemas.microsoft.com/office/drawing/2014/main" id="{6A6D51E6-CF65-EF02-1DBB-4E90126E0B31}"/>
                </a:ext>
              </a:extLst>
            </p:cNvPr>
            <p:cNvSpPr/>
            <p:nvPr/>
          </p:nvSpPr>
          <p:spPr>
            <a:xfrm>
              <a:off x="2206827" y="2106919"/>
              <a:ext cx="3040380" cy="2093540"/>
            </a:xfrm>
            <a:prstGeom prst="hexagon">
              <a:avLst/>
            </a:prstGeom>
            <a:solidFill>
              <a:srgbClr val="BA8CDC"/>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0" name="Group 39">
              <a:extLst>
                <a:ext uri="{FF2B5EF4-FFF2-40B4-BE49-F238E27FC236}">
                  <a16:creationId xmlns:a16="http://schemas.microsoft.com/office/drawing/2014/main" id="{940C4411-4AE3-4C39-3A25-7CA0DDA67A79}"/>
                </a:ext>
              </a:extLst>
            </p:cNvPr>
            <p:cNvGrpSpPr/>
            <p:nvPr/>
          </p:nvGrpSpPr>
          <p:grpSpPr>
            <a:xfrm>
              <a:off x="2457876" y="2594187"/>
              <a:ext cx="171374" cy="381578"/>
              <a:chOff x="7689730" y="3195744"/>
              <a:chExt cx="171374" cy="381578"/>
            </a:xfrm>
          </p:grpSpPr>
          <p:cxnSp>
            <p:nvCxnSpPr>
              <p:cNvPr id="36" name="Straight Connector 35">
                <a:extLst>
                  <a:ext uri="{FF2B5EF4-FFF2-40B4-BE49-F238E27FC236}">
                    <a16:creationId xmlns:a16="http://schemas.microsoft.com/office/drawing/2014/main" id="{5C6BA29F-F336-8477-0F22-3890AFCE60EA}"/>
                  </a:ext>
                </a:extLst>
              </p:cNvPr>
              <p:cNvCxnSpPr>
                <a:cxnSpLocks/>
              </p:cNvCxnSpPr>
              <p:nvPr/>
            </p:nvCxnSpPr>
            <p:spPr>
              <a:xfrm>
                <a:off x="7775417" y="3367118"/>
                <a:ext cx="0" cy="21020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EF1A047A-9909-5D12-7282-628EA8ED1B30}"/>
                  </a:ext>
                </a:extLst>
              </p:cNvPr>
              <p:cNvSpPr/>
              <p:nvPr/>
            </p:nvSpPr>
            <p:spPr>
              <a:xfrm>
                <a:off x="7689730" y="3195744"/>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3" name="Rectangle: Rounded Corners 42">
              <a:extLst>
                <a:ext uri="{FF2B5EF4-FFF2-40B4-BE49-F238E27FC236}">
                  <a16:creationId xmlns:a16="http://schemas.microsoft.com/office/drawing/2014/main" id="{CE914DA8-CDC3-DE3A-3738-128639367FC4}"/>
                </a:ext>
              </a:extLst>
            </p:cNvPr>
            <p:cNvSpPr/>
            <p:nvPr/>
          </p:nvSpPr>
          <p:spPr>
            <a:xfrm>
              <a:off x="4005403" y="2890186"/>
              <a:ext cx="425816" cy="351565"/>
            </a:xfrm>
            <a:prstGeom prst="roundRect">
              <a:avLst/>
            </a:prstGeom>
            <a:solidFill>
              <a:srgbClr val="9A57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4" name="Connector: Elbow 43">
              <a:extLst>
                <a:ext uri="{FF2B5EF4-FFF2-40B4-BE49-F238E27FC236}">
                  <a16:creationId xmlns:a16="http://schemas.microsoft.com/office/drawing/2014/main" id="{80B21C75-7B16-2C9B-F4C3-5F3C6DFDC475}"/>
                </a:ext>
              </a:extLst>
            </p:cNvPr>
            <p:cNvCxnSpPr>
              <a:cxnSpLocks/>
              <a:stCxn id="48" idx="3"/>
              <a:endCxn id="46" idx="1"/>
            </p:cNvCxnSpPr>
            <p:nvPr/>
          </p:nvCxnSpPr>
          <p:spPr>
            <a:xfrm flipV="1">
              <a:off x="2761180" y="2504092"/>
              <a:ext cx="604954" cy="612168"/>
            </a:xfrm>
            <a:prstGeom prst="bentConnector3">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8F16B881-7F02-9320-ABC2-0B490E03D5CA}"/>
                </a:ext>
              </a:extLst>
            </p:cNvPr>
            <p:cNvCxnSpPr>
              <a:cxnSpLocks/>
              <a:stCxn id="46" idx="3"/>
              <a:endCxn id="43" idx="0"/>
            </p:cNvCxnSpPr>
            <p:nvPr/>
          </p:nvCxnSpPr>
          <p:spPr>
            <a:xfrm>
              <a:off x="3791951" y="2504092"/>
              <a:ext cx="426360" cy="386094"/>
            </a:xfrm>
            <a:prstGeom prst="bentConnector2">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Rectangle: Rounded Corners 45">
              <a:extLst>
                <a:ext uri="{FF2B5EF4-FFF2-40B4-BE49-F238E27FC236}">
                  <a16:creationId xmlns:a16="http://schemas.microsoft.com/office/drawing/2014/main" id="{3BEC7E3D-294F-32B3-0467-8A3ABCBC742D}"/>
                </a:ext>
              </a:extLst>
            </p:cNvPr>
            <p:cNvSpPr/>
            <p:nvPr/>
          </p:nvSpPr>
          <p:spPr>
            <a:xfrm>
              <a:off x="3366134" y="2328309"/>
              <a:ext cx="425817" cy="351565"/>
            </a:xfrm>
            <a:prstGeom prst="roundRect">
              <a:avLst/>
            </a:prstGeom>
            <a:solidFill>
              <a:srgbClr val="9A57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Diamond 46">
              <a:extLst>
                <a:ext uri="{FF2B5EF4-FFF2-40B4-BE49-F238E27FC236}">
                  <a16:creationId xmlns:a16="http://schemas.microsoft.com/office/drawing/2014/main" id="{CF1E7E84-BE84-EF72-028C-7C6BE33BBDC3}"/>
                </a:ext>
              </a:extLst>
            </p:cNvPr>
            <p:cNvSpPr/>
            <p:nvPr/>
          </p:nvSpPr>
          <p:spPr>
            <a:xfrm>
              <a:off x="3799194" y="2414175"/>
              <a:ext cx="167131" cy="167131"/>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Rounded Corners 47">
              <a:extLst>
                <a:ext uri="{FF2B5EF4-FFF2-40B4-BE49-F238E27FC236}">
                  <a16:creationId xmlns:a16="http://schemas.microsoft.com/office/drawing/2014/main" id="{A41AD289-0792-2EA4-E800-3122F9EFFC59}"/>
                </a:ext>
              </a:extLst>
            </p:cNvPr>
            <p:cNvSpPr/>
            <p:nvPr/>
          </p:nvSpPr>
          <p:spPr>
            <a:xfrm>
              <a:off x="2335362" y="2940477"/>
              <a:ext cx="425818" cy="351565"/>
            </a:xfrm>
            <a:prstGeom prst="roundRect">
              <a:avLst/>
            </a:prstGeom>
            <a:solidFill>
              <a:srgbClr val="9A57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Diamond 48">
              <a:extLst>
                <a:ext uri="{FF2B5EF4-FFF2-40B4-BE49-F238E27FC236}">
                  <a16:creationId xmlns:a16="http://schemas.microsoft.com/office/drawing/2014/main" id="{BC214A87-C3D5-FF0B-97DE-4DA23A95B490}"/>
                </a:ext>
              </a:extLst>
            </p:cNvPr>
            <p:cNvSpPr/>
            <p:nvPr/>
          </p:nvSpPr>
          <p:spPr>
            <a:xfrm>
              <a:off x="2764551" y="3028958"/>
              <a:ext cx="167130" cy="167132"/>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ight Brace 49">
              <a:extLst>
                <a:ext uri="{FF2B5EF4-FFF2-40B4-BE49-F238E27FC236}">
                  <a16:creationId xmlns:a16="http://schemas.microsoft.com/office/drawing/2014/main" id="{6933D540-CF40-3B71-81DD-0728A7B7E745}"/>
                </a:ext>
              </a:extLst>
            </p:cNvPr>
            <p:cNvSpPr/>
            <p:nvPr/>
          </p:nvSpPr>
          <p:spPr>
            <a:xfrm rot="12414236">
              <a:off x="5134217" y="3214846"/>
              <a:ext cx="883655" cy="428062"/>
            </a:xfrm>
            <a:prstGeom prst="rightBrace">
              <a:avLst>
                <a:gd name="adj1" fmla="val 9622"/>
                <a:gd name="adj2" fmla="val 54011"/>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51" name="Straight Arrow Connector 50">
              <a:extLst>
                <a:ext uri="{FF2B5EF4-FFF2-40B4-BE49-F238E27FC236}">
                  <a16:creationId xmlns:a16="http://schemas.microsoft.com/office/drawing/2014/main" id="{272ECD37-CF7C-FD44-E585-9389787F552F}"/>
                </a:ext>
              </a:extLst>
            </p:cNvPr>
            <p:cNvCxnSpPr>
              <a:cxnSpLocks/>
              <a:stCxn id="43" idx="3"/>
              <a:endCxn id="52" idx="1"/>
            </p:cNvCxnSpPr>
            <p:nvPr/>
          </p:nvCxnSpPr>
          <p:spPr>
            <a:xfrm>
              <a:off x="4431219" y="3065969"/>
              <a:ext cx="634759" cy="60184"/>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213DB660-4E3D-3960-4A63-D7FBF409CF29}"/>
                </a:ext>
              </a:extLst>
            </p:cNvPr>
            <p:cNvSpPr/>
            <p:nvPr/>
          </p:nvSpPr>
          <p:spPr>
            <a:xfrm>
              <a:off x="5040881" y="3101056"/>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tangle: Rounded Corners 62">
              <a:extLst>
                <a:ext uri="{FF2B5EF4-FFF2-40B4-BE49-F238E27FC236}">
                  <a16:creationId xmlns:a16="http://schemas.microsoft.com/office/drawing/2014/main" id="{7AC230C3-B6DC-459A-6E3F-2394AB209B41}"/>
                </a:ext>
              </a:extLst>
            </p:cNvPr>
            <p:cNvSpPr/>
            <p:nvPr/>
          </p:nvSpPr>
          <p:spPr>
            <a:xfrm>
              <a:off x="2899680" y="3543024"/>
              <a:ext cx="425816" cy="351565"/>
            </a:xfrm>
            <a:prstGeom prst="roundRect">
              <a:avLst/>
            </a:prstGeom>
            <a:solidFill>
              <a:srgbClr val="9A57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ectangle: Rounded Corners 63">
              <a:extLst>
                <a:ext uri="{FF2B5EF4-FFF2-40B4-BE49-F238E27FC236}">
                  <a16:creationId xmlns:a16="http://schemas.microsoft.com/office/drawing/2014/main" id="{8253828B-6500-05DB-B3F4-DE0CEA08709C}"/>
                </a:ext>
              </a:extLst>
            </p:cNvPr>
            <p:cNvSpPr/>
            <p:nvPr/>
          </p:nvSpPr>
          <p:spPr>
            <a:xfrm>
              <a:off x="3660068" y="3620884"/>
              <a:ext cx="425816" cy="351565"/>
            </a:xfrm>
            <a:prstGeom prst="roundRect">
              <a:avLst/>
            </a:prstGeom>
            <a:solidFill>
              <a:srgbClr val="9A57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5" name="Connector: Elbow 64">
              <a:extLst>
                <a:ext uri="{FF2B5EF4-FFF2-40B4-BE49-F238E27FC236}">
                  <a16:creationId xmlns:a16="http://schemas.microsoft.com/office/drawing/2014/main" id="{623284CD-18F4-CF51-5F9F-6A6C6563AA46}"/>
                </a:ext>
              </a:extLst>
            </p:cNvPr>
            <p:cNvCxnSpPr>
              <a:cxnSpLocks/>
              <a:stCxn id="63" idx="3"/>
              <a:endCxn id="64" idx="1"/>
            </p:cNvCxnSpPr>
            <p:nvPr/>
          </p:nvCxnSpPr>
          <p:spPr>
            <a:xfrm>
              <a:off x="3325496" y="3718807"/>
              <a:ext cx="334572" cy="77860"/>
            </a:xfrm>
            <a:prstGeom prst="bentConnector3">
              <a:avLst>
                <a:gd name="adj1" fmla="val 57592"/>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E289FFA-45DA-6FFE-34F0-C4A60E2E3E8F}"/>
                </a:ext>
              </a:extLst>
            </p:cNvPr>
            <p:cNvCxnSpPr>
              <a:cxnSpLocks/>
              <a:stCxn id="48" idx="2"/>
              <a:endCxn id="63" idx="1"/>
            </p:cNvCxnSpPr>
            <p:nvPr/>
          </p:nvCxnSpPr>
          <p:spPr>
            <a:xfrm>
              <a:off x="2548271" y="3292042"/>
              <a:ext cx="351409" cy="426765"/>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F0DC8FA8-A750-E835-50E7-91D1B053EA3E}"/>
                </a:ext>
              </a:extLst>
            </p:cNvPr>
            <p:cNvSpPr txBox="1"/>
            <p:nvPr/>
          </p:nvSpPr>
          <p:spPr>
            <a:xfrm>
              <a:off x="2582958" y="2115294"/>
              <a:ext cx="2108329" cy="215444"/>
            </a:xfrm>
            <a:prstGeom prst="rect">
              <a:avLst/>
            </a:prstGeom>
            <a:noFill/>
          </p:spPr>
          <p:txBody>
            <a:bodyPr wrap="square" rtlCol="0">
              <a:spAutoFit/>
            </a:bodyPr>
            <a:lstStyle/>
            <a:p>
              <a:pPr algn="r"/>
              <a:r>
                <a:rPr lang="en-GB" sz="800" b="1" cap="all" dirty="0">
                  <a:latin typeface="Alte Haas Grotesk" panose="02000503000000020004" pitchFamily="2" charset="0"/>
                </a:rPr>
                <a:t>Seat suggestions Domain</a:t>
              </a:r>
            </a:p>
          </p:txBody>
        </p:sp>
        <p:sp>
          <p:nvSpPr>
            <p:cNvPr id="71" name="TextBox 70">
              <a:extLst>
                <a:ext uri="{FF2B5EF4-FFF2-40B4-BE49-F238E27FC236}">
                  <a16:creationId xmlns:a16="http://schemas.microsoft.com/office/drawing/2014/main" id="{36926729-2368-F21C-A7F2-F3D542F577A7}"/>
                </a:ext>
              </a:extLst>
            </p:cNvPr>
            <p:cNvSpPr txBox="1"/>
            <p:nvPr/>
          </p:nvSpPr>
          <p:spPr>
            <a:xfrm>
              <a:off x="3888634" y="1405675"/>
              <a:ext cx="1523320" cy="272522"/>
            </a:xfrm>
            <a:prstGeom prst="rect">
              <a:avLst/>
            </a:prstGeom>
            <a:noFill/>
          </p:spPr>
          <p:txBody>
            <a:bodyPr wrap="square" rtlCol="0">
              <a:spAutoFit/>
            </a:bodyPr>
            <a:lstStyle/>
            <a:p>
              <a:pPr algn="r"/>
              <a:r>
                <a:rPr lang="en-GB" sz="800" b="1" cap="all" dirty="0">
                  <a:latin typeface="Alte Haas Grotesk" panose="02000503000000020004" pitchFamily="2" charset="0"/>
                </a:rPr>
                <a:t>Infrastructure</a:t>
              </a:r>
            </a:p>
          </p:txBody>
        </p:sp>
        <p:pic>
          <p:nvPicPr>
            <p:cNvPr id="72" name="Picture 71">
              <a:extLst>
                <a:ext uri="{FF2B5EF4-FFF2-40B4-BE49-F238E27FC236}">
                  <a16:creationId xmlns:a16="http://schemas.microsoft.com/office/drawing/2014/main" id="{7EB3B387-29CE-ED80-CE7F-BA9EBA7FB2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725" y="651514"/>
              <a:ext cx="696871" cy="656800"/>
            </a:xfrm>
            <a:prstGeom prst="rect">
              <a:avLst/>
            </a:prstGeom>
          </p:spPr>
        </p:pic>
        <p:cxnSp>
          <p:nvCxnSpPr>
            <p:cNvPr id="73" name="Straight Arrow Connector 72">
              <a:extLst>
                <a:ext uri="{FF2B5EF4-FFF2-40B4-BE49-F238E27FC236}">
                  <a16:creationId xmlns:a16="http://schemas.microsoft.com/office/drawing/2014/main" id="{E0BD609C-A372-9B77-A208-61AAF7FAC62E}"/>
                </a:ext>
              </a:extLst>
            </p:cNvPr>
            <p:cNvCxnSpPr>
              <a:cxnSpLocks/>
            </p:cNvCxnSpPr>
            <p:nvPr/>
          </p:nvCxnSpPr>
          <p:spPr>
            <a:xfrm>
              <a:off x="447979" y="1267403"/>
              <a:ext cx="1145077" cy="894772"/>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39B6EC26-17C9-4060-F3BD-944E655A43B6}"/>
                </a:ext>
              </a:extLst>
            </p:cNvPr>
            <p:cNvSpPr txBox="1"/>
            <p:nvPr/>
          </p:nvSpPr>
          <p:spPr>
            <a:xfrm>
              <a:off x="756465" y="1541936"/>
              <a:ext cx="487634" cy="230832"/>
            </a:xfrm>
            <a:prstGeom prst="rect">
              <a:avLst/>
            </a:prstGeom>
            <a:solidFill>
              <a:srgbClr val="E4C16C"/>
            </a:solidFill>
          </p:spPr>
          <p:txBody>
            <a:bodyPr wrap="none" rtlCol="0">
              <a:spAutoFit/>
            </a:bodyPr>
            <a:lstStyle>
              <a:defPPr>
                <a:defRPr lang="fr-FR"/>
              </a:defPPr>
              <a:lvl1pPr>
                <a:defRPr sz="900" b="1">
                  <a:latin typeface="Alte Haas Grotesk" panose="02000503000000020004" pitchFamily="2" charset="0"/>
                </a:defRPr>
              </a:lvl1pPr>
            </a:lstStyle>
            <a:p>
              <a:r>
                <a:rPr lang="fr-FR" dirty="0"/>
                <a:t>HTTP</a:t>
              </a:r>
              <a:endParaRPr lang="en-GB" dirty="0"/>
            </a:p>
          </p:txBody>
        </p:sp>
        <p:sp>
          <p:nvSpPr>
            <p:cNvPr id="85" name="Right Brace 84">
              <a:extLst>
                <a:ext uri="{FF2B5EF4-FFF2-40B4-BE49-F238E27FC236}">
                  <a16:creationId xmlns:a16="http://schemas.microsoft.com/office/drawing/2014/main" id="{ECBCF79C-DB7C-8437-A8D1-79A66D6A3034}"/>
                </a:ext>
              </a:extLst>
            </p:cNvPr>
            <p:cNvSpPr/>
            <p:nvPr/>
          </p:nvSpPr>
          <p:spPr>
            <a:xfrm rot="12414236">
              <a:off x="4725358" y="4000552"/>
              <a:ext cx="883655" cy="428062"/>
            </a:xfrm>
            <a:prstGeom prst="rightBrace">
              <a:avLst>
                <a:gd name="adj1" fmla="val 9622"/>
                <a:gd name="adj2" fmla="val 54011"/>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6" name="Oval 85">
              <a:extLst>
                <a:ext uri="{FF2B5EF4-FFF2-40B4-BE49-F238E27FC236}">
                  <a16:creationId xmlns:a16="http://schemas.microsoft.com/office/drawing/2014/main" id="{EFB2C063-5C64-7717-7CF4-F13A7821C2FA}"/>
                </a:ext>
              </a:extLst>
            </p:cNvPr>
            <p:cNvSpPr/>
            <p:nvPr/>
          </p:nvSpPr>
          <p:spPr>
            <a:xfrm>
              <a:off x="4632022" y="3886762"/>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Rectangle 83">
              <a:extLst>
                <a:ext uri="{FF2B5EF4-FFF2-40B4-BE49-F238E27FC236}">
                  <a16:creationId xmlns:a16="http://schemas.microsoft.com/office/drawing/2014/main" id="{DC2D66E4-746D-C29C-9C6E-03E99FEE3A62}"/>
                </a:ext>
              </a:extLst>
            </p:cNvPr>
            <p:cNvSpPr/>
            <p:nvPr/>
          </p:nvSpPr>
          <p:spPr>
            <a:xfrm rot="17820000">
              <a:off x="4959075" y="4081501"/>
              <a:ext cx="823899" cy="546311"/>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cap="all" dirty="0">
                  <a:solidFill>
                    <a:schemeClr val="tx1"/>
                  </a:solidFill>
                </a:rPr>
                <a:t>Repository (Adapter)</a:t>
              </a:r>
              <a:endParaRPr lang="en-GB" sz="900" cap="all" dirty="0">
                <a:solidFill>
                  <a:schemeClr val="tx1"/>
                </a:solidFill>
              </a:endParaRPr>
            </a:p>
          </p:txBody>
        </p:sp>
        <p:cxnSp>
          <p:nvCxnSpPr>
            <p:cNvPr id="94" name="Straight Arrow Connector 93">
              <a:extLst>
                <a:ext uri="{FF2B5EF4-FFF2-40B4-BE49-F238E27FC236}">
                  <a16:creationId xmlns:a16="http://schemas.microsoft.com/office/drawing/2014/main" id="{6264A4D3-64FF-9EDF-3633-89AB523BA0D2}"/>
                </a:ext>
              </a:extLst>
            </p:cNvPr>
            <p:cNvCxnSpPr>
              <a:cxnSpLocks/>
              <a:stCxn id="64" idx="3"/>
              <a:endCxn id="86" idx="2"/>
            </p:cNvCxnSpPr>
            <p:nvPr/>
          </p:nvCxnSpPr>
          <p:spPr>
            <a:xfrm>
              <a:off x="4085884" y="3796667"/>
              <a:ext cx="546138" cy="175782"/>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0" name="Diamond 99">
              <a:extLst>
                <a:ext uri="{FF2B5EF4-FFF2-40B4-BE49-F238E27FC236}">
                  <a16:creationId xmlns:a16="http://schemas.microsoft.com/office/drawing/2014/main" id="{6CA5F1AF-7106-D0E4-AB41-41734719A651}"/>
                </a:ext>
              </a:extLst>
            </p:cNvPr>
            <p:cNvSpPr/>
            <p:nvPr/>
          </p:nvSpPr>
          <p:spPr>
            <a:xfrm>
              <a:off x="3332536" y="3640001"/>
              <a:ext cx="167131" cy="167131"/>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Flowchart: Magnetic Disk 101">
              <a:extLst>
                <a:ext uri="{FF2B5EF4-FFF2-40B4-BE49-F238E27FC236}">
                  <a16:creationId xmlns:a16="http://schemas.microsoft.com/office/drawing/2014/main" id="{8809B9B3-2ABA-7002-C465-823660F01F15}"/>
                </a:ext>
              </a:extLst>
            </p:cNvPr>
            <p:cNvSpPr/>
            <p:nvPr/>
          </p:nvSpPr>
          <p:spPr>
            <a:xfrm>
              <a:off x="6449037" y="4738570"/>
              <a:ext cx="504521" cy="707978"/>
            </a:xfrm>
            <a:prstGeom prst="flowChartMagneticDisk">
              <a:avLst/>
            </a:prstGeom>
            <a:solidFill>
              <a:srgbClr val="DFC9EF"/>
            </a:solid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all" dirty="0" err="1">
                  <a:solidFill>
                    <a:schemeClr val="tx1"/>
                  </a:solidFill>
                  <a:latin typeface="Alte Haas Grotesk" panose="02000503000000020004" pitchFamily="2" charset="0"/>
                </a:rPr>
                <a:t>db</a:t>
              </a:r>
              <a:endParaRPr lang="fr-FR" sz="1400" b="1" cap="all" dirty="0">
                <a:solidFill>
                  <a:schemeClr val="tx1"/>
                </a:solidFill>
                <a:latin typeface="Alte Haas Grotesk" panose="02000503000000020004" pitchFamily="2" charset="0"/>
              </a:endParaRPr>
            </a:p>
          </p:txBody>
        </p:sp>
        <p:cxnSp>
          <p:nvCxnSpPr>
            <p:cNvPr id="103" name="Straight Arrow Connector 102">
              <a:extLst>
                <a:ext uri="{FF2B5EF4-FFF2-40B4-BE49-F238E27FC236}">
                  <a16:creationId xmlns:a16="http://schemas.microsoft.com/office/drawing/2014/main" id="{9DC579C9-2B02-64AB-2FBD-5421A8699E3D}"/>
                </a:ext>
              </a:extLst>
            </p:cNvPr>
            <p:cNvCxnSpPr>
              <a:cxnSpLocks/>
              <a:stCxn id="84" idx="2"/>
              <a:endCxn id="102" idx="2"/>
            </p:cNvCxnSpPr>
            <p:nvPr/>
          </p:nvCxnSpPr>
          <p:spPr>
            <a:xfrm>
              <a:off x="5614408" y="4478666"/>
              <a:ext cx="834629" cy="613893"/>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35FD09CB-1EA0-C721-B9D5-8B0814D9365D}"/>
                </a:ext>
              </a:extLst>
            </p:cNvPr>
            <p:cNvSpPr txBox="1"/>
            <p:nvPr/>
          </p:nvSpPr>
          <p:spPr>
            <a:xfrm>
              <a:off x="2047278" y="4991066"/>
              <a:ext cx="3338271" cy="369332"/>
            </a:xfrm>
            <a:prstGeom prst="rect">
              <a:avLst/>
            </a:prstGeom>
            <a:noFill/>
          </p:spPr>
          <p:txBody>
            <a:bodyPr wrap="square" rtlCol="0">
              <a:spAutoFit/>
            </a:bodyPr>
            <a:lstStyle/>
            <a:p>
              <a:pPr algn="ctr"/>
              <a:r>
                <a:rPr lang="en-GB" b="1" cap="all" dirty="0">
                  <a:solidFill>
                    <a:srgbClr val="C00000"/>
                  </a:solidFill>
                  <a:latin typeface="Alte Haas Grotesk" panose="02000503000000020004" pitchFamily="2" charset="0"/>
                </a:rPr>
                <a:t>Seat Suggestions API</a:t>
              </a:r>
            </a:p>
          </p:txBody>
        </p:sp>
        <p:sp>
          <p:nvSpPr>
            <p:cNvPr id="216" name="Rectangle 215">
              <a:extLst>
                <a:ext uri="{FF2B5EF4-FFF2-40B4-BE49-F238E27FC236}">
                  <a16:creationId xmlns:a16="http://schemas.microsoft.com/office/drawing/2014/main" id="{B4EA41F1-A440-2F90-8DE8-61CF29EE04C4}"/>
                </a:ext>
              </a:extLst>
            </p:cNvPr>
            <p:cNvSpPr/>
            <p:nvPr/>
          </p:nvSpPr>
          <p:spPr>
            <a:xfrm rot="17820000">
              <a:off x="5411476" y="3179914"/>
              <a:ext cx="824437" cy="546311"/>
            </a:xfrm>
            <a:prstGeom prst="rect">
              <a:avLst/>
            </a:prstGeom>
            <a:solidFill>
              <a:srgbClr val="FFD966"/>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cap="all" dirty="0">
                  <a:solidFill>
                    <a:schemeClr val="tx1"/>
                  </a:solidFill>
                </a:rPr>
                <a:t>Auditorium </a:t>
              </a:r>
              <a:r>
                <a:rPr lang="fr-FR" sz="900" cap="all" dirty="0" err="1">
                  <a:solidFill>
                    <a:schemeClr val="tx1"/>
                  </a:solidFill>
                </a:rPr>
                <a:t>seating</a:t>
              </a:r>
              <a:r>
                <a:rPr lang="fr-FR" sz="900" cap="all" dirty="0">
                  <a:solidFill>
                    <a:schemeClr val="tx1"/>
                  </a:solidFill>
                </a:rPr>
                <a:t> web Adapter</a:t>
              </a:r>
              <a:endParaRPr lang="en-GB" sz="900" cap="all" dirty="0">
                <a:solidFill>
                  <a:schemeClr val="tx1"/>
                </a:solidFill>
              </a:endParaRPr>
            </a:p>
          </p:txBody>
        </p:sp>
        <p:cxnSp>
          <p:nvCxnSpPr>
            <p:cNvPr id="159" name="Straight Arrow Connector 158">
              <a:extLst>
                <a:ext uri="{FF2B5EF4-FFF2-40B4-BE49-F238E27FC236}">
                  <a16:creationId xmlns:a16="http://schemas.microsoft.com/office/drawing/2014/main" id="{482C9FBF-083C-E03A-1E91-7D0E1A3E8928}"/>
                </a:ext>
              </a:extLst>
            </p:cNvPr>
            <p:cNvCxnSpPr>
              <a:cxnSpLocks/>
              <a:stCxn id="160" idx="2"/>
            </p:cNvCxnSpPr>
            <p:nvPr/>
          </p:nvCxnSpPr>
          <p:spPr>
            <a:xfrm>
              <a:off x="2082406" y="2316045"/>
              <a:ext cx="400567" cy="303239"/>
            </a:xfrm>
            <a:prstGeom prst="straightConnector1">
              <a:avLst/>
            </a:prstGeom>
            <a:ln w="381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E6B81530-3AF7-F7F1-E6D2-30E2FCEF1862}"/>
                </a:ext>
              </a:extLst>
            </p:cNvPr>
            <p:cNvSpPr/>
            <p:nvPr/>
          </p:nvSpPr>
          <p:spPr>
            <a:xfrm rot="17798078">
              <a:off x="1343693" y="1999023"/>
              <a:ext cx="1086095" cy="437786"/>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cap="all" dirty="0" err="1">
                  <a:solidFill>
                    <a:schemeClr val="tx1"/>
                  </a:solidFill>
                </a:rPr>
                <a:t>WebController</a:t>
              </a:r>
              <a:r>
                <a:rPr lang="fr-FR" sz="900" cap="all" dirty="0">
                  <a:solidFill>
                    <a:schemeClr val="tx1"/>
                  </a:solidFill>
                </a:rPr>
                <a:t> (Adapter)</a:t>
              </a:r>
              <a:endParaRPr lang="en-GB" sz="900" cap="all" dirty="0">
                <a:solidFill>
                  <a:schemeClr val="tx1"/>
                </a:solidFill>
              </a:endParaRPr>
            </a:p>
          </p:txBody>
        </p:sp>
        <p:sp>
          <p:nvSpPr>
            <p:cNvPr id="161" name="TextBox 160">
              <a:extLst>
                <a:ext uri="{FF2B5EF4-FFF2-40B4-BE49-F238E27FC236}">
                  <a16:creationId xmlns:a16="http://schemas.microsoft.com/office/drawing/2014/main" id="{7F5086DF-C070-E37B-B057-56181D96B9DE}"/>
                </a:ext>
              </a:extLst>
            </p:cNvPr>
            <p:cNvSpPr txBox="1"/>
            <p:nvPr/>
          </p:nvSpPr>
          <p:spPr>
            <a:xfrm>
              <a:off x="2078667" y="2152354"/>
              <a:ext cx="618793" cy="215444"/>
            </a:xfrm>
            <a:prstGeom prst="rect">
              <a:avLst/>
            </a:prstGeom>
            <a:noFill/>
          </p:spPr>
          <p:txBody>
            <a:bodyPr wrap="square" rtlCol="0">
              <a:spAutoFit/>
            </a:bodyPr>
            <a:lstStyle/>
            <a:p>
              <a:r>
                <a:rPr lang="fr-FR" sz="800" b="1" dirty="0">
                  <a:solidFill>
                    <a:srgbClr val="C00000"/>
                  </a:solidFill>
                  <a:latin typeface="Alte Haas Grotesk" panose="02000503000000020004" pitchFamily="2" charset="0"/>
                </a:rPr>
                <a:t>(in proc)</a:t>
              </a:r>
              <a:endParaRPr lang="en-GB" sz="800" b="1" dirty="0">
                <a:solidFill>
                  <a:srgbClr val="C00000"/>
                </a:solidFill>
                <a:latin typeface="Alte Haas Grotesk" panose="02000503000000020004" pitchFamily="2" charset="0"/>
              </a:endParaRPr>
            </a:p>
          </p:txBody>
        </p:sp>
        <p:sp>
          <p:nvSpPr>
            <p:cNvPr id="134" name="TextBox 133">
              <a:extLst>
                <a:ext uri="{FF2B5EF4-FFF2-40B4-BE49-F238E27FC236}">
                  <a16:creationId xmlns:a16="http://schemas.microsoft.com/office/drawing/2014/main" id="{CCB73EF0-935D-80FD-0DA6-10CCD5AA72D7}"/>
                </a:ext>
              </a:extLst>
            </p:cNvPr>
            <p:cNvSpPr txBox="1"/>
            <p:nvPr/>
          </p:nvSpPr>
          <p:spPr>
            <a:xfrm>
              <a:off x="6600880" y="3691716"/>
              <a:ext cx="487634" cy="230832"/>
            </a:xfrm>
            <a:prstGeom prst="rect">
              <a:avLst/>
            </a:prstGeom>
            <a:solidFill>
              <a:srgbClr val="D39807"/>
            </a:solidFill>
          </p:spPr>
          <p:txBody>
            <a:bodyPr wrap="none" rtlCol="0">
              <a:spAutoFit/>
            </a:bodyPr>
            <a:lstStyle/>
            <a:p>
              <a:r>
                <a:rPr lang="fr-FR" sz="900" b="1" dirty="0">
                  <a:latin typeface="Alte Haas Grotesk" panose="02000503000000020004" pitchFamily="2" charset="0"/>
                </a:rPr>
                <a:t>HTTP</a:t>
              </a:r>
              <a:endParaRPr lang="en-GB" sz="900" b="1" dirty="0">
                <a:latin typeface="Alte Haas Grotesk" panose="02000503000000020004" pitchFamily="2" charset="0"/>
              </a:endParaRPr>
            </a:p>
          </p:txBody>
        </p:sp>
      </p:grpSp>
    </p:spTree>
    <p:extLst>
      <p:ext uri="{BB962C8B-B14F-4D97-AF65-F5344CB8AC3E}">
        <p14:creationId xmlns:p14="http://schemas.microsoft.com/office/powerpoint/2010/main" val="942741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2F55C-0C67-8008-3583-F16BF41CBA06}"/>
              </a:ext>
            </a:extLst>
          </p:cNvPr>
          <p:cNvSpPr>
            <a:spLocks noGrp="1"/>
          </p:cNvSpPr>
          <p:nvPr>
            <p:ph type="title"/>
          </p:nvPr>
        </p:nvSpPr>
        <p:spPr/>
        <p:txBody>
          <a:bodyPr>
            <a:normAutofit/>
          </a:bodyPr>
          <a:lstStyle/>
          <a:p>
            <a:r>
              <a:rPr lang="en-US" sz="3600" b="1" cap="all" dirty="0">
                <a:solidFill>
                  <a:srgbClr val="C00000"/>
                </a:solidFill>
                <a:latin typeface="Alte Haas Grotesk" panose="02000503000000020004" pitchFamily="2" charset="0"/>
              </a:rPr>
              <a:t>Hexagonal Architecture: one pattern, multiple facets?</a:t>
            </a:r>
          </a:p>
        </p:txBody>
      </p:sp>
      <p:sp>
        <p:nvSpPr>
          <p:cNvPr id="3" name="Content Placeholder 2">
            <a:extLst>
              <a:ext uri="{FF2B5EF4-FFF2-40B4-BE49-F238E27FC236}">
                <a16:creationId xmlns:a16="http://schemas.microsoft.com/office/drawing/2014/main" id="{E9C66A2F-28C4-07BB-AD2E-7140FA48EA35}"/>
              </a:ext>
            </a:extLst>
          </p:cNvPr>
          <p:cNvSpPr>
            <a:spLocks noGrp="1"/>
          </p:cNvSpPr>
          <p:nvPr>
            <p:ph idx="1"/>
          </p:nvPr>
        </p:nvSpPr>
        <p:spPr>
          <a:xfrm>
            <a:off x="1985034" y="1825625"/>
            <a:ext cx="9709608" cy="1996567"/>
          </a:xfrm>
          <a:solidFill>
            <a:schemeClr val="bg2">
              <a:alpha val="48000"/>
            </a:schemeClr>
          </a:solidFill>
          <a:ln>
            <a:noFill/>
          </a:ln>
        </p:spPr>
        <p:txBody>
          <a:bodyPr tIns="91440" bIns="0">
            <a:normAutofit fontScale="85000" lnSpcReduction="20000"/>
          </a:bodyPr>
          <a:lstStyle/>
          <a:p>
            <a:r>
              <a:rPr lang="en-US" b="1" i="1" dirty="0">
                <a:solidFill>
                  <a:srgbClr val="C00000"/>
                </a:solidFill>
                <a:effectLst/>
                <a:ea typeface="Times New Roman" panose="02020603050405020304" pitchFamily="18" charset="0"/>
              </a:rPr>
              <a:t>The technological facet:</a:t>
            </a:r>
            <a:r>
              <a:rPr lang="en-US" b="1" i="1" dirty="0">
                <a:effectLst/>
                <a:ea typeface="Times New Roman" panose="02020603050405020304" pitchFamily="18" charset="0"/>
              </a:rPr>
              <a:t> </a:t>
            </a:r>
            <a:r>
              <a:rPr lang="en-US" dirty="0">
                <a:effectLst/>
                <a:ea typeface="Times New Roman" panose="02020603050405020304" pitchFamily="18" charset="0"/>
              </a:rPr>
              <a:t>to easily switch one technology with another without breaking our core domain code (like plug-ins)</a:t>
            </a:r>
          </a:p>
          <a:p>
            <a:r>
              <a:rPr lang="en-US" b="1" i="1" dirty="0">
                <a:solidFill>
                  <a:srgbClr val="C00000"/>
                </a:solidFill>
                <a:effectLst/>
                <a:ea typeface="Times New Roman" panose="02020603050405020304" pitchFamily="18" charset="0"/>
              </a:rPr>
              <a:t>The testability facet:</a:t>
            </a:r>
            <a:r>
              <a:rPr lang="en-US" b="1" i="1" dirty="0">
                <a:effectLst/>
                <a:ea typeface="Times New Roman" panose="02020603050405020304" pitchFamily="18" charset="0"/>
              </a:rPr>
              <a:t> </a:t>
            </a:r>
            <a:r>
              <a:rPr lang="en-US" dirty="0">
                <a:effectLst/>
                <a:ea typeface="Times New Roman" panose="02020603050405020304" pitchFamily="18" charset="0"/>
              </a:rPr>
              <a:t>to easily </a:t>
            </a:r>
            <a:r>
              <a:rPr lang="en-US" dirty="0"/>
              <a:t>develop and test an application in isolation from its eventual run-time devices and databases</a:t>
            </a:r>
          </a:p>
          <a:p>
            <a:r>
              <a:rPr lang="en-US" b="1" i="1" dirty="0">
                <a:solidFill>
                  <a:srgbClr val="C00000"/>
                </a:solidFill>
                <a:ea typeface="Times New Roman" panose="02020603050405020304" pitchFamily="18" charset="0"/>
              </a:rPr>
              <a:t>The fast feedback facet:</a:t>
            </a:r>
            <a:r>
              <a:rPr lang="en-US" b="1" i="1" dirty="0">
                <a:ea typeface="Times New Roman" panose="02020603050405020304" pitchFamily="18" charset="0"/>
              </a:rPr>
              <a:t> </a:t>
            </a:r>
            <a:r>
              <a:rPr lang="en-US" dirty="0">
                <a:ea typeface="Times New Roman" panose="02020603050405020304" pitchFamily="18" charset="0"/>
              </a:rPr>
              <a:t>to have good time to market and fast feedbacks about what is really at stakes for our users</a:t>
            </a:r>
            <a:endParaRPr lang="en-US" dirty="0"/>
          </a:p>
        </p:txBody>
      </p:sp>
      <p:pic>
        <p:nvPicPr>
          <p:cNvPr id="5" name="Picture 4" descr="A picture containing person, person, standing, male&#10;&#10;Description automatically generated">
            <a:extLst>
              <a:ext uri="{FF2B5EF4-FFF2-40B4-BE49-F238E27FC236}">
                <a16:creationId xmlns:a16="http://schemas.microsoft.com/office/drawing/2014/main" id="{F3DE751F-C344-8D54-82A7-E99DF8141B97}"/>
              </a:ext>
            </a:extLst>
          </p:cNvPr>
          <p:cNvPicPr>
            <a:picLocks noChangeAspect="1"/>
          </p:cNvPicPr>
          <p:nvPr/>
        </p:nvPicPr>
        <p:blipFill rotWithShape="1">
          <a:blip r:embed="rId3">
            <a:extLst>
              <a:ext uri="{28A0092B-C50C-407E-A947-70E740481C1C}">
                <a14:useLocalDpi xmlns:a14="http://schemas.microsoft.com/office/drawing/2010/main" val="0"/>
              </a:ext>
            </a:extLst>
          </a:blip>
          <a:srcRect l="40101" r="17239" b="24426"/>
          <a:stretch/>
        </p:blipFill>
        <p:spPr>
          <a:xfrm>
            <a:off x="414544" y="1825625"/>
            <a:ext cx="1446424" cy="1996567"/>
          </a:xfrm>
          <a:prstGeom prst="rect">
            <a:avLst/>
          </a:prstGeom>
        </p:spPr>
      </p:pic>
      <p:pic>
        <p:nvPicPr>
          <p:cNvPr id="8" name="Picture 7" descr="Diagram&#10;&#10;Description automatically generated">
            <a:extLst>
              <a:ext uri="{FF2B5EF4-FFF2-40B4-BE49-F238E27FC236}">
                <a16:creationId xmlns:a16="http://schemas.microsoft.com/office/drawing/2014/main" id="{36BCD140-61B6-07DA-023B-B4739982E383}"/>
              </a:ext>
            </a:extLst>
          </p:cNvPr>
          <p:cNvPicPr>
            <a:picLocks noChangeAspect="1"/>
          </p:cNvPicPr>
          <p:nvPr/>
        </p:nvPicPr>
        <p:blipFill rotWithShape="1">
          <a:blip r:embed="rId4">
            <a:extLst>
              <a:ext uri="{28A0092B-C50C-407E-A947-70E740481C1C}">
                <a14:useLocalDpi xmlns:a14="http://schemas.microsoft.com/office/drawing/2010/main" val="0"/>
              </a:ext>
            </a:extLst>
          </a:blip>
          <a:srcRect l="5891" r="5889" b="7939"/>
          <a:stretch/>
        </p:blipFill>
        <p:spPr>
          <a:xfrm>
            <a:off x="414544" y="4424775"/>
            <a:ext cx="1446424" cy="2207673"/>
          </a:xfrm>
          <a:prstGeom prst="rect">
            <a:avLst/>
          </a:prstGeom>
        </p:spPr>
      </p:pic>
      <p:sp>
        <p:nvSpPr>
          <p:cNvPr id="9" name="Content Placeholder 2">
            <a:extLst>
              <a:ext uri="{FF2B5EF4-FFF2-40B4-BE49-F238E27FC236}">
                <a16:creationId xmlns:a16="http://schemas.microsoft.com/office/drawing/2014/main" id="{8DC5BEAB-D245-08BF-4CA9-671338EE36A1}"/>
              </a:ext>
            </a:extLst>
          </p:cNvPr>
          <p:cNvSpPr txBox="1">
            <a:spLocks/>
          </p:cNvSpPr>
          <p:nvPr/>
        </p:nvSpPr>
        <p:spPr>
          <a:xfrm>
            <a:off x="1985034" y="4414615"/>
            <a:ext cx="9709608" cy="2217833"/>
          </a:xfrm>
          <a:prstGeom prst="rect">
            <a:avLst/>
          </a:prstGeom>
          <a:solidFill>
            <a:schemeClr val="bg2">
              <a:alpha val="48000"/>
            </a:schemeClr>
          </a:solidFill>
          <a:ln>
            <a:noFill/>
          </a:ln>
        </p:spPr>
        <p:txBody>
          <a:bodyPr vert="horz" lIns="91440" tIns="91440" rIns="9144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i="1" dirty="0">
                <a:effectLst/>
                <a:ea typeface="Times New Roman" panose="02020603050405020304" pitchFamily="18" charset="0"/>
              </a:rPr>
              <a:t>The tactical DDD facet: </a:t>
            </a:r>
            <a:r>
              <a:rPr lang="en-US" sz="1800" dirty="0">
                <a:effectLst/>
                <a:ea typeface="Times New Roman" panose="02020603050405020304" pitchFamily="18" charset="0"/>
              </a:rPr>
              <a:t>to properly split and protect our domain code from the infrastructure one</a:t>
            </a:r>
          </a:p>
          <a:p>
            <a:r>
              <a:rPr lang="en-US" sz="1800" b="1" i="1" dirty="0">
                <a:ea typeface="Times New Roman" panose="02020603050405020304" pitchFamily="18" charset="0"/>
              </a:rPr>
              <a:t>The </a:t>
            </a:r>
            <a:r>
              <a:rPr lang="en-US" sz="1800" b="1" i="1" dirty="0">
                <a:effectLst/>
                <a:ea typeface="Times New Roman" panose="02020603050405020304" pitchFamily="18" charset="0"/>
              </a:rPr>
              <a:t>simplicity facet</a:t>
            </a:r>
            <a:r>
              <a:rPr lang="en-US" sz="1800" b="1" i="1" dirty="0">
                <a:ea typeface="Times New Roman" panose="02020603050405020304" pitchFamily="18" charset="0"/>
              </a:rPr>
              <a:t>: </a:t>
            </a:r>
            <a:r>
              <a:rPr lang="en-US" sz="1800" dirty="0">
                <a:ea typeface="Times New Roman" panose="02020603050405020304" pitchFamily="18" charset="0"/>
              </a:rPr>
              <a:t>to </a:t>
            </a:r>
            <a:r>
              <a:rPr lang="en-US" sz="1800" dirty="0">
                <a:effectLst/>
                <a:ea typeface="Times New Roman" panose="02020603050405020304" pitchFamily="18" charset="0"/>
              </a:rPr>
              <a:t>reduce layering and complexity of our architectures </a:t>
            </a:r>
          </a:p>
          <a:p>
            <a:r>
              <a:rPr lang="en-US" sz="1800" b="1" i="1" dirty="0">
                <a:effectLst/>
                <a:ea typeface="Times New Roman" panose="02020603050405020304" pitchFamily="18" charset="0"/>
              </a:rPr>
              <a:t>The late architectural decisions facet: </a:t>
            </a:r>
            <a:r>
              <a:rPr lang="en-US" sz="1800" dirty="0">
                <a:effectLst/>
                <a:ea typeface="Times New Roman" panose="02020603050405020304" pitchFamily="18" charset="0"/>
              </a:rPr>
              <a:t>to postpone architectural decisions at the right time</a:t>
            </a:r>
          </a:p>
          <a:p>
            <a:r>
              <a:rPr lang="en-US" sz="1800" b="1" i="1" dirty="0">
                <a:effectLst/>
                <a:ea typeface="Times New Roman" panose="02020603050405020304" pitchFamily="18" charset="0"/>
              </a:rPr>
              <a:t>The strategic DDD facet: </a:t>
            </a:r>
            <a:r>
              <a:rPr lang="en-US" sz="1800" dirty="0">
                <a:ea typeface="Times New Roman" panose="02020603050405020304" pitchFamily="18" charset="0"/>
              </a:rPr>
              <a:t>t</a:t>
            </a:r>
            <a:r>
              <a:rPr lang="en-US" sz="1800" dirty="0">
                <a:effectLst/>
                <a:ea typeface="Times New Roman" panose="02020603050405020304" pitchFamily="18" charset="0"/>
              </a:rPr>
              <a:t>o adapt not only technologies but also external models</a:t>
            </a:r>
          </a:p>
          <a:p>
            <a:r>
              <a:rPr lang="en-US" sz="1800" b="1" i="1" dirty="0"/>
              <a:t>The Refactoring hive facet:</a:t>
            </a:r>
            <a:r>
              <a:rPr lang="en-US" sz="1800" dirty="0"/>
              <a:t> to modularize a monolith splitting every Bounded Context into a hexagon</a:t>
            </a:r>
          </a:p>
        </p:txBody>
      </p:sp>
      <p:sp>
        <p:nvSpPr>
          <p:cNvPr id="10" name="TextBox 9">
            <a:extLst>
              <a:ext uri="{FF2B5EF4-FFF2-40B4-BE49-F238E27FC236}">
                <a16:creationId xmlns:a16="http://schemas.microsoft.com/office/drawing/2014/main" id="{A4653DE9-97F0-8018-41FF-42B4248D2821}"/>
              </a:ext>
            </a:extLst>
          </p:cNvPr>
          <p:cNvSpPr txBox="1"/>
          <p:nvPr/>
        </p:nvSpPr>
        <p:spPr>
          <a:xfrm>
            <a:off x="414544" y="4424775"/>
            <a:ext cx="1446424" cy="2207673"/>
          </a:xfrm>
          <a:prstGeom prst="rect">
            <a:avLst/>
          </a:prstGeom>
          <a:solidFill>
            <a:schemeClr val="bg1">
              <a:alpha val="72000"/>
            </a:schemeClr>
          </a:solidFill>
        </p:spPr>
        <p:txBody>
          <a:bodyPr wrap="square" rtlCol="0" anchor="ctr">
            <a:noAutofit/>
          </a:bodyPr>
          <a:lstStyle/>
          <a:p>
            <a:pPr algn="ctr"/>
            <a:r>
              <a:rPr lang="en-US" b="1" dirty="0">
                <a:solidFill>
                  <a:srgbClr val="C00000"/>
                </a:solidFill>
                <a:latin typeface="Alte Haas Grotesk" panose="02000503000000020004" pitchFamily="2" charset="0"/>
              </a:rPr>
              <a:t>Community</a:t>
            </a:r>
          </a:p>
        </p:txBody>
      </p:sp>
    </p:spTree>
    <p:extLst>
      <p:ext uri="{BB962C8B-B14F-4D97-AF65-F5344CB8AC3E}">
        <p14:creationId xmlns:p14="http://schemas.microsoft.com/office/powerpoint/2010/main" val="2537048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4D5"/>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E63801F-FDD0-1C25-48F1-0D8705B524A4}"/>
              </a:ext>
            </a:extLst>
          </p:cNvPr>
          <p:cNvSpPr/>
          <p:nvPr/>
        </p:nvSpPr>
        <p:spPr>
          <a:xfrm>
            <a:off x="2418798" y="1278379"/>
            <a:ext cx="9447300" cy="5150559"/>
          </a:xfrm>
          <a:prstGeom prst="roundRect">
            <a:avLst/>
          </a:prstGeom>
          <a:solidFill>
            <a:schemeClr val="bg2">
              <a:lumMod val="90000"/>
            </a:schemeClr>
          </a:solidFill>
          <a:ln w="603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8" name="Group 107">
            <a:extLst>
              <a:ext uri="{FF2B5EF4-FFF2-40B4-BE49-F238E27FC236}">
                <a16:creationId xmlns:a16="http://schemas.microsoft.com/office/drawing/2014/main" id="{C9519DF9-D88C-BC65-1891-341D0A8C0E31}"/>
              </a:ext>
            </a:extLst>
          </p:cNvPr>
          <p:cNvGrpSpPr/>
          <p:nvPr/>
        </p:nvGrpSpPr>
        <p:grpSpPr>
          <a:xfrm>
            <a:off x="9425014" y="2253393"/>
            <a:ext cx="2065418" cy="1746874"/>
            <a:chOff x="7307900" y="829444"/>
            <a:chExt cx="4512824" cy="3816824"/>
          </a:xfrm>
        </p:grpSpPr>
        <p:sp>
          <p:nvSpPr>
            <p:cNvPr id="110" name="Hexagon 109">
              <a:extLst>
                <a:ext uri="{FF2B5EF4-FFF2-40B4-BE49-F238E27FC236}">
                  <a16:creationId xmlns:a16="http://schemas.microsoft.com/office/drawing/2014/main" id="{C98829F0-1FFB-4B5F-D4E8-FE99C6D770CE}"/>
                </a:ext>
              </a:extLst>
            </p:cNvPr>
            <p:cNvSpPr/>
            <p:nvPr/>
          </p:nvSpPr>
          <p:spPr>
            <a:xfrm>
              <a:off x="7307900" y="829444"/>
              <a:ext cx="4300345" cy="3562815"/>
            </a:xfrm>
            <a:prstGeom prst="hexagon">
              <a:avLst/>
            </a:prstGeom>
            <a:solidFill>
              <a:srgbClr val="EDEDED"/>
            </a:solidFill>
            <a:ln w="476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 name="Hexagon 110">
              <a:extLst>
                <a:ext uri="{FF2B5EF4-FFF2-40B4-BE49-F238E27FC236}">
                  <a16:creationId xmlns:a16="http://schemas.microsoft.com/office/drawing/2014/main" id="{E42EF234-EF67-D125-4B32-BDD1538F45CD}"/>
                </a:ext>
              </a:extLst>
            </p:cNvPr>
            <p:cNvSpPr/>
            <p:nvPr/>
          </p:nvSpPr>
          <p:spPr>
            <a:xfrm>
              <a:off x="7500977" y="1564082"/>
              <a:ext cx="3040381" cy="2093540"/>
            </a:xfrm>
            <a:prstGeom prst="hexagon">
              <a:avLst/>
            </a:prstGeom>
            <a:solidFill>
              <a:schemeClr val="bg2">
                <a:lumMod val="75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12" name="Group 111">
              <a:extLst>
                <a:ext uri="{FF2B5EF4-FFF2-40B4-BE49-F238E27FC236}">
                  <a16:creationId xmlns:a16="http://schemas.microsoft.com/office/drawing/2014/main" id="{22D09461-9F4A-3D04-5BCD-9677E90DEFD4}"/>
                </a:ext>
              </a:extLst>
            </p:cNvPr>
            <p:cNvGrpSpPr/>
            <p:nvPr/>
          </p:nvGrpSpPr>
          <p:grpSpPr>
            <a:xfrm>
              <a:off x="7772216" y="2035862"/>
              <a:ext cx="171372" cy="373398"/>
              <a:chOff x="7709921" y="3180257"/>
              <a:chExt cx="171372" cy="373398"/>
            </a:xfrm>
          </p:grpSpPr>
          <p:cxnSp>
            <p:nvCxnSpPr>
              <p:cNvPr id="145" name="Straight Connector 144">
                <a:extLst>
                  <a:ext uri="{FF2B5EF4-FFF2-40B4-BE49-F238E27FC236}">
                    <a16:creationId xmlns:a16="http://schemas.microsoft.com/office/drawing/2014/main" id="{7884435C-7CF8-F5C2-4B2D-C968FB7CB466}"/>
                  </a:ext>
                </a:extLst>
              </p:cNvPr>
              <p:cNvCxnSpPr>
                <a:cxnSpLocks/>
                <a:stCxn id="146" idx="4"/>
                <a:endCxn id="122" idx="0"/>
              </p:cNvCxnSpPr>
              <p:nvPr/>
            </p:nvCxnSpPr>
            <p:spPr>
              <a:xfrm flipH="1">
                <a:off x="7793469" y="3351633"/>
                <a:ext cx="2139" cy="2020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Oval 145">
                <a:extLst>
                  <a:ext uri="{FF2B5EF4-FFF2-40B4-BE49-F238E27FC236}">
                    <a16:creationId xmlns:a16="http://schemas.microsoft.com/office/drawing/2014/main" id="{49D34A67-17C2-E6A5-018A-8D3B4F54DC41}"/>
                  </a:ext>
                </a:extLst>
              </p:cNvPr>
              <p:cNvSpPr/>
              <p:nvPr/>
            </p:nvSpPr>
            <p:spPr>
              <a:xfrm>
                <a:off x="7709921" y="3180257"/>
                <a:ext cx="171372" cy="1713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3" name="Rectangle: Rounded Corners 112">
              <a:extLst>
                <a:ext uri="{FF2B5EF4-FFF2-40B4-BE49-F238E27FC236}">
                  <a16:creationId xmlns:a16="http://schemas.microsoft.com/office/drawing/2014/main" id="{1129713F-5FF7-7BB1-DD12-6336E3C70E7E}"/>
                </a:ext>
              </a:extLst>
            </p:cNvPr>
            <p:cNvSpPr/>
            <p:nvPr/>
          </p:nvSpPr>
          <p:spPr>
            <a:xfrm>
              <a:off x="9671729" y="2659803"/>
              <a:ext cx="425816" cy="351565"/>
            </a:xfrm>
            <a:prstGeom prst="round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7" name="Connector: Elbow 116">
              <a:extLst>
                <a:ext uri="{FF2B5EF4-FFF2-40B4-BE49-F238E27FC236}">
                  <a16:creationId xmlns:a16="http://schemas.microsoft.com/office/drawing/2014/main" id="{5B6C9977-28EA-9052-580B-3508DD7BD2FA}"/>
                </a:ext>
              </a:extLst>
            </p:cNvPr>
            <p:cNvCxnSpPr>
              <a:cxnSpLocks/>
              <a:stCxn id="122" idx="3"/>
              <a:endCxn id="119" idx="1"/>
            </p:cNvCxnSpPr>
            <p:nvPr/>
          </p:nvCxnSpPr>
          <p:spPr>
            <a:xfrm flipV="1">
              <a:off x="8068672" y="2432927"/>
              <a:ext cx="641069" cy="152116"/>
            </a:xfrm>
            <a:prstGeom prst="bentConnector3">
              <a:avLst>
                <a:gd name="adj1" fmla="val 50000"/>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8" name="Connector: Elbow 117">
              <a:extLst>
                <a:ext uri="{FF2B5EF4-FFF2-40B4-BE49-F238E27FC236}">
                  <a16:creationId xmlns:a16="http://schemas.microsoft.com/office/drawing/2014/main" id="{FBACF5DA-C217-3EAB-066F-06AE8C1FA099}"/>
                </a:ext>
              </a:extLst>
            </p:cNvPr>
            <p:cNvCxnSpPr>
              <a:cxnSpLocks/>
              <a:stCxn id="119" idx="3"/>
              <a:endCxn id="113" idx="0"/>
            </p:cNvCxnSpPr>
            <p:nvPr/>
          </p:nvCxnSpPr>
          <p:spPr>
            <a:xfrm>
              <a:off x="9135557" y="2432927"/>
              <a:ext cx="749080" cy="226876"/>
            </a:xfrm>
            <a:prstGeom prst="bentConnector2">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9" name="Rectangle: Rounded Corners 118">
              <a:extLst>
                <a:ext uri="{FF2B5EF4-FFF2-40B4-BE49-F238E27FC236}">
                  <a16:creationId xmlns:a16="http://schemas.microsoft.com/office/drawing/2014/main" id="{A7FDC16C-6B39-38B3-C029-5FC9D9D0F560}"/>
                </a:ext>
              </a:extLst>
            </p:cNvPr>
            <p:cNvSpPr/>
            <p:nvPr/>
          </p:nvSpPr>
          <p:spPr>
            <a:xfrm>
              <a:off x="8709741" y="2257145"/>
              <a:ext cx="425816" cy="351565"/>
            </a:xfrm>
            <a:prstGeom prst="round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Diamond 120">
              <a:extLst>
                <a:ext uri="{FF2B5EF4-FFF2-40B4-BE49-F238E27FC236}">
                  <a16:creationId xmlns:a16="http://schemas.microsoft.com/office/drawing/2014/main" id="{3E3FBFCC-B4FC-C206-4123-DCA180EF3ADD}"/>
                </a:ext>
              </a:extLst>
            </p:cNvPr>
            <p:cNvSpPr/>
            <p:nvPr/>
          </p:nvSpPr>
          <p:spPr>
            <a:xfrm>
              <a:off x="9148994" y="2360445"/>
              <a:ext cx="167131" cy="167131"/>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Rectangle: Rounded Corners 121">
              <a:extLst>
                <a:ext uri="{FF2B5EF4-FFF2-40B4-BE49-F238E27FC236}">
                  <a16:creationId xmlns:a16="http://schemas.microsoft.com/office/drawing/2014/main" id="{0007BD17-C433-0BF7-D32C-A062E73A6203}"/>
                </a:ext>
              </a:extLst>
            </p:cNvPr>
            <p:cNvSpPr/>
            <p:nvPr/>
          </p:nvSpPr>
          <p:spPr>
            <a:xfrm>
              <a:off x="7642854" y="2409260"/>
              <a:ext cx="425817" cy="351564"/>
            </a:xfrm>
            <a:prstGeom prst="round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Diamond 122">
              <a:extLst>
                <a:ext uri="{FF2B5EF4-FFF2-40B4-BE49-F238E27FC236}">
                  <a16:creationId xmlns:a16="http://schemas.microsoft.com/office/drawing/2014/main" id="{E5B3A599-A73E-5DBF-F73D-E4AA991D7A51}"/>
                </a:ext>
              </a:extLst>
            </p:cNvPr>
            <p:cNvSpPr/>
            <p:nvPr/>
          </p:nvSpPr>
          <p:spPr>
            <a:xfrm>
              <a:off x="8089828" y="2500425"/>
              <a:ext cx="167131" cy="167133"/>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Rectangle: Rounded Corners 128">
              <a:extLst>
                <a:ext uri="{FF2B5EF4-FFF2-40B4-BE49-F238E27FC236}">
                  <a16:creationId xmlns:a16="http://schemas.microsoft.com/office/drawing/2014/main" id="{8F1E295B-61C5-A6CF-CB16-F439EE79B9CB}"/>
                </a:ext>
              </a:extLst>
            </p:cNvPr>
            <p:cNvSpPr/>
            <p:nvPr/>
          </p:nvSpPr>
          <p:spPr>
            <a:xfrm>
              <a:off x="8954217" y="3078046"/>
              <a:ext cx="425816" cy="351565"/>
            </a:xfrm>
            <a:prstGeom prst="round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0" name="Connector: Elbow 129">
              <a:extLst>
                <a:ext uri="{FF2B5EF4-FFF2-40B4-BE49-F238E27FC236}">
                  <a16:creationId xmlns:a16="http://schemas.microsoft.com/office/drawing/2014/main" id="{434B0F26-61A6-1A17-378D-5F2FA2785C5F}"/>
                </a:ext>
              </a:extLst>
            </p:cNvPr>
            <p:cNvCxnSpPr>
              <a:cxnSpLocks/>
              <a:stCxn id="142" idx="3"/>
              <a:endCxn id="129" idx="1"/>
            </p:cNvCxnSpPr>
            <p:nvPr/>
          </p:nvCxnSpPr>
          <p:spPr>
            <a:xfrm flipH="1">
              <a:off x="8954216" y="2814472"/>
              <a:ext cx="698886" cy="439357"/>
            </a:xfrm>
            <a:prstGeom prst="bentConnector5">
              <a:avLst>
                <a:gd name="adj1" fmla="val 33475"/>
                <a:gd name="adj2" fmla="val 26193"/>
                <a:gd name="adj3" fmla="val 124784"/>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82581BEE-7BAE-191B-D103-DD527B5E86C8}"/>
                </a:ext>
              </a:extLst>
            </p:cNvPr>
            <p:cNvSpPr txBox="1"/>
            <p:nvPr/>
          </p:nvSpPr>
          <p:spPr>
            <a:xfrm>
              <a:off x="7784967" y="1545014"/>
              <a:ext cx="2343049" cy="672476"/>
            </a:xfrm>
            <a:prstGeom prst="rect">
              <a:avLst/>
            </a:prstGeom>
            <a:noFill/>
          </p:spPr>
          <p:txBody>
            <a:bodyPr wrap="square" rtlCol="0">
              <a:spAutoFit/>
            </a:bodyPr>
            <a:lstStyle/>
            <a:p>
              <a:pPr algn="r"/>
              <a:r>
                <a:rPr lang="en-GB" sz="700" b="1" cap="all" dirty="0">
                  <a:solidFill>
                    <a:schemeClr val="bg1"/>
                  </a:solidFill>
                  <a:latin typeface="Alte Haas Grotesk" panose="02000503000000020004" pitchFamily="2" charset="0"/>
                </a:rPr>
                <a:t>Auditorium Layouts Domain</a:t>
              </a:r>
            </a:p>
          </p:txBody>
        </p:sp>
        <p:sp>
          <p:nvSpPr>
            <p:cNvPr id="135" name="TextBox 134">
              <a:extLst>
                <a:ext uri="{FF2B5EF4-FFF2-40B4-BE49-F238E27FC236}">
                  <a16:creationId xmlns:a16="http://schemas.microsoft.com/office/drawing/2014/main" id="{D2600057-EF96-D1A9-19C4-E56C19CCA83D}"/>
                </a:ext>
              </a:extLst>
            </p:cNvPr>
            <p:cNvSpPr txBox="1"/>
            <p:nvPr/>
          </p:nvSpPr>
          <p:spPr>
            <a:xfrm>
              <a:off x="9182781" y="862837"/>
              <a:ext cx="1523319" cy="504355"/>
            </a:xfrm>
            <a:prstGeom prst="rect">
              <a:avLst/>
            </a:prstGeom>
            <a:noFill/>
          </p:spPr>
          <p:txBody>
            <a:bodyPr wrap="square" rtlCol="0">
              <a:spAutoFit/>
            </a:bodyPr>
            <a:lstStyle/>
            <a:p>
              <a:pPr algn="r"/>
              <a:r>
                <a:rPr lang="en-GB" sz="900" b="1" cap="all" dirty="0">
                  <a:latin typeface="Alte Haas Grotesk" panose="02000503000000020004" pitchFamily="2" charset="0"/>
                </a:rPr>
                <a:t>Infra</a:t>
              </a:r>
            </a:p>
          </p:txBody>
        </p:sp>
        <p:sp>
          <p:nvSpPr>
            <p:cNvPr id="137" name="Right Brace 136">
              <a:extLst>
                <a:ext uri="{FF2B5EF4-FFF2-40B4-BE49-F238E27FC236}">
                  <a16:creationId xmlns:a16="http://schemas.microsoft.com/office/drawing/2014/main" id="{07EECF37-3B8E-D3ED-3172-A0D9A9C69B96}"/>
                </a:ext>
              </a:extLst>
            </p:cNvPr>
            <p:cNvSpPr/>
            <p:nvPr/>
          </p:nvSpPr>
          <p:spPr>
            <a:xfrm rot="12414236">
              <a:off x="10019507" y="3457714"/>
              <a:ext cx="883655" cy="428062"/>
            </a:xfrm>
            <a:prstGeom prst="rightBrace">
              <a:avLst>
                <a:gd name="adj1" fmla="val 9622"/>
                <a:gd name="adj2" fmla="val 54011"/>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8" name="Oval 137">
              <a:extLst>
                <a:ext uri="{FF2B5EF4-FFF2-40B4-BE49-F238E27FC236}">
                  <a16:creationId xmlns:a16="http://schemas.microsoft.com/office/drawing/2014/main" id="{A4DA0AA6-0A96-E197-34AA-6D36B6C1E37D}"/>
                </a:ext>
              </a:extLst>
            </p:cNvPr>
            <p:cNvSpPr/>
            <p:nvPr/>
          </p:nvSpPr>
          <p:spPr>
            <a:xfrm>
              <a:off x="9926171" y="3343924"/>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Rectangle 139">
              <a:extLst>
                <a:ext uri="{FF2B5EF4-FFF2-40B4-BE49-F238E27FC236}">
                  <a16:creationId xmlns:a16="http://schemas.microsoft.com/office/drawing/2014/main" id="{C9F01918-B23C-B137-AF92-FD5026FDDD26}"/>
                </a:ext>
              </a:extLst>
            </p:cNvPr>
            <p:cNvSpPr/>
            <p:nvPr/>
          </p:nvSpPr>
          <p:spPr>
            <a:xfrm rot="17820000">
              <a:off x="10071333" y="3192930"/>
              <a:ext cx="1449785" cy="546310"/>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cap="all" dirty="0">
                  <a:solidFill>
                    <a:schemeClr val="tx1"/>
                  </a:solidFill>
                </a:rPr>
                <a:t>repository</a:t>
              </a:r>
              <a:endParaRPr lang="en-GB" sz="600" b="1" cap="all" dirty="0">
                <a:solidFill>
                  <a:schemeClr val="tx1"/>
                </a:solidFill>
              </a:endParaRPr>
            </a:p>
          </p:txBody>
        </p:sp>
        <p:cxnSp>
          <p:nvCxnSpPr>
            <p:cNvPr id="141" name="Straight Arrow Connector 140">
              <a:extLst>
                <a:ext uri="{FF2B5EF4-FFF2-40B4-BE49-F238E27FC236}">
                  <a16:creationId xmlns:a16="http://schemas.microsoft.com/office/drawing/2014/main" id="{4E0A2670-2B5C-1944-A686-990CDB83417E}"/>
                </a:ext>
              </a:extLst>
            </p:cNvPr>
            <p:cNvCxnSpPr>
              <a:cxnSpLocks/>
              <a:stCxn id="129" idx="3"/>
              <a:endCxn id="138" idx="2"/>
            </p:cNvCxnSpPr>
            <p:nvPr/>
          </p:nvCxnSpPr>
          <p:spPr>
            <a:xfrm>
              <a:off x="9380033" y="3253829"/>
              <a:ext cx="546138" cy="175782"/>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2" name="Diamond 141">
              <a:extLst>
                <a:ext uri="{FF2B5EF4-FFF2-40B4-BE49-F238E27FC236}">
                  <a16:creationId xmlns:a16="http://schemas.microsoft.com/office/drawing/2014/main" id="{723686CE-455C-C7DE-7FCB-C16BA803CF59}"/>
                </a:ext>
              </a:extLst>
            </p:cNvPr>
            <p:cNvSpPr/>
            <p:nvPr/>
          </p:nvSpPr>
          <p:spPr>
            <a:xfrm>
              <a:off x="9485971" y="2730905"/>
              <a:ext cx="167131" cy="167131"/>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Flowchart: Magnetic Disk 142">
              <a:extLst>
                <a:ext uri="{FF2B5EF4-FFF2-40B4-BE49-F238E27FC236}">
                  <a16:creationId xmlns:a16="http://schemas.microsoft.com/office/drawing/2014/main" id="{C7D2CC5E-A081-4C8D-44F4-FF2C65CFF3E4}"/>
                </a:ext>
              </a:extLst>
            </p:cNvPr>
            <p:cNvSpPr/>
            <p:nvPr/>
          </p:nvSpPr>
          <p:spPr>
            <a:xfrm>
              <a:off x="11316203" y="3938291"/>
              <a:ext cx="504521" cy="707977"/>
            </a:xfrm>
            <a:prstGeom prst="flowChartMagneticDisk">
              <a:avLst/>
            </a:prstGeom>
            <a:solidFill>
              <a:srgbClr val="EDEDED"/>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800" b="1" cap="all" dirty="0" err="1">
                  <a:solidFill>
                    <a:schemeClr val="tx1">
                      <a:lumMod val="65000"/>
                      <a:lumOff val="35000"/>
                    </a:schemeClr>
                  </a:solidFill>
                  <a:latin typeface="Alte Haas Grotesk" panose="02000503000000020004" pitchFamily="2" charset="0"/>
                </a:rPr>
                <a:t>db</a:t>
              </a:r>
              <a:endParaRPr lang="fr-FR" sz="900" b="1" cap="all" dirty="0">
                <a:solidFill>
                  <a:schemeClr val="tx1">
                    <a:lumMod val="65000"/>
                    <a:lumOff val="35000"/>
                  </a:schemeClr>
                </a:solidFill>
                <a:latin typeface="Alte Haas Grotesk" panose="02000503000000020004" pitchFamily="2" charset="0"/>
              </a:endParaRPr>
            </a:p>
          </p:txBody>
        </p:sp>
        <p:cxnSp>
          <p:nvCxnSpPr>
            <p:cNvPr id="144" name="Straight Arrow Connector 143">
              <a:extLst>
                <a:ext uri="{FF2B5EF4-FFF2-40B4-BE49-F238E27FC236}">
                  <a16:creationId xmlns:a16="http://schemas.microsoft.com/office/drawing/2014/main" id="{7989AB27-3187-985B-454F-982C59559D66}"/>
                </a:ext>
              </a:extLst>
            </p:cNvPr>
            <p:cNvCxnSpPr>
              <a:cxnSpLocks/>
              <a:stCxn id="140" idx="2"/>
              <a:endCxn id="143" idx="1"/>
            </p:cNvCxnSpPr>
            <p:nvPr/>
          </p:nvCxnSpPr>
          <p:spPr>
            <a:xfrm>
              <a:off x="11039608" y="3590096"/>
              <a:ext cx="528855" cy="348195"/>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pic>
        <p:nvPicPr>
          <p:cNvPr id="72" name="Picture 71">
            <a:extLst>
              <a:ext uri="{FF2B5EF4-FFF2-40B4-BE49-F238E27FC236}">
                <a16:creationId xmlns:a16="http://schemas.microsoft.com/office/drawing/2014/main" id="{7EB3B387-29CE-ED80-CE7F-BA9EBA7FB2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361" y="1004557"/>
            <a:ext cx="602596" cy="567946"/>
          </a:xfrm>
          <a:prstGeom prst="rect">
            <a:avLst/>
          </a:prstGeom>
        </p:spPr>
      </p:pic>
      <p:cxnSp>
        <p:nvCxnSpPr>
          <p:cNvPr id="73" name="Straight Arrow Connector 72">
            <a:extLst>
              <a:ext uri="{FF2B5EF4-FFF2-40B4-BE49-F238E27FC236}">
                <a16:creationId xmlns:a16="http://schemas.microsoft.com/office/drawing/2014/main" id="{E0BD609C-A372-9B77-A208-61AAF7FAC62E}"/>
              </a:ext>
            </a:extLst>
          </p:cNvPr>
          <p:cNvCxnSpPr>
            <a:cxnSpLocks/>
            <a:stCxn id="72" idx="2"/>
          </p:cNvCxnSpPr>
          <p:nvPr/>
        </p:nvCxnSpPr>
        <p:spPr>
          <a:xfrm>
            <a:off x="958659" y="1572503"/>
            <a:ext cx="1384739" cy="2239985"/>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6C22163D-87CF-BDE6-599E-F2275CD480AD}"/>
              </a:ext>
            </a:extLst>
          </p:cNvPr>
          <p:cNvSpPr txBox="1"/>
          <p:nvPr/>
        </p:nvSpPr>
        <p:spPr>
          <a:xfrm>
            <a:off x="553665" y="176549"/>
            <a:ext cx="11130335" cy="800219"/>
          </a:xfrm>
          <a:prstGeom prst="rect">
            <a:avLst/>
          </a:prstGeom>
          <a:noFill/>
        </p:spPr>
        <p:txBody>
          <a:bodyPr wrap="square" rtlCol="0" anchor="t">
            <a:spAutoFit/>
          </a:bodyPr>
          <a:lstStyle/>
          <a:p>
            <a:pPr algn="r"/>
            <a:r>
              <a:rPr lang="en-US" sz="2300" b="1" cap="all" dirty="0">
                <a:solidFill>
                  <a:srgbClr val="C00000"/>
                </a:solidFill>
                <a:latin typeface="Alte Haas Grotesk" panose="02000503000000020004" pitchFamily="2" charset="0"/>
              </a:rPr>
              <a:t>The hive - Modular monolith with hexagons inside</a:t>
            </a:r>
          </a:p>
          <a:p>
            <a:pPr algn="r"/>
            <a:endParaRPr lang="en-US" sz="2300" b="1" cap="all" dirty="0">
              <a:solidFill>
                <a:srgbClr val="C00000"/>
              </a:solidFill>
              <a:latin typeface="Alte Haas Grotesk" panose="02000503000000020004" pitchFamily="2" charset="0"/>
            </a:endParaRPr>
          </a:p>
        </p:txBody>
      </p:sp>
      <p:grpSp>
        <p:nvGrpSpPr>
          <p:cNvPr id="5" name="Group 4">
            <a:extLst>
              <a:ext uri="{FF2B5EF4-FFF2-40B4-BE49-F238E27FC236}">
                <a16:creationId xmlns:a16="http://schemas.microsoft.com/office/drawing/2014/main" id="{90954354-D504-297B-FF5D-301577B26666}"/>
              </a:ext>
            </a:extLst>
          </p:cNvPr>
          <p:cNvGrpSpPr/>
          <p:nvPr/>
        </p:nvGrpSpPr>
        <p:grpSpPr>
          <a:xfrm>
            <a:off x="6948123" y="1928649"/>
            <a:ext cx="2683286" cy="2141669"/>
            <a:chOff x="6538019" y="3278432"/>
            <a:chExt cx="3078355" cy="2476727"/>
          </a:xfrm>
        </p:grpSpPr>
        <p:grpSp>
          <p:nvGrpSpPr>
            <p:cNvPr id="4" name="Group 3">
              <a:extLst>
                <a:ext uri="{FF2B5EF4-FFF2-40B4-BE49-F238E27FC236}">
                  <a16:creationId xmlns:a16="http://schemas.microsoft.com/office/drawing/2014/main" id="{A0AD7627-CA42-A16A-95A7-5420680D70BC}"/>
                </a:ext>
              </a:extLst>
            </p:cNvPr>
            <p:cNvGrpSpPr/>
            <p:nvPr/>
          </p:nvGrpSpPr>
          <p:grpSpPr>
            <a:xfrm>
              <a:off x="6538019" y="3278432"/>
              <a:ext cx="3078355" cy="2476727"/>
              <a:chOff x="7337918" y="829444"/>
              <a:chExt cx="5816114" cy="4679428"/>
            </a:xfrm>
          </p:grpSpPr>
          <p:sp>
            <p:nvSpPr>
              <p:cNvPr id="54" name="Hexagon 53">
                <a:extLst>
                  <a:ext uri="{FF2B5EF4-FFF2-40B4-BE49-F238E27FC236}">
                    <a16:creationId xmlns:a16="http://schemas.microsoft.com/office/drawing/2014/main" id="{9DD52ED7-5148-67C5-D885-4E2830223613}"/>
                  </a:ext>
                </a:extLst>
              </p:cNvPr>
              <p:cNvSpPr/>
              <p:nvPr/>
            </p:nvSpPr>
            <p:spPr>
              <a:xfrm>
                <a:off x="7337918" y="829444"/>
                <a:ext cx="4270328" cy="3562815"/>
              </a:xfrm>
              <a:prstGeom prst="hexagon">
                <a:avLst/>
              </a:prstGeom>
              <a:solidFill>
                <a:srgbClr val="C5E0B4"/>
              </a:solid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Hexagon 54">
                <a:extLst>
                  <a:ext uri="{FF2B5EF4-FFF2-40B4-BE49-F238E27FC236}">
                    <a16:creationId xmlns:a16="http://schemas.microsoft.com/office/drawing/2014/main" id="{E1A94735-76EC-0EEC-1E7A-94F203EE3E8A}"/>
                  </a:ext>
                </a:extLst>
              </p:cNvPr>
              <p:cNvSpPr/>
              <p:nvPr/>
            </p:nvSpPr>
            <p:spPr>
              <a:xfrm>
                <a:off x="7500976" y="1564081"/>
                <a:ext cx="3040380" cy="2093540"/>
              </a:xfrm>
              <a:prstGeom prst="hexagon">
                <a:avLst/>
              </a:prstGeom>
              <a:solidFill>
                <a:schemeClr val="accent6">
                  <a:lumMod val="75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8" name="Group 57">
                <a:extLst>
                  <a:ext uri="{FF2B5EF4-FFF2-40B4-BE49-F238E27FC236}">
                    <a16:creationId xmlns:a16="http://schemas.microsoft.com/office/drawing/2014/main" id="{46FE6698-D1C7-EB99-A29D-01C15BFE6930}"/>
                  </a:ext>
                </a:extLst>
              </p:cNvPr>
              <p:cNvGrpSpPr/>
              <p:nvPr/>
            </p:nvGrpSpPr>
            <p:grpSpPr>
              <a:xfrm>
                <a:off x="7861806" y="2350240"/>
                <a:ext cx="171374" cy="381578"/>
                <a:chOff x="7799511" y="3494635"/>
                <a:chExt cx="171374" cy="381578"/>
              </a:xfrm>
            </p:grpSpPr>
            <p:cxnSp>
              <p:nvCxnSpPr>
                <p:cNvPr id="59" name="Straight Connector 58">
                  <a:extLst>
                    <a:ext uri="{FF2B5EF4-FFF2-40B4-BE49-F238E27FC236}">
                      <a16:creationId xmlns:a16="http://schemas.microsoft.com/office/drawing/2014/main" id="{346842CB-ECB5-4A41-CB6E-850668EB1AAA}"/>
                    </a:ext>
                  </a:extLst>
                </p:cNvPr>
                <p:cNvCxnSpPr>
                  <a:cxnSpLocks/>
                </p:cNvCxnSpPr>
                <p:nvPr/>
              </p:nvCxnSpPr>
              <p:spPr>
                <a:xfrm>
                  <a:off x="7885198" y="3666009"/>
                  <a:ext cx="0" cy="21020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B239EA92-866E-0A54-CA7C-B0B33D25230B}"/>
                    </a:ext>
                  </a:extLst>
                </p:cNvPr>
                <p:cNvSpPr/>
                <p:nvPr/>
              </p:nvSpPr>
              <p:spPr>
                <a:xfrm>
                  <a:off x="7799511" y="3494635"/>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1" name="Rectangle: Rounded Corners 60">
                <a:extLst>
                  <a:ext uri="{FF2B5EF4-FFF2-40B4-BE49-F238E27FC236}">
                    <a16:creationId xmlns:a16="http://schemas.microsoft.com/office/drawing/2014/main" id="{A91F7BBF-76E0-0B42-A3AD-72D12FFFF00E}"/>
                  </a:ext>
                </a:extLst>
              </p:cNvPr>
              <p:cNvSpPr/>
              <p:nvPr/>
            </p:nvSpPr>
            <p:spPr>
              <a:xfrm>
                <a:off x="9299552" y="2347348"/>
                <a:ext cx="425816" cy="351565"/>
              </a:xfrm>
              <a:prstGeom prst="round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2" name="Connector: Elbow 61">
                <a:extLst>
                  <a:ext uri="{FF2B5EF4-FFF2-40B4-BE49-F238E27FC236}">
                    <a16:creationId xmlns:a16="http://schemas.microsoft.com/office/drawing/2014/main" id="{F35028B4-E820-3AD3-679D-1FBB515019AD}"/>
                  </a:ext>
                </a:extLst>
              </p:cNvPr>
              <p:cNvCxnSpPr>
                <a:cxnSpLocks/>
                <a:stCxn id="75" idx="3"/>
                <a:endCxn id="68" idx="1"/>
              </p:cNvCxnSpPr>
              <p:nvPr/>
            </p:nvCxnSpPr>
            <p:spPr>
              <a:xfrm flipV="1">
                <a:off x="8165112" y="2432929"/>
                <a:ext cx="380123" cy="439386"/>
              </a:xfrm>
              <a:prstGeom prst="bentConnector3">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F4DA6F4A-D250-0679-5659-97B30FF5D9B5}"/>
                  </a:ext>
                </a:extLst>
              </p:cNvPr>
              <p:cNvCxnSpPr>
                <a:cxnSpLocks/>
                <a:stCxn id="68" idx="3"/>
                <a:endCxn id="61" idx="0"/>
              </p:cNvCxnSpPr>
              <p:nvPr/>
            </p:nvCxnSpPr>
            <p:spPr>
              <a:xfrm flipV="1">
                <a:off x="8971051" y="2347348"/>
                <a:ext cx="541409" cy="85579"/>
              </a:xfrm>
              <a:prstGeom prst="bentConnector4">
                <a:avLst>
                  <a:gd name="adj1" fmla="val 49865"/>
                  <a:gd name="adj2" fmla="val 163347"/>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8" name="Rectangle: Rounded Corners 67">
                <a:extLst>
                  <a:ext uri="{FF2B5EF4-FFF2-40B4-BE49-F238E27FC236}">
                    <a16:creationId xmlns:a16="http://schemas.microsoft.com/office/drawing/2014/main" id="{E3DC875F-221F-60CA-BAAA-116AF524C906}"/>
                  </a:ext>
                </a:extLst>
              </p:cNvPr>
              <p:cNvSpPr/>
              <p:nvPr/>
            </p:nvSpPr>
            <p:spPr>
              <a:xfrm>
                <a:off x="8545235" y="2257145"/>
                <a:ext cx="425816" cy="351565"/>
              </a:xfrm>
              <a:prstGeom prst="round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Diamond 68">
                <a:extLst>
                  <a:ext uri="{FF2B5EF4-FFF2-40B4-BE49-F238E27FC236}">
                    <a16:creationId xmlns:a16="http://schemas.microsoft.com/office/drawing/2014/main" id="{38959B09-D0ED-0133-3C32-6E7FE0C1DE99}"/>
                  </a:ext>
                </a:extLst>
              </p:cNvPr>
              <p:cNvSpPr/>
              <p:nvPr/>
            </p:nvSpPr>
            <p:spPr>
              <a:xfrm>
                <a:off x="8992014" y="2343811"/>
                <a:ext cx="167131" cy="167131"/>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ectangle: Rounded Corners 74">
                <a:extLst>
                  <a:ext uri="{FF2B5EF4-FFF2-40B4-BE49-F238E27FC236}">
                    <a16:creationId xmlns:a16="http://schemas.microsoft.com/office/drawing/2014/main" id="{0248DB1F-705C-5333-B937-E8B8427AF43B}"/>
                  </a:ext>
                </a:extLst>
              </p:cNvPr>
              <p:cNvSpPr/>
              <p:nvPr/>
            </p:nvSpPr>
            <p:spPr>
              <a:xfrm>
                <a:off x="7739293" y="2696532"/>
                <a:ext cx="425819" cy="351564"/>
              </a:xfrm>
              <a:prstGeom prst="round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Diamond 76">
                <a:extLst>
                  <a:ext uri="{FF2B5EF4-FFF2-40B4-BE49-F238E27FC236}">
                    <a16:creationId xmlns:a16="http://schemas.microsoft.com/office/drawing/2014/main" id="{6F5E8D24-8A24-64CE-5518-2761583907EC}"/>
                  </a:ext>
                </a:extLst>
              </p:cNvPr>
              <p:cNvSpPr/>
              <p:nvPr/>
            </p:nvSpPr>
            <p:spPr>
              <a:xfrm>
                <a:off x="8177762" y="2788992"/>
                <a:ext cx="167130" cy="167133"/>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Right Brace 77">
                <a:extLst>
                  <a:ext uri="{FF2B5EF4-FFF2-40B4-BE49-F238E27FC236}">
                    <a16:creationId xmlns:a16="http://schemas.microsoft.com/office/drawing/2014/main" id="{5526F385-4419-589B-87CB-309B2247E2DD}"/>
                  </a:ext>
                </a:extLst>
              </p:cNvPr>
              <p:cNvSpPr/>
              <p:nvPr/>
            </p:nvSpPr>
            <p:spPr>
              <a:xfrm rot="12414236">
                <a:off x="10428366" y="2672008"/>
                <a:ext cx="883655" cy="428062"/>
              </a:xfrm>
              <a:prstGeom prst="rightBrace">
                <a:avLst>
                  <a:gd name="adj1" fmla="val 9622"/>
                  <a:gd name="adj2" fmla="val 54011"/>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81" name="Straight Arrow Connector 80">
                <a:extLst>
                  <a:ext uri="{FF2B5EF4-FFF2-40B4-BE49-F238E27FC236}">
                    <a16:creationId xmlns:a16="http://schemas.microsoft.com/office/drawing/2014/main" id="{372655C0-14CB-8966-42FE-167A0B45D45B}"/>
                  </a:ext>
                </a:extLst>
              </p:cNvPr>
              <p:cNvCxnSpPr>
                <a:cxnSpLocks/>
                <a:stCxn id="61" idx="3"/>
                <a:endCxn id="82" idx="1"/>
              </p:cNvCxnSpPr>
              <p:nvPr/>
            </p:nvCxnSpPr>
            <p:spPr>
              <a:xfrm>
                <a:off x="9725368" y="2523131"/>
                <a:ext cx="634759" cy="60184"/>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FB5953B9-54B3-B547-8D14-8A7FE26D7C31}"/>
                  </a:ext>
                </a:extLst>
              </p:cNvPr>
              <p:cNvSpPr/>
              <p:nvPr/>
            </p:nvSpPr>
            <p:spPr>
              <a:xfrm>
                <a:off x="10335030" y="2558218"/>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Rectangle: Rounded Corners 86">
                <a:extLst>
                  <a:ext uri="{FF2B5EF4-FFF2-40B4-BE49-F238E27FC236}">
                    <a16:creationId xmlns:a16="http://schemas.microsoft.com/office/drawing/2014/main" id="{93063552-4216-984A-B7EB-C376D8B80F06}"/>
                  </a:ext>
                </a:extLst>
              </p:cNvPr>
              <p:cNvSpPr/>
              <p:nvPr/>
            </p:nvSpPr>
            <p:spPr>
              <a:xfrm>
                <a:off x="8610954" y="2989347"/>
                <a:ext cx="425816" cy="351564"/>
              </a:xfrm>
              <a:prstGeom prst="round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0" name="Straight Arrow Connector 89">
                <a:extLst>
                  <a:ext uri="{FF2B5EF4-FFF2-40B4-BE49-F238E27FC236}">
                    <a16:creationId xmlns:a16="http://schemas.microsoft.com/office/drawing/2014/main" id="{802E32F5-5DE5-AFCD-E40C-7A0751D592C4}"/>
                  </a:ext>
                </a:extLst>
              </p:cNvPr>
              <p:cNvCxnSpPr>
                <a:cxnSpLocks/>
                <a:stCxn id="75" idx="2"/>
                <a:endCxn id="87" idx="1"/>
              </p:cNvCxnSpPr>
              <p:nvPr/>
            </p:nvCxnSpPr>
            <p:spPr>
              <a:xfrm>
                <a:off x="7952204" y="3048096"/>
                <a:ext cx="658750" cy="117034"/>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A72E871A-5011-AE88-AEE3-79FCA3EE906D}"/>
                  </a:ext>
                </a:extLst>
              </p:cNvPr>
              <p:cNvSpPr txBox="1"/>
              <p:nvPr/>
            </p:nvSpPr>
            <p:spPr>
              <a:xfrm>
                <a:off x="7898728" y="1545013"/>
                <a:ext cx="2229287" cy="672476"/>
              </a:xfrm>
              <a:prstGeom prst="rect">
                <a:avLst/>
              </a:prstGeom>
              <a:noFill/>
            </p:spPr>
            <p:txBody>
              <a:bodyPr wrap="square" rtlCol="0">
                <a:spAutoFit/>
              </a:bodyPr>
              <a:lstStyle/>
              <a:p>
                <a:pPr algn="r"/>
                <a:r>
                  <a:rPr lang="en-GB" sz="700" b="1" cap="all" dirty="0">
                    <a:solidFill>
                      <a:schemeClr val="bg1"/>
                    </a:solidFill>
                    <a:latin typeface="Alte Haas Grotesk" panose="02000503000000020004" pitchFamily="2" charset="0"/>
                  </a:rPr>
                  <a:t>Auditorium </a:t>
                </a:r>
                <a:r>
                  <a:rPr lang="en-GB" sz="700" b="1" cap="all" dirty="0" err="1">
                    <a:solidFill>
                      <a:schemeClr val="bg1"/>
                    </a:solidFill>
                    <a:latin typeface="Alte Haas Grotesk" panose="02000503000000020004" pitchFamily="2" charset="0"/>
                  </a:rPr>
                  <a:t>seatings</a:t>
                </a:r>
                <a:r>
                  <a:rPr lang="en-GB" sz="700" b="1" cap="all" dirty="0">
                    <a:solidFill>
                      <a:schemeClr val="bg1"/>
                    </a:solidFill>
                    <a:latin typeface="Alte Haas Grotesk" panose="02000503000000020004" pitchFamily="2" charset="0"/>
                  </a:rPr>
                  <a:t> Domain</a:t>
                </a:r>
              </a:p>
            </p:txBody>
          </p:sp>
          <p:sp>
            <p:nvSpPr>
              <p:cNvPr id="92" name="TextBox 91">
                <a:extLst>
                  <a:ext uri="{FF2B5EF4-FFF2-40B4-BE49-F238E27FC236}">
                    <a16:creationId xmlns:a16="http://schemas.microsoft.com/office/drawing/2014/main" id="{EC6B82CF-2338-4999-5916-6422740C2309}"/>
                  </a:ext>
                </a:extLst>
              </p:cNvPr>
              <p:cNvSpPr txBox="1"/>
              <p:nvPr/>
            </p:nvSpPr>
            <p:spPr>
              <a:xfrm>
                <a:off x="9182782" y="862837"/>
                <a:ext cx="1523319" cy="504355"/>
              </a:xfrm>
              <a:prstGeom prst="rect">
                <a:avLst/>
              </a:prstGeom>
              <a:noFill/>
            </p:spPr>
            <p:txBody>
              <a:bodyPr wrap="square" rtlCol="0">
                <a:spAutoFit/>
              </a:bodyPr>
              <a:lstStyle/>
              <a:p>
                <a:pPr algn="r"/>
                <a:r>
                  <a:rPr lang="en-GB" sz="900" b="1" cap="all" dirty="0">
                    <a:latin typeface="Alte Haas Grotesk" panose="02000503000000020004" pitchFamily="2" charset="0"/>
                  </a:rPr>
                  <a:t>Infra</a:t>
                </a:r>
              </a:p>
            </p:txBody>
          </p:sp>
          <p:sp>
            <p:nvSpPr>
              <p:cNvPr id="97" name="Right Brace 96">
                <a:extLst>
                  <a:ext uri="{FF2B5EF4-FFF2-40B4-BE49-F238E27FC236}">
                    <a16:creationId xmlns:a16="http://schemas.microsoft.com/office/drawing/2014/main" id="{CB6994B6-0811-5440-AEF9-9EFFA4C518AE}"/>
                  </a:ext>
                </a:extLst>
              </p:cNvPr>
              <p:cNvSpPr/>
              <p:nvPr/>
            </p:nvSpPr>
            <p:spPr>
              <a:xfrm rot="12414236">
                <a:off x="10019507" y="3457714"/>
                <a:ext cx="883655" cy="428062"/>
              </a:xfrm>
              <a:prstGeom prst="rightBrace">
                <a:avLst>
                  <a:gd name="adj1" fmla="val 9622"/>
                  <a:gd name="adj2" fmla="val 54011"/>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8" name="Oval 97">
                <a:extLst>
                  <a:ext uri="{FF2B5EF4-FFF2-40B4-BE49-F238E27FC236}">
                    <a16:creationId xmlns:a16="http://schemas.microsoft.com/office/drawing/2014/main" id="{7BF73818-E535-8698-FF9A-9D010DCB30F2}"/>
                  </a:ext>
                </a:extLst>
              </p:cNvPr>
              <p:cNvSpPr/>
              <p:nvPr/>
            </p:nvSpPr>
            <p:spPr>
              <a:xfrm>
                <a:off x="9926171" y="3343924"/>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1" name="Straight Arrow Connector 100">
                <a:extLst>
                  <a:ext uri="{FF2B5EF4-FFF2-40B4-BE49-F238E27FC236}">
                    <a16:creationId xmlns:a16="http://schemas.microsoft.com/office/drawing/2014/main" id="{AB22FC2B-703A-9B0F-4D8A-789FABE0662A}"/>
                  </a:ext>
                </a:extLst>
              </p:cNvPr>
              <p:cNvCxnSpPr>
                <a:cxnSpLocks/>
                <a:stCxn id="87" idx="3"/>
                <a:endCxn id="157" idx="0"/>
              </p:cNvCxnSpPr>
              <p:nvPr/>
            </p:nvCxnSpPr>
            <p:spPr>
              <a:xfrm>
                <a:off x="9036771" y="3165130"/>
                <a:ext cx="379173" cy="290938"/>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5" name="Flowchart: Magnetic Disk 104">
                <a:extLst>
                  <a:ext uri="{FF2B5EF4-FFF2-40B4-BE49-F238E27FC236}">
                    <a16:creationId xmlns:a16="http://schemas.microsoft.com/office/drawing/2014/main" id="{8D161307-1DEE-03B2-9CAB-88CE7816CC5A}"/>
                  </a:ext>
                </a:extLst>
              </p:cNvPr>
              <p:cNvSpPr/>
              <p:nvPr/>
            </p:nvSpPr>
            <p:spPr>
              <a:xfrm>
                <a:off x="9279389" y="4800895"/>
                <a:ext cx="504522" cy="707977"/>
              </a:xfrm>
              <a:prstGeom prst="flowChartMagneticDisk">
                <a:avLst/>
              </a:prstGeom>
              <a:solidFill>
                <a:schemeClr val="accent6">
                  <a:lumMod val="40000"/>
                  <a:lumOff val="60000"/>
                </a:schemeClr>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800" b="1" cap="all" dirty="0" err="1">
                    <a:solidFill>
                      <a:schemeClr val="tx1"/>
                    </a:solidFill>
                    <a:latin typeface="Alte Haas Grotesk" panose="02000503000000020004" pitchFamily="2" charset="0"/>
                  </a:rPr>
                  <a:t>db</a:t>
                </a:r>
                <a:endParaRPr lang="fr-FR" sz="900" b="1" cap="all" dirty="0">
                  <a:solidFill>
                    <a:schemeClr val="tx1"/>
                  </a:solidFill>
                  <a:latin typeface="Alte Haas Grotesk" panose="02000503000000020004" pitchFamily="2" charset="0"/>
                </a:endParaRPr>
              </a:p>
            </p:txBody>
          </p:sp>
          <p:cxnSp>
            <p:nvCxnSpPr>
              <p:cNvPr id="106" name="Straight Arrow Connector 105">
                <a:extLst>
                  <a:ext uri="{FF2B5EF4-FFF2-40B4-BE49-F238E27FC236}">
                    <a16:creationId xmlns:a16="http://schemas.microsoft.com/office/drawing/2014/main" id="{1C9B2727-85A9-5D12-FFC7-BBD7E9F4CDB7}"/>
                  </a:ext>
                </a:extLst>
              </p:cNvPr>
              <p:cNvCxnSpPr>
                <a:cxnSpLocks/>
                <a:stCxn id="156" idx="2"/>
                <a:endCxn id="105" idx="1"/>
              </p:cNvCxnSpPr>
              <p:nvPr/>
            </p:nvCxnSpPr>
            <p:spPr>
              <a:xfrm>
                <a:off x="9229822" y="4360616"/>
                <a:ext cx="301829" cy="440279"/>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58D62D67-5149-3436-1CC3-463C92665045}"/>
                  </a:ext>
                </a:extLst>
              </p:cNvPr>
              <p:cNvCxnSpPr>
                <a:cxnSpLocks/>
                <a:stCxn id="83" idx="2"/>
              </p:cNvCxnSpPr>
              <p:nvPr/>
            </p:nvCxnSpPr>
            <p:spPr>
              <a:xfrm flipV="1">
                <a:off x="11366269" y="2805615"/>
                <a:ext cx="1787763" cy="219812"/>
              </a:xfrm>
              <a:prstGeom prst="straightConnector1">
                <a:avLst/>
              </a:prstGeom>
              <a:ln w="3810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027515E5-641D-244C-3F43-2B18AEC193E8}"/>
                  </a:ext>
                </a:extLst>
              </p:cNvPr>
              <p:cNvSpPr/>
              <p:nvPr/>
            </p:nvSpPr>
            <p:spPr>
              <a:xfrm rot="17820000">
                <a:off x="10652918" y="2627266"/>
                <a:ext cx="939937" cy="546309"/>
              </a:xfrm>
              <a:prstGeom prst="rect">
                <a:avLst/>
              </a:prstGeom>
              <a:solidFill>
                <a:schemeClr val="accent4">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600" b="1" cap="all" dirty="0">
                    <a:solidFill>
                      <a:schemeClr val="tx1"/>
                    </a:solidFill>
                  </a:rPr>
                  <a:t>In Proc Adapter</a:t>
                </a:r>
                <a:endParaRPr lang="en-GB" sz="600" b="1" cap="all" dirty="0">
                  <a:solidFill>
                    <a:schemeClr val="tx1"/>
                  </a:solidFill>
                </a:endParaRPr>
              </a:p>
            </p:txBody>
          </p:sp>
          <p:sp>
            <p:nvSpPr>
              <p:cNvPr id="99" name="Rectangle 98">
                <a:extLst>
                  <a:ext uri="{FF2B5EF4-FFF2-40B4-BE49-F238E27FC236}">
                    <a16:creationId xmlns:a16="http://schemas.microsoft.com/office/drawing/2014/main" id="{BA5B4300-7BC7-FD5A-7FEE-BCA41814D470}"/>
                  </a:ext>
                </a:extLst>
              </p:cNvPr>
              <p:cNvSpPr/>
              <p:nvPr/>
            </p:nvSpPr>
            <p:spPr>
              <a:xfrm rot="17820000">
                <a:off x="10184556" y="3646512"/>
                <a:ext cx="823283" cy="546309"/>
              </a:xfrm>
              <a:prstGeom prst="rect">
                <a:avLst/>
              </a:prstGeom>
              <a:solidFill>
                <a:schemeClr val="accent4">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600" b="1" cap="all" dirty="0">
                    <a:solidFill>
                      <a:schemeClr val="tx1"/>
                    </a:solidFill>
                  </a:rPr>
                  <a:t>In Proc Adapter</a:t>
                </a:r>
                <a:endParaRPr lang="en-GB" sz="600" b="1" cap="all" dirty="0">
                  <a:solidFill>
                    <a:schemeClr val="tx1"/>
                  </a:solidFill>
                </a:endParaRPr>
              </a:p>
            </p:txBody>
          </p:sp>
        </p:grpSp>
        <p:sp>
          <p:nvSpPr>
            <p:cNvPr id="156" name="Rectangle 155">
              <a:extLst>
                <a:ext uri="{FF2B5EF4-FFF2-40B4-BE49-F238E27FC236}">
                  <a16:creationId xmlns:a16="http://schemas.microsoft.com/office/drawing/2014/main" id="{672DC2E9-55DA-8084-9E7D-FCDC54DFA35D}"/>
                </a:ext>
              </a:extLst>
            </p:cNvPr>
            <p:cNvSpPr/>
            <p:nvPr/>
          </p:nvSpPr>
          <p:spPr>
            <a:xfrm>
              <a:off x="7132824" y="4858259"/>
              <a:ext cx="813086" cy="289151"/>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b="1" cap="all" dirty="0">
                  <a:solidFill>
                    <a:schemeClr val="tx1"/>
                  </a:solidFill>
                </a:rPr>
                <a:t>Repository (adapter)</a:t>
              </a:r>
              <a:endParaRPr lang="en-GB" sz="700" b="1" cap="all" dirty="0">
                <a:solidFill>
                  <a:schemeClr val="tx1"/>
                </a:solidFill>
              </a:endParaRPr>
            </a:p>
          </p:txBody>
        </p:sp>
        <p:sp>
          <p:nvSpPr>
            <p:cNvPr id="157" name="Oval 156">
              <a:extLst>
                <a:ext uri="{FF2B5EF4-FFF2-40B4-BE49-F238E27FC236}">
                  <a16:creationId xmlns:a16="http://schemas.microsoft.com/office/drawing/2014/main" id="{FE3FA1EB-E4A8-5024-249A-54445D541DD8}"/>
                </a:ext>
              </a:extLst>
            </p:cNvPr>
            <p:cNvSpPr/>
            <p:nvPr/>
          </p:nvSpPr>
          <p:spPr>
            <a:xfrm>
              <a:off x="7592525" y="4668651"/>
              <a:ext cx="90705" cy="9070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2" name="Straight Arrow Connector 161">
              <a:extLst>
                <a:ext uri="{FF2B5EF4-FFF2-40B4-BE49-F238E27FC236}">
                  <a16:creationId xmlns:a16="http://schemas.microsoft.com/office/drawing/2014/main" id="{C40ADE02-A855-B9AD-B51A-EC29453999ED}"/>
                </a:ext>
              </a:extLst>
            </p:cNvPr>
            <p:cNvCxnSpPr>
              <a:cxnSpLocks/>
              <a:stCxn id="61" idx="2"/>
              <a:endCxn id="98" idx="1"/>
            </p:cNvCxnSpPr>
            <p:nvPr/>
          </p:nvCxnSpPr>
          <p:spPr>
            <a:xfrm>
              <a:off x="7688948" y="4267904"/>
              <a:ext cx="232252" cy="354674"/>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E5D81625-ABA7-5E41-0B86-5C44C13CE09C}"/>
                </a:ext>
              </a:extLst>
            </p:cNvPr>
            <p:cNvCxnSpPr>
              <a:cxnSpLocks/>
              <a:stCxn id="157" idx="4"/>
              <a:endCxn id="156" idx="0"/>
            </p:cNvCxnSpPr>
            <p:nvPr/>
          </p:nvCxnSpPr>
          <p:spPr>
            <a:xfrm flipH="1">
              <a:off x="7539367" y="4759356"/>
              <a:ext cx="98511" cy="989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0" name="Group 169">
            <a:extLst>
              <a:ext uri="{FF2B5EF4-FFF2-40B4-BE49-F238E27FC236}">
                <a16:creationId xmlns:a16="http://schemas.microsoft.com/office/drawing/2014/main" id="{D719F29D-6F85-7020-4225-D0621E2FF04F}"/>
              </a:ext>
            </a:extLst>
          </p:cNvPr>
          <p:cNvGrpSpPr/>
          <p:nvPr/>
        </p:nvGrpSpPr>
        <p:grpSpPr>
          <a:xfrm>
            <a:off x="8882948" y="4145953"/>
            <a:ext cx="2108218" cy="1630620"/>
            <a:chOff x="7318869" y="829444"/>
            <a:chExt cx="4606340" cy="3562815"/>
          </a:xfrm>
        </p:grpSpPr>
        <p:sp>
          <p:nvSpPr>
            <p:cNvPr id="171" name="Hexagon 170">
              <a:extLst>
                <a:ext uri="{FF2B5EF4-FFF2-40B4-BE49-F238E27FC236}">
                  <a16:creationId xmlns:a16="http://schemas.microsoft.com/office/drawing/2014/main" id="{3CA6504F-1E7B-6DEF-73CD-3E03203C337F}"/>
                </a:ext>
              </a:extLst>
            </p:cNvPr>
            <p:cNvSpPr/>
            <p:nvPr/>
          </p:nvSpPr>
          <p:spPr>
            <a:xfrm>
              <a:off x="7318869" y="829444"/>
              <a:ext cx="4289374" cy="3562815"/>
            </a:xfrm>
            <a:prstGeom prst="hexagon">
              <a:avLst/>
            </a:prstGeom>
            <a:solidFill>
              <a:srgbClr val="DEEBF7"/>
            </a:solid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2" name="Hexagon 171">
              <a:extLst>
                <a:ext uri="{FF2B5EF4-FFF2-40B4-BE49-F238E27FC236}">
                  <a16:creationId xmlns:a16="http://schemas.microsoft.com/office/drawing/2014/main" id="{4EB66E99-62F9-9EA0-9D4D-A22383D683B7}"/>
                </a:ext>
              </a:extLst>
            </p:cNvPr>
            <p:cNvSpPr/>
            <p:nvPr/>
          </p:nvSpPr>
          <p:spPr>
            <a:xfrm>
              <a:off x="7500976" y="1564081"/>
              <a:ext cx="3040380" cy="2093540"/>
            </a:xfrm>
            <a:prstGeom prst="hexagon">
              <a:avLst/>
            </a:prstGeom>
            <a:solidFill>
              <a:schemeClr val="accent1">
                <a:lumMod val="60000"/>
                <a:lumOff val="40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73" name="Group 172">
              <a:extLst>
                <a:ext uri="{FF2B5EF4-FFF2-40B4-BE49-F238E27FC236}">
                  <a16:creationId xmlns:a16="http://schemas.microsoft.com/office/drawing/2014/main" id="{84ADA9C4-001C-AC3A-28BA-0097E7A9FB53}"/>
                </a:ext>
              </a:extLst>
            </p:cNvPr>
            <p:cNvGrpSpPr/>
            <p:nvPr/>
          </p:nvGrpSpPr>
          <p:grpSpPr>
            <a:xfrm>
              <a:off x="7718305" y="2120128"/>
              <a:ext cx="171374" cy="289785"/>
              <a:chOff x="7656010" y="3264523"/>
              <a:chExt cx="171374" cy="289785"/>
            </a:xfrm>
          </p:grpSpPr>
          <p:cxnSp>
            <p:nvCxnSpPr>
              <p:cNvPr id="192" name="Straight Connector 191">
                <a:extLst>
                  <a:ext uri="{FF2B5EF4-FFF2-40B4-BE49-F238E27FC236}">
                    <a16:creationId xmlns:a16="http://schemas.microsoft.com/office/drawing/2014/main" id="{D5445CED-3298-C85E-A5E4-C7620DF3B714}"/>
                  </a:ext>
                </a:extLst>
              </p:cNvPr>
              <p:cNvCxnSpPr>
                <a:cxnSpLocks/>
                <a:stCxn id="193" idx="4"/>
                <a:endCxn id="179" idx="0"/>
              </p:cNvCxnSpPr>
              <p:nvPr/>
            </p:nvCxnSpPr>
            <p:spPr>
              <a:xfrm flipH="1">
                <a:off x="7741696" y="3435898"/>
                <a:ext cx="2" cy="118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3" name="Oval 192">
                <a:extLst>
                  <a:ext uri="{FF2B5EF4-FFF2-40B4-BE49-F238E27FC236}">
                    <a16:creationId xmlns:a16="http://schemas.microsoft.com/office/drawing/2014/main" id="{7E625A81-8EFE-62CB-0837-2464A0E24774}"/>
                  </a:ext>
                </a:extLst>
              </p:cNvPr>
              <p:cNvSpPr/>
              <p:nvPr/>
            </p:nvSpPr>
            <p:spPr>
              <a:xfrm>
                <a:off x="7656010" y="3264523"/>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4" name="Rectangle: Rounded Corners 173">
              <a:extLst>
                <a:ext uri="{FF2B5EF4-FFF2-40B4-BE49-F238E27FC236}">
                  <a16:creationId xmlns:a16="http://schemas.microsoft.com/office/drawing/2014/main" id="{4FD48332-DD92-05C8-CACD-AF9C69CDAAD6}"/>
                </a:ext>
              </a:extLst>
            </p:cNvPr>
            <p:cNvSpPr/>
            <p:nvPr/>
          </p:nvSpPr>
          <p:spPr>
            <a:xfrm>
              <a:off x="9671729" y="2659803"/>
              <a:ext cx="425816" cy="351565"/>
            </a:xfrm>
            <a:prstGeom prst="round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5" name="Connector: Elbow 174">
              <a:extLst>
                <a:ext uri="{FF2B5EF4-FFF2-40B4-BE49-F238E27FC236}">
                  <a16:creationId xmlns:a16="http://schemas.microsoft.com/office/drawing/2014/main" id="{E5A4018A-BAB1-7BD0-049C-33311D8E211A}"/>
                </a:ext>
              </a:extLst>
            </p:cNvPr>
            <p:cNvCxnSpPr>
              <a:cxnSpLocks/>
              <a:stCxn id="179" idx="3"/>
              <a:endCxn id="177" idx="1"/>
            </p:cNvCxnSpPr>
            <p:nvPr/>
          </p:nvCxnSpPr>
          <p:spPr>
            <a:xfrm>
              <a:off x="8016899" y="2585695"/>
              <a:ext cx="512096" cy="78639"/>
            </a:xfrm>
            <a:prstGeom prst="bentConnector3">
              <a:avLst>
                <a:gd name="adj1" fmla="val 50000"/>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76" name="Connector: Elbow 175">
              <a:extLst>
                <a:ext uri="{FF2B5EF4-FFF2-40B4-BE49-F238E27FC236}">
                  <a16:creationId xmlns:a16="http://schemas.microsoft.com/office/drawing/2014/main" id="{A6A24D67-17C0-4D77-423E-C601C2D2325C}"/>
                </a:ext>
              </a:extLst>
            </p:cNvPr>
            <p:cNvCxnSpPr>
              <a:cxnSpLocks/>
              <a:stCxn id="177" idx="3"/>
              <a:endCxn id="174" idx="0"/>
            </p:cNvCxnSpPr>
            <p:nvPr/>
          </p:nvCxnSpPr>
          <p:spPr>
            <a:xfrm flipV="1">
              <a:off x="8954811" y="2659803"/>
              <a:ext cx="929826" cy="4531"/>
            </a:xfrm>
            <a:prstGeom prst="bentConnector4">
              <a:avLst>
                <a:gd name="adj1" fmla="val 38551"/>
                <a:gd name="adj2" fmla="val 9555014"/>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77" name="Rectangle: Rounded Corners 176">
              <a:extLst>
                <a:ext uri="{FF2B5EF4-FFF2-40B4-BE49-F238E27FC236}">
                  <a16:creationId xmlns:a16="http://schemas.microsoft.com/office/drawing/2014/main" id="{2E004944-F882-C9A8-65B9-67369A2AD7D8}"/>
                </a:ext>
              </a:extLst>
            </p:cNvPr>
            <p:cNvSpPr/>
            <p:nvPr/>
          </p:nvSpPr>
          <p:spPr>
            <a:xfrm>
              <a:off x="8528995" y="2488551"/>
              <a:ext cx="425816" cy="351565"/>
            </a:xfrm>
            <a:prstGeom prst="round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8" name="Diamond 177">
              <a:extLst>
                <a:ext uri="{FF2B5EF4-FFF2-40B4-BE49-F238E27FC236}">
                  <a16:creationId xmlns:a16="http://schemas.microsoft.com/office/drawing/2014/main" id="{D31FEAF5-1B44-7985-E332-1ED7980355EB}"/>
                </a:ext>
              </a:extLst>
            </p:cNvPr>
            <p:cNvSpPr/>
            <p:nvPr/>
          </p:nvSpPr>
          <p:spPr>
            <a:xfrm>
              <a:off x="8980321" y="2579197"/>
              <a:ext cx="167131" cy="167131"/>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9" name="Rectangle: Rounded Corners 178">
              <a:extLst>
                <a:ext uri="{FF2B5EF4-FFF2-40B4-BE49-F238E27FC236}">
                  <a16:creationId xmlns:a16="http://schemas.microsoft.com/office/drawing/2014/main" id="{959DE4A7-82CE-54D2-AF15-5C1BA18B7EF9}"/>
                </a:ext>
              </a:extLst>
            </p:cNvPr>
            <p:cNvSpPr/>
            <p:nvPr/>
          </p:nvSpPr>
          <p:spPr>
            <a:xfrm>
              <a:off x="7591081" y="2409913"/>
              <a:ext cx="425818" cy="351565"/>
            </a:xfrm>
            <a:prstGeom prst="round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0" name="Diamond 179">
              <a:extLst>
                <a:ext uri="{FF2B5EF4-FFF2-40B4-BE49-F238E27FC236}">
                  <a16:creationId xmlns:a16="http://schemas.microsoft.com/office/drawing/2014/main" id="{FEFA422D-00F5-2E3F-EECF-6BA3674F1EBD}"/>
                </a:ext>
              </a:extLst>
            </p:cNvPr>
            <p:cNvSpPr/>
            <p:nvPr/>
          </p:nvSpPr>
          <p:spPr>
            <a:xfrm>
              <a:off x="8026607" y="2502780"/>
              <a:ext cx="167131" cy="167133"/>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1" name="Rectangle: Rounded Corners 180">
              <a:extLst>
                <a:ext uri="{FF2B5EF4-FFF2-40B4-BE49-F238E27FC236}">
                  <a16:creationId xmlns:a16="http://schemas.microsoft.com/office/drawing/2014/main" id="{68C69193-9641-660A-D29C-EDC53265D823}"/>
                </a:ext>
              </a:extLst>
            </p:cNvPr>
            <p:cNvSpPr/>
            <p:nvPr/>
          </p:nvSpPr>
          <p:spPr>
            <a:xfrm>
              <a:off x="8954217" y="3078046"/>
              <a:ext cx="425816" cy="351565"/>
            </a:xfrm>
            <a:prstGeom prst="round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2" name="Connector: Elbow 181">
              <a:extLst>
                <a:ext uri="{FF2B5EF4-FFF2-40B4-BE49-F238E27FC236}">
                  <a16:creationId xmlns:a16="http://schemas.microsoft.com/office/drawing/2014/main" id="{2BCAC452-57D1-8C6E-7210-EAF0C06E26E0}"/>
                </a:ext>
              </a:extLst>
            </p:cNvPr>
            <p:cNvCxnSpPr>
              <a:cxnSpLocks/>
              <a:stCxn id="189" idx="3"/>
              <a:endCxn id="181" idx="1"/>
            </p:cNvCxnSpPr>
            <p:nvPr/>
          </p:nvCxnSpPr>
          <p:spPr>
            <a:xfrm flipH="1">
              <a:off x="8954216" y="2814472"/>
              <a:ext cx="698886" cy="439357"/>
            </a:xfrm>
            <a:prstGeom prst="bentConnector5">
              <a:avLst>
                <a:gd name="adj1" fmla="val 33475"/>
                <a:gd name="adj2" fmla="val 26193"/>
                <a:gd name="adj3" fmla="val 124784"/>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3" name="TextBox 182">
              <a:extLst>
                <a:ext uri="{FF2B5EF4-FFF2-40B4-BE49-F238E27FC236}">
                  <a16:creationId xmlns:a16="http://schemas.microsoft.com/office/drawing/2014/main" id="{356034D7-7C58-6F75-7DF5-34251C720805}"/>
                </a:ext>
              </a:extLst>
            </p:cNvPr>
            <p:cNvSpPr txBox="1"/>
            <p:nvPr/>
          </p:nvSpPr>
          <p:spPr>
            <a:xfrm>
              <a:off x="7618589" y="1545013"/>
              <a:ext cx="2567017" cy="672476"/>
            </a:xfrm>
            <a:prstGeom prst="rect">
              <a:avLst/>
            </a:prstGeom>
            <a:noFill/>
          </p:spPr>
          <p:txBody>
            <a:bodyPr wrap="square" rtlCol="0">
              <a:spAutoFit/>
            </a:bodyPr>
            <a:lstStyle/>
            <a:p>
              <a:pPr algn="r"/>
              <a:r>
                <a:rPr lang="en-GB" sz="700" b="1" cap="all" dirty="0">
                  <a:solidFill>
                    <a:schemeClr val="bg1"/>
                  </a:solidFill>
                  <a:latin typeface="Alte Haas Grotesk" panose="02000503000000020004" pitchFamily="2" charset="0"/>
                </a:rPr>
                <a:t>Seats Availability DOMAIN</a:t>
              </a:r>
            </a:p>
          </p:txBody>
        </p:sp>
        <p:sp>
          <p:nvSpPr>
            <p:cNvPr id="184" name="TextBox 183">
              <a:extLst>
                <a:ext uri="{FF2B5EF4-FFF2-40B4-BE49-F238E27FC236}">
                  <a16:creationId xmlns:a16="http://schemas.microsoft.com/office/drawing/2014/main" id="{96361581-2B69-94DE-F454-F0D9793AFB52}"/>
                </a:ext>
              </a:extLst>
            </p:cNvPr>
            <p:cNvSpPr txBox="1"/>
            <p:nvPr/>
          </p:nvSpPr>
          <p:spPr>
            <a:xfrm>
              <a:off x="9182782" y="862837"/>
              <a:ext cx="1523319" cy="504355"/>
            </a:xfrm>
            <a:prstGeom prst="rect">
              <a:avLst/>
            </a:prstGeom>
            <a:noFill/>
          </p:spPr>
          <p:txBody>
            <a:bodyPr wrap="square" rtlCol="0">
              <a:spAutoFit/>
            </a:bodyPr>
            <a:lstStyle/>
            <a:p>
              <a:pPr algn="r"/>
              <a:r>
                <a:rPr lang="en-GB" sz="900" b="1" cap="all" dirty="0">
                  <a:latin typeface="Alte Haas Grotesk" panose="02000503000000020004" pitchFamily="2" charset="0"/>
                </a:rPr>
                <a:t>Infra</a:t>
              </a:r>
            </a:p>
          </p:txBody>
        </p:sp>
        <p:sp>
          <p:nvSpPr>
            <p:cNvPr id="185" name="Right Brace 184">
              <a:extLst>
                <a:ext uri="{FF2B5EF4-FFF2-40B4-BE49-F238E27FC236}">
                  <a16:creationId xmlns:a16="http://schemas.microsoft.com/office/drawing/2014/main" id="{E89BE776-D4A3-4CBC-2B8C-8B0DB93D0CFF}"/>
                </a:ext>
              </a:extLst>
            </p:cNvPr>
            <p:cNvSpPr/>
            <p:nvPr/>
          </p:nvSpPr>
          <p:spPr>
            <a:xfrm rot="12414236">
              <a:off x="10019507" y="3457714"/>
              <a:ext cx="883655" cy="428062"/>
            </a:xfrm>
            <a:prstGeom prst="rightBrace">
              <a:avLst>
                <a:gd name="adj1" fmla="val 9622"/>
                <a:gd name="adj2" fmla="val 54011"/>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6" name="Oval 185">
              <a:extLst>
                <a:ext uri="{FF2B5EF4-FFF2-40B4-BE49-F238E27FC236}">
                  <a16:creationId xmlns:a16="http://schemas.microsoft.com/office/drawing/2014/main" id="{F7EFA404-9C19-B860-A261-9E4C100A7DE4}"/>
                </a:ext>
              </a:extLst>
            </p:cNvPr>
            <p:cNvSpPr/>
            <p:nvPr/>
          </p:nvSpPr>
          <p:spPr>
            <a:xfrm>
              <a:off x="9926171" y="3343924"/>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7" name="Rectangle 186">
              <a:extLst>
                <a:ext uri="{FF2B5EF4-FFF2-40B4-BE49-F238E27FC236}">
                  <a16:creationId xmlns:a16="http://schemas.microsoft.com/office/drawing/2014/main" id="{E97DD16C-F9E2-3178-16D4-60241CEE07AA}"/>
                </a:ext>
              </a:extLst>
            </p:cNvPr>
            <p:cNvSpPr/>
            <p:nvPr/>
          </p:nvSpPr>
          <p:spPr>
            <a:xfrm rot="17820000">
              <a:off x="10105290" y="3254003"/>
              <a:ext cx="1312700" cy="546310"/>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cap="all" dirty="0">
                  <a:solidFill>
                    <a:schemeClr val="tx1"/>
                  </a:solidFill>
                </a:rPr>
                <a:t>repository</a:t>
              </a:r>
              <a:endParaRPr lang="en-GB" sz="600" b="1" cap="all" dirty="0">
                <a:solidFill>
                  <a:schemeClr val="tx1"/>
                </a:solidFill>
              </a:endParaRPr>
            </a:p>
          </p:txBody>
        </p:sp>
        <p:cxnSp>
          <p:nvCxnSpPr>
            <p:cNvPr id="188" name="Straight Arrow Connector 187">
              <a:extLst>
                <a:ext uri="{FF2B5EF4-FFF2-40B4-BE49-F238E27FC236}">
                  <a16:creationId xmlns:a16="http://schemas.microsoft.com/office/drawing/2014/main" id="{03B731CE-C71E-A7D3-0C80-7B69E4ACF236}"/>
                </a:ext>
              </a:extLst>
            </p:cNvPr>
            <p:cNvCxnSpPr>
              <a:cxnSpLocks/>
              <a:stCxn id="181" idx="3"/>
              <a:endCxn id="186" idx="2"/>
            </p:cNvCxnSpPr>
            <p:nvPr/>
          </p:nvCxnSpPr>
          <p:spPr>
            <a:xfrm>
              <a:off x="9380033" y="3253829"/>
              <a:ext cx="546138" cy="175782"/>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89" name="Diamond 188">
              <a:extLst>
                <a:ext uri="{FF2B5EF4-FFF2-40B4-BE49-F238E27FC236}">
                  <a16:creationId xmlns:a16="http://schemas.microsoft.com/office/drawing/2014/main" id="{7503AD24-1058-9D59-37D2-073DDEE2FC85}"/>
                </a:ext>
              </a:extLst>
            </p:cNvPr>
            <p:cNvSpPr/>
            <p:nvPr/>
          </p:nvSpPr>
          <p:spPr>
            <a:xfrm>
              <a:off x="9485971" y="2730905"/>
              <a:ext cx="167131" cy="167131"/>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0" name="Flowchart: Magnetic Disk 189">
              <a:extLst>
                <a:ext uri="{FF2B5EF4-FFF2-40B4-BE49-F238E27FC236}">
                  <a16:creationId xmlns:a16="http://schemas.microsoft.com/office/drawing/2014/main" id="{869E3C6F-A3B0-4823-B10E-BA0A7B6BFD80}"/>
                </a:ext>
              </a:extLst>
            </p:cNvPr>
            <p:cNvSpPr/>
            <p:nvPr/>
          </p:nvSpPr>
          <p:spPr>
            <a:xfrm>
              <a:off x="11420688" y="3640821"/>
              <a:ext cx="504521" cy="707977"/>
            </a:xfrm>
            <a:prstGeom prst="flowChartMagneticDisk">
              <a:avLst/>
            </a:prstGeom>
            <a:solidFill>
              <a:srgbClr val="DEEBF7"/>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800" b="1" cap="all" dirty="0" err="1">
                  <a:solidFill>
                    <a:schemeClr val="accent1"/>
                  </a:solidFill>
                </a:rPr>
                <a:t>db</a:t>
              </a:r>
              <a:endParaRPr lang="fr-FR" sz="800" b="1" cap="all" dirty="0">
                <a:solidFill>
                  <a:schemeClr val="accent1"/>
                </a:solidFill>
              </a:endParaRPr>
            </a:p>
          </p:txBody>
        </p:sp>
        <p:cxnSp>
          <p:nvCxnSpPr>
            <p:cNvPr id="191" name="Straight Arrow Connector 190">
              <a:extLst>
                <a:ext uri="{FF2B5EF4-FFF2-40B4-BE49-F238E27FC236}">
                  <a16:creationId xmlns:a16="http://schemas.microsoft.com/office/drawing/2014/main" id="{E4783ED7-0832-34CB-BF77-7CABC0EE31E7}"/>
                </a:ext>
              </a:extLst>
            </p:cNvPr>
            <p:cNvCxnSpPr>
              <a:cxnSpLocks/>
              <a:stCxn id="187" idx="2"/>
              <a:endCxn id="190" idx="2"/>
            </p:cNvCxnSpPr>
            <p:nvPr/>
          </p:nvCxnSpPr>
          <p:spPr>
            <a:xfrm>
              <a:off x="11005024" y="3651167"/>
              <a:ext cx="415664" cy="343644"/>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cxnSp>
        <p:nvCxnSpPr>
          <p:cNvPr id="209" name="Straight Arrow Connector 208">
            <a:extLst>
              <a:ext uri="{FF2B5EF4-FFF2-40B4-BE49-F238E27FC236}">
                <a16:creationId xmlns:a16="http://schemas.microsoft.com/office/drawing/2014/main" id="{832440EA-B72F-04C3-EFD2-31AB61EB8382}"/>
              </a:ext>
            </a:extLst>
          </p:cNvPr>
          <p:cNvCxnSpPr>
            <a:cxnSpLocks/>
            <a:stCxn id="99" idx="2"/>
            <a:endCxn id="193" idx="1"/>
          </p:cNvCxnSpPr>
          <p:nvPr/>
        </p:nvCxnSpPr>
        <p:spPr>
          <a:xfrm>
            <a:off x="8563628" y="3400187"/>
            <a:ext cx="513619" cy="1347969"/>
          </a:xfrm>
          <a:prstGeom prst="straightConnector1">
            <a:avLst/>
          </a:prstGeom>
          <a:ln w="381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21" name="TextBox 220">
            <a:extLst>
              <a:ext uri="{FF2B5EF4-FFF2-40B4-BE49-F238E27FC236}">
                <a16:creationId xmlns:a16="http://schemas.microsoft.com/office/drawing/2014/main" id="{BEEE675E-BFBD-EDC6-394C-1970CC9D85DC}"/>
              </a:ext>
            </a:extLst>
          </p:cNvPr>
          <p:cNvSpPr txBox="1"/>
          <p:nvPr/>
        </p:nvSpPr>
        <p:spPr>
          <a:xfrm>
            <a:off x="8512216" y="3970856"/>
            <a:ext cx="631861" cy="215444"/>
          </a:xfrm>
          <a:prstGeom prst="rect">
            <a:avLst/>
          </a:prstGeom>
          <a:solidFill>
            <a:srgbClr val="D0CECE"/>
          </a:solidFill>
        </p:spPr>
        <p:txBody>
          <a:bodyPr wrap="square" rtlCol="0">
            <a:spAutoFit/>
          </a:bodyPr>
          <a:lstStyle>
            <a:defPPr>
              <a:defRPr lang="fr-FR"/>
            </a:defPPr>
            <a:lvl1pPr>
              <a:defRPr sz="800" b="1">
                <a:solidFill>
                  <a:schemeClr val="bg1"/>
                </a:solidFill>
                <a:latin typeface="Alte Haas Grotesk" panose="02000503000000020004" pitchFamily="2" charset="0"/>
              </a:defRPr>
            </a:lvl1pPr>
          </a:lstStyle>
          <a:p>
            <a:r>
              <a:rPr lang="fr-FR" dirty="0">
                <a:solidFill>
                  <a:srgbClr val="C00000"/>
                </a:solidFill>
              </a:rPr>
              <a:t>In-Proc</a:t>
            </a:r>
            <a:endParaRPr lang="en-GB" dirty="0">
              <a:solidFill>
                <a:srgbClr val="C00000"/>
              </a:solidFill>
            </a:endParaRPr>
          </a:p>
        </p:txBody>
      </p:sp>
      <p:sp>
        <p:nvSpPr>
          <p:cNvPr id="131" name="TextBox 130">
            <a:extLst>
              <a:ext uri="{FF2B5EF4-FFF2-40B4-BE49-F238E27FC236}">
                <a16:creationId xmlns:a16="http://schemas.microsoft.com/office/drawing/2014/main" id="{EF5F1985-087A-9FCA-E34C-58A6EC09B337}"/>
              </a:ext>
            </a:extLst>
          </p:cNvPr>
          <p:cNvSpPr txBox="1"/>
          <p:nvPr/>
        </p:nvSpPr>
        <p:spPr>
          <a:xfrm>
            <a:off x="8269919" y="567774"/>
            <a:ext cx="3364147" cy="307777"/>
          </a:xfrm>
          <a:prstGeom prst="rect">
            <a:avLst/>
          </a:prstGeom>
          <a:noFill/>
        </p:spPr>
        <p:txBody>
          <a:bodyPr wrap="square" rtlCol="0">
            <a:spAutoFit/>
          </a:bodyPr>
          <a:lstStyle/>
          <a:p>
            <a:pPr algn="r"/>
            <a:r>
              <a:rPr lang="en-US" sz="1400" dirty="0"/>
              <a:t>@tpierrain (use case driven) </a:t>
            </a:r>
            <a:r>
              <a:rPr lang="en-US" sz="1050" dirty="0"/>
              <a:t>2.1</a:t>
            </a:r>
            <a:endParaRPr lang="en-US" sz="1400" dirty="0"/>
          </a:p>
        </p:txBody>
      </p:sp>
      <p:grpSp>
        <p:nvGrpSpPr>
          <p:cNvPr id="6" name="Group 5">
            <a:extLst>
              <a:ext uri="{FF2B5EF4-FFF2-40B4-BE49-F238E27FC236}">
                <a16:creationId xmlns:a16="http://schemas.microsoft.com/office/drawing/2014/main" id="{B7F2336F-C302-3934-374A-6C28C32E82AB}"/>
              </a:ext>
            </a:extLst>
          </p:cNvPr>
          <p:cNvGrpSpPr/>
          <p:nvPr/>
        </p:nvGrpSpPr>
        <p:grpSpPr>
          <a:xfrm>
            <a:off x="3312961" y="2921440"/>
            <a:ext cx="4373958" cy="3246679"/>
            <a:chOff x="1631660" y="2946377"/>
            <a:chExt cx="5058251" cy="3754612"/>
          </a:xfrm>
        </p:grpSpPr>
        <p:grpSp>
          <p:nvGrpSpPr>
            <p:cNvPr id="13" name="Group 12">
              <a:extLst>
                <a:ext uri="{FF2B5EF4-FFF2-40B4-BE49-F238E27FC236}">
                  <a16:creationId xmlns:a16="http://schemas.microsoft.com/office/drawing/2014/main" id="{0AB3D9A8-755B-FD11-F09A-0BBC83C7F00D}"/>
                </a:ext>
              </a:extLst>
            </p:cNvPr>
            <p:cNvGrpSpPr/>
            <p:nvPr/>
          </p:nvGrpSpPr>
          <p:grpSpPr>
            <a:xfrm>
              <a:off x="1631660" y="2946377"/>
              <a:ext cx="5058251" cy="3754612"/>
              <a:chOff x="2088326" y="1806169"/>
              <a:chExt cx="5058251" cy="3754612"/>
            </a:xfrm>
          </p:grpSpPr>
          <p:grpSp>
            <p:nvGrpSpPr>
              <p:cNvPr id="12" name="Group 11">
                <a:extLst>
                  <a:ext uri="{FF2B5EF4-FFF2-40B4-BE49-F238E27FC236}">
                    <a16:creationId xmlns:a16="http://schemas.microsoft.com/office/drawing/2014/main" id="{D7199C33-9B35-280C-DD78-0A46CD4EC4F9}"/>
                  </a:ext>
                </a:extLst>
              </p:cNvPr>
              <p:cNvGrpSpPr/>
              <p:nvPr/>
            </p:nvGrpSpPr>
            <p:grpSpPr>
              <a:xfrm>
                <a:off x="2088326" y="1806169"/>
                <a:ext cx="5058251" cy="3754612"/>
                <a:chOff x="2088326" y="1806169"/>
                <a:chExt cx="5058251" cy="3754612"/>
              </a:xfrm>
            </p:grpSpPr>
            <p:sp>
              <p:nvSpPr>
                <p:cNvPr id="35" name="Hexagon 34">
                  <a:extLst>
                    <a:ext uri="{FF2B5EF4-FFF2-40B4-BE49-F238E27FC236}">
                      <a16:creationId xmlns:a16="http://schemas.microsoft.com/office/drawing/2014/main" id="{33B14C1D-1A7E-737A-1CCD-C4EC7DED6FA1}"/>
                    </a:ext>
                  </a:extLst>
                </p:cNvPr>
                <p:cNvSpPr/>
                <p:nvPr/>
              </p:nvSpPr>
              <p:spPr>
                <a:xfrm>
                  <a:off x="2088326" y="1806169"/>
                  <a:ext cx="4216246" cy="3562815"/>
                </a:xfrm>
                <a:prstGeom prst="hexagon">
                  <a:avLst/>
                </a:prstGeom>
                <a:solidFill>
                  <a:srgbClr val="DFC9EF"/>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Hexagon 33">
                  <a:extLst>
                    <a:ext uri="{FF2B5EF4-FFF2-40B4-BE49-F238E27FC236}">
                      <a16:creationId xmlns:a16="http://schemas.microsoft.com/office/drawing/2014/main" id="{6A6D51E6-CF65-EF02-1DBB-4E90126E0B31}"/>
                    </a:ext>
                  </a:extLst>
                </p:cNvPr>
                <p:cNvSpPr/>
                <p:nvPr/>
              </p:nvSpPr>
              <p:spPr>
                <a:xfrm>
                  <a:off x="2206827" y="2540806"/>
                  <a:ext cx="3040380" cy="2093540"/>
                </a:xfrm>
                <a:prstGeom prst="hexagon">
                  <a:avLst/>
                </a:prstGeom>
                <a:solidFill>
                  <a:srgbClr val="BA8CDC"/>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0" name="Group 39">
                  <a:extLst>
                    <a:ext uri="{FF2B5EF4-FFF2-40B4-BE49-F238E27FC236}">
                      <a16:creationId xmlns:a16="http://schemas.microsoft.com/office/drawing/2014/main" id="{940C4411-4AE3-4C39-3A25-7CA0DDA67A79}"/>
                    </a:ext>
                  </a:extLst>
                </p:cNvPr>
                <p:cNvGrpSpPr/>
                <p:nvPr/>
              </p:nvGrpSpPr>
              <p:grpSpPr>
                <a:xfrm>
                  <a:off x="2457876" y="3028074"/>
                  <a:ext cx="171374" cy="381578"/>
                  <a:chOff x="7689730" y="3195744"/>
                  <a:chExt cx="171374" cy="381578"/>
                </a:xfrm>
              </p:grpSpPr>
              <p:cxnSp>
                <p:nvCxnSpPr>
                  <p:cNvPr id="36" name="Straight Connector 35">
                    <a:extLst>
                      <a:ext uri="{FF2B5EF4-FFF2-40B4-BE49-F238E27FC236}">
                        <a16:creationId xmlns:a16="http://schemas.microsoft.com/office/drawing/2014/main" id="{5C6BA29F-F336-8477-0F22-3890AFCE60EA}"/>
                      </a:ext>
                    </a:extLst>
                  </p:cNvPr>
                  <p:cNvCxnSpPr>
                    <a:cxnSpLocks/>
                  </p:cNvCxnSpPr>
                  <p:nvPr/>
                </p:nvCxnSpPr>
                <p:spPr>
                  <a:xfrm>
                    <a:off x="7775417" y="3367118"/>
                    <a:ext cx="0" cy="21020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EF1A047A-9909-5D12-7282-628EA8ED1B30}"/>
                      </a:ext>
                    </a:extLst>
                  </p:cNvPr>
                  <p:cNvSpPr/>
                  <p:nvPr/>
                </p:nvSpPr>
                <p:spPr>
                  <a:xfrm>
                    <a:off x="7689730" y="3195744"/>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3" name="Rectangle: Rounded Corners 42">
                  <a:extLst>
                    <a:ext uri="{FF2B5EF4-FFF2-40B4-BE49-F238E27FC236}">
                      <a16:creationId xmlns:a16="http://schemas.microsoft.com/office/drawing/2014/main" id="{CE914DA8-CDC3-DE3A-3738-128639367FC4}"/>
                    </a:ext>
                  </a:extLst>
                </p:cNvPr>
                <p:cNvSpPr/>
                <p:nvPr/>
              </p:nvSpPr>
              <p:spPr>
                <a:xfrm>
                  <a:off x="4005403" y="3328336"/>
                  <a:ext cx="425816" cy="351565"/>
                </a:xfrm>
                <a:prstGeom prst="roundRect">
                  <a:avLst/>
                </a:prstGeom>
                <a:solidFill>
                  <a:srgbClr val="9A57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4" name="Connector: Elbow 43">
                  <a:extLst>
                    <a:ext uri="{FF2B5EF4-FFF2-40B4-BE49-F238E27FC236}">
                      <a16:creationId xmlns:a16="http://schemas.microsoft.com/office/drawing/2014/main" id="{80B21C75-7B16-2C9B-F4C3-5F3C6DFDC475}"/>
                    </a:ext>
                  </a:extLst>
                </p:cNvPr>
                <p:cNvCxnSpPr>
                  <a:cxnSpLocks/>
                  <a:stCxn id="48" idx="3"/>
                  <a:endCxn id="46" idx="1"/>
                </p:cNvCxnSpPr>
                <p:nvPr/>
              </p:nvCxnSpPr>
              <p:spPr>
                <a:xfrm flipV="1">
                  <a:off x="2761180" y="2937979"/>
                  <a:ext cx="604954" cy="612168"/>
                </a:xfrm>
                <a:prstGeom prst="bentConnector3">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8F16B881-7F02-9320-ABC2-0B490E03D5CA}"/>
                    </a:ext>
                  </a:extLst>
                </p:cNvPr>
                <p:cNvCxnSpPr>
                  <a:cxnSpLocks/>
                  <a:stCxn id="46" idx="3"/>
                </p:cNvCxnSpPr>
                <p:nvPr/>
              </p:nvCxnSpPr>
              <p:spPr>
                <a:xfrm>
                  <a:off x="3791951" y="2937979"/>
                  <a:ext cx="426360" cy="386094"/>
                </a:xfrm>
                <a:prstGeom prst="bentConnector2">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Rectangle: Rounded Corners 45">
                  <a:extLst>
                    <a:ext uri="{FF2B5EF4-FFF2-40B4-BE49-F238E27FC236}">
                      <a16:creationId xmlns:a16="http://schemas.microsoft.com/office/drawing/2014/main" id="{3BEC7E3D-294F-32B3-0467-8A3ABCBC742D}"/>
                    </a:ext>
                  </a:extLst>
                </p:cNvPr>
                <p:cNvSpPr/>
                <p:nvPr/>
              </p:nvSpPr>
              <p:spPr>
                <a:xfrm>
                  <a:off x="3366134" y="2762196"/>
                  <a:ext cx="425817" cy="351565"/>
                </a:xfrm>
                <a:prstGeom prst="roundRect">
                  <a:avLst/>
                </a:prstGeom>
                <a:solidFill>
                  <a:srgbClr val="9A57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Diamond 46">
                  <a:extLst>
                    <a:ext uri="{FF2B5EF4-FFF2-40B4-BE49-F238E27FC236}">
                      <a16:creationId xmlns:a16="http://schemas.microsoft.com/office/drawing/2014/main" id="{CF1E7E84-BE84-EF72-028C-7C6BE33BBDC3}"/>
                    </a:ext>
                  </a:extLst>
                </p:cNvPr>
                <p:cNvSpPr/>
                <p:nvPr/>
              </p:nvSpPr>
              <p:spPr>
                <a:xfrm>
                  <a:off x="3799194" y="2848062"/>
                  <a:ext cx="167131" cy="167131"/>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Rounded Corners 47">
                  <a:extLst>
                    <a:ext uri="{FF2B5EF4-FFF2-40B4-BE49-F238E27FC236}">
                      <a16:creationId xmlns:a16="http://schemas.microsoft.com/office/drawing/2014/main" id="{A41AD289-0792-2EA4-E800-3122F9EFFC59}"/>
                    </a:ext>
                  </a:extLst>
                </p:cNvPr>
                <p:cNvSpPr/>
                <p:nvPr/>
              </p:nvSpPr>
              <p:spPr>
                <a:xfrm>
                  <a:off x="2335362" y="3374364"/>
                  <a:ext cx="425818" cy="351565"/>
                </a:xfrm>
                <a:prstGeom prst="roundRect">
                  <a:avLst/>
                </a:prstGeom>
                <a:solidFill>
                  <a:srgbClr val="9A57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Diamond 48">
                  <a:extLst>
                    <a:ext uri="{FF2B5EF4-FFF2-40B4-BE49-F238E27FC236}">
                      <a16:creationId xmlns:a16="http://schemas.microsoft.com/office/drawing/2014/main" id="{BC214A87-C3D5-FF0B-97DE-4DA23A95B490}"/>
                    </a:ext>
                  </a:extLst>
                </p:cNvPr>
                <p:cNvSpPr/>
                <p:nvPr/>
              </p:nvSpPr>
              <p:spPr>
                <a:xfrm>
                  <a:off x="2764551" y="3467108"/>
                  <a:ext cx="167130" cy="167132"/>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ight Brace 49">
                  <a:extLst>
                    <a:ext uri="{FF2B5EF4-FFF2-40B4-BE49-F238E27FC236}">
                      <a16:creationId xmlns:a16="http://schemas.microsoft.com/office/drawing/2014/main" id="{6933D540-CF40-3B71-81DD-0728A7B7E745}"/>
                    </a:ext>
                  </a:extLst>
                </p:cNvPr>
                <p:cNvSpPr/>
                <p:nvPr/>
              </p:nvSpPr>
              <p:spPr>
                <a:xfrm rot="9165860">
                  <a:off x="5056267" y="2920016"/>
                  <a:ext cx="883655" cy="428062"/>
                </a:xfrm>
                <a:prstGeom prst="rightBrace">
                  <a:avLst>
                    <a:gd name="adj1" fmla="val 9622"/>
                    <a:gd name="adj2" fmla="val 54011"/>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51" name="Straight Arrow Connector 50">
                  <a:extLst>
                    <a:ext uri="{FF2B5EF4-FFF2-40B4-BE49-F238E27FC236}">
                      <a16:creationId xmlns:a16="http://schemas.microsoft.com/office/drawing/2014/main" id="{272ECD37-CF7C-FD44-E585-9389787F552F}"/>
                    </a:ext>
                  </a:extLst>
                </p:cNvPr>
                <p:cNvCxnSpPr>
                  <a:cxnSpLocks/>
                  <a:stCxn id="43" idx="3"/>
                  <a:endCxn id="52" idx="2"/>
                </p:cNvCxnSpPr>
                <p:nvPr/>
              </p:nvCxnSpPr>
              <p:spPr>
                <a:xfrm flipV="1">
                  <a:off x="4431219" y="3357031"/>
                  <a:ext cx="513458" cy="147088"/>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213DB660-4E3D-3960-4A63-D7FBF409CF29}"/>
                    </a:ext>
                  </a:extLst>
                </p:cNvPr>
                <p:cNvSpPr/>
                <p:nvPr/>
              </p:nvSpPr>
              <p:spPr>
                <a:xfrm>
                  <a:off x="4944677" y="3271344"/>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tangle: Rounded Corners 62">
                  <a:extLst>
                    <a:ext uri="{FF2B5EF4-FFF2-40B4-BE49-F238E27FC236}">
                      <a16:creationId xmlns:a16="http://schemas.microsoft.com/office/drawing/2014/main" id="{7AC230C3-B6DC-459A-6E3F-2394AB209B41}"/>
                    </a:ext>
                  </a:extLst>
                </p:cNvPr>
                <p:cNvSpPr/>
                <p:nvPr/>
              </p:nvSpPr>
              <p:spPr>
                <a:xfrm>
                  <a:off x="2899680" y="3981174"/>
                  <a:ext cx="425816" cy="351565"/>
                </a:xfrm>
                <a:prstGeom prst="roundRect">
                  <a:avLst/>
                </a:prstGeom>
                <a:solidFill>
                  <a:srgbClr val="9A57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ectangle: Rounded Corners 63">
                  <a:extLst>
                    <a:ext uri="{FF2B5EF4-FFF2-40B4-BE49-F238E27FC236}">
                      <a16:creationId xmlns:a16="http://schemas.microsoft.com/office/drawing/2014/main" id="{8253828B-6500-05DB-B3F4-DE0CEA08709C}"/>
                    </a:ext>
                  </a:extLst>
                </p:cNvPr>
                <p:cNvSpPr/>
                <p:nvPr/>
              </p:nvSpPr>
              <p:spPr>
                <a:xfrm>
                  <a:off x="3660068" y="4059034"/>
                  <a:ext cx="425816" cy="351565"/>
                </a:xfrm>
                <a:prstGeom prst="roundRect">
                  <a:avLst/>
                </a:prstGeom>
                <a:solidFill>
                  <a:srgbClr val="9A57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5" name="Connector: Elbow 64">
                  <a:extLst>
                    <a:ext uri="{FF2B5EF4-FFF2-40B4-BE49-F238E27FC236}">
                      <a16:creationId xmlns:a16="http://schemas.microsoft.com/office/drawing/2014/main" id="{623284CD-18F4-CF51-5F9F-6A6C6563AA46}"/>
                    </a:ext>
                  </a:extLst>
                </p:cNvPr>
                <p:cNvCxnSpPr>
                  <a:cxnSpLocks/>
                  <a:stCxn id="63" idx="3"/>
                  <a:endCxn id="64" idx="1"/>
                </p:cNvCxnSpPr>
                <p:nvPr/>
              </p:nvCxnSpPr>
              <p:spPr>
                <a:xfrm>
                  <a:off x="3325496" y="4156957"/>
                  <a:ext cx="334572" cy="77860"/>
                </a:xfrm>
                <a:prstGeom prst="bentConnector3">
                  <a:avLst>
                    <a:gd name="adj1" fmla="val 57592"/>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E289FFA-45DA-6FFE-34F0-C4A60E2E3E8F}"/>
                    </a:ext>
                  </a:extLst>
                </p:cNvPr>
                <p:cNvCxnSpPr>
                  <a:cxnSpLocks/>
                  <a:stCxn id="48" idx="2"/>
                  <a:endCxn id="63" idx="1"/>
                </p:cNvCxnSpPr>
                <p:nvPr/>
              </p:nvCxnSpPr>
              <p:spPr>
                <a:xfrm>
                  <a:off x="2548271" y="3725929"/>
                  <a:ext cx="351409" cy="431028"/>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F0DC8FA8-A750-E835-50E7-91D1B053EA3E}"/>
                    </a:ext>
                  </a:extLst>
                </p:cNvPr>
                <p:cNvSpPr txBox="1"/>
                <p:nvPr/>
              </p:nvSpPr>
              <p:spPr>
                <a:xfrm>
                  <a:off x="2582958" y="2549181"/>
                  <a:ext cx="2108329" cy="215444"/>
                </a:xfrm>
                <a:prstGeom prst="rect">
                  <a:avLst/>
                </a:prstGeom>
                <a:noFill/>
              </p:spPr>
              <p:txBody>
                <a:bodyPr wrap="square" rtlCol="0">
                  <a:spAutoFit/>
                </a:bodyPr>
                <a:lstStyle/>
                <a:p>
                  <a:pPr algn="r"/>
                  <a:r>
                    <a:rPr lang="en-GB" sz="800" b="1" cap="all" dirty="0">
                      <a:latin typeface="Alte Haas Grotesk" panose="02000503000000020004" pitchFamily="2" charset="0"/>
                    </a:rPr>
                    <a:t>Seat suggestions Domain</a:t>
                  </a:r>
                </a:p>
              </p:txBody>
            </p:sp>
            <p:sp>
              <p:nvSpPr>
                <p:cNvPr id="85" name="Right Brace 84">
                  <a:extLst>
                    <a:ext uri="{FF2B5EF4-FFF2-40B4-BE49-F238E27FC236}">
                      <a16:creationId xmlns:a16="http://schemas.microsoft.com/office/drawing/2014/main" id="{ECBCF79C-DB7C-8437-A8D1-79A66D6A3034}"/>
                    </a:ext>
                  </a:extLst>
                </p:cNvPr>
                <p:cNvSpPr/>
                <p:nvPr/>
              </p:nvSpPr>
              <p:spPr>
                <a:xfrm rot="12414236">
                  <a:off x="4725358" y="4434439"/>
                  <a:ext cx="883655" cy="428062"/>
                </a:xfrm>
                <a:prstGeom prst="rightBrace">
                  <a:avLst>
                    <a:gd name="adj1" fmla="val 9622"/>
                    <a:gd name="adj2" fmla="val 54011"/>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6" name="Oval 85">
                  <a:extLst>
                    <a:ext uri="{FF2B5EF4-FFF2-40B4-BE49-F238E27FC236}">
                      <a16:creationId xmlns:a16="http://schemas.microsoft.com/office/drawing/2014/main" id="{EFB2C063-5C64-7717-7CF4-F13A7821C2FA}"/>
                    </a:ext>
                  </a:extLst>
                </p:cNvPr>
                <p:cNvSpPr/>
                <p:nvPr/>
              </p:nvSpPr>
              <p:spPr>
                <a:xfrm>
                  <a:off x="4632022" y="4320649"/>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Rectangle 83">
                  <a:extLst>
                    <a:ext uri="{FF2B5EF4-FFF2-40B4-BE49-F238E27FC236}">
                      <a16:creationId xmlns:a16="http://schemas.microsoft.com/office/drawing/2014/main" id="{DC2D66E4-746D-C29C-9C6E-03E99FEE3A62}"/>
                    </a:ext>
                  </a:extLst>
                </p:cNvPr>
                <p:cNvSpPr/>
                <p:nvPr/>
              </p:nvSpPr>
              <p:spPr>
                <a:xfrm rot="17820000">
                  <a:off x="4959075" y="4515388"/>
                  <a:ext cx="823899" cy="546311"/>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b="1" cap="all" dirty="0">
                      <a:solidFill>
                        <a:schemeClr val="tx1"/>
                      </a:solidFill>
                    </a:rPr>
                    <a:t>Repository (Adapter)</a:t>
                  </a:r>
                  <a:endParaRPr lang="en-GB" sz="700" b="1" cap="all" dirty="0">
                    <a:solidFill>
                      <a:schemeClr val="tx1"/>
                    </a:solidFill>
                  </a:endParaRPr>
                </a:p>
              </p:txBody>
            </p:sp>
            <p:cxnSp>
              <p:nvCxnSpPr>
                <p:cNvPr id="94" name="Straight Arrow Connector 93">
                  <a:extLst>
                    <a:ext uri="{FF2B5EF4-FFF2-40B4-BE49-F238E27FC236}">
                      <a16:creationId xmlns:a16="http://schemas.microsoft.com/office/drawing/2014/main" id="{6264A4D3-64FF-9EDF-3633-89AB523BA0D2}"/>
                    </a:ext>
                  </a:extLst>
                </p:cNvPr>
                <p:cNvCxnSpPr>
                  <a:cxnSpLocks/>
                  <a:stCxn id="64" idx="3"/>
                  <a:endCxn id="86" idx="2"/>
                </p:cNvCxnSpPr>
                <p:nvPr/>
              </p:nvCxnSpPr>
              <p:spPr>
                <a:xfrm>
                  <a:off x="4085884" y="4234817"/>
                  <a:ext cx="546138" cy="171519"/>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0" name="Diamond 99">
                  <a:extLst>
                    <a:ext uri="{FF2B5EF4-FFF2-40B4-BE49-F238E27FC236}">
                      <a16:creationId xmlns:a16="http://schemas.microsoft.com/office/drawing/2014/main" id="{6CA5F1AF-7106-D0E4-AB41-41734719A651}"/>
                    </a:ext>
                  </a:extLst>
                </p:cNvPr>
                <p:cNvSpPr/>
                <p:nvPr/>
              </p:nvSpPr>
              <p:spPr>
                <a:xfrm>
                  <a:off x="3332536" y="4078151"/>
                  <a:ext cx="167131" cy="167131"/>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Flowchart: Magnetic Disk 101">
                  <a:extLst>
                    <a:ext uri="{FF2B5EF4-FFF2-40B4-BE49-F238E27FC236}">
                      <a16:creationId xmlns:a16="http://schemas.microsoft.com/office/drawing/2014/main" id="{8809B9B3-2ABA-7002-C465-823660F01F15}"/>
                    </a:ext>
                  </a:extLst>
                </p:cNvPr>
                <p:cNvSpPr/>
                <p:nvPr/>
              </p:nvSpPr>
              <p:spPr>
                <a:xfrm>
                  <a:off x="6642056" y="4852803"/>
                  <a:ext cx="504521" cy="707978"/>
                </a:xfrm>
                <a:prstGeom prst="flowChartMagneticDisk">
                  <a:avLst/>
                </a:prstGeom>
                <a:solidFill>
                  <a:srgbClr val="DFC9EF"/>
                </a:solid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all" dirty="0" err="1">
                      <a:solidFill>
                        <a:schemeClr val="tx1"/>
                      </a:solidFill>
                      <a:latin typeface="Alte Haas Grotesk" panose="02000503000000020004" pitchFamily="2" charset="0"/>
                    </a:rPr>
                    <a:t>db</a:t>
                  </a:r>
                  <a:endParaRPr lang="fr-FR" sz="1200" b="1" cap="all" dirty="0">
                    <a:solidFill>
                      <a:schemeClr val="tx1"/>
                    </a:solidFill>
                    <a:latin typeface="Alte Haas Grotesk" panose="02000503000000020004" pitchFamily="2" charset="0"/>
                  </a:endParaRPr>
                </a:p>
              </p:txBody>
            </p:sp>
            <p:cxnSp>
              <p:nvCxnSpPr>
                <p:cNvPr id="103" name="Straight Arrow Connector 102">
                  <a:extLst>
                    <a:ext uri="{FF2B5EF4-FFF2-40B4-BE49-F238E27FC236}">
                      <a16:creationId xmlns:a16="http://schemas.microsoft.com/office/drawing/2014/main" id="{9DC579C9-2B02-64AB-2FBD-5421A8699E3D}"/>
                    </a:ext>
                  </a:extLst>
                </p:cNvPr>
                <p:cNvCxnSpPr>
                  <a:cxnSpLocks/>
                  <a:stCxn id="84" idx="2"/>
                  <a:endCxn id="102" idx="2"/>
                </p:cNvCxnSpPr>
                <p:nvPr/>
              </p:nvCxnSpPr>
              <p:spPr>
                <a:xfrm>
                  <a:off x="5614408" y="4912553"/>
                  <a:ext cx="1027648" cy="294239"/>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sp>
            <p:nvSpPr>
              <p:cNvPr id="216" name="Rectangle 215">
                <a:extLst>
                  <a:ext uri="{FF2B5EF4-FFF2-40B4-BE49-F238E27FC236}">
                    <a16:creationId xmlns:a16="http://schemas.microsoft.com/office/drawing/2014/main" id="{B4EA41F1-A440-2F90-8DE8-61CF29EE04C4}"/>
                  </a:ext>
                </a:extLst>
              </p:cNvPr>
              <p:cNvSpPr/>
              <p:nvPr/>
            </p:nvSpPr>
            <p:spPr>
              <a:xfrm rot="14555838">
                <a:off x="5278176" y="2741106"/>
                <a:ext cx="824437" cy="546311"/>
              </a:xfrm>
              <a:prstGeom prst="rect">
                <a:avLst/>
              </a:prstGeom>
              <a:solidFill>
                <a:srgbClr val="FFF4D5"/>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500" b="1" cap="all" dirty="0">
                    <a:solidFill>
                      <a:schemeClr val="tx1"/>
                    </a:solidFill>
                  </a:rPr>
                  <a:t>Auditorium </a:t>
                </a:r>
                <a:r>
                  <a:rPr lang="fr-FR" sz="500" b="1" cap="all" dirty="0" err="1">
                    <a:solidFill>
                      <a:schemeClr val="tx1"/>
                    </a:solidFill>
                  </a:rPr>
                  <a:t>seatingS</a:t>
                </a:r>
                <a:r>
                  <a:rPr lang="fr-FR" sz="500" b="1" cap="all" dirty="0">
                    <a:solidFill>
                      <a:schemeClr val="tx1"/>
                    </a:solidFill>
                  </a:rPr>
                  <a:t> </a:t>
                </a:r>
              </a:p>
              <a:p>
                <a:pPr algn="ctr"/>
                <a:endParaRPr lang="fr-FR" sz="500" b="1" cap="all" dirty="0">
                  <a:solidFill>
                    <a:schemeClr val="tx1"/>
                  </a:solidFill>
                </a:endParaRPr>
              </a:p>
              <a:p>
                <a:pPr algn="ctr"/>
                <a:r>
                  <a:rPr lang="fr-FR" sz="700" b="1" cap="all" dirty="0" err="1">
                    <a:solidFill>
                      <a:schemeClr val="tx1"/>
                    </a:solidFill>
                  </a:rPr>
                  <a:t>Inproc</a:t>
                </a:r>
                <a:r>
                  <a:rPr lang="fr-FR" sz="700" b="1" cap="all" dirty="0">
                    <a:solidFill>
                      <a:schemeClr val="tx1"/>
                    </a:solidFill>
                  </a:rPr>
                  <a:t> Adapter</a:t>
                </a:r>
                <a:endParaRPr lang="en-GB" sz="700" b="1" cap="all" dirty="0">
                  <a:solidFill>
                    <a:schemeClr val="tx1"/>
                  </a:solidFill>
                </a:endParaRPr>
              </a:p>
            </p:txBody>
          </p:sp>
        </p:grpSp>
        <p:sp>
          <p:nvSpPr>
            <p:cNvPr id="71" name="TextBox 70">
              <a:extLst>
                <a:ext uri="{FF2B5EF4-FFF2-40B4-BE49-F238E27FC236}">
                  <a16:creationId xmlns:a16="http://schemas.microsoft.com/office/drawing/2014/main" id="{36926729-2368-F21C-A7F2-F3D542F577A7}"/>
                </a:ext>
              </a:extLst>
            </p:cNvPr>
            <p:cNvSpPr txBox="1"/>
            <p:nvPr/>
          </p:nvSpPr>
          <p:spPr>
            <a:xfrm>
              <a:off x="3403083" y="2997515"/>
              <a:ext cx="1523320" cy="302538"/>
            </a:xfrm>
            <a:prstGeom prst="rect">
              <a:avLst/>
            </a:prstGeom>
            <a:noFill/>
          </p:spPr>
          <p:txBody>
            <a:bodyPr wrap="square" rtlCol="0">
              <a:spAutoFit/>
            </a:bodyPr>
            <a:lstStyle/>
            <a:p>
              <a:pPr algn="r"/>
              <a:r>
                <a:rPr lang="en-GB" sz="1100" b="1" cap="all" dirty="0">
                  <a:latin typeface="Alte Haas Grotesk" panose="02000503000000020004" pitchFamily="2" charset="0"/>
                </a:rPr>
                <a:t>Infra</a:t>
              </a:r>
            </a:p>
          </p:txBody>
        </p:sp>
      </p:grpSp>
      <p:cxnSp>
        <p:nvCxnSpPr>
          <p:cNvPr id="80" name="Straight Arrow Connector 79">
            <a:extLst>
              <a:ext uri="{FF2B5EF4-FFF2-40B4-BE49-F238E27FC236}">
                <a16:creationId xmlns:a16="http://schemas.microsoft.com/office/drawing/2014/main" id="{CF148EDC-DFD7-DD46-9E09-4881F99D4190}"/>
              </a:ext>
            </a:extLst>
          </p:cNvPr>
          <p:cNvCxnSpPr>
            <a:cxnSpLocks/>
            <a:stCxn id="216" idx="2"/>
            <a:endCxn id="60" idx="2"/>
          </p:cNvCxnSpPr>
          <p:nvPr/>
        </p:nvCxnSpPr>
        <p:spPr>
          <a:xfrm flipV="1">
            <a:off x="6637431" y="2663900"/>
            <a:ext cx="552390" cy="1193488"/>
          </a:xfrm>
          <a:prstGeom prst="straightConnector1">
            <a:avLst/>
          </a:prstGeom>
          <a:ln w="381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BB698B22-AD58-84D7-95CB-A55E5D30396A}"/>
              </a:ext>
            </a:extLst>
          </p:cNvPr>
          <p:cNvCxnSpPr>
            <a:cxnSpLocks/>
            <a:stCxn id="72" idx="2"/>
          </p:cNvCxnSpPr>
          <p:nvPr/>
        </p:nvCxnSpPr>
        <p:spPr>
          <a:xfrm>
            <a:off x="958659" y="1572503"/>
            <a:ext cx="1369544" cy="1026899"/>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2D8AC8C4-19B1-016D-D00B-7492972C0838}"/>
              </a:ext>
            </a:extLst>
          </p:cNvPr>
          <p:cNvSpPr txBox="1"/>
          <p:nvPr/>
        </p:nvSpPr>
        <p:spPr>
          <a:xfrm>
            <a:off x="1476350" y="1966460"/>
            <a:ext cx="334162" cy="182940"/>
          </a:xfrm>
          <a:prstGeom prst="rect">
            <a:avLst/>
          </a:prstGeom>
          <a:solidFill>
            <a:srgbClr val="E2BB5C"/>
          </a:solidFill>
        </p:spPr>
        <p:txBody>
          <a:bodyPr wrap="none" rtlCol="0">
            <a:noAutofit/>
          </a:bodyPr>
          <a:lstStyle/>
          <a:p>
            <a:pPr algn="ctr"/>
            <a:r>
              <a:rPr lang="fr-FR" sz="900" b="1" dirty="0">
                <a:latin typeface="Alte Haas Grotesk" panose="02000503000000020004" pitchFamily="2" charset="0"/>
              </a:rPr>
              <a:t>HTTP</a:t>
            </a:r>
            <a:endParaRPr lang="en-GB" sz="900" b="1" dirty="0">
              <a:latin typeface="Alte Haas Grotesk" panose="02000503000000020004" pitchFamily="2" charset="0"/>
            </a:endParaRPr>
          </a:p>
        </p:txBody>
      </p:sp>
      <p:sp>
        <p:nvSpPr>
          <p:cNvPr id="219" name="TextBox 218">
            <a:extLst>
              <a:ext uri="{FF2B5EF4-FFF2-40B4-BE49-F238E27FC236}">
                <a16:creationId xmlns:a16="http://schemas.microsoft.com/office/drawing/2014/main" id="{367A1175-FBF3-4E40-D4B8-231602A6C53F}"/>
              </a:ext>
            </a:extLst>
          </p:cNvPr>
          <p:cNvSpPr txBox="1"/>
          <p:nvPr/>
        </p:nvSpPr>
        <p:spPr>
          <a:xfrm>
            <a:off x="6588464" y="3256302"/>
            <a:ext cx="587020" cy="215444"/>
          </a:xfrm>
          <a:prstGeom prst="rect">
            <a:avLst/>
          </a:prstGeom>
          <a:solidFill>
            <a:srgbClr val="D0CECE"/>
          </a:solidFill>
        </p:spPr>
        <p:txBody>
          <a:bodyPr wrap="square" rtlCol="0">
            <a:spAutoFit/>
          </a:bodyPr>
          <a:lstStyle>
            <a:defPPr>
              <a:defRPr lang="fr-FR"/>
            </a:defPPr>
            <a:lvl1pPr>
              <a:defRPr sz="800" b="1">
                <a:solidFill>
                  <a:schemeClr val="bg1"/>
                </a:solidFill>
                <a:latin typeface="Alte Haas Grotesk" panose="02000503000000020004" pitchFamily="2" charset="0"/>
              </a:defRPr>
            </a:lvl1pPr>
          </a:lstStyle>
          <a:p>
            <a:r>
              <a:rPr lang="fr-FR" dirty="0">
                <a:solidFill>
                  <a:srgbClr val="C00000"/>
                </a:solidFill>
              </a:rPr>
              <a:t>In-Proc</a:t>
            </a:r>
            <a:endParaRPr lang="en-GB" dirty="0">
              <a:solidFill>
                <a:srgbClr val="C00000"/>
              </a:solidFill>
            </a:endParaRPr>
          </a:p>
        </p:txBody>
      </p:sp>
      <p:sp>
        <p:nvSpPr>
          <p:cNvPr id="220" name="TextBox 219">
            <a:extLst>
              <a:ext uri="{FF2B5EF4-FFF2-40B4-BE49-F238E27FC236}">
                <a16:creationId xmlns:a16="http://schemas.microsoft.com/office/drawing/2014/main" id="{CB496A8E-E268-6B44-F810-6FFF3C315E14}"/>
              </a:ext>
            </a:extLst>
          </p:cNvPr>
          <p:cNvSpPr txBox="1"/>
          <p:nvPr/>
        </p:nvSpPr>
        <p:spPr>
          <a:xfrm>
            <a:off x="9020592" y="2811900"/>
            <a:ext cx="363882" cy="123111"/>
          </a:xfrm>
          <a:prstGeom prst="rect">
            <a:avLst/>
          </a:prstGeom>
          <a:solidFill>
            <a:srgbClr val="D0CECE"/>
          </a:solidFill>
        </p:spPr>
        <p:txBody>
          <a:bodyPr wrap="none" lIns="0" tIns="0" rIns="0" bIns="0" rtlCol="0">
            <a:spAutoFit/>
          </a:bodyPr>
          <a:lstStyle>
            <a:defPPr>
              <a:defRPr lang="fr-FR"/>
            </a:defPPr>
            <a:lvl1pPr>
              <a:defRPr sz="800" b="1">
                <a:solidFill>
                  <a:schemeClr val="bg1"/>
                </a:solidFill>
                <a:latin typeface="Alte Haas Grotesk" panose="02000503000000020004" pitchFamily="2" charset="0"/>
              </a:defRPr>
            </a:lvl1pPr>
          </a:lstStyle>
          <a:p>
            <a:r>
              <a:rPr lang="fr-FR" dirty="0">
                <a:solidFill>
                  <a:srgbClr val="C00000"/>
                </a:solidFill>
              </a:rPr>
              <a:t>In-Proc</a:t>
            </a:r>
            <a:endParaRPr lang="en-GB" dirty="0">
              <a:solidFill>
                <a:srgbClr val="C00000"/>
              </a:solidFill>
            </a:endParaRPr>
          </a:p>
        </p:txBody>
      </p:sp>
      <p:sp>
        <p:nvSpPr>
          <p:cNvPr id="217" name="Rectangle 216">
            <a:extLst>
              <a:ext uri="{FF2B5EF4-FFF2-40B4-BE49-F238E27FC236}">
                <a16:creationId xmlns:a16="http://schemas.microsoft.com/office/drawing/2014/main" id="{532EC0A5-21F3-7B7E-8302-4B3EB1649AD2}"/>
              </a:ext>
            </a:extLst>
          </p:cNvPr>
          <p:cNvSpPr/>
          <p:nvPr/>
        </p:nvSpPr>
        <p:spPr>
          <a:xfrm rot="16200000">
            <a:off x="2155006" y="3650563"/>
            <a:ext cx="1051591" cy="473046"/>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182880" rIns="91440" bIns="182880" rtlCol="0" anchor="ctr"/>
          <a:lstStyle/>
          <a:p>
            <a:pPr algn="ctr"/>
            <a:r>
              <a:rPr lang="fr-FR" sz="900" b="1" cap="all" dirty="0">
                <a:solidFill>
                  <a:schemeClr val="tx1"/>
                </a:solidFill>
              </a:rPr>
              <a:t>Suggesti0ns </a:t>
            </a:r>
            <a:r>
              <a:rPr lang="fr-FR" sz="900" b="1" cap="all" dirty="0" err="1">
                <a:solidFill>
                  <a:schemeClr val="tx1"/>
                </a:solidFill>
              </a:rPr>
              <a:t>WebController</a:t>
            </a:r>
            <a:r>
              <a:rPr lang="fr-FR" sz="900" b="1" cap="all" dirty="0">
                <a:solidFill>
                  <a:schemeClr val="tx1"/>
                </a:solidFill>
              </a:rPr>
              <a:t> (Adapter)</a:t>
            </a:r>
            <a:endParaRPr lang="en-GB" sz="900" b="1" cap="all" dirty="0">
              <a:solidFill>
                <a:schemeClr val="tx1"/>
              </a:solidFill>
            </a:endParaRPr>
          </a:p>
        </p:txBody>
      </p:sp>
      <p:sp>
        <p:nvSpPr>
          <p:cNvPr id="139" name="Rectangle 138">
            <a:extLst>
              <a:ext uri="{FF2B5EF4-FFF2-40B4-BE49-F238E27FC236}">
                <a16:creationId xmlns:a16="http://schemas.microsoft.com/office/drawing/2014/main" id="{3A5C7D39-A1B5-71BE-A4E0-97FFCA78B304}"/>
              </a:ext>
            </a:extLst>
          </p:cNvPr>
          <p:cNvSpPr/>
          <p:nvPr/>
        </p:nvSpPr>
        <p:spPr>
          <a:xfrm rot="16200000">
            <a:off x="2030788" y="2362569"/>
            <a:ext cx="1316066" cy="473048"/>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182880" rIns="91440" bIns="182880" rtlCol="0" anchor="ctr"/>
          <a:lstStyle/>
          <a:p>
            <a:pPr algn="ctr"/>
            <a:r>
              <a:rPr lang="fr-FR" sz="900" b="1" cap="all" dirty="0" err="1">
                <a:solidFill>
                  <a:schemeClr val="tx1"/>
                </a:solidFill>
              </a:rPr>
              <a:t>AuditoriumSeatings</a:t>
            </a:r>
            <a:r>
              <a:rPr lang="fr-FR" sz="900" b="1" cap="all" dirty="0">
                <a:solidFill>
                  <a:schemeClr val="tx1"/>
                </a:solidFill>
              </a:rPr>
              <a:t> </a:t>
            </a:r>
            <a:r>
              <a:rPr lang="fr-FR" sz="900" b="1" cap="all" dirty="0" err="1">
                <a:solidFill>
                  <a:schemeClr val="tx1"/>
                </a:solidFill>
              </a:rPr>
              <a:t>WebController</a:t>
            </a:r>
            <a:r>
              <a:rPr lang="fr-FR" sz="900" b="1" cap="all" dirty="0">
                <a:solidFill>
                  <a:schemeClr val="tx1"/>
                </a:solidFill>
              </a:rPr>
              <a:t> (Adapter)</a:t>
            </a:r>
            <a:endParaRPr lang="en-GB" sz="900" b="1" cap="all" dirty="0">
              <a:solidFill>
                <a:schemeClr val="tx1"/>
              </a:solidFill>
            </a:endParaRPr>
          </a:p>
        </p:txBody>
      </p:sp>
      <p:sp>
        <p:nvSpPr>
          <p:cNvPr id="163" name="TextBox 162">
            <a:extLst>
              <a:ext uri="{FF2B5EF4-FFF2-40B4-BE49-F238E27FC236}">
                <a16:creationId xmlns:a16="http://schemas.microsoft.com/office/drawing/2014/main" id="{B2C0EA16-5F2D-3D3A-ABE1-43FF73FA8F78}"/>
              </a:ext>
            </a:extLst>
          </p:cNvPr>
          <p:cNvSpPr txBox="1"/>
          <p:nvPr/>
        </p:nvSpPr>
        <p:spPr>
          <a:xfrm>
            <a:off x="9887216" y="1377937"/>
            <a:ext cx="1317241" cy="338554"/>
          </a:xfrm>
          <a:prstGeom prst="rect">
            <a:avLst/>
          </a:prstGeom>
          <a:noFill/>
        </p:spPr>
        <p:txBody>
          <a:bodyPr wrap="square" rtlCol="0">
            <a:spAutoFit/>
          </a:bodyPr>
          <a:lstStyle/>
          <a:p>
            <a:pPr algn="r"/>
            <a:r>
              <a:rPr lang="en-GB" sz="1600" b="1" cap="all" dirty="0">
                <a:latin typeface="Alte Haas Grotesk" panose="02000503000000020004" pitchFamily="2" charset="0"/>
              </a:rPr>
              <a:t>Infra</a:t>
            </a:r>
          </a:p>
        </p:txBody>
      </p:sp>
      <p:sp>
        <p:nvSpPr>
          <p:cNvPr id="168" name="TextBox 167">
            <a:extLst>
              <a:ext uri="{FF2B5EF4-FFF2-40B4-BE49-F238E27FC236}">
                <a16:creationId xmlns:a16="http://schemas.microsoft.com/office/drawing/2014/main" id="{006C0D17-4879-26D8-FD78-F4F8D0793256}"/>
              </a:ext>
            </a:extLst>
          </p:cNvPr>
          <p:cNvSpPr txBox="1"/>
          <p:nvPr/>
        </p:nvSpPr>
        <p:spPr>
          <a:xfrm>
            <a:off x="1505216" y="2643311"/>
            <a:ext cx="334162" cy="182940"/>
          </a:xfrm>
          <a:prstGeom prst="rect">
            <a:avLst/>
          </a:prstGeom>
          <a:solidFill>
            <a:srgbClr val="E2BB5C"/>
          </a:solidFill>
        </p:spPr>
        <p:txBody>
          <a:bodyPr wrap="none" rtlCol="0">
            <a:noAutofit/>
          </a:bodyPr>
          <a:lstStyle>
            <a:defPPr>
              <a:defRPr lang="fr-FR"/>
            </a:defPPr>
            <a:lvl1pPr algn="ctr">
              <a:defRPr sz="900" b="1">
                <a:latin typeface="Alte Haas Grotesk" panose="02000503000000020004" pitchFamily="2" charset="0"/>
              </a:defRPr>
            </a:lvl1pPr>
          </a:lstStyle>
          <a:p>
            <a:r>
              <a:rPr lang="fr-FR"/>
              <a:t>HTTP</a:t>
            </a:r>
            <a:endParaRPr lang="en-GB" dirty="0"/>
          </a:p>
        </p:txBody>
      </p:sp>
      <p:sp>
        <p:nvSpPr>
          <p:cNvPr id="194" name="TextBox 193">
            <a:extLst>
              <a:ext uri="{FF2B5EF4-FFF2-40B4-BE49-F238E27FC236}">
                <a16:creationId xmlns:a16="http://schemas.microsoft.com/office/drawing/2014/main" id="{01A184E7-6658-24BB-7379-74097AC303AE}"/>
              </a:ext>
            </a:extLst>
          </p:cNvPr>
          <p:cNvSpPr txBox="1"/>
          <p:nvPr/>
        </p:nvSpPr>
        <p:spPr>
          <a:xfrm>
            <a:off x="215222" y="3427861"/>
            <a:ext cx="1832368" cy="3231654"/>
          </a:xfrm>
          <a:prstGeom prst="rect">
            <a:avLst/>
          </a:prstGeom>
          <a:solidFill>
            <a:schemeClr val="bg1"/>
          </a:solidFill>
          <a:ln w="9525">
            <a:solidFill>
              <a:schemeClr val="tx1"/>
            </a:solidFill>
          </a:ln>
        </p:spPr>
        <p:txBody>
          <a:bodyPr wrap="square" rtlCol="0">
            <a:spAutoFit/>
          </a:bodyPr>
          <a:lstStyle>
            <a:defPPr>
              <a:defRPr lang="fr-FR"/>
            </a:defPPr>
            <a:lvl1pPr>
              <a:defRPr sz="1200" b="1"/>
            </a:lvl1pPr>
          </a:lstStyle>
          <a:p>
            <a:r>
              <a:rPr lang="en-US" dirty="0"/>
              <a:t>The whole hexagons are assembled </a:t>
            </a:r>
            <a:r>
              <a:rPr lang="en-US" dirty="0">
                <a:solidFill>
                  <a:srgbClr val="C00000"/>
                </a:solidFill>
              </a:rPr>
              <a:t>in the same process.</a:t>
            </a:r>
          </a:p>
          <a:p>
            <a:br>
              <a:rPr lang="en-US" dirty="0">
                <a:solidFill>
                  <a:srgbClr val="C00000"/>
                </a:solidFill>
              </a:rPr>
            </a:br>
            <a:r>
              <a:rPr lang="en-US" dirty="0"/>
              <a:t>We are using “lightweight” &amp; In</a:t>
            </a:r>
            <a:r>
              <a:rPr lang="fr-FR" dirty="0"/>
              <a:t>-</a:t>
            </a:r>
            <a:r>
              <a:rPr lang="en-US" dirty="0"/>
              <a:t>Proc driven adapters that are making direct memory calls towards other hexagons' driver ports (i.e. driven </a:t>
            </a:r>
            <a:r>
              <a:rPr lang="en-US" dirty="0">
                <a:solidFill>
                  <a:srgbClr val="C00000"/>
                </a:solidFill>
              </a:rPr>
              <a:t>adapters</a:t>
            </a:r>
            <a:r>
              <a:rPr lang="en-US" dirty="0"/>
              <a:t> calling someone else’s driver </a:t>
            </a:r>
            <a:r>
              <a:rPr lang="en-US" dirty="0">
                <a:solidFill>
                  <a:srgbClr val="C00000"/>
                </a:solidFill>
              </a:rPr>
              <a:t>ports</a:t>
            </a:r>
            <a:r>
              <a:rPr lang="en-US" dirty="0"/>
              <a:t>).</a:t>
            </a:r>
          </a:p>
          <a:p>
            <a:endParaRPr lang="en-US" dirty="0"/>
          </a:p>
          <a:p>
            <a:r>
              <a:rPr lang="en-US" dirty="0"/>
              <a:t>Modularized monoliths are very handy for any refactoring phase.</a:t>
            </a:r>
          </a:p>
        </p:txBody>
      </p:sp>
      <p:sp>
        <p:nvSpPr>
          <p:cNvPr id="148" name="Freeform: Shape 147">
            <a:extLst>
              <a:ext uri="{FF2B5EF4-FFF2-40B4-BE49-F238E27FC236}">
                <a16:creationId xmlns:a16="http://schemas.microsoft.com/office/drawing/2014/main" id="{74C8E9E1-AD30-390D-7FB4-101B06EE2743}"/>
              </a:ext>
            </a:extLst>
          </p:cNvPr>
          <p:cNvSpPr/>
          <p:nvPr/>
        </p:nvSpPr>
        <p:spPr>
          <a:xfrm rot="5400000">
            <a:off x="4959647" y="523854"/>
            <a:ext cx="218198" cy="4252138"/>
          </a:xfrm>
          <a:custGeom>
            <a:avLst/>
            <a:gdLst>
              <a:gd name="connsiteX0" fmla="*/ 297741 w 583793"/>
              <a:gd name="connsiteY0" fmla="*/ 4133088 h 4133088"/>
              <a:gd name="connsiteX1" fmla="*/ 297741 w 583793"/>
              <a:gd name="connsiteY1" fmla="*/ 3883152 h 4133088"/>
              <a:gd name="connsiteX2" fmla="*/ 578157 w 583793"/>
              <a:gd name="connsiteY2" fmla="*/ 3700272 h 4133088"/>
              <a:gd name="connsiteX3" fmla="*/ 5133 w 583793"/>
              <a:gd name="connsiteY3" fmla="*/ 3523488 h 4133088"/>
              <a:gd name="connsiteX4" fmla="*/ 572061 w 583793"/>
              <a:gd name="connsiteY4" fmla="*/ 3328416 h 4133088"/>
              <a:gd name="connsiteX5" fmla="*/ 17325 w 583793"/>
              <a:gd name="connsiteY5" fmla="*/ 3157728 h 4133088"/>
              <a:gd name="connsiteX6" fmla="*/ 559869 w 583793"/>
              <a:gd name="connsiteY6" fmla="*/ 2974848 h 4133088"/>
              <a:gd name="connsiteX7" fmla="*/ 17325 w 583793"/>
              <a:gd name="connsiteY7" fmla="*/ 2798064 h 4133088"/>
              <a:gd name="connsiteX8" fmla="*/ 578157 w 583793"/>
              <a:gd name="connsiteY8" fmla="*/ 2609088 h 4133088"/>
              <a:gd name="connsiteX9" fmla="*/ 17325 w 583793"/>
              <a:gd name="connsiteY9" fmla="*/ 2426208 h 4133088"/>
              <a:gd name="connsiteX10" fmla="*/ 565965 w 583793"/>
              <a:gd name="connsiteY10" fmla="*/ 2243328 h 4133088"/>
              <a:gd name="connsiteX11" fmla="*/ 17325 w 583793"/>
              <a:gd name="connsiteY11" fmla="*/ 2072640 h 4133088"/>
              <a:gd name="connsiteX12" fmla="*/ 565965 w 583793"/>
              <a:gd name="connsiteY12" fmla="*/ 1883664 h 4133088"/>
              <a:gd name="connsiteX13" fmla="*/ 17325 w 583793"/>
              <a:gd name="connsiteY13" fmla="*/ 1706880 h 4133088"/>
              <a:gd name="connsiteX14" fmla="*/ 565965 w 583793"/>
              <a:gd name="connsiteY14" fmla="*/ 1524000 h 4133088"/>
              <a:gd name="connsiteX15" fmla="*/ 17325 w 583793"/>
              <a:gd name="connsiteY15" fmla="*/ 1341120 h 4133088"/>
              <a:gd name="connsiteX16" fmla="*/ 565965 w 583793"/>
              <a:gd name="connsiteY16" fmla="*/ 1158240 h 4133088"/>
              <a:gd name="connsiteX17" fmla="*/ 17325 w 583793"/>
              <a:gd name="connsiteY17" fmla="*/ 975360 h 4133088"/>
              <a:gd name="connsiteX18" fmla="*/ 565965 w 583793"/>
              <a:gd name="connsiteY18" fmla="*/ 798576 h 4133088"/>
              <a:gd name="connsiteX19" fmla="*/ 17325 w 583793"/>
              <a:gd name="connsiteY19" fmla="*/ 615696 h 4133088"/>
              <a:gd name="connsiteX20" fmla="*/ 572061 w 583793"/>
              <a:gd name="connsiteY20" fmla="*/ 438912 h 4133088"/>
              <a:gd name="connsiteX21" fmla="*/ 5133 w 583793"/>
              <a:gd name="connsiteY21" fmla="*/ 256032 h 4133088"/>
              <a:gd name="connsiteX22" fmla="*/ 291645 w 583793"/>
              <a:gd name="connsiteY22" fmla="*/ 231648 h 4133088"/>
              <a:gd name="connsiteX23" fmla="*/ 285549 w 583793"/>
              <a:gd name="connsiteY23" fmla="*/ 0 h 413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3793" h="4133088">
                <a:moveTo>
                  <a:pt x="297741" y="4133088"/>
                </a:moveTo>
                <a:cubicBezTo>
                  <a:pt x="274373" y="4044188"/>
                  <a:pt x="251005" y="3955288"/>
                  <a:pt x="297741" y="3883152"/>
                </a:cubicBezTo>
                <a:cubicBezTo>
                  <a:pt x="344477" y="3811016"/>
                  <a:pt x="626925" y="3760216"/>
                  <a:pt x="578157" y="3700272"/>
                </a:cubicBezTo>
                <a:cubicBezTo>
                  <a:pt x="529389" y="3640328"/>
                  <a:pt x="6149" y="3585464"/>
                  <a:pt x="5133" y="3523488"/>
                </a:cubicBezTo>
                <a:cubicBezTo>
                  <a:pt x="4117" y="3461512"/>
                  <a:pt x="570029" y="3389376"/>
                  <a:pt x="572061" y="3328416"/>
                </a:cubicBezTo>
                <a:cubicBezTo>
                  <a:pt x="574093" y="3267456"/>
                  <a:pt x="19357" y="3216656"/>
                  <a:pt x="17325" y="3157728"/>
                </a:cubicBezTo>
                <a:cubicBezTo>
                  <a:pt x="15293" y="3098800"/>
                  <a:pt x="559869" y="3034792"/>
                  <a:pt x="559869" y="2974848"/>
                </a:cubicBezTo>
                <a:cubicBezTo>
                  <a:pt x="559869" y="2914904"/>
                  <a:pt x="14277" y="2859024"/>
                  <a:pt x="17325" y="2798064"/>
                </a:cubicBezTo>
                <a:cubicBezTo>
                  <a:pt x="20373" y="2737104"/>
                  <a:pt x="578157" y="2671064"/>
                  <a:pt x="578157" y="2609088"/>
                </a:cubicBezTo>
                <a:cubicBezTo>
                  <a:pt x="578157" y="2547112"/>
                  <a:pt x="19357" y="2487168"/>
                  <a:pt x="17325" y="2426208"/>
                </a:cubicBezTo>
                <a:cubicBezTo>
                  <a:pt x="15293" y="2365248"/>
                  <a:pt x="565965" y="2302256"/>
                  <a:pt x="565965" y="2243328"/>
                </a:cubicBezTo>
                <a:cubicBezTo>
                  <a:pt x="565965" y="2184400"/>
                  <a:pt x="17325" y="2132584"/>
                  <a:pt x="17325" y="2072640"/>
                </a:cubicBezTo>
                <a:cubicBezTo>
                  <a:pt x="17325" y="2012696"/>
                  <a:pt x="565965" y="1944624"/>
                  <a:pt x="565965" y="1883664"/>
                </a:cubicBezTo>
                <a:cubicBezTo>
                  <a:pt x="565965" y="1822704"/>
                  <a:pt x="17325" y="1766824"/>
                  <a:pt x="17325" y="1706880"/>
                </a:cubicBezTo>
                <a:cubicBezTo>
                  <a:pt x="17325" y="1646936"/>
                  <a:pt x="565965" y="1584960"/>
                  <a:pt x="565965" y="1524000"/>
                </a:cubicBezTo>
                <a:cubicBezTo>
                  <a:pt x="565965" y="1463040"/>
                  <a:pt x="17325" y="1402080"/>
                  <a:pt x="17325" y="1341120"/>
                </a:cubicBezTo>
                <a:cubicBezTo>
                  <a:pt x="17325" y="1280160"/>
                  <a:pt x="565965" y="1219200"/>
                  <a:pt x="565965" y="1158240"/>
                </a:cubicBezTo>
                <a:cubicBezTo>
                  <a:pt x="565965" y="1097280"/>
                  <a:pt x="17325" y="1035304"/>
                  <a:pt x="17325" y="975360"/>
                </a:cubicBezTo>
                <a:cubicBezTo>
                  <a:pt x="17325" y="915416"/>
                  <a:pt x="565965" y="858520"/>
                  <a:pt x="565965" y="798576"/>
                </a:cubicBezTo>
                <a:cubicBezTo>
                  <a:pt x="565965" y="738632"/>
                  <a:pt x="16309" y="675640"/>
                  <a:pt x="17325" y="615696"/>
                </a:cubicBezTo>
                <a:cubicBezTo>
                  <a:pt x="18341" y="555752"/>
                  <a:pt x="574093" y="498856"/>
                  <a:pt x="572061" y="438912"/>
                </a:cubicBezTo>
                <a:cubicBezTo>
                  <a:pt x="570029" y="378968"/>
                  <a:pt x="51869" y="290576"/>
                  <a:pt x="5133" y="256032"/>
                </a:cubicBezTo>
                <a:cubicBezTo>
                  <a:pt x="-41603" y="221488"/>
                  <a:pt x="244909" y="274320"/>
                  <a:pt x="291645" y="231648"/>
                </a:cubicBezTo>
                <a:cubicBezTo>
                  <a:pt x="338381" y="188976"/>
                  <a:pt x="311965" y="94488"/>
                  <a:pt x="285549" y="0"/>
                </a:cubicBezTo>
              </a:path>
            </a:pathLst>
          </a:custGeom>
          <a:noFill/>
          <a:ln w="22225">
            <a:solidFill>
              <a:schemeClr val="tx1"/>
            </a:solidFill>
          </a:ln>
          <a:scene3d>
            <a:camera prst="orthographicFront"/>
            <a:lightRig rig="sunse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Freeform: Shape 148">
            <a:extLst>
              <a:ext uri="{FF2B5EF4-FFF2-40B4-BE49-F238E27FC236}">
                <a16:creationId xmlns:a16="http://schemas.microsoft.com/office/drawing/2014/main" id="{FD90E8C7-DA67-D54C-7CCE-A6CF9AADAD5E}"/>
              </a:ext>
            </a:extLst>
          </p:cNvPr>
          <p:cNvSpPr/>
          <p:nvPr/>
        </p:nvSpPr>
        <p:spPr>
          <a:xfrm rot="6365413" flipH="1">
            <a:off x="3199292" y="3553954"/>
            <a:ext cx="155217" cy="746290"/>
          </a:xfrm>
          <a:custGeom>
            <a:avLst/>
            <a:gdLst>
              <a:gd name="connsiteX0" fmla="*/ 297741 w 583793"/>
              <a:gd name="connsiteY0" fmla="*/ 4133088 h 4133088"/>
              <a:gd name="connsiteX1" fmla="*/ 297741 w 583793"/>
              <a:gd name="connsiteY1" fmla="*/ 3883152 h 4133088"/>
              <a:gd name="connsiteX2" fmla="*/ 578157 w 583793"/>
              <a:gd name="connsiteY2" fmla="*/ 3700272 h 4133088"/>
              <a:gd name="connsiteX3" fmla="*/ 5133 w 583793"/>
              <a:gd name="connsiteY3" fmla="*/ 3523488 h 4133088"/>
              <a:gd name="connsiteX4" fmla="*/ 572061 w 583793"/>
              <a:gd name="connsiteY4" fmla="*/ 3328416 h 4133088"/>
              <a:gd name="connsiteX5" fmla="*/ 17325 w 583793"/>
              <a:gd name="connsiteY5" fmla="*/ 3157728 h 4133088"/>
              <a:gd name="connsiteX6" fmla="*/ 559869 w 583793"/>
              <a:gd name="connsiteY6" fmla="*/ 2974848 h 4133088"/>
              <a:gd name="connsiteX7" fmla="*/ 17325 w 583793"/>
              <a:gd name="connsiteY7" fmla="*/ 2798064 h 4133088"/>
              <a:gd name="connsiteX8" fmla="*/ 578157 w 583793"/>
              <a:gd name="connsiteY8" fmla="*/ 2609088 h 4133088"/>
              <a:gd name="connsiteX9" fmla="*/ 17325 w 583793"/>
              <a:gd name="connsiteY9" fmla="*/ 2426208 h 4133088"/>
              <a:gd name="connsiteX10" fmla="*/ 565965 w 583793"/>
              <a:gd name="connsiteY10" fmla="*/ 2243328 h 4133088"/>
              <a:gd name="connsiteX11" fmla="*/ 17325 w 583793"/>
              <a:gd name="connsiteY11" fmla="*/ 2072640 h 4133088"/>
              <a:gd name="connsiteX12" fmla="*/ 565965 w 583793"/>
              <a:gd name="connsiteY12" fmla="*/ 1883664 h 4133088"/>
              <a:gd name="connsiteX13" fmla="*/ 17325 w 583793"/>
              <a:gd name="connsiteY13" fmla="*/ 1706880 h 4133088"/>
              <a:gd name="connsiteX14" fmla="*/ 565965 w 583793"/>
              <a:gd name="connsiteY14" fmla="*/ 1524000 h 4133088"/>
              <a:gd name="connsiteX15" fmla="*/ 17325 w 583793"/>
              <a:gd name="connsiteY15" fmla="*/ 1341120 h 4133088"/>
              <a:gd name="connsiteX16" fmla="*/ 565965 w 583793"/>
              <a:gd name="connsiteY16" fmla="*/ 1158240 h 4133088"/>
              <a:gd name="connsiteX17" fmla="*/ 17325 w 583793"/>
              <a:gd name="connsiteY17" fmla="*/ 975360 h 4133088"/>
              <a:gd name="connsiteX18" fmla="*/ 565965 w 583793"/>
              <a:gd name="connsiteY18" fmla="*/ 798576 h 4133088"/>
              <a:gd name="connsiteX19" fmla="*/ 17325 w 583793"/>
              <a:gd name="connsiteY19" fmla="*/ 615696 h 4133088"/>
              <a:gd name="connsiteX20" fmla="*/ 572061 w 583793"/>
              <a:gd name="connsiteY20" fmla="*/ 438912 h 4133088"/>
              <a:gd name="connsiteX21" fmla="*/ 5133 w 583793"/>
              <a:gd name="connsiteY21" fmla="*/ 256032 h 4133088"/>
              <a:gd name="connsiteX22" fmla="*/ 291645 w 583793"/>
              <a:gd name="connsiteY22" fmla="*/ 231648 h 4133088"/>
              <a:gd name="connsiteX23" fmla="*/ 285549 w 583793"/>
              <a:gd name="connsiteY23" fmla="*/ 0 h 413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3793" h="4133088">
                <a:moveTo>
                  <a:pt x="297741" y="4133088"/>
                </a:moveTo>
                <a:cubicBezTo>
                  <a:pt x="274373" y="4044188"/>
                  <a:pt x="251005" y="3955288"/>
                  <a:pt x="297741" y="3883152"/>
                </a:cubicBezTo>
                <a:cubicBezTo>
                  <a:pt x="344477" y="3811016"/>
                  <a:pt x="626925" y="3760216"/>
                  <a:pt x="578157" y="3700272"/>
                </a:cubicBezTo>
                <a:cubicBezTo>
                  <a:pt x="529389" y="3640328"/>
                  <a:pt x="6149" y="3585464"/>
                  <a:pt x="5133" y="3523488"/>
                </a:cubicBezTo>
                <a:cubicBezTo>
                  <a:pt x="4117" y="3461512"/>
                  <a:pt x="570029" y="3389376"/>
                  <a:pt x="572061" y="3328416"/>
                </a:cubicBezTo>
                <a:cubicBezTo>
                  <a:pt x="574093" y="3267456"/>
                  <a:pt x="19357" y="3216656"/>
                  <a:pt x="17325" y="3157728"/>
                </a:cubicBezTo>
                <a:cubicBezTo>
                  <a:pt x="15293" y="3098800"/>
                  <a:pt x="559869" y="3034792"/>
                  <a:pt x="559869" y="2974848"/>
                </a:cubicBezTo>
                <a:cubicBezTo>
                  <a:pt x="559869" y="2914904"/>
                  <a:pt x="14277" y="2859024"/>
                  <a:pt x="17325" y="2798064"/>
                </a:cubicBezTo>
                <a:cubicBezTo>
                  <a:pt x="20373" y="2737104"/>
                  <a:pt x="578157" y="2671064"/>
                  <a:pt x="578157" y="2609088"/>
                </a:cubicBezTo>
                <a:cubicBezTo>
                  <a:pt x="578157" y="2547112"/>
                  <a:pt x="19357" y="2487168"/>
                  <a:pt x="17325" y="2426208"/>
                </a:cubicBezTo>
                <a:cubicBezTo>
                  <a:pt x="15293" y="2365248"/>
                  <a:pt x="565965" y="2302256"/>
                  <a:pt x="565965" y="2243328"/>
                </a:cubicBezTo>
                <a:cubicBezTo>
                  <a:pt x="565965" y="2184400"/>
                  <a:pt x="17325" y="2132584"/>
                  <a:pt x="17325" y="2072640"/>
                </a:cubicBezTo>
                <a:cubicBezTo>
                  <a:pt x="17325" y="2012696"/>
                  <a:pt x="565965" y="1944624"/>
                  <a:pt x="565965" y="1883664"/>
                </a:cubicBezTo>
                <a:cubicBezTo>
                  <a:pt x="565965" y="1822704"/>
                  <a:pt x="17325" y="1766824"/>
                  <a:pt x="17325" y="1706880"/>
                </a:cubicBezTo>
                <a:cubicBezTo>
                  <a:pt x="17325" y="1646936"/>
                  <a:pt x="565965" y="1584960"/>
                  <a:pt x="565965" y="1524000"/>
                </a:cubicBezTo>
                <a:cubicBezTo>
                  <a:pt x="565965" y="1463040"/>
                  <a:pt x="17325" y="1402080"/>
                  <a:pt x="17325" y="1341120"/>
                </a:cubicBezTo>
                <a:cubicBezTo>
                  <a:pt x="17325" y="1280160"/>
                  <a:pt x="565965" y="1219200"/>
                  <a:pt x="565965" y="1158240"/>
                </a:cubicBezTo>
                <a:cubicBezTo>
                  <a:pt x="565965" y="1097280"/>
                  <a:pt x="17325" y="1035304"/>
                  <a:pt x="17325" y="975360"/>
                </a:cubicBezTo>
                <a:cubicBezTo>
                  <a:pt x="17325" y="915416"/>
                  <a:pt x="565965" y="858520"/>
                  <a:pt x="565965" y="798576"/>
                </a:cubicBezTo>
                <a:cubicBezTo>
                  <a:pt x="565965" y="738632"/>
                  <a:pt x="16309" y="675640"/>
                  <a:pt x="17325" y="615696"/>
                </a:cubicBezTo>
                <a:cubicBezTo>
                  <a:pt x="18341" y="555752"/>
                  <a:pt x="574093" y="498856"/>
                  <a:pt x="572061" y="438912"/>
                </a:cubicBezTo>
                <a:cubicBezTo>
                  <a:pt x="570029" y="378968"/>
                  <a:pt x="51869" y="290576"/>
                  <a:pt x="5133" y="256032"/>
                </a:cubicBezTo>
                <a:cubicBezTo>
                  <a:pt x="-41603" y="221488"/>
                  <a:pt x="244909" y="274320"/>
                  <a:pt x="291645" y="231648"/>
                </a:cubicBezTo>
                <a:cubicBezTo>
                  <a:pt x="338381" y="188976"/>
                  <a:pt x="311965" y="94488"/>
                  <a:pt x="285549" y="0"/>
                </a:cubicBezTo>
              </a:path>
            </a:pathLst>
          </a:custGeom>
          <a:noFill/>
          <a:ln w="22225">
            <a:solidFill>
              <a:schemeClr val="tx1"/>
            </a:solidFill>
          </a:ln>
          <a:scene3d>
            <a:camera prst="orthographicFront"/>
            <a:lightRig rig="sunse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6054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4D5"/>
        </a:solidFill>
        <a:effectLst/>
      </p:bgPr>
    </p:bg>
    <p:spTree>
      <p:nvGrpSpPr>
        <p:cNvPr id="1" name=""/>
        <p:cNvGrpSpPr/>
        <p:nvPr/>
      </p:nvGrpSpPr>
      <p:grpSpPr>
        <a:xfrm>
          <a:off x="0" y="0"/>
          <a:ext cx="0" cy="0"/>
          <a:chOff x="0" y="0"/>
          <a:chExt cx="0" cy="0"/>
        </a:xfrm>
      </p:grpSpPr>
      <p:grpSp>
        <p:nvGrpSpPr>
          <p:cNvPr id="108" name="Group 107">
            <a:extLst>
              <a:ext uri="{FF2B5EF4-FFF2-40B4-BE49-F238E27FC236}">
                <a16:creationId xmlns:a16="http://schemas.microsoft.com/office/drawing/2014/main" id="{C9519DF9-D88C-BC65-1891-341D0A8C0E31}"/>
              </a:ext>
            </a:extLst>
          </p:cNvPr>
          <p:cNvGrpSpPr/>
          <p:nvPr/>
        </p:nvGrpSpPr>
        <p:grpSpPr>
          <a:xfrm>
            <a:off x="9121287" y="1369800"/>
            <a:ext cx="2871182" cy="1890115"/>
            <a:chOff x="6434086" y="829444"/>
            <a:chExt cx="5424693" cy="3571108"/>
          </a:xfrm>
        </p:grpSpPr>
        <p:sp>
          <p:nvSpPr>
            <p:cNvPr id="110" name="Hexagon 109">
              <a:extLst>
                <a:ext uri="{FF2B5EF4-FFF2-40B4-BE49-F238E27FC236}">
                  <a16:creationId xmlns:a16="http://schemas.microsoft.com/office/drawing/2014/main" id="{C98829F0-1FFB-4B5F-D4E8-FE99C6D770CE}"/>
                </a:ext>
              </a:extLst>
            </p:cNvPr>
            <p:cNvSpPr/>
            <p:nvPr/>
          </p:nvSpPr>
          <p:spPr>
            <a:xfrm>
              <a:off x="6434086" y="829444"/>
              <a:ext cx="5174159" cy="3562815"/>
            </a:xfrm>
            <a:prstGeom prst="hexagon">
              <a:avLst/>
            </a:prstGeom>
            <a:solidFill>
              <a:srgbClr val="EDEDED"/>
            </a:solidFill>
            <a:ln w="476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 name="Hexagon 110">
              <a:extLst>
                <a:ext uri="{FF2B5EF4-FFF2-40B4-BE49-F238E27FC236}">
                  <a16:creationId xmlns:a16="http://schemas.microsoft.com/office/drawing/2014/main" id="{E42EF234-EF67-D125-4B32-BDD1538F45CD}"/>
                </a:ext>
              </a:extLst>
            </p:cNvPr>
            <p:cNvSpPr/>
            <p:nvPr/>
          </p:nvSpPr>
          <p:spPr>
            <a:xfrm>
              <a:off x="7500976" y="1564081"/>
              <a:ext cx="3040380" cy="2093540"/>
            </a:xfrm>
            <a:prstGeom prst="hexagon">
              <a:avLst/>
            </a:prstGeom>
            <a:solidFill>
              <a:schemeClr val="bg2">
                <a:lumMod val="75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12" name="Group 111">
              <a:extLst>
                <a:ext uri="{FF2B5EF4-FFF2-40B4-BE49-F238E27FC236}">
                  <a16:creationId xmlns:a16="http://schemas.microsoft.com/office/drawing/2014/main" id="{22D09461-9F4A-3D04-5BCD-9677E90DEFD4}"/>
                </a:ext>
              </a:extLst>
            </p:cNvPr>
            <p:cNvGrpSpPr/>
            <p:nvPr/>
          </p:nvGrpSpPr>
          <p:grpSpPr>
            <a:xfrm>
              <a:off x="7734650" y="1992915"/>
              <a:ext cx="171374" cy="419638"/>
              <a:chOff x="7672355" y="3137310"/>
              <a:chExt cx="171374" cy="419638"/>
            </a:xfrm>
          </p:grpSpPr>
          <p:cxnSp>
            <p:nvCxnSpPr>
              <p:cNvPr id="145" name="Straight Connector 144">
                <a:extLst>
                  <a:ext uri="{FF2B5EF4-FFF2-40B4-BE49-F238E27FC236}">
                    <a16:creationId xmlns:a16="http://schemas.microsoft.com/office/drawing/2014/main" id="{7884435C-7CF8-F5C2-4B2D-C968FB7CB466}"/>
                  </a:ext>
                </a:extLst>
              </p:cNvPr>
              <p:cNvCxnSpPr>
                <a:cxnSpLocks/>
                <a:stCxn id="146" idx="4"/>
                <a:endCxn id="122" idx="0"/>
              </p:cNvCxnSpPr>
              <p:nvPr/>
            </p:nvCxnSpPr>
            <p:spPr>
              <a:xfrm>
                <a:off x="7758043" y="3308684"/>
                <a:ext cx="2158" cy="2482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Oval 145">
                <a:extLst>
                  <a:ext uri="{FF2B5EF4-FFF2-40B4-BE49-F238E27FC236}">
                    <a16:creationId xmlns:a16="http://schemas.microsoft.com/office/drawing/2014/main" id="{49D34A67-17C2-E6A5-018A-8D3B4F54DC41}"/>
                  </a:ext>
                </a:extLst>
              </p:cNvPr>
              <p:cNvSpPr/>
              <p:nvPr/>
            </p:nvSpPr>
            <p:spPr>
              <a:xfrm>
                <a:off x="7672355" y="3137310"/>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3" name="Rectangle: Rounded Corners 112">
              <a:extLst>
                <a:ext uri="{FF2B5EF4-FFF2-40B4-BE49-F238E27FC236}">
                  <a16:creationId xmlns:a16="http://schemas.microsoft.com/office/drawing/2014/main" id="{1129713F-5FF7-7BB1-DD12-6336E3C70E7E}"/>
                </a:ext>
              </a:extLst>
            </p:cNvPr>
            <p:cNvSpPr/>
            <p:nvPr/>
          </p:nvSpPr>
          <p:spPr>
            <a:xfrm>
              <a:off x="9671729" y="2659803"/>
              <a:ext cx="425816" cy="351565"/>
            </a:xfrm>
            <a:prstGeom prst="round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7" name="Connector: Elbow 116">
              <a:extLst>
                <a:ext uri="{FF2B5EF4-FFF2-40B4-BE49-F238E27FC236}">
                  <a16:creationId xmlns:a16="http://schemas.microsoft.com/office/drawing/2014/main" id="{5B6C9977-28EA-9052-580B-3508DD7BD2FA}"/>
                </a:ext>
              </a:extLst>
            </p:cNvPr>
            <p:cNvCxnSpPr>
              <a:cxnSpLocks/>
              <a:stCxn id="122" idx="3"/>
              <a:endCxn id="119" idx="1"/>
            </p:cNvCxnSpPr>
            <p:nvPr/>
          </p:nvCxnSpPr>
          <p:spPr>
            <a:xfrm flipV="1">
              <a:off x="8035404" y="2432927"/>
              <a:ext cx="674337" cy="155409"/>
            </a:xfrm>
            <a:prstGeom prst="bentConnector3">
              <a:avLst>
                <a:gd name="adj1" fmla="val 50000"/>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8" name="Connector: Elbow 117">
              <a:extLst>
                <a:ext uri="{FF2B5EF4-FFF2-40B4-BE49-F238E27FC236}">
                  <a16:creationId xmlns:a16="http://schemas.microsoft.com/office/drawing/2014/main" id="{FBACF5DA-C217-3EAB-066F-06AE8C1FA099}"/>
                </a:ext>
              </a:extLst>
            </p:cNvPr>
            <p:cNvCxnSpPr>
              <a:cxnSpLocks/>
              <a:stCxn id="119" idx="3"/>
              <a:endCxn id="113" idx="0"/>
            </p:cNvCxnSpPr>
            <p:nvPr/>
          </p:nvCxnSpPr>
          <p:spPr>
            <a:xfrm>
              <a:off x="9135557" y="2432927"/>
              <a:ext cx="749080" cy="226876"/>
            </a:xfrm>
            <a:prstGeom prst="bentConnector2">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9" name="Rectangle: Rounded Corners 118">
              <a:extLst>
                <a:ext uri="{FF2B5EF4-FFF2-40B4-BE49-F238E27FC236}">
                  <a16:creationId xmlns:a16="http://schemas.microsoft.com/office/drawing/2014/main" id="{A7FDC16C-6B39-38B3-C029-5FC9D9D0F560}"/>
                </a:ext>
              </a:extLst>
            </p:cNvPr>
            <p:cNvSpPr/>
            <p:nvPr/>
          </p:nvSpPr>
          <p:spPr>
            <a:xfrm>
              <a:off x="8709741" y="2257145"/>
              <a:ext cx="425816" cy="351565"/>
            </a:xfrm>
            <a:prstGeom prst="round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Diamond 120">
              <a:extLst>
                <a:ext uri="{FF2B5EF4-FFF2-40B4-BE49-F238E27FC236}">
                  <a16:creationId xmlns:a16="http://schemas.microsoft.com/office/drawing/2014/main" id="{3E3FBFCC-B4FC-C206-4123-DCA180EF3ADD}"/>
                </a:ext>
              </a:extLst>
            </p:cNvPr>
            <p:cNvSpPr/>
            <p:nvPr/>
          </p:nvSpPr>
          <p:spPr>
            <a:xfrm>
              <a:off x="9148994" y="2360445"/>
              <a:ext cx="167131" cy="167131"/>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Rectangle: Rounded Corners 121">
              <a:extLst>
                <a:ext uri="{FF2B5EF4-FFF2-40B4-BE49-F238E27FC236}">
                  <a16:creationId xmlns:a16="http://schemas.microsoft.com/office/drawing/2014/main" id="{0007BD17-C433-0BF7-D32C-A062E73A6203}"/>
                </a:ext>
              </a:extLst>
            </p:cNvPr>
            <p:cNvSpPr/>
            <p:nvPr/>
          </p:nvSpPr>
          <p:spPr>
            <a:xfrm>
              <a:off x="7609586" y="2412554"/>
              <a:ext cx="425818" cy="351565"/>
            </a:xfrm>
            <a:prstGeom prst="round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Diamond 122">
              <a:extLst>
                <a:ext uri="{FF2B5EF4-FFF2-40B4-BE49-F238E27FC236}">
                  <a16:creationId xmlns:a16="http://schemas.microsoft.com/office/drawing/2014/main" id="{E5B3A599-A73E-5DBF-F73D-E4AA991D7A51}"/>
                </a:ext>
              </a:extLst>
            </p:cNvPr>
            <p:cNvSpPr/>
            <p:nvPr/>
          </p:nvSpPr>
          <p:spPr>
            <a:xfrm>
              <a:off x="8048842" y="2508917"/>
              <a:ext cx="167131" cy="167133"/>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Rectangle: Rounded Corners 128">
              <a:extLst>
                <a:ext uri="{FF2B5EF4-FFF2-40B4-BE49-F238E27FC236}">
                  <a16:creationId xmlns:a16="http://schemas.microsoft.com/office/drawing/2014/main" id="{8F1E295B-61C5-A6CF-CB16-F439EE79B9CB}"/>
                </a:ext>
              </a:extLst>
            </p:cNvPr>
            <p:cNvSpPr/>
            <p:nvPr/>
          </p:nvSpPr>
          <p:spPr>
            <a:xfrm>
              <a:off x="8954217" y="3078046"/>
              <a:ext cx="425816" cy="351565"/>
            </a:xfrm>
            <a:prstGeom prst="round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0" name="Connector: Elbow 129">
              <a:extLst>
                <a:ext uri="{FF2B5EF4-FFF2-40B4-BE49-F238E27FC236}">
                  <a16:creationId xmlns:a16="http://schemas.microsoft.com/office/drawing/2014/main" id="{434B0F26-61A6-1A17-378D-5F2FA2785C5F}"/>
                </a:ext>
              </a:extLst>
            </p:cNvPr>
            <p:cNvCxnSpPr>
              <a:cxnSpLocks/>
              <a:stCxn id="142" idx="3"/>
              <a:endCxn id="129" idx="1"/>
            </p:cNvCxnSpPr>
            <p:nvPr/>
          </p:nvCxnSpPr>
          <p:spPr>
            <a:xfrm flipH="1">
              <a:off x="8954216" y="2814472"/>
              <a:ext cx="698886" cy="439357"/>
            </a:xfrm>
            <a:prstGeom prst="bentConnector5">
              <a:avLst>
                <a:gd name="adj1" fmla="val 33475"/>
                <a:gd name="adj2" fmla="val 26193"/>
                <a:gd name="adj3" fmla="val 124784"/>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82581BEE-7BAE-191B-D103-DD527B5E86C8}"/>
                </a:ext>
              </a:extLst>
            </p:cNvPr>
            <p:cNvSpPr txBox="1"/>
            <p:nvPr/>
          </p:nvSpPr>
          <p:spPr>
            <a:xfrm>
              <a:off x="8019688" y="1545013"/>
              <a:ext cx="2108330" cy="639650"/>
            </a:xfrm>
            <a:prstGeom prst="rect">
              <a:avLst/>
            </a:prstGeom>
            <a:noFill/>
          </p:spPr>
          <p:txBody>
            <a:bodyPr wrap="square" rtlCol="0">
              <a:spAutoFit/>
            </a:bodyPr>
            <a:lstStyle/>
            <a:p>
              <a:pPr algn="r"/>
              <a:r>
                <a:rPr lang="en-GB" sz="800" b="1" cap="all" dirty="0">
                  <a:solidFill>
                    <a:schemeClr val="bg1"/>
                  </a:solidFill>
                  <a:latin typeface="Alte Haas Grotesk" panose="02000503000000020004" pitchFamily="2" charset="0"/>
                </a:rPr>
                <a:t>Auditorium Layouts Domain</a:t>
              </a:r>
            </a:p>
          </p:txBody>
        </p:sp>
        <p:sp>
          <p:nvSpPr>
            <p:cNvPr id="135" name="TextBox 134">
              <a:extLst>
                <a:ext uri="{FF2B5EF4-FFF2-40B4-BE49-F238E27FC236}">
                  <a16:creationId xmlns:a16="http://schemas.microsoft.com/office/drawing/2014/main" id="{D2600057-EF96-D1A9-19C4-E56C19CCA83D}"/>
                </a:ext>
              </a:extLst>
            </p:cNvPr>
            <p:cNvSpPr txBox="1"/>
            <p:nvPr/>
          </p:nvSpPr>
          <p:spPr>
            <a:xfrm>
              <a:off x="9182782" y="862837"/>
              <a:ext cx="1523319" cy="407051"/>
            </a:xfrm>
            <a:prstGeom prst="rect">
              <a:avLst/>
            </a:prstGeom>
            <a:noFill/>
          </p:spPr>
          <p:txBody>
            <a:bodyPr wrap="square" rtlCol="0">
              <a:spAutoFit/>
            </a:bodyPr>
            <a:lstStyle/>
            <a:p>
              <a:pPr algn="r"/>
              <a:r>
                <a:rPr lang="en-GB" sz="800" b="1" cap="all" dirty="0">
                  <a:latin typeface="Alte Haas Grotesk" panose="02000503000000020004" pitchFamily="2" charset="0"/>
                </a:rPr>
                <a:t>Infra</a:t>
              </a:r>
            </a:p>
          </p:txBody>
        </p:sp>
        <p:sp>
          <p:nvSpPr>
            <p:cNvPr id="137" name="Right Brace 136">
              <a:extLst>
                <a:ext uri="{FF2B5EF4-FFF2-40B4-BE49-F238E27FC236}">
                  <a16:creationId xmlns:a16="http://schemas.microsoft.com/office/drawing/2014/main" id="{07EECF37-3B8E-D3ED-3172-A0D9A9C69B96}"/>
                </a:ext>
              </a:extLst>
            </p:cNvPr>
            <p:cNvSpPr/>
            <p:nvPr/>
          </p:nvSpPr>
          <p:spPr>
            <a:xfrm rot="12414236">
              <a:off x="10019507" y="3457714"/>
              <a:ext cx="883655" cy="428062"/>
            </a:xfrm>
            <a:prstGeom prst="rightBrace">
              <a:avLst>
                <a:gd name="adj1" fmla="val 9622"/>
                <a:gd name="adj2" fmla="val 54011"/>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8" name="Oval 137">
              <a:extLst>
                <a:ext uri="{FF2B5EF4-FFF2-40B4-BE49-F238E27FC236}">
                  <a16:creationId xmlns:a16="http://schemas.microsoft.com/office/drawing/2014/main" id="{A4DA0AA6-0A96-E197-34AA-6D36B6C1E37D}"/>
                </a:ext>
              </a:extLst>
            </p:cNvPr>
            <p:cNvSpPr/>
            <p:nvPr/>
          </p:nvSpPr>
          <p:spPr>
            <a:xfrm>
              <a:off x="9926171" y="3343924"/>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Rectangle 139">
              <a:extLst>
                <a:ext uri="{FF2B5EF4-FFF2-40B4-BE49-F238E27FC236}">
                  <a16:creationId xmlns:a16="http://schemas.microsoft.com/office/drawing/2014/main" id="{C9F01918-B23C-B137-AF92-FD5026FDDD26}"/>
                </a:ext>
              </a:extLst>
            </p:cNvPr>
            <p:cNvSpPr/>
            <p:nvPr/>
          </p:nvSpPr>
          <p:spPr>
            <a:xfrm rot="17820000">
              <a:off x="10185585" y="3305766"/>
              <a:ext cx="1196509" cy="546312"/>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b="1" cap="all" dirty="0">
                  <a:solidFill>
                    <a:schemeClr val="tx1"/>
                  </a:solidFill>
                </a:rPr>
                <a:t>Repo (adapter)</a:t>
              </a:r>
              <a:endParaRPr lang="en-GB" sz="700" b="1" cap="all" dirty="0">
                <a:solidFill>
                  <a:schemeClr val="tx1"/>
                </a:solidFill>
              </a:endParaRPr>
            </a:p>
          </p:txBody>
        </p:sp>
        <p:cxnSp>
          <p:nvCxnSpPr>
            <p:cNvPr id="141" name="Straight Arrow Connector 140">
              <a:extLst>
                <a:ext uri="{FF2B5EF4-FFF2-40B4-BE49-F238E27FC236}">
                  <a16:creationId xmlns:a16="http://schemas.microsoft.com/office/drawing/2014/main" id="{4E0A2670-2B5C-1944-A686-990CDB83417E}"/>
                </a:ext>
              </a:extLst>
            </p:cNvPr>
            <p:cNvCxnSpPr>
              <a:cxnSpLocks/>
              <a:stCxn id="129" idx="3"/>
              <a:endCxn id="138" idx="2"/>
            </p:cNvCxnSpPr>
            <p:nvPr/>
          </p:nvCxnSpPr>
          <p:spPr>
            <a:xfrm>
              <a:off x="9380033" y="3253829"/>
              <a:ext cx="546138" cy="175782"/>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2" name="Diamond 141">
              <a:extLst>
                <a:ext uri="{FF2B5EF4-FFF2-40B4-BE49-F238E27FC236}">
                  <a16:creationId xmlns:a16="http://schemas.microsoft.com/office/drawing/2014/main" id="{723686CE-455C-C7DE-7FCB-C16BA803CF59}"/>
                </a:ext>
              </a:extLst>
            </p:cNvPr>
            <p:cNvSpPr/>
            <p:nvPr/>
          </p:nvSpPr>
          <p:spPr>
            <a:xfrm>
              <a:off x="9485971" y="2730905"/>
              <a:ext cx="167131" cy="167131"/>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Flowchart: Magnetic Disk 142">
              <a:extLst>
                <a:ext uri="{FF2B5EF4-FFF2-40B4-BE49-F238E27FC236}">
                  <a16:creationId xmlns:a16="http://schemas.microsoft.com/office/drawing/2014/main" id="{C7D2CC5E-A081-4C8D-44F4-FF2C65CFF3E4}"/>
                </a:ext>
              </a:extLst>
            </p:cNvPr>
            <p:cNvSpPr/>
            <p:nvPr/>
          </p:nvSpPr>
          <p:spPr>
            <a:xfrm>
              <a:off x="11354258" y="3692575"/>
              <a:ext cx="504521" cy="707977"/>
            </a:xfrm>
            <a:prstGeom prst="flowChartMagneticDisk">
              <a:avLst/>
            </a:prstGeom>
            <a:solidFill>
              <a:srgbClr val="EDEDED"/>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800" b="1" cap="all" dirty="0" err="1">
                  <a:solidFill>
                    <a:schemeClr val="tx1">
                      <a:lumMod val="65000"/>
                      <a:lumOff val="35000"/>
                    </a:schemeClr>
                  </a:solidFill>
                  <a:latin typeface="Alte Haas Grotesk" panose="02000503000000020004" pitchFamily="2" charset="0"/>
                </a:rPr>
                <a:t>db</a:t>
              </a:r>
              <a:endParaRPr lang="fr-FR" sz="900" b="1" cap="all" dirty="0">
                <a:solidFill>
                  <a:schemeClr val="tx1">
                    <a:lumMod val="65000"/>
                    <a:lumOff val="35000"/>
                  </a:schemeClr>
                </a:solidFill>
                <a:latin typeface="Alte Haas Grotesk" panose="02000503000000020004" pitchFamily="2" charset="0"/>
              </a:endParaRPr>
            </a:p>
          </p:txBody>
        </p:sp>
        <p:cxnSp>
          <p:nvCxnSpPr>
            <p:cNvPr id="144" name="Straight Arrow Connector 143">
              <a:extLst>
                <a:ext uri="{FF2B5EF4-FFF2-40B4-BE49-F238E27FC236}">
                  <a16:creationId xmlns:a16="http://schemas.microsoft.com/office/drawing/2014/main" id="{7989AB27-3187-985B-454F-982C59559D66}"/>
                </a:ext>
              </a:extLst>
            </p:cNvPr>
            <p:cNvCxnSpPr>
              <a:cxnSpLocks/>
              <a:stCxn id="140" idx="2"/>
              <a:endCxn id="143" idx="2"/>
            </p:cNvCxnSpPr>
            <p:nvPr/>
          </p:nvCxnSpPr>
          <p:spPr>
            <a:xfrm>
              <a:off x="11027223" y="3702932"/>
              <a:ext cx="327035" cy="343631"/>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sp>
        <p:nvSpPr>
          <p:cNvPr id="35" name="Hexagon 34">
            <a:extLst>
              <a:ext uri="{FF2B5EF4-FFF2-40B4-BE49-F238E27FC236}">
                <a16:creationId xmlns:a16="http://schemas.microsoft.com/office/drawing/2014/main" id="{33B14C1D-1A7E-737A-1CCD-C4EC7DED6FA1}"/>
              </a:ext>
            </a:extLst>
          </p:cNvPr>
          <p:cNvSpPr/>
          <p:nvPr/>
        </p:nvSpPr>
        <p:spPr>
          <a:xfrm>
            <a:off x="1130412" y="1372282"/>
            <a:ext cx="5174160" cy="3562815"/>
          </a:xfrm>
          <a:prstGeom prst="hexagon">
            <a:avLst/>
          </a:prstGeom>
          <a:solidFill>
            <a:srgbClr val="DFC9EF"/>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Hexagon 33">
            <a:extLst>
              <a:ext uri="{FF2B5EF4-FFF2-40B4-BE49-F238E27FC236}">
                <a16:creationId xmlns:a16="http://schemas.microsoft.com/office/drawing/2014/main" id="{6A6D51E6-CF65-EF02-1DBB-4E90126E0B31}"/>
              </a:ext>
            </a:extLst>
          </p:cNvPr>
          <p:cNvSpPr/>
          <p:nvPr/>
        </p:nvSpPr>
        <p:spPr>
          <a:xfrm>
            <a:off x="2206827" y="2106919"/>
            <a:ext cx="3040380" cy="2093540"/>
          </a:xfrm>
          <a:prstGeom prst="hexagon">
            <a:avLst/>
          </a:prstGeom>
          <a:solidFill>
            <a:srgbClr val="BA8CDC"/>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0" name="Group 39">
            <a:extLst>
              <a:ext uri="{FF2B5EF4-FFF2-40B4-BE49-F238E27FC236}">
                <a16:creationId xmlns:a16="http://schemas.microsoft.com/office/drawing/2014/main" id="{940C4411-4AE3-4C39-3A25-7CA0DDA67A79}"/>
              </a:ext>
            </a:extLst>
          </p:cNvPr>
          <p:cNvGrpSpPr/>
          <p:nvPr/>
        </p:nvGrpSpPr>
        <p:grpSpPr>
          <a:xfrm>
            <a:off x="2457876" y="2594187"/>
            <a:ext cx="171374" cy="381578"/>
            <a:chOff x="7689730" y="3195744"/>
            <a:chExt cx="171374" cy="381578"/>
          </a:xfrm>
        </p:grpSpPr>
        <p:cxnSp>
          <p:nvCxnSpPr>
            <p:cNvPr id="36" name="Straight Connector 35">
              <a:extLst>
                <a:ext uri="{FF2B5EF4-FFF2-40B4-BE49-F238E27FC236}">
                  <a16:creationId xmlns:a16="http://schemas.microsoft.com/office/drawing/2014/main" id="{5C6BA29F-F336-8477-0F22-3890AFCE60EA}"/>
                </a:ext>
              </a:extLst>
            </p:cNvPr>
            <p:cNvCxnSpPr>
              <a:cxnSpLocks/>
            </p:cNvCxnSpPr>
            <p:nvPr/>
          </p:nvCxnSpPr>
          <p:spPr>
            <a:xfrm>
              <a:off x="7775417" y="3367118"/>
              <a:ext cx="0" cy="21020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EF1A047A-9909-5D12-7282-628EA8ED1B30}"/>
                </a:ext>
              </a:extLst>
            </p:cNvPr>
            <p:cNvSpPr/>
            <p:nvPr/>
          </p:nvSpPr>
          <p:spPr>
            <a:xfrm>
              <a:off x="7689730" y="3195744"/>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3" name="Rectangle: Rounded Corners 42">
            <a:extLst>
              <a:ext uri="{FF2B5EF4-FFF2-40B4-BE49-F238E27FC236}">
                <a16:creationId xmlns:a16="http://schemas.microsoft.com/office/drawing/2014/main" id="{CE914DA8-CDC3-DE3A-3738-128639367FC4}"/>
              </a:ext>
            </a:extLst>
          </p:cNvPr>
          <p:cNvSpPr/>
          <p:nvPr/>
        </p:nvSpPr>
        <p:spPr>
          <a:xfrm>
            <a:off x="4005403" y="2890186"/>
            <a:ext cx="425816" cy="351565"/>
          </a:xfrm>
          <a:prstGeom prst="roundRect">
            <a:avLst/>
          </a:prstGeom>
          <a:solidFill>
            <a:srgbClr val="9A57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4" name="Connector: Elbow 43">
            <a:extLst>
              <a:ext uri="{FF2B5EF4-FFF2-40B4-BE49-F238E27FC236}">
                <a16:creationId xmlns:a16="http://schemas.microsoft.com/office/drawing/2014/main" id="{80B21C75-7B16-2C9B-F4C3-5F3C6DFDC475}"/>
              </a:ext>
            </a:extLst>
          </p:cNvPr>
          <p:cNvCxnSpPr>
            <a:cxnSpLocks/>
            <a:stCxn id="48" idx="3"/>
            <a:endCxn id="46" idx="1"/>
          </p:cNvCxnSpPr>
          <p:nvPr/>
        </p:nvCxnSpPr>
        <p:spPr>
          <a:xfrm flipV="1">
            <a:off x="2761180" y="2504092"/>
            <a:ext cx="604954" cy="612168"/>
          </a:xfrm>
          <a:prstGeom prst="bentConnector3">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8F16B881-7F02-9320-ABC2-0B490E03D5CA}"/>
              </a:ext>
            </a:extLst>
          </p:cNvPr>
          <p:cNvCxnSpPr>
            <a:cxnSpLocks/>
            <a:stCxn id="46" idx="3"/>
            <a:endCxn id="43" idx="0"/>
          </p:cNvCxnSpPr>
          <p:nvPr/>
        </p:nvCxnSpPr>
        <p:spPr>
          <a:xfrm>
            <a:off x="3791951" y="2504092"/>
            <a:ext cx="426360" cy="386094"/>
          </a:xfrm>
          <a:prstGeom prst="bentConnector2">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Rectangle: Rounded Corners 45">
            <a:extLst>
              <a:ext uri="{FF2B5EF4-FFF2-40B4-BE49-F238E27FC236}">
                <a16:creationId xmlns:a16="http://schemas.microsoft.com/office/drawing/2014/main" id="{3BEC7E3D-294F-32B3-0467-8A3ABCBC742D}"/>
              </a:ext>
            </a:extLst>
          </p:cNvPr>
          <p:cNvSpPr/>
          <p:nvPr/>
        </p:nvSpPr>
        <p:spPr>
          <a:xfrm>
            <a:off x="3366134" y="2328309"/>
            <a:ext cx="425817" cy="351565"/>
          </a:xfrm>
          <a:prstGeom prst="roundRect">
            <a:avLst/>
          </a:prstGeom>
          <a:solidFill>
            <a:srgbClr val="9A57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Diamond 46">
            <a:extLst>
              <a:ext uri="{FF2B5EF4-FFF2-40B4-BE49-F238E27FC236}">
                <a16:creationId xmlns:a16="http://schemas.microsoft.com/office/drawing/2014/main" id="{CF1E7E84-BE84-EF72-028C-7C6BE33BBDC3}"/>
              </a:ext>
            </a:extLst>
          </p:cNvPr>
          <p:cNvSpPr/>
          <p:nvPr/>
        </p:nvSpPr>
        <p:spPr>
          <a:xfrm>
            <a:off x="3799194" y="2414175"/>
            <a:ext cx="167131" cy="167131"/>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Rounded Corners 47">
            <a:extLst>
              <a:ext uri="{FF2B5EF4-FFF2-40B4-BE49-F238E27FC236}">
                <a16:creationId xmlns:a16="http://schemas.microsoft.com/office/drawing/2014/main" id="{A41AD289-0792-2EA4-E800-3122F9EFFC59}"/>
              </a:ext>
            </a:extLst>
          </p:cNvPr>
          <p:cNvSpPr/>
          <p:nvPr/>
        </p:nvSpPr>
        <p:spPr>
          <a:xfrm>
            <a:off x="2335362" y="2940477"/>
            <a:ext cx="425818" cy="351565"/>
          </a:xfrm>
          <a:prstGeom prst="roundRect">
            <a:avLst/>
          </a:prstGeom>
          <a:solidFill>
            <a:srgbClr val="9A57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Diamond 48">
            <a:extLst>
              <a:ext uri="{FF2B5EF4-FFF2-40B4-BE49-F238E27FC236}">
                <a16:creationId xmlns:a16="http://schemas.microsoft.com/office/drawing/2014/main" id="{BC214A87-C3D5-FF0B-97DE-4DA23A95B490}"/>
              </a:ext>
            </a:extLst>
          </p:cNvPr>
          <p:cNvSpPr/>
          <p:nvPr/>
        </p:nvSpPr>
        <p:spPr>
          <a:xfrm>
            <a:off x="2764551" y="3028958"/>
            <a:ext cx="167130" cy="167132"/>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ight Brace 49">
            <a:extLst>
              <a:ext uri="{FF2B5EF4-FFF2-40B4-BE49-F238E27FC236}">
                <a16:creationId xmlns:a16="http://schemas.microsoft.com/office/drawing/2014/main" id="{6933D540-CF40-3B71-81DD-0728A7B7E745}"/>
              </a:ext>
            </a:extLst>
          </p:cNvPr>
          <p:cNvSpPr/>
          <p:nvPr/>
        </p:nvSpPr>
        <p:spPr>
          <a:xfrm rot="12414236">
            <a:off x="5134217" y="3214846"/>
            <a:ext cx="883655" cy="428062"/>
          </a:xfrm>
          <a:prstGeom prst="rightBrace">
            <a:avLst>
              <a:gd name="adj1" fmla="val 9622"/>
              <a:gd name="adj2" fmla="val 54011"/>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51" name="Straight Arrow Connector 50">
            <a:extLst>
              <a:ext uri="{FF2B5EF4-FFF2-40B4-BE49-F238E27FC236}">
                <a16:creationId xmlns:a16="http://schemas.microsoft.com/office/drawing/2014/main" id="{272ECD37-CF7C-FD44-E585-9389787F552F}"/>
              </a:ext>
            </a:extLst>
          </p:cNvPr>
          <p:cNvCxnSpPr>
            <a:cxnSpLocks/>
            <a:stCxn id="43" idx="3"/>
            <a:endCxn id="52" idx="1"/>
          </p:cNvCxnSpPr>
          <p:nvPr/>
        </p:nvCxnSpPr>
        <p:spPr>
          <a:xfrm>
            <a:off x="4431219" y="3065969"/>
            <a:ext cx="634759" cy="60184"/>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213DB660-4E3D-3960-4A63-D7FBF409CF29}"/>
              </a:ext>
            </a:extLst>
          </p:cNvPr>
          <p:cNvSpPr/>
          <p:nvPr/>
        </p:nvSpPr>
        <p:spPr>
          <a:xfrm>
            <a:off x="5040881" y="3101056"/>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tangle: Rounded Corners 62">
            <a:extLst>
              <a:ext uri="{FF2B5EF4-FFF2-40B4-BE49-F238E27FC236}">
                <a16:creationId xmlns:a16="http://schemas.microsoft.com/office/drawing/2014/main" id="{7AC230C3-B6DC-459A-6E3F-2394AB209B41}"/>
              </a:ext>
            </a:extLst>
          </p:cNvPr>
          <p:cNvSpPr/>
          <p:nvPr/>
        </p:nvSpPr>
        <p:spPr>
          <a:xfrm>
            <a:off x="2899680" y="3543024"/>
            <a:ext cx="425816" cy="351565"/>
          </a:xfrm>
          <a:prstGeom prst="roundRect">
            <a:avLst/>
          </a:prstGeom>
          <a:solidFill>
            <a:srgbClr val="9A57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ectangle: Rounded Corners 63">
            <a:extLst>
              <a:ext uri="{FF2B5EF4-FFF2-40B4-BE49-F238E27FC236}">
                <a16:creationId xmlns:a16="http://schemas.microsoft.com/office/drawing/2014/main" id="{8253828B-6500-05DB-B3F4-DE0CEA08709C}"/>
              </a:ext>
            </a:extLst>
          </p:cNvPr>
          <p:cNvSpPr/>
          <p:nvPr/>
        </p:nvSpPr>
        <p:spPr>
          <a:xfrm>
            <a:off x="3660068" y="3620884"/>
            <a:ext cx="425816" cy="351565"/>
          </a:xfrm>
          <a:prstGeom prst="roundRect">
            <a:avLst/>
          </a:prstGeom>
          <a:solidFill>
            <a:srgbClr val="9A57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5" name="Connector: Elbow 64">
            <a:extLst>
              <a:ext uri="{FF2B5EF4-FFF2-40B4-BE49-F238E27FC236}">
                <a16:creationId xmlns:a16="http://schemas.microsoft.com/office/drawing/2014/main" id="{623284CD-18F4-CF51-5F9F-6A6C6563AA46}"/>
              </a:ext>
            </a:extLst>
          </p:cNvPr>
          <p:cNvCxnSpPr>
            <a:cxnSpLocks/>
            <a:stCxn id="63" idx="3"/>
            <a:endCxn id="64" idx="1"/>
          </p:cNvCxnSpPr>
          <p:nvPr/>
        </p:nvCxnSpPr>
        <p:spPr>
          <a:xfrm>
            <a:off x="3325496" y="3718807"/>
            <a:ext cx="334572" cy="77860"/>
          </a:xfrm>
          <a:prstGeom prst="bentConnector3">
            <a:avLst>
              <a:gd name="adj1" fmla="val 57592"/>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E289FFA-45DA-6FFE-34F0-C4A60E2E3E8F}"/>
              </a:ext>
            </a:extLst>
          </p:cNvPr>
          <p:cNvCxnSpPr>
            <a:cxnSpLocks/>
            <a:stCxn id="48" idx="2"/>
            <a:endCxn id="63" idx="1"/>
          </p:cNvCxnSpPr>
          <p:nvPr/>
        </p:nvCxnSpPr>
        <p:spPr>
          <a:xfrm>
            <a:off x="2548271" y="3292042"/>
            <a:ext cx="351409" cy="426765"/>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F0DC8FA8-A750-E835-50E7-91D1B053EA3E}"/>
              </a:ext>
            </a:extLst>
          </p:cNvPr>
          <p:cNvSpPr txBox="1"/>
          <p:nvPr/>
        </p:nvSpPr>
        <p:spPr>
          <a:xfrm>
            <a:off x="2582958" y="2115294"/>
            <a:ext cx="2108329" cy="215444"/>
          </a:xfrm>
          <a:prstGeom prst="rect">
            <a:avLst/>
          </a:prstGeom>
          <a:noFill/>
        </p:spPr>
        <p:txBody>
          <a:bodyPr wrap="square" rtlCol="0">
            <a:spAutoFit/>
          </a:bodyPr>
          <a:lstStyle/>
          <a:p>
            <a:pPr algn="r"/>
            <a:r>
              <a:rPr lang="en-GB" sz="800" b="1" cap="all" dirty="0">
                <a:latin typeface="Alte Haas Grotesk" panose="02000503000000020004" pitchFamily="2" charset="0"/>
              </a:rPr>
              <a:t>Seat suggestions Domain</a:t>
            </a:r>
          </a:p>
        </p:txBody>
      </p:sp>
      <p:sp>
        <p:nvSpPr>
          <p:cNvPr id="71" name="TextBox 70">
            <a:extLst>
              <a:ext uri="{FF2B5EF4-FFF2-40B4-BE49-F238E27FC236}">
                <a16:creationId xmlns:a16="http://schemas.microsoft.com/office/drawing/2014/main" id="{36926729-2368-F21C-A7F2-F3D542F577A7}"/>
              </a:ext>
            </a:extLst>
          </p:cNvPr>
          <p:cNvSpPr txBox="1"/>
          <p:nvPr/>
        </p:nvSpPr>
        <p:spPr>
          <a:xfrm>
            <a:off x="3888634" y="1405675"/>
            <a:ext cx="1523320" cy="272522"/>
          </a:xfrm>
          <a:prstGeom prst="rect">
            <a:avLst/>
          </a:prstGeom>
          <a:noFill/>
        </p:spPr>
        <p:txBody>
          <a:bodyPr wrap="square" rtlCol="0">
            <a:spAutoFit/>
          </a:bodyPr>
          <a:lstStyle/>
          <a:p>
            <a:pPr algn="r"/>
            <a:r>
              <a:rPr lang="en-GB" sz="800" b="1" cap="all" dirty="0">
                <a:latin typeface="Alte Haas Grotesk" panose="02000503000000020004" pitchFamily="2" charset="0"/>
              </a:rPr>
              <a:t>Infrastructure</a:t>
            </a:r>
          </a:p>
        </p:txBody>
      </p:sp>
      <p:pic>
        <p:nvPicPr>
          <p:cNvPr id="72" name="Picture 71">
            <a:extLst>
              <a:ext uri="{FF2B5EF4-FFF2-40B4-BE49-F238E27FC236}">
                <a16:creationId xmlns:a16="http://schemas.microsoft.com/office/drawing/2014/main" id="{7EB3B387-29CE-ED80-CE7F-BA9EBA7FB2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725" y="1200373"/>
            <a:ext cx="696871" cy="656800"/>
          </a:xfrm>
          <a:prstGeom prst="rect">
            <a:avLst/>
          </a:prstGeom>
        </p:spPr>
      </p:pic>
      <p:cxnSp>
        <p:nvCxnSpPr>
          <p:cNvPr id="73" name="Straight Arrow Connector 72">
            <a:extLst>
              <a:ext uri="{FF2B5EF4-FFF2-40B4-BE49-F238E27FC236}">
                <a16:creationId xmlns:a16="http://schemas.microsoft.com/office/drawing/2014/main" id="{E0BD609C-A372-9B77-A208-61AAF7FAC62E}"/>
              </a:ext>
            </a:extLst>
          </p:cNvPr>
          <p:cNvCxnSpPr>
            <a:cxnSpLocks/>
          </p:cNvCxnSpPr>
          <p:nvPr/>
        </p:nvCxnSpPr>
        <p:spPr>
          <a:xfrm>
            <a:off x="999658" y="1770459"/>
            <a:ext cx="593398" cy="391716"/>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39B6EC26-17C9-4060-F3BD-944E655A43B6}"/>
              </a:ext>
            </a:extLst>
          </p:cNvPr>
          <p:cNvSpPr txBox="1"/>
          <p:nvPr/>
        </p:nvSpPr>
        <p:spPr>
          <a:xfrm>
            <a:off x="1124278" y="1714490"/>
            <a:ext cx="618793" cy="230832"/>
          </a:xfrm>
          <a:prstGeom prst="rect">
            <a:avLst/>
          </a:prstGeom>
          <a:noFill/>
        </p:spPr>
        <p:txBody>
          <a:bodyPr wrap="square" rtlCol="0">
            <a:spAutoFit/>
          </a:bodyPr>
          <a:lstStyle/>
          <a:p>
            <a:r>
              <a:rPr lang="fr-FR" sz="900" b="1" dirty="0">
                <a:latin typeface="Alte Haas Grotesk" panose="02000503000000020004" pitchFamily="2" charset="0"/>
              </a:rPr>
              <a:t>HTTP</a:t>
            </a:r>
            <a:endParaRPr lang="en-GB" sz="900" b="1" dirty="0">
              <a:latin typeface="Alte Haas Grotesk" panose="02000503000000020004" pitchFamily="2" charset="0"/>
            </a:endParaRPr>
          </a:p>
        </p:txBody>
      </p:sp>
      <p:sp>
        <p:nvSpPr>
          <p:cNvPr id="76" name="TextBox 75">
            <a:extLst>
              <a:ext uri="{FF2B5EF4-FFF2-40B4-BE49-F238E27FC236}">
                <a16:creationId xmlns:a16="http://schemas.microsoft.com/office/drawing/2014/main" id="{6C22163D-87CF-BDE6-599E-F2275CD480AD}"/>
              </a:ext>
            </a:extLst>
          </p:cNvPr>
          <p:cNvSpPr txBox="1"/>
          <p:nvPr/>
        </p:nvSpPr>
        <p:spPr>
          <a:xfrm>
            <a:off x="553665" y="176549"/>
            <a:ext cx="11130335" cy="461665"/>
          </a:xfrm>
          <a:prstGeom prst="rect">
            <a:avLst/>
          </a:prstGeom>
          <a:noFill/>
        </p:spPr>
        <p:txBody>
          <a:bodyPr wrap="square" rtlCol="0" anchor="t">
            <a:spAutoFit/>
          </a:bodyPr>
          <a:lstStyle/>
          <a:p>
            <a:pPr algn="r"/>
            <a:r>
              <a:rPr lang="en-US" sz="2300" b="1" cap="all" dirty="0">
                <a:solidFill>
                  <a:srgbClr val="C00000"/>
                </a:solidFill>
                <a:latin typeface="Alte Haas Grotesk" panose="02000503000000020004" pitchFamily="2" charset="0"/>
              </a:rPr>
              <a:t>The split - “Micro” services powered by hexagonal architecture</a:t>
            </a:r>
          </a:p>
        </p:txBody>
      </p:sp>
      <p:sp>
        <p:nvSpPr>
          <p:cNvPr id="85" name="Right Brace 84">
            <a:extLst>
              <a:ext uri="{FF2B5EF4-FFF2-40B4-BE49-F238E27FC236}">
                <a16:creationId xmlns:a16="http://schemas.microsoft.com/office/drawing/2014/main" id="{ECBCF79C-DB7C-8437-A8D1-79A66D6A3034}"/>
              </a:ext>
            </a:extLst>
          </p:cNvPr>
          <p:cNvSpPr/>
          <p:nvPr/>
        </p:nvSpPr>
        <p:spPr>
          <a:xfrm rot="12414236">
            <a:off x="4725358" y="4000552"/>
            <a:ext cx="883655" cy="428062"/>
          </a:xfrm>
          <a:prstGeom prst="rightBrace">
            <a:avLst>
              <a:gd name="adj1" fmla="val 9622"/>
              <a:gd name="adj2" fmla="val 54011"/>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6" name="Oval 85">
            <a:extLst>
              <a:ext uri="{FF2B5EF4-FFF2-40B4-BE49-F238E27FC236}">
                <a16:creationId xmlns:a16="http://schemas.microsoft.com/office/drawing/2014/main" id="{EFB2C063-5C64-7717-7CF4-F13A7821C2FA}"/>
              </a:ext>
            </a:extLst>
          </p:cNvPr>
          <p:cNvSpPr/>
          <p:nvPr/>
        </p:nvSpPr>
        <p:spPr>
          <a:xfrm>
            <a:off x="4632022" y="3886762"/>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Rectangle 83">
            <a:extLst>
              <a:ext uri="{FF2B5EF4-FFF2-40B4-BE49-F238E27FC236}">
                <a16:creationId xmlns:a16="http://schemas.microsoft.com/office/drawing/2014/main" id="{DC2D66E4-746D-C29C-9C6E-03E99FEE3A62}"/>
              </a:ext>
            </a:extLst>
          </p:cNvPr>
          <p:cNvSpPr/>
          <p:nvPr/>
        </p:nvSpPr>
        <p:spPr>
          <a:xfrm rot="17820000">
            <a:off x="4959075" y="4081501"/>
            <a:ext cx="823899" cy="546311"/>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cap="all" dirty="0">
                <a:solidFill>
                  <a:schemeClr val="tx1"/>
                </a:solidFill>
              </a:rPr>
              <a:t>Repository (Adapter)</a:t>
            </a:r>
            <a:endParaRPr lang="en-GB" sz="900" cap="all" dirty="0">
              <a:solidFill>
                <a:schemeClr val="tx1"/>
              </a:solidFill>
            </a:endParaRPr>
          </a:p>
        </p:txBody>
      </p:sp>
      <p:cxnSp>
        <p:nvCxnSpPr>
          <p:cNvPr id="94" name="Straight Arrow Connector 93">
            <a:extLst>
              <a:ext uri="{FF2B5EF4-FFF2-40B4-BE49-F238E27FC236}">
                <a16:creationId xmlns:a16="http://schemas.microsoft.com/office/drawing/2014/main" id="{6264A4D3-64FF-9EDF-3633-89AB523BA0D2}"/>
              </a:ext>
            </a:extLst>
          </p:cNvPr>
          <p:cNvCxnSpPr>
            <a:cxnSpLocks/>
            <a:stCxn id="64" idx="3"/>
            <a:endCxn id="86" idx="2"/>
          </p:cNvCxnSpPr>
          <p:nvPr/>
        </p:nvCxnSpPr>
        <p:spPr>
          <a:xfrm>
            <a:off x="4085884" y="3796667"/>
            <a:ext cx="546138" cy="175782"/>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0" name="Diamond 99">
            <a:extLst>
              <a:ext uri="{FF2B5EF4-FFF2-40B4-BE49-F238E27FC236}">
                <a16:creationId xmlns:a16="http://schemas.microsoft.com/office/drawing/2014/main" id="{6CA5F1AF-7106-D0E4-AB41-41734719A651}"/>
              </a:ext>
            </a:extLst>
          </p:cNvPr>
          <p:cNvSpPr/>
          <p:nvPr/>
        </p:nvSpPr>
        <p:spPr>
          <a:xfrm>
            <a:off x="3332536" y="3640001"/>
            <a:ext cx="167131" cy="167131"/>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Flowchart: Magnetic Disk 101">
            <a:extLst>
              <a:ext uri="{FF2B5EF4-FFF2-40B4-BE49-F238E27FC236}">
                <a16:creationId xmlns:a16="http://schemas.microsoft.com/office/drawing/2014/main" id="{8809B9B3-2ABA-7002-C465-823660F01F15}"/>
              </a:ext>
            </a:extLst>
          </p:cNvPr>
          <p:cNvSpPr/>
          <p:nvPr/>
        </p:nvSpPr>
        <p:spPr>
          <a:xfrm>
            <a:off x="5930235" y="4750835"/>
            <a:ext cx="504521" cy="707978"/>
          </a:xfrm>
          <a:prstGeom prst="flowChartMagneticDisk">
            <a:avLst/>
          </a:prstGeom>
          <a:solidFill>
            <a:srgbClr val="DFC9EF"/>
          </a:solid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all" dirty="0" err="1">
                <a:solidFill>
                  <a:schemeClr val="tx1"/>
                </a:solidFill>
                <a:latin typeface="Alte Haas Grotesk" panose="02000503000000020004" pitchFamily="2" charset="0"/>
              </a:rPr>
              <a:t>db</a:t>
            </a:r>
            <a:endParaRPr lang="fr-FR" sz="1400" b="1" cap="all" dirty="0">
              <a:solidFill>
                <a:schemeClr val="tx1"/>
              </a:solidFill>
              <a:latin typeface="Alte Haas Grotesk" panose="02000503000000020004" pitchFamily="2" charset="0"/>
            </a:endParaRPr>
          </a:p>
        </p:txBody>
      </p:sp>
      <p:cxnSp>
        <p:nvCxnSpPr>
          <p:cNvPr id="103" name="Straight Arrow Connector 102">
            <a:extLst>
              <a:ext uri="{FF2B5EF4-FFF2-40B4-BE49-F238E27FC236}">
                <a16:creationId xmlns:a16="http://schemas.microsoft.com/office/drawing/2014/main" id="{9DC579C9-2B02-64AB-2FBD-5421A8699E3D}"/>
              </a:ext>
            </a:extLst>
          </p:cNvPr>
          <p:cNvCxnSpPr>
            <a:cxnSpLocks/>
            <a:stCxn id="84" idx="2"/>
            <a:endCxn id="102" idx="1"/>
          </p:cNvCxnSpPr>
          <p:nvPr/>
        </p:nvCxnSpPr>
        <p:spPr>
          <a:xfrm>
            <a:off x="5614408" y="4478666"/>
            <a:ext cx="568088" cy="272169"/>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35FD09CB-1EA0-C721-B9D5-8B0814D9365D}"/>
              </a:ext>
            </a:extLst>
          </p:cNvPr>
          <p:cNvSpPr txBox="1"/>
          <p:nvPr/>
        </p:nvSpPr>
        <p:spPr>
          <a:xfrm>
            <a:off x="2047278" y="4991066"/>
            <a:ext cx="3338271" cy="369332"/>
          </a:xfrm>
          <a:prstGeom prst="rect">
            <a:avLst/>
          </a:prstGeom>
          <a:noFill/>
        </p:spPr>
        <p:txBody>
          <a:bodyPr wrap="square" rtlCol="0">
            <a:spAutoFit/>
          </a:bodyPr>
          <a:lstStyle/>
          <a:p>
            <a:pPr algn="ctr"/>
            <a:r>
              <a:rPr lang="en-GB" b="1" cap="all" dirty="0">
                <a:solidFill>
                  <a:srgbClr val="C00000"/>
                </a:solidFill>
                <a:latin typeface="Alte Haas Grotesk" panose="02000503000000020004" pitchFamily="2" charset="0"/>
              </a:rPr>
              <a:t>Seat </a:t>
            </a:r>
            <a:r>
              <a:rPr lang="en-GB" b="1" cap="all" dirty="0" err="1">
                <a:solidFill>
                  <a:srgbClr val="C00000"/>
                </a:solidFill>
                <a:latin typeface="Alte Haas Grotesk" panose="02000503000000020004" pitchFamily="2" charset="0"/>
              </a:rPr>
              <a:t>SuggestionS</a:t>
            </a:r>
            <a:r>
              <a:rPr lang="en-GB" b="1" cap="all" dirty="0">
                <a:solidFill>
                  <a:srgbClr val="C00000"/>
                </a:solidFill>
                <a:latin typeface="Alte Haas Grotesk" panose="02000503000000020004" pitchFamily="2" charset="0"/>
              </a:rPr>
              <a:t> API</a:t>
            </a:r>
          </a:p>
        </p:txBody>
      </p:sp>
      <p:sp>
        <p:nvSpPr>
          <p:cNvPr id="139" name="TextBox 138">
            <a:extLst>
              <a:ext uri="{FF2B5EF4-FFF2-40B4-BE49-F238E27FC236}">
                <a16:creationId xmlns:a16="http://schemas.microsoft.com/office/drawing/2014/main" id="{D87D58F9-2C40-7FD4-B61B-2A6215BFBADB}"/>
              </a:ext>
            </a:extLst>
          </p:cNvPr>
          <p:cNvSpPr txBox="1"/>
          <p:nvPr/>
        </p:nvSpPr>
        <p:spPr>
          <a:xfrm>
            <a:off x="8269919" y="698400"/>
            <a:ext cx="3364147" cy="369332"/>
          </a:xfrm>
          <a:prstGeom prst="rect">
            <a:avLst/>
          </a:prstGeom>
          <a:noFill/>
        </p:spPr>
        <p:txBody>
          <a:bodyPr wrap="square" rtlCol="0">
            <a:spAutoFit/>
          </a:bodyPr>
          <a:lstStyle/>
          <a:p>
            <a:pPr algn="r"/>
            <a:r>
              <a:rPr lang="en-US" dirty="0"/>
              <a:t>@tpierrain (use case driven)</a:t>
            </a:r>
          </a:p>
        </p:txBody>
      </p:sp>
      <p:grpSp>
        <p:nvGrpSpPr>
          <p:cNvPr id="2" name="Group 1">
            <a:extLst>
              <a:ext uri="{FF2B5EF4-FFF2-40B4-BE49-F238E27FC236}">
                <a16:creationId xmlns:a16="http://schemas.microsoft.com/office/drawing/2014/main" id="{E3A0FE73-1B1E-E8FF-A0DA-90CF4B87BD6F}"/>
              </a:ext>
            </a:extLst>
          </p:cNvPr>
          <p:cNvGrpSpPr/>
          <p:nvPr/>
        </p:nvGrpSpPr>
        <p:grpSpPr>
          <a:xfrm>
            <a:off x="6513212" y="1976426"/>
            <a:ext cx="3309721" cy="3514642"/>
            <a:chOff x="6132212" y="1877366"/>
            <a:chExt cx="3309721" cy="3514642"/>
          </a:xfrm>
        </p:grpSpPr>
        <p:grpSp>
          <p:nvGrpSpPr>
            <p:cNvPr id="4" name="Group 3">
              <a:extLst>
                <a:ext uri="{FF2B5EF4-FFF2-40B4-BE49-F238E27FC236}">
                  <a16:creationId xmlns:a16="http://schemas.microsoft.com/office/drawing/2014/main" id="{A0AD7627-CA42-A16A-95A7-5420680D70BC}"/>
                </a:ext>
              </a:extLst>
            </p:cNvPr>
            <p:cNvGrpSpPr/>
            <p:nvPr/>
          </p:nvGrpSpPr>
          <p:grpSpPr>
            <a:xfrm>
              <a:off x="6132212" y="1877366"/>
              <a:ext cx="3309721" cy="3514642"/>
              <a:chOff x="6447797" y="-1116586"/>
              <a:chExt cx="6253255" cy="6640419"/>
            </a:xfrm>
          </p:grpSpPr>
          <p:sp>
            <p:nvSpPr>
              <p:cNvPr id="54" name="Hexagon 53">
                <a:extLst>
                  <a:ext uri="{FF2B5EF4-FFF2-40B4-BE49-F238E27FC236}">
                    <a16:creationId xmlns:a16="http://schemas.microsoft.com/office/drawing/2014/main" id="{9DD52ED7-5148-67C5-D885-4E2830223613}"/>
                  </a:ext>
                </a:extLst>
              </p:cNvPr>
              <p:cNvSpPr/>
              <p:nvPr/>
            </p:nvSpPr>
            <p:spPr>
              <a:xfrm>
                <a:off x="6447797" y="856867"/>
                <a:ext cx="5174160" cy="3562815"/>
              </a:xfrm>
              <a:prstGeom prst="hexagon">
                <a:avLst/>
              </a:prstGeom>
              <a:solidFill>
                <a:srgbClr val="C5E0B4"/>
              </a:solid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Hexagon 54">
                <a:extLst>
                  <a:ext uri="{FF2B5EF4-FFF2-40B4-BE49-F238E27FC236}">
                    <a16:creationId xmlns:a16="http://schemas.microsoft.com/office/drawing/2014/main" id="{E1A94735-76EC-0EEC-1E7A-94F203EE3E8A}"/>
                  </a:ext>
                </a:extLst>
              </p:cNvPr>
              <p:cNvSpPr/>
              <p:nvPr/>
            </p:nvSpPr>
            <p:spPr>
              <a:xfrm>
                <a:off x="7500976" y="1564081"/>
                <a:ext cx="3040380" cy="2093540"/>
              </a:xfrm>
              <a:prstGeom prst="hexagon">
                <a:avLst/>
              </a:prstGeom>
              <a:solidFill>
                <a:schemeClr val="accent6">
                  <a:lumMod val="75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8" name="Group 57">
                <a:extLst>
                  <a:ext uri="{FF2B5EF4-FFF2-40B4-BE49-F238E27FC236}">
                    <a16:creationId xmlns:a16="http://schemas.microsoft.com/office/drawing/2014/main" id="{46FE6698-D1C7-EB99-A29D-01C15BFE6930}"/>
                  </a:ext>
                </a:extLst>
              </p:cNvPr>
              <p:cNvGrpSpPr/>
              <p:nvPr/>
            </p:nvGrpSpPr>
            <p:grpSpPr>
              <a:xfrm>
                <a:off x="7752025" y="2051349"/>
                <a:ext cx="171374" cy="381578"/>
                <a:chOff x="7689730" y="3195744"/>
                <a:chExt cx="171374" cy="381578"/>
              </a:xfrm>
            </p:grpSpPr>
            <p:cxnSp>
              <p:nvCxnSpPr>
                <p:cNvPr id="59" name="Straight Connector 58">
                  <a:extLst>
                    <a:ext uri="{FF2B5EF4-FFF2-40B4-BE49-F238E27FC236}">
                      <a16:creationId xmlns:a16="http://schemas.microsoft.com/office/drawing/2014/main" id="{346842CB-ECB5-4A41-CB6E-850668EB1AAA}"/>
                    </a:ext>
                  </a:extLst>
                </p:cNvPr>
                <p:cNvCxnSpPr>
                  <a:cxnSpLocks/>
                </p:cNvCxnSpPr>
                <p:nvPr/>
              </p:nvCxnSpPr>
              <p:spPr>
                <a:xfrm>
                  <a:off x="7775417" y="3367118"/>
                  <a:ext cx="0" cy="21020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B239EA92-866E-0A54-CA7C-B0B33D25230B}"/>
                    </a:ext>
                  </a:extLst>
                </p:cNvPr>
                <p:cNvSpPr/>
                <p:nvPr/>
              </p:nvSpPr>
              <p:spPr>
                <a:xfrm>
                  <a:off x="7689730" y="3195744"/>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1" name="Rectangle: Rounded Corners 60">
                <a:extLst>
                  <a:ext uri="{FF2B5EF4-FFF2-40B4-BE49-F238E27FC236}">
                    <a16:creationId xmlns:a16="http://schemas.microsoft.com/office/drawing/2014/main" id="{A91F7BBF-76E0-0B42-A3AD-72D12FFFF00E}"/>
                  </a:ext>
                </a:extLst>
              </p:cNvPr>
              <p:cNvSpPr/>
              <p:nvPr/>
            </p:nvSpPr>
            <p:spPr>
              <a:xfrm>
                <a:off x="9299552" y="2347348"/>
                <a:ext cx="425816" cy="351565"/>
              </a:xfrm>
              <a:prstGeom prst="round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2" name="Connector: Elbow 61">
                <a:extLst>
                  <a:ext uri="{FF2B5EF4-FFF2-40B4-BE49-F238E27FC236}">
                    <a16:creationId xmlns:a16="http://schemas.microsoft.com/office/drawing/2014/main" id="{F35028B4-E820-3AD3-679D-1FBB515019AD}"/>
                  </a:ext>
                </a:extLst>
              </p:cNvPr>
              <p:cNvCxnSpPr>
                <a:cxnSpLocks/>
                <a:stCxn id="75" idx="3"/>
                <a:endCxn id="68" idx="1"/>
              </p:cNvCxnSpPr>
              <p:nvPr/>
            </p:nvCxnSpPr>
            <p:spPr>
              <a:xfrm flipV="1">
                <a:off x="8055329" y="2432927"/>
                <a:ext cx="489905" cy="140495"/>
              </a:xfrm>
              <a:prstGeom prst="bentConnector3">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F4DA6F4A-D250-0679-5659-97B30FF5D9B5}"/>
                  </a:ext>
                </a:extLst>
              </p:cNvPr>
              <p:cNvCxnSpPr>
                <a:cxnSpLocks/>
                <a:stCxn id="68" idx="3"/>
                <a:endCxn id="61" idx="0"/>
              </p:cNvCxnSpPr>
              <p:nvPr/>
            </p:nvCxnSpPr>
            <p:spPr>
              <a:xfrm flipV="1">
                <a:off x="8971051" y="2347348"/>
                <a:ext cx="541409" cy="85579"/>
              </a:xfrm>
              <a:prstGeom prst="bentConnector4">
                <a:avLst>
                  <a:gd name="adj1" fmla="val 49865"/>
                  <a:gd name="adj2" fmla="val 163347"/>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8" name="Rectangle: Rounded Corners 67">
                <a:extLst>
                  <a:ext uri="{FF2B5EF4-FFF2-40B4-BE49-F238E27FC236}">
                    <a16:creationId xmlns:a16="http://schemas.microsoft.com/office/drawing/2014/main" id="{E3DC875F-221F-60CA-BAAA-116AF524C906}"/>
                  </a:ext>
                </a:extLst>
              </p:cNvPr>
              <p:cNvSpPr/>
              <p:nvPr/>
            </p:nvSpPr>
            <p:spPr>
              <a:xfrm>
                <a:off x="8545235" y="2257145"/>
                <a:ext cx="425816" cy="351565"/>
              </a:xfrm>
              <a:prstGeom prst="round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Diamond 68">
                <a:extLst>
                  <a:ext uri="{FF2B5EF4-FFF2-40B4-BE49-F238E27FC236}">
                    <a16:creationId xmlns:a16="http://schemas.microsoft.com/office/drawing/2014/main" id="{38959B09-D0ED-0133-3C32-6E7FE0C1DE99}"/>
                  </a:ext>
                </a:extLst>
              </p:cNvPr>
              <p:cNvSpPr/>
              <p:nvPr/>
            </p:nvSpPr>
            <p:spPr>
              <a:xfrm>
                <a:off x="8992014" y="2343811"/>
                <a:ext cx="167131" cy="167131"/>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ectangle: Rounded Corners 74">
                <a:extLst>
                  <a:ext uri="{FF2B5EF4-FFF2-40B4-BE49-F238E27FC236}">
                    <a16:creationId xmlns:a16="http://schemas.microsoft.com/office/drawing/2014/main" id="{0248DB1F-705C-5333-B937-E8B8427AF43B}"/>
                  </a:ext>
                </a:extLst>
              </p:cNvPr>
              <p:cNvSpPr/>
              <p:nvPr/>
            </p:nvSpPr>
            <p:spPr>
              <a:xfrm>
                <a:off x="7629511" y="2397639"/>
                <a:ext cx="425818" cy="351565"/>
              </a:xfrm>
              <a:prstGeom prst="round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Diamond 76">
                <a:extLst>
                  <a:ext uri="{FF2B5EF4-FFF2-40B4-BE49-F238E27FC236}">
                    <a16:creationId xmlns:a16="http://schemas.microsoft.com/office/drawing/2014/main" id="{6F5E8D24-8A24-64CE-5518-2761583907EC}"/>
                  </a:ext>
                </a:extLst>
              </p:cNvPr>
              <p:cNvSpPr/>
              <p:nvPr/>
            </p:nvSpPr>
            <p:spPr>
              <a:xfrm>
                <a:off x="8058700" y="2486120"/>
                <a:ext cx="167130" cy="167132"/>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Right Brace 77">
                <a:extLst>
                  <a:ext uri="{FF2B5EF4-FFF2-40B4-BE49-F238E27FC236}">
                    <a16:creationId xmlns:a16="http://schemas.microsoft.com/office/drawing/2014/main" id="{5526F385-4419-589B-87CB-309B2247E2DD}"/>
                  </a:ext>
                </a:extLst>
              </p:cNvPr>
              <p:cNvSpPr/>
              <p:nvPr/>
            </p:nvSpPr>
            <p:spPr>
              <a:xfrm rot="12414236">
                <a:off x="10428366" y="2672008"/>
                <a:ext cx="883655" cy="428062"/>
              </a:xfrm>
              <a:prstGeom prst="rightBrace">
                <a:avLst>
                  <a:gd name="adj1" fmla="val 9622"/>
                  <a:gd name="adj2" fmla="val 54011"/>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81" name="Straight Arrow Connector 80">
                <a:extLst>
                  <a:ext uri="{FF2B5EF4-FFF2-40B4-BE49-F238E27FC236}">
                    <a16:creationId xmlns:a16="http://schemas.microsoft.com/office/drawing/2014/main" id="{372655C0-14CB-8966-42FE-167A0B45D45B}"/>
                  </a:ext>
                </a:extLst>
              </p:cNvPr>
              <p:cNvCxnSpPr>
                <a:cxnSpLocks/>
                <a:stCxn id="61" idx="3"/>
                <a:endCxn id="82" idx="1"/>
              </p:cNvCxnSpPr>
              <p:nvPr/>
            </p:nvCxnSpPr>
            <p:spPr>
              <a:xfrm>
                <a:off x="9725368" y="2523131"/>
                <a:ext cx="634759" cy="60184"/>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FB5953B9-54B3-B547-8D14-8A7FE26D7C31}"/>
                  </a:ext>
                </a:extLst>
              </p:cNvPr>
              <p:cNvSpPr/>
              <p:nvPr/>
            </p:nvSpPr>
            <p:spPr>
              <a:xfrm>
                <a:off x="10335030" y="2558218"/>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Rectangle 82">
                <a:extLst>
                  <a:ext uri="{FF2B5EF4-FFF2-40B4-BE49-F238E27FC236}">
                    <a16:creationId xmlns:a16="http://schemas.microsoft.com/office/drawing/2014/main" id="{027515E5-641D-244C-3F43-2B18AEC193E8}"/>
                  </a:ext>
                </a:extLst>
              </p:cNvPr>
              <p:cNvSpPr/>
              <p:nvPr/>
            </p:nvSpPr>
            <p:spPr>
              <a:xfrm rot="17820000">
                <a:off x="10645483" y="2615218"/>
                <a:ext cx="966988" cy="546310"/>
              </a:xfrm>
              <a:prstGeom prst="rect">
                <a:avLst/>
              </a:prstGeom>
              <a:solidFill>
                <a:srgbClr val="FFD966"/>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cap="all" dirty="0">
                    <a:solidFill>
                      <a:schemeClr val="tx1"/>
                    </a:solidFill>
                  </a:rPr>
                  <a:t>web Adapter</a:t>
                </a:r>
                <a:endParaRPr lang="en-GB" sz="600" b="1" cap="all" dirty="0">
                  <a:solidFill>
                    <a:schemeClr val="tx1"/>
                  </a:solidFill>
                </a:endParaRPr>
              </a:p>
            </p:txBody>
          </p:sp>
          <p:sp>
            <p:nvSpPr>
              <p:cNvPr id="87" name="Rectangle: Rounded Corners 86">
                <a:extLst>
                  <a:ext uri="{FF2B5EF4-FFF2-40B4-BE49-F238E27FC236}">
                    <a16:creationId xmlns:a16="http://schemas.microsoft.com/office/drawing/2014/main" id="{93063552-4216-984A-B7EB-C376D8B80F06}"/>
                  </a:ext>
                </a:extLst>
              </p:cNvPr>
              <p:cNvSpPr/>
              <p:nvPr/>
            </p:nvSpPr>
            <p:spPr>
              <a:xfrm>
                <a:off x="8193829" y="3000186"/>
                <a:ext cx="425816" cy="351565"/>
              </a:xfrm>
              <a:prstGeom prst="round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0" name="Straight Arrow Connector 89">
                <a:extLst>
                  <a:ext uri="{FF2B5EF4-FFF2-40B4-BE49-F238E27FC236}">
                    <a16:creationId xmlns:a16="http://schemas.microsoft.com/office/drawing/2014/main" id="{802E32F5-5DE5-AFCD-E40C-7A0751D592C4}"/>
                  </a:ext>
                </a:extLst>
              </p:cNvPr>
              <p:cNvCxnSpPr>
                <a:cxnSpLocks/>
                <a:stCxn id="75" idx="2"/>
                <a:endCxn id="87" idx="1"/>
              </p:cNvCxnSpPr>
              <p:nvPr/>
            </p:nvCxnSpPr>
            <p:spPr>
              <a:xfrm>
                <a:off x="7842420" y="2749204"/>
                <a:ext cx="351409" cy="426765"/>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A72E871A-5011-AE88-AEE3-79FCA3EE906D}"/>
                  </a:ext>
                </a:extLst>
              </p:cNvPr>
              <p:cNvSpPr txBox="1"/>
              <p:nvPr/>
            </p:nvSpPr>
            <p:spPr>
              <a:xfrm>
                <a:off x="8019688" y="1545013"/>
                <a:ext cx="2108330" cy="639650"/>
              </a:xfrm>
              <a:prstGeom prst="rect">
                <a:avLst/>
              </a:prstGeom>
              <a:noFill/>
            </p:spPr>
            <p:txBody>
              <a:bodyPr wrap="square" rtlCol="0">
                <a:spAutoFit/>
              </a:bodyPr>
              <a:lstStyle/>
              <a:p>
                <a:pPr algn="r"/>
                <a:r>
                  <a:rPr lang="en-GB" sz="800" b="1" cap="all" dirty="0">
                    <a:solidFill>
                      <a:schemeClr val="bg1"/>
                    </a:solidFill>
                    <a:latin typeface="Alte Haas Grotesk" panose="02000503000000020004" pitchFamily="2" charset="0"/>
                  </a:rPr>
                  <a:t>Auditorium seating Domain</a:t>
                </a:r>
              </a:p>
            </p:txBody>
          </p:sp>
          <p:sp>
            <p:nvSpPr>
              <p:cNvPr id="92" name="TextBox 91">
                <a:extLst>
                  <a:ext uri="{FF2B5EF4-FFF2-40B4-BE49-F238E27FC236}">
                    <a16:creationId xmlns:a16="http://schemas.microsoft.com/office/drawing/2014/main" id="{EC6B82CF-2338-4999-5916-6422740C2309}"/>
                  </a:ext>
                </a:extLst>
              </p:cNvPr>
              <p:cNvSpPr txBox="1"/>
              <p:nvPr/>
            </p:nvSpPr>
            <p:spPr>
              <a:xfrm>
                <a:off x="9182782" y="862837"/>
                <a:ext cx="1523319" cy="407051"/>
              </a:xfrm>
              <a:prstGeom prst="rect">
                <a:avLst/>
              </a:prstGeom>
              <a:noFill/>
            </p:spPr>
            <p:txBody>
              <a:bodyPr wrap="square" rtlCol="0">
                <a:spAutoFit/>
              </a:bodyPr>
              <a:lstStyle/>
              <a:p>
                <a:pPr algn="r"/>
                <a:r>
                  <a:rPr lang="en-GB" sz="800" b="1" cap="all" dirty="0">
                    <a:latin typeface="Alte Haas Grotesk" panose="02000503000000020004" pitchFamily="2" charset="0"/>
                  </a:rPr>
                  <a:t>Infra</a:t>
                </a:r>
              </a:p>
            </p:txBody>
          </p:sp>
          <p:sp>
            <p:nvSpPr>
              <p:cNvPr id="97" name="Right Brace 96">
                <a:extLst>
                  <a:ext uri="{FF2B5EF4-FFF2-40B4-BE49-F238E27FC236}">
                    <a16:creationId xmlns:a16="http://schemas.microsoft.com/office/drawing/2014/main" id="{CB6994B6-0811-5440-AEF9-9EFFA4C518AE}"/>
                  </a:ext>
                </a:extLst>
              </p:cNvPr>
              <p:cNvSpPr/>
              <p:nvPr/>
            </p:nvSpPr>
            <p:spPr>
              <a:xfrm rot="12414236">
                <a:off x="10019507" y="3457714"/>
                <a:ext cx="883655" cy="428062"/>
              </a:xfrm>
              <a:prstGeom prst="rightBrace">
                <a:avLst>
                  <a:gd name="adj1" fmla="val 9622"/>
                  <a:gd name="adj2" fmla="val 54011"/>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8" name="Oval 97">
                <a:extLst>
                  <a:ext uri="{FF2B5EF4-FFF2-40B4-BE49-F238E27FC236}">
                    <a16:creationId xmlns:a16="http://schemas.microsoft.com/office/drawing/2014/main" id="{7BF73818-E535-8698-FF9A-9D010DCB30F2}"/>
                  </a:ext>
                </a:extLst>
              </p:cNvPr>
              <p:cNvSpPr/>
              <p:nvPr/>
            </p:nvSpPr>
            <p:spPr>
              <a:xfrm>
                <a:off x="9926171" y="3343924"/>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Rectangle 98">
                <a:extLst>
                  <a:ext uri="{FF2B5EF4-FFF2-40B4-BE49-F238E27FC236}">
                    <a16:creationId xmlns:a16="http://schemas.microsoft.com/office/drawing/2014/main" id="{BA5B4300-7BC7-FD5A-7FEE-BCA41814D470}"/>
                  </a:ext>
                </a:extLst>
              </p:cNvPr>
              <p:cNvSpPr/>
              <p:nvPr/>
            </p:nvSpPr>
            <p:spPr>
              <a:xfrm rot="17820000">
                <a:off x="10180797" y="3580594"/>
                <a:ext cx="926021" cy="546310"/>
              </a:xfrm>
              <a:prstGeom prst="rect">
                <a:avLst/>
              </a:prstGeom>
              <a:solidFill>
                <a:srgbClr val="FFD966"/>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cap="all" dirty="0">
                    <a:solidFill>
                      <a:schemeClr val="tx1"/>
                    </a:solidFill>
                  </a:rPr>
                  <a:t>web Adapter</a:t>
                </a:r>
                <a:endParaRPr lang="en-GB" sz="600" b="1" cap="all" dirty="0">
                  <a:solidFill>
                    <a:schemeClr val="tx1"/>
                  </a:solidFill>
                </a:endParaRPr>
              </a:p>
            </p:txBody>
          </p:sp>
          <p:cxnSp>
            <p:nvCxnSpPr>
              <p:cNvPr id="101" name="Straight Arrow Connector 100">
                <a:extLst>
                  <a:ext uri="{FF2B5EF4-FFF2-40B4-BE49-F238E27FC236}">
                    <a16:creationId xmlns:a16="http://schemas.microsoft.com/office/drawing/2014/main" id="{AB22FC2B-703A-9B0F-4D8A-789FABE0662A}"/>
                  </a:ext>
                </a:extLst>
              </p:cNvPr>
              <p:cNvCxnSpPr>
                <a:cxnSpLocks/>
                <a:stCxn id="87" idx="3"/>
                <a:endCxn id="157" idx="0"/>
              </p:cNvCxnSpPr>
              <p:nvPr/>
            </p:nvCxnSpPr>
            <p:spPr>
              <a:xfrm>
                <a:off x="8619644" y="3175969"/>
                <a:ext cx="911552" cy="286100"/>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5" name="Flowchart: Magnetic Disk 104">
                <a:extLst>
                  <a:ext uri="{FF2B5EF4-FFF2-40B4-BE49-F238E27FC236}">
                    <a16:creationId xmlns:a16="http://schemas.microsoft.com/office/drawing/2014/main" id="{8D161307-1DEE-03B2-9CAB-88CE7816CC5A}"/>
                  </a:ext>
                </a:extLst>
              </p:cNvPr>
              <p:cNvSpPr/>
              <p:nvPr/>
            </p:nvSpPr>
            <p:spPr>
              <a:xfrm>
                <a:off x="10146155" y="4815856"/>
                <a:ext cx="504522" cy="707977"/>
              </a:xfrm>
              <a:prstGeom prst="flowChartMagneticDisk">
                <a:avLst/>
              </a:prstGeom>
              <a:solidFill>
                <a:schemeClr val="accent6">
                  <a:lumMod val="40000"/>
                  <a:lumOff val="60000"/>
                </a:schemeClr>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800" b="1" cap="all" dirty="0" err="1">
                    <a:solidFill>
                      <a:schemeClr val="tx1"/>
                    </a:solidFill>
                    <a:latin typeface="Alte Haas Grotesk" panose="02000503000000020004" pitchFamily="2" charset="0"/>
                  </a:rPr>
                  <a:t>db</a:t>
                </a:r>
                <a:endParaRPr lang="fr-FR" sz="900" b="1" cap="all" dirty="0">
                  <a:solidFill>
                    <a:schemeClr val="tx1"/>
                  </a:solidFill>
                  <a:latin typeface="Alte Haas Grotesk" panose="02000503000000020004" pitchFamily="2" charset="0"/>
                </a:endParaRPr>
              </a:p>
            </p:txBody>
          </p:sp>
          <p:cxnSp>
            <p:nvCxnSpPr>
              <p:cNvPr id="106" name="Straight Arrow Connector 105">
                <a:extLst>
                  <a:ext uri="{FF2B5EF4-FFF2-40B4-BE49-F238E27FC236}">
                    <a16:creationId xmlns:a16="http://schemas.microsoft.com/office/drawing/2014/main" id="{1C9B2727-85A9-5D12-FFC7-BBD7E9F4CDB7}"/>
                  </a:ext>
                </a:extLst>
              </p:cNvPr>
              <p:cNvCxnSpPr>
                <a:cxnSpLocks/>
                <a:stCxn id="156" idx="2"/>
                <a:endCxn id="105" idx="2"/>
              </p:cNvCxnSpPr>
              <p:nvPr/>
            </p:nvCxnSpPr>
            <p:spPr>
              <a:xfrm>
                <a:off x="9312679" y="4363449"/>
                <a:ext cx="833476" cy="806395"/>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58D62D67-5149-3436-1CC3-463C92665045}"/>
                  </a:ext>
                </a:extLst>
              </p:cNvPr>
              <p:cNvCxnSpPr>
                <a:cxnSpLocks/>
                <a:stCxn id="147" idx="2"/>
                <a:endCxn id="146" idx="1"/>
              </p:cNvCxnSpPr>
              <p:nvPr/>
            </p:nvCxnSpPr>
            <p:spPr>
              <a:xfrm>
                <a:off x="12427792" y="-1116586"/>
                <a:ext cx="273260" cy="42433"/>
              </a:xfrm>
              <a:prstGeom prst="straightConnector1">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156" name="Rectangle 155">
              <a:extLst>
                <a:ext uri="{FF2B5EF4-FFF2-40B4-BE49-F238E27FC236}">
                  <a16:creationId xmlns:a16="http://schemas.microsoft.com/office/drawing/2014/main" id="{672DC2E9-55DA-8084-9E7D-FCDC54DFA35D}"/>
                </a:ext>
              </a:extLst>
            </p:cNvPr>
            <p:cNvSpPr/>
            <p:nvPr/>
          </p:nvSpPr>
          <p:spPr>
            <a:xfrm>
              <a:off x="7351164" y="4488689"/>
              <a:ext cx="594743" cy="289151"/>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cap="all" dirty="0">
                  <a:solidFill>
                    <a:schemeClr val="tx1"/>
                  </a:solidFill>
                </a:rPr>
                <a:t>Repo (adapter)</a:t>
              </a:r>
              <a:endParaRPr lang="en-GB" sz="600" b="1" cap="all" dirty="0">
                <a:solidFill>
                  <a:schemeClr val="tx1"/>
                </a:solidFill>
              </a:endParaRPr>
            </a:p>
          </p:txBody>
        </p:sp>
      </p:grpSp>
      <p:sp>
        <p:nvSpPr>
          <p:cNvPr id="157" name="Oval 156">
            <a:extLst>
              <a:ext uri="{FF2B5EF4-FFF2-40B4-BE49-F238E27FC236}">
                <a16:creationId xmlns:a16="http://schemas.microsoft.com/office/drawing/2014/main" id="{FE3FA1EB-E4A8-5024-249A-54445D541DD8}"/>
              </a:ext>
            </a:extLst>
          </p:cNvPr>
          <p:cNvSpPr/>
          <p:nvPr/>
        </p:nvSpPr>
        <p:spPr>
          <a:xfrm>
            <a:off x="7647162" y="4230502"/>
            <a:ext cx="90705" cy="9070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2" name="Straight Arrow Connector 161">
            <a:extLst>
              <a:ext uri="{FF2B5EF4-FFF2-40B4-BE49-F238E27FC236}">
                <a16:creationId xmlns:a16="http://schemas.microsoft.com/office/drawing/2014/main" id="{C40ADE02-A855-B9AD-B51A-EC29453999ED}"/>
              </a:ext>
            </a:extLst>
          </p:cNvPr>
          <p:cNvCxnSpPr>
            <a:cxnSpLocks/>
            <a:stCxn id="61" idx="2"/>
            <a:endCxn id="98" idx="1"/>
          </p:cNvCxnSpPr>
          <p:nvPr/>
        </p:nvCxnSpPr>
        <p:spPr>
          <a:xfrm>
            <a:off x="8135277" y="3995894"/>
            <a:ext cx="232252" cy="354675"/>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E5D81625-ABA7-5E41-0B86-5C44C13CE09C}"/>
              </a:ext>
            </a:extLst>
          </p:cNvPr>
          <p:cNvCxnSpPr>
            <a:cxnSpLocks/>
            <a:stCxn id="157" idx="4"/>
            <a:endCxn id="156" idx="0"/>
          </p:cNvCxnSpPr>
          <p:nvPr/>
        </p:nvCxnSpPr>
        <p:spPr>
          <a:xfrm>
            <a:off x="7692515" y="4321207"/>
            <a:ext cx="337021" cy="266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0" name="Group 169">
            <a:extLst>
              <a:ext uri="{FF2B5EF4-FFF2-40B4-BE49-F238E27FC236}">
                <a16:creationId xmlns:a16="http://schemas.microsoft.com/office/drawing/2014/main" id="{D719F29D-6F85-7020-4225-D0621E2FF04F}"/>
              </a:ext>
            </a:extLst>
          </p:cNvPr>
          <p:cNvGrpSpPr/>
          <p:nvPr/>
        </p:nvGrpSpPr>
        <p:grpSpPr>
          <a:xfrm>
            <a:off x="9090456" y="4679547"/>
            <a:ext cx="2893627" cy="1933204"/>
            <a:chOff x="6434086" y="829444"/>
            <a:chExt cx="5467100" cy="3652518"/>
          </a:xfrm>
        </p:grpSpPr>
        <p:sp>
          <p:nvSpPr>
            <p:cNvPr id="171" name="Hexagon 170">
              <a:extLst>
                <a:ext uri="{FF2B5EF4-FFF2-40B4-BE49-F238E27FC236}">
                  <a16:creationId xmlns:a16="http://schemas.microsoft.com/office/drawing/2014/main" id="{3CA6504F-1E7B-6DEF-73CD-3E03203C337F}"/>
                </a:ext>
              </a:extLst>
            </p:cNvPr>
            <p:cNvSpPr/>
            <p:nvPr/>
          </p:nvSpPr>
          <p:spPr>
            <a:xfrm>
              <a:off x="6434086" y="829444"/>
              <a:ext cx="5174160" cy="3562815"/>
            </a:xfrm>
            <a:prstGeom prst="hexagon">
              <a:avLst/>
            </a:prstGeom>
            <a:solidFill>
              <a:srgbClr val="DEEBF7"/>
            </a:solid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2" name="Hexagon 171">
              <a:extLst>
                <a:ext uri="{FF2B5EF4-FFF2-40B4-BE49-F238E27FC236}">
                  <a16:creationId xmlns:a16="http://schemas.microsoft.com/office/drawing/2014/main" id="{4EB66E99-62F9-9EA0-9D4D-A22383D683B7}"/>
                </a:ext>
              </a:extLst>
            </p:cNvPr>
            <p:cNvSpPr/>
            <p:nvPr/>
          </p:nvSpPr>
          <p:spPr>
            <a:xfrm>
              <a:off x="7500976" y="1564081"/>
              <a:ext cx="3040380" cy="2093540"/>
            </a:xfrm>
            <a:prstGeom prst="hexagon">
              <a:avLst/>
            </a:prstGeom>
            <a:solidFill>
              <a:schemeClr val="accent1">
                <a:lumMod val="60000"/>
                <a:lumOff val="40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73" name="Group 172">
              <a:extLst>
                <a:ext uri="{FF2B5EF4-FFF2-40B4-BE49-F238E27FC236}">
                  <a16:creationId xmlns:a16="http://schemas.microsoft.com/office/drawing/2014/main" id="{84ADA9C4-001C-AC3A-28BA-0097E7A9FB53}"/>
                </a:ext>
              </a:extLst>
            </p:cNvPr>
            <p:cNvGrpSpPr/>
            <p:nvPr/>
          </p:nvGrpSpPr>
          <p:grpSpPr>
            <a:xfrm>
              <a:off x="7718305" y="2120128"/>
              <a:ext cx="171374" cy="289785"/>
              <a:chOff x="7656010" y="3264523"/>
              <a:chExt cx="171374" cy="289785"/>
            </a:xfrm>
          </p:grpSpPr>
          <p:cxnSp>
            <p:nvCxnSpPr>
              <p:cNvPr id="192" name="Straight Connector 191">
                <a:extLst>
                  <a:ext uri="{FF2B5EF4-FFF2-40B4-BE49-F238E27FC236}">
                    <a16:creationId xmlns:a16="http://schemas.microsoft.com/office/drawing/2014/main" id="{D5445CED-3298-C85E-A5E4-C7620DF3B714}"/>
                  </a:ext>
                </a:extLst>
              </p:cNvPr>
              <p:cNvCxnSpPr>
                <a:cxnSpLocks/>
                <a:stCxn id="193" idx="4"/>
                <a:endCxn id="179" idx="0"/>
              </p:cNvCxnSpPr>
              <p:nvPr/>
            </p:nvCxnSpPr>
            <p:spPr>
              <a:xfrm flipH="1">
                <a:off x="7741696" y="3435898"/>
                <a:ext cx="2" cy="118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3" name="Oval 192">
                <a:extLst>
                  <a:ext uri="{FF2B5EF4-FFF2-40B4-BE49-F238E27FC236}">
                    <a16:creationId xmlns:a16="http://schemas.microsoft.com/office/drawing/2014/main" id="{7E625A81-8EFE-62CB-0837-2464A0E24774}"/>
                  </a:ext>
                </a:extLst>
              </p:cNvPr>
              <p:cNvSpPr/>
              <p:nvPr/>
            </p:nvSpPr>
            <p:spPr>
              <a:xfrm>
                <a:off x="7656010" y="3264523"/>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4" name="Rectangle: Rounded Corners 173">
              <a:extLst>
                <a:ext uri="{FF2B5EF4-FFF2-40B4-BE49-F238E27FC236}">
                  <a16:creationId xmlns:a16="http://schemas.microsoft.com/office/drawing/2014/main" id="{4FD48332-DD92-05C8-CACD-AF9C69CDAAD6}"/>
                </a:ext>
              </a:extLst>
            </p:cNvPr>
            <p:cNvSpPr/>
            <p:nvPr/>
          </p:nvSpPr>
          <p:spPr>
            <a:xfrm>
              <a:off x="9671729" y="2659803"/>
              <a:ext cx="425816" cy="351565"/>
            </a:xfrm>
            <a:prstGeom prst="round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5" name="Connector: Elbow 174">
              <a:extLst>
                <a:ext uri="{FF2B5EF4-FFF2-40B4-BE49-F238E27FC236}">
                  <a16:creationId xmlns:a16="http://schemas.microsoft.com/office/drawing/2014/main" id="{E5A4018A-BAB1-7BD0-049C-33311D8E211A}"/>
                </a:ext>
              </a:extLst>
            </p:cNvPr>
            <p:cNvCxnSpPr>
              <a:cxnSpLocks/>
              <a:stCxn id="179" idx="3"/>
              <a:endCxn id="177" idx="1"/>
            </p:cNvCxnSpPr>
            <p:nvPr/>
          </p:nvCxnSpPr>
          <p:spPr>
            <a:xfrm flipV="1">
              <a:off x="8016899" y="2432927"/>
              <a:ext cx="692841" cy="152768"/>
            </a:xfrm>
            <a:prstGeom prst="bentConnector3">
              <a:avLst>
                <a:gd name="adj1" fmla="val 50000"/>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76" name="Connector: Elbow 175">
              <a:extLst>
                <a:ext uri="{FF2B5EF4-FFF2-40B4-BE49-F238E27FC236}">
                  <a16:creationId xmlns:a16="http://schemas.microsoft.com/office/drawing/2014/main" id="{A6A24D67-17C0-4D77-423E-C601C2D2325C}"/>
                </a:ext>
              </a:extLst>
            </p:cNvPr>
            <p:cNvCxnSpPr>
              <a:cxnSpLocks/>
              <a:stCxn id="177" idx="3"/>
              <a:endCxn id="174" idx="0"/>
            </p:cNvCxnSpPr>
            <p:nvPr/>
          </p:nvCxnSpPr>
          <p:spPr>
            <a:xfrm>
              <a:off x="9135557" y="2432927"/>
              <a:ext cx="749080" cy="226876"/>
            </a:xfrm>
            <a:prstGeom prst="bentConnector2">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77" name="Rectangle: Rounded Corners 176">
              <a:extLst>
                <a:ext uri="{FF2B5EF4-FFF2-40B4-BE49-F238E27FC236}">
                  <a16:creationId xmlns:a16="http://schemas.microsoft.com/office/drawing/2014/main" id="{2E004944-F882-C9A8-65B9-67369A2AD7D8}"/>
                </a:ext>
              </a:extLst>
            </p:cNvPr>
            <p:cNvSpPr/>
            <p:nvPr/>
          </p:nvSpPr>
          <p:spPr>
            <a:xfrm>
              <a:off x="8709741" y="2257145"/>
              <a:ext cx="425816" cy="351565"/>
            </a:xfrm>
            <a:prstGeom prst="round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8" name="Diamond 177">
              <a:extLst>
                <a:ext uri="{FF2B5EF4-FFF2-40B4-BE49-F238E27FC236}">
                  <a16:creationId xmlns:a16="http://schemas.microsoft.com/office/drawing/2014/main" id="{D31FEAF5-1B44-7985-E332-1ED7980355EB}"/>
                </a:ext>
              </a:extLst>
            </p:cNvPr>
            <p:cNvSpPr/>
            <p:nvPr/>
          </p:nvSpPr>
          <p:spPr>
            <a:xfrm>
              <a:off x="9148994" y="2360445"/>
              <a:ext cx="167131" cy="167131"/>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9" name="Rectangle: Rounded Corners 178">
              <a:extLst>
                <a:ext uri="{FF2B5EF4-FFF2-40B4-BE49-F238E27FC236}">
                  <a16:creationId xmlns:a16="http://schemas.microsoft.com/office/drawing/2014/main" id="{959DE4A7-82CE-54D2-AF15-5C1BA18B7EF9}"/>
                </a:ext>
              </a:extLst>
            </p:cNvPr>
            <p:cNvSpPr/>
            <p:nvPr/>
          </p:nvSpPr>
          <p:spPr>
            <a:xfrm>
              <a:off x="7591081" y="2409913"/>
              <a:ext cx="425818" cy="351565"/>
            </a:xfrm>
            <a:prstGeom prst="round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0" name="Diamond 179">
              <a:extLst>
                <a:ext uri="{FF2B5EF4-FFF2-40B4-BE49-F238E27FC236}">
                  <a16:creationId xmlns:a16="http://schemas.microsoft.com/office/drawing/2014/main" id="{FEFA422D-00F5-2E3F-EECF-6BA3674F1EBD}"/>
                </a:ext>
              </a:extLst>
            </p:cNvPr>
            <p:cNvSpPr/>
            <p:nvPr/>
          </p:nvSpPr>
          <p:spPr>
            <a:xfrm>
              <a:off x="8026607" y="2502780"/>
              <a:ext cx="167131" cy="167133"/>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1" name="Rectangle: Rounded Corners 180">
              <a:extLst>
                <a:ext uri="{FF2B5EF4-FFF2-40B4-BE49-F238E27FC236}">
                  <a16:creationId xmlns:a16="http://schemas.microsoft.com/office/drawing/2014/main" id="{68C69193-9641-660A-D29C-EDC53265D823}"/>
                </a:ext>
              </a:extLst>
            </p:cNvPr>
            <p:cNvSpPr/>
            <p:nvPr/>
          </p:nvSpPr>
          <p:spPr>
            <a:xfrm>
              <a:off x="8954217" y="3078046"/>
              <a:ext cx="425816" cy="351565"/>
            </a:xfrm>
            <a:prstGeom prst="round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2" name="Connector: Elbow 181">
              <a:extLst>
                <a:ext uri="{FF2B5EF4-FFF2-40B4-BE49-F238E27FC236}">
                  <a16:creationId xmlns:a16="http://schemas.microsoft.com/office/drawing/2014/main" id="{2BCAC452-57D1-8C6E-7210-EAF0C06E26E0}"/>
                </a:ext>
              </a:extLst>
            </p:cNvPr>
            <p:cNvCxnSpPr>
              <a:cxnSpLocks/>
              <a:stCxn id="189" idx="3"/>
              <a:endCxn id="181" idx="1"/>
            </p:cNvCxnSpPr>
            <p:nvPr/>
          </p:nvCxnSpPr>
          <p:spPr>
            <a:xfrm flipH="1">
              <a:off x="8954216" y="2814472"/>
              <a:ext cx="698886" cy="439357"/>
            </a:xfrm>
            <a:prstGeom prst="bentConnector5">
              <a:avLst>
                <a:gd name="adj1" fmla="val 33475"/>
                <a:gd name="adj2" fmla="val 26193"/>
                <a:gd name="adj3" fmla="val 124784"/>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3" name="TextBox 182">
              <a:extLst>
                <a:ext uri="{FF2B5EF4-FFF2-40B4-BE49-F238E27FC236}">
                  <a16:creationId xmlns:a16="http://schemas.microsoft.com/office/drawing/2014/main" id="{356034D7-7C58-6F75-7DF5-34251C720805}"/>
                </a:ext>
              </a:extLst>
            </p:cNvPr>
            <p:cNvSpPr txBox="1"/>
            <p:nvPr/>
          </p:nvSpPr>
          <p:spPr>
            <a:xfrm>
              <a:off x="7618588" y="1545013"/>
              <a:ext cx="2567017" cy="639650"/>
            </a:xfrm>
            <a:prstGeom prst="rect">
              <a:avLst/>
            </a:prstGeom>
            <a:noFill/>
          </p:spPr>
          <p:txBody>
            <a:bodyPr wrap="square" rtlCol="0">
              <a:spAutoFit/>
            </a:bodyPr>
            <a:lstStyle/>
            <a:p>
              <a:pPr algn="r"/>
              <a:r>
                <a:rPr lang="en-GB" sz="800" b="1" cap="all" dirty="0">
                  <a:solidFill>
                    <a:schemeClr val="bg1"/>
                  </a:solidFill>
                  <a:latin typeface="Alte Haas Grotesk" panose="02000503000000020004" pitchFamily="2" charset="0"/>
                </a:rPr>
                <a:t>Seats Availability DOMAIN</a:t>
              </a:r>
            </a:p>
          </p:txBody>
        </p:sp>
        <p:sp>
          <p:nvSpPr>
            <p:cNvPr id="184" name="TextBox 183">
              <a:extLst>
                <a:ext uri="{FF2B5EF4-FFF2-40B4-BE49-F238E27FC236}">
                  <a16:creationId xmlns:a16="http://schemas.microsoft.com/office/drawing/2014/main" id="{96361581-2B69-94DE-F454-F0D9793AFB52}"/>
                </a:ext>
              </a:extLst>
            </p:cNvPr>
            <p:cNvSpPr txBox="1"/>
            <p:nvPr/>
          </p:nvSpPr>
          <p:spPr>
            <a:xfrm>
              <a:off x="9182782" y="862837"/>
              <a:ext cx="1523319" cy="407051"/>
            </a:xfrm>
            <a:prstGeom prst="rect">
              <a:avLst/>
            </a:prstGeom>
            <a:noFill/>
          </p:spPr>
          <p:txBody>
            <a:bodyPr wrap="square" rtlCol="0">
              <a:spAutoFit/>
            </a:bodyPr>
            <a:lstStyle/>
            <a:p>
              <a:pPr algn="r"/>
              <a:r>
                <a:rPr lang="en-GB" sz="800" b="1" cap="all" dirty="0">
                  <a:latin typeface="Alte Haas Grotesk" panose="02000503000000020004" pitchFamily="2" charset="0"/>
                </a:rPr>
                <a:t>Infra</a:t>
              </a:r>
            </a:p>
          </p:txBody>
        </p:sp>
        <p:sp>
          <p:nvSpPr>
            <p:cNvPr id="185" name="Right Brace 184">
              <a:extLst>
                <a:ext uri="{FF2B5EF4-FFF2-40B4-BE49-F238E27FC236}">
                  <a16:creationId xmlns:a16="http://schemas.microsoft.com/office/drawing/2014/main" id="{E89BE776-D4A3-4CBC-2B8C-8B0DB93D0CFF}"/>
                </a:ext>
              </a:extLst>
            </p:cNvPr>
            <p:cNvSpPr/>
            <p:nvPr/>
          </p:nvSpPr>
          <p:spPr>
            <a:xfrm rot="12414236">
              <a:off x="10019507" y="3457714"/>
              <a:ext cx="883655" cy="428062"/>
            </a:xfrm>
            <a:prstGeom prst="rightBrace">
              <a:avLst>
                <a:gd name="adj1" fmla="val 9622"/>
                <a:gd name="adj2" fmla="val 54011"/>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6" name="Oval 185">
              <a:extLst>
                <a:ext uri="{FF2B5EF4-FFF2-40B4-BE49-F238E27FC236}">
                  <a16:creationId xmlns:a16="http://schemas.microsoft.com/office/drawing/2014/main" id="{F7EFA404-9C19-B860-A261-9E4C100A7DE4}"/>
                </a:ext>
              </a:extLst>
            </p:cNvPr>
            <p:cNvSpPr/>
            <p:nvPr/>
          </p:nvSpPr>
          <p:spPr>
            <a:xfrm>
              <a:off x="9926171" y="3343924"/>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7" name="Rectangle 186">
              <a:extLst>
                <a:ext uri="{FF2B5EF4-FFF2-40B4-BE49-F238E27FC236}">
                  <a16:creationId xmlns:a16="http://schemas.microsoft.com/office/drawing/2014/main" id="{E97DD16C-F9E2-3178-16D4-60241CEE07AA}"/>
                </a:ext>
              </a:extLst>
            </p:cNvPr>
            <p:cNvSpPr/>
            <p:nvPr/>
          </p:nvSpPr>
          <p:spPr>
            <a:xfrm rot="17820000">
              <a:off x="10111547" y="3443045"/>
              <a:ext cx="1204694" cy="546312"/>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b="1" cap="all" dirty="0">
                  <a:solidFill>
                    <a:schemeClr val="tx1"/>
                  </a:solidFill>
                </a:rPr>
                <a:t>Repo (adapter)</a:t>
              </a:r>
              <a:endParaRPr lang="en-GB" sz="700" b="1" cap="all" dirty="0">
                <a:solidFill>
                  <a:schemeClr val="tx1"/>
                </a:solidFill>
              </a:endParaRPr>
            </a:p>
          </p:txBody>
        </p:sp>
        <p:cxnSp>
          <p:nvCxnSpPr>
            <p:cNvPr id="188" name="Straight Arrow Connector 187">
              <a:extLst>
                <a:ext uri="{FF2B5EF4-FFF2-40B4-BE49-F238E27FC236}">
                  <a16:creationId xmlns:a16="http://schemas.microsoft.com/office/drawing/2014/main" id="{03B731CE-C71E-A7D3-0C80-7B69E4ACF236}"/>
                </a:ext>
              </a:extLst>
            </p:cNvPr>
            <p:cNvCxnSpPr>
              <a:cxnSpLocks/>
              <a:stCxn id="181" idx="3"/>
              <a:endCxn id="186" idx="2"/>
            </p:cNvCxnSpPr>
            <p:nvPr/>
          </p:nvCxnSpPr>
          <p:spPr>
            <a:xfrm>
              <a:off x="9380033" y="3253829"/>
              <a:ext cx="546138" cy="175782"/>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89" name="Diamond 188">
              <a:extLst>
                <a:ext uri="{FF2B5EF4-FFF2-40B4-BE49-F238E27FC236}">
                  <a16:creationId xmlns:a16="http://schemas.microsoft.com/office/drawing/2014/main" id="{7503AD24-1058-9D59-37D2-073DDEE2FC85}"/>
                </a:ext>
              </a:extLst>
            </p:cNvPr>
            <p:cNvSpPr/>
            <p:nvPr/>
          </p:nvSpPr>
          <p:spPr>
            <a:xfrm>
              <a:off x="9485971" y="2730905"/>
              <a:ext cx="167131" cy="167131"/>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0" name="Flowchart: Magnetic Disk 189">
              <a:extLst>
                <a:ext uri="{FF2B5EF4-FFF2-40B4-BE49-F238E27FC236}">
                  <a16:creationId xmlns:a16="http://schemas.microsoft.com/office/drawing/2014/main" id="{869E3C6F-A3B0-4823-B10E-BA0A7B6BFD80}"/>
                </a:ext>
              </a:extLst>
            </p:cNvPr>
            <p:cNvSpPr/>
            <p:nvPr/>
          </p:nvSpPr>
          <p:spPr>
            <a:xfrm>
              <a:off x="11396665" y="3773985"/>
              <a:ext cx="504521" cy="707977"/>
            </a:xfrm>
            <a:prstGeom prst="flowChartMagneticDisk">
              <a:avLst/>
            </a:prstGeom>
            <a:solidFill>
              <a:srgbClr val="DEEBF7"/>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800" b="1" cap="all" dirty="0" err="1">
                  <a:solidFill>
                    <a:schemeClr val="accent1"/>
                  </a:solidFill>
                </a:rPr>
                <a:t>db</a:t>
              </a:r>
              <a:endParaRPr lang="fr-FR" sz="800" b="1" cap="all" dirty="0">
                <a:solidFill>
                  <a:schemeClr val="accent1"/>
                </a:solidFill>
              </a:endParaRPr>
            </a:p>
          </p:txBody>
        </p:sp>
        <p:cxnSp>
          <p:nvCxnSpPr>
            <p:cNvPr id="191" name="Straight Arrow Connector 190">
              <a:extLst>
                <a:ext uri="{FF2B5EF4-FFF2-40B4-BE49-F238E27FC236}">
                  <a16:creationId xmlns:a16="http://schemas.microsoft.com/office/drawing/2014/main" id="{E4783ED7-0832-34CB-BF77-7CABC0EE31E7}"/>
                </a:ext>
              </a:extLst>
            </p:cNvPr>
            <p:cNvCxnSpPr>
              <a:cxnSpLocks/>
              <a:stCxn id="187" idx="2"/>
              <a:endCxn id="190" idx="2"/>
            </p:cNvCxnSpPr>
            <p:nvPr/>
          </p:nvCxnSpPr>
          <p:spPr>
            <a:xfrm>
              <a:off x="10957277" y="3840211"/>
              <a:ext cx="439387" cy="287763"/>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cxnSp>
        <p:nvCxnSpPr>
          <p:cNvPr id="209" name="Straight Arrow Connector 208">
            <a:extLst>
              <a:ext uri="{FF2B5EF4-FFF2-40B4-BE49-F238E27FC236}">
                <a16:creationId xmlns:a16="http://schemas.microsoft.com/office/drawing/2014/main" id="{832440EA-B72F-04C3-EFD2-31AB61EB8382}"/>
              </a:ext>
            </a:extLst>
          </p:cNvPr>
          <p:cNvCxnSpPr>
            <a:cxnSpLocks/>
            <a:stCxn id="150" idx="2"/>
            <a:endCxn id="193" idx="1"/>
          </p:cNvCxnSpPr>
          <p:nvPr/>
        </p:nvCxnSpPr>
        <p:spPr>
          <a:xfrm>
            <a:off x="9565603" y="5271593"/>
            <a:ext cx="217848" cy="104370"/>
          </a:xfrm>
          <a:prstGeom prst="straightConnector1">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6" name="Rectangle 215">
            <a:extLst>
              <a:ext uri="{FF2B5EF4-FFF2-40B4-BE49-F238E27FC236}">
                <a16:creationId xmlns:a16="http://schemas.microsoft.com/office/drawing/2014/main" id="{B4EA41F1-A440-2F90-8DE8-61CF29EE04C4}"/>
              </a:ext>
            </a:extLst>
          </p:cNvPr>
          <p:cNvSpPr/>
          <p:nvPr/>
        </p:nvSpPr>
        <p:spPr>
          <a:xfrm rot="17820000">
            <a:off x="5411476" y="3179914"/>
            <a:ext cx="824437" cy="546311"/>
          </a:xfrm>
          <a:prstGeom prst="rect">
            <a:avLst/>
          </a:prstGeom>
          <a:solidFill>
            <a:srgbClr val="FFD966"/>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cap="all" dirty="0">
                <a:solidFill>
                  <a:schemeClr val="tx1"/>
                </a:solidFill>
              </a:rPr>
              <a:t>Auditorium </a:t>
            </a:r>
            <a:r>
              <a:rPr lang="fr-FR" sz="900" cap="all" dirty="0" err="1">
                <a:solidFill>
                  <a:schemeClr val="tx1"/>
                </a:solidFill>
              </a:rPr>
              <a:t>seating</a:t>
            </a:r>
            <a:r>
              <a:rPr lang="fr-FR" sz="900" cap="all" dirty="0">
                <a:solidFill>
                  <a:schemeClr val="tx1"/>
                </a:solidFill>
              </a:rPr>
              <a:t> web Adapter</a:t>
            </a:r>
            <a:endParaRPr lang="en-GB" sz="900" cap="all" dirty="0">
              <a:solidFill>
                <a:schemeClr val="tx1"/>
              </a:solidFill>
            </a:endParaRPr>
          </a:p>
        </p:txBody>
      </p:sp>
      <p:cxnSp>
        <p:nvCxnSpPr>
          <p:cNvPr id="80" name="Straight Arrow Connector 79">
            <a:extLst>
              <a:ext uri="{FF2B5EF4-FFF2-40B4-BE49-F238E27FC236}">
                <a16:creationId xmlns:a16="http://schemas.microsoft.com/office/drawing/2014/main" id="{CF148EDC-DFD7-DD46-9E09-4881F99D4190}"/>
              </a:ext>
            </a:extLst>
          </p:cNvPr>
          <p:cNvCxnSpPr>
            <a:cxnSpLocks/>
            <a:stCxn id="216" idx="2"/>
            <a:endCxn id="124" idx="0"/>
          </p:cNvCxnSpPr>
          <p:nvPr/>
        </p:nvCxnSpPr>
        <p:spPr>
          <a:xfrm flipV="1">
            <a:off x="6067078" y="3482077"/>
            <a:ext cx="686191" cy="95002"/>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24" name="Rectangle 123">
            <a:extLst>
              <a:ext uri="{FF2B5EF4-FFF2-40B4-BE49-F238E27FC236}">
                <a16:creationId xmlns:a16="http://schemas.microsoft.com/office/drawing/2014/main" id="{95CCA3AE-DC28-07AF-77A4-FC31B01A9800}"/>
              </a:ext>
            </a:extLst>
          </p:cNvPr>
          <p:cNvSpPr/>
          <p:nvPr/>
        </p:nvSpPr>
        <p:spPr>
          <a:xfrm rot="17798078">
            <a:off x="6441801" y="3393203"/>
            <a:ext cx="910930" cy="322182"/>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cap="all" dirty="0">
                <a:solidFill>
                  <a:schemeClr val="tx1"/>
                </a:solidFill>
              </a:rPr>
              <a:t>Web </a:t>
            </a:r>
            <a:r>
              <a:rPr lang="fr-FR" sz="900" cap="all" dirty="0" err="1">
                <a:solidFill>
                  <a:schemeClr val="tx1"/>
                </a:solidFill>
              </a:rPr>
              <a:t>controller</a:t>
            </a:r>
            <a:endParaRPr lang="en-GB" sz="900" cap="all" dirty="0">
              <a:solidFill>
                <a:schemeClr val="tx1"/>
              </a:solidFill>
            </a:endParaRPr>
          </a:p>
        </p:txBody>
      </p:sp>
      <p:cxnSp>
        <p:nvCxnSpPr>
          <p:cNvPr id="125" name="Straight Arrow Connector 124">
            <a:extLst>
              <a:ext uri="{FF2B5EF4-FFF2-40B4-BE49-F238E27FC236}">
                <a16:creationId xmlns:a16="http://schemas.microsoft.com/office/drawing/2014/main" id="{BBF7BB88-7958-762B-C0DC-C41CC60B01F7}"/>
              </a:ext>
            </a:extLst>
          </p:cNvPr>
          <p:cNvCxnSpPr>
            <a:cxnSpLocks/>
            <a:stCxn id="124" idx="2"/>
            <a:endCxn id="60" idx="1"/>
          </p:cNvCxnSpPr>
          <p:nvPr/>
        </p:nvCxnSpPr>
        <p:spPr>
          <a:xfrm>
            <a:off x="7041263" y="3626511"/>
            <a:ext cx="175534" cy="39924"/>
          </a:xfrm>
          <a:prstGeom prst="straightConnector1">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CCB73EF0-935D-80FD-0DA6-10CCD5AA72D7}"/>
              </a:ext>
            </a:extLst>
          </p:cNvPr>
          <p:cNvSpPr txBox="1"/>
          <p:nvPr/>
        </p:nvSpPr>
        <p:spPr>
          <a:xfrm>
            <a:off x="6103191" y="3581579"/>
            <a:ext cx="618793" cy="230832"/>
          </a:xfrm>
          <a:prstGeom prst="rect">
            <a:avLst/>
          </a:prstGeom>
          <a:noFill/>
        </p:spPr>
        <p:txBody>
          <a:bodyPr wrap="square" rtlCol="0">
            <a:spAutoFit/>
          </a:bodyPr>
          <a:lstStyle/>
          <a:p>
            <a:r>
              <a:rPr lang="fr-FR" sz="900" b="1" dirty="0">
                <a:latin typeface="Alte Haas Grotesk" panose="02000503000000020004" pitchFamily="2" charset="0"/>
              </a:rPr>
              <a:t>HTTP</a:t>
            </a:r>
            <a:endParaRPr lang="en-GB" sz="900" b="1" dirty="0">
              <a:latin typeface="Alte Haas Grotesk" panose="02000503000000020004" pitchFamily="2" charset="0"/>
            </a:endParaRPr>
          </a:p>
        </p:txBody>
      </p:sp>
      <p:sp>
        <p:nvSpPr>
          <p:cNvPr id="147" name="Rectangle 146">
            <a:extLst>
              <a:ext uri="{FF2B5EF4-FFF2-40B4-BE49-F238E27FC236}">
                <a16:creationId xmlns:a16="http://schemas.microsoft.com/office/drawing/2014/main" id="{86B6EB44-AA4A-653F-C0E5-F7D29686C9D9}"/>
              </a:ext>
            </a:extLst>
          </p:cNvPr>
          <p:cNvSpPr/>
          <p:nvPr/>
        </p:nvSpPr>
        <p:spPr>
          <a:xfrm rot="17798078">
            <a:off x="9078840" y="1743118"/>
            <a:ext cx="910930" cy="322182"/>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cap="all" dirty="0">
                <a:solidFill>
                  <a:schemeClr val="tx1"/>
                </a:solidFill>
              </a:rPr>
              <a:t>Web </a:t>
            </a:r>
            <a:r>
              <a:rPr lang="fr-FR" sz="900" cap="all" dirty="0" err="1">
                <a:solidFill>
                  <a:schemeClr val="tx1"/>
                </a:solidFill>
              </a:rPr>
              <a:t>controller</a:t>
            </a:r>
            <a:endParaRPr lang="en-GB" sz="900" cap="all" dirty="0">
              <a:solidFill>
                <a:schemeClr val="tx1"/>
              </a:solidFill>
            </a:endParaRPr>
          </a:p>
        </p:txBody>
      </p:sp>
      <p:cxnSp>
        <p:nvCxnSpPr>
          <p:cNvPr id="148" name="Straight Arrow Connector 147">
            <a:extLst>
              <a:ext uri="{FF2B5EF4-FFF2-40B4-BE49-F238E27FC236}">
                <a16:creationId xmlns:a16="http://schemas.microsoft.com/office/drawing/2014/main" id="{BE973D3E-8B0B-E788-7857-276EC33A8C01}"/>
              </a:ext>
            </a:extLst>
          </p:cNvPr>
          <p:cNvCxnSpPr>
            <a:cxnSpLocks/>
            <a:stCxn id="83" idx="3"/>
            <a:endCxn id="147" idx="1"/>
          </p:cNvCxnSpPr>
          <p:nvPr/>
        </p:nvCxnSpPr>
        <p:spPr>
          <a:xfrm flipV="1">
            <a:off x="9107044" y="2311342"/>
            <a:ext cx="223076" cy="1556818"/>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49" name="TextBox 148">
            <a:extLst>
              <a:ext uri="{FF2B5EF4-FFF2-40B4-BE49-F238E27FC236}">
                <a16:creationId xmlns:a16="http://schemas.microsoft.com/office/drawing/2014/main" id="{A6FC44D8-6325-6FBA-6DB6-177609B48ED5}"/>
              </a:ext>
            </a:extLst>
          </p:cNvPr>
          <p:cNvSpPr txBox="1"/>
          <p:nvPr/>
        </p:nvSpPr>
        <p:spPr>
          <a:xfrm>
            <a:off x="9142249" y="3337653"/>
            <a:ext cx="618793" cy="230832"/>
          </a:xfrm>
          <a:prstGeom prst="rect">
            <a:avLst/>
          </a:prstGeom>
          <a:noFill/>
        </p:spPr>
        <p:txBody>
          <a:bodyPr wrap="square" rtlCol="0">
            <a:spAutoFit/>
          </a:bodyPr>
          <a:lstStyle/>
          <a:p>
            <a:r>
              <a:rPr lang="fr-FR" sz="900" b="1" dirty="0">
                <a:latin typeface="Alte Haas Grotesk" panose="02000503000000020004" pitchFamily="2" charset="0"/>
              </a:rPr>
              <a:t>HTTP</a:t>
            </a:r>
            <a:endParaRPr lang="en-GB" sz="900" b="1" dirty="0">
              <a:latin typeface="Alte Haas Grotesk" panose="02000503000000020004" pitchFamily="2" charset="0"/>
            </a:endParaRPr>
          </a:p>
        </p:txBody>
      </p:sp>
      <p:sp>
        <p:nvSpPr>
          <p:cNvPr id="150" name="Rectangle 149">
            <a:extLst>
              <a:ext uri="{FF2B5EF4-FFF2-40B4-BE49-F238E27FC236}">
                <a16:creationId xmlns:a16="http://schemas.microsoft.com/office/drawing/2014/main" id="{129B36FF-2726-96F6-96F9-A1ED9706C7D2}"/>
              </a:ext>
            </a:extLst>
          </p:cNvPr>
          <p:cNvSpPr/>
          <p:nvPr/>
        </p:nvSpPr>
        <p:spPr>
          <a:xfrm rot="17798078">
            <a:off x="9028812" y="5091517"/>
            <a:ext cx="851298" cy="248673"/>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cap="all" dirty="0">
                <a:solidFill>
                  <a:schemeClr val="tx1"/>
                </a:solidFill>
              </a:rPr>
              <a:t>Web </a:t>
            </a:r>
            <a:r>
              <a:rPr lang="fr-FR" sz="900" cap="all" dirty="0" err="1">
                <a:solidFill>
                  <a:schemeClr val="tx1"/>
                </a:solidFill>
              </a:rPr>
              <a:t>controller</a:t>
            </a:r>
            <a:endParaRPr lang="en-GB" sz="900" cap="all" dirty="0">
              <a:solidFill>
                <a:schemeClr val="tx1"/>
              </a:solidFill>
            </a:endParaRPr>
          </a:p>
        </p:txBody>
      </p:sp>
      <p:cxnSp>
        <p:nvCxnSpPr>
          <p:cNvPr id="153" name="Straight Arrow Connector 152">
            <a:extLst>
              <a:ext uri="{FF2B5EF4-FFF2-40B4-BE49-F238E27FC236}">
                <a16:creationId xmlns:a16="http://schemas.microsoft.com/office/drawing/2014/main" id="{DB582013-8C85-3BFC-0027-8C909A8F3FE4}"/>
              </a:ext>
            </a:extLst>
          </p:cNvPr>
          <p:cNvCxnSpPr>
            <a:cxnSpLocks/>
            <a:stCxn id="99" idx="2"/>
          </p:cNvCxnSpPr>
          <p:nvPr/>
        </p:nvCxnSpPr>
        <p:spPr>
          <a:xfrm>
            <a:off x="8862893" y="4672761"/>
            <a:ext cx="437948" cy="503843"/>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DF5B00FA-831A-60D9-35C3-16C6FE4A2696}"/>
              </a:ext>
            </a:extLst>
          </p:cNvPr>
          <p:cNvSpPr txBox="1"/>
          <p:nvPr/>
        </p:nvSpPr>
        <p:spPr>
          <a:xfrm>
            <a:off x="8965153" y="4664216"/>
            <a:ext cx="618793" cy="230832"/>
          </a:xfrm>
          <a:prstGeom prst="rect">
            <a:avLst/>
          </a:prstGeom>
          <a:noFill/>
        </p:spPr>
        <p:txBody>
          <a:bodyPr wrap="square" rtlCol="0">
            <a:spAutoFit/>
          </a:bodyPr>
          <a:lstStyle/>
          <a:p>
            <a:r>
              <a:rPr lang="fr-FR" sz="900" b="1" dirty="0">
                <a:latin typeface="Alte Haas Grotesk" panose="02000503000000020004" pitchFamily="2" charset="0"/>
              </a:rPr>
              <a:t>HTTP</a:t>
            </a:r>
            <a:endParaRPr lang="en-GB" sz="900" b="1" dirty="0">
              <a:latin typeface="Alte Haas Grotesk" panose="02000503000000020004" pitchFamily="2" charset="0"/>
            </a:endParaRPr>
          </a:p>
        </p:txBody>
      </p:sp>
      <p:cxnSp>
        <p:nvCxnSpPr>
          <p:cNvPr id="159" name="Straight Arrow Connector 158">
            <a:extLst>
              <a:ext uri="{FF2B5EF4-FFF2-40B4-BE49-F238E27FC236}">
                <a16:creationId xmlns:a16="http://schemas.microsoft.com/office/drawing/2014/main" id="{482C9FBF-083C-E03A-1E91-7D0E1A3E8928}"/>
              </a:ext>
            </a:extLst>
          </p:cNvPr>
          <p:cNvCxnSpPr>
            <a:cxnSpLocks/>
            <a:stCxn id="160" idx="2"/>
          </p:cNvCxnSpPr>
          <p:nvPr/>
        </p:nvCxnSpPr>
        <p:spPr>
          <a:xfrm>
            <a:off x="2082406" y="2316045"/>
            <a:ext cx="400567" cy="303239"/>
          </a:xfrm>
          <a:prstGeom prst="straightConnector1">
            <a:avLst/>
          </a:prstGeom>
          <a:ln w="381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E6B81530-3AF7-F7F1-E6D2-30E2FCEF1862}"/>
              </a:ext>
            </a:extLst>
          </p:cNvPr>
          <p:cNvSpPr/>
          <p:nvPr/>
        </p:nvSpPr>
        <p:spPr>
          <a:xfrm rot="17798078">
            <a:off x="1343693" y="1999023"/>
            <a:ext cx="1086095" cy="437786"/>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cap="all" dirty="0" err="1">
                <a:solidFill>
                  <a:schemeClr val="tx1"/>
                </a:solidFill>
              </a:rPr>
              <a:t>WebController</a:t>
            </a:r>
            <a:r>
              <a:rPr lang="fr-FR" sz="900" cap="all" dirty="0">
                <a:solidFill>
                  <a:schemeClr val="tx1"/>
                </a:solidFill>
              </a:rPr>
              <a:t> (Adapter)</a:t>
            </a:r>
            <a:endParaRPr lang="en-GB" sz="900" cap="all" dirty="0">
              <a:solidFill>
                <a:schemeClr val="tx1"/>
              </a:solidFill>
            </a:endParaRPr>
          </a:p>
        </p:txBody>
      </p:sp>
      <p:sp>
        <p:nvSpPr>
          <p:cNvPr id="161" name="TextBox 160">
            <a:extLst>
              <a:ext uri="{FF2B5EF4-FFF2-40B4-BE49-F238E27FC236}">
                <a16:creationId xmlns:a16="http://schemas.microsoft.com/office/drawing/2014/main" id="{7F5086DF-C070-E37B-B057-56181D96B9DE}"/>
              </a:ext>
            </a:extLst>
          </p:cNvPr>
          <p:cNvSpPr txBox="1"/>
          <p:nvPr/>
        </p:nvSpPr>
        <p:spPr>
          <a:xfrm>
            <a:off x="2078667" y="2152354"/>
            <a:ext cx="618793" cy="215444"/>
          </a:xfrm>
          <a:prstGeom prst="rect">
            <a:avLst/>
          </a:prstGeom>
          <a:noFill/>
        </p:spPr>
        <p:txBody>
          <a:bodyPr wrap="square" rtlCol="0">
            <a:spAutoFit/>
          </a:bodyPr>
          <a:lstStyle/>
          <a:p>
            <a:r>
              <a:rPr lang="fr-FR" sz="800" b="1" dirty="0">
                <a:solidFill>
                  <a:srgbClr val="C00000"/>
                </a:solidFill>
                <a:latin typeface="Alte Haas Grotesk" panose="02000503000000020004" pitchFamily="2" charset="0"/>
              </a:rPr>
              <a:t>(in proc)</a:t>
            </a:r>
            <a:endParaRPr lang="en-GB" sz="800" b="1" dirty="0">
              <a:solidFill>
                <a:srgbClr val="C00000"/>
              </a:solidFill>
              <a:latin typeface="Alte Haas Grotesk" panose="02000503000000020004" pitchFamily="2" charset="0"/>
            </a:endParaRPr>
          </a:p>
        </p:txBody>
      </p:sp>
      <p:sp>
        <p:nvSpPr>
          <p:cNvPr id="151" name="Arrow: Right 150">
            <a:extLst>
              <a:ext uri="{FF2B5EF4-FFF2-40B4-BE49-F238E27FC236}">
                <a16:creationId xmlns:a16="http://schemas.microsoft.com/office/drawing/2014/main" id="{4582896E-479B-B09A-132D-B33D96830CE6}"/>
              </a:ext>
            </a:extLst>
          </p:cNvPr>
          <p:cNvSpPr/>
          <p:nvPr/>
        </p:nvSpPr>
        <p:spPr>
          <a:xfrm rot="8169860">
            <a:off x="5036015" y="2105642"/>
            <a:ext cx="1844243" cy="51788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TextBox 153">
            <a:extLst>
              <a:ext uri="{FF2B5EF4-FFF2-40B4-BE49-F238E27FC236}">
                <a16:creationId xmlns:a16="http://schemas.microsoft.com/office/drawing/2014/main" id="{4AE529CB-C236-569F-335C-D84AE888FA4E}"/>
              </a:ext>
            </a:extLst>
          </p:cNvPr>
          <p:cNvSpPr txBox="1"/>
          <p:nvPr/>
        </p:nvSpPr>
        <p:spPr>
          <a:xfrm>
            <a:off x="329932" y="5660136"/>
            <a:ext cx="8345504" cy="830997"/>
          </a:xfrm>
          <a:prstGeom prst="rect">
            <a:avLst/>
          </a:prstGeom>
          <a:solidFill>
            <a:schemeClr val="bg1"/>
          </a:solidFill>
          <a:ln w="6350">
            <a:solidFill>
              <a:schemeClr val="tx1"/>
            </a:solidFill>
          </a:ln>
        </p:spPr>
        <p:txBody>
          <a:bodyPr wrap="square" rtlCol="0">
            <a:spAutoFit/>
          </a:bodyPr>
          <a:lstStyle>
            <a:defPPr>
              <a:defRPr lang="fr-FR"/>
            </a:defPPr>
            <a:lvl1pPr>
              <a:defRPr sz="1200" b="1"/>
            </a:lvl1pPr>
          </a:lstStyle>
          <a:p>
            <a:r>
              <a:rPr lang="en-US" dirty="0"/>
              <a:t>The next step after a monolith modularization is often to split the various hexagons into dedicated services/APIs.</a:t>
            </a:r>
            <a:br>
              <a:rPr lang="en-US" dirty="0"/>
            </a:br>
            <a:endParaRPr lang="en-US" dirty="0"/>
          </a:p>
          <a:p>
            <a:r>
              <a:rPr lang="en-US" dirty="0"/>
              <a:t>But beware of the Distributed Monolith pitfall occurring very often when the services/APIs aren’t aligned with (sub) domain concerns (see. Bounded Contexts from DDD).</a:t>
            </a:r>
          </a:p>
        </p:txBody>
      </p:sp>
      <p:sp>
        <p:nvSpPr>
          <p:cNvPr id="152" name="TextBox 151">
            <a:extLst>
              <a:ext uri="{FF2B5EF4-FFF2-40B4-BE49-F238E27FC236}">
                <a16:creationId xmlns:a16="http://schemas.microsoft.com/office/drawing/2014/main" id="{CDADB41B-238B-C670-9117-003CEF73E76F}"/>
              </a:ext>
            </a:extLst>
          </p:cNvPr>
          <p:cNvSpPr txBox="1"/>
          <p:nvPr/>
        </p:nvSpPr>
        <p:spPr>
          <a:xfrm>
            <a:off x="5801414" y="1009006"/>
            <a:ext cx="2973058" cy="523220"/>
          </a:xfrm>
          <a:prstGeom prst="rect">
            <a:avLst/>
          </a:prstGeom>
          <a:solidFill>
            <a:schemeClr val="tx1">
              <a:alpha val="50000"/>
            </a:schemeClr>
          </a:solidFill>
        </p:spPr>
        <p:txBody>
          <a:bodyPr wrap="square" rtlCol="0">
            <a:spAutoFit/>
          </a:bodyPr>
          <a:lstStyle>
            <a:defPPr>
              <a:defRPr lang="fr-FR"/>
            </a:defPPr>
            <a:lvl1pPr>
              <a:defRPr sz="1400" i="1">
                <a:solidFill>
                  <a:schemeClr val="bg1"/>
                </a:solidFill>
              </a:defRPr>
            </a:lvl1pPr>
          </a:lstStyle>
          <a:p>
            <a:r>
              <a:rPr lang="fr-FR" dirty="0" err="1"/>
              <a:t>IProvideUpToDateAuditoriumSeatings</a:t>
            </a:r>
            <a:r>
              <a:rPr lang="fr-FR" dirty="0"/>
              <a:t> </a:t>
            </a:r>
            <a:br>
              <a:rPr lang="fr-FR" dirty="0"/>
            </a:br>
            <a:r>
              <a:rPr lang="fr-FR" dirty="0"/>
              <a:t>(driven port)</a:t>
            </a:r>
            <a:endParaRPr lang="en-US" dirty="0"/>
          </a:p>
        </p:txBody>
      </p:sp>
    </p:spTree>
    <p:extLst>
      <p:ext uri="{BB962C8B-B14F-4D97-AF65-F5344CB8AC3E}">
        <p14:creationId xmlns:p14="http://schemas.microsoft.com/office/powerpoint/2010/main" val="2581328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108" name="Group 107">
            <a:extLst>
              <a:ext uri="{FF2B5EF4-FFF2-40B4-BE49-F238E27FC236}">
                <a16:creationId xmlns:a16="http://schemas.microsoft.com/office/drawing/2014/main" id="{C9519DF9-D88C-BC65-1891-341D0A8C0E31}"/>
              </a:ext>
            </a:extLst>
          </p:cNvPr>
          <p:cNvGrpSpPr/>
          <p:nvPr/>
        </p:nvGrpSpPr>
        <p:grpSpPr>
          <a:xfrm>
            <a:off x="9121287" y="1369800"/>
            <a:ext cx="2871182" cy="1890115"/>
            <a:chOff x="6434086" y="829444"/>
            <a:chExt cx="5424693" cy="3571108"/>
          </a:xfrm>
        </p:grpSpPr>
        <p:sp>
          <p:nvSpPr>
            <p:cNvPr id="110" name="Hexagon 109">
              <a:extLst>
                <a:ext uri="{FF2B5EF4-FFF2-40B4-BE49-F238E27FC236}">
                  <a16:creationId xmlns:a16="http://schemas.microsoft.com/office/drawing/2014/main" id="{C98829F0-1FFB-4B5F-D4E8-FE99C6D770CE}"/>
                </a:ext>
              </a:extLst>
            </p:cNvPr>
            <p:cNvSpPr/>
            <p:nvPr/>
          </p:nvSpPr>
          <p:spPr>
            <a:xfrm>
              <a:off x="6434086" y="829444"/>
              <a:ext cx="5174159" cy="3562815"/>
            </a:xfrm>
            <a:prstGeom prst="hexagon">
              <a:avLst/>
            </a:prstGeom>
            <a:solidFill>
              <a:srgbClr val="EDEDED"/>
            </a:solidFill>
            <a:ln w="476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 name="Hexagon 110">
              <a:extLst>
                <a:ext uri="{FF2B5EF4-FFF2-40B4-BE49-F238E27FC236}">
                  <a16:creationId xmlns:a16="http://schemas.microsoft.com/office/drawing/2014/main" id="{E42EF234-EF67-D125-4B32-BDD1538F45CD}"/>
                </a:ext>
              </a:extLst>
            </p:cNvPr>
            <p:cNvSpPr/>
            <p:nvPr/>
          </p:nvSpPr>
          <p:spPr>
            <a:xfrm>
              <a:off x="7500976" y="1564081"/>
              <a:ext cx="3040380" cy="2093540"/>
            </a:xfrm>
            <a:prstGeom prst="hexagon">
              <a:avLst/>
            </a:prstGeom>
            <a:solidFill>
              <a:schemeClr val="bg2">
                <a:lumMod val="75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12" name="Group 111">
              <a:extLst>
                <a:ext uri="{FF2B5EF4-FFF2-40B4-BE49-F238E27FC236}">
                  <a16:creationId xmlns:a16="http://schemas.microsoft.com/office/drawing/2014/main" id="{22D09461-9F4A-3D04-5BCD-9677E90DEFD4}"/>
                </a:ext>
              </a:extLst>
            </p:cNvPr>
            <p:cNvGrpSpPr/>
            <p:nvPr/>
          </p:nvGrpSpPr>
          <p:grpSpPr>
            <a:xfrm>
              <a:off x="7734650" y="1992915"/>
              <a:ext cx="171374" cy="419638"/>
              <a:chOff x="7672355" y="3137310"/>
              <a:chExt cx="171374" cy="419638"/>
            </a:xfrm>
          </p:grpSpPr>
          <p:cxnSp>
            <p:nvCxnSpPr>
              <p:cNvPr id="145" name="Straight Connector 144">
                <a:extLst>
                  <a:ext uri="{FF2B5EF4-FFF2-40B4-BE49-F238E27FC236}">
                    <a16:creationId xmlns:a16="http://schemas.microsoft.com/office/drawing/2014/main" id="{7884435C-7CF8-F5C2-4B2D-C968FB7CB466}"/>
                  </a:ext>
                </a:extLst>
              </p:cNvPr>
              <p:cNvCxnSpPr>
                <a:cxnSpLocks/>
                <a:stCxn id="146" idx="4"/>
                <a:endCxn id="122" idx="0"/>
              </p:cNvCxnSpPr>
              <p:nvPr/>
            </p:nvCxnSpPr>
            <p:spPr>
              <a:xfrm>
                <a:off x="7758043" y="3308684"/>
                <a:ext cx="2158" cy="2482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Oval 145">
                <a:extLst>
                  <a:ext uri="{FF2B5EF4-FFF2-40B4-BE49-F238E27FC236}">
                    <a16:creationId xmlns:a16="http://schemas.microsoft.com/office/drawing/2014/main" id="{49D34A67-17C2-E6A5-018A-8D3B4F54DC41}"/>
                  </a:ext>
                </a:extLst>
              </p:cNvPr>
              <p:cNvSpPr/>
              <p:nvPr/>
            </p:nvSpPr>
            <p:spPr>
              <a:xfrm>
                <a:off x="7672355" y="3137310"/>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3" name="Rectangle: Rounded Corners 112">
              <a:extLst>
                <a:ext uri="{FF2B5EF4-FFF2-40B4-BE49-F238E27FC236}">
                  <a16:creationId xmlns:a16="http://schemas.microsoft.com/office/drawing/2014/main" id="{1129713F-5FF7-7BB1-DD12-6336E3C70E7E}"/>
                </a:ext>
              </a:extLst>
            </p:cNvPr>
            <p:cNvSpPr/>
            <p:nvPr/>
          </p:nvSpPr>
          <p:spPr>
            <a:xfrm>
              <a:off x="9671729" y="2659803"/>
              <a:ext cx="425816" cy="351565"/>
            </a:xfrm>
            <a:prstGeom prst="round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7" name="Connector: Elbow 116">
              <a:extLst>
                <a:ext uri="{FF2B5EF4-FFF2-40B4-BE49-F238E27FC236}">
                  <a16:creationId xmlns:a16="http://schemas.microsoft.com/office/drawing/2014/main" id="{5B6C9977-28EA-9052-580B-3508DD7BD2FA}"/>
                </a:ext>
              </a:extLst>
            </p:cNvPr>
            <p:cNvCxnSpPr>
              <a:cxnSpLocks/>
              <a:stCxn id="122" idx="3"/>
              <a:endCxn id="119" idx="1"/>
            </p:cNvCxnSpPr>
            <p:nvPr/>
          </p:nvCxnSpPr>
          <p:spPr>
            <a:xfrm flipV="1">
              <a:off x="8035404" y="2432927"/>
              <a:ext cx="674337" cy="155409"/>
            </a:xfrm>
            <a:prstGeom prst="bentConnector3">
              <a:avLst>
                <a:gd name="adj1" fmla="val 50000"/>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8" name="Connector: Elbow 117">
              <a:extLst>
                <a:ext uri="{FF2B5EF4-FFF2-40B4-BE49-F238E27FC236}">
                  <a16:creationId xmlns:a16="http://schemas.microsoft.com/office/drawing/2014/main" id="{FBACF5DA-C217-3EAB-066F-06AE8C1FA099}"/>
                </a:ext>
              </a:extLst>
            </p:cNvPr>
            <p:cNvCxnSpPr>
              <a:cxnSpLocks/>
              <a:stCxn id="119" idx="3"/>
              <a:endCxn id="113" idx="0"/>
            </p:cNvCxnSpPr>
            <p:nvPr/>
          </p:nvCxnSpPr>
          <p:spPr>
            <a:xfrm>
              <a:off x="9135557" y="2432927"/>
              <a:ext cx="749080" cy="226876"/>
            </a:xfrm>
            <a:prstGeom prst="bentConnector2">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9" name="Rectangle: Rounded Corners 118">
              <a:extLst>
                <a:ext uri="{FF2B5EF4-FFF2-40B4-BE49-F238E27FC236}">
                  <a16:creationId xmlns:a16="http://schemas.microsoft.com/office/drawing/2014/main" id="{A7FDC16C-6B39-38B3-C029-5FC9D9D0F560}"/>
                </a:ext>
              </a:extLst>
            </p:cNvPr>
            <p:cNvSpPr/>
            <p:nvPr/>
          </p:nvSpPr>
          <p:spPr>
            <a:xfrm>
              <a:off x="8709741" y="2257145"/>
              <a:ext cx="425816" cy="351565"/>
            </a:xfrm>
            <a:prstGeom prst="round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Diamond 120">
              <a:extLst>
                <a:ext uri="{FF2B5EF4-FFF2-40B4-BE49-F238E27FC236}">
                  <a16:creationId xmlns:a16="http://schemas.microsoft.com/office/drawing/2014/main" id="{3E3FBFCC-B4FC-C206-4123-DCA180EF3ADD}"/>
                </a:ext>
              </a:extLst>
            </p:cNvPr>
            <p:cNvSpPr/>
            <p:nvPr/>
          </p:nvSpPr>
          <p:spPr>
            <a:xfrm>
              <a:off x="9148994" y="2360445"/>
              <a:ext cx="167131" cy="167131"/>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Rectangle: Rounded Corners 121">
              <a:extLst>
                <a:ext uri="{FF2B5EF4-FFF2-40B4-BE49-F238E27FC236}">
                  <a16:creationId xmlns:a16="http://schemas.microsoft.com/office/drawing/2014/main" id="{0007BD17-C433-0BF7-D32C-A062E73A6203}"/>
                </a:ext>
              </a:extLst>
            </p:cNvPr>
            <p:cNvSpPr/>
            <p:nvPr/>
          </p:nvSpPr>
          <p:spPr>
            <a:xfrm>
              <a:off x="7609586" y="2412554"/>
              <a:ext cx="425818" cy="351565"/>
            </a:xfrm>
            <a:prstGeom prst="round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Diamond 122">
              <a:extLst>
                <a:ext uri="{FF2B5EF4-FFF2-40B4-BE49-F238E27FC236}">
                  <a16:creationId xmlns:a16="http://schemas.microsoft.com/office/drawing/2014/main" id="{E5B3A599-A73E-5DBF-F73D-E4AA991D7A51}"/>
                </a:ext>
              </a:extLst>
            </p:cNvPr>
            <p:cNvSpPr/>
            <p:nvPr/>
          </p:nvSpPr>
          <p:spPr>
            <a:xfrm>
              <a:off x="8048842" y="2508917"/>
              <a:ext cx="167131" cy="167133"/>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Rectangle: Rounded Corners 128">
              <a:extLst>
                <a:ext uri="{FF2B5EF4-FFF2-40B4-BE49-F238E27FC236}">
                  <a16:creationId xmlns:a16="http://schemas.microsoft.com/office/drawing/2014/main" id="{8F1E295B-61C5-A6CF-CB16-F439EE79B9CB}"/>
                </a:ext>
              </a:extLst>
            </p:cNvPr>
            <p:cNvSpPr/>
            <p:nvPr/>
          </p:nvSpPr>
          <p:spPr>
            <a:xfrm>
              <a:off x="8954217" y="3078046"/>
              <a:ext cx="425816" cy="351565"/>
            </a:xfrm>
            <a:prstGeom prst="round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0" name="Connector: Elbow 129">
              <a:extLst>
                <a:ext uri="{FF2B5EF4-FFF2-40B4-BE49-F238E27FC236}">
                  <a16:creationId xmlns:a16="http://schemas.microsoft.com/office/drawing/2014/main" id="{434B0F26-61A6-1A17-378D-5F2FA2785C5F}"/>
                </a:ext>
              </a:extLst>
            </p:cNvPr>
            <p:cNvCxnSpPr>
              <a:cxnSpLocks/>
              <a:stCxn id="142" idx="3"/>
              <a:endCxn id="129" idx="1"/>
            </p:cNvCxnSpPr>
            <p:nvPr/>
          </p:nvCxnSpPr>
          <p:spPr>
            <a:xfrm flipH="1">
              <a:off x="8954216" y="2814472"/>
              <a:ext cx="698886" cy="439357"/>
            </a:xfrm>
            <a:prstGeom prst="bentConnector5">
              <a:avLst>
                <a:gd name="adj1" fmla="val 33475"/>
                <a:gd name="adj2" fmla="val 26193"/>
                <a:gd name="adj3" fmla="val 124784"/>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82581BEE-7BAE-191B-D103-DD527B5E86C8}"/>
                </a:ext>
              </a:extLst>
            </p:cNvPr>
            <p:cNvSpPr txBox="1"/>
            <p:nvPr/>
          </p:nvSpPr>
          <p:spPr>
            <a:xfrm>
              <a:off x="8019688" y="1545013"/>
              <a:ext cx="2108330" cy="639650"/>
            </a:xfrm>
            <a:prstGeom prst="rect">
              <a:avLst/>
            </a:prstGeom>
            <a:noFill/>
          </p:spPr>
          <p:txBody>
            <a:bodyPr wrap="square" rtlCol="0">
              <a:spAutoFit/>
            </a:bodyPr>
            <a:lstStyle/>
            <a:p>
              <a:pPr algn="r"/>
              <a:r>
                <a:rPr lang="en-GB" sz="800" b="1" cap="all" dirty="0">
                  <a:solidFill>
                    <a:schemeClr val="bg1"/>
                  </a:solidFill>
                  <a:latin typeface="Alte Haas Grotesk" panose="02000503000000020004" pitchFamily="2" charset="0"/>
                </a:rPr>
                <a:t>Auditorium Layouts Domain</a:t>
              </a:r>
            </a:p>
          </p:txBody>
        </p:sp>
        <p:sp>
          <p:nvSpPr>
            <p:cNvPr id="135" name="TextBox 134">
              <a:extLst>
                <a:ext uri="{FF2B5EF4-FFF2-40B4-BE49-F238E27FC236}">
                  <a16:creationId xmlns:a16="http://schemas.microsoft.com/office/drawing/2014/main" id="{D2600057-EF96-D1A9-19C4-E56C19CCA83D}"/>
                </a:ext>
              </a:extLst>
            </p:cNvPr>
            <p:cNvSpPr txBox="1"/>
            <p:nvPr/>
          </p:nvSpPr>
          <p:spPr>
            <a:xfrm>
              <a:off x="9182782" y="862837"/>
              <a:ext cx="1523319" cy="407051"/>
            </a:xfrm>
            <a:prstGeom prst="rect">
              <a:avLst/>
            </a:prstGeom>
            <a:noFill/>
          </p:spPr>
          <p:txBody>
            <a:bodyPr wrap="square" rtlCol="0">
              <a:spAutoFit/>
            </a:bodyPr>
            <a:lstStyle/>
            <a:p>
              <a:pPr algn="r"/>
              <a:r>
                <a:rPr lang="en-GB" sz="800" b="1" cap="all" dirty="0">
                  <a:latin typeface="Alte Haas Grotesk" panose="02000503000000020004" pitchFamily="2" charset="0"/>
                </a:rPr>
                <a:t>Infra</a:t>
              </a:r>
            </a:p>
          </p:txBody>
        </p:sp>
        <p:sp>
          <p:nvSpPr>
            <p:cNvPr id="137" name="Right Brace 136">
              <a:extLst>
                <a:ext uri="{FF2B5EF4-FFF2-40B4-BE49-F238E27FC236}">
                  <a16:creationId xmlns:a16="http://schemas.microsoft.com/office/drawing/2014/main" id="{07EECF37-3B8E-D3ED-3172-A0D9A9C69B96}"/>
                </a:ext>
              </a:extLst>
            </p:cNvPr>
            <p:cNvSpPr/>
            <p:nvPr/>
          </p:nvSpPr>
          <p:spPr>
            <a:xfrm rot="12414236">
              <a:off x="10019507" y="3457714"/>
              <a:ext cx="883655" cy="428062"/>
            </a:xfrm>
            <a:prstGeom prst="rightBrace">
              <a:avLst>
                <a:gd name="adj1" fmla="val 9622"/>
                <a:gd name="adj2" fmla="val 54011"/>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8" name="Oval 137">
              <a:extLst>
                <a:ext uri="{FF2B5EF4-FFF2-40B4-BE49-F238E27FC236}">
                  <a16:creationId xmlns:a16="http://schemas.microsoft.com/office/drawing/2014/main" id="{A4DA0AA6-0A96-E197-34AA-6D36B6C1E37D}"/>
                </a:ext>
              </a:extLst>
            </p:cNvPr>
            <p:cNvSpPr/>
            <p:nvPr/>
          </p:nvSpPr>
          <p:spPr>
            <a:xfrm>
              <a:off x="9926171" y="3343924"/>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Rectangle 139">
              <a:extLst>
                <a:ext uri="{FF2B5EF4-FFF2-40B4-BE49-F238E27FC236}">
                  <a16:creationId xmlns:a16="http://schemas.microsoft.com/office/drawing/2014/main" id="{C9F01918-B23C-B137-AF92-FD5026FDDD26}"/>
                </a:ext>
              </a:extLst>
            </p:cNvPr>
            <p:cNvSpPr/>
            <p:nvPr/>
          </p:nvSpPr>
          <p:spPr>
            <a:xfrm rot="17820000">
              <a:off x="10185585" y="3305766"/>
              <a:ext cx="1196509" cy="546312"/>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b="1" cap="all" dirty="0">
                  <a:solidFill>
                    <a:schemeClr val="tx1"/>
                  </a:solidFill>
                </a:rPr>
                <a:t>Repo (adapter)</a:t>
              </a:r>
              <a:endParaRPr lang="en-GB" sz="700" b="1" cap="all" dirty="0">
                <a:solidFill>
                  <a:schemeClr val="tx1"/>
                </a:solidFill>
              </a:endParaRPr>
            </a:p>
          </p:txBody>
        </p:sp>
        <p:cxnSp>
          <p:nvCxnSpPr>
            <p:cNvPr id="141" name="Straight Arrow Connector 140">
              <a:extLst>
                <a:ext uri="{FF2B5EF4-FFF2-40B4-BE49-F238E27FC236}">
                  <a16:creationId xmlns:a16="http://schemas.microsoft.com/office/drawing/2014/main" id="{4E0A2670-2B5C-1944-A686-990CDB83417E}"/>
                </a:ext>
              </a:extLst>
            </p:cNvPr>
            <p:cNvCxnSpPr>
              <a:cxnSpLocks/>
              <a:stCxn id="129" idx="3"/>
              <a:endCxn id="138" idx="2"/>
            </p:cNvCxnSpPr>
            <p:nvPr/>
          </p:nvCxnSpPr>
          <p:spPr>
            <a:xfrm>
              <a:off x="9380033" y="3253829"/>
              <a:ext cx="546138" cy="175782"/>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2" name="Diamond 141">
              <a:extLst>
                <a:ext uri="{FF2B5EF4-FFF2-40B4-BE49-F238E27FC236}">
                  <a16:creationId xmlns:a16="http://schemas.microsoft.com/office/drawing/2014/main" id="{723686CE-455C-C7DE-7FCB-C16BA803CF59}"/>
                </a:ext>
              </a:extLst>
            </p:cNvPr>
            <p:cNvSpPr/>
            <p:nvPr/>
          </p:nvSpPr>
          <p:spPr>
            <a:xfrm>
              <a:off x="9485971" y="2730905"/>
              <a:ext cx="167131" cy="167131"/>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Flowchart: Magnetic Disk 142">
              <a:extLst>
                <a:ext uri="{FF2B5EF4-FFF2-40B4-BE49-F238E27FC236}">
                  <a16:creationId xmlns:a16="http://schemas.microsoft.com/office/drawing/2014/main" id="{C7D2CC5E-A081-4C8D-44F4-FF2C65CFF3E4}"/>
                </a:ext>
              </a:extLst>
            </p:cNvPr>
            <p:cNvSpPr/>
            <p:nvPr/>
          </p:nvSpPr>
          <p:spPr>
            <a:xfrm>
              <a:off x="11354258" y="3692575"/>
              <a:ext cx="504521" cy="707977"/>
            </a:xfrm>
            <a:prstGeom prst="flowChartMagneticDisk">
              <a:avLst/>
            </a:prstGeom>
            <a:solidFill>
              <a:srgbClr val="EDEDED"/>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800" b="1" cap="all" dirty="0" err="1">
                  <a:solidFill>
                    <a:schemeClr val="tx1">
                      <a:lumMod val="65000"/>
                      <a:lumOff val="35000"/>
                    </a:schemeClr>
                  </a:solidFill>
                  <a:latin typeface="Alte Haas Grotesk" panose="02000503000000020004" pitchFamily="2" charset="0"/>
                </a:rPr>
                <a:t>db</a:t>
              </a:r>
              <a:endParaRPr lang="fr-FR" sz="900" b="1" cap="all" dirty="0">
                <a:solidFill>
                  <a:schemeClr val="tx1">
                    <a:lumMod val="65000"/>
                    <a:lumOff val="35000"/>
                  </a:schemeClr>
                </a:solidFill>
                <a:latin typeface="Alte Haas Grotesk" panose="02000503000000020004" pitchFamily="2" charset="0"/>
              </a:endParaRPr>
            </a:p>
          </p:txBody>
        </p:sp>
        <p:cxnSp>
          <p:nvCxnSpPr>
            <p:cNvPr id="144" name="Straight Arrow Connector 143">
              <a:extLst>
                <a:ext uri="{FF2B5EF4-FFF2-40B4-BE49-F238E27FC236}">
                  <a16:creationId xmlns:a16="http://schemas.microsoft.com/office/drawing/2014/main" id="{7989AB27-3187-985B-454F-982C59559D66}"/>
                </a:ext>
              </a:extLst>
            </p:cNvPr>
            <p:cNvCxnSpPr>
              <a:cxnSpLocks/>
              <a:stCxn id="140" idx="2"/>
              <a:endCxn id="143" idx="2"/>
            </p:cNvCxnSpPr>
            <p:nvPr/>
          </p:nvCxnSpPr>
          <p:spPr>
            <a:xfrm>
              <a:off x="11027223" y="3702932"/>
              <a:ext cx="327035" cy="343631"/>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sp>
        <p:nvSpPr>
          <p:cNvPr id="35" name="Hexagon 34">
            <a:extLst>
              <a:ext uri="{FF2B5EF4-FFF2-40B4-BE49-F238E27FC236}">
                <a16:creationId xmlns:a16="http://schemas.microsoft.com/office/drawing/2014/main" id="{33B14C1D-1A7E-737A-1CCD-C4EC7DED6FA1}"/>
              </a:ext>
            </a:extLst>
          </p:cNvPr>
          <p:cNvSpPr/>
          <p:nvPr/>
        </p:nvSpPr>
        <p:spPr>
          <a:xfrm>
            <a:off x="1130412" y="1372282"/>
            <a:ext cx="5174160" cy="3562815"/>
          </a:xfrm>
          <a:prstGeom prst="hexagon">
            <a:avLst/>
          </a:prstGeom>
          <a:solidFill>
            <a:srgbClr val="DFC9EF"/>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Hexagon 33">
            <a:extLst>
              <a:ext uri="{FF2B5EF4-FFF2-40B4-BE49-F238E27FC236}">
                <a16:creationId xmlns:a16="http://schemas.microsoft.com/office/drawing/2014/main" id="{6A6D51E6-CF65-EF02-1DBB-4E90126E0B31}"/>
              </a:ext>
            </a:extLst>
          </p:cNvPr>
          <p:cNvSpPr/>
          <p:nvPr/>
        </p:nvSpPr>
        <p:spPr>
          <a:xfrm>
            <a:off x="2206827" y="2106919"/>
            <a:ext cx="3040380" cy="2093540"/>
          </a:xfrm>
          <a:prstGeom prst="hexagon">
            <a:avLst/>
          </a:prstGeom>
          <a:solidFill>
            <a:srgbClr val="BA8CDC"/>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dirty="0"/>
          </a:p>
        </p:txBody>
      </p:sp>
      <p:grpSp>
        <p:nvGrpSpPr>
          <p:cNvPr id="40" name="Group 39">
            <a:extLst>
              <a:ext uri="{FF2B5EF4-FFF2-40B4-BE49-F238E27FC236}">
                <a16:creationId xmlns:a16="http://schemas.microsoft.com/office/drawing/2014/main" id="{940C4411-4AE3-4C39-3A25-7CA0DDA67A79}"/>
              </a:ext>
            </a:extLst>
          </p:cNvPr>
          <p:cNvGrpSpPr/>
          <p:nvPr/>
        </p:nvGrpSpPr>
        <p:grpSpPr>
          <a:xfrm>
            <a:off x="2457876" y="2594187"/>
            <a:ext cx="171374" cy="381578"/>
            <a:chOff x="7689730" y="3195744"/>
            <a:chExt cx="171374" cy="381578"/>
          </a:xfrm>
        </p:grpSpPr>
        <p:cxnSp>
          <p:nvCxnSpPr>
            <p:cNvPr id="36" name="Straight Connector 35">
              <a:extLst>
                <a:ext uri="{FF2B5EF4-FFF2-40B4-BE49-F238E27FC236}">
                  <a16:creationId xmlns:a16="http://schemas.microsoft.com/office/drawing/2014/main" id="{5C6BA29F-F336-8477-0F22-3890AFCE60EA}"/>
                </a:ext>
              </a:extLst>
            </p:cNvPr>
            <p:cNvCxnSpPr>
              <a:cxnSpLocks/>
            </p:cNvCxnSpPr>
            <p:nvPr/>
          </p:nvCxnSpPr>
          <p:spPr>
            <a:xfrm>
              <a:off x="7775417" y="3367118"/>
              <a:ext cx="0" cy="21020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EF1A047A-9909-5D12-7282-628EA8ED1B30}"/>
                </a:ext>
              </a:extLst>
            </p:cNvPr>
            <p:cNvSpPr/>
            <p:nvPr/>
          </p:nvSpPr>
          <p:spPr>
            <a:xfrm>
              <a:off x="7689730" y="3195744"/>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3" name="Rectangle: Rounded Corners 42">
            <a:extLst>
              <a:ext uri="{FF2B5EF4-FFF2-40B4-BE49-F238E27FC236}">
                <a16:creationId xmlns:a16="http://schemas.microsoft.com/office/drawing/2014/main" id="{CE914DA8-CDC3-DE3A-3738-128639367FC4}"/>
              </a:ext>
            </a:extLst>
          </p:cNvPr>
          <p:cNvSpPr/>
          <p:nvPr/>
        </p:nvSpPr>
        <p:spPr>
          <a:xfrm>
            <a:off x="4005403" y="2890186"/>
            <a:ext cx="425816" cy="351565"/>
          </a:xfrm>
          <a:prstGeom prst="roundRect">
            <a:avLst/>
          </a:prstGeom>
          <a:solidFill>
            <a:srgbClr val="9A57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4" name="Connector: Elbow 43">
            <a:extLst>
              <a:ext uri="{FF2B5EF4-FFF2-40B4-BE49-F238E27FC236}">
                <a16:creationId xmlns:a16="http://schemas.microsoft.com/office/drawing/2014/main" id="{80B21C75-7B16-2C9B-F4C3-5F3C6DFDC475}"/>
              </a:ext>
            </a:extLst>
          </p:cNvPr>
          <p:cNvCxnSpPr>
            <a:cxnSpLocks/>
            <a:stCxn id="48" idx="3"/>
            <a:endCxn id="46" idx="1"/>
          </p:cNvCxnSpPr>
          <p:nvPr/>
        </p:nvCxnSpPr>
        <p:spPr>
          <a:xfrm flipV="1">
            <a:off x="2761180" y="2504092"/>
            <a:ext cx="604954" cy="612168"/>
          </a:xfrm>
          <a:prstGeom prst="bentConnector3">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8F16B881-7F02-9320-ABC2-0B490E03D5CA}"/>
              </a:ext>
            </a:extLst>
          </p:cNvPr>
          <p:cNvCxnSpPr>
            <a:cxnSpLocks/>
            <a:stCxn id="46" idx="3"/>
            <a:endCxn id="43" idx="0"/>
          </p:cNvCxnSpPr>
          <p:nvPr/>
        </p:nvCxnSpPr>
        <p:spPr>
          <a:xfrm>
            <a:off x="3791951" y="2504092"/>
            <a:ext cx="426360" cy="386094"/>
          </a:xfrm>
          <a:prstGeom prst="bentConnector2">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Rectangle: Rounded Corners 45">
            <a:extLst>
              <a:ext uri="{FF2B5EF4-FFF2-40B4-BE49-F238E27FC236}">
                <a16:creationId xmlns:a16="http://schemas.microsoft.com/office/drawing/2014/main" id="{3BEC7E3D-294F-32B3-0467-8A3ABCBC742D}"/>
              </a:ext>
            </a:extLst>
          </p:cNvPr>
          <p:cNvSpPr/>
          <p:nvPr/>
        </p:nvSpPr>
        <p:spPr>
          <a:xfrm>
            <a:off x="3366134" y="2328309"/>
            <a:ext cx="425817" cy="351565"/>
          </a:xfrm>
          <a:prstGeom prst="roundRect">
            <a:avLst/>
          </a:prstGeom>
          <a:solidFill>
            <a:srgbClr val="9A57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Diamond 46">
            <a:extLst>
              <a:ext uri="{FF2B5EF4-FFF2-40B4-BE49-F238E27FC236}">
                <a16:creationId xmlns:a16="http://schemas.microsoft.com/office/drawing/2014/main" id="{CF1E7E84-BE84-EF72-028C-7C6BE33BBDC3}"/>
              </a:ext>
            </a:extLst>
          </p:cNvPr>
          <p:cNvSpPr/>
          <p:nvPr/>
        </p:nvSpPr>
        <p:spPr>
          <a:xfrm>
            <a:off x="3799194" y="2414175"/>
            <a:ext cx="167131" cy="167131"/>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Rounded Corners 47">
            <a:extLst>
              <a:ext uri="{FF2B5EF4-FFF2-40B4-BE49-F238E27FC236}">
                <a16:creationId xmlns:a16="http://schemas.microsoft.com/office/drawing/2014/main" id="{A41AD289-0792-2EA4-E800-3122F9EFFC59}"/>
              </a:ext>
            </a:extLst>
          </p:cNvPr>
          <p:cNvSpPr/>
          <p:nvPr/>
        </p:nvSpPr>
        <p:spPr>
          <a:xfrm>
            <a:off x="2335362" y="2940477"/>
            <a:ext cx="425818" cy="351565"/>
          </a:xfrm>
          <a:prstGeom prst="roundRect">
            <a:avLst/>
          </a:prstGeom>
          <a:solidFill>
            <a:srgbClr val="9A57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Diamond 48">
            <a:extLst>
              <a:ext uri="{FF2B5EF4-FFF2-40B4-BE49-F238E27FC236}">
                <a16:creationId xmlns:a16="http://schemas.microsoft.com/office/drawing/2014/main" id="{BC214A87-C3D5-FF0B-97DE-4DA23A95B490}"/>
              </a:ext>
            </a:extLst>
          </p:cNvPr>
          <p:cNvSpPr/>
          <p:nvPr/>
        </p:nvSpPr>
        <p:spPr>
          <a:xfrm>
            <a:off x="2764551" y="3028958"/>
            <a:ext cx="167130" cy="167132"/>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ight Brace 49">
            <a:extLst>
              <a:ext uri="{FF2B5EF4-FFF2-40B4-BE49-F238E27FC236}">
                <a16:creationId xmlns:a16="http://schemas.microsoft.com/office/drawing/2014/main" id="{6933D540-CF40-3B71-81DD-0728A7B7E745}"/>
              </a:ext>
            </a:extLst>
          </p:cNvPr>
          <p:cNvSpPr/>
          <p:nvPr/>
        </p:nvSpPr>
        <p:spPr>
          <a:xfrm rot="12414236">
            <a:off x="5134217" y="3214846"/>
            <a:ext cx="883655" cy="428062"/>
          </a:xfrm>
          <a:prstGeom prst="rightBrace">
            <a:avLst>
              <a:gd name="adj1" fmla="val 9622"/>
              <a:gd name="adj2" fmla="val 54011"/>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51" name="Straight Arrow Connector 50">
            <a:extLst>
              <a:ext uri="{FF2B5EF4-FFF2-40B4-BE49-F238E27FC236}">
                <a16:creationId xmlns:a16="http://schemas.microsoft.com/office/drawing/2014/main" id="{272ECD37-CF7C-FD44-E585-9389787F552F}"/>
              </a:ext>
            </a:extLst>
          </p:cNvPr>
          <p:cNvCxnSpPr>
            <a:cxnSpLocks/>
            <a:stCxn id="43" idx="3"/>
            <a:endCxn id="52" idx="1"/>
          </p:cNvCxnSpPr>
          <p:nvPr/>
        </p:nvCxnSpPr>
        <p:spPr>
          <a:xfrm>
            <a:off x="4431219" y="3065969"/>
            <a:ext cx="634759" cy="60184"/>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213DB660-4E3D-3960-4A63-D7FBF409CF29}"/>
              </a:ext>
            </a:extLst>
          </p:cNvPr>
          <p:cNvSpPr/>
          <p:nvPr/>
        </p:nvSpPr>
        <p:spPr>
          <a:xfrm>
            <a:off x="5040881" y="3101056"/>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tangle: Rounded Corners 62">
            <a:extLst>
              <a:ext uri="{FF2B5EF4-FFF2-40B4-BE49-F238E27FC236}">
                <a16:creationId xmlns:a16="http://schemas.microsoft.com/office/drawing/2014/main" id="{7AC230C3-B6DC-459A-6E3F-2394AB209B41}"/>
              </a:ext>
            </a:extLst>
          </p:cNvPr>
          <p:cNvSpPr/>
          <p:nvPr/>
        </p:nvSpPr>
        <p:spPr>
          <a:xfrm>
            <a:off x="2899680" y="3543024"/>
            <a:ext cx="425816" cy="351565"/>
          </a:xfrm>
          <a:prstGeom prst="roundRect">
            <a:avLst/>
          </a:prstGeom>
          <a:solidFill>
            <a:srgbClr val="9A57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ectangle: Rounded Corners 63">
            <a:extLst>
              <a:ext uri="{FF2B5EF4-FFF2-40B4-BE49-F238E27FC236}">
                <a16:creationId xmlns:a16="http://schemas.microsoft.com/office/drawing/2014/main" id="{8253828B-6500-05DB-B3F4-DE0CEA08709C}"/>
              </a:ext>
            </a:extLst>
          </p:cNvPr>
          <p:cNvSpPr/>
          <p:nvPr/>
        </p:nvSpPr>
        <p:spPr>
          <a:xfrm>
            <a:off x="3660068" y="3620884"/>
            <a:ext cx="425816" cy="351565"/>
          </a:xfrm>
          <a:prstGeom prst="roundRect">
            <a:avLst/>
          </a:prstGeom>
          <a:solidFill>
            <a:srgbClr val="9A57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5" name="Connector: Elbow 64">
            <a:extLst>
              <a:ext uri="{FF2B5EF4-FFF2-40B4-BE49-F238E27FC236}">
                <a16:creationId xmlns:a16="http://schemas.microsoft.com/office/drawing/2014/main" id="{623284CD-18F4-CF51-5F9F-6A6C6563AA46}"/>
              </a:ext>
            </a:extLst>
          </p:cNvPr>
          <p:cNvCxnSpPr>
            <a:cxnSpLocks/>
            <a:stCxn id="63" idx="3"/>
            <a:endCxn id="64" idx="1"/>
          </p:cNvCxnSpPr>
          <p:nvPr/>
        </p:nvCxnSpPr>
        <p:spPr>
          <a:xfrm>
            <a:off x="3325496" y="3718807"/>
            <a:ext cx="334572" cy="77860"/>
          </a:xfrm>
          <a:prstGeom prst="bentConnector3">
            <a:avLst>
              <a:gd name="adj1" fmla="val 57592"/>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E289FFA-45DA-6FFE-34F0-C4A60E2E3E8F}"/>
              </a:ext>
            </a:extLst>
          </p:cNvPr>
          <p:cNvCxnSpPr>
            <a:cxnSpLocks/>
            <a:stCxn id="48" idx="2"/>
            <a:endCxn id="63" idx="1"/>
          </p:cNvCxnSpPr>
          <p:nvPr/>
        </p:nvCxnSpPr>
        <p:spPr>
          <a:xfrm>
            <a:off x="2548271" y="3292042"/>
            <a:ext cx="351409" cy="426765"/>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F0DC8FA8-A750-E835-50E7-91D1B053EA3E}"/>
              </a:ext>
            </a:extLst>
          </p:cNvPr>
          <p:cNvSpPr txBox="1"/>
          <p:nvPr/>
        </p:nvSpPr>
        <p:spPr>
          <a:xfrm>
            <a:off x="2582958" y="2115294"/>
            <a:ext cx="2108329" cy="215444"/>
          </a:xfrm>
          <a:prstGeom prst="rect">
            <a:avLst/>
          </a:prstGeom>
          <a:noFill/>
        </p:spPr>
        <p:txBody>
          <a:bodyPr wrap="square" rtlCol="0">
            <a:spAutoFit/>
          </a:bodyPr>
          <a:lstStyle/>
          <a:p>
            <a:pPr algn="r"/>
            <a:r>
              <a:rPr lang="en-GB" sz="800" b="1" cap="all" dirty="0">
                <a:latin typeface="Alte Haas Grotesk" panose="02000503000000020004" pitchFamily="2" charset="0"/>
              </a:rPr>
              <a:t>Seat suggestions Domain</a:t>
            </a:r>
          </a:p>
        </p:txBody>
      </p:sp>
      <p:sp>
        <p:nvSpPr>
          <p:cNvPr id="71" name="TextBox 70">
            <a:extLst>
              <a:ext uri="{FF2B5EF4-FFF2-40B4-BE49-F238E27FC236}">
                <a16:creationId xmlns:a16="http://schemas.microsoft.com/office/drawing/2014/main" id="{36926729-2368-F21C-A7F2-F3D542F577A7}"/>
              </a:ext>
            </a:extLst>
          </p:cNvPr>
          <p:cNvSpPr txBox="1"/>
          <p:nvPr/>
        </p:nvSpPr>
        <p:spPr>
          <a:xfrm>
            <a:off x="3888634" y="1405675"/>
            <a:ext cx="1523320" cy="272522"/>
          </a:xfrm>
          <a:prstGeom prst="rect">
            <a:avLst/>
          </a:prstGeom>
          <a:noFill/>
        </p:spPr>
        <p:txBody>
          <a:bodyPr wrap="square" rtlCol="0">
            <a:spAutoFit/>
          </a:bodyPr>
          <a:lstStyle/>
          <a:p>
            <a:pPr algn="r"/>
            <a:r>
              <a:rPr lang="en-GB" sz="800" b="1" cap="all" dirty="0">
                <a:latin typeface="Alte Haas Grotesk" panose="02000503000000020004" pitchFamily="2" charset="0"/>
              </a:rPr>
              <a:t>Infrastructure</a:t>
            </a:r>
          </a:p>
        </p:txBody>
      </p:sp>
      <p:pic>
        <p:nvPicPr>
          <p:cNvPr id="72" name="Picture 71">
            <a:extLst>
              <a:ext uri="{FF2B5EF4-FFF2-40B4-BE49-F238E27FC236}">
                <a16:creationId xmlns:a16="http://schemas.microsoft.com/office/drawing/2014/main" id="{7EB3B387-29CE-ED80-CE7F-BA9EBA7FB2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725" y="1200373"/>
            <a:ext cx="696871" cy="656800"/>
          </a:xfrm>
          <a:prstGeom prst="rect">
            <a:avLst/>
          </a:prstGeom>
        </p:spPr>
      </p:pic>
      <p:cxnSp>
        <p:nvCxnSpPr>
          <p:cNvPr id="73" name="Straight Arrow Connector 72">
            <a:extLst>
              <a:ext uri="{FF2B5EF4-FFF2-40B4-BE49-F238E27FC236}">
                <a16:creationId xmlns:a16="http://schemas.microsoft.com/office/drawing/2014/main" id="{E0BD609C-A372-9B77-A208-61AAF7FAC62E}"/>
              </a:ext>
            </a:extLst>
          </p:cNvPr>
          <p:cNvCxnSpPr>
            <a:cxnSpLocks/>
          </p:cNvCxnSpPr>
          <p:nvPr/>
        </p:nvCxnSpPr>
        <p:spPr>
          <a:xfrm>
            <a:off x="999658" y="1770459"/>
            <a:ext cx="593398" cy="391716"/>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39B6EC26-17C9-4060-F3BD-944E655A43B6}"/>
              </a:ext>
            </a:extLst>
          </p:cNvPr>
          <p:cNvSpPr txBox="1"/>
          <p:nvPr/>
        </p:nvSpPr>
        <p:spPr>
          <a:xfrm>
            <a:off x="1124278" y="1714490"/>
            <a:ext cx="618793" cy="230832"/>
          </a:xfrm>
          <a:prstGeom prst="rect">
            <a:avLst/>
          </a:prstGeom>
          <a:noFill/>
        </p:spPr>
        <p:txBody>
          <a:bodyPr wrap="square" rtlCol="0">
            <a:spAutoFit/>
          </a:bodyPr>
          <a:lstStyle/>
          <a:p>
            <a:r>
              <a:rPr lang="fr-FR" sz="900" b="1" dirty="0">
                <a:latin typeface="Alte Haas Grotesk" panose="02000503000000020004" pitchFamily="2" charset="0"/>
              </a:rPr>
              <a:t>HTTP</a:t>
            </a:r>
            <a:endParaRPr lang="en-GB" sz="900" b="1" dirty="0">
              <a:latin typeface="Alte Haas Grotesk" panose="02000503000000020004" pitchFamily="2" charset="0"/>
            </a:endParaRPr>
          </a:p>
        </p:txBody>
      </p:sp>
      <p:sp>
        <p:nvSpPr>
          <p:cNvPr id="76" name="TextBox 75">
            <a:extLst>
              <a:ext uri="{FF2B5EF4-FFF2-40B4-BE49-F238E27FC236}">
                <a16:creationId xmlns:a16="http://schemas.microsoft.com/office/drawing/2014/main" id="{6C22163D-87CF-BDE6-599E-F2275CD480AD}"/>
              </a:ext>
            </a:extLst>
          </p:cNvPr>
          <p:cNvSpPr txBox="1"/>
          <p:nvPr/>
        </p:nvSpPr>
        <p:spPr>
          <a:xfrm>
            <a:off x="114301" y="176549"/>
            <a:ext cx="11569700" cy="446276"/>
          </a:xfrm>
          <a:prstGeom prst="rect">
            <a:avLst/>
          </a:prstGeom>
          <a:noFill/>
        </p:spPr>
        <p:txBody>
          <a:bodyPr wrap="square" rtlCol="0" anchor="t">
            <a:spAutoFit/>
          </a:bodyPr>
          <a:lstStyle/>
          <a:p>
            <a:pPr algn="r"/>
            <a:r>
              <a:rPr lang="en-US" sz="2300" b="1" cap="all" dirty="0">
                <a:solidFill>
                  <a:srgbClr val="C00000"/>
                </a:solidFill>
                <a:latin typeface="Alte Haas Grotesk" panose="02000503000000020004" pitchFamily="2" charset="0"/>
              </a:rPr>
              <a:t>Hexagonal “hacked” with an Anti-corruption layer (ACL) adapter</a:t>
            </a:r>
          </a:p>
        </p:txBody>
      </p:sp>
      <p:sp>
        <p:nvSpPr>
          <p:cNvPr id="85" name="Right Brace 84">
            <a:extLst>
              <a:ext uri="{FF2B5EF4-FFF2-40B4-BE49-F238E27FC236}">
                <a16:creationId xmlns:a16="http://schemas.microsoft.com/office/drawing/2014/main" id="{ECBCF79C-DB7C-8437-A8D1-79A66D6A3034}"/>
              </a:ext>
            </a:extLst>
          </p:cNvPr>
          <p:cNvSpPr/>
          <p:nvPr/>
        </p:nvSpPr>
        <p:spPr>
          <a:xfrm rot="12414236">
            <a:off x="4725358" y="4000552"/>
            <a:ext cx="883655" cy="428062"/>
          </a:xfrm>
          <a:prstGeom prst="rightBrace">
            <a:avLst>
              <a:gd name="adj1" fmla="val 9622"/>
              <a:gd name="adj2" fmla="val 54011"/>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6" name="Oval 85">
            <a:extLst>
              <a:ext uri="{FF2B5EF4-FFF2-40B4-BE49-F238E27FC236}">
                <a16:creationId xmlns:a16="http://schemas.microsoft.com/office/drawing/2014/main" id="{EFB2C063-5C64-7717-7CF4-F13A7821C2FA}"/>
              </a:ext>
            </a:extLst>
          </p:cNvPr>
          <p:cNvSpPr/>
          <p:nvPr/>
        </p:nvSpPr>
        <p:spPr>
          <a:xfrm>
            <a:off x="4632022" y="3886762"/>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Rectangle 83">
            <a:extLst>
              <a:ext uri="{FF2B5EF4-FFF2-40B4-BE49-F238E27FC236}">
                <a16:creationId xmlns:a16="http://schemas.microsoft.com/office/drawing/2014/main" id="{DC2D66E4-746D-C29C-9C6E-03E99FEE3A62}"/>
              </a:ext>
            </a:extLst>
          </p:cNvPr>
          <p:cNvSpPr/>
          <p:nvPr/>
        </p:nvSpPr>
        <p:spPr>
          <a:xfrm rot="17820000">
            <a:off x="4959075" y="4081501"/>
            <a:ext cx="823899" cy="546311"/>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cap="all" dirty="0">
                <a:solidFill>
                  <a:schemeClr val="tx1"/>
                </a:solidFill>
              </a:rPr>
              <a:t>Repository (Adapter)</a:t>
            </a:r>
            <a:endParaRPr lang="en-GB" sz="900" cap="all" dirty="0">
              <a:solidFill>
                <a:schemeClr val="tx1"/>
              </a:solidFill>
            </a:endParaRPr>
          </a:p>
        </p:txBody>
      </p:sp>
      <p:cxnSp>
        <p:nvCxnSpPr>
          <p:cNvPr id="94" name="Straight Arrow Connector 93">
            <a:extLst>
              <a:ext uri="{FF2B5EF4-FFF2-40B4-BE49-F238E27FC236}">
                <a16:creationId xmlns:a16="http://schemas.microsoft.com/office/drawing/2014/main" id="{6264A4D3-64FF-9EDF-3633-89AB523BA0D2}"/>
              </a:ext>
            </a:extLst>
          </p:cNvPr>
          <p:cNvCxnSpPr>
            <a:cxnSpLocks/>
            <a:stCxn id="64" idx="3"/>
            <a:endCxn id="86" idx="2"/>
          </p:cNvCxnSpPr>
          <p:nvPr/>
        </p:nvCxnSpPr>
        <p:spPr>
          <a:xfrm>
            <a:off x="4085884" y="3796667"/>
            <a:ext cx="546138" cy="175782"/>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0" name="Diamond 99">
            <a:extLst>
              <a:ext uri="{FF2B5EF4-FFF2-40B4-BE49-F238E27FC236}">
                <a16:creationId xmlns:a16="http://schemas.microsoft.com/office/drawing/2014/main" id="{6CA5F1AF-7106-D0E4-AB41-41734719A651}"/>
              </a:ext>
            </a:extLst>
          </p:cNvPr>
          <p:cNvSpPr/>
          <p:nvPr/>
        </p:nvSpPr>
        <p:spPr>
          <a:xfrm>
            <a:off x="3332536" y="3640001"/>
            <a:ext cx="167131" cy="167131"/>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Flowchart: Magnetic Disk 101">
            <a:extLst>
              <a:ext uri="{FF2B5EF4-FFF2-40B4-BE49-F238E27FC236}">
                <a16:creationId xmlns:a16="http://schemas.microsoft.com/office/drawing/2014/main" id="{8809B9B3-2ABA-7002-C465-823660F01F15}"/>
              </a:ext>
            </a:extLst>
          </p:cNvPr>
          <p:cNvSpPr/>
          <p:nvPr/>
        </p:nvSpPr>
        <p:spPr>
          <a:xfrm>
            <a:off x="6287972" y="4434180"/>
            <a:ext cx="504521" cy="707978"/>
          </a:xfrm>
          <a:prstGeom prst="flowChartMagneticDisk">
            <a:avLst/>
          </a:prstGeom>
          <a:solidFill>
            <a:srgbClr val="DFC9EF"/>
          </a:solid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all" dirty="0" err="1">
                <a:solidFill>
                  <a:schemeClr val="tx1"/>
                </a:solidFill>
                <a:latin typeface="Alte Haas Grotesk" panose="02000503000000020004" pitchFamily="2" charset="0"/>
              </a:rPr>
              <a:t>db</a:t>
            </a:r>
            <a:endParaRPr lang="fr-FR" sz="1400" b="1" cap="all" dirty="0">
              <a:solidFill>
                <a:schemeClr val="tx1"/>
              </a:solidFill>
              <a:latin typeface="Alte Haas Grotesk" panose="02000503000000020004" pitchFamily="2" charset="0"/>
            </a:endParaRPr>
          </a:p>
        </p:txBody>
      </p:sp>
      <p:cxnSp>
        <p:nvCxnSpPr>
          <p:cNvPr id="103" name="Straight Arrow Connector 102">
            <a:extLst>
              <a:ext uri="{FF2B5EF4-FFF2-40B4-BE49-F238E27FC236}">
                <a16:creationId xmlns:a16="http://schemas.microsoft.com/office/drawing/2014/main" id="{9DC579C9-2B02-64AB-2FBD-5421A8699E3D}"/>
              </a:ext>
            </a:extLst>
          </p:cNvPr>
          <p:cNvCxnSpPr>
            <a:cxnSpLocks/>
            <a:stCxn id="84" idx="2"/>
            <a:endCxn id="102" idx="2"/>
          </p:cNvCxnSpPr>
          <p:nvPr/>
        </p:nvCxnSpPr>
        <p:spPr>
          <a:xfrm>
            <a:off x="5614408" y="4478666"/>
            <a:ext cx="673564" cy="309503"/>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35FD09CB-1EA0-C721-B9D5-8B0814D9365D}"/>
              </a:ext>
            </a:extLst>
          </p:cNvPr>
          <p:cNvSpPr txBox="1"/>
          <p:nvPr/>
        </p:nvSpPr>
        <p:spPr>
          <a:xfrm>
            <a:off x="2047278" y="4991066"/>
            <a:ext cx="3338271" cy="369332"/>
          </a:xfrm>
          <a:prstGeom prst="rect">
            <a:avLst/>
          </a:prstGeom>
          <a:noFill/>
        </p:spPr>
        <p:txBody>
          <a:bodyPr wrap="square" rtlCol="0">
            <a:spAutoFit/>
          </a:bodyPr>
          <a:lstStyle/>
          <a:p>
            <a:pPr algn="ctr"/>
            <a:r>
              <a:rPr lang="en-GB" b="1" cap="all" dirty="0">
                <a:solidFill>
                  <a:srgbClr val="C00000"/>
                </a:solidFill>
                <a:latin typeface="Alte Haas Grotesk" panose="02000503000000020004" pitchFamily="2" charset="0"/>
              </a:rPr>
              <a:t>Seat </a:t>
            </a:r>
            <a:r>
              <a:rPr lang="en-GB" b="1" cap="all" dirty="0" err="1">
                <a:solidFill>
                  <a:srgbClr val="C00000"/>
                </a:solidFill>
                <a:latin typeface="Alte Haas Grotesk" panose="02000503000000020004" pitchFamily="2" charset="0"/>
              </a:rPr>
              <a:t>SuggestionS</a:t>
            </a:r>
            <a:r>
              <a:rPr lang="en-GB" b="1" cap="all" dirty="0">
                <a:solidFill>
                  <a:srgbClr val="C00000"/>
                </a:solidFill>
                <a:latin typeface="Alte Haas Grotesk" panose="02000503000000020004" pitchFamily="2" charset="0"/>
              </a:rPr>
              <a:t> API</a:t>
            </a:r>
          </a:p>
        </p:txBody>
      </p:sp>
      <p:sp>
        <p:nvSpPr>
          <p:cNvPr id="139" name="TextBox 138">
            <a:extLst>
              <a:ext uri="{FF2B5EF4-FFF2-40B4-BE49-F238E27FC236}">
                <a16:creationId xmlns:a16="http://schemas.microsoft.com/office/drawing/2014/main" id="{D87D58F9-2C40-7FD4-B61B-2A6215BFBADB}"/>
              </a:ext>
            </a:extLst>
          </p:cNvPr>
          <p:cNvSpPr txBox="1"/>
          <p:nvPr/>
        </p:nvSpPr>
        <p:spPr>
          <a:xfrm>
            <a:off x="8269919" y="698400"/>
            <a:ext cx="3364147" cy="369332"/>
          </a:xfrm>
          <a:prstGeom prst="rect">
            <a:avLst/>
          </a:prstGeom>
          <a:noFill/>
        </p:spPr>
        <p:txBody>
          <a:bodyPr wrap="square" rtlCol="0">
            <a:spAutoFit/>
          </a:bodyPr>
          <a:lstStyle/>
          <a:p>
            <a:pPr algn="r"/>
            <a:r>
              <a:rPr lang="en-US" dirty="0"/>
              <a:t>@tpierrain (use case driven)</a:t>
            </a:r>
          </a:p>
        </p:txBody>
      </p:sp>
      <p:grpSp>
        <p:nvGrpSpPr>
          <p:cNvPr id="170" name="Group 169">
            <a:extLst>
              <a:ext uri="{FF2B5EF4-FFF2-40B4-BE49-F238E27FC236}">
                <a16:creationId xmlns:a16="http://schemas.microsoft.com/office/drawing/2014/main" id="{D719F29D-6F85-7020-4225-D0621E2FF04F}"/>
              </a:ext>
            </a:extLst>
          </p:cNvPr>
          <p:cNvGrpSpPr/>
          <p:nvPr/>
        </p:nvGrpSpPr>
        <p:grpSpPr>
          <a:xfrm>
            <a:off x="9084888" y="4266176"/>
            <a:ext cx="2893627" cy="1933204"/>
            <a:chOff x="6434086" y="829444"/>
            <a:chExt cx="5467100" cy="3652517"/>
          </a:xfrm>
        </p:grpSpPr>
        <p:sp>
          <p:nvSpPr>
            <p:cNvPr id="171" name="Hexagon 170">
              <a:extLst>
                <a:ext uri="{FF2B5EF4-FFF2-40B4-BE49-F238E27FC236}">
                  <a16:creationId xmlns:a16="http://schemas.microsoft.com/office/drawing/2014/main" id="{3CA6504F-1E7B-6DEF-73CD-3E03203C337F}"/>
                </a:ext>
              </a:extLst>
            </p:cNvPr>
            <p:cNvSpPr/>
            <p:nvPr/>
          </p:nvSpPr>
          <p:spPr>
            <a:xfrm>
              <a:off x="6434086" y="829444"/>
              <a:ext cx="5174160" cy="3562815"/>
            </a:xfrm>
            <a:prstGeom prst="hexagon">
              <a:avLst/>
            </a:prstGeom>
            <a:solidFill>
              <a:srgbClr val="DEEBF7"/>
            </a:solid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2" name="Hexagon 171">
              <a:extLst>
                <a:ext uri="{FF2B5EF4-FFF2-40B4-BE49-F238E27FC236}">
                  <a16:creationId xmlns:a16="http://schemas.microsoft.com/office/drawing/2014/main" id="{4EB66E99-62F9-9EA0-9D4D-A22383D683B7}"/>
                </a:ext>
              </a:extLst>
            </p:cNvPr>
            <p:cNvSpPr/>
            <p:nvPr/>
          </p:nvSpPr>
          <p:spPr>
            <a:xfrm>
              <a:off x="7500976" y="1564081"/>
              <a:ext cx="3040380" cy="2093540"/>
            </a:xfrm>
            <a:prstGeom prst="hexagon">
              <a:avLst/>
            </a:prstGeom>
            <a:solidFill>
              <a:schemeClr val="accent1">
                <a:lumMod val="60000"/>
                <a:lumOff val="40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73" name="Group 172">
              <a:extLst>
                <a:ext uri="{FF2B5EF4-FFF2-40B4-BE49-F238E27FC236}">
                  <a16:creationId xmlns:a16="http://schemas.microsoft.com/office/drawing/2014/main" id="{84ADA9C4-001C-AC3A-28BA-0097E7A9FB53}"/>
                </a:ext>
              </a:extLst>
            </p:cNvPr>
            <p:cNvGrpSpPr/>
            <p:nvPr/>
          </p:nvGrpSpPr>
          <p:grpSpPr>
            <a:xfrm>
              <a:off x="7718305" y="2120128"/>
              <a:ext cx="171374" cy="289785"/>
              <a:chOff x="7656010" y="3264523"/>
              <a:chExt cx="171374" cy="289785"/>
            </a:xfrm>
          </p:grpSpPr>
          <p:cxnSp>
            <p:nvCxnSpPr>
              <p:cNvPr id="192" name="Straight Connector 191">
                <a:extLst>
                  <a:ext uri="{FF2B5EF4-FFF2-40B4-BE49-F238E27FC236}">
                    <a16:creationId xmlns:a16="http://schemas.microsoft.com/office/drawing/2014/main" id="{D5445CED-3298-C85E-A5E4-C7620DF3B714}"/>
                  </a:ext>
                </a:extLst>
              </p:cNvPr>
              <p:cNvCxnSpPr>
                <a:cxnSpLocks/>
                <a:stCxn id="193" idx="4"/>
                <a:endCxn id="179" idx="0"/>
              </p:cNvCxnSpPr>
              <p:nvPr/>
            </p:nvCxnSpPr>
            <p:spPr>
              <a:xfrm flipH="1">
                <a:off x="7741696" y="3435898"/>
                <a:ext cx="2" cy="118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3" name="Oval 192">
                <a:extLst>
                  <a:ext uri="{FF2B5EF4-FFF2-40B4-BE49-F238E27FC236}">
                    <a16:creationId xmlns:a16="http://schemas.microsoft.com/office/drawing/2014/main" id="{7E625A81-8EFE-62CB-0837-2464A0E24774}"/>
                  </a:ext>
                </a:extLst>
              </p:cNvPr>
              <p:cNvSpPr/>
              <p:nvPr/>
            </p:nvSpPr>
            <p:spPr>
              <a:xfrm>
                <a:off x="7656010" y="3264523"/>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4" name="Rectangle: Rounded Corners 173">
              <a:extLst>
                <a:ext uri="{FF2B5EF4-FFF2-40B4-BE49-F238E27FC236}">
                  <a16:creationId xmlns:a16="http://schemas.microsoft.com/office/drawing/2014/main" id="{4FD48332-DD92-05C8-CACD-AF9C69CDAAD6}"/>
                </a:ext>
              </a:extLst>
            </p:cNvPr>
            <p:cNvSpPr/>
            <p:nvPr/>
          </p:nvSpPr>
          <p:spPr>
            <a:xfrm>
              <a:off x="9671729" y="2659803"/>
              <a:ext cx="425816" cy="351565"/>
            </a:xfrm>
            <a:prstGeom prst="round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5" name="Connector: Elbow 174">
              <a:extLst>
                <a:ext uri="{FF2B5EF4-FFF2-40B4-BE49-F238E27FC236}">
                  <a16:creationId xmlns:a16="http://schemas.microsoft.com/office/drawing/2014/main" id="{E5A4018A-BAB1-7BD0-049C-33311D8E211A}"/>
                </a:ext>
              </a:extLst>
            </p:cNvPr>
            <p:cNvCxnSpPr>
              <a:cxnSpLocks/>
              <a:stCxn id="179" idx="3"/>
              <a:endCxn id="177" idx="1"/>
            </p:cNvCxnSpPr>
            <p:nvPr/>
          </p:nvCxnSpPr>
          <p:spPr>
            <a:xfrm flipV="1">
              <a:off x="8016899" y="2432927"/>
              <a:ext cx="692841" cy="152768"/>
            </a:xfrm>
            <a:prstGeom prst="bentConnector3">
              <a:avLst>
                <a:gd name="adj1" fmla="val 50000"/>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76" name="Connector: Elbow 175">
              <a:extLst>
                <a:ext uri="{FF2B5EF4-FFF2-40B4-BE49-F238E27FC236}">
                  <a16:creationId xmlns:a16="http://schemas.microsoft.com/office/drawing/2014/main" id="{A6A24D67-17C0-4D77-423E-C601C2D2325C}"/>
                </a:ext>
              </a:extLst>
            </p:cNvPr>
            <p:cNvCxnSpPr>
              <a:cxnSpLocks/>
              <a:stCxn id="177" idx="3"/>
              <a:endCxn id="174" idx="0"/>
            </p:cNvCxnSpPr>
            <p:nvPr/>
          </p:nvCxnSpPr>
          <p:spPr>
            <a:xfrm>
              <a:off x="9135557" y="2432927"/>
              <a:ext cx="749080" cy="226876"/>
            </a:xfrm>
            <a:prstGeom prst="bentConnector2">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77" name="Rectangle: Rounded Corners 176">
              <a:extLst>
                <a:ext uri="{FF2B5EF4-FFF2-40B4-BE49-F238E27FC236}">
                  <a16:creationId xmlns:a16="http://schemas.microsoft.com/office/drawing/2014/main" id="{2E004944-F882-C9A8-65B9-67369A2AD7D8}"/>
                </a:ext>
              </a:extLst>
            </p:cNvPr>
            <p:cNvSpPr/>
            <p:nvPr/>
          </p:nvSpPr>
          <p:spPr>
            <a:xfrm>
              <a:off x="8709741" y="2257145"/>
              <a:ext cx="425816" cy="351565"/>
            </a:xfrm>
            <a:prstGeom prst="round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8" name="Diamond 177">
              <a:extLst>
                <a:ext uri="{FF2B5EF4-FFF2-40B4-BE49-F238E27FC236}">
                  <a16:creationId xmlns:a16="http://schemas.microsoft.com/office/drawing/2014/main" id="{D31FEAF5-1B44-7985-E332-1ED7980355EB}"/>
                </a:ext>
              </a:extLst>
            </p:cNvPr>
            <p:cNvSpPr/>
            <p:nvPr/>
          </p:nvSpPr>
          <p:spPr>
            <a:xfrm>
              <a:off x="9148994" y="2360445"/>
              <a:ext cx="167131" cy="167131"/>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9" name="Rectangle: Rounded Corners 178">
              <a:extLst>
                <a:ext uri="{FF2B5EF4-FFF2-40B4-BE49-F238E27FC236}">
                  <a16:creationId xmlns:a16="http://schemas.microsoft.com/office/drawing/2014/main" id="{959DE4A7-82CE-54D2-AF15-5C1BA18B7EF9}"/>
                </a:ext>
              </a:extLst>
            </p:cNvPr>
            <p:cNvSpPr/>
            <p:nvPr/>
          </p:nvSpPr>
          <p:spPr>
            <a:xfrm>
              <a:off x="7591081" y="2409913"/>
              <a:ext cx="425818" cy="351565"/>
            </a:xfrm>
            <a:prstGeom prst="round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0" name="Diamond 179">
              <a:extLst>
                <a:ext uri="{FF2B5EF4-FFF2-40B4-BE49-F238E27FC236}">
                  <a16:creationId xmlns:a16="http://schemas.microsoft.com/office/drawing/2014/main" id="{FEFA422D-00F5-2E3F-EECF-6BA3674F1EBD}"/>
                </a:ext>
              </a:extLst>
            </p:cNvPr>
            <p:cNvSpPr/>
            <p:nvPr/>
          </p:nvSpPr>
          <p:spPr>
            <a:xfrm>
              <a:off x="8026607" y="2502780"/>
              <a:ext cx="167131" cy="167133"/>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1" name="Rectangle: Rounded Corners 180">
              <a:extLst>
                <a:ext uri="{FF2B5EF4-FFF2-40B4-BE49-F238E27FC236}">
                  <a16:creationId xmlns:a16="http://schemas.microsoft.com/office/drawing/2014/main" id="{68C69193-9641-660A-D29C-EDC53265D823}"/>
                </a:ext>
              </a:extLst>
            </p:cNvPr>
            <p:cNvSpPr/>
            <p:nvPr/>
          </p:nvSpPr>
          <p:spPr>
            <a:xfrm>
              <a:off x="8954217" y="3078046"/>
              <a:ext cx="425816" cy="351565"/>
            </a:xfrm>
            <a:prstGeom prst="round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2" name="Connector: Elbow 181">
              <a:extLst>
                <a:ext uri="{FF2B5EF4-FFF2-40B4-BE49-F238E27FC236}">
                  <a16:creationId xmlns:a16="http://schemas.microsoft.com/office/drawing/2014/main" id="{2BCAC452-57D1-8C6E-7210-EAF0C06E26E0}"/>
                </a:ext>
              </a:extLst>
            </p:cNvPr>
            <p:cNvCxnSpPr>
              <a:cxnSpLocks/>
              <a:stCxn id="189" idx="3"/>
              <a:endCxn id="181" idx="1"/>
            </p:cNvCxnSpPr>
            <p:nvPr/>
          </p:nvCxnSpPr>
          <p:spPr>
            <a:xfrm flipH="1">
              <a:off x="8954216" y="2814472"/>
              <a:ext cx="698886" cy="439357"/>
            </a:xfrm>
            <a:prstGeom prst="bentConnector5">
              <a:avLst>
                <a:gd name="adj1" fmla="val 33475"/>
                <a:gd name="adj2" fmla="val 26193"/>
                <a:gd name="adj3" fmla="val 124784"/>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3" name="TextBox 182">
              <a:extLst>
                <a:ext uri="{FF2B5EF4-FFF2-40B4-BE49-F238E27FC236}">
                  <a16:creationId xmlns:a16="http://schemas.microsoft.com/office/drawing/2014/main" id="{356034D7-7C58-6F75-7DF5-34251C720805}"/>
                </a:ext>
              </a:extLst>
            </p:cNvPr>
            <p:cNvSpPr txBox="1"/>
            <p:nvPr/>
          </p:nvSpPr>
          <p:spPr>
            <a:xfrm>
              <a:off x="7618588" y="1545013"/>
              <a:ext cx="2567017" cy="639650"/>
            </a:xfrm>
            <a:prstGeom prst="rect">
              <a:avLst/>
            </a:prstGeom>
            <a:noFill/>
          </p:spPr>
          <p:txBody>
            <a:bodyPr wrap="square" rtlCol="0">
              <a:spAutoFit/>
            </a:bodyPr>
            <a:lstStyle/>
            <a:p>
              <a:pPr algn="r"/>
              <a:r>
                <a:rPr lang="en-GB" sz="800" b="1" cap="all" dirty="0">
                  <a:solidFill>
                    <a:schemeClr val="bg1"/>
                  </a:solidFill>
                  <a:latin typeface="Alte Haas Grotesk" panose="02000503000000020004" pitchFamily="2" charset="0"/>
                </a:rPr>
                <a:t>Seats Availability DOMAIN</a:t>
              </a:r>
            </a:p>
          </p:txBody>
        </p:sp>
        <p:sp>
          <p:nvSpPr>
            <p:cNvPr id="184" name="TextBox 183">
              <a:extLst>
                <a:ext uri="{FF2B5EF4-FFF2-40B4-BE49-F238E27FC236}">
                  <a16:creationId xmlns:a16="http://schemas.microsoft.com/office/drawing/2014/main" id="{96361581-2B69-94DE-F454-F0D9793AFB52}"/>
                </a:ext>
              </a:extLst>
            </p:cNvPr>
            <p:cNvSpPr txBox="1"/>
            <p:nvPr/>
          </p:nvSpPr>
          <p:spPr>
            <a:xfrm>
              <a:off x="9182782" y="862837"/>
              <a:ext cx="1523319" cy="407051"/>
            </a:xfrm>
            <a:prstGeom prst="rect">
              <a:avLst/>
            </a:prstGeom>
            <a:noFill/>
          </p:spPr>
          <p:txBody>
            <a:bodyPr wrap="square" rtlCol="0">
              <a:spAutoFit/>
            </a:bodyPr>
            <a:lstStyle/>
            <a:p>
              <a:pPr algn="r"/>
              <a:r>
                <a:rPr lang="en-GB" sz="800" b="1" cap="all" dirty="0">
                  <a:latin typeface="Alte Haas Grotesk" panose="02000503000000020004" pitchFamily="2" charset="0"/>
                </a:rPr>
                <a:t>Infra</a:t>
              </a:r>
            </a:p>
          </p:txBody>
        </p:sp>
        <p:sp>
          <p:nvSpPr>
            <p:cNvPr id="185" name="Right Brace 184">
              <a:extLst>
                <a:ext uri="{FF2B5EF4-FFF2-40B4-BE49-F238E27FC236}">
                  <a16:creationId xmlns:a16="http://schemas.microsoft.com/office/drawing/2014/main" id="{E89BE776-D4A3-4CBC-2B8C-8B0DB93D0CFF}"/>
                </a:ext>
              </a:extLst>
            </p:cNvPr>
            <p:cNvSpPr/>
            <p:nvPr/>
          </p:nvSpPr>
          <p:spPr>
            <a:xfrm rot="12414236">
              <a:off x="10019507" y="3457714"/>
              <a:ext cx="883655" cy="428062"/>
            </a:xfrm>
            <a:prstGeom prst="rightBrace">
              <a:avLst>
                <a:gd name="adj1" fmla="val 9622"/>
                <a:gd name="adj2" fmla="val 54011"/>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6" name="Oval 185">
              <a:extLst>
                <a:ext uri="{FF2B5EF4-FFF2-40B4-BE49-F238E27FC236}">
                  <a16:creationId xmlns:a16="http://schemas.microsoft.com/office/drawing/2014/main" id="{F7EFA404-9C19-B860-A261-9E4C100A7DE4}"/>
                </a:ext>
              </a:extLst>
            </p:cNvPr>
            <p:cNvSpPr/>
            <p:nvPr/>
          </p:nvSpPr>
          <p:spPr>
            <a:xfrm>
              <a:off x="9926171" y="3343924"/>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7" name="Rectangle 186">
              <a:extLst>
                <a:ext uri="{FF2B5EF4-FFF2-40B4-BE49-F238E27FC236}">
                  <a16:creationId xmlns:a16="http://schemas.microsoft.com/office/drawing/2014/main" id="{E97DD16C-F9E2-3178-16D4-60241CEE07AA}"/>
                </a:ext>
              </a:extLst>
            </p:cNvPr>
            <p:cNvSpPr/>
            <p:nvPr/>
          </p:nvSpPr>
          <p:spPr>
            <a:xfrm rot="17820000">
              <a:off x="10111547" y="3443045"/>
              <a:ext cx="1204694" cy="546312"/>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b="1" cap="all" dirty="0">
                  <a:solidFill>
                    <a:schemeClr val="tx1"/>
                  </a:solidFill>
                </a:rPr>
                <a:t>Repo (adapter)</a:t>
              </a:r>
              <a:endParaRPr lang="en-GB" sz="700" b="1" cap="all" dirty="0">
                <a:solidFill>
                  <a:schemeClr val="tx1"/>
                </a:solidFill>
              </a:endParaRPr>
            </a:p>
          </p:txBody>
        </p:sp>
        <p:cxnSp>
          <p:nvCxnSpPr>
            <p:cNvPr id="188" name="Straight Arrow Connector 187">
              <a:extLst>
                <a:ext uri="{FF2B5EF4-FFF2-40B4-BE49-F238E27FC236}">
                  <a16:creationId xmlns:a16="http://schemas.microsoft.com/office/drawing/2014/main" id="{03B731CE-C71E-A7D3-0C80-7B69E4ACF236}"/>
                </a:ext>
              </a:extLst>
            </p:cNvPr>
            <p:cNvCxnSpPr>
              <a:cxnSpLocks/>
              <a:stCxn id="181" idx="3"/>
              <a:endCxn id="186" idx="2"/>
            </p:cNvCxnSpPr>
            <p:nvPr/>
          </p:nvCxnSpPr>
          <p:spPr>
            <a:xfrm>
              <a:off x="9380033" y="3253829"/>
              <a:ext cx="546138" cy="175782"/>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89" name="Diamond 188">
              <a:extLst>
                <a:ext uri="{FF2B5EF4-FFF2-40B4-BE49-F238E27FC236}">
                  <a16:creationId xmlns:a16="http://schemas.microsoft.com/office/drawing/2014/main" id="{7503AD24-1058-9D59-37D2-073DDEE2FC85}"/>
                </a:ext>
              </a:extLst>
            </p:cNvPr>
            <p:cNvSpPr/>
            <p:nvPr/>
          </p:nvSpPr>
          <p:spPr>
            <a:xfrm>
              <a:off x="9485971" y="2730905"/>
              <a:ext cx="167131" cy="167131"/>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0" name="Flowchart: Magnetic Disk 189">
              <a:extLst>
                <a:ext uri="{FF2B5EF4-FFF2-40B4-BE49-F238E27FC236}">
                  <a16:creationId xmlns:a16="http://schemas.microsoft.com/office/drawing/2014/main" id="{869E3C6F-A3B0-4823-B10E-BA0A7B6BFD80}"/>
                </a:ext>
              </a:extLst>
            </p:cNvPr>
            <p:cNvSpPr/>
            <p:nvPr/>
          </p:nvSpPr>
          <p:spPr>
            <a:xfrm>
              <a:off x="11396665" y="3773984"/>
              <a:ext cx="504521" cy="707977"/>
            </a:xfrm>
            <a:prstGeom prst="flowChartMagneticDisk">
              <a:avLst/>
            </a:prstGeom>
            <a:solidFill>
              <a:srgbClr val="DEEBF7"/>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800" b="1" cap="all" dirty="0" err="1">
                  <a:solidFill>
                    <a:schemeClr val="accent1"/>
                  </a:solidFill>
                </a:rPr>
                <a:t>db</a:t>
              </a:r>
              <a:endParaRPr lang="fr-FR" sz="800" b="1" cap="all" dirty="0">
                <a:solidFill>
                  <a:schemeClr val="accent1"/>
                </a:solidFill>
              </a:endParaRPr>
            </a:p>
          </p:txBody>
        </p:sp>
        <p:cxnSp>
          <p:nvCxnSpPr>
            <p:cNvPr id="191" name="Straight Arrow Connector 190">
              <a:extLst>
                <a:ext uri="{FF2B5EF4-FFF2-40B4-BE49-F238E27FC236}">
                  <a16:creationId xmlns:a16="http://schemas.microsoft.com/office/drawing/2014/main" id="{E4783ED7-0832-34CB-BF77-7CABC0EE31E7}"/>
                </a:ext>
              </a:extLst>
            </p:cNvPr>
            <p:cNvCxnSpPr>
              <a:cxnSpLocks/>
              <a:stCxn id="187" idx="2"/>
              <a:endCxn id="190" idx="2"/>
            </p:cNvCxnSpPr>
            <p:nvPr/>
          </p:nvCxnSpPr>
          <p:spPr>
            <a:xfrm>
              <a:off x="10957277" y="3840211"/>
              <a:ext cx="439387" cy="287763"/>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cxnSp>
        <p:nvCxnSpPr>
          <p:cNvPr id="209" name="Straight Arrow Connector 208">
            <a:extLst>
              <a:ext uri="{FF2B5EF4-FFF2-40B4-BE49-F238E27FC236}">
                <a16:creationId xmlns:a16="http://schemas.microsoft.com/office/drawing/2014/main" id="{832440EA-B72F-04C3-EFD2-31AB61EB8382}"/>
              </a:ext>
            </a:extLst>
          </p:cNvPr>
          <p:cNvCxnSpPr>
            <a:cxnSpLocks/>
            <a:stCxn id="150" idx="2"/>
            <a:endCxn id="193" idx="1"/>
          </p:cNvCxnSpPr>
          <p:nvPr/>
        </p:nvCxnSpPr>
        <p:spPr>
          <a:xfrm>
            <a:off x="9552903" y="4941393"/>
            <a:ext cx="224980" cy="21199"/>
          </a:xfrm>
          <a:prstGeom prst="straightConnector1">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6" name="Rectangle 215">
            <a:extLst>
              <a:ext uri="{FF2B5EF4-FFF2-40B4-BE49-F238E27FC236}">
                <a16:creationId xmlns:a16="http://schemas.microsoft.com/office/drawing/2014/main" id="{B4EA41F1-A440-2F90-8DE8-61CF29EE04C4}"/>
              </a:ext>
            </a:extLst>
          </p:cNvPr>
          <p:cNvSpPr/>
          <p:nvPr/>
        </p:nvSpPr>
        <p:spPr>
          <a:xfrm rot="17820000">
            <a:off x="5411476" y="3179914"/>
            <a:ext cx="824437" cy="546311"/>
          </a:xfrm>
          <a:prstGeom prst="rect">
            <a:avLst/>
          </a:prstGeom>
          <a:solidFill>
            <a:schemeClr val="accent6">
              <a:lumMod val="40000"/>
              <a:lumOff val="60000"/>
            </a:schemeClr>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cap="all" dirty="0">
                <a:solidFill>
                  <a:schemeClr val="tx1"/>
                </a:solidFill>
              </a:rPr>
              <a:t>Auditorium </a:t>
            </a:r>
            <a:r>
              <a:rPr lang="fr-FR" sz="900" cap="all" dirty="0" err="1">
                <a:solidFill>
                  <a:schemeClr val="tx1"/>
                </a:solidFill>
              </a:rPr>
              <a:t>seating</a:t>
            </a:r>
            <a:r>
              <a:rPr lang="fr-FR" sz="900" cap="all" dirty="0">
                <a:solidFill>
                  <a:schemeClr val="tx1"/>
                </a:solidFill>
              </a:rPr>
              <a:t> </a:t>
            </a:r>
            <a:r>
              <a:rPr lang="fr-FR" sz="900" b="1" cap="all" dirty="0">
                <a:solidFill>
                  <a:schemeClr val="tx1"/>
                </a:solidFill>
              </a:rPr>
              <a:t>ACL</a:t>
            </a:r>
            <a:r>
              <a:rPr lang="fr-FR" sz="900" cap="all" dirty="0">
                <a:solidFill>
                  <a:schemeClr val="tx1"/>
                </a:solidFill>
              </a:rPr>
              <a:t> (Adapter)</a:t>
            </a:r>
            <a:endParaRPr lang="en-GB" sz="900" cap="all" dirty="0">
              <a:solidFill>
                <a:schemeClr val="tx1"/>
              </a:solidFill>
            </a:endParaRPr>
          </a:p>
        </p:txBody>
      </p:sp>
      <p:cxnSp>
        <p:nvCxnSpPr>
          <p:cNvPr id="80" name="Straight Arrow Connector 79">
            <a:extLst>
              <a:ext uri="{FF2B5EF4-FFF2-40B4-BE49-F238E27FC236}">
                <a16:creationId xmlns:a16="http://schemas.microsoft.com/office/drawing/2014/main" id="{CF148EDC-DFD7-DD46-9E09-4881F99D4190}"/>
              </a:ext>
            </a:extLst>
          </p:cNvPr>
          <p:cNvCxnSpPr>
            <a:cxnSpLocks/>
            <a:stCxn id="216" idx="2"/>
          </p:cNvCxnSpPr>
          <p:nvPr/>
        </p:nvCxnSpPr>
        <p:spPr>
          <a:xfrm flipV="1">
            <a:off x="6067078" y="1857173"/>
            <a:ext cx="3297851" cy="1719906"/>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CCB73EF0-935D-80FD-0DA6-10CCD5AA72D7}"/>
              </a:ext>
            </a:extLst>
          </p:cNvPr>
          <p:cNvSpPr txBox="1"/>
          <p:nvPr/>
        </p:nvSpPr>
        <p:spPr>
          <a:xfrm>
            <a:off x="6626350" y="2894382"/>
            <a:ext cx="618793" cy="230832"/>
          </a:xfrm>
          <a:prstGeom prst="rect">
            <a:avLst/>
          </a:prstGeom>
          <a:noFill/>
        </p:spPr>
        <p:txBody>
          <a:bodyPr wrap="square" rtlCol="0">
            <a:spAutoFit/>
          </a:bodyPr>
          <a:lstStyle/>
          <a:p>
            <a:r>
              <a:rPr lang="fr-FR" sz="900" b="1" dirty="0">
                <a:latin typeface="Alte Haas Grotesk" panose="02000503000000020004" pitchFamily="2" charset="0"/>
              </a:rPr>
              <a:t>HTTP</a:t>
            </a:r>
            <a:endParaRPr lang="en-GB" sz="900" b="1" dirty="0">
              <a:latin typeface="Alte Haas Grotesk" panose="02000503000000020004" pitchFamily="2" charset="0"/>
            </a:endParaRPr>
          </a:p>
        </p:txBody>
      </p:sp>
      <p:sp>
        <p:nvSpPr>
          <p:cNvPr id="147" name="Rectangle 146">
            <a:extLst>
              <a:ext uri="{FF2B5EF4-FFF2-40B4-BE49-F238E27FC236}">
                <a16:creationId xmlns:a16="http://schemas.microsoft.com/office/drawing/2014/main" id="{86B6EB44-AA4A-653F-C0E5-F7D29686C9D9}"/>
              </a:ext>
            </a:extLst>
          </p:cNvPr>
          <p:cNvSpPr/>
          <p:nvPr/>
        </p:nvSpPr>
        <p:spPr>
          <a:xfrm rot="17798078">
            <a:off x="9078840" y="1743118"/>
            <a:ext cx="910930" cy="322182"/>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cap="all" dirty="0">
                <a:solidFill>
                  <a:schemeClr val="tx1"/>
                </a:solidFill>
              </a:rPr>
              <a:t>Web </a:t>
            </a:r>
            <a:r>
              <a:rPr lang="fr-FR" sz="900" cap="all" dirty="0" err="1">
                <a:solidFill>
                  <a:schemeClr val="tx1"/>
                </a:solidFill>
              </a:rPr>
              <a:t>controller</a:t>
            </a:r>
            <a:endParaRPr lang="en-GB" sz="900" cap="all" dirty="0">
              <a:solidFill>
                <a:schemeClr val="tx1"/>
              </a:solidFill>
            </a:endParaRPr>
          </a:p>
        </p:txBody>
      </p:sp>
      <p:sp>
        <p:nvSpPr>
          <p:cNvPr id="150" name="Rectangle 149">
            <a:extLst>
              <a:ext uri="{FF2B5EF4-FFF2-40B4-BE49-F238E27FC236}">
                <a16:creationId xmlns:a16="http://schemas.microsoft.com/office/drawing/2014/main" id="{129B36FF-2726-96F6-96F9-A1ED9706C7D2}"/>
              </a:ext>
            </a:extLst>
          </p:cNvPr>
          <p:cNvSpPr/>
          <p:nvPr/>
        </p:nvSpPr>
        <p:spPr>
          <a:xfrm rot="17798078">
            <a:off x="9016112" y="4761317"/>
            <a:ext cx="851298" cy="248673"/>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cap="all" dirty="0">
                <a:solidFill>
                  <a:schemeClr val="tx1"/>
                </a:solidFill>
              </a:rPr>
              <a:t>Web </a:t>
            </a:r>
            <a:r>
              <a:rPr lang="fr-FR" sz="900" cap="all" dirty="0" err="1">
                <a:solidFill>
                  <a:schemeClr val="tx1"/>
                </a:solidFill>
              </a:rPr>
              <a:t>controller</a:t>
            </a:r>
            <a:endParaRPr lang="en-GB" sz="900" cap="all" dirty="0">
              <a:solidFill>
                <a:schemeClr val="tx1"/>
              </a:solidFill>
            </a:endParaRPr>
          </a:p>
        </p:txBody>
      </p:sp>
      <p:cxnSp>
        <p:nvCxnSpPr>
          <p:cNvPr id="153" name="Straight Arrow Connector 152">
            <a:extLst>
              <a:ext uri="{FF2B5EF4-FFF2-40B4-BE49-F238E27FC236}">
                <a16:creationId xmlns:a16="http://schemas.microsoft.com/office/drawing/2014/main" id="{DB582013-8C85-3BFC-0027-8C909A8F3FE4}"/>
              </a:ext>
            </a:extLst>
          </p:cNvPr>
          <p:cNvCxnSpPr>
            <a:cxnSpLocks/>
            <a:stCxn id="216" idx="2"/>
          </p:cNvCxnSpPr>
          <p:nvPr/>
        </p:nvCxnSpPr>
        <p:spPr>
          <a:xfrm>
            <a:off x="6067078" y="3577079"/>
            <a:ext cx="3207383" cy="1268638"/>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DF5B00FA-831A-60D9-35C3-16C6FE4A2696}"/>
              </a:ext>
            </a:extLst>
          </p:cNvPr>
          <p:cNvSpPr txBox="1"/>
          <p:nvPr/>
        </p:nvSpPr>
        <p:spPr>
          <a:xfrm>
            <a:off x="6494828" y="3620884"/>
            <a:ext cx="618793" cy="230832"/>
          </a:xfrm>
          <a:prstGeom prst="rect">
            <a:avLst/>
          </a:prstGeom>
          <a:noFill/>
        </p:spPr>
        <p:txBody>
          <a:bodyPr wrap="square" rtlCol="0">
            <a:spAutoFit/>
          </a:bodyPr>
          <a:lstStyle/>
          <a:p>
            <a:r>
              <a:rPr lang="fr-FR" sz="900" b="1" dirty="0">
                <a:latin typeface="Alte Haas Grotesk" panose="02000503000000020004" pitchFamily="2" charset="0"/>
              </a:rPr>
              <a:t>HTTP</a:t>
            </a:r>
            <a:endParaRPr lang="en-GB" sz="900" b="1" dirty="0">
              <a:latin typeface="Alte Haas Grotesk" panose="02000503000000020004" pitchFamily="2" charset="0"/>
            </a:endParaRPr>
          </a:p>
        </p:txBody>
      </p:sp>
      <p:cxnSp>
        <p:nvCxnSpPr>
          <p:cNvPr id="159" name="Straight Arrow Connector 158">
            <a:extLst>
              <a:ext uri="{FF2B5EF4-FFF2-40B4-BE49-F238E27FC236}">
                <a16:creationId xmlns:a16="http://schemas.microsoft.com/office/drawing/2014/main" id="{482C9FBF-083C-E03A-1E91-7D0E1A3E8928}"/>
              </a:ext>
            </a:extLst>
          </p:cNvPr>
          <p:cNvCxnSpPr>
            <a:cxnSpLocks/>
            <a:stCxn id="160" idx="2"/>
          </p:cNvCxnSpPr>
          <p:nvPr/>
        </p:nvCxnSpPr>
        <p:spPr>
          <a:xfrm>
            <a:off x="2082406" y="2316045"/>
            <a:ext cx="400567" cy="303239"/>
          </a:xfrm>
          <a:prstGeom prst="straightConnector1">
            <a:avLst/>
          </a:prstGeom>
          <a:ln w="381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E6B81530-3AF7-F7F1-E6D2-30E2FCEF1862}"/>
              </a:ext>
            </a:extLst>
          </p:cNvPr>
          <p:cNvSpPr/>
          <p:nvPr/>
        </p:nvSpPr>
        <p:spPr>
          <a:xfrm rot="17798078">
            <a:off x="1343693" y="1999023"/>
            <a:ext cx="1086095" cy="437786"/>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cap="all" dirty="0" err="1">
                <a:solidFill>
                  <a:schemeClr val="tx1"/>
                </a:solidFill>
              </a:rPr>
              <a:t>WebController</a:t>
            </a:r>
            <a:r>
              <a:rPr lang="fr-FR" sz="900" cap="all" dirty="0">
                <a:solidFill>
                  <a:schemeClr val="tx1"/>
                </a:solidFill>
              </a:rPr>
              <a:t> (Adapter)</a:t>
            </a:r>
            <a:endParaRPr lang="en-GB" sz="900" cap="all" dirty="0">
              <a:solidFill>
                <a:schemeClr val="tx1"/>
              </a:solidFill>
            </a:endParaRPr>
          </a:p>
        </p:txBody>
      </p:sp>
      <p:sp>
        <p:nvSpPr>
          <p:cNvPr id="161" name="TextBox 160">
            <a:extLst>
              <a:ext uri="{FF2B5EF4-FFF2-40B4-BE49-F238E27FC236}">
                <a16:creationId xmlns:a16="http://schemas.microsoft.com/office/drawing/2014/main" id="{7F5086DF-C070-E37B-B057-56181D96B9DE}"/>
              </a:ext>
            </a:extLst>
          </p:cNvPr>
          <p:cNvSpPr txBox="1"/>
          <p:nvPr/>
        </p:nvSpPr>
        <p:spPr>
          <a:xfrm>
            <a:off x="2078667" y="2152354"/>
            <a:ext cx="618793" cy="215444"/>
          </a:xfrm>
          <a:prstGeom prst="rect">
            <a:avLst/>
          </a:prstGeom>
          <a:noFill/>
        </p:spPr>
        <p:txBody>
          <a:bodyPr wrap="square" rtlCol="0">
            <a:spAutoFit/>
          </a:bodyPr>
          <a:lstStyle/>
          <a:p>
            <a:r>
              <a:rPr lang="fr-FR" sz="800" b="1" dirty="0">
                <a:solidFill>
                  <a:srgbClr val="C00000"/>
                </a:solidFill>
                <a:latin typeface="Alte Haas Grotesk" panose="02000503000000020004" pitchFamily="2" charset="0"/>
              </a:rPr>
              <a:t>(in proc)</a:t>
            </a:r>
            <a:endParaRPr lang="en-GB" sz="800" b="1" dirty="0">
              <a:solidFill>
                <a:srgbClr val="C00000"/>
              </a:solidFill>
              <a:latin typeface="Alte Haas Grotesk" panose="02000503000000020004" pitchFamily="2" charset="0"/>
            </a:endParaRPr>
          </a:p>
        </p:txBody>
      </p:sp>
      <p:cxnSp>
        <p:nvCxnSpPr>
          <p:cNvPr id="151" name="Straight Arrow Connector 150">
            <a:extLst>
              <a:ext uri="{FF2B5EF4-FFF2-40B4-BE49-F238E27FC236}">
                <a16:creationId xmlns:a16="http://schemas.microsoft.com/office/drawing/2014/main" id="{AAA8EB03-C188-BCCB-76CD-422A2935F39A}"/>
              </a:ext>
            </a:extLst>
          </p:cNvPr>
          <p:cNvCxnSpPr>
            <a:cxnSpLocks/>
            <a:endCxn id="146" idx="1"/>
          </p:cNvCxnSpPr>
          <p:nvPr/>
        </p:nvCxnSpPr>
        <p:spPr>
          <a:xfrm>
            <a:off x="9678302" y="1976426"/>
            <a:ext cx="144631" cy="22459"/>
          </a:xfrm>
          <a:prstGeom prst="straightConnector1">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2" name="Flowchart: Magnetic Disk 151">
            <a:extLst>
              <a:ext uri="{FF2B5EF4-FFF2-40B4-BE49-F238E27FC236}">
                <a16:creationId xmlns:a16="http://schemas.microsoft.com/office/drawing/2014/main" id="{20BB00AF-1EA5-8A00-B3B8-21566F76889D}"/>
              </a:ext>
            </a:extLst>
          </p:cNvPr>
          <p:cNvSpPr/>
          <p:nvPr/>
        </p:nvSpPr>
        <p:spPr>
          <a:xfrm>
            <a:off x="6036847" y="3878016"/>
            <a:ext cx="267033" cy="374718"/>
          </a:xfrm>
          <a:prstGeom prst="flowChartMagneticDisk">
            <a:avLst/>
          </a:prstGeom>
          <a:solidFill>
            <a:schemeClr val="accent6">
              <a:lumMod val="40000"/>
              <a:lumOff val="60000"/>
            </a:schemeClr>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800" b="1" cap="all" dirty="0" err="1">
                <a:solidFill>
                  <a:schemeClr val="tx1"/>
                </a:solidFill>
                <a:latin typeface="Alte Haas Grotesk" panose="02000503000000020004" pitchFamily="2" charset="0"/>
              </a:rPr>
              <a:t>db</a:t>
            </a:r>
            <a:endParaRPr lang="fr-FR" sz="900" b="1" cap="all" dirty="0">
              <a:solidFill>
                <a:schemeClr val="tx1"/>
              </a:solidFill>
              <a:latin typeface="Alte Haas Grotesk" panose="02000503000000020004" pitchFamily="2" charset="0"/>
            </a:endParaRPr>
          </a:p>
        </p:txBody>
      </p:sp>
      <p:cxnSp>
        <p:nvCxnSpPr>
          <p:cNvPr id="154" name="Straight Arrow Connector 153">
            <a:extLst>
              <a:ext uri="{FF2B5EF4-FFF2-40B4-BE49-F238E27FC236}">
                <a16:creationId xmlns:a16="http://schemas.microsoft.com/office/drawing/2014/main" id="{CABABC3F-3B6D-1144-CFCE-A864B364395D}"/>
              </a:ext>
            </a:extLst>
          </p:cNvPr>
          <p:cNvCxnSpPr>
            <a:cxnSpLocks/>
            <a:stCxn id="216" idx="2"/>
            <a:endCxn id="152" idx="1"/>
          </p:cNvCxnSpPr>
          <p:nvPr/>
        </p:nvCxnSpPr>
        <p:spPr>
          <a:xfrm>
            <a:off x="6067078" y="3577079"/>
            <a:ext cx="103286" cy="300937"/>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7832679-76F8-C80B-12C3-C199DA99102C}"/>
              </a:ext>
            </a:extLst>
          </p:cNvPr>
          <p:cNvSpPr txBox="1"/>
          <p:nvPr/>
        </p:nvSpPr>
        <p:spPr>
          <a:xfrm>
            <a:off x="329932" y="5374238"/>
            <a:ext cx="8345504" cy="1384995"/>
          </a:xfrm>
          <a:prstGeom prst="rect">
            <a:avLst/>
          </a:prstGeom>
          <a:solidFill>
            <a:schemeClr val="bg1"/>
          </a:solidFill>
          <a:ln w="6350">
            <a:solidFill>
              <a:schemeClr val="tx1"/>
            </a:solidFill>
          </a:ln>
        </p:spPr>
        <p:txBody>
          <a:bodyPr wrap="square" rtlCol="0">
            <a:spAutoFit/>
          </a:bodyPr>
          <a:lstStyle>
            <a:defPPr>
              <a:defRPr lang="fr-FR"/>
            </a:defPPr>
            <a:lvl1pPr>
              <a:defRPr sz="1200" b="1"/>
            </a:lvl1pPr>
          </a:lstStyle>
          <a:p>
            <a:r>
              <a:rPr lang="en-US" dirty="0"/>
              <a:t>The </a:t>
            </a:r>
            <a:r>
              <a:rPr lang="en-US" dirty="0" err="1"/>
              <a:t>AuditoriumSeatings</a:t>
            </a:r>
            <a:r>
              <a:rPr lang="en-US" dirty="0"/>
              <a:t> ACL </a:t>
            </a:r>
            <a:r>
              <a:rPr lang="en-US" dirty="0">
                <a:solidFill>
                  <a:schemeClr val="accent6">
                    <a:lumMod val="75000"/>
                  </a:schemeClr>
                </a:solidFill>
              </a:rPr>
              <a:t>(in green)</a:t>
            </a:r>
            <a:r>
              <a:rPr lang="en-US" dirty="0"/>
              <a:t> exposes us ready-to-use Auditorium </a:t>
            </a:r>
            <a:r>
              <a:rPr lang="en-US" dirty="0" err="1"/>
              <a:t>Seatings</a:t>
            </a:r>
            <a:r>
              <a:rPr lang="en-US" dirty="0"/>
              <a:t> for shows. It assembles them from various external sources/APIs. An Auditorium Seating is the Auditorium Layout for a show, with indications about every current seat availability.</a:t>
            </a:r>
          </a:p>
          <a:p>
            <a:br>
              <a:rPr lang="en-US" sz="500" dirty="0"/>
            </a:br>
            <a:r>
              <a:rPr lang="en-US" dirty="0">
                <a:solidFill>
                  <a:srgbClr val="C00000"/>
                </a:solidFill>
              </a:rPr>
              <a:t>Interesting option/trade-off</a:t>
            </a:r>
            <a:r>
              <a:rPr lang="en-US" dirty="0"/>
              <a:t> when we don’t want to couple our real core domain (i.e. to suggest the best possible seats for groups of people) with how to infer Auditorium </a:t>
            </a:r>
            <a:r>
              <a:rPr lang="en-US" dirty="0" err="1"/>
              <a:t>Seatings</a:t>
            </a:r>
            <a:r>
              <a:rPr lang="en-US" dirty="0"/>
              <a:t> from various external sources and models.</a:t>
            </a:r>
            <a:br>
              <a:rPr lang="en-US" dirty="0"/>
            </a:br>
            <a:br>
              <a:rPr lang="en-US" sz="500" dirty="0"/>
            </a:br>
            <a:r>
              <a:rPr lang="en-US" dirty="0"/>
              <a:t>More about it (Hexagonal or not Hexagonal?) </a:t>
            </a:r>
            <a:r>
              <a:rPr lang="en-US" dirty="0">
                <a:solidFill>
                  <a:srgbClr val="0070C0"/>
                </a:solidFill>
              </a:rPr>
              <a:t>: https://tpierrain.blogspot.com/2020/11/hexagonal-or-not-hexagonal.html</a:t>
            </a:r>
          </a:p>
        </p:txBody>
      </p:sp>
      <p:sp>
        <p:nvSpPr>
          <p:cNvPr id="155" name="TextBox 154">
            <a:extLst>
              <a:ext uri="{FF2B5EF4-FFF2-40B4-BE49-F238E27FC236}">
                <a16:creationId xmlns:a16="http://schemas.microsoft.com/office/drawing/2014/main" id="{F18172D4-1AAD-4858-DC98-0AF7C5B2AC13}"/>
              </a:ext>
            </a:extLst>
          </p:cNvPr>
          <p:cNvSpPr txBox="1"/>
          <p:nvPr/>
        </p:nvSpPr>
        <p:spPr>
          <a:xfrm>
            <a:off x="8926536" y="3319321"/>
            <a:ext cx="2995550" cy="738664"/>
          </a:xfrm>
          <a:prstGeom prst="rect">
            <a:avLst/>
          </a:prstGeom>
          <a:solidFill>
            <a:schemeClr val="tx1">
              <a:alpha val="50000"/>
            </a:schemeClr>
          </a:solidFill>
        </p:spPr>
        <p:txBody>
          <a:bodyPr wrap="square" rtlCol="0">
            <a:spAutoFit/>
          </a:bodyPr>
          <a:lstStyle/>
          <a:p>
            <a:r>
              <a:rPr lang="en-US" sz="1400" i="1" dirty="0">
                <a:solidFill>
                  <a:schemeClr val="bg1"/>
                </a:solidFill>
              </a:rPr>
              <a:t>Provides Auditorium layout (Topology) for a show, but with no information about seats availabilities</a:t>
            </a:r>
          </a:p>
        </p:txBody>
      </p:sp>
      <p:sp>
        <p:nvSpPr>
          <p:cNvPr id="163" name="TextBox 162">
            <a:extLst>
              <a:ext uri="{FF2B5EF4-FFF2-40B4-BE49-F238E27FC236}">
                <a16:creationId xmlns:a16="http://schemas.microsoft.com/office/drawing/2014/main" id="{3F5A8EDA-7A06-8252-8EE7-00B52EA40F78}"/>
              </a:ext>
            </a:extLst>
          </p:cNvPr>
          <p:cNvSpPr txBox="1"/>
          <p:nvPr/>
        </p:nvSpPr>
        <p:spPr>
          <a:xfrm>
            <a:off x="9438217" y="6238470"/>
            <a:ext cx="2074413" cy="523220"/>
          </a:xfrm>
          <a:prstGeom prst="rect">
            <a:avLst/>
          </a:prstGeom>
          <a:solidFill>
            <a:schemeClr val="tx1">
              <a:alpha val="50000"/>
            </a:schemeClr>
          </a:solidFill>
        </p:spPr>
        <p:txBody>
          <a:bodyPr wrap="square" rtlCol="0">
            <a:spAutoFit/>
          </a:bodyPr>
          <a:lstStyle>
            <a:defPPr>
              <a:defRPr lang="fr-FR"/>
            </a:defPPr>
            <a:lvl1pPr>
              <a:defRPr sz="1400" i="1">
                <a:solidFill>
                  <a:schemeClr val="bg1"/>
                </a:solidFill>
              </a:defRPr>
            </a:lvl1pPr>
          </a:lstStyle>
          <a:p>
            <a:r>
              <a:rPr lang="en-US" dirty="0"/>
              <a:t>Provides list of already reserved seats for a show</a:t>
            </a:r>
          </a:p>
        </p:txBody>
      </p:sp>
      <p:sp>
        <p:nvSpPr>
          <p:cNvPr id="14" name="TextBox 13">
            <a:extLst>
              <a:ext uri="{FF2B5EF4-FFF2-40B4-BE49-F238E27FC236}">
                <a16:creationId xmlns:a16="http://schemas.microsoft.com/office/drawing/2014/main" id="{627FB48E-E245-3A75-E813-3F6544384686}"/>
              </a:ext>
            </a:extLst>
          </p:cNvPr>
          <p:cNvSpPr txBox="1"/>
          <p:nvPr/>
        </p:nvSpPr>
        <p:spPr>
          <a:xfrm>
            <a:off x="5801414" y="1009006"/>
            <a:ext cx="2973058" cy="523220"/>
          </a:xfrm>
          <a:prstGeom prst="rect">
            <a:avLst/>
          </a:prstGeom>
          <a:solidFill>
            <a:schemeClr val="tx1">
              <a:alpha val="50000"/>
            </a:schemeClr>
          </a:solidFill>
        </p:spPr>
        <p:txBody>
          <a:bodyPr wrap="square" rtlCol="0">
            <a:spAutoFit/>
          </a:bodyPr>
          <a:lstStyle>
            <a:defPPr>
              <a:defRPr lang="fr-FR"/>
            </a:defPPr>
            <a:lvl1pPr>
              <a:defRPr sz="1400" i="1">
                <a:solidFill>
                  <a:schemeClr val="bg1"/>
                </a:solidFill>
              </a:defRPr>
            </a:lvl1pPr>
          </a:lstStyle>
          <a:p>
            <a:r>
              <a:rPr lang="fr-FR" dirty="0" err="1"/>
              <a:t>IProvideUpToDateAuditoriumSeatings</a:t>
            </a:r>
            <a:r>
              <a:rPr lang="fr-FR" dirty="0"/>
              <a:t> </a:t>
            </a:r>
            <a:br>
              <a:rPr lang="fr-FR" dirty="0"/>
            </a:br>
            <a:r>
              <a:rPr lang="fr-FR" dirty="0"/>
              <a:t>(driven port)</a:t>
            </a:r>
            <a:endParaRPr lang="en-US" dirty="0"/>
          </a:p>
        </p:txBody>
      </p:sp>
      <p:sp>
        <p:nvSpPr>
          <p:cNvPr id="15" name="Arrow: Right 14">
            <a:extLst>
              <a:ext uri="{FF2B5EF4-FFF2-40B4-BE49-F238E27FC236}">
                <a16:creationId xmlns:a16="http://schemas.microsoft.com/office/drawing/2014/main" id="{13763CC0-B19D-F18D-32F8-65CCABA762B2}"/>
              </a:ext>
            </a:extLst>
          </p:cNvPr>
          <p:cNvSpPr/>
          <p:nvPr/>
        </p:nvSpPr>
        <p:spPr>
          <a:xfrm rot="8169860">
            <a:off x="5036015" y="2105642"/>
            <a:ext cx="1844243" cy="51788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3858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5EA4B-F5F3-A2E0-FF38-4AB9473803FD}"/>
              </a:ext>
            </a:extLst>
          </p:cNvPr>
          <p:cNvSpPr>
            <a:spLocks noGrp="1"/>
          </p:cNvSpPr>
          <p:nvPr>
            <p:ph type="title"/>
          </p:nvPr>
        </p:nvSpPr>
        <p:spPr/>
        <p:txBody>
          <a:bodyPr>
            <a:normAutofit/>
          </a:bodyPr>
          <a:lstStyle/>
          <a:p>
            <a:r>
              <a:rPr lang="en-US" sz="5400" b="1" cap="all" dirty="0">
                <a:solidFill>
                  <a:srgbClr val="C00000"/>
                </a:solidFill>
                <a:latin typeface="Alte Haas Grotesk" panose="02000503000000020004" pitchFamily="2" charset="0"/>
              </a:rPr>
              <a:t>Appendix</a:t>
            </a:r>
          </a:p>
        </p:txBody>
      </p:sp>
      <p:sp>
        <p:nvSpPr>
          <p:cNvPr id="3" name="Content Placeholder 2">
            <a:extLst>
              <a:ext uri="{FF2B5EF4-FFF2-40B4-BE49-F238E27FC236}">
                <a16:creationId xmlns:a16="http://schemas.microsoft.com/office/drawing/2014/main" id="{3CA2A61B-1125-A0E2-DA8B-F59E203791A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89185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108" name="Group 107">
            <a:extLst>
              <a:ext uri="{FF2B5EF4-FFF2-40B4-BE49-F238E27FC236}">
                <a16:creationId xmlns:a16="http://schemas.microsoft.com/office/drawing/2014/main" id="{C9519DF9-D88C-BC65-1891-341D0A8C0E31}"/>
              </a:ext>
            </a:extLst>
          </p:cNvPr>
          <p:cNvGrpSpPr/>
          <p:nvPr/>
        </p:nvGrpSpPr>
        <p:grpSpPr>
          <a:xfrm>
            <a:off x="9121287" y="1369800"/>
            <a:ext cx="2871182" cy="1890115"/>
            <a:chOff x="6434086" y="829444"/>
            <a:chExt cx="5424693" cy="3571108"/>
          </a:xfrm>
        </p:grpSpPr>
        <p:sp>
          <p:nvSpPr>
            <p:cNvPr id="110" name="Hexagon 109">
              <a:extLst>
                <a:ext uri="{FF2B5EF4-FFF2-40B4-BE49-F238E27FC236}">
                  <a16:creationId xmlns:a16="http://schemas.microsoft.com/office/drawing/2014/main" id="{C98829F0-1FFB-4B5F-D4E8-FE99C6D770CE}"/>
                </a:ext>
              </a:extLst>
            </p:cNvPr>
            <p:cNvSpPr/>
            <p:nvPr/>
          </p:nvSpPr>
          <p:spPr>
            <a:xfrm>
              <a:off x="6434086" y="829444"/>
              <a:ext cx="5174159" cy="3562815"/>
            </a:xfrm>
            <a:prstGeom prst="hexagon">
              <a:avLst/>
            </a:prstGeom>
            <a:solidFill>
              <a:srgbClr val="EDEDED"/>
            </a:solidFill>
            <a:ln w="476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 name="Hexagon 110">
              <a:extLst>
                <a:ext uri="{FF2B5EF4-FFF2-40B4-BE49-F238E27FC236}">
                  <a16:creationId xmlns:a16="http://schemas.microsoft.com/office/drawing/2014/main" id="{E42EF234-EF67-D125-4B32-BDD1538F45CD}"/>
                </a:ext>
              </a:extLst>
            </p:cNvPr>
            <p:cNvSpPr/>
            <p:nvPr/>
          </p:nvSpPr>
          <p:spPr>
            <a:xfrm>
              <a:off x="7500976" y="1564081"/>
              <a:ext cx="3040380" cy="2093540"/>
            </a:xfrm>
            <a:prstGeom prst="hexagon">
              <a:avLst/>
            </a:prstGeom>
            <a:solidFill>
              <a:schemeClr val="bg2">
                <a:lumMod val="75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12" name="Group 111">
              <a:extLst>
                <a:ext uri="{FF2B5EF4-FFF2-40B4-BE49-F238E27FC236}">
                  <a16:creationId xmlns:a16="http://schemas.microsoft.com/office/drawing/2014/main" id="{22D09461-9F4A-3D04-5BCD-9677E90DEFD4}"/>
                </a:ext>
              </a:extLst>
            </p:cNvPr>
            <p:cNvGrpSpPr/>
            <p:nvPr/>
          </p:nvGrpSpPr>
          <p:grpSpPr>
            <a:xfrm>
              <a:off x="7734650" y="1992915"/>
              <a:ext cx="171374" cy="419638"/>
              <a:chOff x="7672355" y="3137310"/>
              <a:chExt cx="171374" cy="419638"/>
            </a:xfrm>
          </p:grpSpPr>
          <p:cxnSp>
            <p:nvCxnSpPr>
              <p:cNvPr id="145" name="Straight Connector 144">
                <a:extLst>
                  <a:ext uri="{FF2B5EF4-FFF2-40B4-BE49-F238E27FC236}">
                    <a16:creationId xmlns:a16="http://schemas.microsoft.com/office/drawing/2014/main" id="{7884435C-7CF8-F5C2-4B2D-C968FB7CB466}"/>
                  </a:ext>
                </a:extLst>
              </p:cNvPr>
              <p:cNvCxnSpPr>
                <a:cxnSpLocks/>
                <a:stCxn id="146" idx="4"/>
                <a:endCxn id="122" idx="0"/>
              </p:cNvCxnSpPr>
              <p:nvPr/>
            </p:nvCxnSpPr>
            <p:spPr>
              <a:xfrm>
                <a:off x="7758043" y="3308684"/>
                <a:ext cx="2158" cy="2482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Oval 145">
                <a:extLst>
                  <a:ext uri="{FF2B5EF4-FFF2-40B4-BE49-F238E27FC236}">
                    <a16:creationId xmlns:a16="http://schemas.microsoft.com/office/drawing/2014/main" id="{49D34A67-17C2-E6A5-018A-8D3B4F54DC41}"/>
                  </a:ext>
                </a:extLst>
              </p:cNvPr>
              <p:cNvSpPr/>
              <p:nvPr/>
            </p:nvSpPr>
            <p:spPr>
              <a:xfrm>
                <a:off x="7672355" y="3137310"/>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3" name="Rectangle: Rounded Corners 112">
              <a:extLst>
                <a:ext uri="{FF2B5EF4-FFF2-40B4-BE49-F238E27FC236}">
                  <a16:creationId xmlns:a16="http://schemas.microsoft.com/office/drawing/2014/main" id="{1129713F-5FF7-7BB1-DD12-6336E3C70E7E}"/>
                </a:ext>
              </a:extLst>
            </p:cNvPr>
            <p:cNvSpPr/>
            <p:nvPr/>
          </p:nvSpPr>
          <p:spPr>
            <a:xfrm>
              <a:off x="9671729" y="2659803"/>
              <a:ext cx="425816" cy="351565"/>
            </a:xfrm>
            <a:prstGeom prst="round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7" name="Connector: Elbow 116">
              <a:extLst>
                <a:ext uri="{FF2B5EF4-FFF2-40B4-BE49-F238E27FC236}">
                  <a16:creationId xmlns:a16="http://schemas.microsoft.com/office/drawing/2014/main" id="{5B6C9977-28EA-9052-580B-3508DD7BD2FA}"/>
                </a:ext>
              </a:extLst>
            </p:cNvPr>
            <p:cNvCxnSpPr>
              <a:cxnSpLocks/>
              <a:stCxn id="122" idx="3"/>
              <a:endCxn id="119" idx="1"/>
            </p:cNvCxnSpPr>
            <p:nvPr/>
          </p:nvCxnSpPr>
          <p:spPr>
            <a:xfrm flipV="1">
              <a:off x="8035404" y="2432927"/>
              <a:ext cx="674337" cy="155409"/>
            </a:xfrm>
            <a:prstGeom prst="bentConnector3">
              <a:avLst>
                <a:gd name="adj1" fmla="val 50000"/>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8" name="Connector: Elbow 117">
              <a:extLst>
                <a:ext uri="{FF2B5EF4-FFF2-40B4-BE49-F238E27FC236}">
                  <a16:creationId xmlns:a16="http://schemas.microsoft.com/office/drawing/2014/main" id="{FBACF5DA-C217-3EAB-066F-06AE8C1FA099}"/>
                </a:ext>
              </a:extLst>
            </p:cNvPr>
            <p:cNvCxnSpPr>
              <a:cxnSpLocks/>
              <a:stCxn id="119" idx="3"/>
              <a:endCxn id="113" idx="0"/>
            </p:cNvCxnSpPr>
            <p:nvPr/>
          </p:nvCxnSpPr>
          <p:spPr>
            <a:xfrm>
              <a:off x="9135557" y="2432927"/>
              <a:ext cx="749080" cy="226876"/>
            </a:xfrm>
            <a:prstGeom prst="bentConnector2">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9" name="Rectangle: Rounded Corners 118">
              <a:extLst>
                <a:ext uri="{FF2B5EF4-FFF2-40B4-BE49-F238E27FC236}">
                  <a16:creationId xmlns:a16="http://schemas.microsoft.com/office/drawing/2014/main" id="{A7FDC16C-6B39-38B3-C029-5FC9D9D0F560}"/>
                </a:ext>
              </a:extLst>
            </p:cNvPr>
            <p:cNvSpPr/>
            <p:nvPr/>
          </p:nvSpPr>
          <p:spPr>
            <a:xfrm>
              <a:off x="8709741" y="2257145"/>
              <a:ext cx="425816" cy="351565"/>
            </a:xfrm>
            <a:prstGeom prst="round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Diamond 120">
              <a:extLst>
                <a:ext uri="{FF2B5EF4-FFF2-40B4-BE49-F238E27FC236}">
                  <a16:creationId xmlns:a16="http://schemas.microsoft.com/office/drawing/2014/main" id="{3E3FBFCC-B4FC-C206-4123-DCA180EF3ADD}"/>
                </a:ext>
              </a:extLst>
            </p:cNvPr>
            <p:cNvSpPr/>
            <p:nvPr/>
          </p:nvSpPr>
          <p:spPr>
            <a:xfrm>
              <a:off x="9148994" y="2360445"/>
              <a:ext cx="167131" cy="167131"/>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Rectangle: Rounded Corners 121">
              <a:extLst>
                <a:ext uri="{FF2B5EF4-FFF2-40B4-BE49-F238E27FC236}">
                  <a16:creationId xmlns:a16="http://schemas.microsoft.com/office/drawing/2014/main" id="{0007BD17-C433-0BF7-D32C-A062E73A6203}"/>
                </a:ext>
              </a:extLst>
            </p:cNvPr>
            <p:cNvSpPr/>
            <p:nvPr/>
          </p:nvSpPr>
          <p:spPr>
            <a:xfrm>
              <a:off x="7609586" y="2412554"/>
              <a:ext cx="425818" cy="351565"/>
            </a:xfrm>
            <a:prstGeom prst="round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Diamond 122">
              <a:extLst>
                <a:ext uri="{FF2B5EF4-FFF2-40B4-BE49-F238E27FC236}">
                  <a16:creationId xmlns:a16="http://schemas.microsoft.com/office/drawing/2014/main" id="{E5B3A599-A73E-5DBF-F73D-E4AA991D7A51}"/>
                </a:ext>
              </a:extLst>
            </p:cNvPr>
            <p:cNvSpPr/>
            <p:nvPr/>
          </p:nvSpPr>
          <p:spPr>
            <a:xfrm>
              <a:off x="8048842" y="2508917"/>
              <a:ext cx="167131" cy="167133"/>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Rectangle: Rounded Corners 128">
              <a:extLst>
                <a:ext uri="{FF2B5EF4-FFF2-40B4-BE49-F238E27FC236}">
                  <a16:creationId xmlns:a16="http://schemas.microsoft.com/office/drawing/2014/main" id="{8F1E295B-61C5-A6CF-CB16-F439EE79B9CB}"/>
                </a:ext>
              </a:extLst>
            </p:cNvPr>
            <p:cNvSpPr/>
            <p:nvPr/>
          </p:nvSpPr>
          <p:spPr>
            <a:xfrm>
              <a:off x="8954217" y="3078046"/>
              <a:ext cx="425816" cy="351565"/>
            </a:xfrm>
            <a:prstGeom prst="round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0" name="Connector: Elbow 129">
              <a:extLst>
                <a:ext uri="{FF2B5EF4-FFF2-40B4-BE49-F238E27FC236}">
                  <a16:creationId xmlns:a16="http://schemas.microsoft.com/office/drawing/2014/main" id="{434B0F26-61A6-1A17-378D-5F2FA2785C5F}"/>
                </a:ext>
              </a:extLst>
            </p:cNvPr>
            <p:cNvCxnSpPr>
              <a:cxnSpLocks/>
              <a:stCxn id="142" idx="3"/>
              <a:endCxn id="129" idx="1"/>
            </p:cNvCxnSpPr>
            <p:nvPr/>
          </p:nvCxnSpPr>
          <p:spPr>
            <a:xfrm flipH="1">
              <a:off x="8954216" y="2814472"/>
              <a:ext cx="698886" cy="439357"/>
            </a:xfrm>
            <a:prstGeom prst="bentConnector5">
              <a:avLst>
                <a:gd name="adj1" fmla="val 33475"/>
                <a:gd name="adj2" fmla="val 26193"/>
                <a:gd name="adj3" fmla="val 124784"/>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82581BEE-7BAE-191B-D103-DD527B5E86C8}"/>
                </a:ext>
              </a:extLst>
            </p:cNvPr>
            <p:cNvSpPr txBox="1"/>
            <p:nvPr/>
          </p:nvSpPr>
          <p:spPr>
            <a:xfrm>
              <a:off x="8019688" y="1545013"/>
              <a:ext cx="2108330" cy="639650"/>
            </a:xfrm>
            <a:prstGeom prst="rect">
              <a:avLst/>
            </a:prstGeom>
            <a:noFill/>
          </p:spPr>
          <p:txBody>
            <a:bodyPr wrap="square" rtlCol="0">
              <a:spAutoFit/>
            </a:bodyPr>
            <a:lstStyle/>
            <a:p>
              <a:pPr algn="r"/>
              <a:r>
                <a:rPr lang="en-GB" sz="800" b="1" cap="all" dirty="0">
                  <a:solidFill>
                    <a:schemeClr val="bg1"/>
                  </a:solidFill>
                  <a:latin typeface="Alte Haas Grotesk" panose="02000503000000020004" pitchFamily="2" charset="0"/>
                </a:rPr>
                <a:t>Auditorium Layouts Domain</a:t>
              </a:r>
            </a:p>
          </p:txBody>
        </p:sp>
        <p:sp>
          <p:nvSpPr>
            <p:cNvPr id="135" name="TextBox 134">
              <a:extLst>
                <a:ext uri="{FF2B5EF4-FFF2-40B4-BE49-F238E27FC236}">
                  <a16:creationId xmlns:a16="http://schemas.microsoft.com/office/drawing/2014/main" id="{D2600057-EF96-D1A9-19C4-E56C19CCA83D}"/>
                </a:ext>
              </a:extLst>
            </p:cNvPr>
            <p:cNvSpPr txBox="1"/>
            <p:nvPr/>
          </p:nvSpPr>
          <p:spPr>
            <a:xfrm>
              <a:off x="9182782" y="862837"/>
              <a:ext cx="1523319" cy="407051"/>
            </a:xfrm>
            <a:prstGeom prst="rect">
              <a:avLst/>
            </a:prstGeom>
            <a:noFill/>
          </p:spPr>
          <p:txBody>
            <a:bodyPr wrap="square" rtlCol="0">
              <a:spAutoFit/>
            </a:bodyPr>
            <a:lstStyle/>
            <a:p>
              <a:pPr algn="r"/>
              <a:r>
                <a:rPr lang="en-GB" sz="800" b="1" cap="all" dirty="0">
                  <a:latin typeface="Alte Haas Grotesk" panose="02000503000000020004" pitchFamily="2" charset="0"/>
                </a:rPr>
                <a:t>Infra</a:t>
              </a:r>
            </a:p>
          </p:txBody>
        </p:sp>
        <p:sp>
          <p:nvSpPr>
            <p:cNvPr id="137" name="Right Brace 136">
              <a:extLst>
                <a:ext uri="{FF2B5EF4-FFF2-40B4-BE49-F238E27FC236}">
                  <a16:creationId xmlns:a16="http://schemas.microsoft.com/office/drawing/2014/main" id="{07EECF37-3B8E-D3ED-3172-A0D9A9C69B96}"/>
                </a:ext>
              </a:extLst>
            </p:cNvPr>
            <p:cNvSpPr/>
            <p:nvPr/>
          </p:nvSpPr>
          <p:spPr>
            <a:xfrm rot="12414236">
              <a:off x="10019507" y="3457714"/>
              <a:ext cx="883655" cy="428062"/>
            </a:xfrm>
            <a:prstGeom prst="rightBrace">
              <a:avLst>
                <a:gd name="adj1" fmla="val 9622"/>
                <a:gd name="adj2" fmla="val 54011"/>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8" name="Oval 137">
              <a:extLst>
                <a:ext uri="{FF2B5EF4-FFF2-40B4-BE49-F238E27FC236}">
                  <a16:creationId xmlns:a16="http://schemas.microsoft.com/office/drawing/2014/main" id="{A4DA0AA6-0A96-E197-34AA-6D36B6C1E37D}"/>
                </a:ext>
              </a:extLst>
            </p:cNvPr>
            <p:cNvSpPr/>
            <p:nvPr/>
          </p:nvSpPr>
          <p:spPr>
            <a:xfrm>
              <a:off x="9926171" y="3343924"/>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Rectangle 139">
              <a:extLst>
                <a:ext uri="{FF2B5EF4-FFF2-40B4-BE49-F238E27FC236}">
                  <a16:creationId xmlns:a16="http://schemas.microsoft.com/office/drawing/2014/main" id="{C9F01918-B23C-B137-AF92-FD5026FDDD26}"/>
                </a:ext>
              </a:extLst>
            </p:cNvPr>
            <p:cNvSpPr/>
            <p:nvPr/>
          </p:nvSpPr>
          <p:spPr>
            <a:xfrm rot="17820000">
              <a:off x="10185585" y="3305766"/>
              <a:ext cx="1196509" cy="546312"/>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b="1" cap="all" dirty="0">
                  <a:solidFill>
                    <a:schemeClr val="tx1"/>
                  </a:solidFill>
                </a:rPr>
                <a:t>Repo (adapter)</a:t>
              </a:r>
              <a:endParaRPr lang="en-GB" sz="700" b="1" cap="all" dirty="0">
                <a:solidFill>
                  <a:schemeClr val="tx1"/>
                </a:solidFill>
              </a:endParaRPr>
            </a:p>
          </p:txBody>
        </p:sp>
        <p:cxnSp>
          <p:nvCxnSpPr>
            <p:cNvPr id="141" name="Straight Arrow Connector 140">
              <a:extLst>
                <a:ext uri="{FF2B5EF4-FFF2-40B4-BE49-F238E27FC236}">
                  <a16:creationId xmlns:a16="http://schemas.microsoft.com/office/drawing/2014/main" id="{4E0A2670-2B5C-1944-A686-990CDB83417E}"/>
                </a:ext>
              </a:extLst>
            </p:cNvPr>
            <p:cNvCxnSpPr>
              <a:cxnSpLocks/>
              <a:stCxn id="129" idx="3"/>
              <a:endCxn id="138" idx="2"/>
            </p:cNvCxnSpPr>
            <p:nvPr/>
          </p:nvCxnSpPr>
          <p:spPr>
            <a:xfrm>
              <a:off x="9380033" y="3253829"/>
              <a:ext cx="546138" cy="175782"/>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2" name="Diamond 141">
              <a:extLst>
                <a:ext uri="{FF2B5EF4-FFF2-40B4-BE49-F238E27FC236}">
                  <a16:creationId xmlns:a16="http://schemas.microsoft.com/office/drawing/2014/main" id="{723686CE-455C-C7DE-7FCB-C16BA803CF59}"/>
                </a:ext>
              </a:extLst>
            </p:cNvPr>
            <p:cNvSpPr/>
            <p:nvPr/>
          </p:nvSpPr>
          <p:spPr>
            <a:xfrm>
              <a:off x="9485971" y="2730905"/>
              <a:ext cx="167131" cy="167131"/>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Flowchart: Magnetic Disk 142">
              <a:extLst>
                <a:ext uri="{FF2B5EF4-FFF2-40B4-BE49-F238E27FC236}">
                  <a16:creationId xmlns:a16="http://schemas.microsoft.com/office/drawing/2014/main" id="{C7D2CC5E-A081-4C8D-44F4-FF2C65CFF3E4}"/>
                </a:ext>
              </a:extLst>
            </p:cNvPr>
            <p:cNvSpPr/>
            <p:nvPr/>
          </p:nvSpPr>
          <p:spPr>
            <a:xfrm>
              <a:off x="11354258" y="3692575"/>
              <a:ext cx="504521" cy="707977"/>
            </a:xfrm>
            <a:prstGeom prst="flowChartMagneticDisk">
              <a:avLst/>
            </a:prstGeom>
            <a:solidFill>
              <a:srgbClr val="EDEDED"/>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800" b="1" cap="all" dirty="0" err="1">
                  <a:solidFill>
                    <a:schemeClr val="tx1">
                      <a:lumMod val="65000"/>
                      <a:lumOff val="35000"/>
                    </a:schemeClr>
                  </a:solidFill>
                  <a:latin typeface="Alte Haas Grotesk" panose="02000503000000020004" pitchFamily="2" charset="0"/>
                </a:rPr>
                <a:t>db</a:t>
              </a:r>
              <a:endParaRPr lang="fr-FR" sz="900" b="1" cap="all" dirty="0">
                <a:solidFill>
                  <a:schemeClr val="tx1">
                    <a:lumMod val="65000"/>
                    <a:lumOff val="35000"/>
                  </a:schemeClr>
                </a:solidFill>
                <a:latin typeface="Alte Haas Grotesk" panose="02000503000000020004" pitchFamily="2" charset="0"/>
              </a:endParaRPr>
            </a:p>
          </p:txBody>
        </p:sp>
        <p:cxnSp>
          <p:nvCxnSpPr>
            <p:cNvPr id="144" name="Straight Arrow Connector 143">
              <a:extLst>
                <a:ext uri="{FF2B5EF4-FFF2-40B4-BE49-F238E27FC236}">
                  <a16:creationId xmlns:a16="http://schemas.microsoft.com/office/drawing/2014/main" id="{7989AB27-3187-985B-454F-982C59559D66}"/>
                </a:ext>
              </a:extLst>
            </p:cNvPr>
            <p:cNvCxnSpPr>
              <a:cxnSpLocks/>
              <a:stCxn id="140" idx="2"/>
              <a:endCxn id="143" idx="2"/>
            </p:cNvCxnSpPr>
            <p:nvPr/>
          </p:nvCxnSpPr>
          <p:spPr>
            <a:xfrm>
              <a:off x="11027223" y="3702932"/>
              <a:ext cx="327035" cy="343631"/>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sp>
        <p:nvSpPr>
          <p:cNvPr id="35" name="Hexagon 34">
            <a:extLst>
              <a:ext uri="{FF2B5EF4-FFF2-40B4-BE49-F238E27FC236}">
                <a16:creationId xmlns:a16="http://schemas.microsoft.com/office/drawing/2014/main" id="{33B14C1D-1A7E-737A-1CCD-C4EC7DED6FA1}"/>
              </a:ext>
            </a:extLst>
          </p:cNvPr>
          <p:cNvSpPr/>
          <p:nvPr/>
        </p:nvSpPr>
        <p:spPr>
          <a:xfrm>
            <a:off x="1130412" y="1372282"/>
            <a:ext cx="5174160" cy="3562815"/>
          </a:xfrm>
          <a:prstGeom prst="hexagon">
            <a:avLst/>
          </a:prstGeom>
          <a:solidFill>
            <a:srgbClr val="DFC9EF"/>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Hexagon 33">
            <a:extLst>
              <a:ext uri="{FF2B5EF4-FFF2-40B4-BE49-F238E27FC236}">
                <a16:creationId xmlns:a16="http://schemas.microsoft.com/office/drawing/2014/main" id="{6A6D51E6-CF65-EF02-1DBB-4E90126E0B31}"/>
              </a:ext>
            </a:extLst>
          </p:cNvPr>
          <p:cNvSpPr/>
          <p:nvPr/>
        </p:nvSpPr>
        <p:spPr>
          <a:xfrm>
            <a:off x="2206827" y="2106919"/>
            <a:ext cx="3040380" cy="2093540"/>
          </a:xfrm>
          <a:prstGeom prst="hexagon">
            <a:avLst/>
          </a:prstGeom>
          <a:solidFill>
            <a:srgbClr val="BA8CDC"/>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0" name="Group 39">
            <a:extLst>
              <a:ext uri="{FF2B5EF4-FFF2-40B4-BE49-F238E27FC236}">
                <a16:creationId xmlns:a16="http://schemas.microsoft.com/office/drawing/2014/main" id="{940C4411-4AE3-4C39-3A25-7CA0DDA67A79}"/>
              </a:ext>
            </a:extLst>
          </p:cNvPr>
          <p:cNvGrpSpPr/>
          <p:nvPr/>
        </p:nvGrpSpPr>
        <p:grpSpPr>
          <a:xfrm>
            <a:off x="2457876" y="2594187"/>
            <a:ext cx="171374" cy="381578"/>
            <a:chOff x="7689730" y="3195744"/>
            <a:chExt cx="171374" cy="381578"/>
          </a:xfrm>
        </p:grpSpPr>
        <p:cxnSp>
          <p:nvCxnSpPr>
            <p:cNvPr id="36" name="Straight Connector 35">
              <a:extLst>
                <a:ext uri="{FF2B5EF4-FFF2-40B4-BE49-F238E27FC236}">
                  <a16:creationId xmlns:a16="http://schemas.microsoft.com/office/drawing/2014/main" id="{5C6BA29F-F336-8477-0F22-3890AFCE60EA}"/>
                </a:ext>
              </a:extLst>
            </p:cNvPr>
            <p:cNvCxnSpPr>
              <a:cxnSpLocks/>
            </p:cNvCxnSpPr>
            <p:nvPr/>
          </p:nvCxnSpPr>
          <p:spPr>
            <a:xfrm>
              <a:off x="7775417" y="3367118"/>
              <a:ext cx="0" cy="21020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EF1A047A-9909-5D12-7282-628EA8ED1B30}"/>
                </a:ext>
              </a:extLst>
            </p:cNvPr>
            <p:cNvSpPr/>
            <p:nvPr/>
          </p:nvSpPr>
          <p:spPr>
            <a:xfrm>
              <a:off x="7689730" y="3195744"/>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3" name="Rectangle: Rounded Corners 42">
            <a:extLst>
              <a:ext uri="{FF2B5EF4-FFF2-40B4-BE49-F238E27FC236}">
                <a16:creationId xmlns:a16="http://schemas.microsoft.com/office/drawing/2014/main" id="{CE914DA8-CDC3-DE3A-3738-128639367FC4}"/>
              </a:ext>
            </a:extLst>
          </p:cNvPr>
          <p:cNvSpPr/>
          <p:nvPr/>
        </p:nvSpPr>
        <p:spPr>
          <a:xfrm>
            <a:off x="4005403" y="2890186"/>
            <a:ext cx="425816" cy="351565"/>
          </a:xfrm>
          <a:prstGeom prst="roundRect">
            <a:avLst/>
          </a:prstGeom>
          <a:solidFill>
            <a:srgbClr val="9A57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4" name="Connector: Elbow 43">
            <a:extLst>
              <a:ext uri="{FF2B5EF4-FFF2-40B4-BE49-F238E27FC236}">
                <a16:creationId xmlns:a16="http://schemas.microsoft.com/office/drawing/2014/main" id="{80B21C75-7B16-2C9B-F4C3-5F3C6DFDC475}"/>
              </a:ext>
            </a:extLst>
          </p:cNvPr>
          <p:cNvCxnSpPr>
            <a:cxnSpLocks/>
            <a:stCxn id="48" idx="3"/>
            <a:endCxn id="46" idx="1"/>
          </p:cNvCxnSpPr>
          <p:nvPr/>
        </p:nvCxnSpPr>
        <p:spPr>
          <a:xfrm flipV="1">
            <a:off x="2761180" y="2504092"/>
            <a:ext cx="604954" cy="612168"/>
          </a:xfrm>
          <a:prstGeom prst="bentConnector3">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8F16B881-7F02-9320-ABC2-0B490E03D5CA}"/>
              </a:ext>
            </a:extLst>
          </p:cNvPr>
          <p:cNvCxnSpPr>
            <a:cxnSpLocks/>
            <a:stCxn id="46" idx="3"/>
            <a:endCxn id="43" idx="0"/>
          </p:cNvCxnSpPr>
          <p:nvPr/>
        </p:nvCxnSpPr>
        <p:spPr>
          <a:xfrm>
            <a:off x="3791951" y="2504092"/>
            <a:ext cx="426360" cy="386094"/>
          </a:xfrm>
          <a:prstGeom prst="bentConnector2">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Rectangle: Rounded Corners 45">
            <a:extLst>
              <a:ext uri="{FF2B5EF4-FFF2-40B4-BE49-F238E27FC236}">
                <a16:creationId xmlns:a16="http://schemas.microsoft.com/office/drawing/2014/main" id="{3BEC7E3D-294F-32B3-0467-8A3ABCBC742D}"/>
              </a:ext>
            </a:extLst>
          </p:cNvPr>
          <p:cNvSpPr/>
          <p:nvPr/>
        </p:nvSpPr>
        <p:spPr>
          <a:xfrm>
            <a:off x="3366134" y="2328309"/>
            <a:ext cx="425817" cy="351565"/>
          </a:xfrm>
          <a:prstGeom prst="roundRect">
            <a:avLst/>
          </a:prstGeom>
          <a:solidFill>
            <a:srgbClr val="9A57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Diamond 46">
            <a:extLst>
              <a:ext uri="{FF2B5EF4-FFF2-40B4-BE49-F238E27FC236}">
                <a16:creationId xmlns:a16="http://schemas.microsoft.com/office/drawing/2014/main" id="{CF1E7E84-BE84-EF72-028C-7C6BE33BBDC3}"/>
              </a:ext>
            </a:extLst>
          </p:cNvPr>
          <p:cNvSpPr/>
          <p:nvPr/>
        </p:nvSpPr>
        <p:spPr>
          <a:xfrm>
            <a:off x="3799194" y="2414175"/>
            <a:ext cx="167131" cy="167131"/>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Rounded Corners 47">
            <a:extLst>
              <a:ext uri="{FF2B5EF4-FFF2-40B4-BE49-F238E27FC236}">
                <a16:creationId xmlns:a16="http://schemas.microsoft.com/office/drawing/2014/main" id="{A41AD289-0792-2EA4-E800-3122F9EFFC59}"/>
              </a:ext>
            </a:extLst>
          </p:cNvPr>
          <p:cNvSpPr/>
          <p:nvPr/>
        </p:nvSpPr>
        <p:spPr>
          <a:xfrm>
            <a:off x="2335362" y="2940477"/>
            <a:ext cx="425818" cy="351565"/>
          </a:xfrm>
          <a:prstGeom prst="roundRect">
            <a:avLst/>
          </a:prstGeom>
          <a:solidFill>
            <a:srgbClr val="9A57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Diamond 48">
            <a:extLst>
              <a:ext uri="{FF2B5EF4-FFF2-40B4-BE49-F238E27FC236}">
                <a16:creationId xmlns:a16="http://schemas.microsoft.com/office/drawing/2014/main" id="{BC214A87-C3D5-FF0B-97DE-4DA23A95B490}"/>
              </a:ext>
            </a:extLst>
          </p:cNvPr>
          <p:cNvSpPr/>
          <p:nvPr/>
        </p:nvSpPr>
        <p:spPr>
          <a:xfrm>
            <a:off x="2764551" y="3028958"/>
            <a:ext cx="167130" cy="167132"/>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ight Brace 49">
            <a:extLst>
              <a:ext uri="{FF2B5EF4-FFF2-40B4-BE49-F238E27FC236}">
                <a16:creationId xmlns:a16="http://schemas.microsoft.com/office/drawing/2014/main" id="{6933D540-CF40-3B71-81DD-0728A7B7E745}"/>
              </a:ext>
            </a:extLst>
          </p:cNvPr>
          <p:cNvSpPr/>
          <p:nvPr/>
        </p:nvSpPr>
        <p:spPr>
          <a:xfrm rot="12414236">
            <a:off x="5134217" y="3214846"/>
            <a:ext cx="883655" cy="428062"/>
          </a:xfrm>
          <a:prstGeom prst="rightBrace">
            <a:avLst>
              <a:gd name="adj1" fmla="val 9622"/>
              <a:gd name="adj2" fmla="val 54011"/>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51" name="Straight Arrow Connector 50">
            <a:extLst>
              <a:ext uri="{FF2B5EF4-FFF2-40B4-BE49-F238E27FC236}">
                <a16:creationId xmlns:a16="http://schemas.microsoft.com/office/drawing/2014/main" id="{272ECD37-CF7C-FD44-E585-9389787F552F}"/>
              </a:ext>
            </a:extLst>
          </p:cNvPr>
          <p:cNvCxnSpPr>
            <a:cxnSpLocks/>
            <a:stCxn id="43" idx="3"/>
            <a:endCxn id="52" idx="1"/>
          </p:cNvCxnSpPr>
          <p:nvPr/>
        </p:nvCxnSpPr>
        <p:spPr>
          <a:xfrm>
            <a:off x="4431219" y="3065969"/>
            <a:ext cx="634759" cy="60184"/>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213DB660-4E3D-3960-4A63-D7FBF409CF29}"/>
              </a:ext>
            </a:extLst>
          </p:cNvPr>
          <p:cNvSpPr/>
          <p:nvPr/>
        </p:nvSpPr>
        <p:spPr>
          <a:xfrm>
            <a:off x="5040881" y="3101056"/>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tangle: Rounded Corners 62">
            <a:extLst>
              <a:ext uri="{FF2B5EF4-FFF2-40B4-BE49-F238E27FC236}">
                <a16:creationId xmlns:a16="http://schemas.microsoft.com/office/drawing/2014/main" id="{7AC230C3-B6DC-459A-6E3F-2394AB209B41}"/>
              </a:ext>
            </a:extLst>
          </p:cNvPr>
          <p:cNvSpPr/>
          <p:nvPr/>
        </p:nvSpPr>
        <p:spPr>
          <a:xfrm>
            <a:off x="2899680" y="3543024"/>
            <a:ext cx="425816" cy="351565"/>
          </a:xfrm>
          <a:prstGeom prst="roundRect">
            <a:avLst/>
          </a:prstGeom>
          <a:solidFill>
            <a:srgbClr val="9A57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ectangle: Rounded Corners 63">
            <a:extLst>
              <a:ext uri="{FF2B5EF4-FFF2-40B4-BE49-F238E27FC236}">
                <a16:creationId xmlns:a16="http://schemas.microsoft.com/office/drawing/2014/main" id="{8253828B-6500-05DB-B3F4-DE0CEA08709C}"/>
              </a:ext>
            </a:extLst>
          </p:cNvPr>
          <p:cNvSpPr/>
          <p:nvPr/>
        </p:nvSpPr>
        <p:spPr>
          <a:xfrm>
            <a:off x="3660068" y="3620884"/>
            <a:ext cx="425816" cy="351565"/>
          </a:xfrm>
          <a:prstGeom prst="roundRect">
            <a:avLst/>
          </a:prstGeom>
          <a:solidFill>
            <a:srgbClr val="9A57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5" name="Connector: Elbow 64">
            <a:extLst>
              <a:ext uri="{FF2B5EF4-FFF2-40B4-BE49-F238E27FC236}">
                <a16:creationId xmlns:a16="http://schemas.microsoft.com/office/drawing/2014/main" id="{623284CD-18F4-CF51-5F9F-6A6C6563AA46}"/>
              </a:ext>
            </a:extLst>
          </p:cNvPr>
          <p:cNvCxnSpPr>
            <a:cxnSpLocks/>
            <a:stCxn id="63" idx="3"/>
            <a:endCxn id="64" idx="1"/>
          </p:cNvCxnSpPr>
          <p:nvPr/>
        </p:nvCxnSpPr>
        <p:spPr>
          <a:xfrm>
            <a:off x="3325496" y="3718807"/>
            <a:ext cx="334572" cy="77860"/>
          </a:xfrm>
          <a:prstGeom prst="bentConnector3">
            <a:avLst>
              <a:gd name="adj1" fmla="val 57592"/>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E289FFA-45DA-6FFE-34F0-C4A60E2E3E8F}"/>
              </a:ext>
            </a:extLst>
          </p:cNvPr>
          <p:cNvCxnSpPr>
            <a:cxnSpLocks/>
            <a:stCxn id="48" idx="2"/>
            <a:endCxn id="63" idx="1"/>
          </p:cNvCxnSpPr>
          <p:nvPr/>
        </p:nvCxnSpPr>
        <p:spPr>
          <a:xfrm>
            <a:off x="2548271" y="3292042"/>
            <a:ext cx="351409" cy="426765"/>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F0DC8FA8-A750-E835-50E7-91D1B053EA3E}"/>
              </a:ext>
            </a:extLst>
          </p:cNvPr>
          <p:cNvSpPr txBox="1"/>
          <p:nvPr/>
        </p:nvSpPr>
        <p:spPr>
          <a:xfrm>
            <a:off x="2582958" y="2115294"/>
            <a:ext cx="2108329" cy="215444"/>
          </a:xfrm>
          <a:prstGeom prst="rect">
            <a:avLst/>
          </a:prstGeom>
          <a:noFill/>
        </p:spPr>
        <p:txBody>
          <a:bodyPr wrap="square" rtlCol="0">
            <a:spAutoFit/>
          </a:bodyPr>
          <a:lstStyle/>
          <a:p>
            <a:pPr algn="r"/>
            <a:r>
              <a:rPr lang="en-GB" sz="800" b="1" cap="all" dirty="0">
                <a:latin typeface="Alte Haas Grotesk" panose="02000503000000020004" pitchFamily="2" charset="0"/>
              </a:rPr>
              <a:t>Seat suggestions Domain</a:t>
            </a:r>
          </a:p>
        </p:txBody>
      </p:sp>
      <p:sp>
        <p:nvSpPr>
          <p:cNvPr id="71" name="TextBox 70">
            <a:extLst>
              <a:ext uri="{FF2B5EF4-FFF2-40B4-BE49-F238E27FC236}">
                <a16:creationId xmlns:a16="http://schemas.microsoft.com/office/drawing/2014/main" id="{36926729-2368-F21C-A7F2-F3D542F577A7}"/>
              </a:ext>
            </a:extLst>
          </p:cNvPr>
          <p:cNvSpPr txBox="1"/>
          <p:nvPr/>
        </p:nvSpPr>
        <p:spPr>
          <a:xfrm>
            <a:off x="3888634" y="1405675"/>
            <a:ext cx="1523320" cy="272522"/>
          </a:xfrm>
          <a:prstGeom prst="rect">
            <a:avLst/>
          </a:prstGeom>
          <a:noFill/>
        </p:spPr>
        <p:txBody>
          <a:bodyPr wrap="square" rtlCol="0">
            <a:spAutoFit/>
          </a:bodyPr>
          <a:lstStyle/>
          <a:p>
            <a:pPr algn="r"/>
            <a:r>
              <a:rPr lang="en-GB" sz="800" b="1" cap="all" dirty="0">
                <a:latin typeface="Alte Haas Grotesk" panose="02000503000000020004" pitchFamily="2" charset="0"/>
              </a:rPr>
              <a:t>Infrastructure</a:t>
            </a:r>
          </a:p>
        </p:txBody>
      </p:sp>
      <p:pic>
        <p:nvPicPr>
          <p:cNvPr id="72" name="Picture 71">
            <a:extLst>
              <a:ext uri="{FF2B5EF4-FFF2-40B4-BE49-F238E27FC236}">
                <a16:creationId xmlns:a16="http://schemas.microsoft.com/office/drawing/2014/main" id="{7EB3B387-29CE-ED80-CE7F-BA9EBA7FB2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725" y="1200373"/>
            <a:ext cx="696871" cy="656800"/>
          </a:xfrm>
          <a:prstGeom prst="rect">
            <a:avLst/>
          </a:prstGeom>
        </p:spPr>
      </p:pic>
      <p:cxnSp>
        <p:nvCxnSpPr>
          <p:cNvPr id="73" name="Straight Arrow Connector 72">
            <a:extLst>
              <a:ext uri="{FF2B5EF4-FFF2-40B4-BE49-F238E27FC236}">
                <a16:creationId xmlns:a16="http://schemas.microsoft.com/office/drawing/2014/main" id="{E0BD609C-A372-9B77-A208-61AAF7FAC62E}"/>
              </a:ext>
            </a:extLst>
          </p:cNvPr>
          <p:cNvCxnSpPr>
            <a:cxnSpLocks/>
          </p:cNvCxnSpPr>
          <p:nvPr/>
        </p:nvCxnSpPr>
        <p:spPr>
          <a:xfrm>
            <a:off x="999658" y="1770459"/>
            <a:ext cx="593398" cy="391716"/>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39B6EC26-17C9-4060-F3BD-944E655A43B6}"/>
              </a:ext>
            </a:extLst>
          </p:cNvPr>
          <p:cNvSpPr txBox="1"/>
          <p:nvPr/>
        </p:nvSpPr>
        <p:spPr>
          <a:xfrm>
            <a:off x="1124278" y="1714490"/>
            <a:ext cx="618793" cy="230832"/>
          </a:xfrm>
          <a:prstGeom prst="rect">
            <a:avLst/>
          </a:prstGeom>
          <a:noFill/>
        </p:spPr>
        <p:txBody>
          <a:bodyPr wrap="square" rtlCol="0">
            <a:spAutoFit/>
          </a:bodyPr>
          <a:lstStyle/>
          <a:p>
            <a:r>
              <a:rPr lang="fr-FR" sz="900" b="1" dirty="0">
                <a:latin typeface="Alte Haas Grotesk" panose="02000503000000020004" pitchFamily="2" charset="0"/>
              </a:rPr>
              <a:t>HTTP</a:t>
            </a:r>
            <a:endParaRPr lang="en-GB" sz="900" b="1" dirty="0">
              <a:latin typeface="Alte Haas Grotesk" panose="02000503000000020004" pitchFamily="2" charset="0"/>
            </a:endParaRPr>
          </a:p>
        </p:txBody>
      </p:sp>
      <p:sp>
        <p:nvSpPr>
          <p:cNvPr id="76" name="TextBox 75">
            <a:extLst>
              <a:ext uri="{FF2B5EF4-FFF2-40B4-BE49-F238E27FC236}">
                <a16:creationId xmlns:a16="http://schemas.microsoft.com/office/drawing/2014/main" id="{6C22163D-87CF-BDE6-599E-F2275CD480AD}"/>
              </a:ext>
            </a:extLst>
          </p:cNvPr>
          <p:cNvSpPr txBox="1"/>
          <p:nvPr/>
        </p:nvSpPr>
        <p:spPr>
          <a:xfrm>
            <a:off x="553665" y="176549"/>
            <a:ext cx="11130335" cy="461665"/>
          </a:xfrm>
          <a:prstGeom prst="rect">
            <a:avLst/>
          </a:prstGeom>
          <a:noFill/>
        </p:spPr>
        <p:txBody>
          <a:bodyPr wrap="square" rtlCol="0" anchor="t">
            <a:spAutoFit/>
          </a:bodyPr>
          <a:lstStyle/>
          <a:p>
            <a:pPr algn="r"/>
            <a:r>
              <a:rPr lang="en-US" sz="2300" b="1" cap="all" dirty="0">
                <a:solidFill>
                  <a:srgbClr val="C00000"/>
                </a:solidFill>
                <a:latin typeface="Alte Haas Grotesk" panose="02000503000000020004" pitchFamily="2" charset="0"/>
              </a:rPr>
              <a:t>Hexagonal “Micro” services</a:t>
            </a:r>
          </a:p>
        </p:txBody>
      </p:sp>
      <p:sp>
        <p:nvSpPr>
          <p:cNvPr id="85" name="Right Brace 84">
            <a:extLst>
              <a:ext uri="{FF2B5EF4-FFF2-40B4-BE49-F238E27FC236}">
                <a16:creationId xmlns:a16="http://schemas.microsoft.com/office/drawing/2014/main" id="{ECBCF79C-DB7C-8437-A8D1-79A66D6A3034}"/>
              </a:ext>
            </a:extLst>
          </p:cNvPr>
          <p:cNvSpPr/>
          <p:nvPr/>
        </p:nvSpPr>
        <p:spPr>
          <a:xfrm rot="12414236">
            <a:off x="4725358" y="4000552"/>
            <a:ext cx="883655" cy="428062"/>
          </a:xfrm>
          <a:prstGeom prst="rightBrace">
            <a:avLst>
              <a:gd name="adj1" fmla="val 9622"/>
              <a:gd name="adj2" fmla="val 54011"/>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6" name="Oval 85">
            <a:extLst>
              <a:ext uri="{FF2B5EF4-FFF2-40B4-BE49-F238E27FC236}">
                <a16:creationId xmlns:a16="http://schemas.microsoft.com/office/drawing/2014/main" id="{EFB2C063-5C64-7717-7CF4-F13A7821C2FA}"/>
              </a:ext>
            </a:extLst>
          </p:cNvPr>
          <p:cNvSpPr/>
          <p:nvPr/>
        </p:nvSpPr>
        <p:spPr>
          <a:xfrm>
            <a:off x="4632022" y="3886762"/>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Rectangle 83">
            <a:extLst>
              <a:ext uri="{FF2B5EF4-FFF2-40B4-BE49-F238E27FC236}">
                <a16:creationId xmlns:a16="http://schemas.microsoft.com/office/drawing/2014/main" id="{DC2D66E4-746D-C29C-9C6E-03E99FEE3A62}"/>
              </a:ext>
            </a:extLst>
          </p:cNvPr>
          <p:cNvSpPr/>
          <p:nvPr/>
        </p:nvSpPr>
        <p:spPr>
          <a:xfrm rot="17820000">
            <a:off x="4959075" y="4081501"/>
            <a:ext cx="823899" cy="546311"/>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cap="all" dirty="0">
                <a:solidFill>
                  <a:schemeClr val="tx1"/>
                </a:solidFill>
              </a:rPr>
              <a:t>Repository (Adapter)</a:t>
            </a:r>
            <a:endParaRPr lang="en-GB" sz="900" cap="all" dirty="0">
              <a:solidFill>
                <a:schemeClr val="tx1"/>
              </a:solidFill>
            </a:endParaRPr>
          </a:p>
        </p:txBody>
      </p:sp>
      <p:cxnSp>
        <p:nvCxnSpPr>
          <p:cNvPr id="94" name="Straight Arrow Connector 93">
            <a:extLst>
              <a:ext uri="{FF2B5EF4-FFF2-40B4-BE49-F238E27FC236}">
                <a16:creationId xmlns:a16="http://schemas.microsoft.com/office/drawing/2014/main" id="{6264A4D3-64FF-9EDF-3633-89AB523BA0D2}"/>
              </a:ext>
            </a:extLst>
          </p:cNvPr>
          <p:cNvCxnSpPr>
            <a:cxnSpLocks/>
            <a:stCxn id="64" idx="3"/>
            <a:endCxn id="86" idx="2"/>
          </p:cNvCxnSpPr>
          <p:nvPr/>
        </p:nvCxnSpPr>
        <p:spPr>
          <a:xfrm>
            <a:off x="4085884" y="3796667"/>
            <a:ext cx="546138" cy="175782"/>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0" name="Diamond 99">
            <a:extLst>
              <a:ext uri="{FF2B5EF4-FFF2-40B4-BE49-F238E27FC236}">
                <a16:creationId xmlns:a16="http://schemas.microsoft.com/office/drawing/2014/main" id="{6CA5F1AF-7106-D0E4-AB41-41734719A651}"/>
              </a:ext>
            </a:extLst>
          </p:cNvPr>
          <p:cNvSpPr/>
          <p:nvPr/>
        </p:nvSpPr>
        <p:spPr>
          <a:xfrm>
            <a:off x="3332536" y="3640001"/>
            <a:ext cx="167131" cy="167131"/>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Flowchart: Magnetic Disk 101">
            <a:extLst>
              <a:ext uri="{FF2B5EF4-FFF2-40B4-BE49-F238E27FC236}">
                <a16:creationId xmlns:a16="http://schemas.microsoft.com/office/drawing/2014/main" id="{8809B9B3-2ABA-7002-C465-823660F01F15}"/>
              </a:ext>
            </a:extLst>
          </p:cNvPr>
          <p:cNvSpPr/>
          <p:nvPr/>
        </p:nvSpPr>
        <p:spPr>
          <a:xfrm>
            <a:off x="5930235" y="4750835"/>
            <a:ext cx="504521" cy="707978"/>
          </a:xfrm>
          <a:prstGeom prst="flowChartMagneticDisk">
            <a:avLst/>
          </a:prstGeom>
          <a:solidFill>
            <a:srgbClr val="DFC9EF"/>
          </a:solid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all" dirty="0" err="1">
                <a:solidFill>
                  <a:schemeClr val="tx1"/>
                </a:solidFill>
                <a:latin typeface="Alte Haas Grotesk" panose="02000503000000020004" pitchFamily="2" charset="0"/>
              </a:rPr>
              <a:t>db</a:t>
            </a:r>
            <a:endParaRPr lang="fr-FR" sz="1400" b="1" cap="all" dirty="0">
              <a:solidFill>
                <a:schemeClr val="tx1"/>
              </a:solidFill>
              <a:latin typeface="Alte Haas Grotesk" panose="02000503000000020004" pitchFamily="2" charset="0"/>
            </a:endParaRPr>
          </a:p>
        </p:txBody>
      </p:sp>
      <p:cxnSp>
        <p:nvCxnSpPr>
          <p:cNvPr id="103" name="Straight Arrow Connector 102">
            <a:extLst>
              <a:ext uri="{FF2B5EF4-FFF2-40B4-BE49-F238E27FC236}">
                <a16:creationId xmlns:a16="http://schemas.microsoft.com/office/drawing/2014/main" id="{9DC579C9-2B02-64AB-2FBD-5421A8699E3D}"/>
              </a:ext>
            </a:extLst>
          </p:cNvPr>
          <p:cNvCxnSpPr>
            <a:cxnSpLocks/>
            <a:stCxn id="84" idx="2"/>
            <a:endCxn id="102" idx="1"/>
          </p:cNvCxnSpPr>
          <p:nvPr/>
        </p:nvCxnSpPr>
        <p:spPr>
          <a:xfrm>
            <a:off x="5614408" y="4478666"/>
            <a:ext cx="568088" cy="272169"/>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35FD09CB-1EA0-C721-B9D5-8B0814D9365D}"/>
              </a:ext>
            </a:extLst>
          </p:cNvPr>
          <p:cNvSpPr txBox="1"/>
          <p:nvPr/>
        </p:nvSpPr>
        <p:spPr>
          <a:xfrm>
            <a:off x="2047278" y="4991066"/>
            <a:ext cx="3338271" cy="369332"/>
          </a:xfrm>
          <a:prstGeom prst="rect">
            <a:avLst/>
          </a:prstGeom>
          <a:noFill/>
        </p:spPr>
        <p:txBody>
          <a:bodyPr wrap="square" rtlCol="0">
            <a:spAutoFit/>
          </a:bodyPr>
          <a:lstStyle/>
          <a:p>
            <a:pPr algn="ctr"/>
            <a:r>
              <a:rPr lang="en-GB" b="1" cap="all" dirty="0">
                <a:solidFill>
                  <a:srgbClr val="C00000"/>
                </a:solidFill>
                <a:latin typeface="Alte Haas Grotesk" panose="02000503000000020004" pitchFamily="2" charset="0"/>
              </a:rPr>
              <a:t>Seat </a:t>
            </a:r>
            <a:r>
              <a:rPr lang="en-GB" b="1" cap="all" dirty="0" err="1">
                <a:solidFill>
                  <a:srgbClr val="C00000"/>
                </a:solidFill>
                <a:latin typeface="Alte Haas Grotesk" panose="02000503000000020004" pitchFamily="2" charset="0"/>
              </a:rPr>
              <a:t>SuggestionS</a:t>
            </a:r>
            <a:r>
              <a:rPr lang="en-GB" b="1" cap="all" dirty="0">
                <a:solidFill>
                  <a:srgbClr val="C00000"/>
                </a:solidFill>
                <a:latin typeface="Alte Haas Grotesk" panose="02000503000000020004" pitchFamily="2" charset="0"/>
              </a:rPr>
              <a:t> API</a:t>
            </a:r>
          </a:p>
        </p:txBody>
      </p:sp>
      <p:sp>
        <p:nvSpPr>
          <p:cNvPr id="139" name="TextBox 138">
            <a:extLst>
              <a:ext uri="{FF2B5EF4-FFF2-40B4-BE49-F238E27FC236}">
                <a16:creationId xmlns:a16="http://schemas.microsoft.com/office/drawing/2014/main" id="{D87D58F9-2C40-7FD4-B61B-2A6215BFBADB}"/>
              </a:ext>
            </a:extLst>
          </p:cNvPr>
          <p:cNvSpPr txBox="1"/>
          <p:nvPr/>
        </p:nvSpPr>
        <p:spPr>
          <a:xfrm>
            <a:off x="8269919" y="698400"/>
            <a:ext cx="3364147" cy="369332"/>
          </a:xfrm>
          <a:prstGeom prst="rect">
            <a:avLst/>
          </a:prstGeom>
          <a:noFill/>
        </p:spPr>
        <p:txBody>
          <a:bodyPr wrap="square" rtlCol="0">
            <a:spAutoFit/>
          </a:bodyPr>
          <a:lstStyle/>
          <a:p>
            <a:pPr algn="r"/>
            <a:r>
              <a:rPr lang="en-US" dirty="0"/>
              <a:t>@tpierrain (use case driven)</a:t>
            </a:r>
          </a:p>
        </p:txBody>
      </p:sp>
      <p:grpSp>
        <p:nvGrpSpPr>
          <p:cNvPr id="2" name="Group 1">
            <a:extLst>
              <a:ext uri="{FF2B5EF4-FFF2-40B4-BE49-F238E27FC236}">
                <a16:creationId xmlns:a16="http://schemas.microsoft.com/office/drawing/2014/main" id="{E3A0FE73-1B1E-E8FF-A0DA-90CF4B87BD6F}"/>
              </a:ext>
            </a:extLst>
          </p:cNvPr>
          <p:cNvGrpSpPr/>
          <p:nvPr/>
        </p:nvGrpSpPr>
        <p:grpSpPr>
          <a:xfrm>
            <a:off x="6513212" y="1976426"/>
            <a:ext cx="3309721" cy="3509125"/>
            <a:chOff x="6132212" y="1877366"/>
            <a:chExt cx="3309721" cy="3509125"/>
          </a:xfrm>
        </p:grpSpPr>
        <p:grpSp>
          <p:nvGrpSpPr>
            <p:cNvPr id="4" name="Group 3">
              <a:extLst>
                <a:ext uri="{FF2B5EF4-FFF2-40B4-BE49-F238E27FC236}">
                  <a16:creationId xmlns:a16="http://schemas.microsoft.com/office/drawing/2014/main" id="{A0AD7627-CA42-A16A-95A7-5420680D70BC}"/>
                </a:ext>
              </a:extLst>
            </p:cNvPr>
            <p:cNvGrpSpPr/>
            <p:nvPr/>
          </p:nvGrpSpPr>
          <p:grpSpPr>
            <a:xfrm>
              <a:off x="6132212" y="1877366"/>
              <a:ext cx="3309721" cy="3509125"/>
              <a:chOff x="6447797" y="-1116586"/>
              <a:chExt cx="6253255" cy="6629996"/>
            </a:xfrm>
          </p:grpSpPr>
          <p:sp>
            <p:nvSpPr>
              <p:cNvPr id="54" name="Hexagon 53">
                <a:extLst>
                  <a:ext uri="{FF2B5EF4-FFF2-40B4-BE49-F238E27FC236}">
                    <a16:creationId xmlns:a16="http://schemas.microsoft.com/office/drawing/2014/main" id="{9DD52ED7-5148-67C5-D885-4E2830223613}"/>
                  </a:ext>
                </a:extLst>
              </p:cNvPr>
              <p:cNvSpPr/>
              <p:nvPr/>
            </p:nvSpPr>
            <p:spPr>
              <a:xfrm>
                <a:off x="6447797" y="856867"/>
                <a:ext cx="5174160" cy="3562815"/>
              </a:xfrm>
              <a:prstGeom prst="hexagon">
                <a:avLst/>
              </a:prstGeom>
              <a:solidFill>
                <a:srgbClr val="C5E0B4"/>
              </a:solid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Hexagon 54">
                <a:extLst>
                  <a:ext uri="{FF2B5EF4-FFF2-40B4-BE49-F238E27FC236}">
                    <a16:creationId xmlns:a16="http://schemas.microsoft.com/office/drawing/2014/main" id="{E1A94735-76EC-0EEC-1E7A-94F203EE3E8A}"/>
                  </a:ext>
                </a:extLst>
              </p:cNvPr>
              <p:cNvSpPr/>
              <p:nvPr/>
            </p:nvSpPr>
            <p:spPr>
              <a:xfrm>
                <a:off x="7500976" y="1564081"/>
                <a:ext cx="3040380" cy="2093540"/>
              </a:xfrm>
              <a:prstGeom prst="hexagon">
                <a:avLst/>
              </a:prstGeom>
              <a:solidFill>
                <a:schemeClr val="accent6">
                  <a:lumMod val="75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8" name="Group 57">
                <a:extLst>
                  <a:ext uri="{FF2B5EF4-FFF2-40B4-BE49-F238E27FC236}">
                    <a16:creationId xmlns:a16="http://schemas.microsoft.com/office/drawing/2014/main" id="{46FE6698-D1C7-EB99-A29D-01C15BFE6930}"/>
                  </a:ext>
                </a:extLst>
              </p:cNvPr>
              <p:cNvGrpSpPr/>
              <p:nvPr/>
            </p:nvGrpSpPr>
            <p:grpSpPr>
              <a:xfrm>
                <a:off x="7752025" y="2051349"/>
                <a:ext cx="171374" cy="381578"/>
                <a:chOff x="7689730" y="3195744"/>
                <a:chExt cx="171374" cy="381578"/>
              </a:xfrm>
            </p:grpSpPr>
            <p:cxnSp>
              <p:nvCxnSpPr>
                <p:cNvPr id="59" name="Straight Connector 58">
                  <a:extLst>
                    <a:ext uri="{FF2B5EF4-FFF2-40B4-BE49-F238E27FC236}">
                      <a16:creationId xmlns:a16="http://schemas.microsoft.com/office/drawing/2014/main" id="{346842CB-ECB5-4A41-CB6E-850668EB1AAA}"/>
                    </a:ext>
                  </a:extLst>
                </p:cNvPr>
                <p:cNvCxnSpPr>
                  <a:cxnSpLocks/>
                </p:cNvCxnSpPr>
                <p:nvPr/>
              </p:nvCxnSpPr>
              <p:spPr>
                <a:xfrm>
                  <a:off x="7775417" y="3367118"/>
                  <a:ext cx="0" cy="21020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B239EA92-866E-0A54-CA7C-B0B33D25230B}"/>
                    </a:ext>
                  </a:extLst>
                </p:cNvPr>
                <p:cNvSpPr/>
                <p:nvPr/>
              </p:nvSpPr>
              <p:spPr>
                <a:xfrm>
                  <a:off x="7689730" y="3195744"/>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1" name="Rectangle: Rounded Corners 60">
                <a:extLst>
                  <a:ext uri="{FF2B5EF4-FFF2-40B4-BE49-F238E27FC236}">
                    <a16:creationId xmlns:a16="http://schemas.microsoft.com/office/drawing/2014/main" id="{A91F7BBF-76E0-0B42-A3AD-72D12FFFF00E}"/>
                  </a:ext>
                </a:extLst>
              </p:cNvPr>
              <p:cNvSpPr/>
              <p:nvPr/>
            </p:nvSpPr>
            <p:spPr>
              <a:xfrm>
                <a:off x="9299552" y="2347348"/>
                <a:ext cx="425816" cy="351565"/>
              </a:xfrm>
              <a:prstGeom prst="round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2" name="Connector: Elbow 61">
                <a:extLst>
                  <a:ext uri="{FF2B5EF4-FFF2-40B4-BE49-F238E27FC236}">
                    <a16:creationId xmlns:a16="http://schemas.microsoft.com/office/drawing/2014/main" id="{F35028B4-E820-3AD3-679D-1FBB515019AD}"/>
                  </a:ext>
                </a:extLst>
              </p:cNvPr>
              <p:cNvCxnSpPr>
                <a:cxnSpLocks/>
                <a:stCxn id="75" idx="3"/>
                <a:endCxn id="68" idx="1"/>
              </p:cNvCxnSpPr>
              <p:nvPr/>
            </p:nvCxnSpPr>
            <p:spPr>
              <a:xfrm flipV="1">
                <a:off x="8055329" y="2432927"/>
                <a:ext cx="489905" cy="140495"/>
              </a:xfrm>
              <a:prstGeom prst="bentConnector3">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F4DA6F4A-D250-0679-5659-97B30FF5D9B5}"/>
                  </a:ext>
                </a:extLst>
              </p:cNvPr>
              <p:cNvCxnSpPr>
                <a:cxnSpLocks/>
                <a:stCxn id="68" idx="3"/>
                <a:endCxn id="61" idx="0"/>
              </p:cNvCxnSpPr>
              <p:nvPr/>
            </p:nvCxnSpPr>
            <p:spPr>
              <a:xfrm flipV="1">
                <a:off x="8971051" y="2347348"/>
                <a:ext cx="541409" cy="85579"/>
              </a:xfrm>
              <a:prstGeom prst="bentConnector4">
                <a:avLst>
                  <a:gd name="adj1" fmla="val 49865"/>
                  <a:gd name="adj2" fmla="val 163347"/>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8" name="Rectangle: Rounded Corners 67">
                <a:extLst>
                  <a:ext uri="{FF2B5EF4-FFF2-40B4-BE49-F238E27FC236}">
                    <a16:creationId xmlns:a16="http://schemas.microsoft.com/office/drawing/2014/main" id="{E3DC875F-221F-60CA-BAAA-116AF524C906}"/>
                  </a:ext>
                </a:extLst>
              </p:cNvPr>
              <p:cNvSpPr/>
              <p:nvPr/>
            </p:nvSpPr>
            <p:spPr>
              <a:xfrm>
                <a:off x="8545235" y="2257145"/>
                <a:ext cx="425816" cy="351565"/>
              </a:xfrm>
              <a:prstGeom prst="round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Diamond 68">
                <a:extLst>
                  <a:ext uri="{FF2B5EF4-FFF2-40B4-BE49-F238E27FC236}">
                    <a16:creationId xmlns:a16="http://schemas.microsoft.com/office/drawing/2014/main" id="{38959B09-D0ED-0133-3C32-6E7FE0C1DE99}"/>
                  </a:ext>
                </a:extLst>
              </p:cNvPr>
              <p:cNvSpPr/>
              <p:nvPr/>
            </p:nvSpPr>
            <p:spPr>
              <a:xfrm>
                <a:off x="8992014" y="2343811"/>
                <a:ext cx="167131" cy="167131"/>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ectangle: Rounded Corners 74">
                <a:extLst>
                  <a:ext uri="{FF2B5EF4-FFF2-40B4-BE49-F238E27FC236}">
                    <a16:creationId xmlns:a16="http://schemas.microsoft.com/office/drawing/2014/main" id="{0248DB1F-705C-5333-B937-E8B8427AF43B}"/>
                  </a:ext>
                </a:extLst>
              </p:cNvPr>
              <p:cNvSpPr/>
              <p:nvPr/>
            </p:nvSpPr>
            <p:spPr>
              <a:xfrm>
                <a:off x="7629511" y="2397639"/>
                <a:ext cx="425818" cy="351565"/>
              </a:xfrm>
              <a:prstGeom prst="round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Diamond 76">
                <a:extLst>
                  <a:ext uri="{FF2B5EF4-FFF2-40B4-BE49-F238E27FC236}">
                    <a16:creationId xmlns:a16="http://schemas.microsoft.com/office/drawing/2014/main" id="{6F5E8D24-8A24-64CE-5518-2761583907EC}"/>
                  </a:ext>
                </a:extLst>
              </p:cNvPr>
              <p:cNvSpPr/>
              <p:nvPr/>
            </p:nvSpPr>
            <p:spPr>
              <a:xfrm>
                <a:off x="8058700" y="2486120"/>
                <a:ext cx="167130" cy="167132"/>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Right Brace 77">
                <a:extLst>
                  <a:ext uri="{FF2B5EF4-FFF2-40B4-BE49-F238E27FC236}">
                    <a16:creationId xmlns:a16="http://schemas.microsoft.com/office/drawing/2014/main" id="{5526F385-4419-589B-87CB-309B2247E2DD}"/>
                  </a:ext>
                </a:extLst>
              </p:cNvPr>
              <p:cNvSpPr/>
              <p:nvPr/>
            </p:nvSpPr>
            <p:spPr>
              <a:xfrm rot="12414236">
                <a:off x="10428366" y="2672008"/>
                <a:ext cx="883655" cy="428062"/>
              </a:xfrm>
              <a:prstGeom prst="rightBrace">
                <a:avLst>
                  <a:gd name="adj1" fmla="val 9622"/>
                  <a:gd name="adj2" fmla="val 54011"/>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81" name="Straight Arrow Connector 80">
                <a:extLst>
                  <a:ext uri="{FF2B5EF4-FFF2-40B4-BE49-F238E27FC236}">
                    <a16:creationId xmlns:a16="http://schemas.microsoft.com/office/drawing/2014/main" id="{372655C0-14CB-8966-42FE-167A0B45D45B}"/>
                  </a:ext>
                </a:extLst>
              </p:cNvPr>
              <p:cNvCxnSpPr>
                <a:cxnSpLocks/>
                <a:stCxn id="61" idx="3"/>
                <a:endCxn id="82" idx="1"/>
              </p:cNvCxnSpPr>
              <p:nvPr/>
            </p:nvCxnSpPr>
            <p:spPr>
              <a:xfrm>
                <a:off x="9725368" y="2523131"/>
                <a:ext cx="634759" cy="60184"/>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FB5953B9-54B3-B547-8D14-8A7FE26D7C31}"/>
                  </a:ext>
                </a:extLst>
              </p:cNvPr>
              <p:cNvSpPr/>
              <p:nvPr/>
            </p:nvSpPr>
            <p:spPr>
              <a:xfrm>
                <a:off x="10335030" y="2558218"/>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Rectangle 82">
                <a:extLst>
                  <a:ext uri="{FF2B5EF4-FFF2-40B4-BE49-F238E27FC236}">
                    <a16:creationId xmlns:a16="http://schemas.microsoft.com/office/drawing/2014/main" id="{027515E5-641D-244C-3F43-2B18AEC193E8}"/>
                  </a:ext>
                </a:extLst>
              </p:cNvPr>
              <p:cNvSpPr/>
              <p:nvPr/>
            </p:nvSpPr>
            <p:spPr>
              <a:xfrm rot="17820000">
                <a:off x="10645483" y="2615218"/>
                <a:ext cx="966988" cy="546310"/>
              </a:xfrm>
              <a:prstGeom prst="rect">
                <a:avLst/>
              </a:prstGeom>
              <a:solidFill>
                <a:srgbClr val="FFD966"/>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cap="all" dirty="0">
                    <a:solidFill>
                      <a:schemeClr val="tx1"/>
                    </a:solidFill>
                  </a:rPr>
                  <a:t>web Adapter</a:t>
                </a:r>
                <a:endParaRPr lang="en-GB" sz="600" b="1" cap="all" dirty="0">
                  <a:solidFill>
                    <a:schemeClr val="tx1"/>
                  </a:solidFill>
                </a:endParaRPr>
              </a:p>
            </p:txBody>
          </p:sp>
          <p:sp>
            <p:nvSpPr>
              <p:cNvPr id="87" name="Rectangle: Rounded Corners 86">
                <a:extLst>
                  <a:ext uri="{FF2B5EF4-FFF2-40B4-BE49-F238E27FC236}">
                    <a16:creationId xmlns:a16="http://schemas.microsoft.com/office/drawing/2014/main" id="{93063552-4216-984A-B7EB-C376D8B80F06}"/>
                  </a:ext>
                </a:extLst>
              </p:cNvPr>
              <p:cNvSpPr/>
              <p:nvPr/>
            </p:nvSpPr>
            <p:spPr>
              <a:xfrm>
                <a:off x="8193829" y="3000186"/>
                <a:ext cx="425816" cy="351565"/>
              </a:xfrm>
              <a:prstGeom prst="round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0" name="Straight Arrow Connector 89">
                <a:extLst>
                  <a:ext uri="{FF2B5EF4-FFF2-40B4-BE49-F238E27FC236}">
                    <a16:creationId xmlns:a16="http://schemas.microsoft.com/office/drawing/2014/main" id="{802E32F5-5DE5-AFCD-E40C-7A0751D592C4}"/>
                  </a:ext>
                </a:extLst>
              </p:cNvPr>
              <p:cNvCxnSpPr>
                <a:cxnSpLocks/>
                <a:stCxn id="75" idx="2"/>
                <a:endCxn id="87" idx="1"/>
              </p:cNvCxnSpPr>
              <p:nvPr/>
            </p:nvCxnSpPr>
            <p:spPr>
              <a:xfrm>
                <a:off x="7842420" y="2749204"/>
                <a:ext cx="351409" cy="426765"/>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A72E871A-5011-AE88-AEE3-79FCA3EE906D}"/>
                  </a:ext>
                </a:extLst>
              </p:cNvPr>
              <p:cNvSpPr txBox="1"/>
              <p:nvPr/>
            </p:nvSpPr>
            <p:spPr>
              <a:xfrm>
                <a:off x="8019688" y="1545013"/>
                <a:ext cx="2108330" cy="639650"/>
              </a:xfrm>
              <a:prstGeom prst="rect">
                <a:avLst/>
              </a:prstGeom>
              <a:noFill/>
            </p:spPr>
            <p:txBody>
              <a:bodyPr wrap="square" rtlCol="0">
                <a:spAutoFit/>
              </a:bodyPr>
              <a:lstStyle/>
              <a:p>
                <a:pPr algn="r"/>
                <a:r>
                  <a:rPr lang="en-GB" sz="800" b="1" cap="all" dirty="0">
                    <a:solidFill>
                      <a:schemeClr val="bg1"/>
                    </a:solidFill>
                    <a:latin typeface="Alte Haas Grotesk" panose="02000503000000020004" pitchFamily="2" charset="0"/>
                  </a:rPr>
                  <a:t>Auditorium seating Domain</a:t>
                </a:r>
              </a:p>
            </p:txBody>
          </p:sp>
          <p:sp>
            <p:nvSpPr>
              <p:cNvPr id="92" name="TextBox 91">
                <a:extLst>
                  <a:ext uri="{FF2B5EF4-FFF2-40B4-BE49-F238E27FC236}">
                    <a16:creationId xmlns:a16="http://schemas.microsoft.com/office/drawing/2014/main" id="{EC6B82CF-2338-4999-5916-6422740C2309}"/>
                  </a:ext>
                </a:extLst>
              </p:cNvPr>
              <p:cNvSpPr txBox="1"/>
              <p:nvPr/>
            </p:nvSpPr>
            <p:spPr>
              <a:xfrm>
                <a:off x="9182782" y="862837"/>
                <a:ext cx="1523319" cy="407051"/>
              </a:xfrm>
              <a:prstGeom prst="rect">
                <a:avLst/>
              </a:prstGeom>
              <a:noFill/>
            </p:spPr>
            <p:txBody>
              <a:bodyPr wrap="square" rtlCol="0">
                <a:spAutoFit/>
              </a:bodyPr>
              <a:lstStyle/>
              <a:p>
                <a:pPr algn="r"/>
                <a:r>
                  <a:rPr lang="en-GB" sz="800" b="1" cap="all" dirty="0">
                    <a:latin typeface="Alte Haas Grotesk" panose="02000503000000020004" pitchFamily="2" charset="0"/>
                  </a:rPr>
                  <a:t>Infra</a:t>
                </a:r>
              </a:p>
            </p:txBody>
          </p:sp>
          <p:sp>
            <p:nvSpPr>
              <p:cNvPr id="97" name="Right Brace 96">
                <a:extLst>
                  <a:ext uri="{FF2B5EF4-FFF2-40B4-BE49-F238E27FC236}">
                    <a16:creationId xmlns:a16="http://schemas.microsoft.com/office/drawing/2014/main" id="{CB6994B6-0811-5440-AEF9-9EFFA4C518AE}"/>
                  </a:ext>
                </a:extLst>
              </p:cNvPr>
              <p:cNvSpPr/>
              <p:nvPr/>
            </p:nvSpPr>
            <p:spPr>
              <a:xfrm rot="12414236">
                <a:off x="10019507" y="3457714"/>
                <a:ext cx="883655" cy="428062"/>
              </a:xfrm>
              <a:prstGeom prst="rightBrace">
                <a:avLst>
                  <a:gd name="adj1" fmla="val 9622"/>
                  <a:gd name="adj2" fmla="val 54011"/>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8" name="Oval 97">
                <a:extLst>
                  <a:ext uri="{FF2B5EF4-FFF2-40B4-BE49-F238E27FC236}">
                    <a16:creationId xmlns:a16="http://schemas.microsoft.com/office/drawing/2014/main" id="{7BF73818-E535-8698-FF9A-9D010DCB30F2}"/>
                  </a:ext>
                </a:extLst>
              </p:cNvPr>
              <p:cNvSpPr/>
              <p:nvPr/>
            </p:nvSpPr>
            <p:spPr>
              <a:xfrm>
                <a:off x="9926171" y="3343924"/>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Rectangle 98">
                <a:extLst>
                  <a:ext uri="{FF2B5EF4-FFF2-40B4-BE49-F238E27FC236}">
                    <a16:creationId xmlns:a16="http://schemas.microsoft.com/office/drawing/2014/main" id="{BA5B4300-7BC7-FD5A-7FEE-BCA41814D470}"/>
                  </a:ext>
                </a:extLst>
              </p:cNvPr>
              <p:cNvSpPr/>
              <p:nvPr/>
            </p:nvSpPr>
            <p:spPr>
              <a:xfrm rot="17820000">
                <a:off x="10180797" y="3580594"/>
                <a:ext cx="926021" cy="546310"/>
              </a:xfrm>
              <a:prstGeom prst="rect">
                <a:avLst/>
              </a:prstGeom>
              <a:solidFill>
                <a:srgbClr val="FFD966"/>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cap="all" dirty="0">
                    <a:solidFill>
                      <a:schemeClr val="tx1"/>
                    </a:solidFill>
                  </a:rPr>
                  <a:t>web Adapter</a:t>
                </a:r>
                <a:endParaRPr lang="en-GB" sz="600" b="1" cap="all" dirty="0">
                  <a:solidFill>
                    <a:schemeClr val="tx1"/>
                  </a:solidFill>
                </a:endParaRPr>
              </a:p>
            </p:txBody>
          </p:sp>
          <p:cxnSp>
            <p:nvCxnSpPr>
              <p:cNvPr id="101" name="Straight Arrow Connector 100">
                <a:extLst>
                  <a:ext uri="{FF2B5EF4-FFF2-40B4-BE49-F238E27FC236}">
                    <a16:creationId xmlns:a16="http://schemas.microsoft.com/office/drawing/2014/main" id="{AB22FC2B-703A-9B0F-4D8A-789FABE0662A}"/>
                  </a:ext>
                </a:extLst>
              </p:cNvPr>
              <p:cNvCxnSpPr>
                <a:cxnSpLocks/>
                <a:stCxn id="87" idx="3"/>
                <a:endCxn id="157" idx="0"/>
              </p:cNvCxnSpPr>
              <p:nvPr/>
            </p:nvCxnSpPr>
            <p:spPr>
              <a:xfrm>
                <a:off x="8619644" y="3175969"/>
                <a:ext cx="911552" cy="286100"/>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5" name="Flowchart: Magnetic Disk 104">
                <a:extLst>
                  <a:ext uri="{FF2B5EF4-FFF2-40B4-BE49-F238E27FC236}">
                    <a16:creationId xmlns:a16="http://schemas.microsoft.com/office/drawing/2014/main" id="{8D161307-1DEE-03B2-9CAB-88CE7816CC5A}"/>
                  </a:ext>
                </a:extLst>
              </p:cNvPr>
              <p:cNvSpPr/>
              <p:nvPr/>
            </p:nvSpPr>
            <p:spPr>
              <a:xfrm>
                <a:off x="10591451" y="4805433"/>
                <a:ext cx="504522" cy="707977"/>
              </a:xfrm>
              <a:prstGeom prst="flowChartMagneticDisk">
                <a:avLst/>
              </a:prstGeom>
              <a:solidFill>
                <a:schemeClr val="accent6">
                  <a:lumMod val="40000"/>
                  <a:lumOff val="60000"/>
                </a:schemeClr>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800" b="1" cap="all" dirty="0" err="1">
                    <a:solidFill>
                      <a:schemeClr val="tx1"/>
                    </a:solidFill>
                    <a:latin typeface="Alte Haas Grotesk" panose="02000503000000020004" pitchFamily="2" charset="0"/>
                  </a:rPr>
                  <a:t>db</a:t>
                </a:r>
                <a:endParaRPr lang="fr-FR" sz="900" b="1" cap="all" dirty="0">
                  <a:solidFill>
                    <a:schemeClr val="tx1"/>
                  </a:solidFill>
                  <a:latin typeface="Alte Haas Grotesk" panose="02000503000000020004" pitchFamily="2" charset="0"/>
                </a:endParaRPr>
              </a:p>
            </p:txBody>
          </p:sp>
          <p:cxnSp>
            <p:nvCxnSpPr>
              <p:cNvPr id="106" name="Straight Arrow Connector 105">
                <a:extLst>
                  <a:ext uri="{FF2B5EF4-FFF2-40B4-BE49-F238E27FC236}">
                    <a16:creationId xmlns:a16="http://schemas.microsoft.com/office/drawing/2014/main" id="{1C9B2727-85A9-5D12-FFC7-BBD7E9F4CDB7}"/>
                  </a:ext>
                </a:extLst>
              </p:cNvPr>
              <p:cNvCxnSpPr>
                <a:cxnSpLocks/>
                <a:stCxn id="156" idx="2"/>
                <a:endCxn id="105" idx="2"/>
              </p:cNvCxnSpPr>
              <p:nvPr/>
            </p:nvCxnSpPr>
            <p:spPr>
              <a:xfrm>
                <a:off x="9312679" y="4363450"/>
                <a:ext cx="1278772" cy="795972"/>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58D62D67-5149-3436-1CC3-463C92665045}"/>
                  </a:ext>
                </a:extLst>
              </p:cNvPr>
              <p:cNvCxnSpPr>
                <a:cxnSpLocks/>
                <a:stCxn id="147" idx="2"/>
                <a:endCxn id="146" idx="1"/>
              </p:cNvCxnSpPr>
              <p:nvPr/>
            </p:nvCxnSpPr>
            <p:spPr>
              <a:xfrm>
                <a:off x="12427792" y="-1116586"/>
                <a:ext cx="273260" cy="42433"/>
              </a:xfrm>
              <a:prstGeom prst="straightConnector1">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156" name="Rectangle 155">
              <a:extLst>
                <a:ext uri="{FF2B5EF4-FFF2-40B4-BE49-F238E27FC236}">
                  <a16:creationId xmlns:a16="http://schemas.microsoft.com/office/drawing/2014/main" id="{672DC2E9-55DA-8084-9E7D-FCDC54DFA35D}"/>
                </a:ext>
              </a:extLst>
            </p:cNvPr>
            <p:cNvSpPr/>
            <p:nvPr/>
          </p:nvSpPr>
          <p:spPr>
            <a:xfrm>
              <a:off x="7351164" y="4488689"/>
              <a:ext cx="594743" cy="289151"/>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cap="all" dirty="0">
                  <a:solidFill>
                    <a:schemeClr val="tx1"/>
                  </a:solidFill>
                </a:rPr>
                <a:t>Repo (adapter)</a:t>
              </a:r>
              <a:endParaRPr lang="en-GB" sz="600" b="1" cap="all" dirty="0">
                <a:solidFill>
                  <a:schemeClr val="tx1"/>
                </a:solidFill>
              </a:endParaRPr>
            </a:p>
          </p:txBody>
        </p:sp>
      </p:grpSp>
      <p:sp>
        <p:nvSpPr>
          <p:cNvPr id="157" name="Oval 156">
            <a:extLst>
              <a:ext uri="{FF2B5EF4-FFF2-40B4-BE49-F238E27FC236}">
                <a16:creationId xmlns:a16="http://schemas.microsoft.com/office/drawing/2014/main" id="{FE3FA1EB-E4A8-5024-249A-54445D541DD8}"/>
              </a:ext>
            </a:extLst>
          </p:cNvPr>
          <p:cNvSpPr/>
          <p:nvPr/>
        </p:nvSpPr>
        <p:spPr>
          <a:xfrm>
            <a:off x="7647162" y="4230502"/>
            <a:ext cx="90705" cy="9070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2" name="Straight Arrow Connector 161">
            <a:extLst>
              <a:ext uri="{FF2B5EF4-FFF2-40B4-BE49-F238E27FC236}">
                <a16:creationId xmlns:a16="http://schemas.microsoft.com/office/drawing/2014/main" id="{C40ADE02-A855-B9AD-B51A-EC29453999ED}"/>
              </a:ext>
            </a:extLst>
          </p:cNvPr>
          <p:cNvCxnSpPr>
            <a:cxnSpLocks/>
            <a:stCxn id="61" idx="2"/>
            <a:endCxn id="98" idx="1"/>
          </p:cNvCxnSpPr>
          <p:nvPr/>
        </p:nvCxnSpPr>
        <p:spPr>
          <a:xfrm>
            <a:off x="8135277" y="3995894"/>
            <a:ext cx="232252" cy="354675"/>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E5D81625-ABA7-5E41-0B86-5C44C13CE09C}"/>
              </a:ext>
            </a:extLst>
          </p:cNvPr>
          <p:cNvCxnSpPr>
            <a:cxnSpLocks/>
            <a:stCxn id="157" idx="4"/>
            <a:endCxn id="156" idx="0"/>
          </p:cNvCxnSpPr>
          <p:nvPr/>
        </p:nvCxnSpPr>
        <p:spPr>
          <a:xfrm>
            <a:off x="7692515" y="4321207"/>
            <a:ext cx="337021" cy="266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0" name="Group 169">
            <a:extLst>
              <a:ext uri="{FF2B5EF4-FFF2-40B4-BE49-F238E27FC236}">
                <a16:creationId xmlns:a16="http://schemas.microsoft.com/office/drawing/2014/main" id="{D719F29D-6F85-7020-4225-D0621E2FF04F}"/>
              </a:ext>
            </a:extLst>
          </p:cNvPr>
          <p:cNvGrpSpPr/>
          <p:nvPr/>
        </p:nvGrpSpPr>
        <p:grpSpPr>
          <a:xfrm>
            <a:off x="9090456" y="4679547"/>
            <a:ext cx="2893627" cy="1933204"/>
            <a:chOff x="6434086" y="829444"/>
            <a:chExt cx="5467100" cy="3652518"/>
          </a:xfrm>
        </p:grpSpPr>
        <p:sp>
          <p:nvSpPr>
            <p:cNvPr id="171" name="Hexagon 170">
              <a:extLst>
                <a:ext uri="{FF2B5EF4-FFF2-40B4-BE49-F238E27FC236}">
                  <a16:creationId xmlns:a16="http://schemas.microsoft.com/office/drawing/2014/main" id="{3CA6504F-1E7B-6DEF-73CD-3E03203C337F}"/>
                </a:ext>
              </a:extLst>
            </p:cNvPr>
            <p:cNvSpPr/>
            <p:nvPr/>
          </p:nvSpPr>
          <p:spPr>
            <a:xfrm>
              <a:off x="6434086" y="829444"/>
              <a:ext cx="5174160" cy="3562815"/>
            </a:xfrm>
            <a:prstGeom prst="hexagon">
              <a:avLst/>
            </a:prstGeom>
            <a:solidFill>
              <a:srgbClr val="DEEBF7"/>
            </a:solid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2" name="Hexagon 171">
              <a:extLst>
                <a:ext uri="{FF2B5EF4-FFF2-40B4-BE49-F238E27FC236}">
                  <a16:creationId xmlns:a16="http://schemas.microsoft.com/office/drawing/2014/main" id="{4EB66E99-62F9-9EA0-9D4D-A22383D683B7}"/>
                </a:ext>
              </a:extLst>
            </p:cNvPr>
            <p:cNvSpPr/>
            <p:nvPr/>
          </p:nvSpPr>
          <p:spPr>
            <a:xfrm>
              <a:off x="7500976" y="1564081"/>
              <a:ext cx="3040380" cy="2093540"/>
            </a:xfrm>
            <a:prstGeom prst="hexagon">
              <a:avLst/>
            </a:prstGeom>
            <a:solidFill>
              <a:schemeClr val="accent1">
                <a:lumMod val="60000"/>
                <a:lumOff val="40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73" name="Group 172">
              <a:extLst>
                <a:ext uri="{FF2B5EF4-FFF2-40B4-BE49-F238E27FC236}">
                  <a16:creationId xmlns:a16="http://schemas.microsoft.com/office/drawing/2014/main" id="{84ADA9C4-001C-AC3A-28BA-0097E7A9FB53}"/>
                </a:ext>
              </a:extLst>
            </p:cNvPr>
            <p:cNvGrpSpPr/>
            <p:nvPr/>
          </p:nvGrpSpPr>
          <p:grpSpPr>
            <a:xfrm>
              <a:off x="7718305" y="2120128"/>
              <a:ext cx="171374" cy="289785"/>
              <a:chOff x="7656010" y="3264523"/>
              <a:chExt cx="171374" cy="289785"/>
            </a:xfrm>
          </p:grpSpPr>
          <p:cxnSp>
            <p:nvCxnSpPr>
              <p:cNvPr id="192" name="Straight Connector 191">
                <a:extLst>
                  <a:ext uri="{FF2B5EF4-FFF2-40B4-BE49-F238E27FC236}">
                    <a16:creationId xmlns:a16="http://schemas.microsoft.com/office/drawing/2014/main" id="{D5445CED-3298-C85E-A5E4-C7620DF3B714}"/>
                  </a:ext>
                </a:extLst>
              </p:cNvPr>
              <p:cNvCxnSpPr>
                <a:cxnSpLocks/>
                <a:stCxn id="193" idx="4"/>
                <a:endCxn id="179" idx="0"/>
              </p:cNvCxnSpPr>
              <p:nvPr/>
            </p:nvCxnSpPr>
            <p:spPr>
              <a:xfrm flipH="1">
                <a:off x="7741696" y="3435898"/>
                <a:ext cx="2" cy="118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3" name="Oval 192">
                <a:extLst>
                  <a:ext uri="{FF2B5EF4-FFF2-40B4-BE49-F238E27FC236}">
                    <a16:creationId xmlns:a16="http://schemas.microsoft.com/office/drawing/2014/main" id="{7E625A81-8EFE-62CB-0837-2464A0E24774}"/>
                  </a:ext>
                </a:extLst>
              </p:cNvPr>
              <p:cNvSpPr/>
              <p:nvPr/>
            </p:nvSpPr>
            <p:spPr>
              <a:xfrm>
                <a:off x="7656010" y="3264523"/>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4" name="Rectangle: Rounded Corners 173">
              <a:extLst>
                <a:ext uri="{FF2B5EF4-FFF2-40B4-BE49-F238E27FC236}">
                  <a16:creationId xmlns:a16="http://schemas.microsoft.com/office/drawing/2014/main" id="{4FD48332-DD92-05C8-CACD-AF9C69CDAAD6}"/>
                </a:ext>
              </a:extLst>
            </p:cNvPr>
            <p:cNvSpPr/>
            <p:nvPr/>
          </p:nvSpPr>
          <p:spPr>
            <a:xfrm>
              <a:off x="9671729" y="2659803"/>
              <a:ext cx="425816" cy="351565"/>
            </a:xfrm>
            <a:prstGeom prst="round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5" name="Connector: Elbow 174">
              <a:extLst>
                <a:ext uri="{FF2B5EF4-FFF2-40B4-BE49-F238E27FC236}">
                  <a16:creationId xmlns:a16="http://schemas.microsoft.com/office/drawing/2014/main" id="{E5A4018A-BAB1-7BD0-049C-33311D8E211A}"/>
                </a:ext>
              </a:extLst>
            </p:cNvPr>
            <p:cNvCxnSpPr>
              <a:cxnSpLocks/>
              <a:stCxn id="179" idx="3"/>
              <a:endCxn id="177" idx="1"/>
            </p:cNvCxnSpPr>
            <p:nvPr/>
          </p:nvCxnSpPr>
          <p:spPr>
            <a:xfrm flipV="1">
              <a:off x="8016899" y="2432927"/>
              <a:ext cx="692841" cy="152768"/>
            </a:xfrm>
            <a:prstGeom prst="bentConnector3">
              <a:avLst>
                <a:gd name="adj1" fmla="val 50000"/>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76" name="Connector: Elbow 175">
              <a:extLst>
                <a:ext uri="{FF2B5EF4-FFF2-40B4-BE49-F238E27FC236}">
                  <a16:creationId xmlns:a16="http://schemas.microsoft.com/office/drawing/2014/main" id="{A6A24D67-17C0-4D77-423E-C601C2D2325C}"/>
                </a:ext>
              </a:extLst>
            </p:cNvPr>
            <p:cNvCxnSpPr>
              <a:cxnSpLocks/>
              <a:stCxn id="177" idx="3"/>
              <a:endCxn id="174" idx="0"/>
            </p:cNvCxnSpPr>
            <p:nvPr/>
          </p:nvCxnSpPr>
          <p:spPr>
            <a:xfrm>
              <a:off x="9135557" y="2432927"/>
              <a:ext cx="749080" cy="226876"/>
            </a:xfrm>
            <a:prstGeom prst="bentConnector2">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77" name="Rectangle: Rounded Corners 176">
              <a:extLst>
                <a:ext uri="{FF2B5EF4-FFF2-40B4-BE49-F238E27FC236}">
                  <a16:creationId xmlns:a16="http://schemas.microsoft.com/office/drawing/2014/main" id="{2E004944-F882-C9A8-65B9-67369A2AD7D8}"/>
                </a:ext>
              </a:extLst>
            </p:cNvPr>
            <p:cNvSpPr/>
            <p:nvPr/>
          </p:nvSpPr>
          <p:spPr>
            <a:xfrm>
              <a:off x="8709741" y="2257145"/>
              <a:ext cx="425816" cy="351565"/>
            </a:xfrm>
            <a:prstGeom prst="round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8" name="Diamond 177">
              <a:extLst>
                <a:ext uri="{FF2B5EF4-FFF2-40B4-BE49-F238E27FC236}">
                  <a16:creationId xmlns:a16="http://schemas.microsoft.com/office/drawing/2014/main" id="{D31FEAF5-1B44-7985-E332-1ED7980355EB}"/>
                </a:ext>
              </a:extLst>
            </p:cNvPr>
            <p:cNvSpPr/>
            <p:nvPr/>
          </p:nvSpPr>
          <p:spPr>
            <a:xfrm>
              <a:off x="9148994" y="2360445"/>
              <a:ext cx="167131" cy="167131"/>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9" name="Rectangle: Rounded Corners 178">
              <a:extLst>
                <a:ext uri="{FF2B5EF4-FFF2-40B4-BE49-F238E27FC236}">
                  <a16:creationId xmlns:a16="http://schemas.microsoft.com/office/drawing/2014/main" id="{959DE4A7-82CE-54D2-AF15-5C1BA18B7EF9}"/>
                </a:ext>
              </a:extLst>
            </p:cNvPr>
            <p:cNvSpPr/>
            <p:nvPr/>
          </p:nvSpPr>
          <p:spPr>
            <a:xfrm>
              <a:off x="7591081" y="2409913"/>
              <a:ext cx="425818" cy="351565"/>
            </a:xfrm>
            <a:prstGeom prst="round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0" name="Diamond 179">
              <a:extLst>
                <a:ext uri="{FF2B5EF4-FFF2-40B4-BE49-F238E27FC236}">
                  <a16:creationId xmlns:a16="http://schemas.microsoft.com/office/drawing/2014/main" id="{FEFA422D-00F5-2E3F-EECF-6BA3674F1EBD}"/>
                </a:ext>
              </a:extLst>
            </p:cNvPr>
            <p:cNvSpPr/>
            <p:nvPr/>
          </p:nvSpPr>
          <p:spPr>
            <a:xfrm>
              <a:off x="8026607" y="2502780"/>
              <a:ext cx="167131" cy="167133"/>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1" name="Rectangle: Rounded Corners 180">
              <a:extLst>
                <a:ext uri="{FF2B5EF4-FFF2-40B4-BE49-F238E27FC236}">
                  <a16:creationId xmlns:a16="http://schemas.microsoft.com/office/drawing/2014/main" id="{68C69193-9641-660A-D29C-EDC53265D823}"/>
                </a:ext>
              </a:extLst>
            </p:cNvPr>
            <p:cNvSpPr/>
            <p:nvPr/>
          </p:nvSpPr>
          <p:spPr>
            <a:xfrm>
              <a:off x="8954217" y="3078046"/>
              <a:ext cx="425816" cy="351565"/>
            </a:xfrm>
            <a:prstGeom prst="round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2" name="Connector: Elbow 181">
              <a:extLst>
                <a:ext uri="{FF2B5EF4-FFF2-40B4-BE49-F238E27FC236}">
                  <a16:creationId xmlns:a16="http://schemas.microsoft.com/office/drawing/2014/main" id="{2BCAC452-57D1-8C6E-7210-EAF0C06E26E0}"/>
                </a:ext>
              </a:extLst>
            </p:cNvPr>
            <p:cNvCxnSpPr>
              <a:cxnSpLocks/>
              <a:stCxn id="189" idx="3"/>
              <a:endCxn id="181" idx="1"/>
            </p:cNvCxnSpPr>
            <p:nvPr/>
          </p:nvCxnSpPr>
          <p:spPr>
            <a:xfrm flipH="1">
              <a:off x="8954216" y="2814472"/>
              <a:ext cx="698886" cy="439357"/>
            </a:xfrm>
            <a:prstGeom prst="bentConnector5">
              <a:avLst>
                <a:gd name="adj1" fmla="val 33475"/>
                <a:gd name="adj2" fmla="val 26193"/>
                <a:gd name="adj3" fmla="val 124784"/>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3" name="TextBox 182">
              <a:extLst>
                <a:ext uri="{FF2B5EF4-FFF2-40B4-BE49-F238E27FC236}">
                  <a16:creationId xmlns:a16="http://schemas.microsoft.com/office/drawing/2014/main" id="{356034D7-7C58-6F75-7DF5-34251C720805}"/>
                </a:ext>
              </a:extLst>
            </p:cNvPr>
            <p:cNvSpPr txBox="1"/>
            <p:nvPr/>
          </p:nvSpPr>
          <p:spPr>
            <a:xfrm>
              <a:off x="7618588" y="1545013"/>
              <a:ext cx="2567017" cy="639650"/>
            </a:xfrm>
            <a:prstGeom prst="rect">
              <a:avLst/>
            </a:prstGeom>
            <a:noFill/>
          </p:spPr>
          <p:txBody>
            <a:bodyPr wrap="square" rtlCol="0">
              <a:spAutoFit/>
            </a:bodyPr>
            <a:lstStyle/>
            <a:p>
              <a:pPr algn="r"/>
              <a:r>
                <a:rPr lang="en-GB" sz="800" b="1" cap="all" dirty="0">
                  <a:solidFill>
                    <a:schemeClr val="bg1"/>
                  </a:solidFill>
                  <a:latin typeface="Alte Haas Grotesk" panose="02000503000000020004" pitchFamily="2" charset="0"/>
                </a:rPr>
                <a:t>Seats Availability DOMAIN</a:t>
              </a:r>
            </a:p>
          </p:txBody>
        </p:sp>
        <p:sp>
          <p:nvSpPr>
            <p:cNvPr id="184" name="TextBox 183">
              <a:extLst>
                <a:ext uri="{FF2B5EF4-FFF2-40B4-BE49-F238E27FC236}">
                  <a16:creationId xmlns:a16="http://schemas.microsoft.com/office/drawing/2014/main" id="{96361581-2B69-94DE-F454-F0D9793AFB52}"/>
                </a:ext>
              </a:extLst>
            </p:cNvPr>
            <p:cNvSpPr txBox="1"/>
            <p:nvPr/>
          </p:nvSpPr>
          <p:spPr>
            <a:xfrm>
              <a:off x="9182782" y="862837"/>
              <a:ext cx="1523319" cy="407051"/>
            </a:xfrm>
            <a:prstGeom prst="rect">
              <a:avLst/>
            </a:prstGeom>
            <a:noFill/>
          </p:spPr>
          <p:txBody>
            <a:bodyPr wrap="square" rtlCol="0">
              <a:spAutoFit/>
            </a:bodyPr>
            <a:lstStyle/>
            <a:p>
              <a:pPr algn="r"/>
              <a:r>
                <a:rPr lang="en-GB" sz="800" b="1" cap="all" dirty="0">
                  <a:latin typeface="Alte Haas Grotesk" panose="02000503000000020004" pitchFamily="2" charset="0"/>
                </a:rPr>
                <a:t>Infra</a:t>
              </a:r>
            </a:p>
          </p:txBody>
        </p:sp>
        <p:sp>
          <p:nvSpPr>
            <p:cNvPr id="185" name="Right Brace 184">
              <a:extLst>
                <a:ext uri="{FF2B5EF4-FFF2-40B4-BE49-F238E27FC236}">
                  <a16:creationId xmlns:a16="http://schemas.microsoft.com/office/drawing/2014/main" id="{E89BE776-D4A3-4CBC-2B8C-8B0DB93D0CFF}"/>
                </a:ext>
              </a:extLst>
            </p:cNvPr>
            <p:cNvSpPr/>
            <p:nvPr/>
          </p:nvSpPr>
          <p:spPr>
            <a:xfrm rot="12414236">
              <a:off x="10019507" y="3457714"/>
              <a:ext cx="883655" cy="428062"/>
            </a:xfrm>
            <a:prstGeom prst="rightBrace">
              <a:avLst>
                <a:gd name="adj1" fmla="val 9622"/>
                <a:gd name="adj2" fmla="val 54011"/>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6" name="Oval 185">
              <a:extLst>
                <a:ext uri="{FF2B5EF4-FFF2-40B4-BE49-F238E27FC236}">
                  <a16:creationId xmlns:a16="http://schemas.microsoft.com/office/drawing/2014/main" id="{F7EFA404-9C19-B860-A261-9E4C100A7DE4}"/>
                </a:ext>
              </a:extLst>
            </p:cNvPr>
            <p:cNvSpPr/>
            <p:nvPr/>
          </p:nvSpPr>
          <p:spPr>
            <a:xfrm>
              <a:off x="9926171" y="3343924"/>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7" name="Rectangle 186">
              <a:extLst>
                <a:ext uri="{FF2B5EF4-FFF2-40B4-BE49-F238E27FC236}">
                  <a16:creationId xmlns:a16="http://schemas.microsoft.com/office/drawing/2014/main" id="{E97DD16C-F9E2-3178-16D4-60241CEE07AA}"/>
                </a:ext>
              </a:extLst>
            </p:cNvPr>
            <p:cNvSpPr/>
            <p:nvPr/>
          </p:nvSpPr>
          <p:spPr>
            <a:xfrm rot="17820000">
              <a:off x="10111547" y="3443045"/>
              <a:ext cx="1204694" cy="546312"/>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b="1" cap="all" dirty="0">
                  <a:solidFill>
                    <a:schemeClr val="tx1"/>
                  </a:solidFill>
                </a:rPr>
                <a:t>Repo (adapter)</a:t>
              </a:r>
              <a:endParaRPr lang="en-GB" sz="700" b="1" cap="all" dirty="0">
                <a:solidFill>
                  <a:schemeClr val="tx1"/>
                </a:solidFill>
              </a:endParaRPr>
            </a:p>
          </p:txBody>
        </p:sp>
        <p:cxnSp>
          <p:nvCxnSpPr>
            <p:cNvPr id="188" name="Straight Arrow Connector 187">
              <a:extLst>
                <a:ext uri="{FF2B5EF4-FFF2-40B4-BE49-F238E27FC236}">
                  <a16:creationId xmlns:a16="http://schemas.microsoft.com/office/drawing/2014/main" id="{03B731CE-C71E-A7D3-0C80-7B69E4ACF236}"/>
                </a:ext>
              </a:extLst>
            </p:cNvPr>
            <p:cNvCxnSpPr>
              <a:cxnSpLocks/>
              <a:stCxn id="181" idx="3"/>
              <a:endCxn id="186" idx="2"/>
            </p:cNvCxnSpPr>
            <p:nvPr/>
          </p:nvCxnSpPr>
          <p:spPr>
            <a:xfrm>
              <a:off x="9380033" y="3253829"/>
              <a:ext cx="546138" cy="175782"/>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89" name="Diamond 188">
              <a:extLst>
                <a:ext uri="{FF2B5EF4-FFF2-40B4-BE49-F238E27FC236}">
                  <a16:creationId xmlns:a16="http://schemas.microsoft.com/office/drawing/2014/main" id="{7503AD24-1058-9D59-37D2-073DDEE2FC85}"/>
                </a:ext>
              </a:extLst>
            </p:cNvPr>
            <p:cNvSpPr/>
            <p:nvPr/>
          </p:nvSpPr>
          <p:spPr>
            <a:xfrm>
              <a:off x="9485971" y="2730905"/>
              <a:ext cx="167131" cy="167131"/>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0" name="Flowchart: Magnetic Disk 189">
              <a:extLst>
                <a:ext uri="{FF2B5EF4-FFF2-40B4-BE49-F238E27FC236}">
                  <a16:creationId xmlns:a16="http://schemas.microsoft.com/office/drawing/2014/main" id="{869E3C6F-A3B0-4823-B10E-BA0A7B6BFD80}"/>
                </a:ext>
              </a:extLst>
            </p:cNvPr>
            <p:cNvSpPr/>
            <p:nvPr/>
          </p:nvSpPr>
          <p:spPr>
            <a:xfrm>
              <a:off x="11396665" y="3773985"/>
              <a:ext cx="504521" cy="707977"/>
            </a:xfrm>
            <a:prstGeom prst="flowChartMagneticDisk">
              <a:avLst/>
            </a:prstGeom>
            <a:solidFill>
              <a:srgbClr val="DEEBF7"/>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800" b="1" cap="all" dirty="0" err="1">
                  <a:solidFill>
                    <a:schemeClr val="accent1"/>
                  </a:solidFill>
                </a:rPr>
                <a:t>db</a:t>
              </a:r>
              <a:endParaRPr lang="fr-FR" sz="800" b="1" cap="all" dirty="0">
                <a:solidFill>
                  <a:schemeClr val="accent1"/>
                </a:solidFill>
              </a:endParaRPr>
            </a:p>
          </p:txBody>
        </p:sp>
        <p:cxnSp>
          <p:nvCxnSpPr>
            <p:cNvPr id="191" name="Straight Arrow Connector 190">
              <a:extLst>
                <a:ext uri="{FF2B5EF4-FFF2-40B4-BE49-F238E27FC236}">
                  <a16:creationId xmlns:a16="http://schemas.microsoft.com/office/drawing/2014/main" id="{E4783ED7-0832-34CB-BF77-7CABC0EE31E7}"/>
                </a:ext>
              </a:extLst>
            </p:cNvPr>
            <p:cNvCxnSpPr>
              <a:cxnSpLocks/>
              <a:stCxn id="187" idx="2"/>
              <a:endCxn id="190" idx="2"/>
            </p:cNvCxnSpPr>
            <p:nvPr/>
          </p:nvCxnSpPr>
          <p:spPr>
            <a:xfrm>
              <a:off x="10957277" y="3840211"/>
              <a:ext cx="439387" cy="287763"/>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cxnSp>
        <p:nvCxnSpPr>
          <p:cNvPr id="209" name="Straight Arrow Connector 208">
            <a:extLst>
              <a:ext uri="{FF2B5EF4-FFF2-40B4-BE49-F238E27FC236}">
                <a16:creationId xmlns:a16="http://schemas.microsoft.com/office/drawing/2014/main" id="{832440EA-B72F-04C3-EFD2-31AB61EB8382}"/>
              </a:ext>
            </a:extLst>
          </p:cNvPr>
          <p:cNvCxnSpPr>
            <a:cxnSpLocks/>
            <a:stCxn id="150" idx="2"/>
            <a:endCxn id="193" idx="1"/>
          </p:cNvCxnSpPr>
          <p:nvPr/>
        </p:nvCxnSpPr>
        <p:spPr>
          <a:xfrm>
            <a:off x="9565603" y="5271593"/>
            <a:ext cx="217848" cy="104370"/>
          </a:xfrm>
          <a:prstGeom prst="straightConnector1">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6" name="Rectangle 215">
            <a:extLst>
              <a:ext uri="{FF2B5EF4-FFF2-40B4-BE49-F238E27FC236}">
                <a16:creationId xmlns:a16="http://schemas.microsoft.com/office/drawing/2014/main" id="{B4EA41F1-A440-2F90-8DE8-61CF29EE04C4}"/>
              </a:ext>
            </a:extLst>
          </p:cNvPr>
          <p:cNvSpPr/>
          <p:nvPr/>
        </p:nvSpPr>
        <p:spPr>
          <a:xfrm rot="17820000">
            <a:off x="5411476" y="3179914"/>
            <a:ext cx="824437" cy="546311"/>
          </a:xfrm>
          <a:prstGeom prst="rect">
            <a:avLst/>
          </a:prstGeom>
          <a:solidFill>
            <a:srgbClr val="FFD966"/>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cap="all" dirty="0">
                <a:solidFill>
                  <a:schemeClr val="tx1"/>
                </a:solidFill>
              </a:rPr>
              <a:t>Auditorium </a:t>
            </a:r>
            <a:r>
              <a:rPr lang="fr-FR" sz="900" cap="all" dirty="0" err="1">
                <a:solidFill>
                  <a:schemeClr val="tx1"/>
                </a:solidFill>
              </a:rPr>
              <a:t>seating</a:t>
            </a:r>
            <a:r>
              <a:rPr lang="fr-FR" sz="900" cap="all" dirty="0">
                <a:solidFill>
                  <a:schemeClr val="tx1"/>
                </a:solidFill>
              </a:rPr>
              <a:t> web Adapter</a:t>
            </a:r>
            <a:endParaRPr lang="en-GB" sz="900" cap="all" dirty="0">
              <a:solidFill>
                <a:schemeClr val="tx1"/>
              </a:solidFill>
            </a:endParaRPr>
          </a:p>
        </p:txBody>
      </p:sp>
      <p:cxnSp>
        <p:nvCxnSpPr>
          <p:cNvPr id="80" name="Straight Arrow Connector 79">
            <a:extLst>
              <a:ext uri="{FF2B5EF4-FFF2-40B4-BE49-F238E27FC236}">
                <a16:creationId xmlns:a16="http://schemas.microsoft.com/office/drawing/2014/main" id="{CF148EDC-DFD7-DD46-9E09-4881F99D4190}"/>
              </a:ext>
            </a:extLst>
          </p:cNvPr>
          <p:cNvCxnSpPr>
            <a:cxnSpLocks/>
            <a:stCxn id="216" idx="2"/>
            <a:endCxn id="124" idx="0"/>
          </p:cNvCxnSpPr>
          <p:nvPr/>
        </p:nvCxnSpPr>
        <p:spPr>
          <a:xfrm flipV="1">
            <a:off x="6067078" y="3482077"/>
            <a:ext cx="686191" cy="95002"/>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24" name="Rectangle 123">
            <a:extLst>
              <a:ext uri="{FF2B5EF4-FFF2-40B4-BE49-F238E27FC236}">
                <a16:creationId xmlns:a16="http://schemas.microsoft.com/office/drawing/2014/main" id="{95CCA3AE-DC28-07AF-77A4-FC31B01A9800}"/>
              </a:ext>
            </a:extLst>
          </p:cNvPr>
          <p:cNvSpPr/>
          <p:nvPr/>
        </p:nvSpPr>
        <p:spPr>
          <a:xfrm rot="17798078">
            <a:off x="6441801" y="3393203"/>
            <a:ext cx="910930" cy="322182"/>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cap="all" dirty="0">
                <a:solidFill>
                  <a:schemeClr val="tx1"/>
                </a:solidFill>
              </a:rPr>
              <a:t>Web </a:t>
            </a:r>
            <a:r>
              <a:rPr lang="fr-FR" sz="900" cap="all" dirty="0" err="1">
                <a:solidFill>
                  <a:schemeClr val="tx1"/>
                </a:solidFill>
              </a:rPr>
              <a:t>controller</a:t>
            </a:r>
            <a:endParaRPr lang="en-GB" sz="900" cap="all" dirty="0">
              <a:solidFill>
                <a:schemeClr val="tx1"/>
              </a:solidFill>
            </a:endParaRPr>
          </a:p>
        </p:txBody>
      </p:sp>
      <p:cxnSp>
        <p:nvCxnSpPr>
          <p:cNvPr id="125" name="Straight Arrow Connector 124">
            <a:extLst>
              <a:ext uri="{FF2B5EF4-FFF2-40B4-BE49-F238E27FC236}">
                <a16:creationId xmlns:a16="http://schemas.microsoft.com/office/drawing/2014/main" id="{BBF7BB88-7958-762B-C0DC-C41CC60B01F7}"/>
              </a:ext>
            </a:extLst>
          </p:cNvPr>
          <p:cNvCxnSpPr>
            <a:cxnSpLocks/>
            <a:stCxn id="124" idx="2"/>
            <a:endCxn id="60" idx="1"/>
          </p:cNvCxnSpPr>
          <p:nvPr/>
        </p:nvCxnSpPr>
        <p:spPr>
          <a:xfrm>
            <a:off x="7041263" y="3626511"/>
            <a:ext cx="175534" cy="39924"/>
          </a:xfrm>
          <a:prstGeom prst="straightConnector1">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CCB73EF0-935D-80FD-0DA6-10CCD5AA72D7}"/>
              </a:ext>
            </a:extLst>
          </p:cNvPr>
          <p:cNvSpPr txBox="1"/>
          <p:nvPr/>
        </p:nvSpPr>
        <p:spPr>
          <a:xfrm>
            <a:off x="6103191" y="3581579"/>
            <a:ext cx="618793" cy="230832"/>
          </a:xfrm>
          <a:prstGeom prst="rect">
            <a:avLst/>
          </a:prstGeom>
          <a:noFill/>
        </p:spPr>
        <p:txBody>
          <a:bodyPr wrap="square" rtlCol="0">
            <a:spAutoFit/>
          </a:bodyPr>
          <a:lstStyle/>
          <a:p>
            <a:r>
              <a:rPr lang="fr-FR" sz="900" b="1" dirty="0">
                <a:latin typeface="Alte Haas Grotesk" panose="02000503000000020004" pitchFamily="2" charset="0"/>
              </a:rPr>
              <a:t>HTTP</a:t>
            </a:r>
            <a:endParaRPr lang="en-GB" sz="900" b="1" dirty="0">
              <a:latin typeface="Alte Haas Grotesk" panose="02000503000000020004" pitchFamily="2" charset="0"/>
            </a:endParaRPr>
          </a:p>
        </p:txBody>
      </p:sp>
      <p:sp>
        <p:nvSpPr>
          <p:cNvPr id="147" name="Rectangle 146">
            <a:extLst>
              <a:ext uri="{FF2B5EF4-FFF2-40B4-BE49-F238E27FC236}">
                <a16:creationId xmlns:a16="http://schemas.microsoft.com/office/drawing/2014/main" id="{86B6EB44-AA4A-653F-C0E5-F7D29686C9D9}"/>
              </a:ext>
            </a:extLst>
          </p:cNvPr>
          <p:cNvSpPr/>
          <p:nvPr/>
        </p:nvSpPr>
        <p:spPr>
          <a:xfrm rot="17798078">
            <a:off x="9078840" y="1743118"/>
            <a:ext cx="910930" cy="322182"/>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cap="all" dirty="0">
                <a:solidFill>
                  <a:schemeClr val="tx1"/>
                </a:solidFill>
              </a:rPr>
              <a:t>Web </a:t>
            </a:r>
            <a:r>
              <a:rPr lang="fr-FR" sz="900" cap="all" dirty="0" err="1">
                <a:solidFill>
                  <a:schemeClr val="tx1"/>
                </a:solidFill>
              </a:rPr>
              <a:t>controller</a:t>
            </a:r>
            <a:endParaRPr lang="en-GB" sz="900" cap="all" dirty="0">
              <a:solidFill>
                <a:schemeClr val="tx1"/>
              </a:solidFill>
            </a:endParaRPr>
          </a:p>
        </p:txBody>
      </p:sp>
      <p:cxnSp>
        <p:nvCxnSpPr>
          <p:cNvPr id="148" name="Straight Arrow Connector 147">
            <a:extLst>
              <a:ext uri="{FF2B5EF4-FFF2-40B4-BE49-F238E27FC236}">
                <a16:creationId xmlns:a16="http://schemas.microsoft.com/office/drawing/2014/main" id="{BE973D3E-8B0B-E788-7857-276EC33A8C01}"/>
              </a:ext>
            </a:extLst>
          </p:cNvPr>
          <p:cNvCxnSpPr>
            <a:cxnSpLocks/>
            <a:stCxn id="83" idx="3"/>
            <a:endCxn id="147" idx="1"/>
          </p:cNvCxnSpPr>
          <p:nvPr/>
        </p:nvCxnSpPr>
        <p:spPr>
          <a:xfrm flipV="1">
            <a:off x="9107044" y="2311342"/>
            <a:ext cx="223076" cy="1556818"/>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49" name="TextBox 148">
            <a:extLst>
              <a:ext uri="{FF2B5EF4-FFF2-40B4-BE49-F238E27FC236}">
                <a16:creationId xmlns:a16="http://schemas.microsoft.com/office/drawing/2014/main" id="{A6FC44D8-6325-6FBA-6DB6-177609B48ED5}"/>
              </a:ext>
            </a:extLst>
          </p:cNvPr>
          <p:cNvSpPr txBox="1"/>
          <p:nvPr/>
        </p:nvSpPr>
        <p:spPr>
          <a:xfrm>
            <a:off x="9142249" y="3337653"/>
            <a:ext cx="618793" cy="230832"/>
          </a:xfrm>
          <a:prstGeom prst="rect">
            <a:avLst/>
          </a:prstGeom>
          <a:noFill/>
        </p:spPr>
        <p:txBody>
          <a:bodyPr wrap="square" rtlCol="0">
            <a:spAutoFit/>
          </a:bodyPr>
          <a:lstStyle/>
          <a:p>
            <a:r>
              <a:rPr lang="fr-FR" sz="900" b="1" dirty="0">
                <a:latin typeface="Alte Haas Grotesk" panose="02000503000000020004" pitchFamily="2" charset="0"/>
              </a:rPr>
              <a:t>HTTP</a:t>
            </a:r>
            <a:endParaRPr lang="en-GB" sz="900" b="1" dirty="0">
              <a:latin typeface="Alte Haas Grotesk" panose="02000503000000020004" pitchFamily="2" charset="0"/>
            </a:endParaRPr>
          </a:p>
        </p:txBody>
      </p:sp>
      <p:sp>
        <p:nvSpPr>
          <p:cNvPr id="150" name="Rectangle 149">
            <a:extLst>
              <a:ext uri="{FF2B5EF4-FFF2-40B4-BE49-F238E27FC236}">
                <a16:creationId xmlns:a16="http://schemas.microsoft.com/office/drawing/2014/main" id="{129B36FF-2726-96F6-96F9-A1ED9706C7D2}"/>
              </a:ext>
            </a:extLst>
          </p:cNvPr>
          <p:cNvSpPr/>
          <p:nvPr/>
        </p:nvSpPr>
        <p:spPr>
          <a:xfrm rot="17798078">
            <a:off x="9028812" y="5091517"/>
            <a:ext cx="851298" cy="248673"/>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cap="all" dirty="0">
                <a:solidFill>
                  <a:schemeClr val="tx1"/>
                </a:solidFill>
              </a:rPr>
              <a:t>Web </a:t>
            </a:r>
            <a:r>
              <a:rPr lang="fr-FR" sz="900" cap="all" dirty="0" err="1">
                <a:solidFill>
                  <a:schemeClr val="tx1"/>
                </a:solidFill>
              </a:rPr>
              <a:t>controller</a:t>
            </a:r>
            <a:endParaRPr lang="en-GB" sz="900" cap="all" dirty="0">
              <a:solidFill>
                <a:schemeClr val="tx1"/>
              </a:solidFill>
            </a:endParaRPr>
          </a:p>
        </p:txBody>
      </p:sp>
      <p:cxnSp>
        <p:nvCxnSpPr>
          <p:cNvPr id="153" name="Straight Arrow Connector 152">
            <a:extLst>
              <a:ext uri="{FF2B5EF4-FFF2-40B4-BE49-F238E27FC236}">
                <a16:creationId xmlns:a16="http://schemas.microsoft.com/office/drawing/2014/main" id="{DB582013-8C85-3BFC-0027-8C909A8F3FE4}"/>
              </a:ext>
            </a:extLst>
          </p:cNvPr>
          <p:cNvCxnSpPr>
            <a:cxnSpLocks/>
            <a:stCxn id="99" idx="2"/>
          </p:cNvCxnSpPr>
          <p:nvPr/>
        </p:nvCxnSpPr>
        <p:spPr>
          <a:xfrm>
            <a:off x="8862893" y="4672761"/>
            <a:ext cx="437948" cy="503843"/>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DF5B00FA-831A-60D9-35C3-16C6FE4A2696}"/>
              </a:ext>
            </a:extLst>
          </p:cNvPr>
          <p:cNvSpPr txBox="1"/>
          <p:nvPr/>
        </p:nvSpPr>
        <p:spPr>
          <a:xfrm>
            <a:off x="8965153" y="4664216"/>
            <a:ext cx="618793" cy="230832"/>
          </a:xfrm>
          <a:prstGeom prst="rect">
            <a:avLst/>
          </a:prstGeom>
          <a:noFill/>
        </p:spPr>
        <p:txBody>
          <a:bodyPr wrap="square" rtlCol="0">
            <a:spAutoFit/>
          </a:bodyPr>
          <a:lstStyle/>
          <a:p>
            <a:r>
              <a:rPr lang="fr-FR" sz="900" b="1" dirty="0">
                <a:latin typeface="Alte Haas Grotesk" panose="02000503000000020004" pitchFamily="2" charset="0"/>
              </a:rPr>
              <a:t>HTTP</a:t>
            </a:r>
            <a:endParaRPr lang="en-GB" sz="900" b="1" dirty="0">
              <a:latin typeface="Alte Haas Grotesk" panose="02000503000000020004" pitchFamily="2" charset="0"/>
            </a:endParaRPr>
          </a:p>
        </p:txBody>
      </p:sp>
      <p:cxnSp>
        <p:nvCxnSpPr>
          <p:cNvPr id="159" name="Straight Arrow Connector 158">
            <a:extLst>
              <a:ext uri="{FF2B5EF4-FFF2-40B4-BE49-F238E27FC236}">
                <a16:creationId xmlns:a16="http://schemas.microsoft.com/office/drawing/2014/main" id="{482C9FBF-083C-E03A-1E91-7D0E1A3E8928}"/>
              </a:ext>
            </a:extLst>
          </p:cNvPr>
          <p:cNvCxnSpPr>
            <a:cxnSpLocks/>
            <a:stCxn id="160" idx="2"/>
          </p:cNvCxnSpPr>
          <p:nvPr/>
        </p:nvCxnSpPr>
        <p:spPr>
          <a:xfrm>
            <a:off x="2082406" y="2316045"/>
            <a:ext cx="400567" cy="303239"/>
          </a:xfrm>
          <a:prstGeom prst="straightConnector1">
            <a:avLst/>
          </a:prstGeom>
          <a:ln w="381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E6B81530-3AF7-F7F1-E6D2-30E2FCEF1862}"/>
              </a:ext>
            </a:extLst>
          </p:cNvPr>
          <p:cNvSpPr/>
          <p:nvPr/>
        </p:nvSpPr>
        <p:spPr>
          <a:xfrm rot="17798078">
            <a:off x="1343693" y="1999023"/>
            <a:ext cx="1086095" cy="437786"/>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cap="all" dirty="0" err="1">
                <a:solidFill>
                  <a:schemeClr val="tx1"/>
                </a:solidFill>
              </a:rPr>
              <a:t>WebController</a:t>
            </a:r>
            <a:r>
              <a:rPr lang="fr-FR" sz="900" cap="all" dirty="0">
                <a:solidFill>
                  <a:schemeClr val="tx1"/>
                </a:solidFill>
              </a:rPr>
              <a:t> (Adapter)</a:t>
            </a:r>
            <a:endParaRPr lang="en-GB" sz="900" cap="all" dirty="0">
              <a:solidFill>
                <a:schemeClr val="tx1"/>
              </a:solidFill>
            </a:endParaRPr>
          </a:p>
        </p:txBody>
      </p:sp>
      <p:sp>
        <p:nvSpPr>
          <p:cNvPr id="161" name="TextBox 160">
            <a:extLst>
              <a:ext uri="{FF2B5EF4-FFF2-40B4-BE49-F238E27FC236}">
                <a16:creationId xmlns:a16="http://schemas.microsoft.com/office/drawing/2014/main" id="{7F5086DF-C070-E37B-B057-56181D96B9DE}"/>
              </a:ext>
            </a:extLst>
          </p:cNvPr>
          <p:cNvSpPr txBox="1"/>
          <p:nvPr/>
        </p:nvSpPr>
        <p:spPr>
          <a:xfrm>
            <a:off x="2078667" y="2152354"/>
            <a:ext cx="618793" cy="215444"/>
          </a:xfrm>
          <a:prstGeom prst="rect">
            <a:avLst/>
          </a:prstGeom>
          <a:noFill/>
        </p:spPr>
        <p:txBody>
          <a:bodyPr wrap="square" rtlCol="0">
            <a:spAutoFit/>
          </a:bodyPr>
          <a:lstStyle/>
          <a:p>
            <a:r>
              <a:rPr lang="fr-FR" sz="800" b="1" dirty="0">
                <a:solidFill>
                  <a:srgbClr val="C00000"/>
                </a:solidFill>
                <a:latin typeface="Alte Haas Grotesk" panose="02000503000000020004" pitchFamily="2" charset="0"/>
              </a:rPr>
              <a:t>(in proc)</a:t>
            </a:r>
            <a:endParaRPr lang="en-GB" sz="800" b="1" dirty="0">
              <a:solidFill>
                <a:srgbClr val="C00000"/>
              </a:solidFill>
              <a:latin typeface="Alte Haas Grotesk" panose="02000503000000020004" pitchFamily="2" charset="0"/>
            </a:endParaRPr>
          </a:p>
        </p:txBody>
      </p:sp>
      <p:sp>
        <p:nvSpPr>
          <p:cNvPr id="133" name="TextBox 132">
            <a:extLst>
              <a:ext uri="{FF2B5EF4-FFF2-40B4-BE49-F238E27FC236}">
                <a16:creationId xmlns:a16="http://schemas.microsoft.com/office/drawing/2014/main" id="{FB482CC4-CBD2-C49E-1A2E-9CC035DB84E7}"/>
              </a:ext>
            </a:extLst>
          </p:cNvPr>
          <p:cNvSpPr txBox="1"/>
          <p:nvPr/>
        </p:nvSpPr>
        <p:spPr>
          <a:xfrm>
            <a:off x="6877463" y="5100557"/>
            <a:ext cx="1702341" cy="1384995"/>
          </a:xfrm>
          <a:prstGeom prst="rect">
            <a:avLst/>
          </a:prstGeom>
          <a:solidFill>
            <a:schemeClr val="tx1">
              <a:alpha val="50000"/>
            </a:schemeClr>
          </a:solidFill>
        </p:spPr>
        <p:txBody>
          <a:bodyPr wrap="square" rtlCol="0">
            <a:spAutoFit/>
          </a:bodyPr>
          <a:lstStyle>
            <a:defPPr>
              <a:defRPr lang="fr-FR"/>
            </a:defPPr>
            <a:lvl1pPr>
              <a:defRPr sz="1400" i="1">
                <a:solidFill>
                  <a:schemeClr val="bg1"/>
                </a:solidFill>
              </a:defRPr>
            </a:lvl1pPr>
          </a:lstStyle>
          <a:p>
            <a:r>
              <a:rPr lang="en-US" sz="1200" dirty="0"/>
              <a:t>Provides </a:t>
            </a:r>
            <a:r>
              <a:rPr lang="en-US" sz="1200" dirty="0" err="1"/>
              <a:t>AuditoriumSeatings</a:t>
            </a:r>
            <a:r>
              <a:rPr lang="en-US" sz="1200" dirty="0"/>
              <a:t> (</a:t>
            </a:r>
            <a:r>
              <a:rPr lang="en-US" sz="1200" dirty="0" err="1"/>
              <a:t>AuditoriumSeating</a:t>
            </a:r>
            <a:r>
              <a:rPr lang="en-US" sz="1200" dirty="0"/>
              <a:t> = Auditorium layout for the show with current availabilities mapped for every seat)</a:t>
            </a:r>
          </a:p>
        </p:txBody>
      </p:sp>
      <p:sp>
        <p:nvSpPr>
          <p:cNvPr id="136" name="TextBox 135">
            <a:extLst>
              <a:ext uri="{FF2B5EF4-FFF2-40B4-BE49-F238E27FC236}">
                <a16:creationId xmlns:a16="http://schemas.microsoft.com/office/drawing/2014/main" id="{CD333FF3-C995-290E-F09B-C41894CAF0AB}"/>
              </a:ext>
            </a:extLst>
          </p:cNvPr>
          <p:cNvSpPr txBox="1"/>
          <p:nvPr/>
        </p:nvSpPr>
        <p:spPr>
          <a:xfrm>
            <a:off x="329631" y="5601871"/>
            <a:ext cx="6183581" cy="1015663"/>
          </a:xfrm>
          <a:prstGeom prst="rect">
            <a:avLst/>
          </a:prstGeom>
          <a:solidFill>
            <a:schemeClr val="bg1"/>
          </a:solidFill>
          <a:ln w="6350">
            <a:solidFill>
              <a:schemeClr val="tx1"/>
            </a:solidFill>
          </a:ln>
        </p:spPr>
        <p:txBody>
          <a:bodyPr wrap="square" rtlCol="0">
            <a:spAutoFit/>
          </a:bodyPr>
          <a:lstStyle/>
          <a:p>
            <a:r>
              <a:rPr lang="en-US" sz="1200" b="1" dirty="0"/>
              <a:t>The next step after the initial version of the ACL providing the </a:t>
            </a:r>
            <a:r>
              <a:rPr lang="en-US" sz="1200" b="1" dirty="0" err="1"/>
              <a:t>AuditoriumSeating</a:t>
            </a:r>
            <a:r>
              <a:rPr lang="en-US" sz="1200" b="1" dirty="0"/>
              <a:t> is often to extract it and make it a dedicated service/API for multiple consumers to consume it.</a:t>
            </a:r>
          </a:p>
          <a:p>
            <a:endParaRPr lang="en-US" sz="1200" b="1" dirty="0"/>
          </a:p>
          <a:p>
            <a:r>
              <a:rPr lang="en-US" sz="1200" b="1" dirty="0"/>
              <a:t>One will notice that our </a:t>
            </a:r>
            <a:r>
              <a:rPr lang="en-US" sz="1200" b="1" dirty="0" err="1"/>
              <a:t>IProvideUpToDateAuditoriumSeatings</a:t>
            </a:r>
            <a:r>
              <a:rPr lang="en-US" sz="1200" b="1" dirty="0"/>
              <a:t> driven port hasn’t changed since the initial version.</a:t>
            </a:r>
          </a:p>
        </p:txBody>
      </p:sp>
      <p:sp>
        <p:nvSpPr>
          <p:cNvPr id="155" name="Arrow: Right 154">
            <a:extLst>
              <a:ext uri="{FF2B5EF4-FFF2-40B4-BE49-F238E27FC236}">
                <a16:creationId xmlns:a16="http://schemas.microsoft.com/office/drawing/2014/main" id="{5EB5E195-9838-39D1-B91B-2B98DE87E3E4}"/>
              </a:ext>
            </a:extLst>
          </p:cNvPr>
          <p:cNvSpPr/>
          <p:nvPr/>
        </p:nvSpPr>
        <p:spPr>
          <a:xfrm rot="8169860">
            <a:off x="5036015" y="2105642"/>
            <a:ext cx="1844243" cy="51788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extBox 151">
            <a:extLst>
              <a:ext uri="{FF2B5EF4-FFF2-40B4-BE49-F238E27FC236}">
                <a16:creationId xmlns:a16="http://schemas.microsoft.com/office/drawing/2014/main" id="{E5845CC3-918E-A3FC-C315-291437AF5F55}"/>
              </a:ext>
            </a:extLst>
          </p:cNvPr>
          <p:cNvSpPr txBox="1"/>
          <p:nvPr/>
        </p:nvSpPr>
        <p:spPr>
          <a:xfrm>
            <a:off x="5801414" y="1009006"/>
            <a:ext cx="2973058" cy="523220"/>
          </a:xfrm>
          <a:prstGeom prst="rect">
            <a:avLst/>
          </a:prstGeom>
          <a:solidFill>
            <a:schemeClr val="tx1">
              <a:alpha val="50000"/>
            </a:schemeClr>
          </a:solidFill>
        </p:spPr>
        <p:txBody>
          <a:bodyPr wrap="square" rtlCol="0">
            <a:spAutoFit/>
          </a:bodyPr>
          <a:lstStyle>
            <a:defPPr>
              <a:defRPr lang="fr-FR"/>
            </a:defPPr>
            <a:lvl1pPr>
              <a:defRPr sz="1400" i="1">
                <a:solidFill>
                  <a:schemeClr val="bg1"/>
                </a:solidFill>
              </a:defRPr>
            </a:lvl1pPr>
          </a:lstStyle>
          <a:p>
            <a:r>
              <a:rPr lang="fr-FR" dirty="0" err="1"/>
              <a:t>IProvideUpToDateAuditoriumSeatings</a:t>
            </a:r>
            <a:r>
              <a:rPr lang="fr-FR" dirty="0"/>
              <a:t> </a:t>
            </a:r>
            <a:br>
              <a:rPr lang="fr-FR" dirty="0"/>
            </a:br>
            <a:r>
              <a:rPr lang="fr-FR" dirty="0"/>
              <a:t>(driven port)</a:t>
            </a:r>
            <a:endParaRPr lang="en-US" dirty="0"/>
          </a:p>
        </p:txBody>
      </p:sp>
    </p:spTree>
    <p:extLst>
      <p:ext uri="{BB962C8B-B14F-4D97-AF65-F5344CB8AC3E}">
        <p14:creationId xmlns:p14="http://schemas.microsoft.com/office/powerpoint/2010/main" val="2553055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chemeClr val="accent2">
            <a:lumMod val="20000"/>
            <a:lumOff val="80000"/>
          </a:schemeClr>
        </a:solidFill>
        <a:effectLst/>
      </p:bgPr>
    </p:bg>
    <p:spTree>
      <p:nvGrpSpPr>
        <p:cNvPr id="1" name=""/>
        <p:cNvGrpSpPr/>
        <p:nvPr/>
      </p:nvGrpSpPr>
      <p:grpSpPr>
        <a:xfrm>
          <a:off x="0" y="0"/>
          <a:ext cx="0" cy="0"/>
          <a:chOff x="0" y="0"/>
          <a:chExt cx="0" cy="0"/>
        </a:xfrm>
      </p:grpSpPr>
      <p:pic>
        <p:nvPicPr>
          <p:cNvPr id="3" name="Picture 2" descr="A picture containing outdoor object, honeycomb&#10;&#10;Description automatically generated">
            <a:extLst>
              <a:ext uri="{FF2B5EF4-FFF2-40B4-BE49-F238E27FC236}">
                <a16:creationId xmlns:a16="http://schemas.microsoft.com/office/drawing/2014/main" id="{49C46287-6D0C-0B2A-A67B-BB255E3B6628}"/>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4192" y="-410910"/>
            <a:ext cx="13401083" cy="7727957"/>
          </a:xfrm>
          <a:prstGeom prst="rect">
            <a:avLst/>
          </a:prstGeom>
        </p:spPr>
      </p:pic>
      <p:grpSp>
        <p:nvGrpSpPr>
          <p:cNvPr id="108" name="Group 107">
            <a:extLst>
              <a:ext uri="{FF2B5EF4-FFF2-40B4-BE49-F238E27FC236}">
                <a16:creationId xmlns:a16="http://schemas.microsoft.com/office/drawing/2014/main" id="{C9519DF9-D88C-BC65-1891-341D0A8C0E31}"/>
              </a:ext>
            </a:extLst>
          </p:cNvPr>
          <p:cNvGrpSpPr/>
          <p:nvPr/>
        </p:nvGrpSpPr>
        <p:grpSpPr>
          <a:xfrm>
            <a:off x="9121287" y="1369800"/>
            <a:ext cx="2871182" cy="1890115"/>
            <a:chOff x="6434086" y="829444"/>
            <a:chExt cx="5424693" cy="3571108"/>
          </a:xfrm>
        </p:grpSpPr>
        <p:sp>
          <p:nvSpPr>
            <p:cNvPr id="110" name="Hexagon 109">
              <a:extLst>
                <a:ext uri="{FF2B5EF4-FFF2-40B4-BE49-F238E27FC236}">
                  <a16:creationId xmlns:a16="http://schemas.microsoft.com/office/drawing/2014/main" id="{C98829F0-1FFB-4B5F-D4E8-FE99C6D770CE}"/>
                </a:ext>
              </a:extLst>
            </p:cNvPr>
            <p:cNvSpPr/>
            <p:nvPr/>
          </p:nvSpPr>
          <p:spPr>
            <a:xfrm>
              <a:off x="6434086" y="829444"/>
              <a:ext cx="5174159" cy="3562815"/>
            </a:xfrm>
            <a:prstGeom prst="hexagon">
              <a:avLst/>
            </a:prstGeom>
            <a:solidFill>
              <a:srgbClr val="EDEDED"/>
            </a:solidFill>
            <a:ln w="476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 name="Hexagon 110">
              <a:extLst>
                <a:ext uri="{FF2B5EF4-FFF2-40B4-BE49-F238E27FC236}">
                  <a16:creationId xmlns:a16="http://schemas.microsoft.com/office/drawing/2014/main" id="{E42EF234-EF67-D125-4B32-BDD1538F45CD}"/>
                </a:ext>
              </a:extLst>
            </p:cNvPr>
            <p:cNvSpPr/>
            <p:nvPr/>
          </p:nvSpPr>
          <p:spPr>
            <a:xfrm>
              <a:off x="7500976" y="1564081"/>
              <a:ext cx="3040380" cy="2093540"/>
            </a:xfrm>
            <a:prstGeom prst="hexagon">
              <a:avLst/>
            </a:prstGeom>
            <a:solidFill>
              <a:schemeClr val="bg2">
                <a:lumMod val="75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12" name="Group 111">
              <a:extLst>
                <a:ext uri="{FF2B5EF4-FFF2-40B4-BE49-F238E27FC236}">
                  <a16:creationId xmlns:a16="http://schemas.microsoft.com/office/drawing/2014/main" id="{22D09461-9F4A-3D04-5BCD-9677E90DEFD4}"/>
                </a:ext>
              </a:extLst>
            </p:cNvPr>
            <p:cNvGrpSpPr/>
            <p:nvPr/>
          </p:nvGrpSpPr>
          <p:grpSpPr>
            <a:xfrm>
              <a:off x="7734650" y="1992915"/>
              <a:ext cx="171374" cy="419638"/>
              <a:chOff x="7672355" y="3137310"/>
              <a:chExt cx="171374" cy="419638"/>
            </a:xfrm>
          </p:grpSpPr>
          <p:cxnSp>
            <p:nvCxnSpPr>
              <p:cNvPr id="145" name="Straight Connector 144">
                <a:extLst>
                  <a:ext uri="{FF2B5EF4-FFF2-40B4-BE49-F238E27FC236}">
                    <a16:creationId xmlns:a16="http://schemas.microsoft.com/office/drawing/2014/main" id="{7884435C-7CF8-F5C2-4B2D-C968FB7CB466}"/>
                  </a:ext>
                </a:extLst>
              </p:cNvPr>
              <p:cNvCxnSpPr>
                <a:cxnSpLocks/>
                <a:stCxn id="146" idx="4"/>
                <a:endCxn id="122" idx="0"/>
              </p:cNvCxnSpPr>
              <p:nvPr/>
            </p:nvCxnSpPr>
            <p:spPr>
              <a:xfrm>
                <a:off x="7758043" y="3308684"/>
                <a:ext cx="2158" cy="2482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Oval 145">
                <a:extLst>
                  <a:ext uri="{FF2B5EF4-FFF2-40B4-BE49-F238E27FC236}">
                    <a16:creationId xmlns:a16="http://schemas.microsoft.com/office/drawing/2014/main" id="{49D34A67-17C2-E6A5-018A-8D3B4F54DC41}"/>
                  </a:ext>
                </a:extLst>
              </p:cNvPr>
              <p:cNvSpPr/>
              <p:nvPr/>
            </p:nvSpPr>
            <p:spPr>
              <a:xfrm>
                <a:off x="7672355" y="3137310"/>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3" name="Rectangle: Rounded Corners 112">
              <a:extLst>
                <a:ext uri="{FF2B5EF4-FFF2-40B4-BE49-F238E27FC236}">
                  <a16:creationId xmlns:a16="http://schemas.microsoft.com/office/drawing/2014/main" id="{1129713F-5FF7-7BB1-DD12-6336E3C70E7E}"/>
                </a:ext>
              </a:extLst>
            </p:cNvPr>
            <p:cNvSpPr/>
            <p:nvPr/>
          </p:nvSpPr>
          <p:spPr>
            <a:xfrm>
              <a:off x="9671729" y="2659803"/>
              <a:ext cx="425816" cy="351565"/>
            </a:xfrm>
            <a:prstGeom prst="round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7" name="Connector: Elbow 116">
              <a:extLst>
                <a:ext uri="{FF2B5EF4-FFF2-40B4-BE49-F238E27FC236}">
                  <a16:creationId xmlns:a16="http://schemas.microsoft.com/office/drawing/2014/main" id="{5B6C9977-28EA-9052-580B-3508DD7BD2FA}"/>
                </a:ext>
              </a:extLst>
            </p:cNvPr>
            <p:cNvCxnSpPr>
              <a:cxnSpLocks/>
              <a:stCxn id="122" idx="3"/>
              <a:endCxn id="119" idx="1"/>
            </p:cNvCxnSpPr>
            <p:nvPr/>
          </p:nvCxnSpPr>
          <p:spPr>
            <a:xfrm flipV="1">
              <a:off x="8035404" y="2432927"/>
              <a:ext cx="674337" cy="155409"/>
            </a:xfrm>
            <a:prstGeom prst="bentConnector3">
              <a:avLst>
                <a:gd name="adj1" fmla="val 50000"/>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8" name="Connector: Elbow 117">
              <a:extLst>
                <a:ext uri="{FF2B5EF4-FFF2-40B4-BE49-F238E27FC236}">
                  <a16:creationId xmlns:a16="http://schemas.microsoft.com/office/drawing/2014/main" id="{FBACF5DA-C217-3EAB-066F-06AE8C1FA099}"/>
                </a:ext>
              </a:extLst>
            </p:cNvPr>
            <p:cNvCxnSpPr>
              <a:cxnSpLocks/>
              <a:stCxn id="119" idx="3"/>
              <a:endCxn id="113" idx="0"/>
            </p:cNvCxnSpPr>
            <p:nvPr/>
          </p:nvCxnSpPr>
          <p:spPr>
            <a:xfrm>
              <a:off x="9135557" y="2432927"/>
              <a:ext cx="749080" cy="226876"/>
            </a:xfrm>
            <a:prstGeom prst="bentConnector2">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9" name="Rectangle: Rounded Corners 118">
              <a:extLst>
                <a:ext uri="{FF2B5EF4-FFF2-40B4-BE49-F238E27FC236}">
                  <a16:creationId xmlns:a16="http://schemas.microsoft.com/office/drawing/2014/main" id="{A7FDC16C-6B39-38B3-C029-5FC9D9D0F560}"/>
                </a:ext>
              </a:extLst>
            </p:cNvPr>
            <p:cNvSpPr/>
            <p:nvPr/>
          </p:nvSpPr>
          <p:spPr>
            <a:xfrm>
              <a:off x="8709741" y="2257145"/>
              <a:ext cx="425816" cy="351565"/>
            </a:xfrm>
            <a:prstGeom prst="round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Diamond 120">
              <a:extLst>
                <a:ext uri="{FF2B5EF4-FFF2-40B4-BE49-F238E27FC236}">
                  <a16:creationId xmlns:a16="http://schemas.microsoft.com/office/drawing/2014/main" id="{3E3FBFCC-B4FC-C206-4123-DCA180EF3ADD}"/>
                </a:ext>
              </a:extLst>
            </p:cNvPr>
            <p:cNvSpPr/>
            <p:nvPr/>
          </p:nvSpPr>
          <p:spPr>
            <a:xfrm>
              <a:off x="9148994" y="2360445"/>
              <a:ext cx="167131" cy="167131"/>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Rectangle: Rounded Corners 121">
              <a:extLst>
                <a:ext uri="{FF2B5EF4-FFF2-40B4-BE49-F238E27FC236}">
                  <a16:creationId xmlns:a16="http://schemas.microsoft.com/office/drawing/2014/main" id="{0007BD17-C433-0BF7-D32C-A062E73A6203}"/>
                </a:ext>
              </a:extLst>
            </p:cNvPr>
            <p:cNvSpPr/>
            <p:nvPr/>
          </p:nvSpPr>
          <p:spPr>
            <a:xfrm>
              <a:off x="7609586" y="2412554"/>
              <a:ext cx="425818" cy="351565"/>
            </a:xfrm>
            <a:prstGeom prst="round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Diamond 122">
              <a:extLst>
                <a:ext uri="{FF2B5EF4-FFF2-40B4-BE49-F238E27FC236}">
                  <a16:creationId xmlns:a16="http://schemas.microsoft.com/office/drawing/2014/main" id="{E5B3A599-A73E-5DBF-F73D-E4AA991D7A51}"/>
                </a:ext>
              </a:extLst>
            </p:cNvPr>
            <p:cNvSpPr/>
            <p:nvPr/>
          </p:nvSpPr>
          <p:spPr>
            <a:xfrm>
              <a:off x="8048842" y="2508917"/>
              <a:ext cx="167131" cy="167133"/>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Rectangle: Rounded Corners 128">
              <a:extLst>
                <a:ext uri="{FF2B5EF4-FFF2-40B4-BE49-F238E27FC236}">
                  <a16:creationId xmlns:a16="http://schemas.microsoft.com/office/drawing/2014/main" id="{8F1E295B-61C5-A6CF-CB16-F439EE79B9CB}"/>
                </a:ext>
              </a:extLst>
            </p:cNvPr>
            <p:cNvSpPr/>
            <p:nvPr/>
          </p:nvSpPr>
          <p:spPr>
            <a:xfrm>
              <a:off x="8954217" y="3078046"/>
              <a:ext cx="425816" cy="351565"/>
            </a:xfrm>
            <a:prstGeom prst="round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0" name="Connector: Elbow 129">
              <a:extLst>
                <a:ext uri="{FF2B5EF4-FFF2-40B4-BE49-F238E27FC236}">
                  <a16:creationId xmlns:a16="http://schemas.microsoft.com/office/drawing/2014/main" id="{434B0F26-61A6-1A17-378D-5F2FA2785C5F}"/>
                </a:ext>
              </a:extLst>
            </p:cNvPr>
            <p:cNvCxnSpPr>
              <a:cxnSpLocks/>
              <a:stCxn id="142" idx="3"/>
              <a:endCxn id="129" idx="1"/>
            </p:cNvCxnSpPr>
            <p:nvPr/>
          </p:nvCxnSpPr>
          <p:spPr>
            <a:xfrm flipH="1">
              <a:off x="8954216" y="2814472"/>
              <a:ext cx="698886" cy="439357"/>
            </a:xfrm>
            <a:prstGeom prst="bentConnector5">
              <a:avLst>
                <a:gd name="adj1" fmla="val 33475"/>
                <a:gd name="adj2" fmla="val 26193"/>
                <a:gd name="adj3" fmla="val 124784"/>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82581BEE-7BAE-191B-D103-DD527B5E86C8}"/>
                </a:ext>
              </a:extLst>
            </p:cNvPr>
            <p:cNvSpPr txBox="1"/>
            <p:nvPr/>
          </p:nvSpPr>
          <p:spPr>
            <a:xfrm>
              <a:off x="8019688" y="1545013"/>
              <a:ext cx="2108330" cy="639650"/>
            </a:xfrm>
            <a:prstGeom prst="rect">
              <a:avLst/>
            </a:prstGeom>
            <a:noFill/>
          </p:spPr>
          <p:txBody>
            <a:bodyPr wrap="square" rtlCol="0">
              <a:spAutoFit/>
            </a:bodyPr>
            <a:lstStyle/>
            <a:p>
              <a:pPr algn="r"/>
              <a:r>
                <a:rPr lang="en-GB" sz="800" b="1" cap="all" dirty="0">
                  <a:solidFill>
                    <a:schemeClr val="bg1"/>
                  </a:solidFill>
                  <a:latin typeface="Alte Haas Grotesk" panose="02000503000000020004" pitchFamily="2" charset="0"/>
                </a:rPr>
                <a:t>Auditorium Layouts Domain</a:t>
              </a:r>
            </a:p>
          </p:txBody>
        </p:sp>
        <p:sp>
          <p:nvSpPr>
            <p:cNvPr id="135" name="TextBox 134">
              <a:extLst>
                <a:ext uri="{FF2B5EF4-FFF2-40B4-BE49-F238E27FC236}">
                  <a16:creationId xmlns:a16="http://schemas.microsoft.com/office/drawing/2014/main" id="{D2600057-EF96-D1A9-19C4-E56C19CCA83D}"/>
                </a:ext>
              </a:extLst>
            </p:cNvPr>
            <p:cNvSpPr txBox="1"/>
            <p:nvPr/>
          </p:nvSpPr>
          <p:spPr>
            <a:xfrm>
              <a:off x="9182782" y="862837"/>
              <a:ext cx="1523319" cy="407051"/>
            </a:xfrm>
            <a:prstGeom prst="rect">
              <a:avLst/>
            </a:prstGeom>
            <a:noFill/>
          </p:spPr>
          <p:txBody>
            <a:bodyPr wrap="square" rtlCol="0">
              <a:spAutoFit/>
            </a:bodyPr>
            <a:lstStyle/>
            <a:p>
              <a:pPr algn="r"/>
              <a:r>
                <a:rPr lang="en-GB" sz="800" b="1" cap="all" dirty="0">
                  <a:latin typeface="Alte Haas Grotesk" panose="02000503000000020004" pitchFamily="2" charset="0"/>
                </a:rPr>
                <a:t>Infra</a:t>
              </a:r>
            </a:p>
          </p:txBody>
        </p:sp>
        <p:sp>
          <p:nvSpPr>
            <p:cNvPr id="137" name="Right Brace 136">
              <a:extLst>
                <a:ext uri="{FF2B5EF4-FFF2-40B4-BE49-F238E27FC236}">
                  <a16:creationId xmlns:a16="http://schemas.microsoft.com/office/drawing/2014/main" id="{07EECF37-3B8E-D3ED-3172-A0D9A9C69B96}"/>
                </a:ext>
              </a:extLst>
            </p:cNvPr>
            <p:cNvSpPr/>
            <p:nvPr/>
          </p:nvSpPr>
          <p:spPr>
            <a:xfrm rot="12414236">
              <a:off x="10019507" y="3457714"/>
              <a:ext cx="883655" cy="428062"/>
            </a:xfrm>
            <a:prstGeom prst="rightBrace">
              <a:avLst>
                <a:gd name="adj1" fmla="val 9622"/>
                <a:gd name="adj2" fmla="val 54011"/>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8" name="Oval 137">
              <a:extLst>
                <a:ext uri="{FF2B5EF4-FFF2-40B4-BE49-F238E27FC236}">
                  <a16:creationId xmlns:a16="http://schemas.microsoft.com/office/drawing/2014/main" id="{A4DA0AA6-0A96-E197-34AA-6D36B6C1E37D}"/>
                </a:ext>
              </a:extLst>
            </p:cNvPr>
            <p:cNvSpPr/>
            <p:nvPr/>
          </p:nvSpPr>
          <p:spPr>
            <a:xfrm>
              <a:off x="9926171" y="3343924"/>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Rectangle 139">
              <a:extLst>
                <a:ext uri="{FF2B5EF4-FFF2-40B4-BE49-F238E27FC236}">
                  <a16:creationId xmlns:a16="http://schemas.microsoft.com/office/drawing/2014/main" id="{C9F01918-B23C-B137-AF92-FD5026FDDD26}"/>
                </a:ext>
              </a:extLst>
            </p:cNvPr>
            <p:cNvSpPr/>
            <p:nvPr/>
          </p:nvSpPr>
          <p:spPr>
            <a:xfrm rot="17820000">
              <a:off x="10185585" y="3305766"/>
              <a:ext cx="1196509" cy="546312"/>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b="1" cap="all" dirty="0">
                  <a:solidFill>
                    <a:schemeClr val="tx1"/>
                  </a:solidFill>
                </a:rPr>
                <a:t>Repo (adapter)</a:t>
              </a:r>
              <a:endParaRPr lang="en-GB" sz="700" b="1" cap="all" dirty="0">
                <a:solidFill>
                  <a:schemeClr val="tx1"/>
                </a:solidFill>
              </a:endParaRPr>
            </a:p>
          </p:txBody>
        </p:sp>
        <p:cxnSp>
          <p:nvCxnSpPr>
            <p:cNvPr id="141" name="Straight Arrow Connector 140">
              <a:extLst>
                <a:ext uri="{FF2B5EF4-FFF2-40B4-BE49-F238E27FC236}">
                  <a16:creationId xmlns:a16="http://schemas.microsoft.com/office/drawing/2014/main" id="{4E0A2670-2B5C-1944-A686-990CDB83417E}"/>
                </a:ext>
              </a:extLst>
            </p:cNvPr>
            <p:cNvCxnSpPr>
              <a:cxnSpLocks/>
              <a:stCxn id="129" idx="3"/>
              <a:endCxn id="138" idx="2"/>
            </p:cNvCxnSpPr>
            <p:nvPr/>
          </p:nvCxnSpPr>
          <p:spPr>
            <a:xfrm>
              <a:off x="9380033" y="3253829"/>
              <a:ext cx="546138" cy="175782"/>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2" name="Diamond 141">
              <a:extLst>
                <a:ext uri="{FF2B5EF4-FFF2-40B4-BE49-F238E27FC236}">
                  <a16:creationId xmlns:a16="http://schemas.microsoft.com/office/drawing/2014/main" id="{723686CE-455C-C7DE-7FCB-C16BA803CF59}"/>
                </a:ext>
              </a:extLst>
            </p:cNvPr>
            <p:cNvSpPr/>
            <p:nvPr/>
          </p:nvSpPr>
          <p:spPr>
            <a:xfrm>
              <a:off x="9485971" y="2730905"/>
              <a:ext cx="167131" cy="167131"/>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Flowchart: Magnetic Disk 142">
              <a:extLst>
                <a:ext uri="{FF2B5EF4-FFF2-40B4-BE49-F238E27FC236}">
                  <a16:creationId xmlns:a16="http://schemas.microsoft.com/office/drawing/2014/main" id="{C7D2CC5E-A081-4C8D-44F4-FF2C65CFF3E4}"/>
                </a:ext>
              </a:extLst>
            </p:cNvPr>
            <p:cNvSpPr/>
            <p:nvPr/>
          </p:nvSpPr>
          <p:spPr>
            <a:xfrm>
              <a:off x="11354258" y="3692575"/>
              <a:ext cx="504521" cy="707977"/>
            </a:xfrm>
            <a:prstGeom prst="flowChartMagneticDisk">
              <a:avLst/>
            </a:prstGeom>
            <a:solidFill>
              <a:srgbClr val="EDEDED"/>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800" b="1" cap="all" dirty="0" err="1">
                  <a:solidFill>
                    <a:schemeClr val="tx1">
                      <a:lumMod val="65000"/>
                      <a:lumOff val="35000"/>
                    </a:schemeClr>
                  </a:solidFill>
                  <a:latin typeface="Alte Haas Grotesk" panose="02000503000000020004" pitchFamily="2" charset="0"/>
                </a:rPr>
                <a:t>db</a:t>
              </a:r>
              <a:endParaRPr lang="fr-FR" sz="900" b="1" cap="all" dirty="0">
                <a:solidFill>
                  <a:schemeClr val="tx1">
                    <a:lumMod val="65000"/>
                    <a:lumOff val="35000"/>
                  </a:schemeClr>
                </a:solidFill>
                <a:latin typeface="Alte Haas Grotesk" panose="02000503000000020004" pitchFamily="2" charset="0"/>
              </a:endParaRPr>
            </a:p>
          </p:txBody>
        </p:sp>
        <p:cxnSp>
          <p:nvCxnSpPr>
            <p:cNvPr id="144" name="Straight Arrow Connector 143">
              <a:extLst>
                <a:ext uri="{FF2B5EF4-FFF2-40B4-BE49-F238E27FC236}">
                  <a16:creationId xmlns:a16="http://schemas.microsoft.com/office/drawing/2014/main" id="{7989AB27-3187-985B-454F-982C59559D66}"/>
                </a:ext>
              </a:extLst>
            </p:cNvPr>
            <p:cNvCxnSpPr>
              <a:cxnSpLocks/>
              <a:stCxn id="140" idx="2"/>
              <a:endCxn id="143" idx="2"/>
            </p:cNvCxnSpPr>
            <p:nvPr/>
          </p:nvCxnSpPr>
          <p:spPr>
            <a:xfrm>
              <a:off x="11027223" y="3702932"/>
              <a:ext cx="327035" cy="343631"/>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sp>
        <p:nvSpPr>
          <p:cNvPr id="35" name="Hexagon 34">
            <a:extLst>
              <a:ext uri="{FF2B5EF4-FFF2-40B4-BE49-F238E27FC236}">
                <a16:creationId xmlns:a16="http://schemas.microsoft.com/office/drawing/2014/main" id="{33B14C1D-1A7E-737A-1CCD-C4EC7DED6FA1}"/>
              </a:ext>
            </a:extLst>
          </p:cNvPr>
          <p:cNvSpPr/>
          <p:nvPr/>
        </p:nvSpPr>
        <p:spPr>
          <a:xfrm>
            <a:off x="1130412" y="1372282"/>
            <a:ext cx="5174160" cy="3562815"/>
          </a:xfrm>
          <a:prstGeom prst="hexagon">
            <a:avLst/>
          </a:prstGeom>
          <a:solidFill>
            <a:srgbClr val="DFC9EF"/>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Hexagon 33">
            <a:extLst>
              <a:ext uri="{FF2B5EF4-FFF2-40B4-BE49-F238E27FC236}">
                <a16:creationId xmlns:a16="http://schemas.microsoft.com/office/drawing/2014/main" id="{6A6D51E6-CF65-EF02-1DBB-4E90126E0B31}"/>
              </a:ext>
            </a:extLst>
          </p:cNvPr>
          <p:cNvSpPr/>
          <p:nvPr/>
        </p:nvSpPr>
        <p:spPr>
          <a:xfrm>
            <a:off x="2206827" y="2106919"/>
            <a:ext cx="3040380" cy="2093540"/>
          </a:xfrm>
          <a:prstGeom prst="hexagon">
            <a:avLst/>
          </a:prstGeom>
          <a:solidFill>
            <a:srgbClr val="BA8CDC"/>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dirty="0"/>
          </a:p>
        </p:txBody>
      </p:sp>
      <p:grpSp>
        <p:nvGrpSpPr>
          <p:cNvPr id="40" name="Group 39">
            <a:extLst>
              <a:ext uri="{FF2B5EF4-FFF2-40B4-BE49-F238E27FC236}">
                <a16:creationId xmlns:a16="http://schemas.microsoft.com/office/drawing/2014/main" id="{940C4411-4AE3-4C39-3A25-7CA0DDA67A79}"/>
              </a:ext>
            </a:extLst>
          </p:cNvPr>
          <p:cNvGrpSpPr/>
          <p:nvPr/>
        </p:nvGrpSpPr>
        <p:grpSpPr>
          <a:xfrm>
            <a:off x="2457876" y="2594187"/>
            <a:ext cx="171374" cy="381578"/>
            <a:chOff x="7689730" y="3195744"/>
            <a:chExt cx="171374" cy="381578"/>
          </a:xfrm>
        </p:grpSpPr>
        <p:cxnSp>
          <p:nvCxnSpPr>
            <p:cNvPr id="36" name="Straight Connector 35">
              <a:extLst>
                <a:ext uri="{FF2B5EF4-FFF2-40B4-BE49-F238E27FC236}">
                  <a16:creationId xmlns:a16="http://schemas.microsoft.com/office/drawing/2014/main" id="{5C6BA29F-F336-8477-0F22-3890AFCE60EA}"/>
                </a:ext>
              </a:extLst>
            </p:cNvPr>
            <p:cNvCxnSpPr>
              <a:cxnSpLocks/>
            </p:cNvCxnSpPr>
            <p:nvPr/>
          </p:nvCxnSpPr>
          <p:spPr>
            <a:xfrm>
              <a:off x="7775417" y="3367118"/>
              <a:ext cx="0" cy="21020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EF1A047A-9909-5D12-7282-628EA8ED1B30}"/>
                </a:ext>
              </a:extLst>
            </p:cNvPr>
            <p:cNvSpPr/>
            <p:nvPr/>
          </p:nvSpPr>
          <p:spPr>
            <a:xfrm>
              <a:off x="7689730" y="3195744"/>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3" name="Rectangle: Rounded Corners 42">
            <a:extLst>
              <a:ext uri="{FF2B5EF4-FFF2-40B4-BE49-F238E27FC236}">
                <a16:creationId xmlns:a16="http://schemas.microsoft.com/office/drawing/2014/main" id="{CE914DA8-CDC3-DE3A-3738-128639367FC4}"/>
              </a:ext>
            </a:extLst>
          </p:cNvPr>
          <p:cNvSpPr/>
          <p:nvPr/>
        </p:nvSpPr>
        <p:spPr>
          <a:xfrm>
            <a:off x="4005403" y="2890186"/>
            <a:ext cx="425816" cy="351565"/>
          </a:xfrm>
          <a:prstGeom prst="roundRect">
            <a:avLst/>
          </a:prstGeom>
          <a:solidFill>
            <a:srgbClr val="9A57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4" name="Connector: Elbow 43">
            <a:extLst>
              <a:ext uri="{FF2B5EF4-FFF2-40B4-BE49-F238E27FC236}">
                <a16:creationId xmlns:a16="http://schemas.microsoft.com/office/drawing/2014/main" id="{80B21C75-7B16-2C9B-F4C3-5F3C6DFDC475}"/>
              </a:ext>
            </a:extLst>
          </p:cNvPr>
          <p:cNvCxnSpPr>
            <a:cxnSpLocks/>
            <a:stCxn id="48" idx="3"/>
            <a:endCxn id="46" idx="1"/>
          </p:cNvCxnSpPr>
          <p:nvPr/>
        </p:nvCxnSpPr>
        <p:spPr>
          <a:xfrm flipV="1">
            <a:off x="2761180" y="2504092"/>
            <a:ext cx="604954" cy="612168"/>
          </a:xfrm>
          <a:prstGeom prst="bentConnector3">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8F16B881-7F02-9320-ABC2-0B490E03D5CA}"/>
              </a:ext>
            </a:extLst>
          </p:cNvPr>
          <p:cNvCxnSpPr>
            <a:cxnSpLocks/>
            <a:stCxn id="46" idx="3"/>
            <a:endCxn id="43" idx="0"/>
          </p:cNvCxnSpPr>
          <p:nvPr/>
        </p:nvCxnSpPr>
        <p:spPr>
          <a:xfrm>
            <a:off x="3791951" y="2504092"/>
            <a:ext cx="426360" cy="386094"/>
          </a:xfrm>
          <a:prstGeom prst="bentConnector2">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Rectangle: Rounded Corners 45">
            <a:extLst>
              <a:ext uri="{FF2B5EF4-FFF2-40B4-BE49-F238E27FC236}">
                <a16:creationId xmlns:a16="http://schemas.microsoft.com/office/drawing/2014/main" id="{3BEC7E3D-294F-32B3-0467-8A3ABCBC742D}"/>
              </a:ext>
            </a:extLst>
          </p:cNvPr>
          <p:cNvSpPr/>
          <p:nvPr/>
        </p:nvSpPr>
        <p:spPr>
          <a:xfrm>
            <a:off x="3366134" y="2328309"/>
            <a:ext cx="425817" cy="351565"/>
          </a:xfrm>
          <a:prstGeom prst="roundRect">
            <a:avLst/>
          </a:prstGeom>
          <a:solidFill>
            <a:srgbClr val="9A57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Diamond 46">
            <a:extLst>
              <a:ext uri="{FF2B5EF4-FFF2-40B4-BE49-F238E27FC236}">
                <a16:creationId xmlns:a16="http://schemas.microsoft.com/office/drawing/2014/main" id="{CF1E7E84-BE84-EF72-028C-7C6BE33BBDC3}"/>
              </a:ext>
            </a:extLst>
          </p:cNvPr>
          <p:cNvSpPr/>
          <p:nvPr/>
        </p:nvSpPr>
        <p:spPr>
          <a:xfrm>
            <a:off x="3799194" y="2414175"/>
            <a:ext cx="167131" cy="167131"/>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Rounded Corners 47">
            <a:extLst>
              <a:ext uri="{FF2B5EF4-FFF2-40B4-BE49-F238E27FC236}">
                <a16:creationId xmlns:a16="http://schemas.microsoft.com/office/drawing/2014/main" id="{A41AD289-0792-2EA4-E800-3122F9EFFC59}"/>
              </a:ext>
            </a:extLst>
          </p:cNvPr>
          <p:cNvSpPr/>
          <p:nvPr/>
        </p:nvSpPr>
        <p:spPr>
          <a:xfrm>
            <a:off x="2335362" y="2940477"/>
            <a:ext cx="425818" cy="351565"/>
          </a:xfrm>
          <a:prstGeom prst="roundRect">
            <a:avLst/>
          </a:prstGeom>
          <a:solidFill>
            <a:srgbClr val="9A57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Diamond 48">
            <a:extLst>
              <a:ext uri="{FF2B5EF4-FFF2-40B4-BE49-F238E27FC236}">
                <a16:creationId xmlns:a16="http://schemas.microsoft.com/office/drawing/2014/main" id="{BC214A87-C3D5-FF0B-97DE-4DA23A95B490}"/>
              </a:ext>
            </a:extLst>
          </p:cNvPr>
          <p:cNvSpPr/>
          <p:nvPr/>
        </p:nvSpPr>
        <p:spPr>
          <a:xfrm>
            <a:off x="2764551" y="3028958"/>
            <a:ext cx="167130" cy="167132"/>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ight Brace 49">
            <a:extLst>
              <a:ext uri="{FF2B5EF4-FFF2-40B4-BE49-F238E27FC236}">
                <a16:creationId xmlns:a16="http://schemas.microsoft.com/office/drawing/2014/main" id="{6933D540-CF40-3B71-81DD-0728A7B7E745}"/>
              </a:ext>
            </a:extLst>
          </p:cNvPr>
          <p:cNvSpPr/>
          <p:nvPr/>
        </p:nvSpPr>
        <p:spPr>
          <a:xfrm rot="12414236">
            <a:off x="5134217" y="3214846"/>
            <a:ext cx="883655" cy="428062"/>
          </a:xfrm>
          <a:prstGeom prst="rightBrace">
            <a:avLst>
              <a:gd name="adj1" fmla="val 9622"/>
              <a:gd name="adj2" fmla="val 54011"/>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51" name="Straight Arrow Connector 50">
            <a:extLst>
              <a:ext uri="{FF2B5EF4-FFF2-40B4-BE49-F238E27FC236}">
                <a16:creationId xmlns:a16="http://schemas.microsoft.com/office/drawing/2014/main" id="{272ECD37-CF7C-FD44-E585-9389787F552F}"/>
              </a:ext>
            </a:extLst>
          </p:cNvPr>
          <p:cNvCxnSpPr>
            <a:cxnSpLocks/>
            <a:stCxn id="43" idx="3"/>
            <a:endCxn id="52" idx="1"/>
          </p:cNvCxnSpPr>
          <p:nvPr/>
        </p:nvCxnSpPr>
        <p:spPr>
          <a:xfrm>
            <a:off x="4431219" y="3065969"/>
            <a:ext cx="634759" cy="60184"/>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213DB660-4E3D-3960-4A63-D7FBF409CF29}"/>
              </a:ext>
            </a:extLst>
          </p:cNvPr>
          <p:cNvSpPr/>
          <p:nvPr/>
        </p:nvSpPr>
        <p:spPr>
          <a:xfrm>
            <a:off x="5040881" y="3101056"/>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tangle: Rounded Corners 62">
            <a:extLst>
              <a:ext uri="{FF2B5EF4-FFF2-40B4-BE49-F238E27FC236}">
                <a16:creationId xmlns:a16="http://schemas.microsoft.com/office/drawing/2014/main" id="{7AC230C3-B6DC-459A-6E3F-2394AB209B41}"/>
              </a:ext>
            </a:extLst>
          </p:cNvPr>
          <p:cNvSpPr/>
          <p:nvPr/>
        </p:nvSpPr>
        <p:spPr>
          <a:xfrm>
            <a:off x="2899680" y="3543024"/>
            <a:ext cx="425816" cy="351565"/>
          </a:xfrm>
          <a:prstGeom prst="roundRect">
            <a:avLst/>
          </a:prstGeom>
          <a:solidFill>
            <a:srgbClr val="9A57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ectangle: Rounded Corners 63">
            <a:extLst>
              <a:ext uri="{FF2B5EF4-FFF2-40B4-BE49-F238E27FC236}">
                <a16:creationId xmlns:a16="http://schemas.microsoft.com/office/drawing/2014/main" id="{8253828B-6500-05DB-B3F4-DE0CEA08709C}"/>
              </a:ext>
            </a:extLst>
          </p:cNvPr>
          <p:cNvSpPr/>
          <p:nvPr/>
        </p:nvSpPr>
        <p:spPr>
          <a:xfrm>
            <a:off x="3660068" y="3620884"/>
            <a:ext cx="425816" cy="351565"/>
          </a:xfrm>
          <a:prstGeom prst="roundRect">
            <a:avLst/>
          </a:prstGeom>
          <a:solidFill>
            <a:srgbClr val="9A57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5" name="Connector: Elbow 64">
            <a:extLst>
              <a:ext uri="{FF2B5EF4-FFF2-40B4-BE49-F238E27FC236}">
                <a16:creationId xmlns:a16="http://schemas.microsoft.com/office/drawing/2014/main" id="{623284CD-18F4-CF51-5F9F-6A6C6563AA46}"/>
              </a:ext>
            </a:extLst>
          </p:cNvPr>
          <p:cNvCxnSpPr>
            <a:cxnSpLocks/>
            <a:stCxn id="63" idx="3"/>
            <a:endCxn id="64" idx="1"/>
          </p:cNvCxnSpPr>
          <p:nvPr/>
        </p:nvCxnSpPr>
        <p:spPr>
          <a:xfrm>
            <a:off x="3325496" y="3718807"/>
            <a:ext cx="334572" cy="77860"/>
          </a:xfrm>
          <a:prstGeom prst="bentConnector3">
            <a:avLst>
              <a:gd name="adj1" fmla="val 57592"/>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E289FFA-45DA-6FFE-34F0-C4A60E2E3E8F}"/>
              </a:ext>
            </a:extLst>
          </p:cNvPr>
          <p:cNvCxnSpPr>
            <a:cxnSpLocks/>
            <a:stCxn id="48" idx="2"/>
            <a:endCxn id="63" idx="1"/>
          </p:cNvCxnSpPr>
          <p:nvPr/>
        </p:nvCxnSpPr>
        <p:spPr>
          <a:xfrm>
            <a:off x="2548271" y="3292042"/>
            <a:ext cx="351409" cy="426765"/>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F0DC8FA8-A750-E835-50E7-91D1B053EA3E}"/>
              </a:ext>
            </a:extLst>
          </p:cNvPr>
          <p:cNvSpPr txBox="1"/>
          <p:nvPr/>
        </p:nvSpPr>
        <p:spPr>
          <a:xfrm>
            <a:off x="2582958" y="2115294"/>
            <a:ext cx="2108329" cy="215444"/>
          </a:xfrm>
          <a:prstGeom prst="rect">
            <a:avLst/>
          </a:prstGeom>
          <a:noFill/>
        </p:spPr>
        <p:txBody>
          <a:bodyPr wrap="square" rtlCol="0">
            <a:spAutoFit/>
          </a:bodyPr>
          <a:lstStyle/>
          <a:p>
            <a:pPr algn="r"/>
            <a:r>
              <a:rPr lang="en-GB" sz="800" b="1" cap="all" dirty="0">
                <a:latin typeface="Alte Haas Grotesk" panose="02000503000000020004" pitchFamily="2" charset="0"/>
              </a:rPr>
              <a:t>Seat suggestions Domain</a:t>
            </a:r>
          </a:p>
        </p:txBody>
      </p:sp>
      <p:sp>
        <p:nvSpPr>
          <p:cNvPr id="71" name="TextBox 70">
            <a:extLst>
              <a:ext uri="{FF2B5EF4-FFF2-40B4-BE49-F238E27FC236}">
                <a16:creationId xmlns:a16="http://schemas.microsoft.com/office/drawing/2014/main" id="{36926729-2368-F21C-A7F2-F3D542F577A7}"/>
              </a:ext>
            </a:extLst>
          </p:cNvPr>
          <p:cNvSpPr txBox="1"/>
          <p:nvPr/>
        </p:nvSpPr>
        <p:spPr>
          <a:xfrm>
            <a:off x="3888634" y="1405675"/>
            <a:ext cx="1523320" cy="272522"/>
          </a:xfrm>
          <a:prstGeom prst="rect">
            <a:avLst/>
          </a:prstGeom>
          <a:noFill/>
        </p:spPr>
        <p:txBody>
          <a:bodyPr wrap="square" rtlCol="0">
            <a:spAutoFit/>
          </a:bodyPr>
          <a:lstStyle/>
          <a:p>
            <a:pPr algn="r"/>
            <a:r>
              <a:rPr lang="en-GB" sz="800" b="1" cap="all" dirty="0">
                <a:latin typeface="Alte Haas Grotesk" panose="02000503000000020004" pitchFamily="2" charset="0"/>
              </a:rPr>
              <a:t>Infrastructure</a:t>
            </a:r>
          </a:p>
        </p:txBody>
      </p:sp>
      <p:pic>
        <p:nvPicPr>
          <p:cNvPr id="72" name="Picture 71">
            <a:extLst>
              <a:ext uri="{FF2B5EF4-FFF2-40B4-BE49-F238E27FC236}">
                <a16:creationId xmlns:a16="http://schemas.microsoft.com/office/drawing/2014/main" id="{7EB3B387-29CE-ED80-CE7F-BA9EBA7FB2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725" y="1200373"/>
            <a:ext cx="696871" cy="656800"/>
          </a:xfrm>
          <a:prstGeom prst="rect">
            <a:avLst/>
          </a:prstGeom>
        </p:spPr>
      </p:pic>
      <p:cxnSp>
        <p:nvCxnSpPr>
          <p:cNvPr id="73" name="Straight Arrow Connector 72">
            <a:extLst>
              <a:ext uri="{FF2B5EF4-FFF2-40B4-BE49-F238E27FC236}">
                <a16:creationId xmlns:a16="http://schemas.microsoft.com/office/drawing/2014/main" id="{E0BD609C-A372-9B77-A208-61AAF7FAC62E}"/>
              </a:ext>
            </a:extLst>
          </p:cNvPr>
          <p:cNvCxnSpPr>
            <a:cxnSpLocks/>
          </p:cNvCxnSpPr>
          <p:nvPr/>
        </p:nvCxnSpPr>
        <p:spPr>
          <a:xfrm>
            <a:off x="999658" y="1770459"/>
            <a:ext cx="593398" cy="391716"/>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39B6EC26-17C9-4060-F3BD-944E655A43B6}"/>
              </a:ext>
            </a:extLst>
          </p:cNvPr>
          <p:cNvSpPr txBox="1"/>
          <p:nvPr/>
        </p:nvSpPr>
        <p:spPr>
          <a:xfrm>
            <a:off x="1124278" y="1714490"/>
            <a:ext cx="618793" cy="230832"/>
          </a:xfrm>
          <a:prstGeom prst="rect">
            <a:avLst/>
          </a:prstGeom>
          <a:noFill/>
        </p:spPr>
        <p:txBody>
          <a:bodyPr wrap="square" rtlCol="0">
            <a:spAutoFit/>
          </a:bodyPr>
          <a:lstStyle/>
          <a:p>
            <a:r>
              <a:rPr lang="fr-FR" sz="900" b="1" dirty="0">
                <a:latin typeface="Alte Haas Grotesk" panose="02000503000000020004" pitchFamily="2" charset="0"/>
              </a:rPr>
              <a:t>HTTP</a:t>
            </a:r>
            <a:endParaRPr lang="en-GB" sz="900" b="1" dirty="0">
              <a:latin typeface="Alte Haas Grotesk" panose="02000503000000020004" pitchFamily="2" charset="0"/>
            </a:endParaRPr>
          </a:p>
        </p:txBody>
      </p:sp>
      <p:sp>
        <p:nvSpPr>
          <p:cNvPr id="76" name="TextBox 75">
            <a:extLst>
              <a:ext uri="{FF2B5EF4-FFF2-40B4-BE49-F238E27FC236}">
                <a16:creationId xmlns:a16="http://schemas.microsoft.com/office/drawing/2014/main" id="{6C22163D-87CF-BDE6-599E-F2275CD480AD}"/>
              </a:ext>
            </a:extLst>
          </p:cNvPr>
          <p:cNvSpPr txBox="1"/>
          <p:nvPr/>
        </p:nvSpPr>
        <p:spPr>
          <a:xfrm>
            <a:off x="114301" y="176549"/>
            <a:ext cx="11569700" cy="446276"/>
          </a:xfrm>
          <a:prstGeom prst="rect">
            <a:avLst/>
          </a:prstGeom>
          <a:noFill/>
        </p:spPr>
        <p:txBody>
          <a:bodyPr wrap="square" rtlCol="0" anchor="t">
            <a:spAutoFit/>
          </a:bodyPr>
          <a:lstStyle/>
          <a:p>
            <a:pPr algn="r"/>
            <a:r>
              <a:rPr lang="en-US" sz="2300" b="1" cap="all" dirty="0">
                <a:solidFill>
                  <a:srgbClr val="C00000"/>
                </a:solidFill>
                <a:latin typeface="Alte Haas Grotesk" panose="02000503000000020004" pitchFamily="2" charset="0"/>
              </a:rPr>
              <a:t>Hexagonal “hacked” with an Anti-corruption layer (ACL) adapter</a:t>
            </a:r>
          </a:p>
        </p:txBody>
      </p:sp>
      <p:sp>
        <p:nvSpPr>
          <p:cNvPr id="85" name="Right Brace 84">
            <a:extLst>
              <a:ext uri="{FF2B5EF4-FFF2-40B4-BE49-F238E27FC236}">
                <a16:creationId xmlns:a16="http://schemas.microsoft.com/office/drawing/2014/main" id="{ECBCF79C-DB7C-8437-A8D1-79A66D6A3034}"/>
              </a:ext>
            </a:extLst>
          </p:cNvPr>
          <p:cNvSpPr/>
          <p:nvPr/>
        </p:nvSpPr>
        <p:spPr>
          <a:xfrm rot="12414236">
            <a:off x="4725358" y="4000552"/>
            <a:ext cx="883655" cy="428062"/>
          </a:xfrm>
          <a:prstGeom prst="rightBrace">
            <a:avLst>
              <a:gd name="adj1" fmla="val 9622"/>
              <a:gd name="adj2" fmla="val 54011"/>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6" name="Oval 85">
            <a:extLst>
              <a:ext uri="{FF2B5EF4-FFF2-40B4-BE49-F238E27FC236}">
                <a16:creationId xmlns:a16="http://schemas.microsoft.com/office/drawing/2014/main" id="{EFB2C063-5C64-7717-7CF4-F13A7821C2FA}"/>
              </a:ext>
            </a:extLst>
          </p:cNvPr>
          <p:cNvSpPr/>
          <p:nvPr/>
        </p:nvSpPr>
        <p:spPr>
          <a:xfrm>
            <a:off x="4632022" y="3886762"/>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Rectangle 83">
            <a:extLst>
              <a:ext uri="{FF2B5EF4-FFF2-40B4-BE49-F238E27FC236}">
                <a16:creationId xmlns:a16="http://schemas.microsoft.com/office/drawing/2014/main" id="{DC2D66E4-746D-C29C-9C6E-03E99FEE3A62}"/>
              </a:ext>
            </a:extLst>
          </p:cNvPr>
          <p:cNvSpPr/>
          <p:nvPr/>
        </p:nvSpPr>
        <p:spPr>
          <a:xfrm rot="17820000">
            <a:off x="4959075" y="4081501"/>
            <a:ext cx="823899" cy="546311"/>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cap="all" dirty="0">
                <a:solidFill>
                  <a:schemeClr val="tx1"/>
                </a:solidFill>
              </a:rPr>
              <a:t>Repository (Adapter)</a:t>
            </a:r>
            <a:endParaRPr lang="en-GB" sz="900" cap="all" dirty="0">
              <a:solidFill>
                <a:schemeClr val="tx1"/>
              </a:solidFill>
            </a:endParaRPr>
          </a:p>
        </p:txBody>
      </p:sp>
      <p:cxnSp>
        <p:nvCxnSpPr>
          <p:cNvPr id="94" name="Straight Arrow Connector 93">
            <a:extLst>
              <a:ext uri="{FF2B5EF4-FFF2-40B4-BE49-F238E27FC236}">
                <a16:creationId xmlns:a16="http://schemas.microsoft.com/office/drawing/2014/main" id="{6264A4D3-64FF-9EDF-3633-89AB523BA0D2}"/>
              </a:ext>
            </a:extLst>
          </p:cNvPr>
          <p:cNvCxnSpPr>
            <a:cxnSpLocks/>
            <a:stCxn id="64" idx="3"/>
            <a:endCxn id="86" idx="2"/>
          </p:cNvCxnSpPr>
          <p:nvPr/>
        </p:nvCxnSpPr>
        <p:spPr>
          <a:xfrm>
            <a:off x="4085884" y="3796667"/>
            <a:ext cx="546138" cy="175782"/>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0" name="Diamond 99">
            <a:extLst>
              <a:ext uri="{FF2B5EF4-FFF2-40B4-BE49-F238E27FC236}">
                <a16:creationId xmlns:a16="http://schemas.microsoft.com/office/drawing/2014/main" id="{6CA5F1AF-7106-D0E4-AB41-41734719A651}"/>
              </a:ext>
            </a:extLst>
          </p:cNvPr>
          <p:cNvSpPr/>
          <p:nvPr/>
        </p:nvSpPr>
        <p:spPr>
          <a:xfrm>
            <a:off x="3332536" y="3640001"/>
            <a:ext cx="167131" cy="167131"/>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Flowchart: Magnetic Disk 101">
            <a:extLst>
              <a:ext uri="{FF2B5EF4-FFF2-40B4-BE49-F238E27FC236}">
                <a16:creationId xmlns:a16="http://schemas.microsoft.com/office/drawing/2014/main" id="{8809B9B3-2ABA-7002-C465-823660F01F15}"/>
              </a:ext>
            </a:extLst>
          </p:cNvPr>
          <p:cNvSpPr/>
          <p:nvPr/>
        </p:nvSpPr>
        <p:spPr>
          <a:xfrm>
            <a:off x="6287972" y="4434180"/>
            <a:ext cx="504521" cy="707978"/>
          </a:xfrm>
          <a:prstGeom prst="flowChartMagneticDisk">
            <a:avLst/>
          </a:prstGeom>
          <a:solidFill>
            <a:srgbClr val="DFC9EF"/>
          </a:solid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all" dirty="0" err="1">
                <a:solidFill>
                  <a:schemeClr val="tx1"/>
                </a:solidFill>
                <a:latin typeface="Alte Haas Grotesk" panose="02000503000000020004" pitchFamily="2" charset="0"/>
              </a:rPr>
              <a:t>db</a:t>
            </a:r>
            <a:endParaRPr lang="fr-FR" sz="1400" b="1" cap="all" dirty="0">
              <a:solidFill>
                <a:schemeClr val="tx1"/>
              </a:solidFill>
              <a:latin typeface="Alte Haas Grotesk" panose="02000503000000020004" pitchFamily="2" charset="0"/>
            </a:endParaRPr>
          </a:p>
        </p:txBody>
      </p:sp>
      <p:cxnSp>
        <p:nvCxnSpPr>
          <p:cNvPr id="103" name="Straight Arrow Connector 102">
            <a:extLst>
              <a:ext uri="{FF2B5EF4-FFF2-40B4-BE49-F238E27FC236}">
                <a16:creationId xmlns:a16="http://schemas.microsoft.com/office/drawing/2014/main" id="{9DC579C9-2B02-64AB-2FBD-5421A8699E3D}"/>
              </a:ext>
            </a:extLst>
          </p:cNvPr>
          <p:cNvCxnSpPr>
            <a:cxnSpLocks/>
            <a:stCxn id="84" idx="2"/>
            <a:endCxn id="102" idx="2"/>
          </p:cNvCxnSpPr>
          <p:nvPr/>
        </p:nvCxnSpPr>
        <p:spPr>
          <a:xfrm>
            <a:off x="5614408" y="4478666"/>
            <a:ext cx="673564" cy="309503"/>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35FD09CB-1EA0-C721-B9D5-8B0814D9365D}"/>
              </a:ext>
            </a:extLst>
          </p:cNvPr>
          <p:cNvSpPr txBox="1"/>
          <p:nvPr/>
        </p:nvSpPr>
        <p:spPr>
          <a:xfrm>
            <a:off x="2047278" y="4991066"/>
            <a:ext cx="3338271" cy="369332"/>
          </a:xfrm>
          <a:prstGeom prst="rect">
            <a:avLst/>
          </a:prstGeom>
          <a:noFill/>
        </p:spPr>
        <p:txBody>
          <a:bodyPr wrap="square" rtlCol="0">
            <a:spAutoFit/>
          </a:bodyPr>
          <a:lstStyle/>
          <a:p>
            <a:pPr algn="ctr"/>
            <a:r>
              <a:rPr lang="en-GB" b="1" cap="all" dirty="0">
                <a:solidFill>
                  <a:srgbClr val="C00000"/>
                </a:solidFill>
                <a:latin typeface="Alte Haas Grotesk" panose="02000503000000020004" pitchFamily="2" charset="0"/>
              </a:rPr>
              <a:t>Seat </a:t>
            </a:r>
            <a:r>
              <a:rPr lang="en-GB" b="1" cap="all" dirty="0" err="1">
                <a:solidFill>
                  <a:srgbClr val="C00000"/>
                </a:solidFill>
                <a:latin typeface="Alte Haas Grotesk" panose="02000503000000020004" pitchFamily="2" charset="0"/>
              </a:rPr>
              <a:t>SuggestionS</a:t>
            </a:r>
            <a:r>
              <a:rPr lang="en-GB" b="1" cap="all" dirty="0">
                <a:solidFill>
                  <a:srgbClr val="C00000"/>
                </a:solidFill>
                <a:latin typeface="Alte Haas Grotesk" panose="02000503000000020004" pitchFamily="2" charset="0"/>
              </a:rPr>
              <a:t> API</a:t>
            </a:r>
          </a:p>
        </p:txBody>
      </p:sp>
      <p:sp>
        <p:nvSpPr>
          <p:cNvPr id="139" name="TextBox 138">
            <a:extLst>
              <a:ext uri="{FF2B5EF4-FFF2-40B4-BE49-F238E27FC236}">
                <a16:creationId xmlns:a16="http://schemas.microsoft.com/office/drawing/2014/main" id="{D87D58F9-2C40-7FD4-B61B-2A6215BFBADB}"/>
              </a:ext>
            </a:extLst>
          </p:cNvPr>
          <p:cNvSpPr txBox="1"/>
          <p:nvPr/>
        </p:nvSpPr>
        <p:spPr>
          <a:xfrm>
            <a:off x="8269919" y="698400"/>
            <a:ext cx="3364147" cy="369332"/>
          </a:xfrm>
          <a:prstGeom prst="rect">
            <a:avLst/>
          </a:prstGeom>
          <a:noFill/>
        </p:spPr>
        <p:txBody>
          <a:bodyPr wrap="square" rtlCol="0">
            <a:spAutoFit/>
          </a:bodyPr>
          <a:lstStyle/>
          <a:p>
            <a:pPr algn="r"/>
            <a:r>
              <a:rPr lang="en-US" dirty="0"/>
              <a:t>@tpierrain (use case driven)</a:t>
            </a:r>
          </a:p>
        </p:txBody>
      </p:sp>
      <p:grpSp>
        <p:nvGrpSpPr>
          <p:cNvPr id="170" name="Group 169">
            <a:extLst>
              <a:ext uri="{FF2B5EF4-FFF2-40B4-BE49-F238E27FC236}">
                <a16:creationId xmlns:a16="http://schemas.microsoft.com/office/drawing/2014/main" id="{D719F29D-6F85-7020-4225-D0621E2FF04F}"/>
              </a:ext>
            </a:extLst>
          </p:cNvPr>
          <p:cNvGrpSpPr/>
          <p:nvPr/>
        </p:nvGrpSpPr>
        <p:grpSpPr>
          <a:xfrm>
            <a:off x="9084888" y="4266176"/>
            <a:ext cx="2893627" cy="1933204"/>
            <a:chOff x="6434086" y="829444"/>
            <a:chExt cx="5467100" cy="3652517"/>
          </a:xfrm>
        </p:grpSpPr>
        <p:sp>
          <p:nvSpPr>
            <p:cNvPr id="171" name="Hexagon 170">
              <a:extLst>
                <a:ext uri="{FF2B5EF4-FFF2-40B4-BE49-F238E27FC236}">
                  <a16:creationId xmlns:a16="http://schemas.microsoft.com/office/drawing/2014/main" id="{3CA6504F-1E7B-6DEF-73CD-3E03203C337F}"/>
                </a:ext>
              </a:extLst>
            </p:cNvPr>
            <p:cNvSpPr/>
            <p:nvPr/>
          </p:nvSpPr>
          <p:spPr>
            <a:xfrm>
              <a:off x="6434086" y="829444"/>
              <a:ext cx="5174160" cy="3562815"/>
            </a:xfrm>
            <a:prstGeom prst="hexagon">
              <a:avLst/>
            </a:prstGeom>
            <a:solidFill>
              <a:srgbClr val="DEEBF7"/>
            </a:solid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2" name="Hexagon 171">
              <a:extLst>
                <a:ext uri="{FF2B5EF4-FFF2-40B4-BE49-F238E27FC236}">
                  <a16:creationId xmlns:a16="http://schemas.microsoft.com/office/drawing/2014/main" id="{4EB66E99-62F9-9EA0-9D4D-A22383D683B7}"/>
                </a:ext>
              </a:extLst>
            </p:cNvPr>
            <p:cNvSpPr/>
            <p:nvPr/>
          </p:nvSpPr>
          <p:spPr>
            <a:xfrm>
              <a:off x="7500976" y="1564081"/>
              <a:ext cx="3040380" cy="2093540"/>
            </a:xfrm>
            <a:prstGeom prst="hexagon">
              <a:avLst/>
            </a:prstGeom>
            <a:solidFill>
              <a:schemeClr val="accent1">
                <a:lumMod val="60000"/>
                <a:lumOff val="40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73" name="Group 172">
              <a:extLst>
                <a:ext uri="{FF2B5EF4-FFF2-40B4-BE49-F238E27FC236}">
                  <a16:creationId xmlns:a16="http://schemas.microsoft.com/office/drawing/2014/main" id="{84ADA9C4-001C-AC3A-28BA-0097E7A9FB53}"/>
                </a:ext>
              </a:extLst>
            </p:cNvPr>
            <p:cNvGrpSpPr/>
            <p:nvPr/>
          </p:nvGrpSpPr>
          <p:grpSpPr>
            <a:xfrm>
              <a:off x="7718305" y="2120128"/>
              <a:ext cx="171374" cy="289785"/>
              <a:chOff x="7656010" y="3264523"/>
              <a:chExt cx="171374" cy="289785"/>
            </a:xfrm>
          </p:grpSpPr>
          <p:cxnSp>
            <p:nvCxnSpPr>
              <p:cNvPr id="192" name="Straight Connector 191">
                <a:extLst>
                  <a:ext uri="{FF2B5EF4-FFF2-40B4-BE49-F238E27FC236}">
                    <a16:creationId xmlns:a16="http://schemas.microsoft.com/office/drawing/2014/main" id="{D5445CED-3298-C85E-A5E4-C7620DF3B714}"/>
                  </a:ext>
                </a:extLst>
              </p:cNvPr>
              <p:cNvCxnSpPr>
                <a:cxnSpLocks/>
                <a:stCxn id="193" idx="4"/>
                <a:endCxn id="179" idx="0"/>
              </p:cNvCxnSpPr>
              <p:nvPr/>
            </p:nvCxnSpPr>
            <p:spPr>
              <a:xfrm flipH="1">
                <a:off x="7741696" y="3435898"/>
                <a:ext cx="2" cy="118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3" name="Oval 192">
                <a:extLst>
                  <a:ext uri="{FF2B5EF4-FFF2-40B4-BE49-F238E27FC236}">
                    <a16:creationId xmlns:a16="http://schemas.microsoft.com/office/drawing/2014/main" id="{7E625A81-8EFE-62CB-0837-2464A0E24774}"/>
                  </a:ext>
                </a:extLst>
              </p:cNvPr>
              <p:cNvSpPr/>
              <p:nvPr/>
            </p:nvSpPr>
            <p:spPr>
              <a:xfrm>
                <a:off x="7656010" y="3264523"/>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4" name="Rectangle: Rounded Corners 173">
              <a:extLst>
                <a:ext uri="{FF2B5EF4-FFF2-40B4-BE49-F238E27FC236}">
                  <a16:creationId xmlns:a16="http://schemas.microsoft.com/office/drawing/2014/main" id="{4FD48332-DD92-05C8-CACD-AF9C69CDAAD6}"/>
                </a:ext>
              </a:extLst>
            </p:cNvPr>
            <p:cNvSpPr/>
            <p:nvPr/>
          </p:nvSpPr>
          <p:spPr>
            <a:xfrm>
              <a:off x="9671729" y="2659803"/>
              <a:ext cx="425816" cy="351565"/>
            </a:xfrm>
            <a:prstGeom prst="round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5" name="Connector: Elbow 174">
              <a:extLst>
                <a:ext uri="{FF2B5EF4-FFF2-40B4-BE49-F238E27FC236}">
                  <a16:creationId xmlns:a16="http://schemas.microsoft.com/office/drawing/2014/main" id="{E5A4018A-BAB1-7BD0-049C-33311D8E211A}"/>
                </a:ext>
              </a:extLst>
            </p:cNvPr>
            <p:cNvCxnSpPr>
              <a:cxnSpLocks/>
              <a:stCxn id="179" idx="3"/>
              <a:endCxn id="177" idx="1"/>
            </p:cNvCxnSpPr>
            <p:nvPr/>
          </p:nvCxnSpPr>
          <p:spPr>
            <a:xfrm flipV="1">
              <a:off x="8016899" y="2432927"/>
              <a:ext cx="692841" cy="152768"/>
            </a:xfrm>
            <a:prstGeom prst="bentConnector3">
              <a:avLst>
                <a:gd name="adj1" fmla="val 50000"/>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76" name="Connector: Elbow 175">
              <a:extLst>
                <a:ext uri="{FF2B5EF4-FFF2-40B4-BE49-F238E27FC236}">
                  <a16:creationId xmlns:a16="http://schemas.microsoft.com/office/drawing/2014/main" id="{A6A24D67-17C0-4D77-423E-C601C2D2325C}"/>
                </a:ext>
              </a:extLst>
            </p:cNvPr>
            <p:cNvCxnSpPr>
              <a:cxnSpLocks/>
              <a:stCxn id="177" idx="3"/>
              <a:endCxn id="174" idx="0"/>
            </p:cNvCxnSpPr>
            <p:nvPr/>
          </p:nvCxnSpPr>
          <p:spPr>
            <a:xfrm>
              <a:off x="9135557" y="2432927"/>
              <a:ext cx="749080" cy="226876"/>
            </a:xfrm>
            <a:prstGeom prst="bentConnector2">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77" name="Rectangle: Rounded Corners 176">
              <a:extLst>
                <a:ext uri="{FF2B5EF4-FFF2-40B4-BE49-F238E27FC236}">
                  <a16:creationId xmlns:a16="http://schemas.microsoft.com/office/drawing/2014/main" id="{2E004944-F882-C9A8-65B9-67369A2AD7D8}"/>
                </a:ext>
              </a:extLst>
            </p:cNvPr>
            <p:cNvSpPr/>
            <p:nvPr/>
          </p:nvSpPr>
          <p:spPr>
            <a:xfrm>
              <a:off x="8709741" y="2257145"/>
              <a:ext cx="425816" cy="351565"/>
            </a:xfrm>
            <a:prstGeom prst="round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8" name="Diamond 177">
              <a:extLst>
                <a:ext uri="{FF2B5EF4-FFF2-40B4-BE49-F238E27FC236}">
                  <a16:creationId xmlns:a16="http://schemas.microsoft.com/office/drawing/2014/main" id="{D31FEAF5-1B44-7985-E332-1ED7980355EB}"/>
                </a:ext>
              </a:extLst>
            </p:cNvPr>
            <p:cNvSpPr/>
            <p:nvPr/>
          </p:nvSpPr>
          <p:spPr>
            <a:xfrm>
              <a:off x="9148994" y="2360445"/>
              <a:ext cx="167131" cy="167131"/>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9" name="Rectangle: Rounded Corners 178">
              <a:extLst>
                <a:ext uri="{FF2B5EF4-FFF2-40B4-BE49-F238E27FC236}">
                  <a16:creationId xmlns:a16="http://schemas.microsoft.com/office/drawing/2014/main" id="{959DE4A7-82CE-54D2-AF15-5C1BA18B7EF9}"/>
                </a:ext>
              </a:extLst>
            </p:cNvPr>
            <p:cNvSpPr/>
            <p:nvPr/>
          </p:nvSpPr>
          <p:spPr>
            <a:xfrm>
              <a:off x="7591081" y="2409913"/>
              <a:ext cx="425818" cy="351565"/>
            </a:xfrm>
            <a:prstGeom prst="round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0" name="Diamond 179">
              <a:extLst>
                <a:ext uri="{FF2B5EF4-FFF2-40B4-BE49-F238E27FC236}">
                  <a16:creationId xmlns:a16="http://schemas.microsoft.com/office/drawing/2014/main" id="{FEFA422D-00F5-2E3F-EECF-6BA3674F1EBD}"/>
                </a:ext>
              </a:extLst>
            </p:cNvPr>
            <p:cNvSpPr/>
            <p:nvPr/>
          </p:nvSpPr>
          <p:spPr>
            <a:xfrm>
              <a:off x="8026607" y="2502780"/>
              <a:ext cx="167131" cy="167133"/>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1" name="Rectangle: Rounded Corners 180">
              <a:extLst>
                <a:ext uri="{FF2B5EF4-FFF2-40B4-BE49-F238E27FC236}">
                  <a16:creationId xmlns:a16="http://schemas.microsoft.com/office/drawing/2014/main" id="{68C69193-9641-660A-D29C-EDC53265D823}"/>
                </a:ext>
              </a:extLst>
            </p:cNvPr>
            <p:cNvSpPr/>
            <p:nvPr/>
          </p:nvSpPr>
          <p:spPr>
            <a:xfrm>
              <a:off x="8954217" y="3078046"/>
              <a:ext cx="425816" cy="351565"/>
            </a:xfrm>
            <a:prstGeom prst="round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2" name="Connector: Elbow 181">
              <a:extLst>
                <a:ext uri="{FF2B5EF4-FFF2-40B4-BE49-F238E27FC236}">
                  <a16:creationId xmlns:a16="http://schemas.microsoft.com/office/drawing/2014/main" id="{2BCAC452-57D1-8C6E-7210-EAF0C06E26E0}"/>
                </a:ext>
              </a:extLst>
            </p:cNvPr>
            <p:cNvCxnSpPr>
              <a:cxnSpLocks/>
              <a:stCxn id="189" idx="3"/>
              <a:endCxn id="181" idx="1"/>
            </p:cNvCxnSpPr>
            <p:nvPr/>
          </p:nvCxnSpPr>
          <p:spPr>
            <a:xfrm flipH="1">
              <a:off x="8954216" y="2814472"/>
              <a:ext cx="698886" cy="439357"/>
            </a:xfrm>
            <a:prstGeom prst="bentConnector5">
              <a:avLst>
                <a:gd name="adj1" fmla="val 33475"/>
                <a:gd name="adj2" fmla="val 26193"/>
                <a:gd name="adj3" fmla="val 124784"/>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3" name="TextBox 182">
              <a:extLst>
                <a:ext uri="{FF2B5EF4-FFF2-40B4-BE49-F238E27FC236}">
                  <a16:creationId xmlns:a16="http://schemas.microsoft.com/office/drawing/2014/main" id="{356034D7-7C58-6F75-7DF5-34251C720805}"/>
                </a:ext>
              </a:extLst>
            </p:cNvPr>
            <p:cNvSpPr txBox="1"/>
            <p:nvPr/>
          </p:nvSpPr>
          <p:spPr>
            <a:xfrm>
              <a:off x="7618588" y="1545013"/>
              <a:ext cx="2567017" cy="639650"/>
            </a:xfrm>
            <a:prstGeom prst="rect">
              <a:avLst/>
            </a:prstGeom>
            <a:noFill/>
          </p:spPr>
          <p:txBody>
            <a:bodyPr wrap="square" rtlCol="0">
              <a:spAutoFit/>
            </a:bodyPr>
            <a:lstStyle/>
            <a:p>
              <a:pPr algn="r"/>
              <a:r>
                <a:rPr lang="en-GB" sz="800" b="1" cap="all" dirty="0">
                  <a:solidFill>
                    <a:schemeClr val="bg1"/>
                  </a:solidFill>
                  <a:latin typeface="Alte Haas Grotesk" panose="02000503000000020004" pitchFamily="2" charset="0"/>
                </a:rPr>
                <a:t>Seats Availability DOMAIN</a:t>
              </a:r>
            </a:p>
          </p:txBody>
        </p:sp>
        <p:sp>
          <p:nvSpPr>
            <p:cNvPr id="184" name="TextBox 183">
              <a:extLst>
                <a:ext uri="{FF2B5EF4-FFF2-40B4-BE49-F238E27FC236}">
                  <a16:creationId xmlns:a16="http://schemas.microsoft.com/office/drawing/2014/main" id="{96361581-2B69-94DE-F454-F0D9793AFB52}"/>
                </a:ext>
              </a:extLst>
            </p:cNvPr>
            <p:cNvSpPr txBox="1"/>
            <p:nvPr/>
          </p:nvSpPr>
          <p:spPr>
            <a:xfrm>
              <a:off x="9182782" y="862837"/>
              <a:ext cx="1523319" cy="407051"/>
            </a:xfrm>
            <a:prstGeom prst="rect">
              <a:avLst/>
            </a:prstGeom>
            <a:noFill/>
          </p:spPr>
          <p:txBody>
            <a:bodyPr wrap="square" rtlCol="0">
              <a:spAutoFit/>
            </a:bodyPr>
            <a:lstStyle/>
            <a:p>
              <a:pPr algn="r"/>
              <a:r>
                <a:rPr lang="en-GB" sz="800" b="1" cap="all" dirty="0">
                  <a:latin typeface="Alte Haas Grotesk" panose="02000503000000020004" pitchFamily="2" charset="0"/>
                </a:rPr>
                <a:t>Infra</a:t>
              </a:r>
            </a:p>
          </p:txBody>
        </p:sp>
        <p:sp>
          <p:nvSpPr>
            <p:cNvPr id="185" name="Right Brace 184">
              <a:extLst>
                <a:ext uri="{FF2B5EF4-FFF2-40B4-BE49-F238E27FC236}">
                  <a16:creationId xmlns:a16="http://schemas.microsoft.com/office/drawing/2014/main" id="{E89BE776-D4A3-4CBC-2B8C-8B0DB93D0CFF}"/>
                </a:ext>
              </a:extLst>
            </p:cNvPr>
            <p:cNvSpPr/>
            <p:nvPr/>
          </p:nvSpPr>
          <p:spPr>
            <a:xfrm rot="12414236">
              <a:off x="10019507" y="3457714"/>
              <a:ext cx="883655" cy="428062"/>
            </a:xfrm>
            <a:prstGeom prst="rightBrace">
              <a:avLst>
                <a:gd name="adj1" fmla="val 9622"/>
                <a:gd name="adj2" fmla="val 54011"/>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6" name="Oval 185">
              <a:extLst>
                <a:ext uri="{FF2B5EF4-FFF2-40B4-BE49-F238E27FC236}">
                  <a16:creationId xmlns:a16="http://schemas.microsoft.com/office/drawing/2014/main" id="{F7EFA404-9C19-B860-A261-9E4C100A7DE4}"/>
                </a:ext>
              </a:extLst>
            </p:cNvPr>
            <p:cNvSpPr/>
            <p:nvPr/>
          </p:nvSpPr>
          <p:spPr>
            <a:xfrm>
              <a:off x="9926171" y="3343924"/>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7" name="Rectangle 186">
              <a:extLst>
                <a:ext uri="{FF2B5EF4-FFF2-40B4-BE49-F238E27FC236}">
                  <a16:creationId xmlns:a16="http://schemas.microsoft.com/office/drawing/2014/main" id="{E97DD16C-F9E2-3178-16D4-60241CEE07AA}"/>
                </a:ext>
              </a:extLst>
            </p:cNvPr>
            <p:cNvSpPr/>
            <p:nvPr/>
          </p:nvSpPr>
          <p:spPr>
            <a:xfrm rot="17820000">
              <a:off x="10111547" y="3443045"/>
              <a:ext cx="1204694" cy="546312"/>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b="1" cap="all" dirty="0">
                  <a:solidFill>
                    <a:schemeClr val="tx1"/>
                  </a:solidFill>
                </a:rPr>
                <a:t>Repo (adapter)</a:t>
              </a:r>
              <a:endParaRPr lang="en-GB" sz="700" b="1" cap="all" dirty="0">
                <a:solidFill>
                  <a:schemeClr val="tx1"/>
                </a:solidFill>
              </a:endParaRPr>
            </a:p>
          </p:txBody>
        </p:sp>
        <p:cxnSp>
          <p:nvCxnSpPr>
            <p:cNvPr id="188" name="Straight Arrow Connector 187">
              <a:extLst>
                <a:ext uri="{FF2B5EF4-FFF2-40B4-BE49-F238E27FC236}">
                  <a16:creationId xmlns:a16="http://schemas.microsoft.com/office/drawing/2014/main" id="{03B731CE-C71E-A7D3-0C80-7B69E4ACF236}"/>
                </a:ext>
              </a:extLst>
            </p:cNvPr>
            <p:cNvCxnSpPr>
              <a:cxnSpLocks/>
              <a:stCxn id="181" idx="3"/>
              <a:endCxn id="186" idx="2"/>
            </p:cNvCxnSpPr>
            <p:nvPr/>
          </p:nvCxnSpPr>
          <p:spPr>
            <a:xfrm>
              <a:off x="9380033" y="3253829"/>
              <a:ext cx="546138" cy="175782"/>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89" name="Diamond 188">
              <a:extLst>
                <a:ext uri="{FF2B5EF4-FFF2-40B4-BE49-F238E27FC236}">
                  <a16:creationId xmlns:a16="http://schemas.microsoft.com/office/drawing/2014/main" id="{7503AD24-1058-9D59-37D2-073DDEE2FC85}"/>
                </a:ext>
              </a:extLst>
            </p:cNvPr>
            <p:cNvSpPr/>
            <p:nvPr/>
          </p:nvSpPr>
          <p:spPr>
            <a:xfrm>
              <a:off x="9485971" y="2730905"/>
              <a:ext cx="167131" cy="167131"/>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0" name="Flowchart: Magnetic Disk 189">
              <a:extLst>
                <a:ext uri="{FF2B5EF4-FFF2-40B4-BE49-F238E27FC236}">
                  <a16:creationId xmlns:a16="http://schemas.microsoft.com/office/drawing/2014/main" id="{869E3C6F-A3B0-4823-B10E-BA0A7B6BFD80}"/>
                </a:ext>
              </a:extLst>
            </p:cNvPr>
            <p:cNvSpPr/>
            <p:nvPr/>
          </p:nvSpPr>
          <p:spPr>
            <a:xfrm>
              <a:off x="11396665" y="3773984"/>
              <a:ext cx="504521" cy="707977"/>
            </a:xfrm>
            <a:prstGeom prst="flowChartMagneticDisk">
              <a:avLst/>
            </a:prstGeom>
            <a:solidFill>
              <a:srgbClr val="DEEBF7"/>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800" b="1" cap="all" dirty="0" err="1">
                  <a:solidFill>
                    <a:schemeClr val="accent1"/>
                  </a:solidFill>
                </a:rPr>
                <a:t>db</a:t>
              </a:r>
              <a:endParaRPr lang="fr-FR" sz="800" b="1" cap="all" dirty="0">
                <a:solidFill>
                  <a:schemeClr val="accent1"/>
                </a:solidFill>
              </a:endParaRPr>
            </a:p>
          </p:txBody>
        </p:sp>
        <p:cxnSp>
          <p:nvCxnSpPr>
            <p:cNvPr id="191" name="Straight Arrow Connector 190">
              <a:extLst>
                <a:ext uri="{FF2B5EF4-FFF2-40B4-BE49-F238E27FC236}">
                  <a16:creationId xmlns:a16="http://schemas.microsoft.com/office/drawing/2014/main" id="{E4783ED7-0832-34CB-BF77-7CABC0EE31E7}"/>
                </a:ext>
              </a:extLst>
            </p:cNvPr>
            <p:cNvCxnSpPr>
              <a:cxnSpLocks/>
              <a:stCxn id="187" idx="2"/>
              <a:endCxn id="190" idx="2"/>
            </p:cNvCxnSpPr>
            <p:nvPr/>
          </p:nvCxnSpPr>
          <p:spPr>
            <a:xfrm>
              <a:off x="10957277" y="3840211"/>
              <a:ext cx="439387" cy="287763"/>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cxnSp>
        <p:nvCxnSpPr>
          <p:cNvPr id="209" name="Straight Arrow Connector 208">
            <a:extLst>
              <a:ext uri="{FF2B5EF4-FFF2-40B4-BE49-F238E27FC236}">
                <a16:creationId xmlns:a16="http://schemas.microsoft.com/office/drawing/2014/main" id="{832440EA-B72F-04C3-EFD2-31AB61EB8382}"/>
              </a:ext>
            </a:extLst>
          </p:cNvPr>
          <p:cNvCxnSpPr>
            <a:cxnSpLocks/>
            <a:stCxn id="150" idx="2"/>
            <a:endCxn id="193" idx="1"/>
          </p:cNvCxnSpPr>
          <p:nvPr/>
        </p:nvCxnSpPr>
        <p:spPr>
          <a:xfrm>
            <a:off x="9552903" y="4941393"/>
            <a:ext cx="224980" cy="21199"/>
          </a:xfrm>
          <a:prstGeom prst="straightConnector1">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6" name="Rectangle 215">
            <a:extLst>
              <a:ext uri="{FF2B5EF4-FFF2-40B4-BE49-F238E27FC236}">
                <a16:creationId xmlns:a16="http://schemas.microsoft.com/office/drawing/2014/main" id="{B4EA41F1-A440-2F90-8DE8-61CF29EE04C4}"/>
              </a:ext>
            </a:extLst>
          </p:cNvPr>
          <p:cNvSpPr/>
          <p:nvPr/>
        </p:nvSpPr>
        <p:spPr>
          <a:xfrm rot="17820000">
            <a:off x="5411476" y="3179914"/>
            <a:ext cx="824437" cy="546311"/>
          </a:xfrm>
          <a:prstGeom prst="rect">
            <a:avLst/>
          </a:prstGeom>
          <a:solidFill>
            <a:schemeClr val="accent6">
              <a:lumMod val="40000"/>
              <a:lumOff val="60000"/>
            </a:schemeClr>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cap="all" dirty="0">
                <a:solidFill>
                  <a:schemeClr val="tx1"/>
                </a:solidFill>
              </a:rPr>
              <a:t>Auditorium </a:t>
            </a:r>
            <a:r>
              <a:rPr lang="fr-FR" sz="900" cap="all" dirty="0" err="1">
                <a:solidFill>
                  <a:schemeClr val="tx1"/>
                </a:solidFill>
              </a:rPr>
              <a:t>seating</a:t>
            </a:r>
            <a:r>
              <a:rPr lang="fr-FR" sz="900" cap="all" dirty="0">
                <a:solidFill>
                  <a:schemeClr val="tx1"/>
                </a:solidFill>
              </a:rPr>
              <a:t> </a:t>
            </a:r>
            <a:r>
              <a:rPr lang="fr-FR" sz="900" b="1" cap="all" dirty="0">
                <a:solidFill>
                  <a:schemeClr val="tx1"/>
                </a:solidFill>
              </a:rPr>
              <a:t>ACL</a:t>
            </a:r>
            <a:r>
              <a:rPr lang="fr-FR" sz="900" cap="all" dirty="0">
                <a:solidFill>
                  <a:schemeClr val="tx1"/>
                </a:solidFill>
              </a:rPr>
              <a:t> (Adapter)</a:t>
            </a:r>
            <a:endParaRPr lang="en-GB" sz="900" cap="all" dirty="0">
              <a:solidFill>
                <a:schemeClr val="tx1"/>
              </a:solidFill>
            </a:endParaRPr>
          </a:p>
        </p:txBody>
      </p:sp>
      <p:cxnSp>
        <p:nvCxnSpPr>
          <p:cNvPr id="80" name="Straight Arrow Connector 79">
            <a:extLst>
              <a:ext uri="{FF2B5EF4-FFF2-40B4-BE49-F238E27FC236}">
                <a16:creationId xmlns:a16="http://schemas.microsoft.com/office/drawing/2014/main" id="{CF148EDC-DFD7-DD46-9E09-4881F99D4190}"/>
              </a:ext>
            </a:extLst>
          </p:cNvPr>
          <p:cNvCxnSpPr>
            <a:cxnSpLocks/>
            <a:stCxn id="216" idx="2"/>
          </p:cNvCxnSpPr>
          <p:nvPr/>
        </p:nvCxnSpPr>
        <p:spPr>
          <a:xfrm flipV="1">
            <a:off x="6067078" y="1857173"/>
            <a:ext cx="3297851" cy="1719906"/>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CCB73EF0-935D-80FD-0DA6-10CCD5AA72D7}"/>
              </a:ext>
            </a:extLst>
          </p:cNvPr>
          <p:cNvSpPr txBox="1"/>
          <p:nvPr/>
        </p:nvSpPr>
        <p:spPr>
          <a:xfrm>
            <a:off x="6626350" y="2894382"/>
            <a:ext cx="618793" cy="230832"/>
          </a:xfrm>
          <a:prstGeom prst="rect">
            <a:avLst/>
          </a:prstGeom>
          <a:noFill/>
        </p:spPr>
        <p:txBody>
          <a:bodyPr wrap="square" rtlCol="0">
            <a:spAutoFit/>
          </a:bodyPr>
          <a:lstStyle/>
          <a:p>
            <a:r>
              <a:rPr lang="fr-FR" sz="900" b="1" dirty="0">
                <a:latin typeface="Alte Haas Grotesk" panose="02000503000000020004" pitchFamily="2" charset="0"/>
              </a:rPr>
              <a:t>HTTP</a:t>
            </a:r>
            <a:endParaRPr lang="en-GB" sz="900" b="1" dirty="0">
              <a:latin typeface="Alte Haas Grotesk" panose="02000503000000020004" pitchFamily="2" charset="0"/>
            </a:endParaRPr>
          </a:p>
        </p:txBody>
      </p:sp>
      <p:sp>
        <p:nvSpPr>
          <p:cNvPr id="147" name="Rectangle 146">
            <a:extLst>
              <a:ext uri="{FF2B5EF4-FFF2-40B4-BE49-F238E27FC236}">
                <a16:creationId xmlns:a16="http://schemas.microsoft.com/office/drawing/2014/main" id="{86B6EB44-AA4A-653F-C0E5-F7D29686C9D9}"/>
              </a:ext>
            </a:extLst>
          </p:cNvPr>
          <p:cNvSpPr/>
          <p:nvPr/>
        </p:nvSpPr>
        <p:spPr>
          <a:xfrm rot="17798078">
            <a:off x="9078840" y="1743118"/>
            <a:ext cx="910930" cy="322182"/>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cap="all" dirty="0">
                <a:solidFill>
                  <a:schemeClr val="tx1"/>
                </a:solidFill>
              </a:rPr>
              <a:t>Web </a:t>
            </a:r>
            <a:r>
              <a:rPr lang="fr-FR" sz="900" cap="all" dirty="0" err="1">
                <a:solidFill>
                  <a:schemeClr val="tx1"/>
                </a:solidFill>
              </a:rPr>
              <a:t>controller</a:t>
            </a:r>
            <a:endParaRPr lang="en-GB" sz="900" cap="all" dirty="0">
              <a:solidFill>
                <a:schemeClr val="tx1"/>
              </a:solidFill>
            </a:endParaRPr>
          </a:p>
        </p:txBody>
      </p:sp>
      <p:sp>
        <p:nvSpPr>
          <p:cNvPr id="150" name="Rectangle 149">
            <a:extLst>
              <a:ext uri="{FF2B5EF4-FFF2-40B4-BE49-F238E27FC236}">
                <a16:creationId xmlns:a16="http://schemas.microsoft.com/office/drawing/2014/main" id="{129B36FF-2726-96F6-96F9-A1ED9706C7D2}"/>
              </a:ext>
            </a:extLst>
          </p:cNvPr>
          <p:cNvSpPr/>
          <p:nvPr/>
        </p:nvSpPr>
        <p:spPr>
          <a:xfrm rot="17798078">
            <a:off x="9016112" y="4761317"/>
            <a:ext cx="851298" cy="248673"/>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cap="all" dirty="0">
                <a:solidFill>
                  <a:schemeClr val="tx1"/>
                </a:solidFill>
              </a:rPr>
              <a:t>Web </a:t>
            </a:r>
            <a:r>
              <a:rPr lang="fr-FR" sz="900" cap="all" dirty="0" err="1">
                <a:solidFill>
                  <a:schemeClr val="tx1"/>
                </a:solidFill>
              </a:rPr>
              <a:t>controller</a:t>
            </a:r>
            <a:endParaRPr lang="en-GB" sz="900" cap="all" dirty="0">
              <a:solidFill>
                <a:schemeClr val="tx1"/>
              </a:solidFill>
            </a:endParaRPr>
          </a:p>
        </p:txBody>
      </p:sp>
      <p:cxnSp>
        <p:nvCxnSpPr>
          <p:cNvPr id="153" name="Straight Arrow Connector 152">
            <a:extLst>
              <a:ext uri="{FF2B5EF4-FFF2-40B4-BE49-F238E27FC236}">
                <a16:creationId xmlns:a16="http://schemas.microsoft.com/office/drawing/2014/main" id="{DB582013-8C85-3BFC-0027-8C909A8F3FE4}"/>
              </a:ext>
            </a:extLst>
          </p:cNvPr>
          <p:cNvCxnSpPr>
            <a:cxnSpLocks/>
            <a:stCxn id="216" idx="2"/>
          </p:cNvCxnSpPr>
          <p:nvPr/>
        </p:nvCxnSpPr>
        <p:spPr>
          <a:xfrm>
            <a:off x="6067078" y="3577079"/>
            <a:ext cx="3207383" cy="1268638"/>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DF5B00FA-831A-60D9-35C3-16C6FE4A2696}"/>
              </a:ext>
            </a:extLst>
          </p:cNvPr>
          <p:cNvSpPr txBox="1"/>
          <p:nvPr/>
        </p:nvSpPr>
        <p:spPr>
          <a:xfrm>
            <a:off x="6494828" y="3620884"/>
            <a:ext cx="618793" cy="230832"/>
          </a:xfrm>
          <a:prstGeom prst="rect">
            <a:avLst/>
          </a:prstGeom>
          <a:noFill/>
        </p:spPr>
        <p:txBody>
          <a:bodyPr wrap="square" rtlCol="0">
            <a:spAutoFit/>
          </a:bodyPr>
          <a:lstStyle/>
          <a:p>
            <a:r>
              <a:rPr lang="fr-FR" sz="900" b="1" dirty="0">
                <a:latin typeface="Alte Haas Grotesk" panose="02000503000000020004" pitchFamily="2" charset="0"/>
              </a:rPr>
              <a:t>HTTP</a:t>
            </a:r>
            <a:endParaRPr lang="en-GB" sz="900" b="1" dirty="0">
              <a:latin typeface="Alte Haas Grotesk" panose="02000503000000020004" pitchFamily="2" charset="0"/>
            </a:endParaRPr>
          </a:p>
        </p:txBody>
      </p:sp>
      <p:cxnSp>
        <p:nvCxnSpPr>
          <p:cNvPr id="159" name="Straight Arrow Connector 158">
            <a:extLst>
              <a:ext uri="{FF2B5EF4-FFF2-40B4-BE49-F238E27FC236}">
                <a16:creationId xmlns:a16="http://schemas.microsoft.com/office/drawing/2014/main" id="{482C9FBF-083C-E03A-1E91-7D0E1A3E8928}"/>
              </a:ext>
            </a:extLst>
          </p:cNvPr>
          <p:cNvCxnSpPr>
            <a:cxnSpLocks/>
            <a:stCxn id="160" idx="2"/>
          </p:cNvCxnSpPr>
          <p:nvPr/>
        </p:nvCxnSpPr>
        <p:spPr>
          <a:xfrm>
            <a:off x="2082406" y="2316045"/>
            <a:ext cx="400567" cy="303239"/>
          </a:xfrm>
          <a:prstGeom prst="straightConnector1">
            <a:avLst/>
          </a:prstGeom>
          <a:ln w="381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E6B81530-3AF7-F7F1-E6D2-30E2FCEF1862}"/>
              </a:ext>
            </a:extLst>
          </p:cNvPr>
          <p:cNvSpPr/>
          <p:nvPr/>
        </p:nvSpPr>
        <p:spPr>
          <a:xfrm rot="17798078">
            <a:off x="1343693" y="1999023"/>
            <a:ext cx="1086095" cy="437786"/>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cap="all" dirty="0" err="1">
                <a:solidFill>
                  <a:schemeClr val="tx1"/>
                </a:solidFill>
              </a:rPr>
              <a:t>WebController</a:t>
            </a:r>
            <a:r>
              <a:rPr lang="fr-FR" sz="900" cap="all" dirty="0">
                <a:solidFill>
                  <a:schemeClr val="tx1"/>
                </a:solidFill>
              </a:rPr>
              <a:t> (Adapter)</a:t>
            </a:r>
            <a:endParaRPr lang="en-GB" sz="900" cap="all" dirty="0">
              <a:solidFill>
                <a:schemeClr val="tx1"/>
              </a:solidFill>
            </a:endParaRPr>
          </a:p>
        </p:txBody>
      </p:sp>
      <p:sp>
        <p:nvSpPr>
          <p:cNvPr id="161" name="TextBox 160">
            <a:extLst>
              <a:ext uri="{FF2B5EF4-FFF2-40B4-BE49-F238E27FC236}">
                <a16:creationId xmlns:a16="http://schemas.microsoft.com/office/drawing/2014/main" id="{7F5086DF-C070-E37B-B057-56181D96B9DE}"/>
              </a:ext>
            </a:extLst>
          </p:cNvPr>
          <p:cNvSpPr txBox="1"/>
          <p:nvPr/>
        </p:nvSpPr>
        <p:spPr>
          <a:xfrm>
            <a:off x="2078667" y="2152354"/>
            <a:ext cx="618793" cy="215444"/>
          </a:xfrm>
          <a:prstGeom prst="rect">
            <a:avLst/>
          </a:prstGeom>
          <a:noFill/>
        </p:spPr>
        <p:txBody>
          <a:bodyPr wrap="square" rtlCol="0">
            <a:spAutoFit/>
          </a:bodyPr>
          <a:lstStyle/>
          <a:p>
            <a:r>
              <a:rPr lang="fr-FR" sz="800" b="1" dirty="0">
                <a:solidFill>
                  <a:srgbClr val="C00000"/>
                </a:solidFill>
                <a:latin typeface="Alte Haas Grotesk" panose="02000503000000020004" pitchFamily="2" charset="0"/>
              </a:rPr>
              <a:t>(in proc)</a:t>
            </a:r>
            <a:endParaRPr lang="en-GB" sz="800" b="1" dirty="0">
              <a:solidFill>
                <a:srgbClr val="C00000"/>
              </a:solidFill>
              <a:latin typeface="Alte Haas Grotesk" panose="02000503000000020004" pitchFamily="2" charset="0"/>
            </a:endParaRPr>
          </a:p>
        </p:txBody>
      </p:sp>
      <p:cxnSp>
        <p:nvCxnSpPr>
          <p:cNvPr id="151" name="Straight Arrow Connector 150">
            <a:extLst>
              <a:ext uri="{FF2B5EF4-FFF2-40B4-BE49-F238E27FC236}">
                <a16:creationId xmlns:a16="http://schemas.microsoft.com/office/drawing/2014/main" id="{AAA8EB03-C188-BCCB-76CD-422A2935F39A}"/>
              </a:ext>
            </a:extLst>
          </p:cNvPr>
          <p:cNvCxnSpPr>
            <a:cxnSpLocks/>
            <a:endCxn id="146" idx="1"/>
          </p:cNvCxnSpPr>
          <p:nvPr/>
        </p:nvCxnSpPr>
        <p:spPr>
          <a:xfrm>
            <a:off x="9678302" y="1976426"/>
            <a:ext cx="144631" cy="22459"/>
          </a:xfrm>
          <a:prstGeom prst="straightConnector1">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2" name="Flowchart: Magnetic Disk 151">
            <a:extLst>
              <a:ext uri="{FF2B5EF4-FFF2-40B4-BE49-F238E27FC236}">
                <a16:creationId xmlns:a16="http://schemas.microsoft.com/office/drawing/2014/main" id="{20BB00AF-1EA5-8A00-B3B8-21566F76889D}"/>
              </a:ext>
            </a:extLst>
          </p:cNvPr>
          <p:cNvSpPr/>
          <p:nvPr/>
        </p:nvSpPr>
        <p:spPr>
          <a:xfrm>
            <a:off x="6036847" y="3878016"/>
            <a:ext cx="267033" cy="374718"/>
          </a:xfrm>
          <a:prstGeom prst="flowChartMagneticDisk">
            <a:avLst/>
          </a:prstGeom>
          <a:solidFill>
            <a:schemeClr val="accent6">
              <a:lumMod val="40000"/>
              <a:lumOff val="60000"/>
            </a:schemeClr>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800" b="1" cap="all" dirty="0" err="1">
                <a:solidFill>
                  <a:schemeClr val="tx1"/>
                </a:solidFill>
                <a:latin typeface="Alte Haas Grotesk" panose="02000503000000020004" pitchFamily="2" charset="0"/>
              </a:rPr>
              <a:t>db</a:t>
            </a:r>
            <a:endParaRPr lang="fr-FR" sz="900" b="1" cap="all" dirty="0">
              <a:solidFill>
                <a:schemeClr val="tx1"/>
              </a:solidFill>
              <a:latin typeface="Alte Haas Grotesk" panose="02000503000000020004" pitchFamily="2" charset="0"/>
            </a:endParaRPr>
          </a:p>
        </p:txBody>
      </p:sp>
      <p:cxnSp>
        <p:nvCxnSpPr>
          <p:cNvPr id="154" name="Straight Arrow Connector 153">
            <a:extLst>
              <a:ext uri="{FF2B5EF4-FFF2-40B4-BE49-F238E27FC236}">
                <a16:creationId xmlns:a16="http://schemas.microsoft.com/office/drawing/2014/main" id="{CABABC3F-3B6D-1144-CFCE-A864B364395D}"/>
              </a:ext>
            </a:extLst>
          </p:cNvPr>
          <p:cNvCxnSpPr>
            <a:cxnSpLocks/>
            <a:stCxn id="216" idx="2"/>
            <a:endCxn id="152" idx="1"/>
          </p:cNvCxnSpPr>
          <p:nvPr/>
        </p:nvCxnSpPr>
        <p:spPr>
          <a:xfrm>
            <a:off x="6067078" y="3577079"/>
            <a:ext cx="103286" cy="300937"/>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7832679-76F8-C80B-12C3-C199DA99102C}"/>
              </a:ext>
            </a:extLst>
          </p:cNvPr>
          <p:cNvSpPr txBox="1"/>
          <p:nvPr/>
        </p:nvSpPr>
        <p:spPr>
          <a:xfrm>
            <a:off x="329932" y="5374238"/>
            <a:ext cx="8345504" cy="1384995"/>
          </a:xfrm>
          <a:prstGeom prst="rect">
            <a:avLst/>
          </a:prstGeom>
          <a:solidFill>
            <a:schemeClr val="bg1"/>
          </a:solidFill>
          <a:ln w="6350">
            <a:solidFill>
              <a:schemeClr val="tx1"/>
            </a:solidFill>
          </a:ln>
        </p:spPr>
        <p:txBody>
          <a:bodyPr wrap="square" rtlCol="0">
            <a:spAutoFit/>
          </a:bodyPr>
          <a:lstStyle>
            <a:defPPr>
              <a:defRPr lang="fr-FR"/>
            </a:defPPr>
            <a:lvl1pPr>
              <a:defRPr sz="1200" b="1"/>
            </a:lvl1pPr>
          </a:lstStyle>
          <a:p>
            <a:r>
              <a:rPr lang="en-US" dirty="0"/>
              <a:t>The </a:t>
            </a:r>
            <a:r>
              <a:rPr lang="en-US" dirty="0" err="1"/>
              <a:t>AuditoriumSeatings</a:t>
            </a:r>
            <a:r>
              <a:rPr lang="en-US" dirty="0"/>
              <a:t> ACL </a:t>
            </a:r>
            <a:r>
              <a:rPr lang="en-US" dirty="0">
                <a:solidFill>
                  <a:schemeClr val="accent6">
                    <a:lumMod val="75000"/>
                  </a:schemeClr>
                </a:solidFill>
              </a:rPr>
              <a:t>(in green)</a:t>
            </a:r>
            <a:r>
              <a:rPr lang="en-US" dirty="0"/>
              <a:t> exposes us ready-to-use Auditorium </a:t>
            </a:r>
            <a:r>
              <a:rPr lang="en-US" dirty="0" err="1"/>
              <a:t>Seatings</a:t>
            </a:r>
            <a:r>
              <a:rPr lang="en-US" dirty="0"/>
              <a:t> for shows. It assembles them from various external sources/APIs. An Auditorium Seating is the Auditorium Layout for a show, with indications about every current seat availability.</a:t>
            </a:r>
          </a:p>
          <a:p>
            <a:br>
              <a:rPr lang="en-US" sz="500" dirty="0"/>
            </a:br>
            <a:r>
              <a:rPr lang="en-US" dirty="0">
                <a:solidFill>
                  <a:srgbClr val="C00000"/>
                </a:solidFill>
              </a:rPr>
              <a:t>Interesting option/trade-off</a:t>
            </a:r>
            <a:r>
              <a:rPr lang="en-US" dirty="0"/>
              <a:t> when we don’t want to couple our real core domain (i.e. to suggest the best possible seats for groups of people) with how to infer Auditorium </a:t>
            </a:r>
            <a:r>
              <a:rPr lang="en-US" dirty="0" err="1"/>
              <a:t>Seatings</a:t>
            </a:r>
            <a:r>
              <a:rPr lang="en-US" dirty="0"/>
              <a:t> from various external sources and models.</a:t>
            </a:r>
            <a:br>
              <a:rPr lang="en-US" dirty="0"/>
            </a:br>
            <a:br>
              <a:rPr lang="en-US" sz="500" dirty="0"/>
            </a:br>
            <a:r>
              <a:rPr lang="en-US" dirty="0"/>
              <a:t>More about it (Hexagonal or not Hexagonal?) </a:t>
            </a:r>
            <a:r>
              <a:rPr lang="en-US" dirty="0">
                <a:solidFill>
                  <a:srgbClr val="0070C0"/>
                </a:solidFill>
              </a:rPr>
              <a:t>: https://tpierrain.blogspot.com/2020/11/hexagonal-or-not-hexagonal.html</a:t>
            </a:r>
          </a:p>
        </p:txBody>
      </p:sp>
      <p:sp>
        <p:nvSpPr>
          <p:cNvPr id="155" name="TextBox 154">
            <a:extLst>
              <a:ext uri="{FF2B5EF4-FFF2-40B4-BE49-F238E27FC236}">
                <a16:creationId xmlns:a16="http://schemas.microsoft.com/office/drawing/2014/main" id="{F18172D4-1AAD-4858-DC98-0AF7C5B2AC13}"/>
              </a:ext>
            </a:extLst>
          </p:cNvPr>
          <p:cNvSpPr txBox="1"/>
          <p:nvPr/>
        </p:nvSpPr>
        <p:spPr>
          <a:xfrm>
            <a:off x="8926536" y="3319321"/>
            <a:ext cx="2995550" cy="738664"/>
          </a:xfrm>
          <a:prstGeom prst="rect">
            <a:avLst/>
          </a:prstGeom>
          <a:solidFill>
            <a:schemeClr val="tx1">
              <a:alpha val="50000"/>
            </a:schemeClr>
          </a:solidFill>
        </p:spPr>
        <p:txBody>
          <a:bodyPr wrap="square" rtlCol="0">
            <a:spAutoFit/>
          </a:bodyPr>
          <a:lstStyle/>
          <a:p>
            <a:r>
              <a:rPr lang="en-US" sz="1400" i="1" dirty="0">
                <a:solidFill>
                  <a:schemeClr val="bg1"/>
                </a:solidFill>
              </a:rPr>
              <a:t>Provides Auditorium layout (Topology) for a show, but with no information about seats availabilities</a:t>
            </a:r>
          </a:p>
        </p:txBody>
      </p:sp>
      <p:sp>
        <p:nvSpPr>
          <p:cNvPr id="163" name="TextBox 162">
            <a:extLst>
              <a:ext uri="{FF2B5EF4-FFF2-40B4-BE49-F238E27FC236}">
                <a16:creationId xmlns:a16="http://schemas.microsoft.com/office/drawing/2014/main" id="{3F5A8EDA-7A06-8252-8EE7-00B52EA40F78}"/>
              </a:ext>
            </a:extLst>
          </p:cNvPr>
          <p:cNvSpPr txBox="1"/>
          <p:nvPr/>
        </p:nvSpPr>
        <p:spPr>
          <a:xfrm>
            <a:off x="9438217" y="6238470"/>
            <a:ext cx="2074413" cy="523220"/>
          </a:xfrm>
          <a:prstGeom prst="rect">
            <a:avLst/>
          </a:prstGeom>
          <a:solidFill>
            <a:schemeClr val="tx1">
              <a:alpha val="50000"/>
            </a:schemeClr>
          </a:solidFill>
        </p:spPr>
        <p:txBody>
          <a:bodyPr wrap="square" rtlCol="0">
            <a:spAutoFit/>
          </a:bodyPr>
          <a:lstStyle>
            <a:defPPr>
              <a:defRPr lang="fr-FR"/>
            </a:defPPr>
            <a:lvl1pPr>
              <a:defRPr sz="1400" i="1">
                <a:solidFill>
                  <a:schemeClr val="bg1"/>
                </a:solidFill>
              </a:defRPr>
            </a:lvl1pPr>
          </a:lstStyle>
          <a:p>
            <a:r>
              <a:rPr lang="en-US" dirty="0"/>
              <a:t>Provides list of already reserved seats for a show</a:t>
            </a:r>
          </a:p>
        </p:txBody>
      </p:sp>
      <p:sp>
        <p:nvSpPr>
          <p:cNvPr id="14" name="TextBox 13">
            <a:extLst>
              <a:ext uri="{FF2B5EF4-FFF2-40B4-BE49-F238E27FC236}">
                <a16:creationId xmlns:a16="http://schemas.microsoft.com/office/drawing/2014/main" id="{627FB48E-E245-3A75-E813-3F6544384686}"/>
              </a:ext>
            </a:extLst>
          </p:cNvPr>
          <p:cNvSpPr txBox="1"/>
          <p:nvPr/>
        </p:nvSpPr>
        <p:spPr>
          <a:xfrm>
            <a:off x="5827365" y="1387010"/>
            <a:ext cx="2647584" cy="461665"/>
          </a:xfrm>
          <a:prstGeom prst="rect">
            <a:avLst/>
          </a:prstGeom>
          <a:noFill/>
        </p:spPr>
        <p:txBody>
          <a:bodyPr wrap="none" rtlCol="0">
            <a:spAutoFit/>
          </a:bodyPr>
          <a:lstStyle/>
          <a:p>
            <a:pPr algn="ctr"/>
            <a:r>
              <a:rPr lang="fr-FR" sz="1200" b="1" dirty="0" err="1">
                <a:solidFill>
                  <a:schemeClr val="accent6">
                    <a:lumMod val="75000"/>
                  </a:schemeClr>
                </a:solidFill>
              </a:rPr>
              <a:t>IProvideUpToDateAuditoriumSeatings</a:t>
            </a:r>
            <a:r>
              <a:rPr lang="fr-FR" sz="1200" b="1" dirty="0">
                <a:solidFill>
                  <a:schemeClr val="accent6">
                    <a:lumMod val="75000"/>
                  </a:schemeClr>
                </a:solidFill>
              </a:rPr>
              <a:t> </a:t>
            </a:r>
            <a:br>
              <a:rPr lang="fr-FR" sz="1200" b="1" dirty="0">
                <a:solidFill>
                  <a:schemeClr val="accent6">
                    <a:lumMod val="75000"/>
                  </a:schemeClr>
                </a:solidFill>
              </a:rPr>
            </a:br>
            <a:r>
              <a:rPr lang="fr-FR" sz="1200" b="1" dirty="0">
                <a:solidFill>
                  <a:schemeClr val="accent6">
                    <a:lumMod val="75000"/>
                  </a:schemeClr>
                </a:solidFill>
              </a:rPr>
              <a:t>(driven port)</a:t>
            </a:r>
            <a:endParaRPr lang="en-US" sz="1200" b="1" dirty="0">
              <a:solidFill>
                <a:schemeClr val="accent6">
                  <a:lumMod val="75000"/>
                </a:schemeClr>
              </a:solidFill>
            </a:endParaRPr>
          </a:p>
        </p:txBody>
      </p:sp>
      <p:sp>
        <p:nvSpPr>
          <p:cNvPr id="15" name="Arrow: Right 14">
            <a:extLst>
              <a:ext uri="{FF2B5EF4-FFF2-40B4-BE49-F238E27FC236}">
                <a16:creationId xmlns:a16="http://schemas.microsoft.com/office/drawing/2014/main" id="{13763CC0-B19D-F18D-32F8-65CCABA762B2}"/>
              </a:ext>
            </a:extLst>
          </p:cNvPr>
          <p:cNvSpPr/>
          <p:nvPr/>
        </p:nvSpPr>
        <p:spPr>
          <a:xfrm rot="8169860">
            <a:off x="5036015" y="2105642"/>
            <a:ext cx="1844243" cy="51788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3133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2F55C-0C67-8008-3583-F16BF41CBA06}"/>
              </a:ext>
            </a:extLst>
          </p:cNvPr>
          <p:cNvSpPr>
            <a:spLocks noGrp="1"/>
          </p:cNvSpPr>
          <p:nvPr>
            <p:ph type="title"/>
          </p:nvPr>
        </p:nvSpPr>
        <p:spPr/>
        <p:txBody>
          <a:bodyPr>
            <a:normAutofit/>
          </a:bodyPr>
          <a:lstStyle/>
          <a:p>
            <a:r>
              <a:rPr lang="en-US" sz="3600" b="1" cap="all" dirty="0">
                <a:solidFill>
                  <a:srgbClr val="C00000"/>
                </a:solidFill>
                <a:latin typeface="Alte Haas Grotesk" panose="02000503000000020004" pitchFamily="2" charset="0"/>
              </a:rPr>
              <a:t>Hexagonal Architecture: one pattern to…</a:t>
            </a:r>
          </a:p>
        </p:txBody>
      </p:sp>
      <p:sp>
        <p:nvSpPr>
          <p:cNvPr id="3" name="Content Placeholder 2">
            <a:extLst>
              <a:ext uri="{FF2B5EF4-FFF2-40B4-BE49-F238E27FC236}">
                <a16:creationId xmlns:a16="http://schemas.microsoft.com/office/drawing/2014/main" id="{E9C66A2F-28C4-07BB-AD2E-7140FA48EA35}"/>
              </a:ext>
            </a:extLst>
          </p:cNvPr>
          <p:cNvSpPr>
            <a:spLocks noGrp="1"/>
          </p:cNvSpPr>
          <p:nvPr>
            <p:ph idx="1"/>
          </p:nvPr>
        </p:nvSpPr>
        <p:spPr>
          <a:xfrm>
            <a:off x="1985034" y="1825625"/>
            <a:ext cx="9709608" cy="1996567"/>
          </a:xfrm>
          <a:solidFill>
            <a:schemeClr val="bg2">
              <a:alpha val="48000"/>
            </a:schemeClr>
          </a:solidFill>
          <a:ln>
            <a:noFill/>
          </a:ln>
        </p:spPr>
        <p:txBody>
          <a:bodyPr tIns="91440" bIns="0">
            <a:normAutofit fontScale="85000" lnSpcReduction="20000"/>
          </a:bodyPr>
          <a:lstStyle/>
          <a:p>
            <a:r>
              <a:rPr lang="en-US" dirty="0">
                <a:ea typeface="Times New Roman" panose="02020603050405020304" pitchFamily="18" charset="0"/>
              </a:rPr>
              <a:t>E</a:t>
            </a:r>
            <a:r>
              <a:rPr lang="en-US" dirty="0">
                <a:effectLst/>
                <a:ea typeface="Times New Roman" panose="02020603050405020304" pitchFamily="18" charset="0"/>
              </a:rPr>
              <a:t>asily switch one technology with another without breaking our core domain code (like plug-ins)</a:t>
            </a:r>
          </a:p>
          <a:p>
            <a:r>
              <a:rPr lang="en-US" dirty="0">
                <a:ea typeface="Times New Roman" panose="02020603050405020304" pitchFamily="18" charset="0"/>
              </a:rPr>
              <a:t>E</a:t>
            </a:r>
            <a:r>
              <a:rPr lang="en-US" dirty="0">
                <a:effectLst/>
                <a:ea typeface="Times New Roman" panose="02020603050405020304" pitchFamily="18" charset="0"/>
              </a:rPr>
              <a:t>asily </a:t>
            </a:r>
            <a:r>
              <a:rPr lang="en-US" dirty="0"/>
              <a:t>develop and test an application in isolation from its eventual run-time devices and databases</a:t>
            </a:r>
          </a:p>
          <a:p>
            <a:r>
              <a:rPr lang="en-US" dirty="0">
                <a:ea typeface="Times New Roman" panose="02020603050405020304" pitchFamily="18" charset="0"/>
              </a:rPr>
              <a:t>Have good time to market and fast feedbacks about what is really at stakes for our users</a:t>
            </a:r>
            <a:endParaRPr lang="en-US" dirty="0"/>
          </a:p>
        </p:txBody>
      </p:sp>
      <p:grpSp>
        <p:nvGrpSpPr>
          <p:cNvPr id="6" name="Group 5">
            <a:extLst>
              <a:ext uri="{FF2B5EF4-FFF2-40B4-BE49-F238E27FC236}">
                <a16:creationId xmlns:a16="http://schemas.microsoft.com/office/drawing/2014/main" id="{0CF7EEAF-7BBA-45B8-51AA-4E57A48D0E0C}"/>
              </a:ext>
            </a:extLst>
          </p:cNvPr>
          <p:cNvGrpSpPr/>
          <p:nvPr/>
        </p:nvGrpSpPr>
        <p:grpSpPr>
          <a:xfrm>
            <a:off x="272124" y="1825625"/>
            <a:ext cx="1731264" cy="2827564"/>
            <a:chOff x="272124" y="1825625"/>
            <a:chExt cx="1731264" cy="2827564"/>
          </a:xfrm>
        </p:grpSpPr>
        <p:pic>
          <p:nvPicPr>
            <p:cNvPr id="5" name="Picture 4" descr="A picture containing person, person, standing, male&#10;&#10;Description automatically generated">
              <a:extLst>
                <a:ext uri="{FF2B5EF4-FFF2-40B4-BE49-F238E27FC236}">
                  <a16:creationId xmlns:a16="http://schemas.microsoft.com/office/drawing/2014/main" id="{F3DE751F-C344-8D54-82A7-E99DF8141B97}"/>
                </a:ext>
              </a:extLst>
            </p:cNvPr>
            <p:cNvPicPr>
              <a:picLocks noChangeAspect="1"/>
            </p:cNvPicPr>
            <p:nvPr/>
          </p:nvPicPr>
          <p:blipFill rotWithShape="1">
            <a:blip r:embed="rId3">
              <a:extLst>
                <a:ext uri="{28A0092B-C50C-407E-A947-70E740481C1C}">
                  <a14:useLocalDpi xmlns:a14="http://schemas.microsoft.com/office/drawing/2010/main" val="0"/>
                </a:ext>
              </a:extLst>
            </a:blip>
            <a:srcRect l="40101" r="17239" b="24426"/>
            <a:stretch/>
          </p:blipFill>
          <p:spPr>
            <a:xfrm>
              <a:off x="414544" y="1825625"/>
              <a:ext cx="1446424" cy="1996567"/>
            </a:xfrm>
            <a:prstGeom prst="rect">
              <a:avLst/>
            </a:prstGeom>
          </p:spPr>
        </p:pic>
        <p:sp>
          <p:nvSpPr>
            <p:cNvPr id="4" name="TextBox 3">
              <a:extLst>
                <a:ext uri="{FF2B5EF4-FFF2-40B4-BE49-F238E27FC236}">
                  <a16:creationId xmlns:a16="http://schemas.microsoft.com/office/drawing/2014/main" id="{DCAF773B-D565-A9D9-E503-E066F958C85B}"/>
                </a:ext>
              </a:extLst>
            </p:cNvPr>
            <p:cNvSpPr txBox="1"/>
            <p:nvPr/>
          </p:nvSpPr>
          <p:spPr>
            <a:xfrm>
              <a:off x="272124" y="3822192"/>
              <a:ext cx="1731264" cy="830997"/>
            </a:xfrm>
            <a:prstGeom prst="rect">
              <a:avLst/>
            </a:prstGeom>
            <a:noFill/>
          </p:spPr>
          <p:txBody>
            <a:bodyPr wrap="square" rtlCol="0">
              <a:spAutoFit/>
            </a:bodyPr>
            <a:lstStyle/>
            <a:p>
              <a:pPr algn="ctr"/>
              <a:r>
                <a:rPr lang="en-US" sz="2400" b="1" dirty="0">
                  <a:latin typeface="Alte Haas Grotesk" panose="02000503000000020004" pitchFamily="2" charset="0"/>
                </a:rPr>
                <a:t>Alistair Cockburn</a:t>
              </a:r>
            </a:p>
          </p:txBody>
        </p:sp>
      </p:grpSp>
    </p:spTree>
    <p:extLst>
      <p:ext uri="{BB962C8B-B14F-4D97-AF65-F5344CB8AC3E}">
        <p14:creationId xmlns:p14="http://schemas.microsoft.com/office/powerpoint/2010/main" val="262092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6" name="TextBox 75">
            <a:extLst>
              <a:ext uri="{FF2B5EF4-FFF2-40B4-BE49-F238E27FC236}">
                <a16:creationId xmlns:a16="http://schemas.microsoft.com/office/drawing/2014/main" id="{6C22163D-87CF-BDE6-599E-F2275CD480AD}"/>
              </a:ext>
            </a:extLst>
          </p:cNvPr>
          <p:cNvSpPr txBox="1"/>
          <p:nvPr/>
        </p:nvSpPr>
        <p:spPr>
          <a:xfrm>
            <a:off x="553665" y="176549"/>
            <a:ext cx="11130335" cy="830997"/>
          </a:xfrm>
          <a:prstGeom prst="rect">
            <a:avLst/>
          </a:prstGeom>
          <a:noFill/>
        </p:spPr>
        <p:txBody>
          <a:bodyPr wrap="square" rtlCol="0" anchor="t">
            <a:spAutoFit/>
          </a:bodyPr>
          <a:lstStyle/>
          <a:p>
            <a:pPr algn="r"/>
            <a:r>
              <a:rPr lang="en-US" sz="4800" b="1" cap="all" dirty="0">
                <a:solidFill>
                  <a:srgbClr val="C00000"/>
                </a:solidFill>
                <a:latin typeface="Alte Haas Grotesk" panose="02000503000000020004" pitchFamily="2" charset="0"/>
              </a:rPr>
              <a:t>2 Zones</a:t>
            </a:r>
          </a:p>
        </p:txBody>
      </p:sp>
      <p:grpSp>
        <p:nvGrpSpPr>
          <p:cNvPr id="3" name="Group 2">
            <a:extLst>
              <a:ext uri="{FF2B5EF4-FFF2-40B4-BE49-F238E27FC236}">
                <a16:creationId xmlns:a16="http://schemas.microsoft.com/office/drawing/2014/main" id="{C4BA85A9-F91A-7558-8744-64DF70604B1F}"/>
              </a:ext>
            </a:extLst>
          </p:cNvPr>
          <p:cNvGrpSpPr/>
          <p:nvPr/>
        </p:nvGrpSpPr>
        <p:grpSpPr>
          <a:xfrm>
            <a:off x="3508920" y="1890756"/>
            <a:ext cx="5174160" cy="3562815"/>
            <a:chOff x="2544432" y="1890756"/>
            <a:chExt cx="5174160" cy="3562815"/>
          </a:xfrm>
        </p:grpSpPr>
        <p:sp>
          <p:nvSpPr>
            <p:cNvPr id="35" name="Hexagon 34">
              <a:extLst>
                <a:ext uri="{FF2B5EF4-FFF2-40B4-BE49-F238E27FC236}">
                  <a16:creationId xmlns:a16="http://schemas.microsoft.com/office/drawing/2014/main" id="{33B14C1D-1A7E-737A-1CCD-C4EC7DED6FA1}"/>
                </a:ext>
              </a:extLst>
            </p:cNvPr>
            <p:cNvSpPr/>
            <p:nvPr/>
          </p:nvSpPr>
          <p:spPr>
            <a:xfrm>
              <a:off x="2544432" y="1890756"/>
              <a:ext cx="5174160" cy="3562815"/>
            </a:xfrm>
            <a:prstGeom prst="hexagon">
              <a:avLst/>
            </a:prstGeom>
            <a:solidFill>
              <a:srgbClr val="DFC9EF"/>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4" name="Hexagon 33">
              <a:extLst>
                <a:ext uri="{FF2B5EF4-FFF2-40B4-BE49-F238E27FC236}">
                  <a16:creationId xmlns:a16="http://schemas.microsoft.com/office/drawing/2014/main" id="{6A6D51E6-CF65-EF02-1DBB-4E90126E0B31}"/>
                </a:ext>
              </a:extLst>
            </p:cNvPr>
            <p:cNvSpPr/>
            <p:nvPr/>
          </p:nvSpPr>
          <p:spPr>
            <a:xfrm>
              <a:off x="3620847" y="2625393"/>
              <a:ext cx="3040380" cy="2093540"/>
            </a:xfrm>
            <a:prstGeom prst="hexagon">
              <a:avLst/>
            </a:prstGeom>
            <a:solidFill>
              <a:srgbClr val="BA8CDC"/>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cap="all" dirty="0">
                  <a:latin typeface="Alte Haas Grotesk" panose="02000503000000020004" pitchFamily="2" charset="0"/>
                </a:rPr>
                <a:t>DOMAIN</a:t>
              </a:r>
            </a:p>
          </p:txBody>
        </p:sp>
        <p:sp>
          <p:nvSpPr>
            <p:cNvPr id="2" name="TextBox 1">
              <a:extLst>
                <a:ext uri="{FF2B5EF4-FFF2-40B4-BE49-F238E27FC236}">
                  <a16:creationId xmlns:a16="http://schemas.microsoft.com/office/drawing/2014/main" id="{4ED746AF-3D73-002D-4C66-4F3AB1AD0167}"/>
                </a:ext>
              </a:extLst>
            </p:cNvPr>
            <p:cNvSpPr txBox="1"/>
            <p:nvPr/>
          </p:nvSpPr>
          <p:spPr>
            <a:xfrm>
              <a:off x="5387544" y="1965687"/>
              <a:ext cx="1659432" cy="584775"/>
            </a:xfrm>
            <a:prstGeom prst="rect">
              <a:avLst/>
            </a:prstGeom>
            <a:noFill/>
          </p:spPr>
          <p:txBody>
            <a:bodyPr wrap="square" rtlCol="0">
              <a:spAutoFit/>
            </a:bodyPr>
            <a:lstStyle/>
            <a:p>
              <a:r>
                <a:rPr lang="en-US" sz="3200" b="1" cap="all" dirty="0">
                  <a:latin typeface="Alte Haas Grotesk" panose="02000503000000020004" pitchFamily="2" charset="0"/>
                </a:rPr>
                <a:t>INFRA</a:t>
              </a:r>
            </a:p>
          </p:txBody>
        </p:sp>
      </p:grpSp>
    </p:spTree>
    <p:extLst>
      <p:ext uri="{BB962C8B-B14F-4D97-AF65-F5344CB8AC3E}">
        <p14:creationId xmlns:p14="http://schemas.microsoft.com/office/powerpoint/2010/main" val="287874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6" name="TextBox 75">
            <a:extLst>
              <a:ext uri="{FF2B5EF4-FFF2-40B4-BE49-F238E27FC236}">
                <a16:creationId xmlns:a16="http://schemas.microsoft.com/office/drawing/2014/main" id="{6C22163D-87CF-BDE6-599E-F2275CD480AD}"/>
              </a:ext>
            </a:extLst>
          </p:cNvPr>
          <p:cNvSpPr txBox="1"/>
          <p:nvPr/>
        </p:nvSpPr>
        <p:spPr>
          <a:xfrm>
            <a:off x="553665" y="176549"/>
            <a:ext cx="11130335" cy="830997"/>
          </a:xfrm>
          <a:prstGeom prst="rect">
            <a:avLst/>
          </a:prstGeom>
          <a:noFill/>
        </p:spPr>
        <p:txBody>
          <a:bodyPr wrap="square" rtlCol="0" anchor="t">
            <a:spAutoFit/>
          </a:bodyPr>
          <a:lstStyle/>
          <a:p>
            <a:pPr algn="r"/>
            <a:r>
              <a:rPr lang="en-US" sz="4800" b="1" cap="all" dirty="0">
                <a:solidFill>
                  <a:srgbClr val="C00000"/>
                </a:solidFill>
                <a:latin typeface="Alte Haas Grotesk" panose="02000503000000020004" pitchFamily="2" charset="0"/>
              </a:rPr>
              <a:t>Communicating via…</a:t>
            </a:r>
          </a:p>
        </p:txBody>
      </p:sp>
      <p:grpSp>
        <p:nvGrpSpPr>
          <p:cNvPr id="3" name="Group 2">
            <a:extLst>
              <a:ext uri="{FF2B5EF4-FFF2-40B4-BE49-F238E27FC236}">
                <a16:creationId xmlns:a16="http://schemas.microsoft.com/office/drawing/2014/main" id="{846A2365-9234-DC11-EB6F-49C212AC8260}"/>
              </a:ext>
            </a:extLst>
          </p:cNvPr>
          <p:cNvGrpSpPr/>
          <p:nvPr/>
        </p:nvGrpSpPr>
        <p:grpSpPr>
          <a:xfrm>
            <a:off x="3508920" y="1890756"/>
            <a:ext cx="5174160" cy="3725219"/>
            <a:chOff x="2544432" y="1890756"/>
            <a:chExt cx="5174160" cy="3725219"/>
          </a:xfrm>
        </p:grpSpPr>
        <p:sp>
          <p:nvSpPr>
            <p:cNvPr id="35" name="Hexagon 34">
              <a:extLst>
                <a:ext uri="{FF2B5EF4-FFF2-40B4-BE49-F238E27FC236}">
                  <a16:creationId xmlns:a16="http://schemas.microsoft.com/office/drawing/2014/main" id="{33B14C1D-1A7E-737A-1CCD-C4EC7DED6FA1}"/>
                </a:ext>
              </a:extLst>
            </p:cNvPr>
            <p:cNvSpPr/>
            <p:nvPr/>
          </p:nvSpPr>
          <p:spPr>
            <a:xfrm>
              <a:off x="2544432" y="1890756"/>
              <a:ext cx="5174160" cy="3562815"/>
            </a:xfrm>
            <a:prstGeom prst="hexagon">
              <a:avLst/>
            </a:prstGeom>
            <a:solidFill>
              <a:srgbClr val="DFC9EF"/>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4" name="Hexagon 33">
              <a:extLst>
                <a:ext uri="{FF2B5EF4-FFF2-40B4-BE49-F238E27FC236}">
                  <a16:creationId xmlns:a16="http://schemas.microsoft.com/office/drawing/2014/main" id="{6A6D51E6-CF65-EF02-1DBB-4E90126E0B31}"/>
                </a:ext>
              </a:extLst>
            </p:cNvPr>
            <p:cNvSpPr/>
            <p:nvPr/>
          </p:nvSpPr>
          <p:spPr>
            <a:xfrm>
              <a:off x="3620847" y="2625393"/>
              <a:ext cx="3040380" cy="2093540"/>
            </a:xfrm>
            <a:prstGeom prst="hexagon">
              <a:avLst/>
            </a:prstGeom>
            <a:solidFill>
              <a:srgbClr val="BA8CDC"/>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200" b="1" cap="all" dirty="0">
                <a:latin typeface="Alte Haas Grotesk" panose="02000503000000020004" pitchFamily="2" charset="0"/>
              </a:endParaRPr>
            </a:p>
          </p:txBody>
        </p:sp>
        <p:sp>
          <p:nvSpPr>
            <p:cNvPr id="2" name="TextBox 1">
              <a:extLst>
                <a:ext uri="{FF2B5EF4-FFF2-40B4-BE49-F238E27FC236}">
                  <a16:creationId xmlns:a16="http://schemas.microsoft.com/office/drawing/2014/main" id="{4ED746AF-3D73-002D-4C66-4F3AB1AD0167}"/>
                </a:ext>
              </a:extLst>
            </p:cNvPr>
            <p:cNvSpPr txBox="1"/>
            <p:nvPr/>
          </p:nvSpPr>
          <p:spPr>
            <a:xfrm rot="17754927">
              <a:off x="5545659" y="4098886"/>
              <a:ext cx="2572512" cy="461665"/>
            </a:xfrm>
            <a:prstGeom prst="rect">
              <a:avLst/>
            </a:prstGeom>
            <a:noFill/>
          </p:spPr>
          <p:txBody>
            <a:bodyPr wrap="square" rtlCol="0">
              <a:spAutoFit/>
            </a:bodyPr>
            <a:lstStyle/>
            <a:p>
              <a:pPr algn="ctr"/>
              <a:r>
                <a:rPr lang="en-US" sz="2400" b="1" cap="all" dirty="0">
                  <a:latin typeface="Alte Haas Grotesk" panose="02000503000000020004" pitchFamily="2" charset="0"/>
                </a:rPr>
                <a:t>Adapters</a:t>
              </a:r>
            </a:p>
          </p:txBody>
        </p:sp>
        <p:sp>
          <p:nvSpPr>
            <p:cNvPr id="6" name="TextBox 5">
              <a:extLst>
                <a:ext uri="{FF2B5EF4-FFF2-40B4-BE49-F238E27FC236}">
                  <a16:creationId xmlns:a16="http://schemas.microsoft.com/office/drawing/2014/main" id="{E81FF84A-53F4-42A8-3A52-9FC62D464129}"/>
                </a:ext>
              </a:extLst>
            </p:cNvPr>
            <p:cNvSpPr txBox="1"/>
            <p:nvPr/>
          </p:nvSpPr>
          <p:spPr>
            <a:xfrm rot="17754927">
              <a:off x="4844619" y="3848950"/>
              <a:ext cx="2572512" cy="461665"/>
            </a:xfrm>
            <a:prstGeom prst="rect">
              <a:avLst/>
            </a:prstGeom>
            <a:noFill/>
          </p:spPr>
          <p:txBody>
            <a:bodyPr wrap="square" rtlCol="0">
              <a:spAutoFit/>
            </a:bodyPr>
            <a:lstStyle/>
            <a:p>
              <a:pPr algn="ctr"/>
              <a:r>
                <a:rPr lang="en-US" sz="2400" b="1" cap="all" dirty="0">
                  <a:solidFill>
                    <a:schemeClr val="bg1"/>
                  </a:solidFill>
                  <a:latin typeface="Alte Haas Grotesk" panose="02000503000000020004" pitchFamily="2" charset="0"/>
                </a:rPr>
                <a:t>Ports</a:t>
              </a:r>
            </a:p>
          </p:txBody>
        </p:sp>
      </p:grpSp>
    </p:spTree>
    <p:extLst>
      <p:ext uri="{BB962C8B-B14F-4D97-AF65-F5344CB8AC3E}">
        <p14:creationId xmlns:p14="http://schemas.microsoft.com/office/powerpoint/2010/main" val="702088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4DC0F48-A1C4-AF9B-BC46-522299835CEE}"/>
              </a:ext>
            </a:extLst>
          </p:cNvPr>
          <p:cNvGrpSpPr/>
          <p:nvPr/>
        </p:nvGrpSpPr>
        <p:grpSpPr>
          <a:xfrm>
            <a:off x="3508920" y="1890756"/>
            <a:ext cx="5174160" cy="3562815"/>
            <a:chOff x="2544432" y="1890756"/>
            <a:chExt cx="5174160" cy="3562815"/>
          </a:xfrm>
        </p:grpSpPr>
        <p:sp>
          <p:nvSpPr>
            <p:cNvPr id="35" name="Hexagon 34">
              <a:extLst>
                <a:ext uri="{FF2B5EF4-FFF2-40B4-BE49-F238E27FC236}">
                  <a16:creationId xmlns:a16="http://schemas.microsoft.com/office/drawing/2014/main" id="{33B14C1D-1A7E-737A-1CCD-C4EC7DED6FA1}"/>
                </a:ext>
              </a:extLst>
            </p:cNvPr>
            <p:cNvSpPr/>
            <p:nvPr/>
          </p:nvSpPr>
          <p:spPr>
            <a:xfrm>
              <a:off x="2544432" y="1890756"/>
              <a:ext cx="5174160" cy="3562815"/>
            </a:xfrm>
            <a:prstGeom prst="hexagon">
              <a:avLst/>
            </a:prstGeom>
            <a:solidFill>
              <a:srgbClr val="DFC9EF"/>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Hexagon 33">
              <a:extLst>
                <a:ext uri="{FF2B5EF4-FFF2-40B4-BE49-F238E27FC236}">
                  <a16:creationId xmlns:a16="http://schemas.microsoft.com/office/drawing/2014/main" id="{6A6D51E6-CF65-EF02-1DBB-4E90126E0B31}"/>
                </a:ext>
              </a:extLst>
            </p:cNvPr>
            <p:cNvSpPr/>
            <p:nvPr/>
          </p:nvSpPr>
          <p:spPr>
            <a:xfrm>
              <a:off x="3620847" y="2625393"/>
              <a:ext cx="3040380" cy="2093540"/>
            </a:xfrm>
            <a:prstGeom prst="hexagon">
              <a:avLst/>
            </a:prstGeom>
            <a:solidFill>
              <a:srgbClr val="BA8CDC"/>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0" name="Group 39">
              <a:extLst>
                <a:ext uri="{FF2B5EF4-FFF2-40B4-BE49-F238E27FC236}">
                  <a16:creationId xmlns:a16="http://schemas.microsoft.com/office/drawing/2014/main" id="{940C4411-4AE3-4C39-3A25-7CA0DDA67A79}"/>
                </a:ext>
              </a:extLst>
            </p:cNvPr>
            <p:cNvGrpSpPr/>
            <p:nvPr/>
          </p:nvGrpSpPr>
          <p:grpSpPr>
            <a:xfrm>
              <a:off x="3871896" y="3112661"/>
              <a:ext cx="171374" cy="381578"/>
              <a:chOff x="7689730" y="3195744"/>
              <a:chExt cx="171374" cy="381578"/>
            </a:xfrm>
          </p:grpSpPr>
          <p:cxnSp>
            <p:nvCxnSpPr>
              <p:cNvPr id="36" name="Straight Connector 35">
                <a:extLst>
                  <a:ext uri="{FF2B5EF4-FFF2-40B4-BE49-F238E27FC236}">
                    <a16:creationId xmlns:a16="http://schemas.microsoft.com/office/drawing/2014/main" id="{5C6BA29F-F336-8477-0F22-3890AFCE60EA}"/>
                  </a:ext>
                </a:extLst>
              </p:cNvPr>
              <p:cNvCxnSpPr>
                <a:cxnSpLocks/>
              </p:cNvCxnSpPr>
              <p:nvPr/>
            </p:nvCxnSpPr>
            <p:spPr>
              <a:xfrm>
                <a:off x="7775417" y="3367118"/>
                <a:ext cx="0" cy="21020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EF1A047A-9909-5D12-7282-628EA8ED1B30}"/>
                  </a:ext>
                </a:extLst>
              </p:cNvPr>
              <p:cNvSpPr/>
              <p:nvPr/>
            </p:nvSpPr>
            <p:spPr>
              <a:xfrm>
                <a:off x="7689730" y="3195744"/>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3" name="Rectangle: Rounded Corners 42">
              <a:extLst>
                <a:ext uri="{FF2B5EF4-FFF2-40B4-BE49-F238E27FC236}">
                  <a16:creationId xmlns:a16="http://schemas.microsoft.com/office/drawing/2014/main" id="{CE914DA8-CDC3-DE3A-3738-128639367FC4}"/>
                </a:ext>
              </a:extLst>
            </p:cNvPr>
            <p:cNvSpPr/>
            <p:nvPr/>
          </p:nvSpPr>
          <p:spPr>
            <a:xfrm>
              <a:off x="5419423" y="3408660"/>
              <a:ext cx="425816" cy="351565"/>
            </a:xfrm>
            <a:prstGeom prst="roundRect">
              <a:avLst/>
            </a:prstGeom>
            <a:solidFill>
              <a:srgbClr val="9A57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4" name="Connector: Elbow 43">
              <a:extLst>
                <a:ext uri="{FF2B5EF4-FFF2-40B4-BE49-F238E27FC236}">
                  <a16:creationId xmlns:a16="http://schemas.microsoft.com/office/drawing/2014/main" id="{80B21C75-7B16-2C9B-F4C3-5F3C6DFDC475}"/>
                </a:ext>
              </a:extLst>
            </p:cNvPr>
            <p:cNvCxnSpPr>
              <a:cxnSpLocks/>
              <a:stCxn id="48" idx="3"/>
              <a:endCxn id="46" idx="1"/>
            </p:cNvCxnSpPr>
            <p:nvPr/>
          </p:nvCxnSpPr>
          <p:spPr>
            <a:xfrm flipV="1">
              <a:off x="4175200" y="3022566"/>
              <a:ext cx="604954" cy="612168"/>
            </a:xfrm>
            <a:prstGeom prst="bentConnector3">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8F16B881-7F02-9320-ABC2-0B490E03D5CA}"/>
                </a:ext>
              </a:extLst>
            </p:cNvPr>
            <p:cNvCxnSpPr>
              <a:cxnSpLocks/>
              <a:stCxn id="46" idx="3"/>
              <a:endCxn id="43" idx="0"/>
            </p:cNvCxnSpPr>
            <p:nvPr/>
          </p:nvCxnSpPr>
          <p:spPr>
            <a:xfrm>
              <a:off x="5205971" y="3022566"/>
              <a:ext cx="426360" cy="386094"/>
            </a:xfrm>
            <a:prstGeom prst="bentConnector2">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Rectangle: Rounded Corners 45">
              <a:extLst>
                <a:ext uri="{FF2B5EF4-FFF2-40B4-BE49-F238E27FC236}">
                  <a16:creationId xmlns:a16="http://schemas.microsoft.com/office/drawing/2014/main" id="{3BEC7E3D-294F-32B3-0467-8A3ABCBC742D}"/>
                </a:ext>
              </a:extLst>
            </p:cNvPr>
            <p:cNvSpPr/>
            <p:nvPr/>
          </p:nvSpPr>
          <p:spPr>
            <a:xfrm>
              <a:off x="4780154" y="2846783"/>
              <a:ext cx="425817" cy="351565"/>
            </a:xfrm>
            <a:prstGeom prst="roundRect">
              <a:avLst/>
            </a:prstGeom>
            <a:solidFill>
              <a:srgbClr val="9A57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Diamond 46">
              <a:extLst>
                <a:ext uri="{FF2B5EF4-FFF2-40B4-BE49-F238E27FC236}">
                  <a16:creationId xmlns:a16="http://schemas.microsoft.com/office/drawing/2014/main" id="{CF1E7E84-BE84-EF72-028C-7C6BE33BBDC3}"/>
                </a:ext>
              </a:extLst>
            </p:cNvPr>
            <p:cNvSpPr/>
            <p:nvPr/>
          </p:nvSpPr>
          <p:spPr>
            <a:xfrm>
              <a:off x="5213214" y="2932649"/>
              <a:ext cx="167131" cy="167131"/>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Rounded Corners 47">
              <a:extLst>
                <a:ext uri="{FF2B5EF4-FFF2-40B4-BE49-F238E27FC236}">
                  <a16:creationId xmlns:a16="http://schemas.microsoft.com/office/drawing/2014/main" id="{A41AD289-0792-2EA4-E800-3122F9EFFC59}"/>
                </a:ext>
              </a:extLst>
            </p:cNvPr>
            <p:cNvSpPr/>
            <p:nvPr/>
          </p:nvSpPr>
          <p:spPr>
            <a:xfrm>
              <a:off x="3749382" y="3458951"/>
              <a:ext cx="425818" cy="351565"/>
            </a:xfrm>
            <a:prstGeom prst="roundRect">
              <a:avLst/>
            </a:prstGeom>
            <a:solidFill>
              <a:srgbClr val="9A57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Diamond 48">
              <a:extLst>
                <a:ext uri="{FF2B5EF4-FFF2-40B4-BE49-F238E27FC236}">
                  <a16:creationId xmlns:a16="http://schemas.microsoft.com/office/drawing/2014/main" id="{BC214A87-C3D5-FF0B-97DE-4DA23A95B490}"/>
                </a:ext>
              </a:extLst>
            </p:cNvPr>
            <p:cNvSpPr/>
            <p:nvPr/>
          </p:nvSpPr>
          <p:spPr>
            <a:xfrm>
              <a:off x="4178571" y="3547432"/>
              <a:ext cx="167130" cy="167132"/>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ight Brace 49">
              <a:extLst>
                <a:ext uri="{FF2B5EF4-FFF2-40B4-BE49-F238E27FC236}">
                  <a16:creationId xmlns:a16="http://schemas.microsoft.com/office/drawing/2014/main" id="{6933D540-CF40-3B71-81DD-0728A7B7E745}"/>
                </a:ext>
              </a:extLst>
            </p:cNvPr>
            <p:cNvSpPr/>
            <p:nvPr/>
          </p:nvSpPr>
          <p:spPr>
            <a:xfrm rot="12414236">
              <a:off x="6548237" y="3733320"/>
              <a:ext cx="883655" cy="428062"/>
            </a:xfrm>
            <a:prstGeom prst="rightBrace">
              <a:avLst>
                <a:gd name="adj1" fmla="val 9622"/>
                <a:gd name="adj2" fmla="val 54011"/>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51" name="Straight Arrow Connector 50">
              <a:extLst>
                <a:ext uri="{FF2B5EF4-FFF2-40B4-BE49-F238E27FC236}">
                  <a16:creationId xmlns:a16="http://schemas.microsoft.com/office/drawing/2014/main" id="{272ECD37-CF7C-FD44-E585-9389787F552F}"/>
                </a:ext>
              </a:extLst>
            </p:cNvPr>
            <p:cNvCxnSpPr>
              <a:cxnSpLocks/>
              <a:stCxn id="43" idx="3"/>
              <a:endCxn id="52" idx="1"/>
            </p:cNvCxnSpPr>
            <p:nvPr/>
          </p:nvCxnSpPr>
          <p:spPr>
            <a:xfrm>
              <a:off x="5845239" y="3584443"/>
              <a:ext cx="634759" cy="60184"/>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213DB660-4E3D-3960-4A63-D7FBF409CF29}"/>
                </a:ext>
              </a:extLst>
            </p:cNvPr>
            <p:cNvSpPr/>
            <p:nvPr/>
          </p:nvSpPr>
          <p:spPr>
            <a:xfrm>
              <a:off x="6454901" y="3619530"/>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tangle: Rounded Corners 62">
              <a:extLst>
                <a:ext uri="{FF2B5EF4-FFF2-40B4-BE49-F238E27FC236}">
                  <a16:creationId xmlns:a16="http://schemas.microsoft.com/office/drawing/2014/main" id="{7AC230C3-B6DC-459A-6E3F-2394AB209B41}"/>
                </a:ext>
              </a:extLst>
            </p:cNvPr>
            <p:cNvSpPr/>
            <p:nvPr/>
          </p:nvSpPr>
          <p:spPr>
            <a:xfrm>
              <a:off x="4313700" y="4061498"/>
              <a:ext cx="425816" cy="351565"/>
            </a:xfrm>
            <a:prstGeom prst="roundRect">
              <a:avLst/>
            </a:prstGeom>
            <a:solidFill>
              <a:srgbClr val="9A57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ectangle: Rounded Corners 63">
              <a:extLst>
                <a:ext uri="{FF2B5EF4-FFF2-40B4-BE49-F238E27FC236}">
                  <a16:creationId xmlns:a16="http://schemas.microsoft.com/office/drawing/2014/main" id="{8253828B-6500-05DB-B3F4-DE0CEA08709C}"/>
                </a:ext>
              </a:extLst>
            </p:cNvPr>
            <p:cNvSpPr/>
            <p:nvPr/>
          </p:nvSpPr>
          <p:spPr>
            <a:xfrm>
              <a:off x="5074088" y="4139358"/>
              <a:ext cx="425816" cy="351565"/>
            </a:xfrm>
            <a:prstGeom prst="roundRect">
              <a:avLst/>
            </a:prstGeom>
            <a:solidFill>
              <a:srgbClr val="9A57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5" name="Connector: Elbow 64">
              <a:extLst>
                <a:ext uri="{FF2B5EF4-FFF2-40B4-BE49-F238E27FC236}">
                  <a16:creationId xmlns:a16="http://schemas.microsoft.com/office/drawing/2014/main" id="{623284CD-18F4-CF51-5F9F-6A6C6563AA46}"/>
                </a:ext>
              </a:extLst>
            </p:cNvPr>
            <p:cNvCxnSpPr>
              <a:cxnSpLocks/>
              <a:stCxn id="63" idx="3"/>
              <a:endCxn id="64" idx="1"/>
            </p:cNvCxnSpPr>
            <p:nvPr/>
          </p:nvCxnSpPr>
          <p:spPr>
            <a:xfrm>
              <a:off x="4739516" y="4237281"/>
              <a:ext cx="334572" cy="77860"/>
            </a:xfrm>
            <a:prstGeom prst="bentConnector3">
              <a:avLst>
                <a:gd name="adj1" fmla="val 57592"/>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E289FFA-45DA-6FFE-34F0-C4A60E2E3E8F}"/>
                </a:ext>
              </a:extLst>
            </p:cNvPr>
            <p:cNvCxnSpPr>
              <a:cxnSpLocks/>
              <a:stCxn id="48" idx="2"/>
              <a:endCxn id="63" idx="1"/>
            </p:cNvCxnSpPr>
            <p:nvPr/>
          </p:nvCxnSpPr>
          <p:spPr>
            <a:xfrm>
              <a:off x="3962291" y="3810516"/>
              <a:ext cx="351409" cy="426765"/>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F0DC8FA8-A750-E835-50E7-91D1B053EA3E}"/>
                </a:ext>
              </a:extLst>
            </p:cNvPr>
            <p:cNvSpPr txBox="1"/>
            <p:nvPr/>
          </p:nvSpPr>
          <p:spPr>
            <a:xfrm>
              <a:off x="3996978" y="2633768"/>
              <a:ext cx="2108329" cy="307777"/>
            </a:xfrm>
            <a:prstGeom prst="rect">
              <a:avLst/>
            </a:prstGeom>
            <a:noFill/>
          </p:spPr>
          <p:txBody>
            <a:bodyPr wrap="square" rtlCol="0">
              <a:spAutoFit/>
            </a:bodyPr>
            <a:lstStyle/>
            <a:p>
              <a:pPr algn="r"/>
              <a:r>
                <a:rPr lang="en-GB" sz="1400" b="1" cap="all" dirty="0">
                  <a:latin typeface="Alte Haas Grotesk" panose="02000503000000020004" pitchFamily="2" charset="0"/>
                </a:rPr>
                <a:t>Domain</a:t>
              </a:r>
            </a:p>
          </p:txBody>
        </p:sp>
        <p:sp>
          <p:nvSpPr>
            <p:cNvPr id="71" name="TextBox 70">
              <a:extLst>
                <a:ext uri="{FF2B5EF4-FFF2-40B4-BE49-F238E27FC236}">
                  <a16:creationId xmlns:a16="http://schemas.microsoft.com/office/drawing/2014/main" id="{36926729-2368-F21C-A7F2-F3D542F577A7}"/>
                </a:ext>
              </a:extLst>
            </p:cNvPr>
            <p:cNvSpPr txBox="1"/>
            <p:nvPr/>
          </p:nvSpPr>
          <p:spPr>
            <a:xfrm>
              <a:off x="4780154" y="1924149"/>
              <a:ext cx="2045820" cy="307777"/>
            </a:xfrm>
            <a:prstGeom prst="rect">
              <a:avLst/>
            </a:prstGeom>
            <a:noFill/>
          </p:spPr>
          <p:txBody>
            <a:bodyPr wrap="square" rtlCol="0">
              <a:spAutoFit/>
            </a:bodyPr>
            <a:lstStyle/>
            <a:p>
              <a:pPr algn="r"/>
              <a:r>
                <a:rPr lang="en-GB" sz="1400" b="1" cap="all" dirty="0">
                  <a:latin typeface="Alte Haas Grotesk" panose="02000503000000020004" pitchFamily="2" charset="0"/>
                </a:rPr>
                <a:t>Infrastructure</a:t>
              </a:r>
            </a:p>
          </p:txBody>
        </p:sp>
        <p:sp>
          <p:nvSpPr>
            <p:cNvPr id="85" name="Right Brace 84">
              <a:extLst>
                <a:ext uri="{FF2B5EF4-FFF2-40B4-BE49-F238E27FC236}">
                  <a16:creationId xmlns:a16="http://schemas.microsoft.com/office/drawing/2014/main" id="{ECBCF79C-DB7C-8437-A8D1-79A66D6A3034}"/>
                </a:ext>
              </a:extLst>
            </p:cNvPr>
            <p:cNvSpPr/>
            <p:nvPr/>
          </p:nvSpPr>
          <p:spPr>
            <a:xfrm rot="12414236">
              <a:off x="6139378" y="4519026"/>
              <a:ext cx="883655" cy="428062"/>
            </a:xfrm>
            <a:prstGeom prst="rightBrace">
              <a:avLst>
                <a:gd name="adj1" fmla="val 9622"/>
                <a:gd name="adj2" fmla="val 54011"/>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6" name="Oval 85">
              <a:extLst>
                <a:ext uri="{FF2B5EF4-FFF2-40B4-BE49-F238E27FC236}">
                  <a16:creationId xmlns:a16="http://schemas.microsoft.com/office/drawing/2014/main" id="{EFB2C063-5C64-7717-7CF4-F13A7821C2FA}"/>
                </a:ext>
              </a:extLst>
            </p:cNvPr>
            <p:cNvSpPr/>
            <p:nvPr/>
          </p:nvSpPr>
          <p:spPr>
            <a:xfrm>
              <a:off x="6046042" y="4405236"/>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Rectangle 83">
              <a:extLst>
                <a:ext uri="{FF2B5EF4-FFF2-40B4-BE49-F238E27FC236}">
                  <a16:creationId xmlns:a16="http://schemas.microsoft.com/office/drawing/2014/main" id="{DC2D66E4-746D-C29C-9C6E-03E99FEE3A62}"/>
                </a:ext>
              </a:extLst>
            </p:cNvPr>
            <p:cNvSpPr/>
            <p:nvPr/>
          </p:nvSpPr>
          <p:spPr>
            <a:xfrm rot="17820000">
              <a:off x="6373095" y="4599975"/>
              <a:ext cx="823899" cy="546311"/>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cap="all" dirty="0">
                  <a:solidFill>
                    <a:schemeClr val="tx1"/>
                  </a:solidFill>
                </a:rPr>
                <a:t>Repository (Adapter)</a:t>
              </a:r>
              <a:endParaRPr lang="en-GB" sz="900" cap="all" dirty="0">
                <a:solidFill>
                  <a:schemeClr val="tx1"/>
                </a:solidFill>
              </a:endParaRPr>
            </a:p>
          </p:txBody>
        </p:sp>
        <p:cxnSp>
          <p:nvCxnSpPr>
            <p:cNvPr id="94" name="Straight Arrow Connector 93">
              <a:extLst>
                <a:ext uri="{FF2B5EF4-FFF2-40B4-BE49-F238E27FC236}">
                  <a16:creationId xmlns:a16="http://schemas.microsoft.com/office/drawing/2014/main" id="{6264A4D3-64FF-9EDF-3633-89AB523BA0D2}"/>
                </a:ext>
              </a:extLst>
            </p:cNvPr>
            <p:cNvCxnSpPr>
              <a:cxnSpLocks/>
              <a:stCxn id="64" idx="3"/>
              <a:endCxn id="86" idx="2"/>
            </p:cNvCxnSpPr>
            <p:nvPr/>
          </p:nvCxnSpPr>
          <p:spPr>
            <a:xfrm>
              <a:off x="5499904" y="4315141"/>
              <a:ext cx="546138" cy="175782"/>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0" name="Diamond 99">
              <a:extLst>
                <a:ext uri="{FF2B5EF4-FFF2-40B4-BE49-F238E27FC236}">
                  <a16:creationId xmlns:a16="http://schemas.microsoft.com/office/drawing/2014/main" id="{6CA5F1AF-7106-D0E4-AB41-41734719A651}"/>
                </a:ext>
              </a:extLst>
            </p:cNvPr>
            <p:cNvSpPr/>
            <p:nvPr/>
          </p:nvSpPr>
          <p:spPr>
            <a:xfrm>
              <a:off x="4746556" y="4158475"/>
              <a:ext cx="167131" cy="167131"/>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6" name="Rectangle 215">
              <a:extLst>
                <a:ext uri="{FF2B5EF4-FFF2-40B4-BE49-F238E27FC236}">
                  <a16:creationId xmlns:a16="http://schemas.microsoft.com/office/drawing/2014/main" id="{B4EA41F1-A440-2F90-8DE8-61CF29EE04C4}"/>
                </a:ext>
              </a:extLst>
            </p:cNvPr>
            <p:cNvSpPr/>
            <p:nvPr/>
          </p:nvSpPr>
          <p:spPr>
            <a:xfrm rot="17820000">
              <a:off x="6825496" y="3698388"/>
              <a:ext cx="824437" cy="546311"/>
            </a:xfrm>
            <a:prstGeom prst="rect">
              <a:avLst/>
            </a:prstGeom>
            <a:solidFill>
              <a:srgbClr val="FFD966"/>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cap="all" dirty="0">
                  <a:solidFill>
                    <a:schemeClr val="tx1"/>
                  </a:solidFill>
                </a:rPr>
                <a:t>Auditorium </a:t>
              </a:r>
              <a:r>
                <a:rPr lang="fr-FR" sz="900" cap="all" dirty="0" err="1">
                  <a:solidFill>
                    <a:schemeClr val="tx1"/>
                  </a:solidFill>
                </a:rPr>
                <a:t>seating</a:t>
              </a:r>
              <a:r>
                <a:rPr lang="fr-FR" sz="900" cap="all" dirty="0">
                  <a:solidFill>
                    <a:schemeClr val="tx1"/>
                  </a:solidFill>
                </a:rPr>
                <a:t> web Adapter</a:t>
              </a:r>
              <a:endParaRPr lang="en-GB" sz="900" cap="all" dirty="0">
                <a:solidFill>
                  <a:schemeClr val="tx1"/>
                </a:solidFill>
              </a:endParaRPr>
            </a:p>
          </p:txBody>
        </p:sp>
        <p:cxnSp>
          <p:nvCxnSpPr>
            <p:cNvPr id="159" name="Straight Arrow Connector 158">
              <a:extLst>
                <a:ext uri="{FF2B5EF4-FFF2-40B4-BE49-F238E27FC236}">
                  <a16:creationId xmlns:a16="http://schemas.microsoft.com/office/drawing/2014/main" id="{482C9FBF-083C-E03A-1E91-7D0E1A3E8928}"/>
                </a:ext>
              </a:extLst>
            </p:cNvPr>
            <p:cNvCxnSpPr>
              <a:cxnSpLocks/>
              <a:stCxn id="160" idx="2"/>
            </p:cNvCxnSpPr>
            <p:nvPr/>
          </p:nvCxnSpPr>
          <p:spPr>
            <a:xfrm>
              <a:off x="3496426" y="2834519"/>
              <a:ext cx="400567" cy="303239"/>
            </a:xfrm>
            <a:prstGeom prst="straightConnector1">
              <a:avLst/>
            </a:prstGeom>
            <a:ln w="381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E6B81530-3AF7-F7F1-E6D2-30E2FCEF1862}"/>
                </a:ext>
              </a:extLst>
            </p:cNvPr>
            <p:cNvSpPr/>
            <p:nvPr/>
          </p:nvSpPr>
          <p:spPr>
            <a:xfrm rot="17798078">
              <a:off x="2757713" y="2517497"/>
              <a:ext cx="1086095" cy="437786"/>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cap="all" dirty="0" err="1">
                  <a:solidFill>
                    <a:schemeClr val="tx1"/>
                  </a:solidFill>
                </a:rPr>
                <a:t>WebController</a:t>
              </a:r>
              <a:r>
                <a:rPr lang="fr-FR" sz="900" cap="all" dirty="0">
                  <a:solidFill>
                    <a:schemeClr val="tx1"/>
                  </a:solidFill>
                </a:rPr>
                <a:t> (Adapter)</a:t>
              </a:r>
              <a:endParaRPr lang="en-GB" sz="900" cap="all" dirty="0">
                <a:solidFill>
                  <a:schemeClr val="tx1"/>
                </a:solidFill>
              </a:endParaRPr>
            </a:p>
          </p:txBody>
        </p:sp>
        <p:sp>
          <p:nvSpPr>
            <p:cNvPr id="161" name="TextBox 160">
              <a:extLst>
                <a:ext uri="{FF2B5EF4-FFF2-40B4-BE49-F238E27FC236}">
                  <a16:creationId xmlns:a16="http://schemas.microsoft.com/office/drawing/2014/main" id="{7F5086DF-C070-E37B-B057-56181D96B9DE}"/>
                </a:ext>
              </a:extLst>
            </p:cNvPr>
            <p:cNvSpPr txBox="1"/>
            <p:nvPr/>
          </p:nvSpPr>
          <p:spPr>
            <a:xfrm>
              <a:off x="3492687" y="2670828"/>
              <a:ext cx="618793" cy="215444"/>
            </a:xfrm>
            <a:prstGeom prst="rect">
              <a:avLst/>
            </a:prstGeom>
            <a:noFill/>
          </p:spPr>
          <p:txBody>
            <a:bodyPr wrap="square" rtlCol="0">
              <a:spAutoFit/>
            </a:bodyPr>
            <a:lstStyle/>
            <a:p>
              <a:r>
                <a:rPr lang="fr-FR" sz="800" b="1" dirty="0">
                  <a:solidFill>
                    <a:srgbClr val="C00000"/>
                  </a:solidFill>
                  <a:latin typeface="Alte Haas Grotesk" panose="02000503000000020004" pitchFamily="2" charset="0"/>
                </a:rPr>
                <a:t>(in proc)</a:t>
              </a:r>
              <a:endParaRPr lang="en-GB" sz="800" b="1" dirty="0">
                <a:solidFill>
                  <a:srgbClr val="C00000"/>
                </a:solidFill>
                <a:latin typeface="Alte Haas Grotesk" panose="02000503000000020004" pitchFamily="2" charset="0"/>
              </a:endParaRPr>
            </a:p>
          </p:txBody>
        </p:sp>
      </p:grpSp>
      <p:sp>
        <p:nvSpPr>
          <p:cNvPr id="53" name="TextBox 52">
            <a:extLst>
              <a:ext uri="{FF2B5EF4-FFF2-40B4-BE49-F238E27FC236}">
                <a16:creationId xmlns:a16="http://schemas.microsoft.com/office/drawing/2014/main" id="{DA178585-0911-0938-903A-12270E1D978E}"/>
              </a:ext>
            </a:extLst>
          </p:cNvPr>
          <p:cNvSpPr txBox="1"/>
          <p:nvPr/>
        </p:nvSpPr>
        <p:spPr>
          <a:xfrm>
            <a:off x="553665" y="176549"/>
            <a:ext cx="11130335" cy="830997"/>
          </a:xfrm>
          <a:prstGeom prst="rect">
            <a:avLst/>
          </a:prstGeom>
          <a:noFill/>
        </p:spPr>
        <p:txBody>
          <a:bodyPr wrap="square" rtlCol="0" anchor="t">
            <a:spAutoFit/>
          </a:bodyPr>
          <a:lstStyle/>
          <a:p>
            <a:pPr algn="r"/>
            <a:r>
              <a:rPr lang="en-US" sz="4800" b="1" cap="all" dirty="0">
                <a:solidFill>
                  <a:srgbClr val="C00000"/>
                </a:solidFill>
                <a:latin typeface="Alte Haas Grotesk" panose="02000503000000020004" pitchFamily="2" charset="0"/>
              </a:rPr>
              <a:t>Ports &amp; Adapters</a:t>
            </a:r>
          </a:p>
        </p:txBody>
      </p:sp>
      <p:grpSp>
        <p:nvGrpSpPr>
          <p:cNvPr id="4" name="Group 3">
            <a:extLst>
              <a:ext uri="{FF2B5EF4-FFF2-40B4-BE49-F238E27FC236}">
                <a16:creationId xmlns:a16="http://schemas.microsoft.com/office/drawing/2014/main" id="{27933357-0C22-DF0D-E992-E2FBD5F5AA02}"/>
              </a:ext>
            </a:extLst>
          </p:cNvPr>
          <p:cNvGrpSpPr/>
          <p:nvPr/>
        </p:nvGrpSpPr>
        <p:grpSpPr>
          <a:xfrm>
            <a:off x="1638187" y="2197219"/>
            <a:ext cx="660591" cy="1470859"/>
            <a:chOff x="1965168" y="2704885"/>
            <a:chExt cx="171374" cy="381578"/>
          </a:xfrm>
        </p:grpSpPr>
        <p:cxnSp>
          <p:nvCxnSpPr>
            <p:cNvPr id="55" name="Straight Connector 54">
              <a:extLst>
                <a:ext uri="{FF2B5EF4-FFF2-40B4-BE49-F238E27FC236}">
                  <a16:creationId xmlns:a16="http://schemas.microsoft.com/office/drawing/2014/main" id="{DC68279D-A83E-7324-80B8-5171C272A59B}"/>
                </a:ext>
              </a:extLst>
            </p:cNvPr>
            <p:cNvCxnSpPr>
              <a:cxnSpLocks/>
            </p:cNvCxnSpPr>
            <p:nvPr/>
          </p:nvCxnSpPr>
          <p:spPr>
            <a:xfrm>
              <a:off x="2050855" y="2876259"/>
              <a:ext cx="0" cy="210204"/>
            </a:xfrm>
            <a:prstGeom prst="line">
              <a:avLst/>
            </a:prstGeom>
            <a:ln w="793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4C70A84D-D904-96E4-3C82-748B751FF6FE}"/>
                </a:ext>
              </a:extLst>
            </p:cNvPr>
            <p:cNvSpPr/>
            <p:nvPr/>
          </p:nvSpPr>
          <p:spPr>
            <a:xfrm>
              <a:off x="1965168" y="2704885"/>
              <a:ext cx="171374" cy="171374"/>
            </a:xfrm>
            <a:prstGeom prst="ellipse">
              <a:avLst/>
            </a:prstGeom>
            <a:solidFill>
              <a:schemeClr val="bg1"/>
            </a:solidFill>
            <a:ln w="793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grpSp>
      <p:sp>
        <p:nvSpPr>
          <p:cNvPr id="57" name="Rectangle 56">
            <a:extLst>
              <a:ext uri="{FF2B5EF4-FFF2-40B4-BE49-F238E27FC236}">
                <a16:creationId xmlns:a16="http://schemas.microsoft.com/office/drawing/2014/main" id="{A3349801-769A-872D-3FC1-1A90440DBCB8}"/>
              </a:ext>
            </a:extLst>
          </p:cNvPr>
          <p:cNvSpPr/>
          <p:nvPr/>
        </p:nvSpPr>
        <p:spPr>
          <a:xfrm rot="17820000">
            <a:off x="9790100" y="2444752"/>
            <a:ext cx="1499414" cy="993583"/>
          </a:xfrm>
          <a:prstGeom prst="rect">
            <a:avLst/>
          </a:prstGeom>
          <a:solidFill>
            <a:srgbClr val="FFD966"/>
          </a:solidFill>
          <a:ln w="603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cap="all" dirty="0">
                <a:solidFill>
                  <a:schemeClr val="tx1"/>
                </a:solidFill>
                <a:latin typeface="Alte Haas Grotesk" panose="02000503000000020004" pitchFamily="2" charset="0"/>
              </a:rPr>
              <a:t>Adapter</a:t>
            </a:r>
            <a:endParaRPr lang="en-GB" sz="2000" b="1" cap="all" dirty="0">
              <a:solidFill>
                <a:schemeClr val="tx1"/>
              </a:solidFill>
              <a:latin typeface="Alte Haas Grotesk" panose="02000503000000020004" pitchFamily="2" charset="0"/>
            </a:endParaRPr>
          </a:p>
        </p:txBody>
      </p:sp>
      <p:sp>
        <p:nvSpPr>
          <p:cNvPr id="58" name="TextBox 57">
            <a:extLst>
              <a:ext uri="{FF2B5EF4-FFF2-40B4-BE49-F238E27FC236}">
                <a16:creationId xmlns:a16="http://schemas.microsoft.com/office/drawing/2014/main" id="{C4310008-1AAB-20E4-D325-4A13492AF26D}"/>
              </a:ext>
            </a:extLst>
          </p:cNvPr>
          <p:cNvSpPr txBox="1"/>
          <p:nvPr/>
        </p:nvSpPr>
        <p:spPr>
          <a:xfrm>
            <a:off x="571880" y="3938280"/>
            <a:ext cx="2769754" cy="954107"/>
          </a:xfrm>
          <a:prstGeom prst="rect">
            <a:avLst/>
          </a:prstGeom>
          <a:noFill/>
        </p:spPr>
        <p:txBody>
          <a:bodyPr wrap="square" rtlCol="0" anchor="ctr">
            <a:spAutoFit/>
          </a:bodyPr>
          <a:lstStyle/>
          <a:p>
            <a:pPr algn="ctr"/>
            <a:r>
              <a:rPr lang="en-US" sz="2800" b="1" cap="all" dirty="0">
                <a:latin typeface="Alte Haas Grotesk" panose="02000503000000020004" pitchFamily="2" charset="0"/>
              </a:rPr>
              <a:t>Ports in the domain</a:t>
            </a:r>
          </a:p>
        </p:txBody>
      </p:sp>
      <p:sp>
        <p:nvSpPr>
          <p:cNvPr id="59" name="TextBox 58">
            <a:extLst>
              <a:ext uri="{FF2B5EF4-FFF2-40B4-BE49-F238E27FC236}">
                <a16:creationId xmlns:a16="http://schemas.microsoft.com/office/drawing/2014/main" id="{BE96AEF4-CF93-8037-64BC-FE31A3A5E29F}"/>
              </a:ext>
            </a:extLst>
          </p:cNvPr>
          <p:cNvSpPr txBox="1"/>
          <p:nvPr/>
        </p:nvSpPr>
        <p:spPr>
          <a:xfrm>
            <a:off x="9119069" y="3938280"/>
            <a:ext cx="2769754" cy="954107"/>
          </a:xfrm>
          <a:prstGeom prst="rect">
            <a:avLst/>
          </a:prstGeom>
          <a:noFill/>
        </p:spPr>
        <p:txBody>
          <a:bodyPr wrap="square" rtlCol="0" anchor="ctr">
            <a:spAutoFit/>
          </a:bodyPr>
          <a:lstStyle/>
          <a:p>
            <a:pPr algn="ctr"/>
            <a:r>
              <a:rPr lang="en-US" sz="2800" b="1" cap="all" dirty="0">
                <a:latin typeface="Alte Haas Grotesk" panose="02000503000000020004" pitchFamily="2" charset="0"/>
              </a:rPr>
              <a:t>Adapters in the infra</a:t>
            </a:r>
          </a:p>
        </p:txBody>
      </p:sp>
    </p:spTree>
    <p:extLst>
      <p:ext uri="{BB962C8B-B14F-4D97-AF65-F5344CB8AC3E}">
        <p14:creationId xmlns:p14="http://schemas.microsoft.com/office/powerpoint/2010/main" val="2922170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6" name="TextBox 75">
            <a:extLst>
              <a:ext uri="{FF2B5EF4-FFF2-40B4-BE49-F238E27FC236}">
                <a16:creationId xmlns:a16="http://schemas.microsoft.com/office/drawing/2014/main" id="{6C22163D-87CF-BDE6-599E-F2275CD480AD}"/>
              </a:ext>
            </a:extLst>
          </p:cNvPr>
          <p:cNvSpPr txBox="1"/>
          <p:nvPr/>
        </p:nvSpPr>
        <p:spPr>
          <a:xfrm>
            <a:off x="553665" y="176549"/>
            <a:ext cx="11130335" cy="646331"/>
          </a:xfrm>
          <a:prstGeom prst="rect">
            <a:avLst/>
          </a:prstGeom>
          <a:noFill/>
        </p:spPr>
        <p:txBody>
          <a:bodyPr wrap="square" rtlCol="0" anchor="t">
            <a:spAutoFit/>
          </a:bodyPr>
          <a:lstStyle/>
          <a:p>
            <a:pPr algn="r"/>
            <a:r>
              <a:rPr lang="en-US" sz="3600" b="1" cap="all" dirty="0">
                <a:solidFill>
                  <a:srgbClr val="C00000"/>
                </a:solidFill>
                <a:latin typeface="Alte Haas Grotesk" panose="02000503000000020004" pitchFamily="2" charset="0"/>
              </a:rPr>
              <a:t> dependencies Always towards the inside</a:t>
            </a:r>
          </a:p>
        </p:txBody>
      </p:sp>
      <p:grpSp>
        <p:nvGrpSpPr>
          <p:cNvPr id="3" name="Group 2">
            <a:extLst>
              <a:ext uri="{FF2B5EF4-FFF2-40B4-BE49-F238E27FC236}">
                <a16:creationId xmlns:a16="http://schemas.microsoft.com/office/drawing/2014/main" id="{846A2365-9234-DC11-EB6F-49C212AC8260}"/>
              </a:ext>
            </a:extLst>
          </p:cNvPr>
          <p:cNvGrpSpPr/>
          <p:nvPr/>
        </p:nvGrpSpPr>
        <p:grpSpPr>
          <a:xfrm>
            <a:off x="3508920" y="1890756"/>
            <a:ext cx="5174160" cy="3562815"/>
            <a:chOff x="2544432" y="1890756"/>
            <a:chExt cx="5174160" cy="3562815"/>
          </a:xfrm>
        </p:grpSpPr>
        <p:sp>
          <p:nvSpPr>
            <p:cNvPr id="35" name="Hexagon 34">
              <a:extLst>
                <a:ext uri="{FF2B5EF4-FFF2-40B4-BE49-F238E27FC236}">
                  <a16:creationId xmlns:a16="http://schemas.microsoft.com/office/drawing/2014/main" id="{33B14C1D-1A7E-737A-1CCD-C4EC7DED6FA1}"/>
                </a:ext>
              </a:extLst>
            </p:cNvPr>
            <p:cNvSpPr/>
            <p:nvPr/>
          </p:nvSpPr>
          <p:spPr>
            <a:xfrm>
              <a:off x="2544432" y="1890756"/>
              <a:ext cx="5174160" cy="3562815"/>
            </a:xfrm>
            <a:prstGeom prst="hexagon">
              <a:avLst/>
            </a:prstGeom>
            <a:solidFill>
              <a:srgbClr val="DFC9EF"/>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4" name="Hexagon 33">
              <a:extLst>
                <a:ext uri="{FF2B5EF4-FFF2-40B4-BE49-F238E27FC236}">
                  <a16:creationId xmlns:a16="http://schemas.microsoft.com/office/drawing/2014/main" id="{6A6D51E6-CF65-EF02-1DBB-4E90126E0B31}"/>
                </a:ext>
              </a:extLst>
            </p:cNvPr>
            <p:cNvSpPr/>
            <p:nvPr/>
          </p:nvSpPr>
          <p:spPr>
            <a:xfrm>
              <a:off x="3620847" y="2625393"/>
              <a:ext cx="3040380" cy="2093540"/>
            </a:xfrm>
            <a:prstGeom prst="hexagon">
              <a:avLst/>
            </a:prstGeom>
            <a:solidFill>
              <a:srgbClr val="BA8CDC"/>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cap="all" dirty="0">
                  <a:latin typeface="Alte Haas Grotesk" panose="02000503000000020004" pitchFamily="2" charset="0"/>
                </a:rPr>
                <a:t>Domain</a:t>
              </a:r>
            </a:p>
          </p:txBody>
        </p:sp>
      </p:grpSp>
      <p:cxnSp>
        <p:nvCxnSpPr>
          <p:cNvPr id="8" name="Straight Arrow Connector 7">
            <a:extLst>
              <a:ext uri="{FF2B5EF4-FFF2-40B4-BE49-F238E27FC236}">
                <a16:creationId xmlns:a16="http://schemas.microsoft.com/office/drawing/2014/main" id="{03FA50B5-D189-DE93-9F8D-0138970994D5}"/>
              </a:ext>
            </a:extLst>
          </p:cNvPr>
          <p:cNvCxnSpPr>
            <a:cxnSpLocks/>
          </p:cNvCxnSpPr>
          <p:nvPr/>
        </p:nvCxnSpPr>
        <p:spPr>
          <a:xfrm flipV="1">
            <a:off x="3466408" y="4255637"/>
            <a:ext cx="1200912" cy="463296"/>
          </a:xfrm>
          <a:prstGeom prst="straightConnector1">
            <a:avLst/>
          </a:prstGeom>
          <a:ln w="889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A83F0AA-B74A-C32B-6B48-9F1EEC0A37E3}"/>
              </a:ext>
            </a:extLst>
          </p:cNvPr>
          <p:cNvCxnSpPr>
            <a:cxnSpLocks/>
          </p:cNvCxnSpPr>
          <p:nvPr/>
        </p:nvCxnSpPr>
        <p:spPr>
          <a:xfrm flipH="1" flipV="1">
            <a:off x="7501218" y="4255637"/>
            <a:ext cx="1200912" cy="463296"/>
          </a:xfrm>
          <a:prstGeom prst="straightConnector1">
            <a:avLst/>
          </a:prstGeom>
          <a:ln w="889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41FA5AE-BF0F-B7A9-A79E-B783A0495844}"/>
              </a:ext>
            </a:extLst>
          </p:cNvPr>
          <p:cNvCxnSpPr>
            <a:cxnSpLocks/>
          </p:cNvCxnSpPr>
          <p:nvPr/>
        </p:nvCxnSpPr>
        <p:spPr>
          <a:xfrm>
            <a:off x="3508920" y="2406142"/>
            <a:ext cx="1200912" cy="463296"/>
          </a:xfrm>
          <a:prstGeom prst="straightConnector1">
            <a:avLst/>
          </a:prstGeom>
          <a:ln w="889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94CDC43-2DED-3170-D67C-E610D5CD529E}"/>
              </a:ext>
            </a:extLst>
          </p:cNvPr>
          <p:cNvCxnSpPr>
            <a:cxnSpLocks/>
          </p:cNvCxnSpPr>
          <p:nvPr/>
        </p:nvCxnSpPr>
        <p:spPr>
          <a:xfrm flipH="1">
            <a:off x="7543730" y="2406142"/>
            <a:ext cx="1200912" cy="463296"/>
          </a:xfrm>
          <a:prstGeom prst="straightConnector1">
            <a:avLst/>
          </a:prstGeom>
          <a:ln w="889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117E14D-A866-2BD2-A6A0-0CF1F4B01C6B}"/>
              </a:ext>
            </a:extLst>
          </p:cNvPr>
          <p:cNvSpPr txBox="1"/>
          <p:nvPr/>
        </p:nvSpPr>
        <p:spPr>
          <a:xfrm>
            <a:off x="1924855" y="5567340"/>
            <a:ext cx="9759145" cy="954107"/>
          </a:xfrm>
          <a:prstGeom prst="rect">
            <a:avLst/>
          </a:prstGeom>
          <a:noFill/>
        </p:spPr>
        <p:txBody>
          <a:bodyPr wrap="square" rtlCol="0" anchor="t">
            <a:spAutoFit/>
          </a:bodyPr>
          <a:lstStyle/>
          <a:p>
            <a:pPr algn="r"/>
            <a:r>
              <a:rPr lang="en-US" sz="2800" b="1" cap="all" dirty="0">
                <a:latin typeface="Alte Haas Grotesk" panose="02000503000000020004" pitchFamily="2" charset="0"/>
              </a:rPr>
              <a:t> Dependency inversion principle</a:t>
            </a:r>
          </a:p>
          <a:p>
            <a:pPr algn="r"/>
            <a:r>
              <a:rPr lang="en-US" sz="2800" b="1" cap="all" dirty="0">
                <a:latin typeface="Alte Haas Grotesk" panose="02000503000000020004" pitchFamily="2" charset="0"/>
              </a:rPr>
              <a:t>A.k.a. Configurable dependencies</a:t>
            </a:r>
          </a:p>
        </p:txBody>
      </p:sp>
      <p:sp>
        <p:nvSpPr>
          <p:cNvPr id="14" name="TextBox 13">
            <a:extLst>
              <a:ext uri="{FF2B5EF4-FFF2-40B4-BE49-F238E27FC236}">
                <a16:creationId xmlns:a16="http://schemas.microsoft.com/office/drawing/2014/main" id="{A7B76032-0EDE-7371-C9E6-691AD902CF1E}"/>
              </a:ext>
            </a:extLst>
          </p:cNvPr>
          <p:cNvSpPr txBox="1"/>
          <p:nvPr/>
        </p:nvSpPr>
        <p:spPr>
          <a:xfrm>
            <a:off x="4709832" y="1978246"/>
            <a:ext cx="3048000" cy="461665"/>
          </a:xfrm>
          <a:prstGeom prst="rect">
            <a:avLst/>
          </a:prstGeom>
          <a:noFill/>
        </p:spPr>
        <p:txBody>
          <a:bodyPr wrap="square">
            <a:spAutoFit/>
          </a:bodyPr>
          <a:lstStyle/>
          <a:p>
            <a:pPr algn="r"/>
            <a:r>
              <a:rPr lang="en-GB" sz="2400" b="1" cap="all" dirty="0">
                <a:solidFill>
                  <a:srgbClr val="7030A0"/>
                </a:solidFill>
                <a:latin typeface="Alte Haas Grotesk" panose="02000503000000020004" pitchFamily="2" charset="0"/>
              </a:rPr>
              <a:t>Infra</a:t>
            </a:r>
          </a:p>
        </p:txBody>
      </p:sp>
    </p:spTree>
    <p:extLst>
      <p:ext uri="{BB962C8B-B14F-4D97-AF65-F5344CB8AC3E}">
        <p14:creationId xmlns:p14="http://schemas.microsoft.com/office/powerpoint/2010/main" val="2620442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6" name="TextBox 75">
            <a:extLst>
              <a:ext uri="{FF2B5EF4-FFF2-40B4-BE49-F238E27FC236}">
                <a16:creationId xmlns:a16="http://schemas.microsoft.com/office/drawing/2014/main" id="{6C22163D-87CF-BDE6-599E-F2275CD480AD}"/>
              </a:ext>
            </a:extLst>
          </p:cNvPr>
          <p:cNvSpPr txBox="1"/>
          <p:nvPr/>
        </p:nvSpPr>
        <p:spPr>
          <a:xfrm>
            <a:off x="553665" y="176549"/>
            <a:ext cx="11130335" cy="830997"/>
          </a:xfrm>
          <a:prstGeom prst="rect">
            <a:avLst/>
          </a:prstGeom>
          <a:noFill/>
        </p:spPr>
        <p:txBody>
          <a:bodyPr wrap="square" rtlCol="0" anchor="t">
            <a:spAutoFit/>
          </a:bodyPr>
          <a:lstStyle/>
          <a:p>
            <a:pPr algn="r"/>
            <a:r>
              <a:rPr lang="en-US" sz="4800" b="1" cap="all" dirty="0">
                <a:solidFill>
                  <a:srgbClr val="C00000"/>
                </a:solidFill>
                <a:latin typeface="Alte Haas Grotesk" panose="02000503000000020004" pitchFamily="2" charset="0"/>
              </a:rPr>
              <a:t>deeply asymmetrical</a:t>
            </a:r>
          </a:p>
        </p:txBody>
      </p:sp>
      <p:grpSp>
        <p:nvGrpSpPr>
          <p:cNvPr id="7" name="Group 6">
            <a:extLst>
              <a:ext uri="{FF2B5EF4-FFF2-40B4-BE49-F238E27FC236}">
                <a16:creationId xmlns:a16="http://schemas.microsoft.com/office/drawing/2014/main" id="{7B33E575-B228-59FC-3930-DF536D7D962F}"/>
              </a:ext>
            </a:extLst>
          </p:cNvPr>
          <p:cNvGrpSpPr/>
          <p:nvPr/>
        </p:nvGrpSpPr>
        <p:grpSpPr>
          <a:xfrm>
            <a:off x="3508920" y="1170432"/>
            <a:ext cx="5174160" cy="4949952"/>
            <a:chOff x="2544432" y="1170432"/>
            <a:chExt cx="5174160" cy="4949952"/>
          </a:xfrm>
        </p:grpSpPr>
        <p:sp>
          <p:nvSpPr>
            <p:cNvPr id="35" name="Hexagon 34">
              <a:extLst>
                <a:ext uri="{FF2B5EF4-FFF2-40B4-BE49-F238E27FC236}">
                  <a16:creationId xmlns:a16="http://schemas.microsoft.com/office/drawing/2014/main" id="{33B14C1D-1A7E-737A-1CCD-C4EC7DED6FA1}"/>
                </a:ext>
              </a:extLst>
            </p:cNvPr>
            <p:cNvSpPr/>
            <p:nvPr/>
          </p:nvSpPr>
          <p:spPr>
            <a:xfrm>
              <a:off x="2544432" y="1864001"/>
              <a:ext cx="5174160" cy="3562815"/>
            </a:xfrm>
            <a:prstGeom prst="hexagon">
              <a:avLst/>
            </a:prstGeom>
            <a:solidFill>
              <a:srgbClr val="DFC9EF"/>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extBox 1">
              <a:extLst>
                <a:ext uri="{FF2B5EF4-FFF2-40B4-BE49-F238E27FC236}">
                  <a16:creationId xmlns:a16="http://schemas.microsoft.com/office/drawing/2014/main" id="{4ED746AF-3D73-002D-4C66-4F3AB1AD0167}"/>
                </a:ext>
              </a:extLst>
            </p:cNvPr>
            <p:cNvSpPr txBox="1"/>
            <p:nvPr/>
          </p:nvSpPr>
          <p:spPr>
            <a:xfrm>
              <a:off x="2641233" y="3414576"/>
              <a:ext cx="2471230" cy="954107"/>
            </a:xfrm>
            <a:prstGeom prst="rect">
              <a:avLst/>
            </a:prstGeom>
            <a:noFill/>
          </p:spPr>
          <p:txBody>
            <a:bodyPr wrap="square" rtlCol="0">
              <a:spAutoFit/>
            </a:bodyPr>
            <a:lstStyle/>
            <a:p>
              <a:pPr algn="ctr"/>
              <a:r>
                <a:rPr lang="en-US" sz="2400" b="1" cap="all" dirty="0">
                  <a:latin typeface="Alte Haas Grotesk" panose="02000503000000020004" pitchFamily="2" charset="0"/>
                </a:rPr>
                <a:t>Left-side</a:t>
              </a:r>
            </a:p>
            <a:p>
              <a:pPr algn="ctr"/>
              <a:r>
                <a:rPr lang="en-US" sz="1600" b="1" cap="all" dirty="0">
                  <a:solidFill>
                    <a:schemeClr val="tx2"/>
                  </a:solidFill>
                  <a:latin typeface="Alte Haas Grotesk" panose="02000503000000020004" pitchFamily="2" charset="0"/>
                </a:rPr>
                <a:t>(primary)</a:t>
              </a:r>
            </a:p>
            <a:p>
              <a:pPr algn="ctr"/>
              <a:r>
                <a:rPr lang="en-US" sz="1600" b="1" cap="all" dirty="0">
                  <a:solidFill>
                    <a:schemeClr val="tx2"/>
                  </a:solidFill>
                  <a:latin typeface="Alte Haas Grotesk" panose="02000503000000020004" pitchFamily="2" charset="0"/>
                </a:rPr>
                <a:t>(driver)</a:t>
              </a:r>
              <a:endParaRPr lang="en-US" sz="2400" b="1" cap="all" dirty="0">
                <a:solidFill>
                  <a:schemeClr val="tx2"/>
                </a:solidFill>
                <a:latin typeface="Alte Haas Grotesk" panose="02000503000000020004" pitchFamily="2" charset="0"/>
              </a:endParaRPr>
            </a:p>
          </p:txBody>
        </p:sp>
        <p:cxnSp>
          <p:nvCxnSpPr>
            <p:cNvPr id="4" name="Straight Connector 3">
              <a:extLst>
                <a:ext uri="{FF2B5EF4-FFF2-40B4-BE49-F238E27FC236}">
                  <a16:creationId xmlns:a16="http://schemas.microsoft.com/office/drawing/2014/main" id="{DF4FF7F7-B50C-78A0-8E78-9D2536647B58}"/>
                </a:ext>
              </a:extLst>
            </p:cNvPr>
            <p:cNvCxnSpPr>
              <a:cxnSpLocks/>
            </p:cNvCxnSpPr>
            <p:nvPr/>
          </p:nvCxnSpPr>
          <p:spPr>
            <a:xfrm>
              <a:off x="5131512" y="1170432"/>
              <a:ext cx="0" cy="4949952"/>
            </a:xfrm>
            <a:prstGeom prst="line">
              <a:avLst/>
            </a:prstGeom>
            <a:ln w="6032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B9490E8-7CE6-F71A-7F60-8930B2B9CAAD}"/>
                </a:ext>
              </a:extLst>
            </p:cNvPr>
            <p:cNvSpPr txBox="1"/>
            <p:nvPr/>
          </p:nvSpPr>
          <p:spPr>
            <a:xfrm>
              <a:off x="5131512" y="3414576"/>
              <a:ext cx="2427528"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cap="all" dirty="0">
                  <a:latin typeface="Alte Haas Grotesk" panose="02000503000000020004" pitchFamily="2" charset="0"/>
                </a:rPr>
                <a:t>Right-side</a:t>
              </a:r>
              <a:br>
                <a:rPr lang="en-US" sz="2400" b="1" cap="all" dirty="0">
                  <a:latin typeface="Alte Haas Grotesk" panose="02000503000000020004" pitchFamily="2" charset="0"/>
                </a:rPr>
              </a:br>
              <a:r>
                <a:rPr kumimoji="0" lang="en-US" sz="1600" b="1" i="0" u="none" strike="noStrike" kern="1200" cap="all" spc="0" normalizeH="0" baseline="0" noProof="0" dirty="0">
                  <a:ln>
                    <a:noFill/>
                  </a:ln>
                  <a:solidFill>
                    <a:srgbClr val="44546A"/>
                  </a:solidFill>
                  <a:effectLst/>
                  <a:uLnTx/>
                  <a:uFillTx/>
                  <a:latin typeface="Alte Haas Grotesk" panose="02000503000000020004" pitchFamily="2" charset="0"/>
                  <a:ea typeface="+mn-ea"/>
                  <a:cs typeface="+mn-cs"/>
                </a:rPr>
                <a:t>(secondary)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all" spc="0" normalizeH="0" baseline="0" noProof="0" dirty="0">
                  <a:ln>
                    <a:noFill/>
                  </a:ln>
                  <a:solidFill>
                    <a:srgbClr val="44546A"/>
                  </a:solidFill>
                  <a:effectLst/>
                  <a:uLnTx/>
                  <a:uFillTx/>
                  <a:latin typeface="Alte Haas Grotesk" panose="02000503000000020004" pitchFamily="2" charset="0"/>
                  <a:ea typeface="+mn-ea"/>
                  <a:cs typeface="+mn-cs"/>
                </a:rPr>
                <a:t>(driven)</a:t>
              </a:r>
              <a:endParaRPr kumimoji="0" lang="en-US" sz="2400" b="1" i="0" u="none" strike="noStrike" kern="1200" cap="all" spc="0" normalizeH="0" baseline="0" noProof="0" dirty="0">
                <a:ln>
                  <a:noFill/>
                </a:ln>
                <a:solidFill>
                  <a:srgbClr val="44546A"/>
                </a:solidFill>
                <a:effectLst/>
                <a:uLnTx/>
                <a:uFillTx/>
                <a:latin typeface="Alte Haas Grotesk" panose="02000503000000020004" pitchFamily="2" charset="0"/>
                <a:ea typeface="+mn-ea"/>
                <a:cs typeface="+mn-cs"/>
              </a:endParaRPr>
            </a:p>
            <a:p>
              <a:pPr algn="ctr"/>
              <a:endParaRPr lang="en-US" sz="2400" b="1" cap="all" dirty="0">
                <a:latin typeface="Alte Haas Grotesk" panose="02000503000000020004" pitchFamily="2" charset="0"/>
              </a:endParaRPr>
            </a:p>
          </p:txBody>
        </p:sp>
      </p:grpSp>
      <p:sp>
        <p:nvSpPr>
          <p:cNvPr id="5" name="TextBox 4">
            <a:extLst>
              <a:ext uri="{FF2B5EF4-FFF2-40B4-BE49-F238E27FC236}">
                <a16:creationId xmlns:a16="http://schemas.microsoft.com/office/drawing/2014/main" id="{3370882E-05F6-5351-A72F-55738E742E1E}"/>
              </a:ext>
            </a:extLst>
          </p:cNvPr>
          <p:cNvSpPr txBox="1"/>
          <p:nvPr/>
        </p:nvSpPr>
        <p:spPr>
          <a:xfrm>
            <a:off x="890290" y="2922133"/>
            <a:ext cx="768096" cy="1446550"/>
          </a:xfrm>
          <a:prstGeom prst="rect">
            <a:avLst/>
          </a:prstGeom>
          <a:noFill/>
        </p:spPr>
        <p:txBody>
          <a:bodyPr wrap="square" rtlCol="0">
            <a:spAutoFit/>
          </a:bodyPr>
          <a:lstStyle/>
          <a:p>
            <a:r>
              <a:rPr lang="fr-FR" sz="8800" dirty="0"/>
              <a:t>👻</a:t>
            </a:r>
            <a:endParaRPr lang="en-US" sz="8800" dirty="0"/>
          </a:p>
        </p:txBody>
      </p:sp>
      <p:sp>
        <p:nvSpPr>
          <p:cNvPr id="8" name="TextBox 7">
            <a:extLst>
              <a:ext uri="{FF2B5EF4-FFF2-40B4-BE49-F238E27FC236}">
                <a16:creationId xmlns:a16="http://schemas.microsoft.com/office/drawing/2014/main" id="{A4F4CA44-310D-2CF1-4C16-354289332F63}"/>
              </a:ext>
            </a:extLst>
          </p:cNvPr>
          <p:cNvSpPr txBox="1"/>
          <p:nvPr/>
        </p:nvSpPr>
        <p:spPr>
          <a:xfrm>
            <a:off x="999593" y="4279548"/>
            <a:ext cx="1358798" cy="523220"/>
          </a:xfrm>
          <a:prstGeom prst="rect">
            <a:avLst/>
          </a:prstGeom>
          <a:noFill/>
        </p:spPr>
        <p:txBody>
          <a:bodyPr wrap="square" rtlCol="0" anchor="ctr">
            <a:spAutoFit/>
          </a:bodyPr>
          <a:lstStyle/>
          <a:p>
            <a:pPr algn="ctr"/>
            <a:r>
              <a:rPr lang="en-US" sz="2800" b="1" cap="all" dirty="0">
                <a:latin typeface="Alte Haas Grotesk" panose="02000503000000020004" pitchFamily="2" charset="0"/>
              </a:rPr>
              <a:t>user</a:t>
            </a:r>
          </a:p>
        </p:txBody>
      </p:sp>
      <p:cxnSp>
        <p:nvCxnSpPr>
          <p:cNvPr id="11" name="Straight Arrow Connector 10">
            <a:extLst>
              <a:ext uri="{FF2B5EF4-FFF2-40B4-BE49-F238E27FC236}">
                <a16:creationId xmlns:a16="http://schemas.microsoft.com/office/drawing/2014/main" id="{B513D08B-B977-ED31-A09D-98CB2EF43DD6}"/>
              </a:ext>
            </a:extLst>
          </p:cNvPr>
          <p:cNvCxnSpPr>
            <a:cxnSpLocks/>
          </p:cNvCxnSpPr>
          <p:nvPr/>
        </p:nvCxnSpPr>
        <p:spPr>
          <a:xfrm>
            <a:off x="2621280" y="3645408"/>
            <a:ext cx="719328" cy="0"/>
          </a:xfrm>
          <a:prstGeom prst="straightConnector1">
            <a:avLst/>
          </a:prstGeom>
          <a:ln w="889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8DCE4E9-337E-CD0C-EDF3-EC5209EDBB36}"/>
              </a:ext>
            </a:extLst>
          </p:cNvPr>
          <p:cNvCxnSpPr>
            <a:cxnSpLocks/>
          </p:cNvCxnSpPr>
          <p:nvPr/>
        </p:nvCxnSpPr>
        <p:spPr>
          <a:xfrm>
            <a:off x="8845296" y="3645408"/>
            <a:ext cx="1152144" cy="0"/>
          </a:xfrm>
          <a:prstGeom prst="straightConnector1">
            <a:avLst/>
          </a:prstGeom>
          <a:ln w="889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A2249EF-AC41-1445-F009-38ECDF554912}"/>
              </a:ext>
            </a:extLst>
          </p:cNvPr>
          <p:cNvSpPr txBox="1"/>
          <p:nvPr/>
        </p:nvSpPr>
        <p:spPr>
          <a:xfrm>
            <a:off x="9726840" y="2675912"/>
            <a:ext cx="2233512" cy="1938992"/>
          </a:xfrm>
          <a:prstGeom prst="rect">
            <a:avLst/>
          </a:prstGeom>
          <a:noFill/>
        </p:spPr>
        <p:txBody>
          <a:bodyPr wrap="square" rtlCol="0" anchor="ctr">
            <a:spAutoFit/>
          </a:bodyPr>
          <a:lstStyle/>
          <a:p>
            <a:pPr algn="ctr"/>
            <a:r>
              <a:rPr lang="en-US" sz="2000" b="1" cap="all" dirty="0">
                <a:latin typeface="Alte Haas Grotesk" panose="02000503000000020004" pitchFamily="2" charset="0"/>
              </a:rPr>
              <a:t>Data stores</a:t>
            </a:r>
          </a:p>
          <a:p>
            <a:pPr algn="ctr"/>
            <a:endParaRPr lang="en-US" sz="2000" b="1" cap="all" dirty="0">
              <a:latin typeface="Alte Haas Grotesk" panose="02000503000000020004" pitchFamily="2" charset="0"/>
            </a:endParaRPr>
          </a:p>
          <a:p>
            <a:pPr algn="ctr"/>
            <a:r>
              <a:rPr lang="en-US" sz="2000" b="1" cap="all" dirty="0">
                <a:latin typeface="Alte Haas Grotesk" panose="02000503000000020004" pitchFamily="2" charset="0"/>
              </a:rPr>
              <a:t>External systems</a:t>
            </a:r>
          </a:p>
          <a:p>
            <a:pPr algn="ctr"/>
            <a:endParaRPr lang="en-US" sz="2000" b="1" cap="all" dirty="0">
              <a:latin typeface="Alte Haas Grotesk" panose="02000503000000020004" pitchFamily="2" charset="0"/>
            </a:endParaRPr>
          </a:p>
          <a:p>
            <a:pPr algn="ctr"/>
            <a:r>
              <a:rPr lang="en-US" sz="2000" b="1" cap="all" dirty="0">
                <a:latin typeface="Alte Haas Grotesk" panose="02000503000000020004" pitchFamily="2" charset="0"/>
              </a:rPr>
              <a:t>APIs</a:t>
            </a:r>
          </a:p>
        </p:txBody>
      </p:sp>
    </p:spTree>
    <p:extLst>
      <p:ext uri="{BB962C8B-B14F-4D97-AF65-F5344CB8AC3E}">
        <p14:creationId xmlns:p14="http://schemas.microsoft.com/office/powerpoint/2010/main" val="1537419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4DC0F48-A1C4-AF9B-BC46-522299835CEE}"/>
              </a:ext>
            </a:extLst>
          </p:cNvPr>
          <p:cNvGrpSpPr/>
          <p:nvPr/>
        </p:nvGrpSpPr>
        <p:grpSpPr>
          <a:xfrm>
            <a:off x="3508920" y="1890756"/>
            <a:ext cx="5174160" cy="3562815"/>
            <a:chOff x="2544432" y="1890756"/>
            <a:chExt cx="5174160" cy="3562815"/>
          </a:xfrm>
        </p:grpSpPr>
        <p:sp>
          <p:nvSpPr>
            <p:cNvPr id="35" name="Hexagon 34">
              <a:extLst>
                <a:ext uri="{FF2B5EF4-FFF2-40B4-BE49-F238E27FC236}">
                  <a16:creationId xmlns:a16="http://schemas.microsoft.com/office/drawing/2014/main" id="{33B14C1D-1A7E-737A-1CCD-C4EC7DED6FA1}"/>
                </a:ext>
              </a:extLst>
            </p:cNvPr>
            <p:cNvSpPr/>
            <p:nvPr/>
          </p:nvSpPr>
          <p:spPr>
            <a:xfrm>
              <a:off x="2544432" y="1890756"/>
              <a:ext cx="5174160" cy="3562815"/>
            </a:xfrm>
            <a:prstGeom prst="hexagon">
              <a:avLst/>
            </a:prstGeom>
            <a:solidFill>
              <a:srgbClr val="DFC9EF"/>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Hexagon 33">
              <a:extLst>
                <a:ext uri="{FF2B5EF4-FFF2-40B4-BE49-F238E27FC236}">
                  <a16:creationId xmlns:a16="http://schemas.microsoft.com/office/drawing/2014/main" id="{6A6D51E6-CF65-EF02-1DBB-4E90126E0B31}"/>
                </a:ext>
              </a:extLst>
            </p:cNvPr>
            <p:cNvSpPr/>
            <p:nvPr/>
          </p:nvSpPr>
          <p:spPr>
            <a:xfrm>
              <a:off x="3620847" y="2625393"/>
              <a:ext cx="3040380" cy="2093540"/>
            </a:xfrm>
            <a:prstGeom prst="hexagon">
              <a:avLst/>
            </a:prstGeom>
            <a:solidFill>
              <a:srgbClr val="BA8CDC"/>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0" name="Group 39">
              <a:extLst>
                <a:ext uri="{FF2B5EF4-FFF2-40B4-BE49-F238E27FC236}">
                  <a16:creationId xmlns:a16="http://schemas.microsoft.com/office/drawing/2014/main" id="{940C4411-4AE3-4C39-3A25-7CA0DDA67A79}"/>
                </a:ext>
              </a:extLst>
            </p:cNvPr>
            <p:cNvGrpSpPr/>
            <p:nvPr/>
          </p:nvGrpSpPr>
          <p:grpSpPr>
            <a:xfrm>
              <a:off x="3871896" y="3112661"/>
              <a:ext cx="171374" cy="381578"/>
              <a:chOff x="7689730" y="3195744"/>
              <a:chExt cx="171374" cy="381578"/>
            </a:xfrm>
          </p:grpSpPr>
          <p:cxnSp>
            <p:nvCxnSpPr>
              <p:cNvPr id="36" name="Straight Connector 35">
                <a:extLst>
                  <a:ext uri="{FF2B5EF4-FFF2-40B4-BE49-F238E27FC236}">
                    <a16:creationId xmlns:a16="http://schemas.microsoft.com/office/drawing/2014/main" id="{5C6BA29F-F336-8477-0F22-3890AFCE60EA}"/>
                  </a:ext>
                </a:extLst>
              </p:cNvPr>
              <p:cNvCxnSpPr>
                <a:cxnSpLocks/>
              </p:cNvCxnSpPr>
              <p:nvPr/>
            </p:nvCxnSpPr>
            <p:spPr>
              <a:xfrm>
                <a:off x="7775417" y="3367118"/>
                <a:ext cx="0" cy="21020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EF1A047A-9909-5D12-7282-628EA8ED1B30}"/>
                  </a:ext>
                </a:extLst>
              </p:cNvPr>
              <p:cNvSpPr/>
              <p:nvPr/>
            </p:nvSpPr>
            <p:spPr>
              <a:xfrm>
                <a:off x="7689730" y="3195744"/>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3" name="Rectangle: Rounded Corners 42">
              <a:extLst>
                <a:ext uri="{FF2B5EF4-FFF2-40B4-BE49-F238E27FC236}">
                  <a16:creationId xmlns:a16="http://schemas.microsoft.com/office/drawing/2014/main" id="{CE914DA8-CDC3-DE3A-3738-128639367FC4}"/>
                </a:ext>
              </a:extLst>
            </p:cNvPr>
            <p:cNvSpPr/>
            <p:nvPr/>
          </p:nvSpPr>
          <p:spPr>
            <a:xfrm>
              <a:off x="5419423" y="3408660"/>
              <a:ext cx="425816" cy="351565"/>
            </a:xfrm>
            <a:prstGeom prst="roundRect">
              <a:avLst/>
            </a:prstGeom>
            <a:solidFill>
              <a:srgbClr val="9A57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4" name="Connector: Elbow 43">
              <a:extLst>
                <a:ext uri="{FF2B5EF4-FFF2-40B4-BE49-F238E27FC236}">
                  <a16:creationId xmlns:a16="http://schemas.microsoft.com/office/drawing/2014/main" id="{80B21C75-7B16-2C9B-F4C3-5F3C6DFDC475}"/>
                </a:ext>
              </a:extLst>
            </p:cNvPr>
            <p:cNvCxnSpPr>
              <a:cxnSpLocks/>
              <a:stCxn id="48" idx="3"/>
              <a:endCxn id="46" idx="1"/>
            </p:cNvCxnSpPr>
            <p:nvPr/>
          </p:nvCxnSpPr>
          <p:spPr>
            <a:xfrm flipV="1">
              <a:off x="4412183" y="3022566"/>
              <a:ext cx="367971" cy="583337"/>
            </a:xfrm>
            <a:prstGeom prst="bentConnector3">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8F16B881-7F02-9320-ABC2-0B490E03D5CA}"/>
                </a:ext>
              </a:extLst>
            </p:cNvPr>
            <p:cNvCxnSpPr>
              <a:cxnSpLocks/>
              <a:stCxn id="46" idx="3"/>
              <a:endCxn id="43" idx="0"/>
            </p:cNvCxnSpPr>
            <p:nvPr/>
          </p:nvCxnSpPr>
          <p:spPr>
            <a:xfrm>
              <a:off x="5205971" y="3022566"/>
              <a:ext cx="426360" cy="386094"/>
            </a:xfrm>
            <a:prstGeom prst="bentConnector2">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Rectangle: Rounded Corners 45">
              <a:extLst>
                <a:ext uri="{FF2B5EF4-FFF2-40B4-BE49-F238E27FC236}">
                  <a16:creationId xmlns:a16="http://schemas.microsoft.com/office/drawing/2014/main" id="{3BEC7E3D-294F-32B3-0467-8A3ABCBC742D}"/>
                </a:ext>
              </a:extLst>
            </p:cNvPr>
            <p:cNvSpPr/>
            <p:nvPr/>
          </p:nvSpPr>
          <p:spPr>
            <a:xfrm>
              <a:off x="4780154" y="2846783"/>
              <a:ext cx="425817" cy="351565"/>
            </a:xfrm>
            <a:prstGeom prst="roundRect">
              <a:avLst/>
            </a:prstGeom>
            <a:solidFill>
              <a:srgbClr val="9A57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Diamond 46">
              <a:extLst>
                <a:ext uri="{FF2B5EF4-FFF2-40B4-BE49-F238E27FC236}">
                  <a16:creationId xmlns:a16="http://schemas.microsoft.com/office/drawing/2014/main" id="{CF1E7E84-BE84-EF72-028C-7C6BE33BBDC3}"/>
                </a:ext>
              </a:extLst>
            </p:cNvPr>
            <p:cNvSpPr/>
            <p:nvPr/>
          </p:nvSpPr>
          <p:spPr>
            <a:xfrm>
              <a:off x="5213214" y="2932649"/>
              <a:ext cx="167131" cy="167131"/>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Rounded Corners 47">
              <a:extLst>
                <a:ext uri="{FF2B5EF4-FFF2-40B4-BE49-F238E27FC236}">
                  <a16:creationId xmlns:a16="http://schemas.microsoft.com/office/drawing/2014/main" id="{A41AD289-0792-2EA4-E800-3122F9EFFC59}"/>
                </a:ext>
              </a:extLst>
            </p:cNvPr>
            <p:cNvSpPr/>
            <p:nvPr/>
          </p:nvSpPr>
          <p:spPr>
            <a:xfrm>
              <a:off x="3730598" y="3430120"/>
              <a:ext cx="681585" cy="351565"/>
            </a:xfrm>
            <a:prstGeom prst="roundRect">
              <a:avLst/>
            </a:prstGeom>
            <a:solidFill>
              <a:srgbClr val="9A57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700" b="1" dirty="0">
                  <a:solidFill>
                    <a:schemeClr val="tx1"/>
                  </a:solidFill>
                </a:rPr>
                <a:t>“implements”</a:t>
              </a:r>
            </a:p>
          </p:txBody>
        </p:sp>
        <p:sp>
          <p:nvSpPr>
            <p:cNvPr id="49" name="Diamond 48">
              <a:extLst>
                <a:ext uri="{FF2B5EF4-FFF2-40B4-BE49-F238E27FC236}">
                  <a16:creationId xmlns:a16="http://schemas.microsoft.com/office/drawing/2014/main" id="{BC214A87-C3D5-FF0B-97DE-4DA23A95B490}"/>
                </a:ext>
              </a:extLst>
            </p:cNvPr>
            <p:cNvSpPr/>
            <p:nvPr/>
          </p:nvSpPr>
          <p:spPr>
            <a:xfrm>
              <a:off x="4421314" y="3519792"/>
              <a:ext cx="167130" cy="167132"/>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ight Brace 49">
              <a:extLst>
                <a:ext uri="{FF2B5EF4-FFF2-40B4-BE49-F238E27FC236}">
                  <a16:creationId xmlns:a16="http://schemas.microsoft.com/office/drawing/2014/main" id="{6933D540-CF40-3B71-81DD-0728A7B7E745}"/>
                </a:ext>
              </a:extLst>
            </p:cNvPr>
            <p:cNvSpPr/>
            <p:nvPr/>
          </p:nvSpPr>
          <p:spPr>
            <a:xfrm rot="12414236">
              <a:off x="6548237" y="3733320"/>
              <a:ext cx="883655" cy="428062"/>
            </a:xfrm>
            <a:prstGeom prst="rightBrace">
              <a:avLst>
                <a:gd name="adj1" fmla="val 9622"/>
                <a:gd name="adj2" fmla="val 54011"/>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51" name="Straight Arrow Connector 50">
              <a:extLst>
                <a:ext uri="{FF2B5EF4-FFF2-40B4-BE49-F238E27FC236}">
                  <a16:creationId xmlns:a16="http://schemas.microsoft.com/office/drawing/2014/main" id="{272ECD37-CF7C-FD44-E585-9389787F552F}"/>
                </a:ext>
              </a:extLst>
            </p:cNvPr>
            <p:cNvCxnSpPr>
              <a:cxnSpLocks/>
              <a:stCxn id="43" idx="3"/>
              <a:endCxn id="52" idx="1"/>
            </p:cNvCxnSpPr>
            <p:nvPr/>
          </p:nvCxnSpPr>
          <p:spPr>
            <a:xfrm>
              <a:off x="5845239" y="3584443"/>
              <a:ext cx="634759" cy="60184"/>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213DB660-4E3D-3960-4A63-D7FBF409CF29}"/>
                </a:ext>
              </a:extLst>
            </p:cNvPr>
            <p:cNvSpPr/>
            <p:nvPr/>
          </p:nvSpPr>
          <p:spPr>
            <a:xfrm>
              <a:off x="6454901" y="3619530"/>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tangle: Rounded Corners 62">
              <a:extLst>
                <a:ext uri="{FF2B5EF4-FFF2-40B4-BE49-F238E27FC236}">
                  <a16:creationId xmlns:a16="http://schemas.microsoft.com/office/drawing/2014/main" id="{7AC230C3-B6DC-459A-6E3F-2394AB209B41}"/>
                </a:ext>
              </a:extLst>
            </p:cNvPr>
            <p:cNvSpPr/>
            <p:nvPr/>
          </p:nvSpPr>
          <p:spPr>
            <a:xfrm>
              <a:off x="4313700" y="4061498"/>
              <a:ext cx="425816" cy="351565"/>
            </a:xfrm>
            <a:prstGeom prst="roundRect">
              <a:avLst/>
            </a:prstGeom>
            <a:solidFill>
              <a:srgbClr val="9A57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ectangle: Rounded Corners 63">
              <a:extLst>
                <a:ext uri="{FF2B5EF4-FFF2-40B4-BE49-F238E27FC236}">
                  <a16:creationId xmlns:a16="http://schemas.microsoft.com/office/drawing/2014/main" id="{8253828B-6500-05DB-B3F4-DE0CEA08709C}"/>
                </a:ext>
              </a:extLst>
            </p:cNvPr>
            <p:cNvSpPr/>
            <p:nvPr/>
          </p:nvSpPr>
          <p:spPr>
            <a:xfrm>
              <a:off x="5074088" y="4139358"/>
              <a:ext cx="425816" cy="351565"/>
            </a:xfrm>
            <a:prstGeom prst="roundRect">
              <a:avLst/>
            </a:prstGeom>
            <a:solidFill>
              <a:srgbClr val="9A57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5" name="Connector: Elbow 64">
              <a:extLst>
                <a:ext uri="{FF2B5EF4-FFF2-40B4-BE49-F238E27FC236}">
                  <a16:creationId xmlns:a16="http://schemas.microsoft.com/office/drawing/2014/main" id="{623284CD-18F4-CF51-5F9F-6A6C6563AA46}"/>
                </a:ext>
              </a:extLst>
            </p:cNvPr>
            <p:cNvCxnSpPr>
              <a:cxnSpLocks/>
              <a:stCxn id="63" idx="3"/>
              <a:endCxn id="64" idx="1"/>
            </p:cNvCxnSpPr>
            <p:nvPr/>
          </p:nvCxnSpPr>
          <p:spPr>
            <a:xfrm>
              <a:off x="4739516" y="4237281"/>
              <a:ext cx="334572" cy="77860"/>
            </a:xfrm>
            <a:prstGeom prst="bentConnector3">
              <a:avLst>
                <a:gd name="adj1" fmla="val 57592"/>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E289FFA-45DA-6FFE-34F0-C4A60E2E3E8F}"/>
                </a:ext>
              </a:extLst>
            </p:cNvPr>
            <p:cNvCxnSpPr>
              <a:cxnSpLocks/>
              <a:stCxn id="48" idx="2"/>
              <a:endCxn id="63" idx="1"/>
            </p:cNvCxnSpPr>
            <p:nvPr/>
          </p:nvCxnSpPr>
          <p:spPr>
            <a:xfrm>
              <a:off x="4071391" y="3781685"/>
              <a:ext cx="242309" cy="455596"/>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F0DC8FA8-A750-E835-50E7-91D1B053EA3E}"/>
                </a:ext>
              </a:extLst>
            </p:cNvPr>
            <p:cNvSpPr txBox="1"/>
            <p:nvPr/>
          </p:nvSpPr>
          <p:spPr>
            <a:xfrm>
              <a:off x="3996978" y="2633768"/>
              <a:ext cx="2108329" cy="307777"/>
            </a:xfrm>
            <a:prstGeom prst="rect">
              <a:avLst/>
            </a:prstGeom>
            <a:noFill/>
          </p:spPr>
          <p:txBody>
            <a:bodyPr wrap="square" rtlCol="0">
              <a:spAutoFit/>
            </a:bodyPr>
            <a:lstStyle/>
            <a:p>
              <a:pPr algn="r"/>
              <a:r>
                <a:rPr lang="en-GB" sz="1400" b="1" cap="all" dirty="0">
                  <a:latin typeface="Alte Haas Grotesk" panose="02000503000000020004" pitchFamily="2" charset="0"/>
                </a:rPr>
                <a:t>Domain</a:t>
              </a:r>
            </a:p>
          </p:txBody>
        </p:sp>
        <p:sp>
          <p:nvSpPr>
            <p:cNvPr id="71" name="TextBox 70">
              <a:extLst>
                <a:ext uri="{FF2B5EF4-FFF2-40B4-BE49-F238E27FC236}">
                  <a16:creationId xmlns:a16="http://schemas.microsoft.com/office/drawing/2014/main" id="{36926729-2368-F21C-A7F2-F3D542F577A7}"/>
                </a:ext>
              </a:extLst>
            </p:cNvPr>
            <p:cNvSpPr txBox="1"/>
            <p:nvPr/>
          </p:nvSpPr>
          <p:spPr>
            <a:xfrm>
              <a:off x="4780154" y="1924149"/>
              <a:ext cx="2045820" cy="307777"/>
            </a:xfrm>
            <a:prstGeom prst="rect">
              <a:avLst/>
            </a:prstGeom>
            <a:noFill/>
          </p:spPr>
          <p:txBody>
            <a:bodyPr wrap="square" rtlCol="0">
              <a:spAutoFit/>
            </a:bodyPr>
            <a:lstStyle/>
            <a:p>
              <a:pPr algn="r"/>
              <a:r>
                <a:rPr lang="en-GB" sz="1400" b="1" cap="all" dirty="0">
                  <a:latin typeface="Alte Haas Grotesk" panose="02000503000000020004" pitchFamily="2" charset="0"/>
                </a:rPr>
                <a:t>Infrastructure</a:t>
              </a:r>
            </a:p>
          </p:txBody>
        </p:sp>
        <p:sp>
          <p:nvSpPr>
            <p:cNvPr id="85" name="Right Brace 84">
              <a:extLst>
                <a:ext uri="{FF2B5EF4-FFF2-40B4-BE49-F238E27FC236}">
                  <a16:creationId xmlns:a16="http://schemas.microsoft.com/office/drawing/2014/main" id="{ECBCF79C-DB7C-8437-A8D1-79A66D6A3034}"/>
                </a:ext>
              </a:extLst>
            </p:cNvPr>
            <p:cNvSpPr/>
            <p:nvPr/>
          </p:nvSpPr>
          <p:spPr>
            <a:xfrm rot="12414236">
              <a:off x="6139378" y="4519026"/>
              <a:ext cx="883655" cy="428062"/>
            </a:xfrm>
            <a:prstGeom prst="rightBrace">
              <a:avLst>
                <a:gd name="adj1" fmla="val 9622"/>
                <a:gd name="adj2" fmla="val 54011"/>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6" name="Oval 85">
              <a:extLst>
                <a:ext uri="{FF2B5EF4-FFF2-40B4-BE49-F238E27FC236}">
                  <a16:creationId xmlns:a16="http://schemas.microsoft.com/office/drawing/2014/main" id="{EFB2C063-5C64-7717-7CF4-F13A7821C2FA}"/>
                </a:ext>
              </a:extLst>
            </p:cNvPr>
            <p:cNvSpPr/>
            <p:nvPr/>
          </p:nvSpPr>
          <p:spPr>
            <a:xfrm>
              <a:off x="6046042" y="4405236"/>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Rectangle 83">
              <a:extLst>
                <a:ext uri="{FF2B5EF4-FFF2-40B4-BE49-F238E27FC236}">
                  <a16:creationId xmlns:a16="http://schemas.microsoft.com/office/drawing/2014/main" id="{DC2D66E4-746D-C29C-9C6E-03E99FEE3A62}"/>
                </a:ext>
              </a:extLst>
            </p:cNvPr>
            <p:cNvSpPr/>
            <p:nvPr/>
          </p:nvSpPr>
          <p:spPr>
            <a:xfrm rot="17820000">
              <a:off x="6373095" y="4599975"/>
              <a:ext cx="823899" cy="546311"/>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b="1" dirty="0">
                  <a:solidFill>
                    <a:srgbClr val="C00000"/>
                  </a:solidFill>
                </a:rPr>
                <a:t>« </a:t>
              </a:r>
              <a:r>
                <a:rPr lang="fr-FR" sz="700" b="1" dirty="0" err="1">
                  <a:solidFill>
                    <a:srgbClr val="C00000"/>
                  </a:solidFill>
                </a:rPr>
                <a:t>implements</a:t>
              </a:r>
              <a:r>
                <a:rPr lang="fr-FR" sz="700" b="1" dirty="0">
                  <a:solidFill>
                    <a:srgbClr val="C00000"/>
                  </a:solidFill>
                </a:rPr>
                <a:t> »</a:t>
              </a:r>
            </a:p>
            <a:p>
              <a:pPr algn="ctr"/>
              <a:r>
                <a:rPr lang="fr-FR" sz="900" cap="all" dirty="0">
                  <a:solidFill>
                    <a:schemeClr val="tx1"/>
                  </a:solidFill>
                </a:rPr>
                <a:t>Repository (Adapter)</a:t>
              </a:r>
              <a:endParaRPr lang="en-GB" sz="900" cap="all" dirty="0">
                <a:solidFill>
                  <a:schemeClr val="tx1"/>
                </a:solidFill>
              </a:endParaRPr>
            </a:p>
          </p:txBody>
        </p:sp>
        <p:cxnSp>
          <p:nvCxnSpPr>
            <p:cNvPr id="94" name="Straight Arrow Connector 93">
              <a:extLst>
                <a:ext uri="{FF2B5EF4-FFF2-40B4-BE49-F238E27FC236}">
                  <a16:creationId xmlns:a16="http://schemas.microsoft.com/office/drawing/2014/main" id="{6264A4D3-64FF-9EDF-3633-89AB523BA0D2}"/>
                </a:ext>
              </a:extLst>
            </p:cNvPr>
            <p:cNvCxnSpPr>
              <a:cxnSpLocks/>
              <a:stCxn id="64" idx="3"/>
              <a:endCxn id="86" idx="2"/>
            </p:cNvCxnSpPr>
            <p:nvPr/>
          </p:nvCxnSpPr>
          <p:spPr>
            <a:xfrm>
              <a:off x="5499904" y="4315141"/>
              <a:ext cx="546138" cy="175782"/>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0" name="Diamond 99">
              <a:extLst>
                <a:ext uri="{FF2B5EF4-FFF2-40B4-BE49-F238E27FC236}">
                  <a16:creationId xmlns:a16="http://schemas.microsoft.com/office/drawing/2014/main" id="{6CA5F1AF-7106-D0E4-AB41-41734719A651}"/>
                </a:ext>
              </a:extLst>
            </p:cNvPr>
            <p:cNvSpPr/>
            <p:nvPr/>
          </p:nvSpPr>
          <p:spPr>
            <a:xfrm>
              <a:off x="4746556" y="4158475"/>
              <a:ext cx="167131" cy="167131"/>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6" name="Rectangle 215">
              <a:extLst>
                <a:ext uri="{FF2B5EF4-FFF2-40B4-BE49-F238E27FC236}">
                  <a16:creationId xmlns:a16="http://schemas.microsoft.com/office/drawing/2014/main" id="{B4EA41F1-A440-2F90-8DE8-61CF29EE04C4}"/>
                </a:ext>
              </a:extLst>
            </p:cNvPr>
            <p:cNvSpPr/>
            <p:nvPr/>
          </p:nvSpPr>
          <p:spPr>
            <a:xfrm rot="17820000">
              <a:off x="6825496" y="3698388"/>
              <a:ext cx="824437" cy="546311"/>
            </a:xfrm>
            <a:prstGeom prst="rect">
              <a:avLst/>
            </a:prstGeom>
            <a:solidFill>
              <a:srgbClr val="FFD966"/>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a:solidFill>
                    <a:srgbClr val="C00000"/>
                  </a:solidFill>
                </a:rPr>
                <a:t>« </a:t>
              </a:r>
              <a:r>
                <a:rPr lang="fr-FR" sz="600" b="1" dirty="0" err="1">
                  <a:solidFill>
                    <a:srgbClr val="C00000"/>
                  </a:solidFill>
                </a:rPr>
                <a:t>implements</a:t>
              </a:r>
              <a:r>
                <a:rPr lang="fr-FR" sz="600" b="1" dirty="0">
                  <a:solidFill>
                    <a:srgbClr val="C00000"/>
                  </a:solidFill>
                </a:rPr>
                <a:t> »</a:t>
              </a:r>
            </a:p>
            <a:p>
              <a:pPr algn="ctr"/>
              <a:r>
                <a:rPr lang="fr-FR" sz="800" cap="all" dirty="0">
                  <a:solidFill>
                    <a:schemeClr val="tx1"/>
                  </a:solidFill>
                </a:rPr>
                <a:t>Auditorium </a:t>
              </a:r>
              <a:r>
                <a:rPr lang="fr-FR" sz="800" cap="all" dirty="0" err="1">
                  <a:solidFill>
                    <a:schemeClr val="tx1"/>
                  </a:solidFill>
                </a:rPr>
                <a:t>seating</a:t>
              </a:r>
              <a:r>
                <a:rPr lang="fr-FR" sz="800" cap="all" dirty="0">
                  <a:solidFill>
                    <a:schemeClr val="tx1"/>
                  </a:solidFill>
                </a:rPr>
                <a:t> web Adapter</a:t>
              </a:r>
              <a:endParaRPr lang="en-GB" sz="800" cap="all" dirty="0">
                <a:solidFill>
                  <a:schemeClr val="tx1"/>
                </a:solidFill>
              </a:endParaRPr>
            </a:p>
          </p:txBody>
        </p:sp>
        <p:cxnSp>
          <p:nvCxnSpPr>
            <p:cNvPr id="159" name="Straight Arrow Connector 158">
              <a:extLst>
                <a:ext uri="{FF2B5EF4-FFF2-40B4-BE49-F238E27FC236}">
                  <a16:creationId xmlns:a16="http://schemas.microsoft.com/office/drawing/2014/main" id="{482C9FBF-083C-E03A-1E91-7D0E1A3E8928}"/>
                </a:ext>
              </a:extLst>
            </p:cNvPr>
            <p:cNvCxnSpPr>
              <a:cxnSpLocks/>
              <a:stCxn id="160" idx="2"/>
            </p:cNvCxnSpPr>
            <p:nvPr/>
          </p:nvCxnSpPr>
          <p:spPr>
            <a:xfrm>
              <a:off x="3496426" y="2834519"/>
              <a:ext cx="400567" cy="303239"/>
            </a:xfrm>
            <a:prstGeom prst="straightConnector1">
              <a:avLst/>
            </a:prstGeom>
            <a:ln w="381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E6B81530-3AF7-F7F1-E6D2-30E2FCEF1862}"/>
                </a:ext>
              </a:extLst>
            </p:cNvPr>
            <p:cNvSpPr/>
            <p:nvPr/>
          </p:nvSpPr>
          <p:spPr>
            <a:xfrm rot="17798078">
              <a:off x="2757713" y="2517497"/>
              <a:ext cx="1086095" cy="437786"/>
            </a:xfrm>
            <a:prstGeom prst="rect">
              <a:avLst/>
            </a:prstGeom>
            <a:solidFill>
              <a:schemeClr val="accent6">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cap="all" dirty="0" err="1">
                  <a:solidFill>
                    <a:schemeClr val="tx1"/>
                  </a:solidFill>
                </a:rPr>
                <a:t>WebController</a:t>
              </a:r>
              <a:r>
                <a:rPr lang="fr-FR" sz="900" cap="all" dirty="0">
                  <a:solidFill>
                    <a:schemeClr val="tx1"/>
                  </a:solidFill>
                </a:rPr>
                <a:t> (Adapter)</a:t>
              </a:r>
              <a:endParaRPr lang="en-GB" sz="900" cap="all" dirty="0">
                <a:solidFill>
                  <a:schemeClr val="tx1"/>
                </a:solidFill>
              </a:endParaRPr>
            </a:p>
          </p:txBody>
        </p:sp>
        <p:sp>
          <p:nvSpPr>
            <p:cNvPr id="161" name="TextBox 160">
              <a:extLst>
                <a:ext uri="{FF2B5EF4-FFF2-40B4-BE49-F238E27FC236}">
                  <a16:creationId xmlns:a16="http://schemas.microsoft.com/office/drawing/2014/main" id="{7F5086DF-C070-E37B-B057-56181D96B9DE}"/>
                </a:ext>
              </a:extLst>
            </p:cNvPr>
            <p:cNvSpPr txBox="1"/>
            <p:nvPr/>
          </p:nvSpPr>
          <p:spPr>
            <a:xfrm>
              <a:off x="3445482" y="2724592"/>
              <a:ext cx="618793" cy="215444"/>
            </a:xfrm>
            <a:prstGeom prst="rect">
              <a:avLst/>
            </a:prstGeom>
            <a:noFill/>
          </p:spPr>
          <p:txBody>
            <a:bodyPr wrap="square" rtlCol="0">
              <a:spAutoFit/>
            </a:bodyPr>
            <a:lstStyle/>
            <a:p>
              <a:pPr algn="ctr"/>
              <a:r>
                <a:rPr lang="fr-FR" sz="800" b="1" dirty="0">
                  <a:solidFill>
                    <a:srgbClr val="C00000"/>
                  </a:solidFill>
                  <a:latin typeface="Alte Haas Grotesk" panose="02000503000000020004" pitchFamily="2" charset="0"/>
                </a:rPr>
                <a:t>« uses »</a:t>
              </a:r>
              <a:endParaRPr lang="en-GB" sz="800" b="1" dirty="0">
                <a:solidFill>
                  <a:srgbClr val="C00000"/>
                </a:solidFill>
                <a:latin typeface="Alte Haas Grotesk" panose="02000503000000020004" pitchFamily="2" charset="0"/>
              </a:endParaRPr>
            </a:p>
          </p:txBody>
        </p:sp>
      </p:grpSp>
      <p:sp>
        <p:nvSpPr>
          <p:cNvPr id="53" name="TextBox 52">
            <a:extLst>
              <a:ext uri="{FF2B5EF4-FFF2-40B4-BE49-F238E27FC236}">
                <a16:creationId xmlns:a16="http://schemas.microsoft.com/office/drawing/2014/main" id="{DA178585-0911-0938-903A-12270E1D978E}"/>
              </a:ext>
            </a:extLst>
          </p:cNvPr>
          <p:cNvSpPr txBox="1"/>
          <p:nvPr/>
        </p:nvSpPr>
        <p:spPr>
          <a:xfrm>
            <a:off x="553665" y="176549"/>
            <a:ext cx="11130335" cy="1569660"/>
          </a:xfrm>
          <a:prstGeom prst="rect">
            <a:avLst/>
          </a:prstGeom>
          <a:noFill/>
        </p:spPr>
        <p:txBody>
          <a:bodyPr wrap="square" rtlCol="0" anchor="t">
            <a:spAutoFit/>
          </a:bodyPr>
          <a:lstStyle/>
          <a:p>
            <a:pPr algn="r"/>
            <a:r>
              <a:rPr lang="en-US" sz="4800" b="1" cap="all" dirty="0">
                <a:solidFill>
                  <a:srgbClr val="C00000"/>
                </a:solidFill>
                <a:latin typeface="Alte Haas Grotesk" panose="02000503000000020004" pitchFamily="2" charset="0"/>
              </a:rPr>
              <a:t>deeply asymmetrical</a:t>
            </a:r>
          </a:p>
          <a:p>
            <a:pPr algn="r"/>
            <a:endParaRPr lang="en-US" sz="4800" b="1" cap="all" dirty="0">
              <a:solidFill>
                <a:srgbClr val="C00000"/>
              </a:solidFill>
              <a:latin typeface="Alte Haas Grotesk" panose="02000503000000020004" pitchFamily="2" charset="0"/>
            </a:endParaRPr>
          </a:p>
        </p:txBody>
      </p:sp>
      <p:grpSp>
        <p:nvGrpSpPr>
          <p:cNvPr id="24" name="Group 23">
            <a:extLst>
              <a:ext uri="{FF2B5EF4-FFF2-40B4-BE49-F238E27FC236}">
                <a16:creationId xmlns:a16="http://schemas.microsoft.com/office/drawing/2014/main" id="{62E348E0-95AA-E1A9-C94B-D5947EAE3A3B}"/>
              </a:ext>
            </a:extLst>
          </p:cNvPr>
          <p:cNvGrpSpPr/>
          <p:nvPr/>
        </p:nvGrpSpPr>
        <p:grpSpPr>
          <a:xfrm>
            <a:off x="341511" y="4718933"/>
            <a:ext cx="2769754" cy="1799360"/>
            <a:chOff x="341511" y="4718933"/>
            <a:chExt cx="2769754" cy="1799360"/>
          </a:xfrm>
        </p:grpSpPr>
        <p:sp>
          <p:nvSpPr>
            <p:cNvPr id="75" name="TextBox 74">
              <a:extLst>
                <a:ext uri="{FF2B5EF4-FFF2-40B4-BE49-F238E27FC236}">
                  <a16:creationId xmlns:a16="http://schemas.microsoft.com/office/drawing/2014/main" id="{65EFF98C-B995-A4F8-EC19-22345C2D0686}"/>
                </a:ext>
              </a:extLst>
            </p:cNvPr>
            <p:cNvSpPr txBox="1"/>
            <p:nvPr/>
          </p:nvSpPr>
          <p:spPr>
            <a:xfrm>
              <a:off x="381094" y="4718933"/>
              <a:ext cx="2690589" cy="1799360"/>
            </a:xfrm>
            <a:prstGeom prst="rect">
              <a:avLst/>
            </a:prstGeom>
            <a:solidFill>
              <a:schemeClr val="bg1">
                <a:alpha val="50000"/>
              </a:schemeClr>
            </a:solidFill>
          </p:spPr>
          <p:txBody>
            <a:bodyPr wrap="square" rtlCol="0">
              <a:noAutofit/>
            </a:bodyPr>
            <a:lstStyle/>
            <a:p>
              <a:endParaRPr lang="en-US" sz="1400" i="1" dirty="0">
                <a:solidFill>
                  <a:schemeClr val="bg1"/>
                </a:solidFill>
              </a:endParaRPr>
            </a:p>
          </p:txBody>
        </p:sp>
        <p:grpSp>
          <p:nvGrpSpPr>
            <p:cNvPr id="16" name="Group 15">
              <a:extLst>
                <a:ext uri="{FF2B5EF4-FFF2-40B4-BE49-F238E27FC236}">
                  <a16:creationId xmlns:a16="http://schemas.microsoft.com/office/drawing/2014/main" id="{4B9745AB-5849-07E2-B15A-F51F3F5DF45A}"/>
                </a:ext>
              </a:extLst>
            </p:cNvPr>
            <p:cNvGrpSpPr/>
            <p:nvPr/>
          </p:nvGrpSpPr>
          <p:grpSpPr>
            <a:xfrm>
              <a:off x="341511" y="4946449"/>
              <a:ext cx="2769754" cy="1417786"/>
              <a:chOff x="341511" y="4946449"/>
              <a:chExt cx="2769754" cy="1417786"/>
            </a:xfrm>
          </p:grpSpPr>
          <p:grpSp>
            <p:nvGrpSpPr>
              <p:cNvPr id="4" name="Group 3">
                <a:extLst>
                  <a:ext uri="{FF2B5EF4-FFF2-40B4-BE49-F238E27FC236}">
                    <a16:creationId xmlns:a16="http://schemas.microsoft.com/office/drawing/2014/main" id="{27933357-0C22-DF0D-E992-E2FBD5F5AA02}"/>
                  </a:ext>
                </a:extLst>
              </p:cNvPr>
              <p:cNvGrpSpPr/>
              <p:nvPr/>
            </p:nvGrpSpPr>
            <p:grpSpPr>
              <a:xfrm>
                <a:off x="1509395" y="4946449"/>
                <a:ext cx="333215" cy="741930"/>
                <a:chOff x="1965168" y="2704885"/>
                <a:chExt cx="171374" cy="381578"/>
              </a:xfrm>
            </p:grpSpPr>
            <p:cxnSp>
              <p:nvCxnSpPr>
                <p:cNvPr id="55" name="Straight Connector 54">
                  <a:extLst>
                    <a:ext uri="{FF2B5EF4-FFF2-40B4-BE49-F238E27FC236}">
                      <a16:creationId xmlns:a16="http://schemas.microsoft.com/office/drawing/2014/main" id="{DC68279D-A83E-7324-80B8-5171C272A59B}"/>
                    </a:ext>
                  </a:extLst>
                </p:cNvPr>
                <p:cNvCxnSpPr>
                  <a:cxnSpLocks/>
                </p:cNvCxnSpPr>
                <p:nvPr/>
              </p:nvCxnSpPr>
              <p:spPr>
                <a:xfrm>
                  <a:off x="2050855" y="2876259"/>
                  <a:ext cx="0" cy="210204"/>
                </a:xfrm>
                <a:prstGeom prst="line">
                  <a:avLst/>
                </a:prstGeom>
                <a:ln w="793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4C70A84D-D904-96E4-3C82-748B751FF6FE}"/>
                    </a:ext>
                  </a:extLst>
                </p:cNvPr>
                <p:cNvSpPr/>
                <p:nvPr/>
              </p:nvSpPr>
              <p:spPr>
                <a:xfrm>
                  <a:off x="1965168" y="2704885"/>
                  <a:ext cx="171374" cy="171374"/>
                </a:xfrm>
                <a:prstGeom prst="ellipse">
                  <a:avLst/>
                </a:prstGeom>
                <a:solidFill>
                  <a:schemeClr val="bg1"/>
                </a:solidFill>
                <a:ln w="793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grpSp>
          <p:sp>
            <p:nvSpPr>
              <p:cNvPr id="58" name="TextBox 57">
                <a:extLst>
                  <a:ext uri="{FF2B5EF4-FFF2-40B4-BE49-F238E27FC236}">
                    <a16:creationId xmlns:a16="http://schemas.microsoft.com/office/drawing/2014/main" id="{C4310008-1AAB-20E4-D325-4A13492AF26D}"/>
                  </a:ext>
                </a:extLst>
              </p:cNvPr>
              <p:cNvSpPr txBox="1"/>
              <p:nvPr/>
            </p:nvSpPr>
            <p:spPr>
              <a:xfrm>
                <a:off x="341511" y="5779460"/>
                <a:ext cx="2769754" cy="584775"/>
              </a:xfrm>
              <a:prstGeom prst="rect">
                <a:avLst/>
              </a:prstGeom>
              <a:noFill/>
            </p:spPr>
            <p:txBody>
              <a:bodyPr wrap="square" rtlCol="0" anchor="ctr">
                <a:spAutoFit/>
              </a:bodyPr>
              <a:lstStyle/>
              <a:p>
                <a:pPr algn="ctr"/>
                <a:r>
                  <a:rPr lang="en-US" sz="1600" b="1" cap="all" dirty="0">
                    <a:latin typeface="Alte Haas Grotesk" panose="02000503000000020004" pitchFamily="2" charset="0"/>
                  </a:rPr>
                  <a:t>Left-side Ports</a:t>
                </a:r>
              </a:p>
              <a:p>
                <a:pPr algn="ctr"/>
                <a:r>
                  <a:rPr lang="en-US" sz="1600" b="1" cap="all" dirty="0">
                    <a:solidFill>
                      <a:srgbClr val="C00000"/>
                    </a:solidFill>
                    <a:latin typeface="Alte Haas Grotesk" panose="02000503000000020004" pitchFamily="2" charset="0"/>
                  </a:rPr>
                  <a:t>to enter our DOMAIN</a:t>
                </a:r>
              </a:p>
            </p:txBody>
          </p:sp>
        </p:grpSp>
      </p:grpSp>
      <p:grpSp>
        <p:nvGrpSpPr>
          <p:cNvPr id="25" name="Group 24">
            <a:extLst>
              <a:ext uri="{FF2B5EF4-FFF2-40B4-BE49-F238E27FC236}">
                <a16:creationId xmlns:a16="http://schemas.microsoft.com/office/drawing/2014/main" id="{D84129EB-2D9E-2D59-8B3C-7877A3E96595}"/>
              </a:ext>
            </a:extLst>
          </p:cNvPr>
          <p:cNvGrpSpPr/>
          <p:nvPr/>
        </p:nvGrpSpPr>
        <p:grpSpPr>
          <a:xfrm>
            <a:off x="304414" y="416984"/>
            <a:ext cx="2769754" cy="2745836"/>
            <a:chOff x="304414" y="416984"/>
            <a:chExt cx="2769754" cy="2745836"/>
          </a:xfrm>
        </p:grpSpPr>
        <p:sp>
          <p:nvSpPr>
            <p:cNvPr id="73" name="TextBox 72">
              <a:extLst>
                <a:ext uri="{FF2B5EF4-FFF2-40B4-BE49-F238E27FC236}">
                  <a16:creationId xmlns:a16="http://schemas.microsoft.com/office/drawing/2014/main" id="{DEE8EE4E-2167-8FEA-B736-ECB334203ED8}"/>
                </a:ext>
              </a:extLst>
            </p:cNvPr>
            <p:cNvSpPr txBox="1"/>
            <p:nvPr/>
          </p:nvSpPr>
          <p:spPr>
            <a:xfrm>
              <a:off x="343997" y="416984"/>
              <a:ext cx="2690589" cy="2745836"/>
            </a:xfrm>
            <a:prstGeom prst="rect">
              <a:avLst/>
            </a:prstGeom>
            <a:solidFill>
              <a:schemeClr val="bg1">
                <a:alpha val="50000"/>
              </a:schemeClr>
            </a:solidFill>
          </p:spPr>
          <p:txBody>
            <a:bodyPr wrap="square" rtlCol="0">
              <a:noAutofit/>
            </a:bodyPr>
            <a:lstStyle/>
            <a:p>
              <a:endParaRPr lang="en-US" sz="1400" i="1" dirty="0">
                <a:solidFill>
                  <a:schemeClr val="bg1"/>
                </a:solidFill>
              </a:endParaRPr>
            </a:p>
          </p:txBody>
        </p:sp>
        <p:grpSp>
          <p:nvGrpSpPr>
            <p:cNvPr id="17" name="Group 16">
              <a:extLst>
                <a:ext uri="{FF2B5EF4-FFF2-40B4-BE49-F238E27FC236}">
                  <a16:creationId xmlns:a16="http://schemas.microsoft.com/office/drawing/2014/main" id="{52A41478-3A7C-25B0-31B8-562CCD477DA1}"/>
                </a:ext>
              </a:extLst>
            </p:cNvPr>
            <p:cNvGrpSpPr/>
            <p:nvPr/>
          </p:nvGrpSpPr>
          <p:grpSpPr>
            <a:xfrm>
              <a:off x="304414" y="774903"/>
              <a:ext cx="2769754" cy="2166476"/>
              <a:chOff x="304414" y="1238199"/>
              <a:chExt cx="2769754" cy="2166476"/>
            </a:xfrm>
          </p:grpSpPr>
          <p:sp>
            <p:nvSpPr>
              <p:cNvPr id="41" name="Rectangle 40">
                <a:extLst>
                  <a:ext uri="{FF2B5EF4-FFF2-40B4-BE49-F238E27FC236}">
                    <a16:creationId xmlns:a16="http://schemas.microsoft.com/office/drawing/2014/main" id="{66E8D063-97D3-B05D-E4FD-111BEFA4586E}"/>
                  </a:ext>
                </a:extLst>
              </p:cNvPr>
              <p:cNvSpPr/>
              <p:nvPr/>
            </p:nvSpPr>
            <p:spPr>
              <a:xfrm rot="17820000">
                <a:off x="1113666" y="1432387"/>
                <a:ext cx="1151250" cy="762873"/>
              </a:xfrm>
              <a:prstGeom prst="rect">
                <a:avLst/>
              </a:prstGeom>
              <a:solidFill>
                <a:schemeClr val="accent6">
                  <a:lumMod val="20000"/>
                  <a:lumOff val="80000"/>
                </a:schemeClr>
              </a:solidFill>
              <a:ln w="603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all" dirty="0" err="1">
                    <a:solidFill>
                      <a:schemeClr val="tx1"/>
                    </a:solidFill>
                    <a:latin typeface="Alte Haas Grotesk" panose="02000503000000020004" pitchFamily="2" charset="0"/>
                  </a:rPr>
                  <a:t>Left</a:t>
                </a:r>
                <a:r>
                  <a:rPr lang="fr-FR" sz="1400" b="1" cap="all" dirty="0">
                    <a:solidFill>
                      <a:schemeClr val="tx1"/>
                    </a:solidFill>
                    <a:latin typeface="Alte Haas Grotesk" panose="02000503000000020004" pitchFamily="2" charset="0"/>
                  </a:rPr>
                  <a:t> </a:t>
                </a:r>
                <a:r>
                  <a:rPr lang="fr-FR" sz="1400" b="1" cap="all" dirty="0" err="1">
                    <a:solidFill>
                      <a:schemeClr val="tx1"/>
                    </a:solidFill>
                    <a:latin typeface="Alte Haas Grotesk" panose="02000503000000020004" pitchFamily="2" charset="0"/>
                  </a:rPr>
                  <a:t>adapters</a:t>
                </a:r>
                <a:endParaRPr lang="en-GB" sz="1400" b="1" cap="all" dirty="0">
                  <a:solidFill>
                    <a:schemeClr val="tx1"/>
                  </a:solidFill>
                  <a:latin typeface="Alte Haas Grotesk" panose="02000503000000020004" pitchFamily="2" charset="0"/>
                </a:endParaRPr>
              </a:p>
            </p:txBody>
          </p:sp>
          <p:sp>
            <p:nvSpPr>
              <p:cNvPr id="42" name="TextBox 41">
                <a:extLst>
                  <a:ext uri="{FF2B5EF4-FFF2-40B4-BE49-F238E27FC236}">
                    <a16:creationId xmlns:a16="http://schemas.microsoft.com/office/drawing/2014/main" id="{44A9F5C7-8234-E48F-1C51-ED05DD5983F4}"/>
                  </a:ext>
                </a:extLst>
              </p:cNvPr>
              <p:cNvSpPr txBox="1"/>
              <p:nvPr/>
            </p:nvSpPr>
            <p:spPr>
              <a:xfrm>
                <a:off x="304414" y="2573678"/>
                <a:ext cx="2769754" cy="830997"/>
              </a:xfrm>
              <a:prstGeom prst="rect">
                <a:avLst/>
              </a:prstGeom>
              <a:noFill/>
            </p:spPr>
            <p:txBody>
              <a:bodyPr wrap="square" rtlCol="0" anchor="ctr">
                <a:spAutoFit/>
              </a:bodyPr>
              <a:lstStyle/>
              <a:p>
                <a:pPr algn="ctr"/>
                <a:r>
                  <a:rPr lang="en-US" sz="1600" b="1" cap="all" dirty="0">
                    <a:latin typeface="Alte Haas Grotesk" panose="02000503000000020004" pitchFamily="2" charset="0"/>
                  </a:rPr>
                  <a:t>Left-side adapters translate </a:t>
                </a:r>
                <a:br>
                  <a:rPr lang="en-US" sz="1600" b="1" cap="all" dirty="0">
                    <a:latin typeface="Alte Haas Grotesk" panose="02000503000000020004" pitchFamily="2" charset="0"/>
                  </a:rPr>
                </a:br>
                <a:r>
                  <a:rPr lang="en-US" sz="1600" b="1" cap="all" dirty="0">
                    <a:solidFill>
                      <a:srgbClr val="C00000"/>
                    </a:solidFill>
                    <a:latin typeface="Alte Haas Grotesk" panose="02000503000000020004" pitchFamily="2" charset="0"/>
                  </a:rPr>
                  <a:t>tech to domain</a:t>
                </a:r>
              </a:p>
            </p:txBody>
          </p:sp>
        </p:grpSp>
      </p:grpSp>
      <p:grpSp>
        <p:nvGrpSpPr>
          <p:cNvPr id="23" name="Group 22">
            <a:extLst>
              <a:ext uri="{FF2B5EF4-FFF2-40B4-BE49-F238E27FC236}">
                <a16:creationId xmlns:a16="http://schemas.microsoft.com/office/drawing/2014/main" id="{3EFCCBE1-0A58-4728-74B2-4610C962A733}"/>
              </a:ext>
            </a:extLst>
          </p:cNvPr>
          <p:cNvGrpSpPr/>
          <p:nvPr/>
        </p:nvGrpSpPr>
        <p:grpSpPr>
          <a:xfrm>
            <a:off x="9016962" y="4183418"/>
            <a:ext cx="2769754" cy="2456795"/>
            <a:chOff x="9045156" y="4183418"/>
            <a:chExt cx="2769754" cy="2456795"/>
          </a:xfrm>
        </p:grpSpPr>
        <p:sp>
          <p:nvSpPr>
            <p:cNvPr id="74" name="TextBox 73">
              <a:extLst>
                <a:ext uri="{FF2B5EF4-FFF2-40B4-BE49-F238E27FC236}">
                  <a16:creationId xmlns:a16="http://schemas.microsoft.com/office/drawing/2014/main" id="{79837848-59D8-6F12-02F5-37547A7D5F7B}"/>
                </a:ext>
              </a:extLst>
            </p:cNvPr>
            <p:cNvSpPr txBox="1"/>
            <p:nvPr/>
          </p:nvSpPr>
          <p:spPr>
            <a:xfrm>
              <a:off x="9084739" y="4183418"/>
              <a:ext cx="2690589" cy="2456795"/>
            </a:xfrm>
            <a:prstGeom prst="rect">
              <a:avLst/>
            </a:prstGeom>
            <a:solidFill>
              <a:schemeClr val="bg1">
                <a:alpha val="50000"/>
              </a:schemeClr>
            </a:solidFill>
          </p:spPr>
          <p:txBody>
            <a:bodyPr wrap="square" rtlCol="0">
              <a:noAutofit/>
            </a:bodyPr>
            <a:lstStyle/>
            <a:p>
              <a:endParaRPr lang="en-US" sz="1400" i="1" dirty="0">
                <a:solidFill>
                  <a:schemeClr val="bg1"/>
                </a:solidFill>
              </a:endParaRPr>
            </a:p>
          </p:txBody>
        </p:sp>
        <p:grpSp>
          <p:nvGrpSpPr>
            <p:cNvPr id="14" name="Group 13">
              <a:extLst>
                <a:ext uri="{FF2B5EF4-FFF2-40B4-BE49-F238E27FC236}">
                  <a16:creationId xmlns:a16="http://schemas.microsoft.com/office/drawing/2014/main" id="{C0ECF4CF-B901-C335-1C18-F83FDB77A7C8}"/>
                </a:ext>
              </a:extLst>
            </p:cNvPr>
            <p:cNvGrpSpPr/>
            <p:nvPr/>
          </p:nvGrpSpPr>
          <p:grpSpPr>
            <a:xfrm>
              <a:off x="9045156" y="4377946"/>
              <a:ext cx="2769754" cy="2140347"/>
              <a:chOff x="9035854" y="4377946"/>
              <a:chExt cx="2769754" cy="2140347"/>
            </a:xfrm>
          </p:grpSpPr>
          <p:sp>
            <p:nvSpPr>
              <p:cNvPr id="57" name="Rectangle 56">
                <a:extLst>
                  <a:ext uri="{FF2B5EF4-FFF2-40B4-BE49-F238E27FC236}">
                    <a16:creationId xmlns:a16="http://schemas.microsoft.com/office/drawing/2014/main" id="{A3349801-769A-872D-3FC1-1A90440DBCB8}"/>
                  </a:ext>
                </a:extLst>
              </p:cNvPr>
              <p:cNvSpPr/>
              <p:nvPr/>
            </p:nvSpPr>
            <p:spPr>
              <a:xfrm rot="17820000">
                <a:off x="9845106" y="4572134"/>
                <a:ext cx="1151250" cy="762873"/>
              </a:xfrm>
              <a:prstGeom prst="rect">
                <a:avLst/>
              </a:prstGeom>
              <a:solidFill>
                <a:srgbClr val="FFD966"/>
              </a:solidFill>
              <a:ln w="603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all" dirty="0">
                    <a:solidFill>
                      <a:schemeClr val="tx1"/>
                    </a:solidFill>
                    <a:latin typeface="Alte Haas Grotesk" panose="02000503000000020004" pitchFamily="2" charset="0"/>
                  </a:rPr>
                  <a:t>Right </a:t>
                </a:r>
                <a:r>
                  <a:rPr lang="fr-FR" sz="1400" b="1" cap="all" dirty="0" err="1">
                    <a:solidFill>
                      <a:schemeClr val="tx1"/>
                    </a:solidFill>
                    <a:latin typeface="Alte Haas Grotesk" panose="02000503000000020004" pitchFamily="2" charset="0"/>
                  </a:rPr>
                  <a:t>Adapters</a:t>
                </a:r>
                <a:endParaRPr lang="en-GB" sz="1400" b="1" cap="all" dirty="0">
                  <a:solidFill>
                    <a:schemeClr val="tx1"/>
                  </a:solidFill>
                  <a:latin typeface="Alte Haas Grotesk" panose="02000503000000020004" pitchFamily="2" charset="0"/>
                </a:endParaRPr>
              </a:p>
            </p:txBody>
          </p:sp>
          <p:sp>
            <p:nvSpPr>
              <p:cNvPr id="54" name="TextBox 53">
                <a:extLst>
                  <a:ext uri="{FF2B5EF4-FFF2-40B4-BE49-F238E27FC236}">
                    <a16:creationId xmlns:a16="http://schemas.microsoft.com/office/drawing/2014/main" id="{F04CF76F-E99B-A719-220D-20B97B210456}"/>
                  </a:ext>
                </a:extLst>
              </p:cNvPr>
              <p:cNvSpPr txBox="1"/>
              <p:nvPr/>
            </p:nvSpPr>
            <p:spPr>
              <a:xfrm>
                <a:off x="9035854" y="5687296"/>
                <a:ext cx="2769754" cy="830997"/>
              </a:xfrm>
              <a:prstGeom prst="rect">
                <a:avLst/>
              </a:prstGeom>
              <a:noFill/>
            </p:spPr>
            <p:txBody>
              <a:bodyPr wrap="square" rtlCol="0" anchor="ctr">
                <a:spAutoFit/>
              </a:bodyPr>
              <a:lstStyle/>
              <a:p>
                <a:pPr algn="ctr"/>
                <a:r>
                  <a:rPr lang="en-US" sz="1600" b="1" cap="all" dirty="0">
                    <a:latin typeface="Alte Haas Grotesk" panose="02000503000000020004" pitchFamily="2" charset="0"/>
                  </a:rPr>
                  <a:t>Right-side adapters translate </a:t>
                </a:r>
                <a:r>
                  <a:rPr lang="en-US" sz="1600" b="1" cap="all" dirty="0">
                    <a:solidFill>
                      <a:srgbClr val="C00000"/>
                    </a:solidFill>
                    <a:latin typeface="Alte Haas Grotesk" panose="02000503000000020004" pitchFamily="2" charset="0"/>
                  </a:rPr>
                  <a:t>domain to tech</a:t>
                </a:r>
              </a:p>
            </p:txBody>
          </p:sp>
        </p:grpSp>
      </p:grpSp>
      <p:grpSp>
        <p:nvGrpSpPr>
          <p:cNvPr id="22" name="Group 21">
            <a:extLst>
              <a:ext uri="{FF2B5EF4-FFF2-40B4-BE49-F238E27FC236}">
                <a16:creationId xmlns:a16="http://schemas.microsoft.com/office/drawing/2014/main" id="{57EC4C1B-655D-DF0E-A39B-A447D289ED0F}"/>
              </a:ext>
            </a:extLst>
          </p:cNvPr>
          <p:cNvGrpSpPr/>
          <p:nvPr/>
        </p:nvGrpSpPr>
        <p:grpSpPr>
          <a:xfrm>
            <a:off x="9016962" y="1013903"/>
            <a:ext cx="2769754" cy="1799360"/>
            <a:chOff x="8988769" y="1013903"/>
            <a:chExt cx="2769754" cy="1799360"/>
          </a:xfrm>
        </p:grpSpPr>
        <p:sp>
          <p:nvSpPr>
            <p:cNvPr id="76" name="TextBox 75">
              <a:extLst>
                <a:ext uri="{FF2B5EF4-FFF2-40B4-BE49-F238E27FC236}">
                  <a16:creationId xmlns:a16="http://schemas.microsoft.com/office/drawing/2014/main" id="{BFE85372-F9CA-C2EC-8A0A-D54CD9E9BFB3}"/>
                </a:ext>
              </a:extLst>
            </p:cNvPr>
            <p:cNvSpPr txBox="1"/>
            <p:nvPr/>
          </p:nvSpPr>
          <p:spPr>
            <a:xfrm>
              <a:off x="9028352" y="1013903"/>
              <a:ext cx="2690589" cy="1799360"/>
            </a:xfrm>
            <a:prstGeom prst="rect">
              <a:avLst/>
            </a:prstGeom>
            <a:solidFill>
              <a:schemeClr val="bg1">
                <a:alpha val="50000"/>
              </a:schemeClr>
            </a:solidFill>
          </p:spPr>
          <p:txBody>
            <a:bodyPr wrap="square" rtlCol="0">
              <a:noAutofit/>
            </a:bodyPr>
            <a:lstStyle/>
            <a:p>
              <a:endParaRPr lang="en-US" sz="1400" i="1" dirty="0">
                <a:solidFill>
                  <a:schemeClr val="bg1"/>
                </a:solidFill>
              </a:endParaRPr>
            </a:p>
          </p:txBody>
        </p:sp>
        <p:grpSp>
          <p:nvGrpSpPr>
            <p:cNvPr id="15" name="Group 14">
              <a:extLst>
                <a:ext uri="{FF2B5EF4-FFF2-40B4-BE49-F238E27FC236}">
                  <a16:creationId xmlns:a16="http://schemas.microsoft.com/office/drawing/2014/main" id="{94F2F14C-C3B3-E3FD-4B62-FF21B7638D8E}"/>
                </a:ext>
              </a:extLst>
            </p:cNvPr>
            <p:cNvGrpSpPr/>
            <p:nvPr/>
          </p:nvGrpSpPr>
          <p:grpSpPr>
            <a:xfrm>
              <a:off x="8988769" y="1350091"/>
              <a:ext cx="2769754" cy="1314501"/>
              <a:chOff x="8988769" y="1350091"/>
              <a:chExt cx="2769754" cy="1314501"/>
            </a:xfrm>
          </p:grpSpPr>
          <p:grpSp>
            <p:nvGrpSpPr>
              <p:cNvPr id="60" name="Group 59">
                <a:extLst>
                  <a:ext uri="{FF2B5EF4-FFF2-40B4-BE49-F238E27FC236}">
                    <a16:creationId xmlns:a16="http://schemas.microsoft.com/office/drawing/2014/main" id="{69569D49-812D-A592-10BD-E479797A7894}"/>
                  </a:ext>
                </a:extLst>
              </p:cNvPr>
              <p:cNvGrpSpPr/>
              <p:nvPr/>
            </p:nvGrpSpPr>
            <p:grpSpPr>
              <a:xfrm rot="17647871">
                <a:off x="10084056" y="1145734"/>
                <a:ext cx="333215" cy="741930"/>
                <a:chOff x="1965168" y="2704885"/>
                <a:chExt cx="171374" cy="381578"/>
              </a:xfrm>
            </p:grpSpPr>
            <p:cxnSp>
              <p:nvCxnSpPr>
                <p:cNvPr id="61" name="Straight Connector 60">
                  <a:extLst>
                    <a:ext uri="{FF2B5EF4-FFF2-40B4-BE49-F238E27FC236}">
                      <a16:creationId xmlns:a16="http://schemas.microsoft.com/office/drawing/2014/main" id="{7C2BEF41-370A-867C-AE12-3963289987CF}"/>
                    </a:ext>
                  </a:extLst>
                </p:cNvPr>
                <p:cNvCxnSpPr>
                  <a:cxnSpLocks/>
                </p:cNvCxnSpPr>
                <p:nvPr/>
              </p:nvCxnSpPr>
              <p:spPr>
                <a:xfrm>
                  <a:off x="2050855" y="2876259"/>
                  <a:ext cx="0" cy="210204"/>
                </a:xfrm>
                <a:prstGeom prst="line">
                  <a:avLst/>
                </a:prstGeom>
                <a:ln w="793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B947F06E-0722-4212-8690-62494898A77C}"/>
                    </a:ext>
                  </a:extLst>
                </p:cNvPr>
                <p:cNvSpPr/>
                <p:nvPr/>
              </p:nvSpPr>
              <p:spPr>
                <a:xfrm>
                  <a:off x="1965168" y="2704885"/>
                  <a:ext cx="171374" cy="171374"/>
                </a:xfrm>
                <a:prstGeom prst="ellipse">
                  <a:avLst/>
                </a:prstGeom>
                <a:solidFill>
                  <a:schemeClr val="bg1"/>
                </a:solidFill>
                <a:ln w="793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grpSp>
          <p:sp>
            <p:nvSpPr>
              <p:cNvPr id="67" name="TextBox 66">
                <a:extLst>
                  <a:ext uri="{FF2B5EF4-FFF2-40B4-BE49-F238E27FC236}">
                    <a16:creationId xmlns:a16="http://schemas.microsoft.com/office/drawing/2014/main" id="{4EC4CF44-75AA-B81B-1E0C-C2AEFB03BACE}"/>
                  </a:ext>
                </a:extLst>
              </p:cNvPr>
              <p:cNvSpPr txBox="1"/>
              <p:nvPr/>
            </p:nvSpPr>
            <p:spPr>
              <a:xfrm>
                <a:off x="8988769" y="1833595"/>
                <a:ext cx="2769754" cy="830997"/>
              </a:xfrm>
              <a:prstGeom prst="rect">
                <a:avLst/>
              </a:prstGeom>
              <a:noFill/>
            </p:spPr>
            <p:txBody>
              <a:bodyPr wrap="square" rtlCol="0" anchor="ctr">
                <a:spAutoFit/>
              </a:bodyPr>
              <a:lstStyle/>
              <a:p>
                <a:pPr algn="ctr"/>
                <a:r>
                  <a:rPr lang="en-US" sz="1600" b="1" cap="all" dirty="0">
                    <a:latin typeface="Alte Haas Grotesk" panose="02000503000000020004" pitchFamily="2" charset="0"/>
                  </a:rPr>
                  <a:t>Right-side Ports </a:t>
                </a:r>
                <a:r>
                  <a:rPr lang="en-US" sz="1600" b="1" cap="all" dirty="0">
                    <a:solidFill>
                      <a:srgbClr val="C00000"/>
                    </a:solidFill>
                    <a:latin typeface="Alte Haas Grotesk" panose="02000503000000020004" pitchFamily="2" charset="0"/>
                  </a:rPr>
                  <a:t>for</a:t>
                </a:r>
                <a:r>
                  <a:rPr lang="en-US" sz="1600" b="1" cap="all" dirty="0">
                    <a:latin typeface="Alte Haas Grotesk" panose="02000503000000020004" pitchFamily="2" charset="0"/>
                  </a:rPr>
                  <a:t> </a:t>
                </a:r>
                <a:r>
                  <a:rPr lang="en-US" sz="1600" b="1" cap="all" dirty="0">
                    <a:solidFill>
                      <a:srgbClr val="C00000"/>
                    </a:solidFill>
                    <a:latin typeface="Alte Haas Grotesk" panose="02000503000000020004" pitchFamily="2" charset="0"/>
                  </a:rPr>
                  <a:t>OUR domain to interact with others</a:t>
                </a:r>
              </a:p>
            </p:txBody>
          </p:sp>
        </p:grpSp>
      </p:grpSp>
      <p:sp>
        <p:nvSpPr>
          <p:cNvPr id="59" name="TextBox 58">
            <a:extLst>
              <a:ext uri="{FF2B5EF4-FFF2-40B4-BE49-F238E27FC236}">
                <a16:creationId xmlns:a16="http://schemas.microsoft.com/office/drawing/2014/main" id="{2102DB3A-79CD-9E2E-981E-29FC394C7B17}"/>
              </a:ext>
            </a:extLst>
          </p:cNvPr>
          <p:cNvSpPr txBox="1"/>
          <p:nvPr/>
        </p:nvSpPr>
        <p:spPr>
          <a:xfrm>
            <a:off x="6800596" y="3388830"/>
            <a:ext cx="618793" cy="215444"/>
          </a:xfrm>
          <a:prstGeom prst="rect">
            <a:avLst/>
          </a:prstGeom>
          <a:noFill/>
        </p:spPr>
        <p:txBody>
          <a:bodyPr wrap="square" rtlCol="0">
            <a:spAutoFit/>
          </a:bodyPr>
          <a:lstStyle/>
          <a:p>
            <a:pPr algn="ctr"/>
            <a:r>
              <a:rPr lang="fr-FR" sz="800" b="1" dirty="0">
                <a:latin typeface="Alte Haas Grotesk" panose="02000503000000020004" pitchFamily="2" charset="0"/>
              </a:rPr>
              <a:t>« uses »</a:t>
            </a:r>
            <a:endParaRPr lang="en-GB" sz="800" b="1" dirty="0">
              <a:latin typeface="Alte Haas Grotesk" panose="02000503000000020004" pitchFamily="2" charset="0"/>
            </a:endParaRPr>
          </a:p>
        </p:txBody>
      </p:sp>
      <p:sp>
        <p:nvSpPr>
          <p:cNvPr id="68" name="TextBox 67">
            <a:extLst>
              <a:ext uri="{FF2B5EF4-FFF2-40B4-BE49-F238E27FC236}">
                <a16:creationId xmlns:a16="http://schemas.microsoft.com/office/drawing/2014/main" id="{7A5F9E24-0B8E-F9C4-E2A5-BC49F978C415}"/>
              </a:ext>
            </a:extLst>
          </p:cNvPr>
          <p:cNvSpPr txBox="1"/>
          <p:nvPr/>
        </p:nvSpPr>
        <p:spPr>
          <a:xfrm>
            <a:off x="6452966" y="4179326"/>
            <a:ext cx="618793" cy="215444"/>
          </a:xfrm>
          <a:prstGeom prst="rect">
            <a:avLst/>
          </a:prstGeom>
          <a:noFill/>
        </p:spPr>
        <p:txBody>
          <a:bodyPr wrap="square" rtlCol="0">
            <a:spAutoFit/>
          </a:bodyPr>
          <a:lstStyle/>
          <a:p>
            <a:pPr algn="ctr"/>
            <a:r>
              <a:rPr lang="fr-FR" sz="800" b="1" dirty="0">
                <a:latin typeface="Alte Haas Grotesk" panose="02000503000000020004" pitchFamily="2" charset="0"/>
              </a:rPr>
              <a:t>« uses »</a:t>
            </a:r>
            <a:endParaRPr lang="en-GB" sz="800" b="1" dirty="0">
              <a:latin typeface="Alte Haas Grotesk" panose="02000503000000020004" pitchFamily="2" charset="0"/>
            </a:endParaRPr>
          </a:p>
        </p:txBody>
      </p:sp>
      <p:grpSp>
        <p:nvGrpSpPr>
          <p:cNvPr id="21" name="Group 20">
            <a:extLst>
              <a:ext uri="{FF2B5EF4-FFF2-40B4-BE49-F238E27FC236}">
                <a16:creationId xmlns:a16="http://schemas.microsoft.com/office/drawing/2014/main" id="{427D2682-1FBB-B97B-7115-0C07029C70FF}"/>
              </a:ext>
            </a:extLst>
          </p:cNvPr>
          <p:cNvGrpSpPr/>
          <p:nvPr/>
        </p:nvGrpSpPr>
        <p:grpSpPr>
          <a:xfrm>
            <a:off x="1117876" y="3308979"/>
            <a:ext cx="1045500" cy="1292575"/>
            <a:chOff x="1115646" y="3414241"/>
            <a:chExt cx="1045500" cy="1076682"/>
          </a:xfrm>
        </p:grpSpPr>
        <p:sp>
          <p:nvSpPr>
            <p:cNvPr id="18" name="Arrow: Right 17">
              <a:extLst>
                <a:ext uri="{FF2B5EF4-FFF2-40B4-BE49-F238E27FC236}">
                  <a16:creationId xmlns:a16="http://schemas.microsoft.com/office/drawing/2014/main" id="{BE487A0D-C9E9-F011-5CC0-D5C1E8266E82}"/>
                </a:ext>
              </a:extLst>
            </p:cNvPr>
            <p:cNvSpPr/>
            <p:nvPr/>
          </p:nvSpPr>
          <p:spPr>
            <a:xfrm rot="5400000">
              <a:off x="1104629" y="3554907"/>
              <a:ext cx="1076682" cy="795349"/>
            </a:xfrm>
            <a:prstGeom prst="rightArrow">
              <a:avLst/>
            </a:prstGeom>
            <a:solidFill>
              <a:schemeClr val="bg1">
                <a:alpha val="50000"/>
              </a:schemeClr>
            </a:solidFill>
          </p:spPr>
          <p:txBody>
            <a:bodyPr wrap="square" rtlCol="0">
              <a:noAutofit/>
            </a:bodyPr>
            <a:lstStyle/>
            <a:p>
              <a:endParaRPr lang="en-US" sz="1400" i="1">
                <a:solidFill>
                  <a:schemeClr val="bg1"/>
                </a:solidFill>
              </a:endParaRPr>
            </a:p>
          </p:txBody>
        </p:sp>
        <p:sp>
          <p:nvSpPr>
            <p:cNvPr id="19" name="TextBox 18">
              <a:extLst>
                <a:ext uri="{FF2B5EF4-FFF2-40B4-BE49-F238E27FC236}">
                  <a16:creationId xmlns:a16="http://schemas.microsoft.com/office/drawing/2014/main" id="{3FE23F85-D8E6-DC0E-15A5-2227B4E1B0F5}"/>
                </a:ext>
              </a:extLst>
            </p:cNvPr>
            <p:cNvSpPr txBox="1"/>
            <p:nvPr/>
          </p:nvSpPr>
          <p:spPr>
            <a:xfrm>
              <a:off x="1115646" y="3580939"/>
              <a:ext cx="1045500" cy="369332"/>
            </a:xfrm>
            <a:prstGeom prst="rect">
              <a:avLst/>
            </a:prstGeom>
            <a:solidFill>
              <a:schemeClr val="bg1">
                <a:alpha val="50000"/>
              </a:schemeClr>
            </a:solidFill>
          </p:spPr>
          <p:txBody>
            <a:bodyPr wrap="square" rtlCol="0">
              <a:noAutofit/>
            </a:bodyPr>
            <a:lstStyle>
              <a:defPPr>
                <a:defRPr lang="fr-FR"/>
              </a:defPPr>
              <a:lvl1pPr>
                <a:defRPr sz="1400" i="1">
                  <a:solidFill>
                    <a:schemeClr val="bg1"/>
                  </a:solidFill>
                </a:defRPr>
              </a:lvl1pPr>
            </a:lstStyle>
            <a:p>
              <a:pPr algn="ctr"/>
              <a:r>
                <a:rPr lang="en-US" sz="2000" b="1" i="0" dirty="0">
                  <a:solidFill>
                    <a:schemeClr val="tx1"/>
                  </a:solidFill>
                  <a:latin typeface="Alte Haas Grotesk" panose="02000503000000020004" pitchFamily="2" charset="0"/>
                </a:rPr>
                <a:t>“use”</a:t>
              </a:r>
            </a:p>
          </p:txBody>
        </p:sp>
      </p:grpSp>
      <p:grpSp>
        <p:nvGrpSpPr>
          <p:cNvPr id="20" name="Group 19">
            <a:extLst>
              <a:ext uri="{FF2B5EF4-FFF2-40B4-BE49-F238E27FC236}">
                <a16:creationId xmlns:a16="http://schemas.microsoft.com/office/drawing/2014/main" id="{EEFE0FEB-9CC7-1EB0-3E1B-B632CE685320}"/>
              </a:ext>
            </a:extLst>
          </p:cNvPr>
          <p:cNvGrpSpPr/>
          <p:nvPr/>
        </p:nvGrpSpPr>
        <p:grpSpPr>
          <a:xfrm>
            <a:off x="9560590" y="2894860"/>
            <a:ext cx="1753585" cy="1166637"/>
            <a:chOff x="9301456" y="2920492"/>
            <a:chExt cx="1753585" cy="1076682"/>
          </a:xfrm>
        </p:grpSpPr>
        <p:sp>
          <p:nvSpPr>
            <p:cNvPr id="69" name="Arrow: Right 68">
              <a:extLst>
                <a:ext uri="{FF2B5EF4-FFF2-40B4-BE49-F238E27FC236}">
                  <a16:creationId xmlns:a16="http://schemas.microsoft.com/office/drawing/2014/main" id="{F050B0EE-25EC-04DD-87E8-D3CB8F564012}"/>
                </a:ext>
              </a:extLst>
            </p:cNvPr>
            <p:cNvSpPr/>
            <p:nvPr/>
          </p:nvSpPr>
          <p:spPr>
            <a:xfrm rot="16200000">
              <a:off x="9604364" y="3061158"/>
              <a:ext cx="1076682" cy="795349"/>
            </a:xfrm>
            <a:prstGeom prst="rightArrow">
              <a:avLst/>
            </a:prstGeom>
            <a:solidFill>
              <a:schemeClr val="bg1">
                <a:alpha val="50000"/>
              </a:schemeClr>
            </a:solidFill>
          </p:spPr>
          <p:txBody>
            <a:bodyPr wrap="square" rtlCol="0">
              <a:noAutofit/>
            </a:bodyPr>
            <a:lstStyle/>
            <a:p>
              <a:endParaRPr lang="en-US" sz="1400" i="1">
                <a:solidFill>
                  <a:schemeClr val="bg1"/>
                </a:solidFill>
              </a:endParaRPr>
            </a:p>
          </p:txBody>
        </p:sp>
        <p:sp>
          <p:nvSpPr>
            <p:cNvPr id="72" name="TextBox 71">
              <a:extLst>
                <a:ext uri="{FF2B5EF4-FFF2-40B4-BE49-F238E27FC236}">
                  <a16:creationId xmlns:a16="http://schemas.microsoft.com/office/drawing/2014/main" id="{97D1F1F7-B2A8-BC0F-4EA4-B2934A5FA6A0}"/>
                </a:ext>
              </a:extLst>
            </p:cNvPr>
            <p:cNvSpPr txBox="1"/>
            <p:nvPr/>
          </p:nvSpPr>
          <p:spPr>
            <a:xfrm>
              <a:off x="9301456" y="3465142"/>
              <a:ext cx="1753585" cy="351393"/>
            </a:xfrm>
            <a:prstGeom prst="rect">
              <a:avLst/>
            </a:prstGeom>
            <a:solidFill>
              <a:schemeClr val="bg1">
                <a:alpha val="50000"/>
              </a:schemeClr>
            </a:solidFill>
          </p:spPr>
          <p:txBody>
            <a:bodyPr wrap="square" rtlCol="0">
              <a:noAutofit/>
            </a:bodyPr>
            <a:lstStyle>
              <a:defPPr>
                <a:defRPr lang="fr-FR"/>
              </a:defPPr>
              <a:lvl1pPr algn="ctr">
                <a:defRPr sz="2000" b="1" i="0">
                  <a:latin typeface="Alte Haas Grotesk" panose="02000503000000020004" pitchFamily="2" charset="0"/>
                </a:defRPr>
              </a:lvl1pPr>
            </a:lstStyle>
            <a:p>
              <a:r>
                <a:rPr lang="en-US" dirty="0"/>
                <a:t>“implement”</a:t>
              </a:r>
            </a:p>
          </p:txBody>
        </p:sp>
      </p:grpSp>
    </p:spTree>
    <p:extLst>
      <p:ext uri="{BB962C8B-B14F-4D97-AF65-F5344CB8AC3E}">
        <p14:creationId xmlns:p14="http://schemas.microsoft.com/office/powerpoint/2010/main" val="1420281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1A015AE1-65F7-E657-31AE-53DE7CA0C5EE}"/>
              </a:ext>
            </a:extLst>
          </p:cNvPr>
          <p:cNvSpPr txBox="1"/>
          <p:nvPr/>
        </p:nvSpPr>
        <p:spPr>
          <a:xfrm>
            <a:off x="9133736" y="3653995"/>
            <a:ext cx="2690589" cy="1673856"/>
          </a:xfrm>
          <a:prstGeom prst="rect">
            <a:avLst/>
          </a:prstGeom>
          <a:solidFill>
            <a:schemeClr val="bg1">
              <a:alpha val="50000"/>
            </a:schemeClr>
          </a:solidFill>
        </p:spPr>
        <p:txBody>
          <a:bodyPr wrap="square" rtlCol="0">
            <a:noAutofit/>
          </a:bodyPr>
          <a:lstStyle/>
          <a:p>
            <a:endParaRPr lang="en-US" sz="1400" i="1" dirty="0">
              <a:solidFill>
                <a:schemeClr val="bg1"/>
              </a:solidFill>
            </a:endParaRPr>
          </a:p>
        </p:txBody>
      </p:sp>
      <p:sp>
        <p:nvSpPr>
          <p:cNvPr id="41" name="TextBox 40">
            <a:extLst>
              <a:ext uri="{FF2B5EF4-FFF2-40B4-BE49-F238E27FC236}">
                <a16:creationId xmlns:a16="http://schemas.microsoft.com/office/drawing/2014/main" id="{85AF376A-C725-654A-6200-3CD6D1F10F68}"/>
              </a:ext>
            </a:extLst>
          </p:cNvPr>
          <p:cNvSpPr txBox="1"/>
          <p:nvPr/>
        </p:nvSpPr>
        <p:spPr>
          <a:xfrm>
            <a:off x="634366" y="3547432"/>
            <a:ext cx="2690589" cy="2745836"/>
          </a:xfrm>
          <a:prstGeom prst="rect">
            <a:avLst/>
          </a:prstGeom>
          <a:solidFill>
            <a:schemeClr val="bg1">
              <a:alpha val="50000"/>
            </a:schemeClr>
          </a:solidFill>
        </p:spPr>
        <p:txBody>
          <a:bodyPr wrap="square" rtlCol="0">
            <a:noAutofit/>
          </a:bodyPr>
          <a:lstStyle/>
          <a:p>
            <a:endParaRPr lang="en-US" sz="1400" i="1" dirty="0">
              <a:solidFill>
                <a:schemeClr val="bg1"/>
              </a:solidFill>
            </a:endParaRPr>
          </a:p>
        </p:txBody>
      </p:sp>
      <p:grpSp>
        <p:nvGrpSpPr>
          <p:cNvPr id="2" name="Group 1">
            <a:extLst>
              <a:ext uri="{FF2B5EF4-FFF2-40B4-BE49-F238E27FC236}">
                <a16:creationId xmlns:a16="http://schemas.microsoft.com/office/drawing/2014/main" id="{34DC0F48-A1C4-AF9B-BC46-522299835CEE}"/>
              </a:ext>
            </a:extLst>
          </p:cNvPr>
          <p:cNvGrpSpPr/>
          <p:nvPr/>
        </p:nvGrpSpPr>
        <p:grpSpPr>
          <a:xfrm>
            <a:off x="3508920" y="1890756"/>
            <a:ext cx="5174160" cy="3562815"/>
            <a:chOff x="2544432" y="1890756"/>
            <a:chExt cx="5174160" cy="3562815"/>
          </a:xfrm>
        </p:grpSpPr>
        <p:sp>
          <p:nvSpPr>
            <p:cNvPr id="35" name="Hexagon 34">
              <a:extLst>
                <a:ext uri="{FF2B5EF4-FFF2-40B4-BE49-F238E27FC236}">
                  <a16:creationId xmlns:a16="http://schemas.microsoft.com/office/drawing/2014/main" id="{33B14C1D-1A7E-737A-1CCD-C4EC7DED6FA1}"/>
                </a:ext>
              </a:extLst>
            </p:cNvPr>
            <p:cNvSpPr/>
            <p:nvPr/>
          </p:nvSpPr>
          <p:spPr>
            <a:xfrm>
              <a:off x="2544432" y="1890756"/>
              <a:ext cx="5174160" cy="3562815"/>
            </a:xfrm>
            <a:prstGeom prst="hexagon">
              <a:avLst/>
            </a:prstGeom>
            <a:solidFill>
              <a:srgbClr val="DFC9EF"/>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Hexagon 33">
              <a:extLst>
                <a:ext uri="{FF2B5EF4-FFF2-40B4-BE49-F238E27FC236}">
                  <a16:creationId xmlns:a16="http://schemas.microsoft.com/office/drawing/2014/main" id="{6A6D51E6-CF65-EF02-1DBB-4E90126E0B31}"/>
                </a:ext>
              </a:extLst>
            </p:cNvPr>
            <p:cNvSpPr/>
            <p:nvPr/>
          </p:nvSpPr>
          <p:spPr>
            <a:xfrm>
              <a:off x="3620847" y="2625393"/>
              <a:ext cx="3040380" cy="2093540"/>
            </a:xfrm>
            <a:prstGeom prst="hexagon">
              <a:avLst/>
            </a:prstGeom>
            <a:solidFill>
              <a:srgbClr val="BA8CDC"/>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0" name="Group 39">
              <a:extLst>
                <a:ext uri="{FF2B5EF4-FFF2-40B4-BE49-F238E27FC236}">
                  <a16:creationId xmlns:a16="http://schemas.microsoft.com/office/drawing/2014/main" id="{940C4411-4AE3-4C39-3A25-7CA0DDA67A79}"/>
                </a:ext>
              </a:extLst>
            </p:cNvPr>
            <p:cNvGrpSpPr/>
            <p:nvPr/>
          </p:nvGrpSpPr>
          <p:grpSpPr>
            <a:xfrm>
              <a:off x="3871896" y="3112661"/>
              <a:ext cx="171374" cy="381578"/>
              <a:chOff x="7689730" y="3195744"/>
              <a:chExt cx="171374" cy="381578"/>
            </a:xfrm>
          </p:grpSpPr>
          <p:cxnSp>
            <p:nvCxnSpPr>
              <p:cNvPr id="36" name="Straight Connector 35">
                <a:extLst>
                  <a:ext uri="{FF2B5EF4-FFF2-40B4-BE49-F238E27FC236}">
                    <a16:creationId xmlns:a16="http://schemas.microsoft.com/office/drawing/2014/main" id="{5C6BA29F-F336-8477-0F22-3890AFCE60EA}"/>
                  </a:ext>
                </a:extLst>
              </p:cNvPr>
              <p:cNvCxnSpPr>
                <a:cxnSpLocks/>
              </p:cNvCxnSpPr>
              <p:nvPr/>
            </p:nvCxnSpPr>
            <p:spPr>
              <a:xfrm>
                <a:off x="7775417" y="3367118"/>
                <a:ext cx="0" cy="21020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EF1A047A-9909-5D12-7282-628EA8ED1B30}"/>
                  </a:ext>
                </a:extLst>
              </p:cNvPr>
              <p:cNvSpPr/>
              <p:nvPr/>
            </p:nvSpPr>
            <p:spPr>
              <a:xfrm>
                <a:off x="7689730" y="3195744"/>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3" name="Rectangle: Rounded Corners 42">
              <a:extLst>
                <a:ext uri="{FF2B5EF4-FFF2-40B4-BE49-F238E27FC236}">
                  <a16:creationId xmlns:a16="http://schemas.microsoft.com/office/drawing/2014/main" id="{CE914DA8-CDC3-DE3A-3738-128639367FC4}"/>
                </a:ext>
              </a:extLst>
            </p:cNvPr>
            <p:cNvSpPr/>
            <p:nvPr/>
          </p:nvSpPr>
          <p:spPr>
            <a:xfrm>
              <a:off x="5419423" y="3408660"/>
              <a:ext cx="425816" cy="351565"/>
            </a:xfrm>
            <a:prstGeom prst="roundRect">
              <a:avLst/>
            </a:prstGeom>
            <a:solidFill>
              <a:srgbClr val="9A57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4" name="Connector: Elbow 43">
              <a:extLst>
                <a:ext uri="{FF2B5EF4-FFF2-40B4-BE49-F238E27FC236}">
                  <a16:creationId xmlns:a16="http://schemas.microsoft.com/office/drawing/2014/main" id="{80B21C75-7B16-2C9B-F4C3-5F3C6DFDC475}"/>
                </a:ext>
              </a:extLst>
            </p:cNvPr>
            <p:cNvCxnSpPr>
              <a:cxnSpLocks/>
              <a:stCxn id="48" idx="3"/>
              <a:endCxn id="46" idx="1"/>
            </p:cNvCxnSpPr>
            <p:nvPr/>
          </p:nvCxnSpPr>
          <p:spPr>
            <a:xfrm flipV="1">
              <a:off x="4175200" y="3022566"/>
              <a:ext cx="604954" cy="612168"/>
            </a:xfrm>
            <a:prstGeom prst="bentConnector3">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8F16B881-7F02-9320-ABC2-0B490E03D5CA}"/>
                </a:ext>
              </a:extLst>
            </p:cNvPr>
            <p:cNvCxnSpPr>
              <a:cxnSpLocks/>
              <a:stCxn id="46" idx="3"/>
              <a:endCxn id="43" idx="0"/>
            </p:cNvCxnSpPr>
            <p:nvPr/>
          </p:nvCxnSpPr>
          <p:spPr>
            <a:xfrm>
              <a:off x="5205971" y="3022566"/>
              <a:ext cx="426360" cy="386094"/>
            </a:xfrm>
            <a:prstGeom prst="bentConnector2">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Rectangle: Rounded Corners 45">
              <a:extLst>
                <a:ext uri="{FF2B5EF4-FFF2-40B4-BE49-F238E27FC236}">
                  <a16:creationId xmlns:a16="http://schemas.microsoft.com/office/drawing/2014/main" id="{3BEC7E3D-294F-32B3-0467-8A3ABCBC742D}"/>
                </a:ext>
              </a:extLst>
            </p:cNvPr>
            <p:cNvSpPr/>
            <p:nvPr/>
          </p:nvSpPr>
          <p:spPr>
            <a:xfrm>
              <a:off x="4780154" y="2846783"/>
              <a:ext cx="425817" cy="351565"/>
            </a:xfrm>
            <a:prstGeom prst="roundRect">
              <a:avLst/>
            </a:prstGeom>
            <a:solidFill>
              <a:srgbClr val="9A57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Diamond 46">
              <a:extLst>
                <a:ext uri="{FF2B5EF4-FFF2-40B4-BE49-F238E27FC236}">
                  <a16:creationId xmlns:a16="http://schemas.microsoft.com/office/drawing/2014/main" id="{CF1E7E84-BE84-EF72-028C-7C6BE33BBDC3}"/>
                </a:ext>
              </a:extLst>
            </p:cNvPr>
            <p:cNvSpPr/>
            <p:nvPr/>
          </p:nvSpPr>
          <p:spPr>
            <a:xfrm>
              <a:off x="5213214" y="2932649"/>
              <a:ext cx="167131" cy="167131"/>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Rounded Corners 47">
              <a:extLst>
                <a:ext uri="{FF2B5EF4-FFF2-40B4-BE49-F238E27FC236}">
                  <a16:creationId xmlns:a16="http://schemas.microsoft.com/office/drawing/2014/main" id="{A41AD289-0792-2EA4-E800-3122F9EFFC59}"/>
                </a:ext>
              </a:extLst>
            </p:cNvPr>
            <p:cNvSpPr/>
            <p:nvPr/>
          </p:nvSpPr>
          <p:spPr>
            <a:xfrm>
              <a:off x="3749382" y="3458951"/>
              <a:ext cx="425818" cy="351565"/>
            </a:xfrm>
            <a:prstGeom prst="roundRect">
              <a:avLst/>
            </a:prstGeom>
            <a:solidFill>
              <a:srgbClr val="9A57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Diamond 48">
              <a:extLst>
                <a:ext uri="{FF2B5EF4-FFF2-40B4-BE49-F238E27FC236}">
                  <a16:creationId xmlns:a16="http://schemas.microsoft.com/office/drawing/2014/main" id="{BC214A87-C3D5-FF0B-97DE-4DA23A95B490}"/>
                </a:ext>
              </a:extLst>
            </p:cNvPr>
            <p:cNvSpPr/>
            <p:nvPr/>
          </p:nvSpPr>
          <p:spPr>
            <a:xfrm>
              <a:off x="4178571" y="3547432"/>
              <a:ext cx="167130" cy="167132"/>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ight Brace 49">
              <a:extLst>
                <a:ext uri="{FF2B5EF4-FFF2-40B4-BE49-F238E27FC236}">
                  <a16:creationId xmlns:a16="http://schemas.microsoft.com/office/drawing/2014/main" id="{6933D540-CF40-3B71-81DD-0728A7B7E745}"/>
                </a:ext>
              </a:extLst>
            </p:cNvPr>
            <p:cNvSpPr/>
            <p:nvPr/>
          </p:nvSpPr>
          <p:spPr>
            <a:xfrm rot="12414236">
              <a:off x="6548237" y="3733320"/>
              <a:ext cx="883655" cy="428062"/>
            </a:xfrm>
            <a:prstGeom prst="rightBrace">
              <a:avLst>
                <a:gd name="adj1" fmla="val 9622"/>
                <a:gd name="adj2" fmla="val 54011"/>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51" name="Straight Arrow Connector 50">
              <a:extLst>
                <a:ext uri="{FF2B5EF4-FFF2-40B4-BE49-F238E27FC236}">
                  <a16:creationId xmlns:a16="http://schemas.microsoft.com/office/drawing/2014/main" id="{272ECD37-CF7C-FD44-E585-9389787F552F}"/>
                </a:ext>
              </a:extLst>
            </p:cNvPr>
            <p:cNvCxnSpPr>
              <a:cxnSpLocks/>
              <a:stCxn id="43" idx="3"/>
              <a:endCxn id="52" idx="1"/>
            </p:cNvCxnSpPr>
            <p:nvPr/>
          </p:nvCxnSpPr>
          <p:spPr>
            <a:xfrm>
              <a:off x="5845239" y="3584443"/>
              <a:ext cx="634759" cy="60184"/>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213DB660-4E3D-3960-4A63-D7FBF409CF29}"/>
                </a:ext>
              </a:extLst>
            </p:cNvPr>
            <p:cNvSpPr/>
            <p:nvPr/>
          </p:nvSpPr>
          <p:spPr>
            <a:xfrm>
              <a:off x="6454901" y="3619530"/>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tangle: Rounded Corners 62">
              <a:extLst>
                <a:ext uri="{FF2B5EF4-FFF2-40B4-BE49-F238E27FC236}">
                  <a16:creationId xmlns:a16="http://schemas.microsoft.com/office/drawing/2014/main" id="{7AC230C3-B6DC-459A-6E3F-2394AB209B41}"/>
                </a:ext>
              </a:extLst>
            </p:cNvPr>
            <p:cNvSpPr/>
            <p:nvPr/>
          </p:nvSpPr>
          <p:spPr>
            <a:xfrm>
              <a:off x="4313700" y="4061498"/>
              <a:ext cx="425816" cy="351565"/>
            </a:xfrm>
            <a:prstGeom prst="roundRect">
              <a:avLst/>
            </a:prstGeom>
            <a:solidFill>
              <a:srgbClr val="9A57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ectangle: Rounded Corners 63">
              <a:extLst>
                <a:ext uri="{FF2B5EF4-FFF2-40B4-BE49-F238E27FC236}">
                  <a16:creationId xmlns:a16="http://schemas.microsoft.com/office/drawing/2014/main" id="{8253828B-6500-05DB-B3F4-DE0CEA08709C}"/>
                </a:ext>
              </a:extLst>
            </p:cNvPr>
            <p:cNvSpPr/>
            <p:nvPr/>
          </p:nvSpPr>
          <p:spPr>
            <a:xfrm>
              <a:off x="5074088" y="4139358"/>
              <a:ext cx="425816" cy="351565"/>
            </a:xfrm>
            <a:prstGeom prst="roundRect">
              <a:avLst/>
            </a:prstGeom>
            <a:solidFill>
              <a:srgbClr val="9A57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5" name="Connector: Elbow 64">
              <a:extLst>
                <a:ext uri="{FF2B5EF4-FFF2-40B4-BE49-F238E27FC236}">
                  <a16:creationId xmlns:a16="http://schemas.microsoft.com/office/drawing/2014/main" id="{623284CD-18F4-CF51-5F9F-6A6C6563AA46}"/>
                </a:ext>
              </a:extLst>
            </p:cNvPr>
            <p:cNvCxnSpPr>
              <a:cxnSpLocks/>
              <a:stCxn id="63" idx="3"/>
              <a:endCxn id="64" idx="1"/>
            </p:cNvCxnSpPr>
            <p:nvPr/>
          </p:nvCxnSpPr>
          <p:spPr>
            <a:xfrm>
              <a:off x="4739516" y="4237281"/>
              <a:ext cx="334572" cy="77860"/>
            </a:xfrm>
            <a:prstGeom prst="bentConnector3">
              <a:avLst>
                <a:gd name="adj1" fmla="val 57592"/>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E289FFA-45DA-6FFE-34F0-C4A60E2E3E8F}"/>
                </a:ext>
              </a:extLst>
            </p:cNvPr>
            <p:cNvCxnSpPr>
              <a:cxnSpLocks/>
              <a:stCxn id="48" idx="2"/>
              <a:endCxn id="63" idx="1"/>
            </p:cNvCxnSpPr>
            <p:nvPr/>
          </p:nvCxnSpPr>
          <p:spPr>
            <a:xfrm>
              <a:off x="3962291" y="3810516"/>
              <a:ext cx="351409" cy="426765"/>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F0DC8FA8-A750-E835-50E7-91D1B053EA3E}"/>
                </a:ext>
              </a:extLst>
            </p:cNvPr>
            <p:cNvSpPr txBox="1"/>
            <p:nvPr/>
          </p:nvSpPr>
          <p:spPr>
            <a:xfrm>
              <a:off x="3996978" y="2633768"/>
              <a:ext cx="2108329" cy="307777"/>
            </a:xfrm>
            <a:prstGeom prst="rect">
              <a:avLst/>
            </a:prstGeom>
            <a:noFill/>
          </p:spPr>
          <p:txBody>
            <a:bodyPr wrap="square" rtlCol="0">
              <a:spAutoFit/>
            </a:bodyPr>
            <a:lstStyle/>
            <a:p>
              <a:pPr algn="r"/>
              <a:r>
                <a:rPr lang="en-GB" sz="1400" b="1" cap="all" dirty="0">
                  <a:latin typeface="Alte Haas Grotesk" panose="02000503000000020004" pitchFamily="2" charset="0"/>
                </a:rPr>
                <a:t>Domain</a:t>
              </a:r>
            </a:p>
          </p:txBody>
        </p:sp>
        <p:sp>
          <p:nvSpPr>
            <p:cNvPr id="71" name="TextBox 70">
              <a:extLst>
                <a:ext uri="{FF2B5EF4-FFF2-40B4-BE49-F238E27FC236}">
                  <a16:creationId xmlns:a16="http://schemas.microsoft.com/office/drawing/2014/main" id="{36926729-2368-F21C-A7F2-F3D542F577A7}"/>
                </a:ext>
              </a:extLst>
            </p:cNvPr>
            <p:cNvSpPr txBox="1"/>
            <p:nvPr/>
          </p:nvSpPr>
          <p:spPr>
            <a:xfrm>
              <a:off x="4780154" y="1924149"/>
              <a:ext cx="2045820" cy="307777"/>
            </a:xfrm>
            <a:prstGeom prst="rect">
              <a:avLst/>
            </a:prstGeom>
            <a:noFill/>
          </p:spPr>
          <p:txBody>
            <a:bodyPr wrap="square" rtlCol="0">
              <a:spAutoFit/>
            </a:bodyPr>
            <a:lstStyle/>
            <a:p>
              <a:pPr algn="r"/>
              <a:r>
                <a:rPr lang="en-GB" sz="1400" b="1" cap="all" dirty="0">
                  <a:latin typeface="Alte Haas Grotesk" panose="02000503000000020004" pitchFamily="2" charset="0"/>
                </a:rPr>
                <a:t>Infrastructure</a:t>
              </a:r>
            </a:p>
          </p:txBody>
        </p:sp>
        <p:sp>
          <p:nvSpPr>
            <p:cNvPr id="85" name="Right Brace 84">
              <a:extLst>
                <a:ext uri="{FF2B5EF4-FFF2-40B4-BE49-F238E27FC236}">
                  <a16:creationId xmlns:a16="http://schemas.microsoft.com/office/drawing/2014/main" id="{ECBCF79C-DB7C-8437-A8D1-79A66D6A3034}"/>
                </a:ext>
              </a:extLst>
            </p:cNvPr>
            <p:cNvSpPr/>
            <p:nvPr/>
          </p:nvSpPr>
          <p:spPr>
            <a:xfrm rot="12414236">
              <a:off x="6139378" y="4519026"/>
              <a:ext cx="883655" cy="428062"/>
            </a:xfrm>
            <a:prstGeom prst="rightBrace">
              <a:avLst>
                <a:gd name="adj1" fmla="val 9622"/>
                <a:gd name="adj2" fmla="val 54011"/>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6" name="Oval 85">
              <a:extLst>
                <a:ext uri="{FF2B5EF4-FFF2-40B4-BE49-F238E27FC236}">
                  <a16:creationId xmlns:a16="http://schemas.microsoft.com/office/drawing/2014/main" id="{EFB2C063-5C64-7717-7CF4-F13A7821C2FA}"/>
                </a:ext>
              </a:extLst>
            </p:cNvPr>
            <p:cNvSpPr/>
            <p:nvPr/>
          </p:nvSpPr>
          <p:spPr>
            <a:xfrm>
              <a:off x="6046042" y="4405236"/>
              <a:ext cx="171374" cy="17137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Rectangle 83">
              <a:extLst>
                <a:ext uri="{FF2B5EF4-FFF2-40B4-BE49-F238E27FC236}">
                  <a16:creationId xmlns:a16="http://schemas.microsoft.com/office/drawing/2014/main" id="{DC2D66E4-746D-C29C-9C6E-03E99FEE3A62}"/>
                </a:ext>
              </a:extLst>
            </p:cNvPr>
            <p:cNvSpPr/>
            <p:nvPr/>
          </p:nvSpPr>
          <p:spPr>
            <a:xfrm rot="17820000">
              <a:off x="6373095" y="4599975"/>
              <a:ext cx="823899" cy="546311"/>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cap="all" dirty="0">
                  <a:solidFill>
                    <a:schemeClr val="tx1"/>
                  </a:solidFill>
                </a:rPr>
                <a:t>Repository (Adapter)</a:t>
              </a:r>
              <a:endParaRPr lang="en-GB" sz="900" cap="all" dirty="0">
                <a:solidFill>
                  <a:schemeClr val="tx1"/>
                </a:solidFill>
              </a:endParaRPr>
            </a:p>
          </p:txBody>
        </p:sp>
        <p:cxnSp>
          <p:nvCxnSpPr>
            <p:cNvPr id="94" name="Straight Arrow Connector 93">
              <a:extLst>
                <a:ext uri="{FF2B5EF4-FFF2-40B4-BE49-F238E27FC236}">
                  <a16:creationId xmlns:a16="http://schemas.microsoft.com/office/drawing/2014/main" id="{6264A4D3-64FF-9EDF-3633-89AB523BA0D2}"/>
                </a:ext>
              </a:extLst>
            </p:cNvPr>
            <p:cNvCxnSpPr>
              <a:cxnSpLocks/>
              <a:stCxn id="64" idx="3"/>
              <a:endCxn id="86" idx="2"/>
            </p:cNvCxnSpPr>
            <p:nvPr/>
          </p:nvCxnSpPr>
          <p:spPr>
            <a:xfrm>
              <a:off x="5499904" y="4315141"/>
              <a:ext cx="546138" cy="175782"/>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0" name="Diamond 99">
              <a:extLst>
                <a:ext uri="{FF2B5EF4-FFF2-40B4-BE49-F238E27FC236}">
                  <a16:creationId xmlns:a16="http://schemas.microsoft.com/office/drawing/2014/main" id="{6CA5F1AF-7106-D0E4-AB41-41734719A651}"/>
                </a:ext>
              </a:extLst>
            </p:cNvPr>
            <p:cNvSpPr/>
            <p:nvPr/>
          </p:nvSpPr>
          <p:spPr>
            <a:xfrm>
              <a:off x="4746556" y="4158475"/>
              <a:ext cx="167131" cy="167131"/>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6" name="Rectangle 215">
              <a:extLst>
                <a:ext uri="{FF2B5EF4-FFF2-40B4-BE49-F238E27FC236}">
                  <a16:creationId xmlns:a16="http://schemas.microsoft.com/office/drawing/2014/main" id="{B4EA41F1-A440-2F90-8DE8-61CF29EE04C4}"/>
                </a:ext>
              </a:extLst>
            </p:cNvPr>
            <p:cNvSpPr/>
            <p:nvPr/>
          </p:nvSpPr>
          <p:spPr>
            <a:xfrm rot="17820000">
              <a:off x="6825496" y="3698388"/>
              <a:ext cx="824437" cy="546311"/>
            </a:xfrm>
            <a:prstGeom prst="rect">
              <a:avLst/>
            </a:prstGeom>
            <a:solidFill>
              <a:srgbClr val="FFD966"/>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cap="all" dirty="0">
                  <a:solidFill>
                    <a:schemeClr val="tx1"/>
                  </a:solidFill>
                </a:rPr>
                <a:t>Auditorium </a:t>
              </a:r>
              <a:r>
                <a:rPr lang="fr-FR" sz="900" cap="all" dirty="0" err="1">
                  <a:solidFill>
                    <a:schemeClr val="tx1"/>
                  </a:solidFill>
                </a:rPr>
                <a:t>seating</a:t>
              </a:r>
              <a:r>
                <a:rPr lang="fr-FR" sz="900" cap="all" dirty="0">
                  <a:solidFill>
                    <a:schemeClr val="tx1"/>
                  </a:solidFill>
                </a:rPr>
                <a:t> web Adapter</a:t>
              </a:r>
              <a:endParaRPr lang="en-GB" sz="900" cap="all" dirty="0">
                <a:solidFill>
                  <a:schemeClr val="tx1"/>
                </a:solidFill>
              </a:endParaRPr>
            </a:p>
          </p:txBody>
        </p:sp>
        <p:cxnSp>
          <p:nvCxnSpPr>
            <p:cNvPr id="159" name="Straight Arrow Connector 158">
              <a:extLst>
                <a:ext uri="{FF2B5EF4-FFF2-40B4-BE49-F238E27FC236}">
                  <a16:creationId xmlns:a16="http://schemas.microsoft.com/office/drawing/2014/main" id="{482C9FBF-083C-E03A-1E91-7D0E1A3E8928}"/>
                </a:ext>
              </a:extLst>
            </p:cNvPr>
            <p:cNvCxnSpPr>
              <a:cxnSpLocks/>
              <a:stCxn id="160" idx="2"/>
            </p:cNvCxnSpPr>
            <p:nvPr/>
          </p:nvCxnSpPr>
          <p:spPr>
            <a:xfrm>
              <a:off x="3496426" y="2834519"/>
              <a:ext cx="400567" cy="303239"/>
            </a:xfrm>
            <a:prstGeom prst="straightConnector1">
              <a:avLst/>
            </a:prstGeom>
            <a:ln w="381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E6B81530-3AF7-F7F1-E6D2-30E2FCEF1862}"/>
                </a:ext>
              </a:extLst>
            </p:cNvPr>
            <p:cNvSpPr/>
            <p:nvPr/>
          </p:nvSpPr>
          <p:spPr>
            <a:xfrm rot="17798078">
              <a:off x="2757713" y="2517497"/>
              <a:ext cx="1086095" cy="437786"/>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cap="all" dirty="0" err="1">
                  <a:solidFill>
                    <a:schemeClr val="tx1"/>
                  </a:solidFill>
                </a:rPr>
                <a:t>WebController</a:t>
              </a:r>
              <a:r>
                <a:rPr lang="fr-FR" sz="900" cap="all" dirty="0">
                  <a:solidFill>
                    <a:schemeClr val="tx1"/>
                  </a:solidFill>
                </a:rPr>
                <a:t> (Adapter)</a:t>
              </a:r>
              <a:endParaRPr lang="en-GB" sz="900" cap="all" dirty="0">
                <a:solidFill>
                  <a:schemeClr val="tx1"/>
                </a:solidFill>
              </a:endParaRPr>
            </a:p>
          </p:txBody>
        </p:sp>
        <p:sp>
          <p:nvSpPr>
            <p:cNvPr id="161" name="TextBox 160">
              <a:extLst>
                <a:ext uri="{FF2B5EF4-FFF2-40B4-BE49-F238E27FC236}">
                  <a16:creationId xmlns:a16="http://schemas.microsoft.com/office/drawing/2014/main" id="{7F5086DF-C070-E37B-B057-56181D96B9DE}"/>
                </a:ext>
              </a:extLst>
            </p:cNvPr>
            <p:cNvSpPr txBox="1"/>
            <p:nvPr/>
          </p:nvSpPr>
          <p:spPr>
            <a:xfrm>
              <a:off x="3492687" y="2670828"/>
              <a:ext cx="618793" cy="215444"/>
            </a:xfrm>
            <a:prstGeom prst="rect">
              <a:avLst/>
            </a:prstGeom>
            <a:noFill/>
          </p:spPr>
          <p:txBody>
            <a:bodyPr wrap="square" rtlCol="0">
              <a:spAutoFit/>
            </a:bodyPr>
            <a:lstStyle/>
            <a:p>
              <a:r>
                <a:rPr lang="fr-FR" sz="800" b="1" dirty="0">
                  <a:solidFill>
                    <a:srgbClr val="C00000"/>
                  </a:solidFill>
                  <a:latin typeface="Alte Haas Grotesk" panose="02000503000000020004" pitchFamily="2" charset="0"/>
                </a:rPr>
                <a:t>(in proc)</a:t>
              </a:r>
              <a:endParaRPr lang="en-GB" sz="800" b="1" dirty="0">
                <a:solidFill>
                  <a:srgbClr val="C00000"/>
                </a:solidFill>
                <a:latin typeface="Alte Haas Grotesk" panose="02000503000000020004" pitchFamily="2" charset="0"/>
              </a:endParaRPr>
            </a:p>
          </p:txBody>
        </p:sp>
      </p:grpSp>
      <p:sp>
        <p:nvSpPr>
          <p:cNvPr id="53" name="TextBox 52">
            <a:extLst>
              <a:ext uri="{FF2B5EF4-FFF2-40B4-BE49-F238E27FC236}">
                <a16:creationId xmlns:a16="http://schemas.microsoft.com/office/drawing/2014/main" id="{DA178585-0911-0938-903A-12270E1D978E}"/>
              </a:ext>
            </a:extLst>
          </p:cNvPr>
          <p:cNvSpPr txBox="1"/>
          <p:nvPr/>
        </p:nvSpPr>
        <p:spPr>
          <a:xfrm>
            <a:off x="553665" y="176549"/>
            <a:ext cx="11130335" cy="830997"/>
          </a:xfrm>
          <a:prstGeom prst="rect">
            <a:avLst/>
          </a:prstGeom>
          <a:noFill/>
        </p:spPr>
        <p:txBody>
          <a:bodyPr wrap="square" rtlCol="0" anchor="t">
            <a:spAutoFit/>
          </a:bodyPr>
          <a:lstStyle/>
          <a:p>
            <a:pPr algn="r"/>
            <a:r>
              <a:rPr lang="en-US" sz="4800" b="1" cap="all" dirty="0">
                <a:solidFill>
                  <a:srgbClr val="C00000"/>
                </a:solidFill>
                <a:latin typeface="Alte Haas Grotesk" panose="02000503000000020004" pitchFamily="2" charset="0"/>
              </a:rPr>
              <a:t>Ports &amp; Adapters</a:t>
            </a:r>
          </a:p>
        </p:txBody>
      </p:sp>
      <p:grpSp>
        <p:nvGrpSpPr>
          <p:cNvPr id="4" name="Group 3">
            <a:extLst>
              <a:ext uri="{FF2B5EF4-FFF2-40B4-BE49-F238E27FC236}">
                <a16:creationId xmlns:a16="http://schemas.microsoft.com/office/drawing/2014/main" id="{27933357-0C22-DF0D-E992-E2FBD5F5AA02}"/>
              </a:ext>
            </a:extLst>
          </p:cNvPr>
          <p:cNvGrpSpPr/>
          <p:nvPr/>
        </p:nvGrpSpPr>
        <p:grpSpPr>
          <a:xfrm>
            <a:off x="1649364" y="1768178"/>
            <a:ext cx="660591" cy="1470859"/>
            <a:chOff x="1965168" y="2704885"/>
            <a:chExt cx="171374" cy="381578"/>
          </a:xfrm>
        </p:grpSpPr>
        <p:cxnSp>
          <p:nvCxnSpPr>
            <p:cNvPr id="55" name="Straight Connector 54">
              <a:extLst>
                <a:ext uri="{FF2B5EF4-FFF2-40B4-BE49-F238E27FC236}">
                  <a16:creationId xmlns:a16="http://schemas.microsoft.com/office/drawing/2014/main" id="{DC68279D-A83E-7324-80B8-5171C272A59B}"/>
                </a:ext>
              </a:extLst>
            </p:cNvPr>
            <p:cNvCxnSpPr>
              <a:cxnSpLocks/>
            </p:cNvCxnSpPr>
            <p:nvPr/>
          </p:nvCxnSpPr>
          <p:spPr>
            <a:xfrm>
              <a:off x="2050855" y="2876259"/>
              <a:ext cx="0" cy="210204"/>
            </a:xfrm>
            <a:prstGeom prst="line">
              <a:avLst/>
            </a:prstGeom>
            <a:ln w="793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4C70A84D-D904-96E4-3C82-748B751FF6FE}"/>
                </a:ext>
              </a:extLst>
            </p:cNvPr>
            <p:cNvSpPr/>
            <p:nvPr/>
          </p:nvSpPr>
          <p:spPr>
            <a:xfrm>
              <a:off x="1965168" y="2704885"/>
              <a:ext cx="171374" cy="171374"/>
            </a:xfrm>
            <a:prstGeom prst="ellipse">
              <a:avLst/>
            </a:prstGeom>
            <a:solidFill>
              <a:schemeClr val="bg1"/>
            </a:solidFill>
            <a:ln w="793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grpSp>
      <p:sp>
        <p:nvSpPr>
          <p:cNvPr id="57" name="Rectangle 56">
            <a:extLst>
              <a:ext uri="{FF2B5EF4-FFF2-40B4-BE49-F238E27FC236}">
                <a16:creationId xmlns:a16="http://schemas.microsoft.com/office/drawing/2014/main" id="{A3349801-769A-872D-3FC1-1A90440DBCB8}"/>
              </a:ext>
            </a:extLst>
          </p:cNvPr>
          <p:cNvSpPr/>
          <p:nvPr/>
        </p:nvSpPr>
        <p:spPr>
          <a:xfrm rot="17820000">
            <a:off x="9729323" y="2068628"/>
            <a:ext cx="1499414" cy="993583"/>
          </a:xfrm>
          <a:prstGeom prst="rect">
            <a:avLst/>
          </a:prstGeom>
          <a:solidFill>
            <a:srgbClr val="FFD966"/>
          </a:solidFill>
          <a:ln w="603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cap="all" dirty="0">
                <a:solidFill>
                  <a:schemeClr val="tx1"/>
                </a:solidFill>
                <a:latin typeface="Alte Haas Grotesk" panose="02000503000000020004" pitchFamily="2" charset="0"/>
              </a:rPr>
              <a:t>Adapter</a:t>
            </a:r>
            <a:endParaRPr lang="en-GB" sz="2000" b="1" cap="all" dirty="0">
              <a:solidFill>
                <a:schemeClr val="tx1"/>
              </a:solidFill>
              <a:latin typeface="Alte Haas Grotesk" panose="02000503000000020004" pitchFamily="2" charset="0"/>
            </a:endParaRPr>
          </a:p>
        </p:txBody>
      </p:sp>
      <p:sp>
        <p:nvSpPr>
          <p:cNvPr id="58" name="TextBox 57">
            <a:extLst>
              <a:ext uri="{FF2B5EF4-FFF2-40B4-BE49-F238E27FC236}">
                <a16:creationId xmlns:a16="http://schemas.microsoft.com/office/drawing/2014/main" id="{C4310008-1AAB-20E4-D325-4A13492AF26D}"/>
              </a:ext>
            </a:extLst>
          </p:cNvPr>
          <p:cNvSpPr txBox="1"/>
          <p:nvPr/>
        </p:nvSpPr>
        <p:spPr>
          <a:xfrm>
            <a:off x="653577" y="3955966"/>
            <a:ext cx="2769754" cy="1938992"/>
          </a:xfrm>
          <a:prstGeom prst="rect">
            <a:avLst/>
          </a:prstGeom>
          <a:noFill/>
        </p:spPr>
        <p:txBody>
          <a:bodyPr wrap="square" rtlCol="0" anchor="ctr">
            <a:spAutoFit/>
          </a:bodyPr>
          <a:lstStyle/>
          <a:p>
            <a:pPr algn="ctr"/>
            <a:r>
              <a:rPr lang="en-US" sz="2000" b="1" cap="all" dirty="0">
                <a:solidFill>
                  <a:srgbClr val="FF0000"/>
                </a:solidFill>
                <a:latin typeface="Alte Haas Grotesk" panose="02000503000000020004" pitchFamily="2" charset="0"/>
              </a:rPr>
              <a:t>Left-side Ports  are</a:t>
            </a:r>
            <a:r>
              <a:rPr lang="en-US" sz="2000" b="1" cap="all" dirty="0">
                <a:latin typeface="Alte Haas Grotesk" panose="02000503000000020004" pitchFamily="2" charset="0"/>
              </a:rPr>
              <a:t> domain-driven </a:t>
            </a:r>
            <a:r>
              <a:rPr lang="en-US" sz="2000" b="1" cap="all" dirty="0">
                <a:solidFill>
                  <a:srgbClr val="FF0000"/>
                </a:solidFill>
                <a:latin typeface="Alte Haas Grotesk" panose="02000503000000020004" pitchFamily="2" charset="0"/>
              </a:rPr>
              <a:t>Contracts</a:t>
            </a:r>
            <a:r>
              <a:rPr lang="en-US" sz="2000" b="1" cap="all" dirty="0">
                <a:latin typeface="Alte Haas Grotesk" panose="02000503000000020004" pitchFamily="2" charset="0"/>
              </a:rPr>
              <a:t> for others to interact with</a:t>
            </a:r>
          </a:p>
        </p:txBody>
      </p:sp>
      <p:sp>
        <p:nvSpPr>
          <p:cNvPr id="59" name="TextBox 58">
            <a:extLst>
              <a:ext uri="{FF2B5EF4-FFF2-40B4-BE49-F238E27FC236}">
                <a16:creationId xmlns:a16="http://schemas.microsoft.com/office/drawing/2014/main" id="{BE96AEF4-CF93-8037-64BC-FE31A3A5E29F}"/>
              </a:ext>
            </a:extLst>
          </p:cNvPr>
          <p:cNvSpPr txBox="1"/>
          <p:nvPr/>
        </p:nvSpPr>
        <p:spPr>
          <a:xfrm>
            <a:off x="9119069" y="3999835"/>
            <a:ext cx="2769754" cy="830997"/>
          </a:xfrm>
          <a:prstGeom prst="rect">
            <a:avLst/>
          </a:prstGeom>
          <a:noFill/>
        </p:spPr>
        <p:txBody>
          <a:bodyPr wrap="square" rtlCol="0" anchor="ctr">
            <a:spAutoFit/>
          </a:bodyPr>
          <a:lstStyle/>
          <a:p>
            <a:pPr algn="ctr"/>
            <a:r>
              <a:rPr lang="en-US" sz="2400" b="1" cap="all" dirty="0">
                <a:latin typeface="Alte Haas Grotesk" panose="02000503000000020004" pitchFamily="2" charset="0"/>
              </a:rPr>
              <a:t>Adapters adapt </a:t>
            </a:r>
            <a:r>
              <a:rPr lang="fr-FR" sz="2400" b="1" cap="all" dirty="0">
                <a:latin typeface="Alte Haas Grotesk" panose="02000503000000020004" pitchFamily="2" charset="0"/>
              </a:rPr>
              <a:t>😁</a:t>
            </a:r>
            <a:endParaRPr lang="en-US" sz="2400" b="1" cap="all" dirty="0">
              <a:latin typeface="Alte Haas Grotesk" panose="02000503000000020004" pitchFamily="2" charset="0"/>
            </a:endParaRPr>
          </a:p>
        </p:txBody>
      </p:sp>
    </p:spTree>
    <p:extLst>
      <p:ext uri="{BB962C8B-B14F-4D97-AF65-F5344CB8AC3E}">
        <p14:creationId xmlns:p14="http://schemas.microsoft.com/office/powerpoint/2010/main" val="4595529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1125</TotalTime>
  <Words>1564</Words>
  <Application>Microsoft Office PowerPoint</Application>
  <PresentationFormat>Widescreen</PresentationFormat>
  <Paragraphs>280</Paragraphs>
  <Slides>17</Slides>
  <Notes>5</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Alte Haas Grotesk</vt:lpstr>
      <vt:lpstr>Arial</vt:lpstr>
      <vt:lpstr>Calibri</vt:lpstr>
      <vt:lpstr>Calibri Light</vt:lpstr>
      <vt:lpstr>Office Theme</vt:lpstr>
      <vt:lpstr>Hexagonal Architecture  &amp; Beyond</vt:lpstr>
      <vt:lpstr>Hexagonal Architecture: one pattern to…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Hexagonal Architecture: one pattern, multiple facets?</vt:lpstr>
      <vt:lpstr>PowerPoint Presentation</vt:lpstr>
      <vt:lpstr>PowerPoint Presentation</vt:lpstr>
      <vt:lpstr>PowerPoint Presentation</vt:lpstr>
      <vt:lpstr>Appendix</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PIERRAIN Thomas</dc:creator>
  <cp:lastModifiedBy>Thomas Pierrain</cp:lastModifiedBy>
  <cp:revision>163</cp:revision>
  <dcterms:created xsi:type="dcterms:W3CDTF">2022-05-28T12:18:08Z</dcterms:created>
  <dcterms:modified xsi:type="dcterms:W3CDTF">2022-08-16T12:09:17Z</dcterms:modified>
</cp:coreProperties>
</file>