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78" r:id="rId3"/>
    <p:sldId id="265" r:id="rId4"/>
    <p:sldId id="273" r:id="rId5"/>
    <p:sldId id="272" r:id="rId6"/>
    <p:sldId id="276" r:id="rId7"/>
    <p:sldId id="274" r:id="rId8"/>
    <p:sldId id="277" r:id="rId9"/>
    <p:sldId id="279" r:id="rId10"/>
    <p:sldId id="275" r:id="rId11"/>
    <p:sldId id="271" r:id="rId12"/>
    <p:sldId id="263" r:id="rId13"/>
    <p:sldId id="258" r:id="rId14"/>
    <p:sldId id="259" r:id="rId15"/>
    <p:sldId id="270" r:id="rId16"/>
    <p:sldId id="260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E0B752"/>
    <a:srgbClr val="D39807"/>
    <a:srgbClr val="E4C16C"/>
    <a:srgbClr val="E2BB5C"/>
    <a:srgbClr val="CC2206"/>
    <a:srgbClr val="FF6D6D"/>
    <a:srgbClr val="EDEDED"/>
    <a:srgbClr val="AFABA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2" autoAdjust="0"/>
    <p:restoredTop sz="78249" autoAdjust="0"/>
  </p:normalViewPr>
  <p:slideViewPr>
    <p:cSldViewPr snapToGrid="0">
      <p:cViewPr varScale="1">
        <p:scale>
          <a:sx n="63" d="100"/>
          <a:sy n="63" d="100"/>
        </p:scale>
        <p:origin x="11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8A3C-6858-443B-89A4-B1C526E3FFA3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29CEC-398D-4A32-BEC5-723E5017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3EF0A624-6C09-21CC-040E-49958991D9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61358C09-227D-3487-7286-7ACAEF86B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8B1B3379-69B8-E7E0-0CC9-3CCCCA70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B03CF-C6DC-A3F8-8665-C81D3D07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 </a:t>
            </a:r>
            <a:b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&amp; Beyond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8F56715-01BF-57E5-7FBC-EBE845C60268}"/>
              </a:ext>
            </a:extLst>
          </p:cNvPr>
          <p:cNvSpPr txBox="1">
            <a:spLocks/>
          </p:cNvSpPr>
          <p:nvPr/>
        </p:nvSpPr>
        <p:spPr>
          <a:xfrm>
            <a:off x="8022020" y="5128171"/>
            <a:ext cx="3852041" cy="973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Thomas PIERRAIN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(use case driven)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@tpierrain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DE908B-A6F1-41EC-242B-54CBDCE3A3FB}"/>
              </a:ext>
            </a:extLst>
          </p:cNvPr>
          <p:cNvGrpSpPr/>
          <p:nvPr/>
        </p:nvGrpSpPr>
        <p:grpSpPr>
          <a:xfrm>
            <a:off x="9325741" y="6101693"/>
            <a:ext cx="1244597" cy="369280"/>
            <a:chOff x="8974667" y="6020305"/>
            <a:chExt cx="2209800" cy="6556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6FCA8A-9AA2-29FB-AD42-A4E2A2198F47}"/>
                </a:ext>
              </a:extLst>
            </p:cNvPr>
            <p:cNvSpPr/>
            <p:nvPr/>
          </p:nvSpPr>
          <p:spPr>
            <a:xfrm>
              <a:off x="8974667" y="6020305"/>
              <a:ext cx="2209800" cy="65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Office Manager &amp; DAF Externalisé: Une meilleure collaboration dans la  gestion des dépenses grâce à Spendesk">
              <a:extLst>
                <a:ext uri="{FF2B5EF4-FFF2-40B4-BE49-F238E27FC236}">
                  <a16:creationId xmlns:a16="http://schemas.microsoft.com/office/drawing/2014/main" id="{7D3D6B3C-34C7-1614-79EE-52F224B96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16" y="6119988"/>
              <a:ext cx="1792303" cy="4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1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36963" y="842546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54" idx="3"/>
          </p:cNvCxnSpPr>
          <p:nvPr/>
        </p:nvCxnSpPr>
        <p:spPr>
          <a:xfrm>
            <a:off x="7481098" y="4095553"/>
            <a:ext cx="1504138" cy="5194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9DD52ED7-5148-67C5-D885-4E2830223613}"/>
              </a:ext>
            </a:extLst>
          </p:cNvPr>
          <p:cNvSpPr/>
          <p:nvPr/>
        </p:nvSpPr>
        <p:spPr>
          <a:xfrm>
            <a:off x="8985236" y="3672163"/>
            <a:ext cx="2738578" cy="1885727"/>
          </a:xfrm>
          <a:prstGeom prst="hexagon">
            <a:avLst/>
          </a:prstGeom>
          <a:solidFill>
            <a:srgbClr val="C5E0B4"/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Auditorium </a:t>
            </a:r>
            <a:r>
              <a:rPr lang="en-GB" sz="1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seatings</a:t>
            </a:r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API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75229-5FE5-9C3C-75B6-2803B1934537}"/>
              </a:ext>
            </a:extLst>
          </p:cNvPr>
          <p:cNvGrpSpPr/>
          <p:nvPr/>
        </p:nvGrpSpPr>
        <p:grpSpPr>
          <a:xfrm>
            <a:off x="1185295" y="1169988"/>
            <a:ext cx="7317239" cy="4795034"/>
            <a:chOff x="-228725" y="651514"/>
            <a:chExt cx="7317239" cy="479503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1130412" y="1372282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2206827" y="2106919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2457876" y="2594187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4005403" y="2890186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2761180" y="2504092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3791951" y="2504092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3366134" y="2328309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3799194" y="24141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2335362" y="2940477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2764551" y="3028958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5134217" y="321484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4431219" y="3065969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5040881" y="310105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2899680" y="354302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3660068" y="362088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3325496" y="3718807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2548271" y="3292042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2582958" y="2115294"/>
              <a:ext cx="2108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Seat suggestions 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888634" y="1405675"/>
              <a:ext cx="1523320" cy="272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EB3B387-29CE-ED80-CE7F-BA9EBA7F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725" y="651514"/>
              <a:ext cx="696871" cy="656800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BD609C-A372-9B77-A208-61AAF7FAC62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79" y="1267403"/>
              <a:ext cx="1145077" cy="894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B6EC26-17C9-4060-F3BD-944E655A43B6}"/>
                </a:ext>
              </a:extLst>
            </p:cNvPr>
            <p:cNvSpPr txBox="1"/>
            <p:nvPr/>
          </p:nvSpPr>
          <p:spPr>
            <a:xfrm>
              <a:off x="756465" y="1541936"/>
              <a:ext cx="487634" cy="230832"/>
            </a:xfrm>
            <a:prstGeom prst="rect">
              <a:avLst/>
            </a:prstGeom>
            <a:solidFill>
              <a:srgbClr val="E4C16C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900" b="1">
                  <a:latin typeface="Alte Haas Grotesk" panose="02000503000000020004" pitchFamily="2" charset="0"/>
                </a:defRPr>
              </a:lvl1pPr>
            </a:lstStyle>
            <a:p>
              <a:r>
                <a:rPr lang="fr-FR" dirty="0"/>
                <a:t>HTTP</a:t>
              </a:r>
              <a:endParaRPr lang="en-GB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4725358" y="4000552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4632022" y="3886762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4959075" y="4081501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4085884" y="3796667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3332536" y="364000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lowchart: Magnetic Disk 101">
              <a:extLst>
                <a:ext uri="{FF2B5EF4-FFF2-40B4-BE49-F238E27FC236}">
                  <a16:creationId xmlns:a16="http://schemas.microsoft.com/office/drawing/2014/main" id="{8809B9B3-2ABA-7002-C465-823660F01F15}"/>
                </a:ext>
              </a:extLst>
            </p:cNvPr>
            <p:cNvSpPr/>
            <p:nvPr/>
          </p:nvSpPr>
          <p:spPr>
            <a:xfrm>
              <a:off x="6449037" y="4738570"/>
              <a:ext cx="504521" cy="707978"/>
            </a:xfrm>
            <a:prstGeom prst="flowChartMagneticDisk">
              <a:avLst/>
            </a:prstGeom>
            <a:solidFill>
              <a:srgbClr val="DFC9E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C579C9-2B02-64AB-2FBD-5421A8699E3D}"/>
                </a:ext>
              </a:extLst>
            </p:cNvPr>
            <p:cNvCxnSpPr>
              <a:cxnSpLocks/>
              <a:stCxn id="84" idx="2"/>
              <a:endCxn id="102" idx="2"/>
            </p:cNvCxnSpPr>
            <p:nvPr/>
          </p:nvCxnSpPr>
          <p:spPr>
            <a:xfrm>
              <a:off x="5614408" y="4478666"/>
              <a:ext cx="834629" cy="6138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D09CB-1EA0-C721-B9D5-8B0814D9365D}"/>
                </a:ext>
              </a:extLst>
            </p:cNvPr>
            <p:cNvSpPr txBox="1"/>
            <p:nvPr/>
          </p:nvSpPr>
          <p:spPr>
            <a:xfrm>
              <a:off x="2047278" y="4991066"/>
              <a:ext cx="33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Seat Suggestions API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5411476" y="3179914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2082406" y="2316045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1343693" y="1999023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2078667" y="2152354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B73EF0-935D-80FD-0DA6-10CCD5AA72D7}"/>
                </a:ext>
              </a:extLst>
            </p:cNvPr>
            <p:cNvSpPr txBox="1"/>
            <p:nvPr/>
          </p:nvSpPr>
          <p:spPr>
            <a:xfrm>
              <a:off x="6600880" y="3691716"/>
              <a:ext cx="487634" cy="230832"/>
            </a:xfrm>
            <a:prstGeom prst="rect">
              <a:avLst/>
            </a:prstGeom>
            <a:solidFill>
              <a:srgbClr val="D39807"/>
            </a:solidFill>
          </p:spPr>
          <p:txBody>
            <a:bodyPr wrap="none" rtlCol="0">
              <a:spAutoFit/>
            </a:bodyPr>
            <a:lstStyle/>
            <a:p>
              <a:r>
                <a:rPr lang="fr-FR" sz="900" b="1" dirty="0">
                  <a:latin typeface="Alte Haas Grotesk" panose="02000503000000020004" pitchFamily="2" charset="0"/>
                </a:rPr>
                <a:t>HTTP</a:t>
              </a:r>
              <a:endParaRPr lang="en-GB" sz="900" b="1" dirty="0"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one pattern, multiple facets?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1825625"/>
            <a:ext cx="9709608" cy="1996567"/>
          </a:xfrm>
          <a:solidFill>
            <a:schemeClr val="bg2">
              <a:alpha val="48000"/>
            </a:schemeClr>
          </a:solidFill>
          <a:ln>
            <a:noFill/>
          </a:ln>
        </p:spPr>
        <p:txBody>
          <a:bodyPr tIns="91440" bIns="0">
            <a:normAutofit fontScale="85000" lnSpcReduction="20000"/>
          </a:bodyPr>
          <a:lstStyle/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technological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switch one technology with another without breaking our core domain code (like plug-ins)</a:t>
            </a:r>
          </a:p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testability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</a:t>
            </a:r>
            <a:r>
              <a:rPr lang="en-US" dirty="0"/>
              <a:t>develop and test an application in isolation from its eventual run-time devices and databases</a:t>
            </a:r>
          </a:p>
          <a:p>
            <a:r>
              <a:rPr lang="en-US" b="1" i="1" dirty="0">
                <a:solidFill>
                  <a:srgbClr val="C00000"/>
                </a:solidFill>
                <a:ea typeface="Times New Roman" panose="02020603050405020304" pitchFamily="18" charset="0"/>
              </a:rPr>
              <a:t>The fast feedback facet:</a:t>
            </a:r>
            <a:r>
              <a:rPr lang="en-US" b="1" i="1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to have good time to market and fast feedbacks about what is really at stakes for our users</a:t>
            </a:r>
            <a:endParaRPr lang="en-US" dirty="0"/>
          </a:p>
        </p:txBody>
      </p:sp>
      <p:pic>
        <p:nvPicPr>
          <p:cNvPr id="5" name="Picture 4" descr="A picture containing person, person, standing, male&#10;&#10;Description automatically generated">
            <a:extLst>
              <a:ext uri="{FF2B5EF4-FFF2-40B4-BE49-F238E27FC236}">
                <a16:creationId xmlns:a16="http://schemas.microsoft.com/office/drawing/2014/main" id="{F3DE751F-C344-8D54-82A7-E99DF814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r="17239" b="24426"/>
          <a:stretch/>
        </p:blipFill>
        <p:spPr>
          <a:xfrm>
            <a:off x="414544" y="1825625"/>
            <a:ext cx="1446424" cy="199656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BCD140-61B6-07DA-023B-B4739982E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5889" b="7939"/>
          <a:stretch/>
        </p:blipFill>
        <p:spPr>
          <a:xfrm>
            <a:off x="414544" y="4424775"/>
            <a:ext cx="1446424" cy="22076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5BEAB-D245-08BF-4CA9-671338EE36A1}"/>
              </a:ext>
            </a:extLst>
          </p:cNvPr>
          <p:cNvSpPr txBox="1">
            <a:spLocks/>
          </p:cNvSpPr>
          <p:nvPr/>
        </p:nvSpPr>
        <p:spPr>
          <a:xfrm>
            <a:off x="1985034" y="4414615"/>
            <a:ext cx="9709608" cy="2217833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noFill/>
          </a:ln>
        </p:spPr>
        <p:txBody>
          <a:bodyPr vert="horz" lIns="91440" tIns="91440" rIns="9144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tactical DDD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properly split and protect our domain code from the infrastructure one</a:t>
            </a:r>
          </a:p>
          <a:p>
            <a:r>
              <a:rPr lang="en-US" sz="1800" b="1" i="1" dirty="0">
                <a:ea typeface="Times New Roman" panose="02020603050405020304" pitchFamily="18" charset="0"/>
              </a:rPr>
              <a:t>The 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simplicity facet</a:t>
            </a:r>
            <a:r>
              <a:rPr lang="en-US" sz="1800" b="1" i="1" dirty="0">
                <a:ea typeface="Times New Roman" panose="02020603050405020304" pitchFamily="18" charset="0"/>
              </a:rPr>
              <a:t>: </a:t>
            </a:r>
            <a:r>
              <a:rPr lang="en-US" sz="1800" dirty="0">
                <a:ea typeface="Times New Roman" panose="02020603050405020304" pitchFamily="18" charset="0"/>
              </a:rPr>
              <a:t>to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reduce layering and complexity of our architectures 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late architectural decisions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postpone architectural decisions at the right time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strategic DDD facet: </a:t>
            </a:r>
            <a:r>
              <a:rPr lang="en-US" sz="1800" dirty="0"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o adapt not only technologies but also external models</a:t>
            </a:r>
          </a:p>
          <a:p>
            <a:r>
              <a:rPr lang="en-US" sz="1800" b="1" i="1" dirty="0"/>
              <a:t>The Refactoring hive facet:</a:t>
            </a:r>
            <a:r>
              <a:rPr lang="en-US" sz="1800" dirty="0"/>
              <a:t> to modularize a monolith splitting every Bounded Context into a hexagon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3DE9-97F0-8018-41FF-42B4248D2821}"/>
              </a:ext>
            </a:extLst>
          </p:cNvPr>
          <p:cNvSpPr txBox="1"/>
          <p:nvPr/>
        </p:nvSpPr>
        <p:spPr>
          <a:xfrm>
            <a:off x="414544" y="4424775"/>
            <a:ext cx="1446424" cy="220767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370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sz="900" b="1">
                <a:latin typeface="Alte Haas Grotesk" panose="02000503000000020004" pitchFamily="2" charset="0"/>
              </a:defRPr>
            </a:lvl1pPr>
          </a:lstStyle>
          <a:p>
            <a:r>
              <a:rPr lang="fr-FR"/>
              <a:t>HTTP</a:t>
            </a:r>
            <a:endParaRPr lang="en-GB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ADB41B-238B-C670-9117-003CEF73E76F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A4B-F5F3-A2E0-FF38-4AB94738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A61B-1125-A0E2-DA8B-F59E2037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6877463" y="5100557"/>
            <a:ext cx="170234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Provides </a:t>
            </a:r>
            <a:r>
              <a:rPr lang="en-US" sz="1200" dirty="0" err="1"/>
              <a:t>AuditoriumSeatings</a:t>
            </a:r>
            <a:r>
              <a:rPr lang="en-US" sz="1200" dirty="0"/>
              <a:t> (</a:t>
            </a:r>
            <a:r>
              <a:rPr lang="en-US" sz="1200" dirty="0" err="1"/>
              <a:t>AuditoriumSeating</a:t>
            </a:r>
            <a:r>
              <a:rPr lang="en-US" sz="1200" dirty="0"/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845CC3-918E-A3FC-C315-291437AF5F55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49C46287-6D0C-0B2A-A67B-BB255E3B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92" y="-410910"/>
            <a:ext cx="13401083" cy="7727957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one pattern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1825625"/>
            <a:ext cx="9709608" cy="1996567"/>
          </a:xfrm>
          <a:solidFill>
            <a:schemeClr val="bg2">
              <a:alpha val="48000"/>
            </a:schemeClr>
          </a:solidFill>
          <a:ln>
            <a:noFill/>
          </a:ln>
        </p:spPr>
        <p:txBody>
          <a:bodyPr tIns="91440" bIns="0">
            <a:normAutofit fontScale="85000" lnSpcReduction="20000"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E</a:t>
            </a:r>
            <a:r>
              <a:rPr lang="en-US" dirty="0">
                <a:effectLst/>
                <a:ea typeface="Times New Roman" panose="02020603050405020304" pitchFamily="18" charset="0"/>
              </a:rPr>
              <a:t>asily switch one technology with another without breaking our core domain code (like plug-ins)</a:t>
            </a:r>
          </a:p>
          <a:p>
            <a:r>
              <a:rPr lang="en-US" dirty="0">
                <a:ea typeface="Times New Roman" panose="02020603050405020304" pitchFamily="18" charset="0"/>
              </a:rPr>
              <a:t>E</a:t>
            </a:r>
            <a:r>
              <a:rPr lang="en-US" dirty="0">
                <a:effectLst/>
                <a:ea typeface="Times New Roman" panose="02020603050405020304" pitchFamily="18" charset="0"/>
              </a:rPr>
              <a:t>asily </a:t>
            </a:r>
            <a:r>
              <a:rPr lang="en-US" dirty="0"/>
              <a:t>develop and test an application in isolation from its eventual run-time devices and databases</a:t>
            </a:r>
          </a:p>
          <a:p>
            <a:r>
              <a:rPr lang="en-US" dirty="0">
                <a:ea typeface="Times New Roman" panose="02020603050405020304" pitchFamily="18" charset="0"/>
              </a:rPr>
              <a:t>Have good time to market and fast feedbacks about what is really at stakes for our users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F7EEAF-7BBA-45B8-51AA-4E57A48D0E0C}"/>
              </a:ext>
            </a:extLst>
          </p:cNvPr>
          <p:cNvGrpSpPr/>
          <p:nvPr/>
        </p:nvGrpSpPr>
        <p:grpSpPr>
          <a:xfrm>
            <a:off x="272124" y="1825625"/>
            <a:ext cx="1731264" cy="2827564"/>
            <a:chOff x="272124" y="1825625"/>
            <a:chExt cx="1731264" cy="2827564"/>
          </a:xfrm>
        </p:grpSpPr>
        <p:pic>
          <p:nvPicPr>
            <p:cNvPr id="5" name="Picture 4" descr="A picture containing person, person, standing, male&#10;&#10;Description automatically generated">
              <a:extLst>
                <a:ext uri="{FF2B5EF4-FFF2-40B4-BE49-F238E27FC236}">
                  <a16:creationId xmlns:a16="http://schemas.microsoft.com/office/drawing/2014/main" id="{F3DE751F-C344-8D54-82A7-E99DF8141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01" r="17239" b="24426"/>
            <a:stretch/>
          </p:blipFill>
          <p:spPr>
            <a:xfrm>
              <a:off x="414544" y="1825625"/>
              <a:ext cx="1446424" cy="19965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F773B-D565-A9D9-E503-E066F958C85B}"/>
                </a:ext>
              </a:extLst>
            </p:cNvPr>
            <p:cNvSpPr txBox="1"/>
            <p:nvPr/>
          </p:nvSpPr>
          <p:spPr>
            <a:xfrm>
              <a:off x="272124" y="3822192"/>
              <a:ext cx="1731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lte Haas Grotesk" panose="02000503000000020004" pitchFamily="2" charset="0"/>
                </a:rPr>
                <a:t>Alistair Cockburn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92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2 Zones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A85A9-F91A-7558-8744-64DF70604B1F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5387544" y="1965687"/>
              <a:ext cx="1659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Communicating via…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725219"/>
            <a:chOff x="2544432" y="1890756"/>
            <a:chExt cx="5174160" cy="372521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cap="all" dirty="0">
                <a:latin typeface="Alte Haas Grotesk" panose="02000503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 rot="17754927">
              <a:off x="5545659" y="4098886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Adapters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1FF84A-53F4-42A8-3A52-9FC62D464129}"/>
                </a:ext>
              </a:extLst>
            </p:cNvPr>
            <p:cNvSpPr txBox="1"/>
            <p:nvPr/>
          </p:nvSpPr>
          <p:spPr>
            <a:xfrm rot="17754927">
              <a:off x="4844619" y="3848950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08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175200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49382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178571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3962291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92687" y="2670828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&amp; Adapters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38187" y="2197219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49801-769A-872D-3FC1-1A90440DBCB8}"/>
              </a:ext>
            </a:extLst>
          </p:cNvPr>
          <p:cNvSpPr/>
          <p:nvPr/>
        </p:nvSpPr>
        <p:spPr>
          <a:xfrm rot="17820000">
            <a:off x="9790100" y="2444752"/>
            <a:ext cx="1499414" cy="993583"/>
          </a:xfrm>
          <a:prstGeom prst="rect">
            <a:avLst/>
          </a:prstGeom>
          <a:solidFill>
            <a:srgbClr val="FFD966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Adapter</a:t>
            </a:r>
            <a:endParaRPr lang="en-GB" sz="20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571880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Ports in the domain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6AEF4-CF93-8037-64BC-FE31A3A5E29F}"/>
              </a:ext>
            </a:extLst>
          </p:cNvPr>
          <p:cNvSpPr txBox="1"/>
          <p:nvPr/>
        </p:nvSpPr>
        <p:spPr>
          <a:xfrm>
            <a:off x="9119069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Adapters in the infra</a:t>
            </a:r>
          </a:p>
        </p:txBody>
      </p:sp>
    </p:spTree>
    <p:extLst>
      <p:ext uri="{BB962C8B-B14F-4D97-AF65-F5344CB8AC3E}">
        <p14:creationId xmlns:p14="http://schemas.microsoft.com/office/powerpoint/2010/main" val="292217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dependencies Always towards the inside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A50B5-D189-DE93-9F8D-0138970994D5}"/>
              </a:ext>
            </a:extLst>
          </p:cNvPr>
          <p:cNvCxnSpPr>
            <a:cxnSpLocks/>
          </p:cNvCxnSpPr>
          <p:nvPr/>
        </p:nvCxnSpPr>
        <p:spPr>
          <a:xfrm flipV="1">
            <a:off x="346640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3F0AA-B74A-C32B-6B48-9F1EEC0A37E3}"/>
              </a:ext>
            </a:extLst>
          </p:cNvPr>
          <p:cNvCxnSpPr>
            <a:cxnSpLocks/>
          </p:cNvCxnSpPr>
          <p:nvPr/>
        </p:nvCxnSpPr>
        <p:spPr>
          <a:xfrm flipH="1" flipV="1">
            <a:off x="750121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FA5AE-BF0F-B7A9-A79E-B783A0495844}"/>
              </a:ext>
            </a:extLst>
          </p:cNvPr>
          <p:cNvCxnSpPr>
            <a:cxnSpLocks/>
          </p:cNvCxnSpPr>
          <p:nvPr/>
        </p:nvCxnSpPr>
        <p:spPr>
          <a:xfrm>
            <a:off x="350892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CDC43-2DED-3170-D67C-E610D5CD529E}"/>
              </a:ext>
            </a:extLst>
          </p:cNvPr>
          <p:cNvCxnSpPr>
            <a:cxnSpLocks/>
          </p:cNvCxnSpPr>
          <p:nvPr/>
        </p:nvCxnSpPr>
        <p:spPr>
          <a:xfrm flipH="1">
            <a:off x="754373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17E14D-A866-2BD2-A6A0-0CF1F4B01C6B}"/>
              </a:ext>
            </a:extLst>
          </p:cNvPr>
          <p:cNvSpPr txBox="1"/>
          <p:nvPr/>
        </p:nvSpPr>
        <p:spPr>
          <a:xfrm>
            <a:off x="1924855" y="5567340"/>
            <a:ext cx="975914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 Dependency inversion principle</a:t>
            </a:r>
          </a:p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A.k.a. Configurable dependencies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76032-0EDE-7371-C9E6-691AD902CF1E}"/>
              </a:ext>
            </a:extLst>
          </p:cNvPr>
          <p:cNvSpPr txBox="1"/>
          <p:nvPr/>
        </p:nvSpPr>
        <p:spPr>
          <a:xfrm>
            <a:off x="4709832" y="1978246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cap="all" dirty="0">
                <a:solidFill>
                  <a:srgbClr val="7030A0"/>
                </a:solidFill>
                <a:latin typeface="Alte Haas Grotesk" panose="02000503000000020004" pitchFamily="2" charset="0"/>
              </a:rPr>
              <a:t>Infra</a:t>
            </a:r>
          </a:p>
        </p:txBody>
      </p:sp>
    </p:spTree>
    <p:extLst>
      <p:ext uri="{BB962C8B-B14F-4D97-AF65-F5344CB8AC3E}">
        <p14:creationId xmlns:p14="http://schemas.microsoft.com/office/powerpoint/2010/main" val="262044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33E575-B228-59FC-3930-DF536D7D962F}"/>
              </a:ext>
            </a:extLst>
          </p:cNvPr>
          <p:cNvGrpSpPr/>
          <p:nvPr/>
        </p:nvGrpSpPr>
        <p:grpSpPr>
          <a:xfrm>
            <a:off x="3508920" y="1170432"/>
            <a:ext cx="5174160" cy="4949952"/>
            <a:chOff x="2544432" y="1170432"/>
            <a:chExt cx="5174160" cy="4949952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64001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2641233" y="3414576"/>
              <a:ext cx="24712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Left-side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(primary)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(driver)</a:t>
              </a:r>
              <a:endParaRPr lang="en-US" sz="2400" b="1" cap="all" dirty="0">
                <a:solidFill>
                  <a:schemeClr val="tx2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4FF7F7-B50C-78A0-8E78-9D2536647B58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12" y="1170432"/>
              <a:ext cx="0" cy="4949952"/>
            </a:xfrm>
            <a:prstGeom prst="line">
              <a:avLst/>
            </a:prstGeom>
            <a:ln w="603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490E8-7CE6-F71A-7F60-8930B2B9CAAD}"/>
                </a:ext>
              </a:extLst>
            </p:cNvPr>
            <p:cNvSpPr txBox="1"/>
            <p:nvPr/>
          </p:nvSpPr>
          <p:spPr>
            <a:xfrm>
              <a:off x="5131512" y="3414576"/>
              <a:ext cx="24275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cap="all" dirty="0">
                  <a:latin typeface="Alte Haas Grotesk" panose="02000503000000020004" pitchFamily="2" charset="0"/>
                </a:rPr>
                <a:t>Right-side</a:t>
              </a:r>
              <a:br>
                <a:rPr lang="en-US" sz="2400" b="1" cap="all" dirty="0">
                  <a:latin typeface="Alte Haas Grotesk" panose="02000503000000020004" pitchFamily="2" charset="0"/>
                </a:rPr>
              </a:b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(secondary)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(driven)</a:t>
              </a:r>
              <a:endPara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lte Haas Grotesk" panose="02000503000000020004" pitchFamily="2" charset="0"/>
                <a:ea typeface="+mn-ea"/>
                <a:cs typeface="+mn-cs"/>
              </a:endParaRPr>
            </a:p>
            <a:p>
              <a:pPr algn="ctr"/>
              <a:endParaRPr lang="en-US" sz="2400" b="1" cap="all" dirty="0">
                <a:latin typeface="Alte Haas Grotesk" panose="02000503000000020004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70882E-05F6-5351-A72F-55738E742E1E}"/>
              </a:ext>
            </a:extLst>
          </p:cNvPr>
          <p:cNvSpPr txBox="1"/>
          <p:nvPr/>
        </p:nvSpPr>
        <p:spPr>
          <a:xfrm>
            <a:off x="890290" y="2922133"/>
            <a:ext cx="768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👻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CA44-310D-2CF1-4C16-354289332F63}"/>
              </a:ext>
            </a:extLst>
          </p:cNvPr>
          <p:cNvSpPr txBox="1"/>
          <p:nvPr/>
        </p:nvSpPr>
        <p:spPr>
          <a:xfrm>
            <a:off x="999593" y="4279548"/>
            <a:ext cx="13587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3D08B-B977-ED31-A09D-98CB2EF43DD6}"/>
              </a:ext>
            </a:extLst>
          </p:cNvPr>
          <p:cNvCxnSpPr>
            <a:cxnSpLocks/>
          </p:cNvCxnSpPr>
          <p:nvPr/>
        </p:nvCxnSpPr>
        <p:spPr>
          <a:xfrm>
            <a:off x="2621280" y="3645408"/>
            <a:ext cx="71932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DCE4E9-337E-CD0C-EDF3-EC5209EDBB36}"/>
              </a:ext>
            </a:extLst>
          </p:cNvPr>
          <p:cNvCxnSpPr>
            <a:cxnSpLocks/>
          </p:cNvCxnSpPr>
          <p:nvPr/>
        </p:nvCxnSpPr>
        <p:spPr>
          <a:xfrm>
            <a:off x="8845296" y="3645408"/>
            <a:ext cx="115214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2249EF-AC41-1445-F009-38ECDF554912}"/>
              </a:ext>
            </a:extLst>
          </p:cNvPr>
          <p:cNvSpPr txBox="1"/>
          <p:nvPr/>
        </p:nvSpPr>
        <p:spPr>
          <a:xfrm>
            <a:off x="9726840" y="2675912"/>
            <a:ext cx="223351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Data stores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External systems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53741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412183" y="3022566"/>
              <a:ext cx="367971" cy="58333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30598" y="3430120"/>
              <a:ext cx="681585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“implements”</a:t>
              </a:r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421314" y="351979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4071391" y="3781685"/>
              <a:ext cx="242309" cy="45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dirty="0">
                  <a:solidFill>
                    <a:srgbClr val="C00000"/>
                  </a:solidFill>
                </a:rPr>
                <a:t>« </a:t>
              </a:r>
              <a:r>
                <a:rPr lang="fr-FR" sz="7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7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dirty="0">
                  <a:solidFill>
                    <a:srgbClr val="C00000"/>
                  </a:solidFill>
                </a:rPr>
                <a:t>« </a:t>
              </a:r>
              <a:r>
                <a:rPr lang="fr-FR" sz="6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6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8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8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800" cap="all" dirty="0">
                  <a:solidFill>
                    <a:schemeClr val="tx1"/>
                  </a:solidFill>
                </a:rPr>
                <a:t> web Adapter</a:t>
              </a:r>
              <a:endParaRPr lang="en-GB" sz="8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45482" y="2724592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« uses »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  <a:p>
            <a:pPr algn="r"/>
            <a:endParaRPr lang="en-US" sz="48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E348E0-95AA-E1A9-C94B-D5947EAE3A3B}"/>
              </a:ext>
            </a:extLst>
          </p:cNvPr>
          <p:cNvGrpSpPr/>
          <p:nvPr/>
        </p:nvGrpSpPr>
        <p:grpSpPr>
          <a:xfrm>
            <a:off x="341511" y="4718933"/>
            <a:ext cx="2769754" cy="1799360"/>
            <a:chOff x="341511" y="4718933"/>
            <a:chExt cx="2769754" cy="179936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EFF98C-B995-A4F8-EC19-22345C2D0686}"/>
                </a:ext>
              </a:extLst>
            </p:cNvPr>
            <p:cNvSpPr txBox="1"/>
            <p:nvPr/>
          </p:nvSpPr>
          <p:spPr>
            <a:xfrm>
              <a:off x="381094" y="471893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9745AB-5849-07E2-B15A-F51F3F5DF45A}"/>
                </a:ext>
              </a:extLst>
            </p:cNvPr>
            <p:cNvGrpSpPr/>
            <p:nvPr/>
          </p:nvGrpSpPr>
          <p:grpSpPr>
            <a:xfrm>
              <a:off x="341511" y="4946449"/>
              <a:ext cx="2769754" cy="1417786"/>
              <a:chOff x="341511" y="4946449"/>
              <a:chExt cx="2769754" cy="14177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7933357-0C22-DF0D-E992-E2FBD5F5AA02}"/>
                  </a:ext>
                </a:extLst>
              </p:cNvPr>
              <p:cNvGrpSpPr/>
              <p:nvPr/>
            </p:nvGrpSpPr>
            <p:grpSpPr>
              <a:xfrm>
                <a:off x="1509395" y="4946449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C68279D-A83E-7324-80B8-5171C272A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C70A84D-D904-96E4-3C82-748B751FF6FE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310008-1AAB-20E4-D325-4A13492AF26D}"/>
                  </a:ext>
                </a:extLst>
              </p:cNvPr>
              <p:cNvSpPr txBox="1"/>
              <p:nvPr/>
            </p:nvSpPr>
            <p:spPr>
              <a:xfrm>
                <a:off x="341511" y="5779460"/>
                <a:ext cx="2769754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Ports</a:t>
                </a:r>
              </a:p>
              <a:p>
                <a:pPr algn="ctr"/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to enter our DOMAIN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129EB-2D9E-2D59-8B3C-7877A3E96595}"/>
              </a:ext>
            </a:extLst>
          </p:cNvPr>
          <p:cNvGrpSpPr/>
          <p:nvPr/>
        </p:nvGrpSpPr>
        <p:grpSpPr>
          <a:xfrm>
            <a:off x="304414" y="416984"/>
            <a:ext cx="2769754" cy="2745836"/>
            <a:chOff x="304414" y="416984"/>
            <a:chExt cx="2769754" cy="274583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E8EE4E-2167-8FEA-B736-ECB334203ED8}"/>
                </a:ext>
              </a:extLst>
            </p:cNvPr>
            <p:cNvSpPr txBox="1"/>
            <p:nvPr/>
          </p:nvSpPr>
          <p:spPr>
            <a:xfrm>
              <a:off x="343997" y="416984"/>
              <a:ext cx="2690589" cy="274583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A41478-3A7C-25B0-31B8-562CCD477DA1}"/>
                </a:ext>
              </a:extLst>
            </p:cNvPr>
            <p:cNvGrpSpPr/>
            <p:nvPr/>
          </p:nvGrpSpPr>
          <p:grpSpPr>
            <a:xfrm>
              <a:off x="304414" y="774903"/>
              <a:ext cx="2769754" cy="2166476"/>
              <a:chOff x="304414" y="1238199"/>
              <a:chExt cx="2769754" cy="216647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6E8D063-97D3-B05D-E4FD-111BEFA4586E}"/>
                  </a:ext>
                </a:extLst>
              </p:cNvPr>
              <p:cNvSpPr/>
              <p:nvPr/>
            </p:nvSpPr>
            <p:spPr>
              <a:xfrm rot="17820000">
                <a:off x="1113666" y="1432387"/>
                <a:ext cx="1151250" cy="7628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Left</a:t>
                </a:r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A9F5C7-8234-E48F-1C51-ED05DD5983F4}"/>
                  </a:ext>
                </a:extLst>
              </p:cNvPr>
              <p:cNvSpPr txBox="1"/>
              <p:nvPr/>
            </p:nvSpPr>
            <p:spPr>
              <a:xfrm>
                <a:off x="304414" y="2573678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adapters translate </a:t>
                </a:r>
                <a:br>
                  <a:rPr lang="en-US" sz="1600" b="1" cap="all" dirty="0">
                    <a:latin typeface="Alte Haas Grotesk" panose="02000503000000020004" pitchFamily="2" charset="0"/>
                  </a:rPr>
                </a:b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tech to domain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CCBE1-0A58-4728-74B2-4610C962A733}"/>
              </a:ext>
            </a:extLst>
          </p:cNvPr>
          <p:cNvGrpSpPr/>
          <p:nvPr/>
        </p:nvGrpSpPr>
        <p:grpSpPr>
          <a:xfrm>
            <a:off x="9016962" y="4183418"/>
            <a:ext cx="2769754" cy="2456795"/>
            <a:chOff x="9045156" y="4183418"/>
            <a:chExt cx="2769754" cy="24567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837848-59D8-6F12-02F5-37547A7D5F7B}"/>
                </a:ext>
              </a:extLst>
            </p:cNvPr>
            <p:cNvSpPr txBox="1"/>
            <p:nvPr/>
          </p:nvSpPr>
          <p:spPr>
            <a:xfrm>
              <a:off x="9084739" y="4183418"/>
              <a:ext cx="2690589" cy="24567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ECF4CF-B901-C335-1C18-F83FDB77A7C8}"/>
                </a:ext>
              </a:extLst>
            </p:cNvPr>
            <p:cNvGrpSpPr/>
            <p:nvPr/>
          </p:nvGrpSpPr>
          <p:grpSpPr>
            <a:xfrm>
              <a:off x="9045156" y="4377946"/>
              <a:ext cx="2769754" cy="2140347"/>
              <a:chOff x="9035854" y="4377946"/>
              <a:chExt cx="2769754" cy="214034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49801-769A-872D-3FC1-1A90440DBCB8}"/>
                  </a:ext>
                </a:extLst>
              </p:cNvPr>
              <p:cNvSpPr/>
              <p:nvPr/>
            </p:nvSpPr>
            <p:spPr>
              <a:xfrm rot="17820000">
                <a:off x="9845106" y="4572134"/>
                <a:ext cx="1151250" cy="762873"/>
              </a:xfrm>
              <a:prstGeom prst="rect">
                <a:avLst/>
              </a:prstGeom>
              <a:solidFill>
                <a:srgbClr val="FFD966"/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Right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F76F-E99B-A719-220D-20B97B210456}"/>
                  </a:ext>
                </a:extLst>
              </p:cNvPr>
              <p:cNvSpPr txBox="1"/>
              <p:nvPr/>
            </p:nvSpPr>
            <p:spPr>
              <a:xfrm>
                <a:off x="9035854" y="5687296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adapters translate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domain to tech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EC4C1B-655D-DF0E-A39B-A447D289ED0F}"/>
              </a:ext>
            </a:extLst>
          </p:cNvPr>
          <p:cNvGrpSpPr/>
          <p:nvPr/>
        </p:nvGrpSpPr>
        <p:grpSpPr>
          <a:xfrm>
            <a:off x="9016962" y="1013903"/>
            <a:ext cx="2769754" cy="1799360"/>
            <a:chOff x="8988769" y="1013903"/>
            <a:chExt cx="2769754" cy="179936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E85372-F9CA-C2EC-8A0A-D54CD9E9BFB3}"/>
                </a:ext>
              </a:extLst>
            </p:cNvPr>
            <p:cNvSpPr txBox="1"/>
            <p:nvPr/>
          </p:nvSpPr>
          <p:spPr>
            <a:xfrm>
              <a:off x="9028352" y="101390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2F14C-C3B3-E3FD-4B62-FF21B7638D8E}"/>
                </a:ext>
              </a:extLst>
            </p:cNvPr>
            <p:cNvGrpSpPr/>
            <p:nvPr/>
          </p:nvGrpSpPr>
          <p:grpSpPr>
            <a:xfrm>
              <a:off x="8988769" y="1350091"/>
              <a:ext cx="2769754" cy="1314501"/>
              <a:chOff x="8988769" y="1350091"/>
              <a:chExt cx="2769754" cy="131450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9569D49-812D-A592-10BD-E479797A7894}"/>
                  </a:ext>
                </a:extLst>
              </p:cNvPr>
              <p:cNvGrpSpPr/>
              <p:nvPr/>
            </p:nvGrpSpPr>
            <p:grpSpPr>
              <a:xfrm rot="17647871">
                <a:off x="10084056" y="1145734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2BEF41-370A-867C-AE12-396328998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47F06E-0722-4212-8690-62494898A77C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EC4CF44-75AA-B81B-1E0C-C2AEFB03BACE}"/>
                  </a:ext>
                </a:extLst>
              </p:cNvPr>
              <p:cNvSpPr txBox="1"/>
              <p:nvPr/>
            </p:nvSpPr>
            <p:spPr>
              <a:xfrm>
                <a:off x="8988769" y="1833595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Ports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for</a:t>
                </a:r>
                <a:r>
                  <a:rPr lang="en-US" sz="1600" b="1" cap="all" dirty="0">
                    <a:latin typeface="Alte Haas Grotesk" panose="02000503000000020004" pitchFamily="2" charset="0"/>
                  </a:rPr>
                  <a:t>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OUR domain to interact with others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102DB3A-79CD-9E2E-981E-29FC394C7B17}"/>
              </a:ext>
            </a:extLst>
          </p:cNvPr>
          <p:cNvSpPr txBox="1"/>
          <p:nvPr/>
        </p:nvSpPr>
        <p:spPr>
          <a:xfrm>
            <a:off x="6800596" y="338883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5F9E24-0B8E-F9C4-E2A5-BC49F978C415}"/>
              </a:ext>
            </a:extLst>
          </p:cNvPr>
          <p:cNvSpPr txBox="1"/>
          <p:nvPr/>
        </p:nvSpPr>
        <p:spPr>
          <a:xfrm>
            <a:off x="6452966" y="4179326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7D2682-1FBB-B97B-7115-0C07029C70FF}"/>
              </a:ext>
            </a:extLst>
          </p:cNvPr>
          <p:cNvGrpSpPr/>
          <p:nvPr/>
        </p:nvGrpSpPr>
        <p:grpSpPr>
          <a:xfrm>
            <a:off x="1117876" y="3308979"/>
            <a:ext cx="1045500" cy="1292575"/>
            <a:chOff x="1115646" y="3414241"/>
            <a:chExt cx="1045500" cy="107668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E487A0D-C9E9-F011-5CC0-D5C1E8266E82}"/>
                </a:ext>
              </a:extLst>
            </p:cNvPr>
            <p:cNvSpPr/>
            <p:nvPr/>
          </p:nvSpPr>
          <p:spPr>
            <a:xfrm rot="5400000">
              <a:off x="1104629" y="3554907"/>
              <a:ext cx="1076682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E23F85-D8E6-DC0E-15A5-2227B4E1B0F5}"/>
                </a:ext>
              </a:extLst>
            </p:cNvPr>
            <p:cNvSpPr txBox="1"/>
            <p:nvPr/>
          </p:nvSpPr>
          <p:spPr>
            <a:xfrm>
              <a:off x="1115646" y="3580939"/>
              <a:ext cx="10455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>
                <a:defRPr sz="1400" i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2000" b="1" i="0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“use”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E0FEB-9CC7-1EB0-3E1B-B632CE685320}"/>
              </a:ext>
            </a:extLst>
          </p:cNvPr>
          <p:cNvGrpSpPr/>
          <p:nvPr/>
        </p:nvGrpSpPr>
        <p:grpSpPr>
          <a:xfrm>
            <a:off x="9560590" y="2894860"/>
            <a:ext cx="1753585" cy="1166637"/>
            <a:chOff x="9301456" y="2920492"/>
            <a:chExt cx="1753585" cy="1076682"/>
          </a:xfrm>
        </p:grpSpPr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050B0EE-25EC-04DD-87E8-D3CB8F564012}"/>
                </a:ext>
              </a:extLst>
            </p:cNvPr>
            <p:cNvSpPr/>
            <p:nvPr/>
          </p:nvSpPr>
          <p:spPr>
            <a:xfrm rot="16200000">
              <a:off x="9604364" y="3061158"/>
              <a:ext cx="1076682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D1F1F7-B2A8-BC0F-4EA4-B2934A5FA6A0}"/>
                </a:ext>
              </a:extLst>
            </p:cNvPr>
            <p:cNvSpPr txBox="1"/>
            <p:nvPr/>
          </p:nvSpPr>
          <p:spPr>
            <a:xfrm>
              <a:off x="9301456" y="3465142"/>
              <a:ext cx="1753585" cy="35139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 algn="ctr">
                <a:defRPr sz="2000" b="1" i="0">
                  <a:latin typeface="Alte Haas Grotesk" panose="02000503000000020004" pitchFamily="2" charset="0"/>
                </a:defRPr>
              </a:lvl1pPr>
            </a:lstStyle>
            <a:p>
              <a:r>
                <a:rPr lang="en-US" dirty="0"/>
                <a:t>“implement”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2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A015AE1-65F7-E657-31AE-53DE7CA0C5EE}"/>
              </a:ext>
            </a:extLst>
          </p:cNvPr>
          <p:cNvSpPr txBox="1"/>
          <p:nvPr/>
        </p:nvSpPr>
        <p:spPr>
          <a:xfrm>
            <a:off x="9133736" y="3653995"/>
            <a:ext cx="2690589" cy="167385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AF376A-C725-654A-6200-3CD6D1F10F68}"/>
              </a:ext>
            </a:extLst>
          </p:cNvPr>
          <p:cNvSpPr txBox="1"/>
          <p:nvPr/>
        </p:nvSpPr>
        <p:spPr>
          <a:xfrm>
            <a:off x="634366" y="3547432"/>
            <a:ext cx="2690589" cy="27458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4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175200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49382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178571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3962291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92687" y="2670828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&amp; Adapters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49364" y="1768178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49801-769A-872D-3FC1-1A90440DBCB8}"/>
              </a:ext>
            </a:extLst>
          </p:cNvPr>
          <p:cNvSpPr/>
          <p:nvPr/>
        </p:nvSpPr>
        <p:spPr>
          <a:xfrm rot="17820000">
            <a:off x="9729323" y="2068628"/>
            <a:ext cx="1499414" cy="993583"/>
          </a:xfrm>
          <a:prstGeom prst="rect">
            <a:avLst/>
          </a:prstGeom>
          <a:solidFill>
            <a:srgbClr val="FFD966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Adapter</a:t>
            </a:r>
            <a:endParaRPr lang="en-GB" sz="20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653577" y="3955966"/>
            <a:ext cx="276975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solidFill>
                  <a:srgbClr val="FF0000"/>
                </a:solidFill>
                <a:latin typeface="Alte Haas Grotesk" panose="02000503000000020004" pitchFamily="2" charset="0"/>
              </a:rPr>
              <a:t>Left-side Ports  are</a:t>
            </a:r>
            <a:r>
              <a:rPr lang="en-US" sz="2000" b="1" cap="all" dirty="0">
                <a:latin typeface="Alte Haas Grotesk" panose="02000503000000020004" pitchFamily="2" charset="0"/>
              </a:rPr>
              <a:t> domain-driven </a:t>
            </a:r>
            <a:r>
              <a:rPr lang="en-US" sz="2000" b="1" cap="all" dirty="0">
                <a:solidFill>
                  <a:srgbClr val="FF0000"/>
                </a:solidFill>
                <a:latin typeface="Alte Haas Grotesk" panose="02000503000000020004" pitchFamily="2" charset="0"/>
              </a:rPr>
              <a:t>Contracts</a:t>
            </a:r>
            <a:r>
              <a:rPr lang="en-US" sz="2000" b="1" cap="all" dirty="0">
                <a:latin typeface="Alte Haas Grotesk" panose="02000503000000020004" pitchFamily="2" charset="0"/>
              </a:rPr>
              <a:t> for others to interact with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6AEF4-CF93-8037-64BC-FE31A3A5E29F}"/>
              </a:ext>
            </a:extLst>
          </p:cNvPr>
          <p:cNvSpPr txBox="1"/>
          <p:nvPr/>
        </p:nvSpPr>
        <p:spPr>
          <a:xfrm>
            <a:off x="9119069" y="3999835"/>
            <a:ext cx="27697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cap="all" dirty="0">
                <a:latin typeface="Alte Haas Grotesk" panose="02000503000000020004" pitchFamily="2" charset="0"/>
              </a:rPr>
              <a:t>Adapters adapt </a:t>
            </a:r>
            <a:r>
              <a:rPr lang="fr-FR" sz="2400" b="1" cap="all" dirty="0">
                <a:latin typeface="Alte Haas Grotesk" panose="02000503000000020004" pitchFamily="2" charset="0"/>
              </a:rPr>
              <a:t>😁</a:t>
            </a:r>
            <a:endParaRPr lang="en-US" sz="2400" b="1" cap="all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5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1306</Words>
  <Application>Microsoft Office PowerPoint</Application>
  <PresentationFormat>Widescreen</PresentationFormat>
  <Paragraphs>265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Alte Haas Grotesk</vt:lpstr>
      <vt:lpstr>Arial</vt:lpstr>
      <vt:lpstr>Calibri</vt:lpstr>
      <vt:lpstr>Calibri Light</vt:lpstr>
      <vt:lpstr>Office Theme</vt:lpstr>
      <vt:lpstr>Hexagonal Architecture  &amp; Beyond</vt:lpstr>
      <vt:lpstr>Hexagonal Architecture: one pattern to…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Hexagonal Architecture: one pattern, multiple facets?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161</cp:revision>
  <dcterms:created xsi:type="dcterms:W3CDTF">2022-05-28T12:18:08Z</dcterms:created>
  <dcterms:modified xsi:type="dcterms:W3CDTF">2022-06-07T07:10:52Z</dcterms:modified>
</cp:coreProperties>
</file>