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767171"/>
    <a:srgbClr val="F1EFDB"/>
    <a:srgbClr val="DEEBF7"/>
    <a:srgbClr val="FFD966"/>
    <a:srgbClr val="FFF4D5"/>
    <a:srgbClr val="EDEDED"/>
    <a:srgbClr val="595959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2" autoAdjust="0"/>
    <p:restoredTop sz="94660"/>
  </p:normalViewPr>
  <p:slideViewPr>
    <p:cSldViewPr snapToGrid="0">
      <p:cViewPr>
        <p:scale>
          <a:sx n="75" d="100"/>
          <a:sy n="75" d="100"/>
        </p:scale>
        <p:origin x="475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8381066" y="1863279"/>
            <a:ext cx="3088896" cy="1904628"/>
            <a:chOff x="6434086" y="829444"/>
            <a:chExt cx="5836036" cy="359852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615781" y="2677893"/>
              <a:ext cx="254856" cy="445333"/>
              <a:chOff x="7553486" y="3822288"/>
              <a:chExt cx="254856" cy="445333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5"/>
                <a:endCxn id="122" idx="1"/>
              </p:cNvCxnSpPr>
              <p:nvPr/>
            </p:nvCxnSpPr>
            <p:spPr>
              <a:xfrm>
                <a:off x="7699764" y="3968566"/>
                <a:ext cx="108578" cy="2990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553486" y="3822288"/>
                <a:ext cx="171374" cy="1713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296454" y="2432927"/>
              <a:ext cx="413286" cy="6903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870636" y="2947445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306283" y="3047766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D393FB-81B7-2FB6-467B-12516C8DC7A7}"/>
              </a:ext>
            </a:extLst>
          </p:cNvPr>
          <p:cNvCxnSpPr>
            <a:cxnSpLocks/>
            <a:stCxn id="217" idx="2"/>
            <a:endCxn id="39" idx="1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AD7627-CA42-A16A-95A7-5420680D70BC}"/>
              </a:ext>
            </a:extLst>
          </p:cNvPr>
          <p:cNvGrpSpPr/>
          <p:nvPr/>
        </p:nvGrpSpPr>
        <p:grpSpPr>
          <a:xfrm>
            <a:off x="6059627" y="2840282"/>
            <a:ext cx="2960169" cy="2630954"/>
            <a:chOff x="6434086" y="829444"/>
            <a:chExt cx="5592825" cy="4970819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9DD52ED7-5148-67C5-D885-4E2830223613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C5E0B4"/>
            </a:solidFill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E1A94735-76EC-0EEC-1E7A-94F203EE3E8A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FE6698-D1C7-EB99-A29D-01C15BFE6930}"/>
                </a:ext>
              </a:extLst>
            </p:cNvPr>
            <p:cNvGrpSpPr/>
            <p:nvPr/>
          </p:nvGrpSpPr>
          <p:grpSpPr>
            <a:xfrm>
              <a:off x="7752025" y="2051349"/>
              <a:ext cx="171374" cy="381578"/>
              <a:chOff x="7689730" y="3195744"/>
              <a:chExt cx="171374" cy="38157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46842CB-ECB5-4A41-CB6E-850668EB1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239EA92-866E-0A54-CA7C-B0B33D25230B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91F7BBF-76E0-0B42-A3AD-72D12FFFF00E}"/>
                </a:ext>
              </a:extLst>
            </p:cNvPr>
            <p:cNvSpPr/>
            <p:nvPr/>
          </p:nvSpPr>
          <p:spPr>
            <a:xfrm>
              <a:off x="9299552" y="2347348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35028B4-E820-3AD3-679D-1FBB515019AD}"/>
                </a:ext>
              </a:extLst>
            </p:cNvPr>
            <p:cNvCxnSpPr>
              <a:cxnSpLocks/>
              <a:stCxn id="75" idx="3"/>
              <a:endCxn id="68" idx="1"/>
            </p:cNvCxnSpPr>
            <p:nvPr/>
          </p:nvCxnSpPr>
          <p:spPr>
            <a:xfrm flipV="1">
              <a:off x="8055329" y="2432927"/>
              <a:ext cx="489905" cy="14049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4DA6F4A-D250-0679-5659-97B30FF5D9B5}"/>
                </a:ext>
              </a:extLst>
            </p:cNvPr>
            <p:cNvCxnSpPr>
              <a:cxnSpLocks/>
              <a:stCxn id="68" idx="3"/>
              <a:endCxn id="61" idx="0"/>
            </p:cNvCxnSpPr>
            <p:nvPr/>
          </p:nvCxnSpPr>
          <p:spPr>
            <a:xfrm flipV="1">
              <a:off x="8971051" y="2347348"/>
              <a:ext cx="541409" cy="85579"/>
            </a:xfrm>
            <a:prstGeom prst="bentConnector4">
              <a:avLst>
                <a:gd name="adj1" fmla="val 49865"/>
                <a:gd name="adj2" fmla="val 16334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3DC875F-221F-60CA-BAAA-116AF524C906}"/>
                </a:ext>
              </a:extLst>
            </p:cNvPr>
            <p:cNvSpPr/>
            <p:nvPr/>
          </p:nvSpPr>
          <p:spPr>
            <a:xfrm>
              <a:off x="8545235" y="2257145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8959B09-D0ED-0133-3C32-6E7FE0C1DE99}"/>
                </a:ext>
              </a:extLst>
            </p:cNvPr>
            <p:cNvSpPr/>
            <p:nvPr/>
          </p:nvSpPr>
          <p:spPr>
            <a:xfrm>
              <a:off x="8992014" y="234381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248DB1F-705C-5333-B937-E8B8427AF43B}"/>
                </a:ext>
              </a:extLst>
            </p:cNvPr>
            <p:cNvSpPr/>
            <p:nvPr/>
          </p:nvSpPr>
          <p:spPr>
            <a:xfrm>
              <a:off x="7629511" y="2397639"/>
              <a:ext cx="425818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6F5E8D24-8A24-64CE-5518-2761583907EC}"/>
                </a:ext>
              </a:extLst>
            </p:cNvPr>
            <p:cNvSpPr/>
            <p:nvPr/>
          </p:nvSpPr>
          <p:spPr>
            <a:xfrm>
              <a:off x="8058700" y="2486120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526F385-4419-589B-87CB-309B2247E2DD}"/>
                </a:ext>
              </a:extLst>
            </p:cNvPr>
            <p:cNvSpPr/>
            <p:nvPr/>
          </p:nvSpPr>
          <p:spPr>
            <a:xfrm rot="12414236">
              <a:off x="10428366" y="2672008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2655C0-14CB-8966-42FE-167A0B45D45B}"/>
                </a:ext>
              </a:extLst>
            </p:cNvPr>
            <p:cNvCxnSpPr>
              <a:cxnSpLocks/>
              <a:stCxn id="61" idx="3"/>
              <a:endCxn id="82" idx="1"/>
            </p:cNvCxnSpPr>
            <p:nvPr/>
          </p:nvCxnSpPr>
          <p:spPr>
            <a:xfrm>
              <a:off x="9725368" y="2523131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5953B9-54B3-B547-8D14-8A7FE26D7C31}"/>
                </a:ext>
              </a:extLst>
            </p:cNvPr>
            <p:cNvSpPr/>
            <p:nvPr/>
          </p:nvSpPr>
          <p:spPr>
            <a:xfrm>
              <a:off x="10335030" y="2558218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7515E5-641D-244C-3F43-2B18AEC193E8}"/>
                </a:ext>
              </a:extLst>
            </p:cNvPr>
            <p:cNvSpPr/>
            <p:nvPr/>
          </p:nvSpPr>
          <p:spPr>
            <a:xfrm rot="17820000">
              <a:off x="10645483" y="2615218"/>
              <a:ext cx="966988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3063552-4216-984A-B7EB-C376D8B80F06}"/>
                </a:ext>
              </a:extLst>
            </p:cNvPr>
            <p:cNvSpPr/>
            <p:nvPr/>
          </p:nvSpPr>
          <p:spPr>
            <a:xfrm>
              <a:off x="8193829" y="3000186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2E32F5-5DE5-AFCD-E40C-7A0751D592C4}"/>
                </a:ext>
              </a:extLst>
            </p:cNvPr>
            <p:cNvCxnSpPr>
              <a:cxnSpLocks/>
              <a:stCxn id="75" idx="2"/>
              <a:endCxn id="87" idx="1"/>
            </p:cNvCxnSpPr>
            <p:nvPr/>
          </p:nvCxnSpPr>
          <p:spPr>
            <a:xfrm>
              <a:off x="7842420" y="2749204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2E871A-5011-AE88-AEE3-79FCA3EE906D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seating Domain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6B82CF-2338-4999-5916-6422740C2309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CB6994B6-0811-5440-AEF9-9EFFA4C518AE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F73818-E535-8698-FF9A-9D010DCB30F2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5B4300-7BC7-FD5A-7FEE-BCA41814D470}"/>
                </a:ext>
              </a:extLst>
            </p:cNvPr>
            <p:cNvSpPr/>
            <p:nvPr/>
          </p:nvSpPr>
          <p:spPr>
            <a:xfrm rot="17820000">
              <a:off x="10180797" y="3580594"/>
              <a:ext cx="926021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B22FC2B-703A-9B0F-4D8A-789FABE0662A}"/>
                </a:ext>
              </a:extLst>
            </p:cNvPr>
            <p:cNvCxnSpPr>
              <a:cxnSpLocks/>
              <a:stCxn id="87" idx="3"/>
              <a:endCxn id="157" idx="0"/>
            </p:cNvCxnSpPr>
            <p:nvPr/>
          </p:nvCxnSpPr>
          <p:spPr>
            <a:xfrm>
              <a:off x="8619644" y="3175969"/>
              <a:ext cx="911552" cy="2861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Magnetic Disk 104">
              <a:extLst>
                <a:ext uri="{FF2B5EF4-FFF2-40B4-BE49-F238E27FC236}">
                  <a16:creationId xmlns:a16="http://schemas.microsoft.com/office/drawing/2014/main" id="{8D161307-1DEE-03B2-9CAB-88CE7816CC5A}"/>
                </a:ext>
              </a:extLst>
            </p:cNvPr>
            <p:cNvSpPr/>
            <p:nvPr/>
          </p:nvSpPr>
          <p:spPr>
            <a:xfrm>
              <a:off x="9158873" y="5092286"/>
              <a:ext cx="504521" cy="707977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C9B2727-85A9-5D12-FFC7-BBD7E9F4CDB7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flipH="1">
              <a:off x="9411135" y="4411328"/>
              <a:ext cx="120059" cy="6809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8D62D67-5149-3436-1CC3-463C92665045}"/>
                </a:ext>
              </a:extLst>
            </p:cNvPr>
            <p:cNvCxnSpPr>
              <a:cxnSpLocks/>
              <a:stCxn id="83" idx="3"/>
              <a:endCxn id="146" idx="3"/>
            </p:cNvCxnSpPr>
            <p:nvPr/>
          </p:nvCxnSpPr>
          <p:spPr>
            <a:xfrm flipV="1">
              <a:off x="11348480" y="978261"/>
              <a:ext cx="678431" cy="14793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076592" y="3532365"/>
            <a:ext cx="680593" cy="2604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72DC2E9-55DA-8084-9E7D-FCDC54DFA35D}"/>
              </a:ext>
            </a:extLst>
          </p:cNvPr>
          <p:cNvSpPr/>
          <p:nvPr/>
        </p:nvSpPr>
        <p:spPr>
          <a:xfrm>
            <a:off x="7443096" y="4420109"/>
            <a:ext cx="502811" cy="289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b="1" cap="all" dirty="0">
                <a:solidFill>
                  <a:schemeClr val="tx1"/>
                </a:solidFill>
              </a:rPr>
              <a:t>Repo adapter</a:t>
            </a:r>
            <a:endParaRPr lang="en-GB" sz="600" b="1" cap="all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7688948" y="3829754"/>
            <a:ext cx="232252" cy="35467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1987" cy="9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375259" y="3828108"/>
            <a:ext cx="3088896" cy="1904628"/>
            <a:chOff x="6434086" y="829444"/>
            <a:chExt cx="5836036" cy="359852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416565" y="4506621"/>
            <a:ext cx="651688" cy="1790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F4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cap="all" dirty="0" err="1">
                <a:solidFill>
                  <a:schemeClr val="tx1"/>
                </a:solidFill>
              </a:rPr>
              <a:t>Inproc</a:t>
            </a:r>
            <a:r>
              <a:rPr lang="fr-FR" sz="900" cap="all" dirty="0">
                <a:solidFill>
                  <a:schemeClr val="tx1"/>
                </a:solidFill>
              </a:rPr>
              <a:t>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197790" y="33275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8739504" y="32971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22610" y="4297921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61778D-4348-A12B-7AC1-8933897B4DAF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B48BE2-D85F-08AA-07A9-97F6C492C88C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D2484BF5-2A62-8CC5-A857-55FCB3CE9AFE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9BF18B3-04C0-6007-D044-DC9B6894A26B}"/>
              </a:ext>
            </a:extLst>
          </p:cNvPr>
          <p:cNvSpPr txBox="1"/>
          <p:nvPr/>
        </p:nvSpPr>
        <p:spPr>
          <a:xfrm>
            <a:off x="329932" y="5662528"/>
            <a:ext cx="8345504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 Proc driven/right-side adapters that are making direct memory calls towards other hexagons' driver/left-side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</p:spTree>
    <p:extLst>
      <p:ext uri="{BB962C8B-B14F-4D97-AF65-F5344CB8AC3E}">
        <p14:creationId xmlns:p14="http://schemas.microsoft.com/office/powerpoint/2010/main" val="10469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3801F-FDD0-1C25-48F1-0D8705B524A4}"/>
              </a:ext>
            </a:extLst>
          </p:cNvPr>
          <p:cNvSpPr/>
          <p:nvPr/>
        </p:nvSpPr>
        <p:spPr>
          <a:xfrm>
            <a:off x="2418798" y="1278379"/>
            <a:ext cx="9447300" cy="515055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425014" y="2253393"/>
            <a:ext cx="2065418" cy="1746874"/>
            <a:chOff x="7307900" y="829444"/>
            <a:chExt cx="4512824" cy="3816824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7307900" y="829444"/>
              <a:ext cx="4300345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7" y="1564082"/>
              <a:ext cx="3040381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72216" y="2035862"/>
              <a:ext cx="171372" cy="373398"/>
              <a:chOff x="7709921" y="3180257"/>
              <a:chExt cx="171372" cy="37339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 flipH="1">
                <a:off x="7793469" y="3351633"/>
                <a:ext cx="2139" cy="202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709921" y="3180257"/>
                <a:ext cx="171372" cy="171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68672" y="2432927"/>
              <a:ext cx="641069" cy="1521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42854" y="2409260"/>
              <a:ext cx="425817" cy="3515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89828" y="2500425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7784967" y="1545014"/>
              <a:ext cx="2343049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1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071333" y="3192930"/>
              <a:ext cx="1449785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16203" y="3938291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>
              <a:off x="11039608" y="3590096"/>
              <a:ext cx="528855" cy="3481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1" y="1004557"/>
            <a:ext cx="602596" cy="56794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84739" cy="2239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  <a:p>
            <a:pPr algn="r"/>
            <a:endParaRPr lang="en-US" sz="23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54354-D504-297B-FF5D-301577B26666}"/>
              </a:ext>
            </a:extLst>
          </p:cNvPr>
          <p:cNvGrpSpPr/>
          <p:nvPr/>
        </p:nvGrpSpPr>
        <p:grpSpPr>
          <a:xfrm>
            <a:off x="6948123" y="1928649"/>
            <a:ext cx="2683286" cy="2141669"/>
            <a:chOff x="6538019" y="3278432"/>
            <a:chExt cx="3078355" cy="24767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538019" y="3278432"/>
              <a:ext cx="3078355" cy="2476727"/>
              <a:chOff x="7337918" y="829444"/>
              <a:chExt cx="5816114" cy="4679428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7337918" y="829444"/>
                <a:ext cx="4270328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861806" y="2350240"/>
                <a:ext cx="171374" cy="381578"/>
                <a:chOff x="7799511" y="3494635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5198" y="3666009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799511" y="349463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165112" y="2432929"/>
                <a:ext cx="380123" cy="439386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739293" y="2696532"/>
                <a:ext cx="425819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177762" y="2788992"/>
                <a:ext cx="167130" cy="167133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610954" y="2989347"/>
                <a:ext cx="425816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952204" y="3048096"/>
                <a:ext cx="658750" cy="1170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7898728" y="1545013"/>
                <a:ext cx="2229287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</a:t>
                </a:r>
                <a:r>
                  <a:rPr lang="en-GB" sz="700" b="1" cap="all" dirty="0" err="1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seatings</a:t>
                </a:r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5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9036771" y="3165130"/>
                <a:ext cx="379173" cy="2909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279389" y="4800895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1"/>
              </p:cNvCxnSpPr>
              <p:nvPr/>
            </p:nvCxnSpPr>
            <p:spPr>
              <a:xfrm>
                <a:off x="9229822" y="4360616"/>
                <a:ext cx="301829" cy="440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V="1">
                <a:off x="11366269" y="2805615"/>
                <a:ext cx="1787763" cy="2198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52918" y="2627266"/>
                <a:ext cx="939937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4556" y="3646512"/>
                <a:ext cx="823283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132824" y="4858259"/>
              <a:ext cx="813086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Repository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E3FA1EB-E4A8-5024-249A-54445D541DD8}"/>
                </a:ext>
              </a:extLst>
            </p:cNvPr>
            <p:cNvSpPr/>
            <p:nvPr/>
          </p:nvSpPr>
          <p:spPr>
            <a:xfrm>
              <a:off x="7592525" y="4668651"/>
              <a:ext cx="90705" cy="907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40ADE02-A855-B9AD-B51A-EC29453999ED}"/>
                </a:ext>
              </a:extLst>
            </p:cNvPr>
            <p:cNvCxnSpPr>
              <a:cxnSpLocks/>
              <a:stCxn id="61" idx="2"/>
              <a:endCxn id="98" idx="1"/>
            </p:cNvCxnSpPr>
            <p:nvPr/>
          </p:nvCxnSpPr>
          <p:spPr>
            <a:xfrm>
              <a:off x="7688948" y="4267904"/>
              <a:ext cx="232252" cy="3546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D81625-ABA7-5E41-0B86-5C44C13CE09C}"/>
                </a:ext>
              </a:extLst>
            </p:cNvPr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7539367" y="4759356"/>
              <a:ext cx="98511" cy="98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882948" y="4145953"/>
            <a:ext cx="2108218" cy="1630620"/>
            <a:chOff x="7318869" y="829444"/>
            <a:chExt cx="4606340" cy="3562815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7318869" y="829444"/>
              <a:ext cx="4289374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>
              <a:off x="8016899" y="2585695"/>
              <a:ext cx="512096" cy="78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 flipV="1">
              <a:off x="8954811" y="2659803"/>
              <a:ext cx="929826" cy="4531"/>
            </a:xfrm>
            <a:prstGeom prst="bentConnector4">
              <a:avLst>
                <a:gd name="adj1" fmla="val 38551"/>
                <a:gd name="adj2" fmla="val 95550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528995" y="2488551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8980321" y="2579197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9" y="1545013"/>
              <a:ext cx="2567017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05290" y="3254003"/>
              <a:ext cx="1312700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420688" y="3640821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1005024" y="3651167"/>
              <a:ext cx="415664" cy="3436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563628" y="3400187"/>
            <a:ext cx="513619" cy="134796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12216" y="3970856"/>
            <a:ext cx="631861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5F1985-087A-9FCA-E34C-58A6EC09B337}"/>
              </a:ext>
            </a:extLst>
          </p:cNvPr>
          <p:cNvSpPr txBox="1"/>
          <p:nvPr/>
        </p:nvSpPr>
        <p:spPr>
          <a:xfrm>
            <a:off x="8269919" y="567774"/>
            <a:ext cx="336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@tpierrain (use case driven) </a:t>
            </a:r>
            <a:r>
              <a:rPr lang="en-US" sz="1050" dirty="0"/>
              <a:t>2.1</a:t>
            </a: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2336F-C302-3934-374A-6C28C32E82AB}"/>
              </a:ext>
            </a:extLst>
          </p:cNvPr>
          <p:cNvGrpSpPr/>
          <p:nvPr/>
        </p:nvGrpSpPr>
        <p:grpSpPr>
          <a:xfrm>
            <a:off x="3312961" y="2921440"/>
            <a:ext cx="4373958" cy="3246679"/>
            <a:chOff x="1631660" y="2946377"/>
            <a:chExt cx="5058251" cy="3754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D9A8-755B-FD11-F09A-0BBC83C7F00D}"/>
                </a:ext>
              </a:extLst>
            </p:cNvPr>
            <p:cNvGrpSpPr/>
            <p:nvPr/>
          </p:nvGrpSpPr>
          <p:grpSpPr>
            <a:xfrm>
              <a:off x="1631660" y="2946377"/>
              <a:ext cx="5058251" cy="3754612"/>
              <a:chOff x="2088326" y="1806169"/>
              <a:chExt cx="5058251" cy="375461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199C33-9B35-280C-DD78-0A46CD4EC4F9}"/>
                  </a:ext>
                </a:extLst>
              </p:cNvPr>
              <p:cNvGrpSpPr/>
              <p:nvPr/>
            </p:nvGrpSpPr>
            <p:grpSpPr>
              <a:xfrm>
                <a:off x="2088326" y="1806169"/>
                <a:ext cx="5058251" cy="3754612"/>
                <a:chOff x="2088326" y="1806169"/>
                <a:chExt cx="5058251" cy="3754612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33B14C1D-1A7E-737A-1CCD-C4EC7DED6FA1}"/>
                    </a:ext>
                  </a:extLst>
                </p:cNvPr>
                <p:cNvSpPr/>
                <p:nvPr/>
              </p:nvSpPr>
              <p:spPr>
                <a:xfrm>
                  <a:off x="2088326" y="1806169"/>
                  <a:ext cx="4216246" cy="3562815"/>
                </a:xfrm>
                <a:prstGeom prst="hexagon">
                  <a:avLst/>
                </a:prstGeom>
                <a:solidFill>
                  <a:srgbClr val="DFC9EF"/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6A6D51E6-CF65-EF02-1DBB-4E90126E0B31}"/>
                    </a:ext>
                  </a:extLst>
                </p:cNvPr>
                <p:cNvSpPr/>
                <p:nvPr/>
              </p:nvSpPr>
              <p:spPr>
                <a:xfrm>
                  <a:off x="2206827" y="2540806"/>
                  <a:ext cx="3040380" cy="2093540"/>
                </a:xfrm>
                <a:prstGeom prst="hexagon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40C4411-4AE3-4C39-3A25-7CA0DDA67A79}"/>
                    </a:ext>
                  </a:extLst>
                </p:cNvPr>
                <p:cNvGrpSpPr/>
                <p:nvPr/>
              </p:nvGrpSpPr>
              <p:grpSpPr>
                <a:xfrm>
                  <a:off x="2457876" y="3028074"/>
                  <a:ext cx="171374" cy="381578"/>
                  <a:chOff x="7689730" y="3195744"/>
                  <a:chExt cx="171374" cy="38157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C6BA29F-F336-8477-0F22-3890AFCE6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5417" y="3367118"/>
                    <a:ext cx="0" cy="2102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F1A047A-9909-5D12-7282-628EA8ED1B30}"/>
                      </a:ext>
                    </a:extLst>
                  </p:cNvPr>
                  <p:cNvSpPr/>
                  <p:nvPr/>
                </p:nvSpPr>
                <p:spPr>
                  <a:xfrm>
                    <a:off x="7689730" y="3195744"/>
                    <a:ext cx="171374" cy="1713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914DA8-CDC3-DE3A-3738-128639367FC4}"/>
                    </a:ext>
                  </a:extLst>
                </p:cNvPr>
                <p:cNvSpPr/>
                <p:nvPr/>
              </p:nvSpPr>
              <p:spPr>
                <a:xfrm>
                  <a:off x="4005403" y="3328336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80B21C75-7B16-2C9B-F4C3-5F3C6DFDC475}"/>
                    </a:ext>
                  </a:extLst>
                </p:cNvPr>
                <p:cNvCxnSpPr>
                  <a:cxnSpLocks/>
                  <a:stCxn id="48" idx="3"/>
                  <a:endCxn id="46" idx="1"/>
                </p:cNvCxnSpPr>
                <p:nvPr/>
              </p:nvCxnSpPr>
              <p:spPr>
                <a:xfrm flipV="1">
                  <a:off x="2761180" y="2937979"/>
                  <a:ext cx="604954" cy="61216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8F16B881-7F02-9320-ABC2-0B490E03D5CA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3791951" y="2937979"/>
                  <a:ext cx="426360" cy="38609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BEC7E3D-294F-32B3-0467-8A3ABCBC742D}"/>
                    </a:ext>
                  </a:extLst>
                </p:cNvPr>
                <p:cNvSpPr/>
                <p:nvPr/>
              </p:nvSpPr>
              <p:spPr>
                <a:xfrm>
                  <a:off x="3366134" y="2762196"/>
                  <a:ext cx="425817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CF1E7E84-BE84-EF72-028C-7C6BE33BBDC3}"/>
                    </a:ext>
                  </a:extLst>
                </p:cNvPr>
                <p:cNvSpPr/>
                <p:nvPr/>
              </p:nvSpPr>
              <p:spPr>
                <a:xfrm>
                  <a:off x="3799194" y="2848062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41AD289-0792-2EA4-E800-3122F9EFFC59}"/>
                    </a:ext>
                  </a:extLst>
                </p:cNvPr>
                <p:cNvSpPr/>
                <p:nvPr/>
              </p:nvSpPr>
              <p:spPr>
                <a:xfrm>
                  <a:off x="2335362" y="3374364"/>
                  <a:ext cx="425818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BC214A87-C3D5-FF0B-97DE-4DA23A95B490}"/>
                    </a:ext>
                  </a:extLst>
                </p:cNvPr>
                <p:cNvSpPr/>
                <p:nvPr/>
              </p:nvSpPr>
              <p:spPr>
                <a:xfrm>
                  <a:off x="2764551" y="3467108"/>
                  <a:ext cx="167130" cy="167132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ight Brace 49">
                  <a:extLst>
                    <a:ext uri="{FF2B5EF4-FFF2-40B4-BE49-F238E27FC236}">
                      <a16:creationId xmlns:a16="http://schemas.microsoft.com/office/drawing/2014/main" id="{6933D540-CF40-3B71-81DD-0728A7B7E745}"/>
                    </a:ext>
                  </a:extLst>
                </p:cNvPr>
                <p:cNvSpPr/>
                <p:nvPr/>
              </p:nvSpPr>
              <p:spPr>
                <a:xfrm rot="9165860">
                  <a:off x="5056267" y="2920016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2ECD37-CF7C-FD44-E585-9389787F552F}"/>
                    </a:ext>
                  </a:extLst>
                </p:cNvPr>
                <p:cNvCxnSpPr>
                  <a:cxnSpLocks/>
                  <a:stCxn id="43" idx="3"/>
                  <a:endCxn id="52" idx="2"/>
                </p:cNvCxnSpPr>
                <p:nvPr/>
              </p:nvCxnSpPr>
              <p:spPr>
                <a:xfrm flipV="1">
                  <a:off x="4431219" y="3357031"/>
                  <a:ext cx="513458" cy="1470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3DB660-4E3D-3960-4A63-D7FBF409CF29}"/>
                    </a:ext>
                  </a:extLst>
                </p:cNvPr>
                <p:cNvSpPr/>
                <p:nvPr/>
              </p:nvSpPr>
              <p:spPr>
                <a:xfrm>
                  <a:off x="4944677" y="32713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AC230C3-B6DC-459A-6E3F-2394AB209B41}"/>
                    </a:ext>
                  </a:extLst>
                </p:cNvPr>
                <p:cNvSpPr/>
                <p:nvPr/>
              </p:nvSpPr>
              <p:spPr>
                <a:xfrm>
                  <a:off x="2899680" y="398117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8253828B-6500-05DB-B3F4-DE0CEA08709C}"/>
                    </a:ext>
                  </a:extLst>
                </p:cNvPr>
                <p:cNvSpPr/>
                <p:nvPr/>
              </p:nvSpPr>
              <p:spPr>
                <a:xfrm>
                  <a:off x="3660068" y="405903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623284CD-18F4-CF51-5F9F-6A6C6563AA46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3325496" y="4156957"/>
                  <a:ext cx="334572" cy="77860"/>
                </a:xfrm>
                <a:prstGeom prst="bentConnector3">
                  <a:avLst>
                    <a:gd name="adj1" fmla="val 57592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289FFA-45DA-6FFE-34F0-C4A60E2E3E8F}"/>
                    </a:ext>
                  </a:extLst>
                </p:cNvPr>
                <p:cNvCxnSpPr>
                  <a:cxnSpLocks/>
                  <a:stCxn id="48" idx="2"/>
                  <a:endCxn id="63" idx="1"/>
                </p:cNvCxnSpPr>
                <p:nvPr/>
              </p:nvCxnSpPr>
              <p:spPr>
                <a:xfrm>
                  <a:off x="2548271" y="3725929"/>
                  <a:ext cx="351409" cy="43102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0DC8FA8-A750-E835-50E7-91D1B053EA3E}"/>
                    </a:ext>
                  </a:extLst>
                </p:cNvPr>
                <p:cNvSpPr txBox="1"/>
                <p:nvPr/>
              </p:nvSpPr>
              <p:spPr>
                <a:xfrm>
                  <a:off x="2582958" y="2549181"/>
                  <a:ext cx="21083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800" b="1" cap="all" dirty="0">
                      <a:latin typeface="Alte Haas Grotesk" panose="02000503000000020004" pitchFamily="2" charset="0"/>
                    </a:rPr>
                    <a:t>Seat suggestions Domain</a:t>
                  </a:r>
                </a:p>
              </p:txBody>
            </p: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ECBCF79C-DB7C-8437-A8D1-79A66D6A3034}"/>
                    </a:ext>
                  </a:extLst>
                </p:cNvPr>
                <p:cNvSpPr/>
                <p:nvPr/>
              </p:nvSpPr>
              <p:spPr>
                <a:xfrm rot="12414236">
                  <a:off x="4725358" y="4434439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FB2C063-5C64-7717-7CF4-F13A7821C2FA}"/>
                    </a:ext>
                  </a:extLst>
                </p:cNvPr>
                <p:cNvSpPr/>
                <p:nvPr/>
              </p:nvSpPr>
              <p:spPr>
                <a:xfrm>
                  <a:off x="4632022" y="4320649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2D66E4-746D-C29C-9C6E-03E99FEE3A62}"/>
                    </a:ext>
                  </a:extLst>
                </p:cNvPr>
                <p:cNvSpPr/>
                <p:nvPr/>
              </p:nvSpPr>
              <p:spPr>
                <a:xfrm rot="17820000">
                  <a:off x="4959075" y="4515388"/>
                  <a:ext cx="823899" cy="54631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b="1" cap="all" dirty="0">
                      <a:solidFill>
                        <a:schemeClr val="tx1"/>
                      </a:solidFill>
                    </a:rPr>
                    <a:t>Repository (Adapter)</a:t>
                  </a:r>
                  <a:endParaRPr lang="en-GB" sz="700" b="1" cap="al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264A4D3-64FF-9EDF-3633-89AB523BA0D2}"/>
                    </a:ext>
                  </a:extLst>
                </p:cNvPr>
                <p:cNvCxnSpPr>
                  <a:cxnSpLocks/>
                  <a:stCxn id="64" idx="3"/>
                  <a:endCxn id="86" idx="2"/>
                </p:cNvCxnSpPr>
                <p:nvPr/>
              </p:nvCxnSpPr>
              <p:spPr>
                <a:xfrm>
                  <a:off x="4085884" y="4234817"/>
                  <a:ext cx="546138" cy="17151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6CA5F1AF-7106-D0E4-AB41-41734719A651}"/>
                    </a:ext>
                  </a:extLst>
                </p:cNvPr>
                <p:cNvSpPr/>
                <p:nvPr/>
              </p:nvSpPr>
              <p:spPr>
                <a:xfrm>
                  <a:off x="3332536" y="4078151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lowchart: Magnetic Disk 101">
                  <a:extLst>
                    <a:ext uri="{FF2B5EF4-FFF2-40B4-BE49-F238E27FC236}">
                      <a16:creationId xmlns:a16="http://schemas.microsoft.com/office/drawing/2014/main" id="{8809B9B3-2ABA-7002-C465-823660F01F15}"/>
                    </a:ext>
                  </a:extLst>
                </p:cNvPr>
                <p:cNvSpPr/>
                <p:nvPr/>
              </p:nvSpPr>
              <p:spPr>
                <a:xfrm>
                  <a:off x="6642056" y="4852803"/>
                  <a:ext cx="504521" cy="707978"/>
                </a:xfrm>
                <a:prstGeom prst="flowChartMagneticDisk">
                  <a:avLst/>
                </a:prstGeom>
                <a:solidFill>
                  <a:srgbClr val="DFC9EF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cap="all" dirty="0" err="1">
                      <a:solidFill>
                        <a:schemeClr val="tx1"/>
                      </a:solidFill>
                      <a:latin typeface="Alte Haas Grotesk" panose="02000503000000020004" pitchFamily="2" charset="0"/>
                    </a:rPr>
                    <a:t>db</a:t>
                  </a:r>
                  <a:endParaRPr lang="fr-FR" sz="12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DC579C9-2B02-64AB-2FBD-5421A8699E3D}"/>
                    </a:ext>
                  </a:extLst>
                </p:cNvPr>
                <p:cNvCxnSpPr>
                  <a:cxnSpLocks/>
                  <a:stCxn id="84" idx="2"/>
                  <a:endCxn id="102" idx="2"/>
                </p:cNvCxnSpPr>
                <p:nvPr/>
              </p:nvCxnSpPr>
              <p:spPr>
                <a:xfrm>
                  <a:off x="5614408" y="4912553"/>
                  <a:ext cx="1027648" cy="2942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4EA41F1-A440-2F90-8DE8-61CF29EE04C4}"/>
                  </a:ext>
                </a:extLst>
              </p:cNvPr>
              <p:cNvSpPr/>
              <p:nvPr/>
            </p:nvSpPr>
            <p:spPr>
              <a:xfrm rot="14555838">
                <a:off x="5278176" y="2741106"/>
                <a:ext cx="824437" cy="546311"/>
              </a:xfrm>
              <a:prstGeom prst="rect">
                <a:avLst/>
              </a:prstGeom>
              <a:solidFill>
                <a:srgbClr val="FFF4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fr-FR" sz="500" b="1" cap="all" dirty="0">
                    <a:solidFill>
                      <a:schemeClr val="tx1"/>
                    </a:solidFill>
                  </a:rPr>
                  <a:t>Auditorium </a:t>
                </a:r>
                <a:r>
                  <a:rPr lang="fr-FR" sz="500" b="1" cap="all" dirty="0" err="1">
                    <a:solidFill>
                      <a:schemeClr val="tx1"/>
                    </a:solidFill>
                  </a:rPr>
                  <a:t>seatingS</a:t>
                </a:r>
                <a:r>
                  <a:rPr lang="fr-FR" sz="500" b="1" cap="all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fr-FR" sz="500" b="1" cap="al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700" b="1" cap="all" dirty="0" err="1">
                    <a:solidFill>
                      <a:schemeClr val="tx1"/>
                    </a:solidFill>
                  </a:rPr>
                  <a:t>Inproc</a:t>
                </a:r>
                <a:r>
                  <a:rPr lang="fr-FR" sz="700" b="1" cap="all" dirty="0">
                    <a:solidFill>
                      <a:schemeClr val="tx1"/>
                    </a:solidFill>
                  </a:rPr>
                  <a:t> Adapter</a:t>
                </a:r>
                <a:endParaRPr lang="en-GB" sz="7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403083" y="2997515"/>
              <a:ext cx="1523320" cy="30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60" idx="2"/>
          </p:cNvCxnSpPr>
          <p:nvPr/>
        </p:nvCxnSpPr>
        <p:spPr>
          <a:xfrm flipV="1">
            <a:off x="6637431" y="2663900"/>
            <a:ext cx="552390" cy="11934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698B22-AD58-84D7-95CB-A55E5D30396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69544" cy="10268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D8AC8C4-19B1-016D-D00B-7492972C0838}"/>
              </a:ext>
            </a:extLst>
          </p:cNvPr>
          <p:cNvSpPr txBox="1"/>
          <p:nvPr/>
        </p:nvSpPr>
        <p:spPr>
          <a:xfrm>
            <a:off x="1476350" y="1966460"/>
            <a:ext cx="334162" cy="182940"/>
          </a:xfrm>
          <a:prstGeom prst="rect">
            <a:avLst/>
          </a:prstGeom>
          <a:solidFill>
            <a:srgbClr val="FFF4D5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588464" y="3256302"/>
            <a:ext cx="587020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9020592" y="2811900"/>
            <a:ext cx="363882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6200000">
            <a:off x="2155006" y="3650563"/>
            <a:ext cx="1051591" cy="473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>
                <a:solidFill>
                  <a:schemeClr val="tx1"/>
                </a:solidFill>
              </a:rPr>
              <a:t>Suggesti0ns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C7D39-A1B5-71BE-A4E0-97FFCA78B304}"/>
              </a:ext>
            </a:extLst>
          </p:cNvPr>
          <p:cNvSpPr/>
          <p:nvPr/>
        </p:nvSpPr>
        <p:spPr>
          <a:xfrm rot="16200000">
            <a:off x="2030788" y="2362569"/>
            <a:ext cx="1316066" cy="4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 err="1">
                <a:solidFill>
                  <a:schemeClr val="tx1"/>
                </a:solidFill>
              </a:rPr>
              <a:t>AuditoriumSeatings</a:t>
            </a:r>
            <a:r>
              <a:rPr lang="fr-FR" sz="900" b="1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C0EA16-5F2D-3D3A-ABE1-43FF73FA8F78}"/>
              </a:ext>
            </a:extLst>
          </p:cNvPr>
          <p:cNvSpPr txBox="1"/>
          <p:nvPr/>
        </p:nvSpPr>
        <p:spPr>
          <a:xfrm>
            <a:off x="9887216" y="1377937"/>
            <a:ext cx="131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cap="all" dirty="0">
                <a:latin typeface="Alte Haas Grotesk" panose="02000503000000020004" pitchFamily="2" charset="0"/>
              </a:rPr>
              <a:t>Infra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6C0D17-4879-26D8-FD78-F4F8D0793256}"/>
              </a:ext>
            </a:extLst>
          </p:cNvPr>
          <p:cNvSpPr txBox="1"/>
          <p:nvPr/>
        </p:nvSpPr>
        <p:spPr>
          <a:xfrm>
            <a:off x="1505216" y="2643311"/>
            <a:ext cx="334162" cy="182940"/>
          </a:xfrm>
          <a:prstGeom prst="rect">
            <a:avLst/>
          </a:prstGeom>
          <a:solidFill>
            <a:srgbClr val="FFF4D5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A184E7-6658-24BB-7379-74097AC303AE}"/>
              </a:ext>
            </a:extLst>
          </p:cNvPr>
          <p:cNvSpPr txBox="1"/>
          <p:nvPr/>
        </p:nvSpPr>
        <p:spPr>
          <a:xfrm>
            <a:off x="215222" y="3427861"/>
            <a:ext cx="1832368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</a:t>
            </a:r>
            <a:r>
              <a:rPr lang="fr-FR" dirty="0"/>
              <a:t>-</a:t>
            </a:r>
            <a:r>
              <a:rPr lang="en-US" dirty="0"/>
              <a:t>Proc driven adapters that are making direct memory calls towards other hexagons' driver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4C8E9E1-AD30-390D-7FB4-101B06EE2743}"/>
              </a:ext>
            </a:extLst>
          </p:cNvPr>
          <p:cNvSpPr/>
          <p:nvPr/>
        </p:nvSpPr>
        <p:spPr>
          <a:xfrm rot="5400000">
            <a:off x="4959647" y="523854"/>
            <a:ext cx="218198" cy="4252138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D90E8C7-DA67-D54C-7CCE-A6CF9AADAD5E}"/>
              </a:ext>
            </a:extLst>
          </p:cNvPr>
          <p:cNvSpPr/>
          <p:nvPr/>
        </p:nvSpPr>
        <p:spPr>
          <a:xfrm rot="6365413" flipH="1">
            <a:off x="3199292" y="3553954"/>
            <a:ext cx="155217" cy="746290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split - “Micro” services powered by hexagonal architecture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14642"/>
            <a:chOff x="6132212" y="1877366"/>
            <a:chExt cx="3309721" cy="35146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14642"/>
              <a:chOff x="6447797" y="-1116586"/>
              <a:chExt cx="6253255" cy="664041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146155" y="481585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49"/>
                <a:ext cx="833476" cy="8063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62AA51-1334-9722-D56F-03F1255C9712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4582896E-479B-B09A-132D-B33D96830CE6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E529CB-C236-569F-335C-D84AE888FA4E}"/>
              </a:ext>
            </a:extLst>
          </p:cNvPr>
          <p:cNvSpPr txBox="1"/>
          <p:nvPr/>
        </p:nvSpPr>
        <p:spPr>
          <a:xfrm>
            <a:off x="329932" y="5660136"/>
            <a:ext cx="8345504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next step after a monolith modularization is often to split the various hexagons into dedicated services/APIs.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beware of the Distributed Monolith pitfall occurring very often when the services/APIs aren’t aligned with (sub) domain concerns (see. Bounded Contexts from DDD).</a:t>
            </a:r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285847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30548" cy="408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526880" y="6192676"/>
            <a:ext cx="235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09125"/>
            <a:chOff x="6132212" y="1877366"/>
            <a:chExt cx="3309721" cy="3509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09125"/>
              <a:chOff x="6447797" y="-1116586"/>
              <a:chExt cx="6253255" cy="6629996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591451" y="4805433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50"/>
                <a:ext cx="1278772" cy="795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482CC4-CBD2-C49E-1A2E-9CC035DB84E7}"/>
              </a:ext>
            </a:extLst>
          </p:cNvPr>
          <p:cNvSpPr txBox="1"/>
          <p:nvPr/>
        </p:nvSpPr>
        <p:spPr>
          <a:xfrm>
            <a:off x="7020527" y="4979275"/>
            <a:ext cx="1702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Provides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AuditoriumSeatings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AuditoriumSeating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= Auditorium layout for the show with current availabilities mapped for every seat)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333FF3-C995-290E-F09B-C41894CAF0AB}"/>
              </a:ext>
            </a:extLst>
          </p:cNvPr>
          <p:cNvSpPr txBox="1"/>
          <p:nvPr/>
        </p:nvSpPr>
        <p:spPr>
          <a:xfrm>
            <a:off x="329631" y="5601871"/>
            <a:ext cx="6183581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next step after the initial version of the ACL providing the </a:t>
            </a:r>
            <a:r>
              <a:rPr lang="en-US" sz="1200" b="1" dirty="0" err="1"/>
              <a:t>AuditoriumSeating</a:t>
            </a:r>
            <a:r>
              <a:rPr lang="en-US" sz="1200" b="1" dirty="0"/>
              <a:t> is often to extract it and make it a dedicated service/API for multiple consumers to consume it.</a:t>
            </a:r>
          </a:p>
          <a:p>
            <a:endParaRPr lang="en-US" sz="1200" b="1" dirty="0"/>
          </a:p>
          <a:p>
            <a:r>
              <a:rPr lang="en-US" sz="1200" b="1" dirty="0"/>
              <a:t>One will notice that our </a:t>
            </a:r>
            <a:r>
              <a:rPr lang="en-US" sz="1200" b="1" dirty="0" err="1"/>
              <a:t>IProvideUpToDateAuditoriumSeatings</a:t>
            </a:r>
            <a:r>
              <a:rPr lang="en-US" sz="1200" b="1" dirty="0"/>
              <a:t> driven port hasn’t changed since the initial version.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2ED39B-1A17-2797-2C7B-42D4A8691B09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EB5E195-9838-39D1-B91B-2B98DE87E3E4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604B79-1AA4-FE2D-2E58-FFA99C7505FC}"/>
              </a:ext>
            </a:extLst>
          </p:cNvPr>
          <p:cNvSpPr/>
          <p:nvPr/>
        </p:nvSpPr>
        <p:spPr>
          <a:xfrm rot="5400000">
            <a:off x="2962221" y="3802758"/>
            <a:ext cx="583793" cy="3153925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rgbClr val="C00000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778</Words>
  <Application>Microsoft Office PowerPoint</Application>
  <PresentationFormat>Widescreen</PresentationFormat>
  <Paragraphs>166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Alte Haas Grotesk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99</cp:revision>
  <dcterms:created xsi:type="dcterms:W3CDTF">2022-05-28T12:18:08Z</dcterms:created>
  <dcterms:modified xsi:type="dcterms:W3CDTF">2022-05-31T10:28:20Z</dcterms:modified>
</cp:coreProperties>
</file>