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78" r:id="rId3"/>
    <p:sldId id="285" r:id="rId4"/>
    <p:sldId id="280" r:id="rId5"/>
    <p:sldId id="282" r:id="rId6"/>
    <p:sldId id="265" r:id="rId7"/>
    <p:sldId id="273" r:id="rId8"/>
    <p:sldId id="272" r:id="rId9"/>
    <p:sldId id="286" r:id="rId10"/>
    <p:sldId id="276" r:id="rId11"/>
    <p:sldId id="274" r:id="rId12"/>
    <p:sldId id="277" r:id="rId13"/>
    <p:sldId id="281" r:id="rId14"/>
    <p:sldId id="279" r:id="rId15"/>
    <p:sldId id="275" r:id="rId16"/>
    <p:sldId id="287" r:id="rId17"/>
    <p:sldId id="288" r:id="rId18"/>
    <p:sldId id="271" r:id="rId19"/>
    <p:sldId id="263" r:id="rId20"/>
    <p:sldId id="258" r:id="rId21"/>
    <p:sldId id="259" r:id="rId22"/>
    <p:sldId id="270" r:id="rId23"/>
    <p:sldId id="260" r:id="rId24"/>
    <p:sldId id="26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2BA59"/>
    <a:srgbClr val="E2BB5A"/>
    <a:srgbClr val="FFD966"/>
    <a:srgbClr val="FFDDDD"/>
    <a:srgbClr val="E0B752"/>
    <a:srgbClr val="D39807"/>
    <a:srgbClr val="E4C16C"/>
    <a:srgbClr val="E2BB5C"/>
    <a:srgbClr val="CC2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2" autoAdjust="0"/>
    <p:restoredTop sz="71972" autoAdjust="0"/>
  </p:normalViewPr>
  <p:slideViewPr>
    <p:cSldViewPr snapToGrid="0">
      <p:cViewPr>
        <p:scale>
          <a:sx n="25" d="100"/>
          <a:sy n="25" d="100"/>
        </p:scale>
        <p:origin x="1698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8A3C-6858-443B-89A4-B1C526E3FFA3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29CEC-398D-4A32-BEC5-723E50178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 I’m truly happy to be among you today, in order to talk about this specific topic: Hexagonal Architecture (a.k.a. Ports &amp; Adapters).</a:t>
            </a:r>
          </a:p>
          <a:p>
            <a:endParaRPr lang="en-US" dirty="0"/>
          </a:p>
          <a:p>
            <a:r>
              <a:rPr lang="en-US" dirty="0"/>
              <a:t>Hexagonal architecture (a.k.a. Ports and Adapters) is a fabulous pattern that has more advantages than the ones for which it has been originally created. </a:t>
            </a:r>
          </a:p>
          <a:p>
            <a:endParaRPr lang="en-US" dirty="0"/>
          </a:p>
          <a:p>
            <a:r>
              <a:rPr lang="en-US" dirty="0"/>
              <a:t>I’ve been using this pattern in production since more than 8 years. Many times, with many different contexts and teams.</a:t>
            </a:r>
          </a:p>
          <a:p>
            <a:endParaRPr lang="en-US" dirty="0"/>
          </a:p>
          <a:p>
            <a:r>
              <a:rPr lang="en-US" dirty="0"/>
              <a:t>One can think in an orthodox vision that patterns do not evolve. That it is important to keep Alistair Cockburn’s pattern like it was described back in the days.</a:t>
            </a:r>
          </a:p>
          <a:p>
            <a:endParaRPr lang="en-US" dirty="0"/>
          </a:p>
          <a:p>
            <a:r>
              <a:rPr lang="en-US" dirty="0"/>
              <a:t>One can think that some patterns may evolve, that Hexagonal Architecture has more facets than we think.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2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session will present both the original pattern in detail, and some alternative versions (related to Domain Driven Design).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Ok.Let’s</a:t>
            </a:r>
            <a:r>
              <a:rPr lang="fr-FR" dirty="0"/>
              <a:t> start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orginal</a:t>
            </a:r>
            <a:r>
              <a:rPr lang="fr-FR" dirty="0"/>
              <a:t>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0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session will present both the original pattern in detail, and some alternative versions (related to Domain Driven Design).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0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Ok.Let’s</a:t>
            </a:r>
            <a:r>
              <a:rPr lang="fr-FR" dirty="0"/>
              <a:t> start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orginal</a:t>
            </a:r>
            <a:r>
              <a:rPr lang="fr-FR" dirty="0"/>
              <a:t>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 err="1"/>
              <a:t>Mid</a:t>
            </a:r>
            <a:r>
              <a:rPr lang="fr-FR" dirty="0"/>
              <a:t> 90’: A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smalltalk</a:t>
            </a:r>
            <a:r>
              <a:rPr lang="fr-FR" dirty="0"/>
              <a:t> and a </a:t>
            </a:r>
            <a:r>
              <a:rPr lang="fr-FR" dirty="0" err="1"/>
              <a:t>relationnal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. The </a:t>
            </a:r>
            <a:r>
              <a:rPr lang="fr-FR" dirty="0" err="1"/>
              <a:t>guy</a:t>
            </a:r>
            <a:r>
              <a:rPr lang="fr-FR" dirty="0"/>
              <a:t> </a:t>
            </a:r>
            <a:r>
              <a:rPr lang="fr-FR" dirty="0" err="1"/>
              <a:t>coding</a:t>
            </a:r>
            <a:r>
              <a:rPr lang="fr-FR" dirty="0"/>
              <a:t> the </a:t>
            </a:r>
            <a:r>
              <a:rPr lang="fr-FR" dirty="0" err="1"/>
              <a:t>relational</a:t>
            </a:r>
            <a:r>
              <a:rPr lang="fr-FR" dirty="0"/>
              <a:t> mapper </a:t>
            </a:r>
            <a:r>
              <a:rPr lang="fr-FR" dirty="0" err="1"/>
              <a:t>said</a:t>
            </a:r>
            <a:r>
              <a:rPr lang="fr-FR" dirty="0"/>
              <a:t>: « 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sorry</a:t>
            </a:r>
            <a:r>
              <a:rPr lang="fr-FR" dirty="0"/>
              <a:t>, stop the </a:t>
            </a:r>
            <a:r>
              <a:rPr lang="fr-FR" dirty="0" err="1"/>
              <a:t>project</a:t>
            </a:r>
            <a:r>
              <a:rPr lang="fr-FR" dirty="0"/>
              <a:t>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have to </a:t>
            </a:r>
            <a:r>
              <a:rPr lang="fr-FR" dirty="0" err="1"/>
              <a:t>redesign</a:t>
            </a:r>
            <a:r>
              <a:rPr lang="fr-FR" dirty="0"/>
              <a:t>. </a:t>
            </a:r>
            <a:r>
              <a:rPr lang="fr-FR" dirty="0" err="1"/>
              <a:t>Everybody</a:t>
            </a:r>
            <a:r>
              <a:rPr lang="fr-FR" dirty="0"/>
              <a:t> go home for 2 </a:t>
            </a:r>
            <a:r>
              <a:rPr lang="fr-FR" dirty="0" err="1"/>
              <a:t>weeks</a:t>
            </a:r>
            <a:r>
              <a:rPr lang="fr-FR" dirty="0"/>
              <a:t> ». Just </a:t>
            </a:r>
            <a:r>
              <a:rPr lang="fr-FR" dirty="0" err="1"/>
              <a:t>give</a:t>
            </a:r>
            <a:r>
              <a:rPr lang="fr-FR" dirty="0"/>
              <a:t> us a </a:t>
            </a:r>
            <a:r>
              <a:rPr lang="fr-FR" dirty="0" err="1"/>
              <a:t>lay</a:t>
            </a:r>
            <a:r>
              <a:rPr lang="fr-FR" dirty="0"/>
              <a:t> to fake the </a:t>
            </a:r>
            <a:r>
              <a:rPr lang="fr-FR" dirty="0" err="1"/>
              <a:t>database</a:t>
            </a:r>
            <a:endParaRPr lang="fr-FR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Weather warning system made him to cope with </a:t>
            </a:r>
            <a:r>
              <a:rPr lang="fr-FR" b="1" dirty="0" err="1"/>
              <a:t>Combinatorial</a:t>
            </a:r>
            <a:r>
              <a:rPr lang="fr-FR" b="1" dirty="0"/>
              <a:t> </a:t>
            </a:r>
            <a:r>
              <a:rPr lang="en-US" b="1" dirty="0"/>
              <a:t>explosion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5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9CEC-398D-4A32-BEC5-723E50178F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3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3EF0A624-6C09-21CC-040E-49958991D9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61358C09-227D-3487-7286-7ACAEF86B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layer, tiled&#10;&#10;Description automatically generated">
            <a:extLst>
              <a:ext uri="{FF2B5EF4-FFF2-40B4-BE49-F238E27FC236}">
                <a16:creationId xmlns:a16="http://schemas.microsoft.com/office/drawing/2014/main" id="{8B1B3379-69B8-E7E0-0CC9-3CCCCA700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B03CF-C6DC-A3F8-8665-C81D3D07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 </a:t>
            </a:r>
            <a:b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</a:br>
            <a:r>
              <a:rPr lang="en-US" sz="40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&amp; Beyond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8F56715-01BF-57E5-7FBC-EBE845C60268}"/>
              </a:ext>
            </a:extLst>
          </p:cNvPr>
          <p:cNvSpPr txBox="1">
            <a:spLocks/>
          </p:cNvSpPr>
          <p:nvPr/>
        </p:nvSpPr>
        <p:spPr>
          <a:xfrm>
            <a:off x="8022020" y="5128171"/>
            <a:ext cx="3852041" cy="973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Thomas PIERRAIN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(use case driven)</a:t>
            </a:r>
          </a:p>
          <a:p>
            <a:pPr algn="ctr"/>
            <a:r>
              <a:rPr lang="en-US" sz="1800" b="1" dirty="0">
                <a:latin typeface="Alte Haas Grotesk" panose="02000503000000020004" pitchFamily="2" charset="0"/>
              </a:rPr>
              <a:t>@tpierrain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DE908B-A6F1-41EC-242B-54CBDCE3A3FB}"/>
              </a:ext>
            </a:extLst>
          </p:cNvPr>
          <p:cNvGrpSpPr/>
          <p:nvPr/>
        </p:nvGrpSpPr>
        <p:grpSpPr>
          <a:xfrm>
            <a:off x="9325741" y="6101693"/>
            <a:ext cx="1244597" cy="369280"/>
            <a:chOff x="8974667" y="6020305"/>
            <a:chExt cx="2209800" cy="6556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6FCA8A-9AA2-29FB-AD42-A4E2A2198F47}"/>
                </a:ext>
              </a:extLst>
            </p:cNvPr>
            <p:cNvSpPr/>
            <p:nvPr/>
          </p:nvSpPr>
          <p:spPr>
            <a:xfrm>
              <a:off x="8974667" y="6020305"/>
              <a:ext cx="2209800" cy="65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Office Manager &amp; DAF Externalisé: Une meilleure collaboration dans la  gestion des dépenses grâce à Spendesk">
              <a:extLst>
                <a:ext uri="{FF2B5EF4-FFF2-40B4-BE49-F238E27FC236}">
                  <a16:creationId xmlns:a16="http://schemas.microsoft.com/office/drawing/2014/main" id="{7D3D6B3C-34C7-1614-79EE-52F224B96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416" y="6119988"/>
              <a:ext cx="1792303" cy="4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391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dependencies Always towards the inside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A2365-9234-DC11-EB6F-49C212AC8260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FA50B5-D189-DE93-9F8D-0138970994D5}"/>
              </a:ext>
            </a:extLst>
          </p:cNvPr>
          <p:cNvCxnSpPr>
            <a:cxnSpLocks/>
          </p:cNvCxnSpPr>
          <p:nvPr/>
        </p:nvCxnSpPr>
        <p:spPr>
          <a:xfrm flipV="1">
            <a:off x="3466408" y="4255637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3F0AA-B74A-C32B-6B48-9F1EEC0A37E3}"/>
              </a:ext>
            </a:extLst>
          </p:cNvPr>
          <p:cNvCxnSpPr>
            <a:cxnSpLocks/>
          </p:cNvCxnSpPr>
          <p:nvPr/>
        </p:nvCxnSpPr>
        <p:spPr>
          <a:xfrm flipH="1" flipV="1">
            <a:off x="7501218" y="4255637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FA5AE-BF0F-B7A9-A79E-B783A0495844}"/>
              </a:ext>
            </a:extLst>
          </p:cNvPr>
          <p:cNvCxnSpPr>
            <a:cxnSpLocks/>
          </p:cNvCxnSpPr>
          <p:nvPr/>
        </p:nvCxnSpPr>
        <p:spPr>
          <a:xfrm>
            <a:off x="3508920" y="2406142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4CDC43-2DED-3170-D67C-E610D5CD529E}"/>
              </a:ext>
            </a:extLst>
          </p:cNvPr>
          <p:cNvCxnSpPr>
            <a:cxnSpLocks/>
          </p:cNvCxnSpPr>
          <p:nvPr/>
        </p:nvCxnSpPr>
        <p:spPr>
          <a:xfrm flipH="1">
            <a:off x="7543730" y="2406142"/>
            <a:ext cx="1200912" cy="46329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17E14D-A866-2BD2-A6A0-0CF1F4B01C6B}"/>
              </a:ext>
            </a:extLst>
          </p:cNvPr>
          <p:cNvSpPr txBox="1"/>
          <p:nvPr/>
        </p:nvSpPr>
        <p:spPr>
          <a:xfrm>
            <a:off x="1924855" y="5567340"/>
            <a:ext cx="975914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b="1" cap="all" dirty="0">
                <a:latin typeface="Alte Haas Grotesk" panose="02000503000000020004" pitchFamily="2" charset="0"/>
              </a:rPr>
              <a:t> Dependency inversion principle</a:t>
            </a:r>
          </a:p>
          <a:p>
            <a:pPr algn="r"/>
            <a:r>
              <a:rPr lang="en-US" sz="2800" b="1" cap="all" dirty="0">
                <a:latin typeface="Alte Haas Grotesk" panose="02000503000000020004" pitchFamily="2" charset="0"/>
              </a:rPr>
              <a:t>A.k.a. Configurable dependencies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76032-0EDE-7371-C9E6-691AD902CF1E}"/>
              </a:ext>
            </a:extLst>
          </p:cNvPr>
          <p:cNvSpPr txBox="1"/>
          <p:nvPr/>
        </p:nvSpPr>
        <p:spPr>
          <a:xfrm>
            <a:off x="4709832" y="1978246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cap="all" dirty="0">
                <a:solidFill>
                  <a:srgbClr val="7030A0"/>
                </a:solidFill>
                <a:latin typeface="Alte Haas Grotesk" panose="02000503000000020004" pitchFamily="2" charset="0"/>
              </a:rPr>
              <a:t>Infra</a:t>
            </a:r>
          </a:p>
        </p:txBody>
      </p:sp>
    </p:spTree>
    <p:extLst>
      <p:ext uri="{BB962C8B-B14F-4D97-AF65-F5344CB8AC3E}">
        <p14:creationId xmlns:p14="http://schemas.microsoft.com/office/powerpoint/2010/main" val="262044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deeply asymmetrical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33E575-B228-59FC-3930-DF536D7D962F}"/>
              </a:ext>
            </a:extLst>
          </p:cNvPr>
          <p:cNvGrpSpPr/>
          <p:nvPr/>
        </p:nvGrpSpPr>
        <p:grpSpPr>
          <a:xfrm>
            <a:off x="3508920" y="1170432"/>
            <a:ext cx="5174160" cy="4949952"/>
            <a:chOff x="2544432" y="1170432"/>
            <a:chExt cx="5174160" cy="4949952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64001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>
              <a:off x="2641233" y="3414576"/>
              <a:ext cx="24712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Alte Haas Grotesk" panose="02000503000000020004" pitchFamily="2" charset="0"/>
                </a:rPr>
                <a:t>Left-side</a:t>
              </a:r>
            </a:p>
            <a:p>
              <a:pPr algn="ctr"/>
              <a:r>
                <a:rPr lang="en-US" sz="1600" b="1" cap="all" dirty="0">
                  <a:solidFill>
                    <a:schemeClr val="tx2"/>
                  </a:solidFill>
                  <a:latin typeface="Alte Haas Grotesk" panose="02000503000000020004" pitchFamily="2" charset="0"/>
                </a:rPr>
                <a:t>(primary)</a:t>
              </a:r>
            </a:p>
            <a:p>
              <a:pPr algn="ctr"/>
              <a:r>
                <a:rPr lang="en-US" sz="1600" b="1" cap="all" dirty="0">
                  <a:solidFill>
                    <a:schemeClr val="tx2"/>
                  </a:solidFill>
                  <a:latin typeface="Alte Haas Grotesk" panose="02000503000000020004" pitchFamily="2" charset="0"/>
                </a:rPr>
                <a:t>(driver)</a:t>
              </a:r>
              <a:endParaRPr lang="en-US" sz="2400" b="1" cap="all" dirty="0">
                <a:solidFill>
                  <a:schemeClr val="tx2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F4FF7F7-B50C-78A0-8E78-9D2536647B58}"/>
                </a:ext>
              </a:extLst>
            </p:cNvPr>
            <p:cNvCxnSpPr>
              <a:cxnSpLocks/>
            </p:cNvCxnSpPr>
            <p:nvPr/>
          </p:nvCxnSpPr>
          <p:spPr>
            <a:xfrm>
              <a:off x="5131512" y="1170432"/>
              <a:ext cx="0" cy="4949952"/>
            </a:xfrm>
            <a:prstGeom prst="line">
              <a:avLst/>
            </a:prstGeom>
            <a:ln w="603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490E8-7CE6-F71A-7F60-8930B2B9CAAD}"/>
                </a:ext>
              </a:extLst>
            </p:cNvPr>
            <p:cNvSpPr txBox="1"/>
            <p:nvPr/>
          </p:nvSpPr>
          <p:spPr>
            <a:xfrm>
              <a:off x="5131512" y="3414576"/>
              <a:ext cx="24275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cap="all" dirty="0">
                  <a:latin typeface="Alte Haas Grotesk" panose="02000503000000020004" pitchFamily="2" charset="0"/>
                </a:rPr>
                <a:t>Right-side</a:t>
              </a:r>
              <a:br>
                <a:rPr lang="en-US" sz="2400" b="1" cap="all" dirty="0">
                  <a:latin typeface="Alte Haas Grotesk" panose="02000503000000020004" pitchFamily="2" charset="0"/>
                </a:rPr>
              </a:br>
              <a:r>
                <a:rPr kumimoji="0" lang="en-US" sz="1600" b="1" i="0" u="none" strike="noStrike" kern="1200" cap="all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lte Haas Grotesk" panose="02000503000000020004" pitchFamily="2" charset="0"/>
                  <a:ea typeface="+mn-ea"/>
                  <a:cs typeface="+mn-cs"/>
                </a:rPr>
                <a:t>(secondary)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all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lte Haas Grotesk" panose="02000503000000020004" pitchFamily="2" charset="0"/>
                  <a:ea typeface="+mn-ea"/>
                  <a:cs typeface="+mn-cs"/>
                </a:rPr>
                <a:t>(driven)</a:t>
              </a:r>
              <a:endPara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lte Haas Grotesk" panose="02000503000000020004" pitchFamily="2" charset="0"/>
                <a:ea typeface="+mn-ea"/>
                <a:cs typeface="+mn-cs"/>
              </a:endParaRPr>
            </a:p>
            <a:p>
              <a:pPr algn="ctr"/>
              <a:endParaRPr lang="en-US" sz="2400" b="1" cap="all" dirty="0">
                <a:latin typeface="Alte Haas Grotesk" panose="02000503000000020004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70882E-05F6-5351-A72F-55738E742E1E}"/>
              </a:ext>
            </a:extLst>
          </p:cNvPr>
          <p:cNvSpPr txBox="1"/>
          <p:nvPr/>
        </p:nvSpPr>
        <p:spPr>
          <a:xfrm>
            <a:off x="890290" y="2922133"/>
            <a:ext cx="768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👻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CA44-310D-2CF1-4C16-354289332F63}"/>
              </a:ext>
            </a:extLst>
          </p:cNvPr>
          <p:cNvSpPr txBox="1"/>
          <p:nvPr/>
        </p:nvSpPr>
        <p:spPr>
          <a:xfrm>
            <a:off x="999593" y="4279548"/>
            <a:ext cx="13587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3D08B-B977-ED31-A09D-98CB2EF43DD6}"/>
              </a:ext>
            </a:extLst>
          </p:cNvPr>
          <p:cNvCxnSpPr>
            <a:cxnSpLocks/>
          </p:cNvCxnSpPr>
          <p:nvPr/>
        </p:nvCxnSpPr>
        <p:spPr>
          <a:xfrm>
            <a:off x="2621280" y="3645408"/>
            <a:ext cx="719328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DCE4E9-337E-CD0C-EDF3-EC5209EDBB36}"/>
              </a:ext>
            </a:extLst>
          </p:cNvPr>
          <p:cNvCxnSpPr>
            <a:cxnSpLocks/>
          </p:cNvCxnSpPr>
          <p:nvPr/>
        </p:nvCxnSpPr>
        <p:spPr>
          <a:xfrm>
            <a:off x="8845296" y="3645408"/>
            <a:ext cx="115214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2249EF-AC41-1445-F009-38ECDF554912}"/>
              </a:ext>
            </a:extLst>
          </p:cNvPr>
          <p:cNvSpPr txBox="1"/>
          <p:nvPr/>
        </p:nvSpPr>
        <p:spPr>
          <a:xfrm>
            <a:off x="9726840" y="2675912"/>
            <a:ext cx="223351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Data stores</a:t>
            </a:r>
          </a:p>
          <a:p>
            <a:pPr algn="ctr"/>
            <a:endParaRPr lang="en-US" sz="2000" b="1" cap="all" dirty="0">
              <a:latin typeface="Alte Haas Grotesk" panose="02000503000000020004" pitchFamily="2" charset="0"/>
            </a:endParaRPr>
          </a:p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External systems</a:t>
            </a:r>
          </a:p>
          <a:p>
            <a:pPr algn="ctr"/>
            <a:endParaRPr lang="en-US" sz="2000" b="1" cap="all" dirty="0">
              <a:latin typeface="Alte Haas Grotesk" panose="02000503000000020004" pitchFamily="2" charset="0"/>
            </a:endParaRPr>
          </a:p>
          <a:p>
            <a:pPr algn="ctr"/>
            <a:r>
              <a:rPr lang="en-US" sz="2000" b="1" cap="all" dirty="0">
                <a:latin typeface="Alte Haas Grotesk" panose="02000503000000020004" pitchFamily="2" charset="0"/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53741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412183" y="3022566"/>
              <a:ext cx="367971" cy="583337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30598" y="3430120"/>
              <a:ext cx="681585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“implements”</a:t>
              </a:r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421314" y="351979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4071391" y="3781685"/>
              <a:ext cx="242309" cy="45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dirty="0">
                  <a:solidFill>
                    <a:srgbClr val="C00000"/>
                  </a:solidFill>
                </a:rPr>
                <a:t>« </a:t>
              </a:r>
              <a:r>
                <a:rPr lang="fr-FR" sz="7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7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dirty="0">
                  <a:solidFill>
                    <a:srgbClr val="C00000"/>
                  </a:solidFill>
                </a:rPr>
                <a:t>« </a:t>
              </a:r>
              <a:r>
                <a:rPr lang="fr-FR" sz="6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6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8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8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800" cap="all" dirty="0">
                  <a:solidFill>
                    <a:schemeClr val="tx1"/>
                  </a:solidFill>
                </a:rPr>
                <a:t> web Adapter</a:t>
              </a:r>
              <a:endParaRPr lang="en-GB" sz="8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45482" y="2724592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« uses »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deeply asymmetrical</a:t>
            </a:r>
          </a:p>
          <a:p>
            <a:pPr algn="r"/>
            <a:endParaRPr lang="en-US" sz="48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E348E0-95AA-E1A9-C94B-D5947EAE3A3B}"/>
              </a:ext>
            </a:extLst>
          </p:cNvPr>
          <p:cNvGrpSpPr/>
          <p:nvPr/>
        </p:nvGrpSpPr>
        <p:grpSpPr>
          <a:xfrm>
            <a:off x="341511" y="4718933"/>
            <a:ext cx="2769754" cy="1799360"/>
            <a:chOff x="341511" y="4718933"/>
            <a:chExt cx="2769754" cy="179936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EFF98C-B995-A4F8-EC19-22345C2D0686}"/>
                </a:ext>
              </a:extLst>
            </p:cNvPr>
            <p:cNvSpPr txBox="1"/>
            <p:nvPr/>
          </p:nvSpPr>
          <p:spPr>
            <a:xfrm>
              <a:off x="381094" y="4718933"/>
              <a:ext cx="2690589" cy="179936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9745AB-5849-07E2-B15A-F51F3F5DF45A}"/>
                </a:ext>
              </a:extLst>
            </p:cNvPr>
            <p:cNvGrpSpPr/>
            <p:nvPr/>
          </p:nvGrpSpPr>
          <p:grpSpPr>
            <a:xfrm>
              <a:off x="341511" y="4946449"/>
              <a:ext cx="2769754" cy="1294675"/>
              <a:chOff x="341511" y="4946449"/>
              <a:chExt cx="2769754" cy="129467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7933357-0C22-DF0D-E992-E2FBD5F5AA02}"/>
                  </a:ext>
                </a:extLst>
              </p:cNvPr>
              <p:cNvGrpSpPr/>
              <p:nvPr/>
            </p:nvGrpSpPr>
            <p:grpSpPr>
              <a:xfrm>
                <a:off x="1509395" y="4946449"/>
                <a:ext cx="333215" cy="741930"/>
                <a:chOff x="1965168" y="2704885"/>
                <a:chExt cx="171374" cy="381578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C68279D-A83E-7324-80B8-5171C272A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855" y="2876259"/>
                  <a:ext cx="0" cy="21020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C70A84D-D904-96E4-3C82-748B751FF6FE}"/>
                    </a:ext>
                  </a:extLst>
                </p:cNvPr>
                <p:cNvSpPr/>
                <p:nvPr/>
              </p:nvSpPr>
              <p:spPr>
                <a:xfrm>
                  <a:off x="1965168" y="270488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310008-1AAB-20E4-D325-4A13492AF26D}"/>
                  </a:ext>
                </a:extLst>
              </p:cNvPr>
              <p:cNvSpPr txBox="1"/>
              <p:nvPr/>
            </p:nvSpPr>
            <p:spPr>
              <a:xfrm>
                <a:off x="341511" y="5902570"/>
                <a:ext cx="276975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Left-side Ports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129EB-2D9E-2D59-8B3C-7877A3E96595}"/>
              </a:ext>
            </a:extLst>
          </p:cNvPr>
          <p:cNvGrpSpPr/>
          <p:nvPr/>
        </p:nvGrpSpPr>
        <p:grpSpPr>
          <a:xfrm>
            <a:off x="343997" y="416984"/>
            <a:ext cx="2690589" cy="2745836"/>
            <a:chOff x="343997" y="416984"/>
            <a:chExt cx="2690589" cy="274583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E8EE4E-2167-8FEA-B736-ECB334203ED8}"/>
                </a:ext>
              </a:extLst>
            </p:cNvPr>
            <p:cNvSpPr txBox="1"/>
            <p:nvPr/>
          </p:nvSpPr>
          <p:spPr>
            <a:xfrm>
              <a:off x="343997" y="416984"/>
              <a:ext cx="2690589" cy="274583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E8D063-97D3-B05D-E4FD-111BEFA4586E}"/>
                </a:ext>
              </a:extLst>
            </p:cNvPr>
            <p:cNvSpPr/>
            <p:nvPr/>
          </p:nvSpPr>
          <p:spPr>
            <a:xfrm rot="17820000">
              <a:off x="1113666" y="969091"/>
              <a:ext cx="1151250" cy="762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Left</a:t>
              </a:r>
              <a:r>
                <a:rPr lang="fr-FR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rPr>
                <a:t> </a:t>
              </a:r>
              <a:r>
                <a:rPr lang="fr-FR" sz="14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adapters</a:t>
              </a:r>
              <a:endParaRPr lang="en-GB" sz="14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CCBE1-0A58-4728-74B2-4610C962A733}"/>
              </a:ext>
            </a:extLst>
          </p:cNvPr>
          <p:cNvGrpSpPr/>
          <p:nvPr/>
        </p:nvGrpSpPr>
        <p:grpSpPr>
          <a:xfrm>
            <a:off x="9016962" y="4183418"/>
            <a:ext cx="2769754" cy="2456795"/>
            <a:chOff x="9045156" y="4183418"/>
            <a:chExt cx="2769754" cy="24567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837848-59D8-6F12-02F5-37547A7D5F7B}"/>
                </a:ext>
              </a:extLst>
            </p:cNvPr>
            <p:cNvSpPr txBox="1"/>
            <p:nvPr/>
          </p:nvSpPr>
          <p:spPr>
            <a:xfrm>
              <a:off x="9084739" y="4183418"/>
              <a:ext cx="2690589" cy="24567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0ECF4CF-B901-C335-1C18-F83FDB77A7C8}"/>
                </a:ext>
              </a:extLst>
            </p:cNvPr>
            <p:cNvGrpSpPr/>
            <p:nvPr/>
          </p:nvGrpSpPr>
          <p:grpSpPr>
            <a:xfrm>
              <a:off x="9045156" y="4377946"/>
              <a:ext cx="2769754" cy="1894125"/>
              <a:chOff x="9035854" y="4377946"/>
              <a:chExt cx="2769754" cy="189412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3349801-769A-872D-3FC1-1A90440DBCB8}"/>
                  </a:ext>
                </a:extLst>
              </p:cNvPr>
              <p:cNvSpPr/>
              <p:nvPr/>
            </p:nvSpPr>
            <p:spPr>
              <a:xfrm rot="17820000">
                <a:off x="9845106" y="4572134"/>
                <a:ext cx="1151250" cy="762873"/>
              </a:xfrm>
              <a:prstGeom prst="rect">
                <a:avLst/>
              </a:prstGeom>
              <a:solidFill>
                <a:srgbClr val="FFD966"/>
              </a:solidFill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Right </a:t>
                </a:r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Adapters</a:t>
                </a:r>
                <a:endParaRPr lang="en-GB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4CF76F-E99B-A719-220D-20B97B210456}"/>
                  </a:ext>
                </a:extLst>
              </p:cNvPr>
              <p:cNvSpPr txBox="1"/>
              <p:nvPr/>
            </p:nvSpPr>
            <p:spPr>
              <a:xfrm>
                <a:off x="9035854" y="5933517"/>
                <a:ext cx="276975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Right-side adapters</a:t>
                </a:r>
                <a:endParaRPr lang="en-US" sz="1600" b="1" cap="all" dirty="0">
                  <a:solidFill>
                    <a:srgbClr val="C00000"/>
                  </a:solidFill>
                  <a:latin typeface="Alte Haas Grotesk" panose="02000503000000020004" pitchFamily="2" charset="0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EC4C1B-655D-DF0E-A39B-A447D289ED0F}"/>
              </a:ext>
            </a:extLst>
          </p:cNvPr>
          <p:cNvGrpSpPr/>
          <p:nvPr/>
        </p:nvGrpSpPr>
        <p:grpSpPr>
          <a:xfrm>
            <a:off x="9016962" y="1013903"/>
            <a:ext cx="2769754" cy="1799360"/>
            <a:chOff x="8988769" y="1013903"/>
            <a:chExt cx="2769754" cy="179936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E85372-F9CA-C2EC-8A0A-D54CD9E9BFB3}"/>
                </a:ext>
              </a:extLst>
            </p:cNvPr>
            <p:cNvSpPr txBox="1"/>
            <p:nvPr/>
          </p:nvSpPr>
          <p:spPr>
            <a:xfrm>
              <a:off x="9028352" y="1013903"/>
              <a:ext cx="2690589" cy="179936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2F14C-C3B3-E3FD-4B62-FF21B7638D8E}"/>
                </a:ext>
              </a:extLst>
            </p:cNvPr>
            <p:cNvGrpSpPr/>
            <p:nvPr/>
          </p:nvGrpSpPr>
          <p:grpSpPr>
            <a:xfrm>
              <a:off x="8988769" y="1350091"/>
              <a:ext cx="2769754" cy="1068279"/>
              <a:chOff x="8988769" y="1350091"/>
              <a:chExt cx="2769754" cy="106827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9569D49-812D-A592-10BD-E479797A7894}"/>
                  </a:ext>
                </a:extLst>
              </p:cNvPr>
              <p:cNvGrpSpPr/>
              <p:nvPr/>
            </p:nvGrpSpPr>
            <p:grpSpPr>
              <a:xfrm rot="17647871">
                <a:off x="10084056" y="1145734"/>
                <a:ext cx="333215" cy="741930"/>
                <a:chOff x="1965168" y="2704885"/>
                <a:chExt cx="171374" cy="381578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2BEF41-370A-867C-AE12-396328998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855" y="2876259"/>
                  <a:ext cx="0" cy="21020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947F06E-0722-4212-8690-62494898A77C}"/>
                    </a:ext>
                  </a:extLst>
                </p:cNvPr>
                <p:cNvSpPr/>
                <p:nvPr/>
              </p:nvSpPr>
              <p:spPr>
                <a:xfrm>
                  <a:off x="1965168" y="270488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EC4CF44-75AA-B81B-1E0C-C2AEFB03BACE}"/>
                  </a:ext>
                </a:extLst>
              </p:cNvPr>
              <p:cNvSpPr txBox="1"/>
              <p:nvPr/>
            </p:nvSpPr>
            <p:spPr>
              <a:xfrm>
                <a:off x="8988769" y="2079816"/>
                <a:ext cx="276975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Right-side Ports</a:t>
                </a:r>
                <a:endParaRPr lang="en-US" sz="1600" b="1" cap="all" dirty="0">
                  <a:solidFill>
                    <a:srgbClr val="C00000"/>
                  </a:solidFill>
                  <a:latin typeface="Alte Haas Grotesk" panose="02000503000000020004" pitchFamily="2" charset="0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102DB3A-79CD-9E2E-981E-29FC394C7B17}"/>
              </a:ext>
            </a:extLst>
          </p:cNvPr>
          <p:cNvSpPr txBox="1"/>
          <p:nvPr/>
        </p:nvSpPr>
        <p:spPr>
          <a:xfrm>
            <a:off x="6800596" y="338883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latin typeface="Alte Haas Grotesk" panose="02000503000000020004" pitchFamily="2" charset="0"/>
              </a:rPr>
              <a:t>« uses »</a:t>
            </a:r>
            <a:endParaRPr lang="en-GB" sz="800" b="1" dirty="0">
              <a:latin typeface="Alte Haas Grotesk" panose="020005030000000200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5F9E24-0B8E-F9C4-E2A5-BC49F978C415}"/>
              </a:ext>
            </a:extLst>
          </p:cNvPr>
          <p:cNvSpPr txBox="1"/>
          <p:nvPr/>
        </p:nvSpPr>
        <p:spPr>
          <a:xfrm>
            <a:off x="6452966" y="4179326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latin typeface="Alte Haas Grotesk" panose="02000503000000020004" pitchFamily="2" charset="0"/>
              </a:rPr>
              <a:t>« uses »</a:t>
            </a:r>
            <a:endParaRPr lang="en-GB" sz="800" b="1" dirty="0">
              <a:latin typeface="Alte Haas Grotesk" panose="02000503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7D2682-1FBB-B97B-7115-0C07029C70FF}"/>
              </a:ext>
            </a:extLst>
          </p:cNvPr>
          <p:cNvGrpSpPr/>
          <p:nvPr/>
        </p:nvGrpSpPr>
        <p:grpSpPr>
          <a:xfrm>
            <a:off x="1117876" y="3308979"/>
            <a:ext cx="1045500" cy="1292575"/>
            <a:chOff x="1115646" y="3414241"/>
            <a:chExt cx="1045500" cy="1076682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E487A0D-C9E9-F011-5CC0-D5C1E8266E82}"/>
                </a:ext>
              </a:extLst>
            </p:cNvPr>
            <p:cNvSpPr/>
            <p:nvPr/>
          </p:nvSpPr>
          <p:spPr>
            <a:xfrm rot="5400000">
              <a:off x="1104629" y="3554907"/>
              <a:ext cx="1076682" cy="795349"/>
            </a:xfrm>
            <a:prstGeom prst="rightArrow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E23F85-D8E6-DC0E-15A5-2227B4E1B0F5}"/>
                </a:ext>
              </a:extLst>
            </p:cNvPr>
            <p:cNvSpPr txBox="1"/>
            <p:nvPr/>
          </p:nvSpPr>
          <p:spPr>
            <a:xfrm>
              <a:off x="1115646" y="3580939"/>
              <a:ext cx="10455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>
              <a:defPPr>
                <a:defRPr lang="fr-FR"/>
              </a:defPPr>
              <a:lvl1pPr>
                <a:defRPr sz="1400" i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2000" b="1" i="0" dirty="0">
                  <a:solidFill>
                    <a:schemeClr val="tx1"/>
                  </a:solidFill>
                  <a:latin typeface="Alte Haas Grotesk" panose="02000503000000020004" pitchFamily="2" charset="0"/>
                </a:rPr>
                <a:t>“use”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3D121C-C4EB-2D6B-D497-581E3AED145B}"/>
              </a:ext>
            </a:extLst>
          </p:cNvPr>
          <p:cNvGrpSpPr/>
          <p:nvPr/>
        </p:nvGrpSpPr>
        <p:grpSpPr>
          <a:xfrm>
            <a:off x="9261910" y="2894859"/>
            <a:ext cx="2361726" cy="1166637"/>
            <a:chOff x="9261910" y="2894859"/>
            <a:chExt cx="2361726" cy="1166637"/>
          </a:xfrm>
        </p:grpSpPr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F050B0EE-25EC-04DD-87E8-D3CB8F564012}"/>
                </a:ext>
              </a:extLst>
            </p:cNvPr>
            <p:cNvSpPr/>
            <p:nvPr/>
          </p:nvSpPr>
          <p:spPr>
            <a:xfrm rot="5400000">
              <a:off x="9818521" y="3080503"/>
              <a:ext cx="1166637" cy="795349"/>
            </a:xfrm>
            <a:prstGeom prst="rightArrow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D1F1F7-B2A8-BC0F-4EA4-B2934A5FA6A0}"/>
                </a:ext>
              </a:extLst>
            </p:cNvPr>
            <p:cNvSpPr txBox="1"/>
            <p:nvPr/>
          </p:nvSpPr>
          <p:spPr>
            <a:xfrm>
              <a:off x="9261910" y="3104258"/>
              <a:ext cx="2361726" cy="43676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>
              <a:defPPr>
                <a:defRPr lang="fr-FR"/>
              </a:defPPr>
              <a:lvl1pPr algn="ctr">
                <a:defRPr sz="2000" b="1" i="0">
                  <a:latin typeface="Alte Haas Grotesk" panose="02000503000000020004" pitchFamily="2" charset="0"/>
                </a:defRPr>
              </a:lvl1pPr>
            </a:lstStyle>
            <a:p>
              <a:r>
                <a:rPr lang="en-US" dirty="0"/>
                <a:t>“implemented by”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28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412183" y="3022566"/>
              <a:ext cx="367971" cy="583337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30598" y="3430120"/>
              <a:ext cx="681585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“implements”</a:t>
              </a:r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421314" y="351979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4071391" y="3781685"/>
              <a:ext cx="242309" cy="45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dirty="0">
                  <a:solidFill>
                    <a:srgbClr val="C00000"/>
                  </a:solidFill>
                </a:rPr>
                <a:t>« </a:t>
              </a:r>
              <a:r>
                <a:rPr lang="fr-FR" sz="7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7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dirty="0">
                  <a:solidFill>
                    <a:srgbClr val="C00000"/>
                  </a:solidFill>
                </a:rPr>
                <a:t>« </a:t>
              </a:r>
              <a:r>
                <a:rPr lang="fr-FR" sz="6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6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8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8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800" cap="all" dirty="0">
                  <a:solidFill>
                    <a:schemeClr val="tx1"/>
                  </a:solidFill>
                </a:rPr>
                <a:t> web Adapter</a:t>
              </a:r>
              <a:endParaRPr lang="en-GB" sz="8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45482" y="2724592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« uses »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deeply asymmetrical</a:t>
            </a:r>
          </a:p>
          <a:p>
            <a:pPr algn="r"/>
            <a:endParaRPr lang="en-US" sz="48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E348E0-95AA-E1A9-C94B-D5947EAE3A3B}"/>
              </a:ext>
            </a:extLst>
          </p:cNvPr>
          <p:cNvGrpSpPr/>
          <p:nvPr/>
        </p:nvGrpSpPr>
        <p:grpSpPr>
          <a:xfrm>
            <a:off x="341511" y="4718933"/>
            <a:ext cx="2769754" cy="1799360"/>
            <a:chOff x="341511" y="4718933"/>
            <a:chExt cx="2769754" cy="179936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EFF98C-B995-A4F8-EC19-22345C2D0686}"/>
                </a:ext>
              </a:extLst>
            </p:cNvPr>
            <p:cNvSpPr txBox="1"/>
            <p:nvPr/>
          </p:nvSpPr>
          <p:spPr>
            <a:xfrm>
              <a:off x="381094" y="4718933"/>
              <a:ext cx="2690589" cy="179936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9745AB-5849-07E2-B15A-F51F3F5DF45A}"/>
                </a:ext>
              </a:extLst>
            </p:cNvPr>
            <p:cNvGrpSpPr/>
            <p:nvPr/>
          </p:nvGrpSpPr>
          <p:grpSpPr>
            <a:xfrm>
              <a:off x="341511" y="4946449"/>
              <a:ext cx="2769754" cy="1417786"/>
              <a:chOff x="341511" y="4946449"/>
              <a:chExt cx="2769754" cy="14177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7933357-0C22-DF0D-E992-E2FBD5F5AA02}"/>
                  </a:ext>
                </a:extLst>
              </p:cNvPr>
              <p:cNvGrpSpPr/>
              <p:nvPr/>
            </p:nvGrpSpPr>
            <p:grpSpPr>
              <a:xfrm>
                <a:off x="1509395" y="4946449"/>
                <a:ext cx="333215" cy="741930"/>
                <a:chOff x="1965168" y="2704885"/>
                <a:chExt cx="171374" cy="381578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C68279D-A83E-7324-80B8-5171C272A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855" y="2876259"/>
                  <a:ext cx="0" cy="21020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C70A84D-D904-96E4-3C82-748B751FF6FE}"/>
                    </a:ext>
                  </a:extLst>
                </p:cNvPr>
                <p:cNvSpPr/>
                <p:nvPr/>
              </p:nvSpPr>
              <p:spPr>
                <a:xfrm>
                  <a:off x="1965168" y="270488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310008-1AAB-20E4-D325-4A13492AF26D}"/>
                  </a:ext>
                </a:extLst>
              </p:cNvPr>
              <p:cNvSpPr txBox="1"/>
              <p:nvPr/>
            </p:nvSpPr>
            <p:spPr>
              <a:xfrm>
                <a:off x="341511" y="5779460"/>
                <a:ext cx="2769754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Left-side Ports</a:t>
                </a:r>
              </a:p>
              <a:p>
                <a:pPr algn="ctr"/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to enter our DOMAIN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129EB-2D9E-2D59-8B3C-7877A3E96595}"/>
              </a:ext>
            </a:extLst>
          </p:cNvPr>
          <p:cNvGrpSpPr/>
          <p:nvPr/>
        </p:nvGrpSpPr>
        <p:grpSpPr>
          <a:xfrm>
            <a:off x="304414" y="416984"/>
            <a:ext cx="2769754" cy="2745836"/>
            <a:chOff x="304414" y="416984"/>
            <a:chExt cx="2769754" cy="274583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E8EE4E-2167-8FEA-B736-ECB334203ED8}"/>
                </a:ext>
              </a:extLst>
            </p:cNvPr>
            <p:cNvSpPr txBox="1"/>
            <p:nvPr/>
          </p:nvSpPr>
          <p:spPr>
            <a:xfrm>
              <a:off x="343997" y="416984"/>
              <a:ext cx="2690589" cy="274583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A41478-3A7C-25B0-31B8-562CCD477DA1}"/>
                </a:ext>
              </a:extLst>
            </p:cNvPr>
            <p:cNvGrpSpPr/>
            <p:nvPr/>
          </p:nvGrpSpPr>
          <p:grpSpPr>
            <a:xfrm>
              <a:off x="304414" y="774903"/>
              <a:ext cx="2769754" cy="2166476"/>
              <a:chOff x="304414" y="1238199"/>
              <a:chExt cx="2769754" cy="216647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6E8D063-97D3-B05D-E4FD-111BEFA4586E}"/>
                  </a:ext>
                </a:extLst>
              </p:cNvPr>
              <p:cNvSpPr/>
              <p:nvPr/>
            </p:nvSpPr>
            <p:spPr>
              <a:xfrm rot="17820000">
                <a:off x="1113666" y="1432387"/>
                <a:ext cx="1151250" cy="762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Left</a:t>
                </a:r>
                <a:r>
                  <a:rPr lang="fr-FR" sz="14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 </a:t>
                </a:r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adapters</a:t>
                </a:r>
                <a:endParaRPr lang="en-GB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A9F5C7-8234-E48F-1C51-ED05DD5983F4}"/>
                  </a:ext>
                </a:extLst>
              </p:cNvPr>
              <p:cNvSpPr txBox="1"/>
              <p:nvPr/>
            </p:nvSpPr>
            <p:spPr>
              <a:xfrm>
                <a:off x="304414" y="2573678"/>
                <a:ext cx="2769754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Left-side adapters translate </a:t>
                </a:r>
                <a:br>
                  <a:rPr lang="en-US" sz="1600" b="1" cap="all" dirty="0">
                    <a:latin typeface="Alte Haas Grotesk" panose="02000503000000020004" pitchFamily="2" charset="0"/>
                  </a:rPr>
                </a:b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tech to domain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CCBE1-0A58-4728-74B2-4610C962A733}"/>
              </a:ext>
            </a:extLst>
          </p:cNvPr>
          <p:cNvGrpSpPr/>
          <p:nvPr/>
        </p:nvGrpSpPr>
        <p:grpSpPr>
          <a:xfrm>
            <a:off x="9016962" y="4183418"/>
            <a:ext cx="2769754" cy="2456795"/>
            <a:chOff x="9045156" y="4183418"/>
            <a:chExt cx="2769754" cy="24567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837848-59D8-6F12-02F5-37547A7D5F7B}"/>
                </a:ext>
              </a:extLst>
            </p:cNvPr>
            <p:cNvSpPr txBox="1"/>
            <p:nvPr/>
          </p:nvSpPr>
          <p:spPr>
            <a:xfrm>
              <a:off x="9084739" y="4183418"/>
              <a:ext cx="2690589" cy="24567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0ECF4CF-B901-C335-1C18-F83FDB77A7C8}"/>
                </a:ext>
              </a:extLst>
            </p:cNvPr>
            <p:cNvGrpSpPr/>
            <p:nvPr/>
          </p:nvGrpSpPr>
          <p:grpSpPr>
            <a:xfrm>
              <a:off x="9045156" y="4377946"/>
              <a:ext cx="2769754" cy="2140347"/>
              <a:chOff x="9035854" y="4377946"/>
              <a:chExt cx="2769754" cy="214034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3349801-769A-872D-3FC1-1A90440DBCB8}"/>
                  </a:ext>
                </a:extLst>
              </p:cNvPr>
              <p:cNvSpPr/>
              <p:nvPr/>
            </p:nvSpPr>
            <p:spPr>
              <a:xfrm rot="17820000">
                <a:off x="9845106" y="4572134"/>
                <a:ext cx="1151250" cy="762873"/>
              </a:xfrm>
              <a:prstGeom prst="rect">
                <a:avLst/>
              </a:prstGeom>
              <a:solidFill>
                <a:srgbClr val="FFD966"/>
              </a:solidFill>
              <a:ln w="603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Right </a:t>
                </a:r>
                <a:r>
                  <a:rPr lang="fr-FR" sz="14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Adapters</a:t>
                </a:r>
                <a:endParaRPr lang="en-GB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4CF76F-E99B-A719-220D-20B97B210456}"/>
                  </a:ext>
                </a:extLst>
              </p:cNvPr>
              <p:cNvSpPr txBox="1"/>
              <p:nvPr/>
            </p:nvSpPr>
            <p:spPr>
              <a:xfrm>
                <a:off x="9035854" y="5687296"/>
                <a:ext cx="2769754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Right-side adapters translate </a:t>
                </a: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domain to tech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EC4C1B-655D-DF0E-A39B-A447D289ED0F}"/>
              </a:ext>
            </a:extLst>
          </p:cNvPr>
          <p:cNvGrpSpPr/>
          <p:nvPr/>
        </p:nvGrpSpPr>
        <p:grpSpPr>
          <a:xfrm>
            <a:off x="9016962" y="1013903"/>
            <a:ext cx="2769754" cy="1799360"/>
            <a:chOff x="8988769" y="1013903"/>
            <a:chExt cx="2769754" cy="179936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E85372-F9CA-C2EC-8A0A-D54CD9E9BFB3}"/>
                </a:ext>
              </a:extLst>
            </p:cNvPr>
            <p:cNvSpPr txBox="1"/>
            <p:nvPr/>
          </p:nvSpPr>
          <p:spPr>
            <a:xfrm>
              <a:off x="9028352" y="1013903"/>
              <a:ext cx="2690589" cy="179936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2F14C-C3B3-E3FD-4B62-FF21B7638D8E}"/>
                </a:ext>
              </a:extLst>
            </p:cNvPr>
            <p:cNvGrpSpPr/>
            <p:nvPr/>
          </p:nvGrpSpPr>
          <p:grpSpPr>
            <a:xfrm>
              <a:off x="8988769" y="1350091"/>
              <a:ext cx="2769754" cy="1314501"/>
              <a:chOff x="8988769" y="1350091"/>
              <a:chExt cx="2769754" cy="131450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9569D49-812D-A592-10BD-E479797A7894}"/>
                  </a:ext>
                </a:extLst>
              </p:cNvPr>
              <p:cNvGrpSpPr/>
              <p:nvPr/>
            </p:nvGrpSpPr>
            <p:grpSpPr>
              <a:xfrm rot="17647871">
                <a:off x="10084056" y="1145734"/>
                <a:ext cx="333215" cy="741930"/>
                <a:chOff x="1965168" y="2704885"/>
                <a:chExt cx="171374" cy="381578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C2BEF41-370A-867C-AE12-396328998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0855" y="2876259"/>
                  <a:ext cx="0" cy="21020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947F06E-0722-4212-8690-62494898A77C}"/>
                    </a:ext>
                  </a:extLst>
                </p:cNvPr>
                <p:cNvSpPr/>
                <p:nvPr/>
              </p:nvSpPr>
              <p:spPr>
                <a:xfrm>
                  <a:off x="1965168" y="270488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EC4CF44-75AA-B81B-1E0C-C2AEFB03BACE}"/>
                  </a:ext>
                </a:extLst>
              </p:cNvPr>
              <p:cNvSpPr txBox="1"/>
              <p:nvPr/>
            </p:nvSpPr>
            <p:spPr>
              <a:xfrm>
                <a:off x="8988769" y="1833595"/>
                <a:ext cx="2769754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cap="all" dirty="0">
                    <a:latin typeface="Alte Haas Grotesk" panose="02000503000000020004" pitchFamily="2" charset="0"/>
                  </a:rPr>
                  <a:t>Right-side Ports </a:t>
                </a: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for</a:t>
                </a:r>
                <a:r>
                  <a:rPr lang="en-US" sz="1600" b="1" cap="all" dirty="0">
                    <a:latin typeface="Alte Haas Grotesk" panose="02000503000000020004" pitchFamily="2" charset="0"/>
                  </a:rPr>
                  <a:t> </a:t>
                </a:r>
                <a:r>
                  <a:rPr lang="en-US" sz="1600" b="1" cap="all" dirty="0">
                    <a:solidFill>
                      <a:srgbClr val="C00000"/>
                    </a:solidFill>
                    <a:latin typeface="Alte Haas Grotesk" panose="02000503000000020004" pitchFamily="2" charset="0"/>
                  </a:rPr>
                  <a:t>OUR domain to interact with others</a:t>
                </a: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102DB3A-79CD-9E2E-981E-29FC394C7B17}"/>
              </a:ext>
            </a:extLst>
          </p:cNvPr>
          <p:cNvSpPr txBox="1"/>
          <p:nvPr/>
        </p:nvSpPr>
        <p:spPr>
          <a:xfrm>
            <a:off x="6800596" y="338883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latin typeface="Alte Haas Grotesk" panose="02000503000000020004" pitchFamily="2" charset="0"/>
              </a:rPr>
              <a:t>« uses »</a:t>
            </a:r>
            <a:endParaRPr lang="en-GB" sz="800" b="1" dirty="0">
              <a:latin typeface="Alte Haas Grotesk" panose="020005030000000200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5F9E24-0B8E-F9C4-E2A5-BC49F978C415}"/>
              </a:ext>
            </a:extLst>
          </p:cNvPr>
          <p:cNvSpPr txBox="1"/>
          <p:nvPr/>
        </p:nvSpPr>
        <p:spPr>
          <a:xfrm>
            <a:off x="6452966" y="4179326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latin typeface="Alte Haas Grotesk" panose="02000503000000020004" pitchFamily="2" charset="0"/>
              </a:rPr>
              <a:t>« uses »</a:t>
            </a:r>
            <a:endParaRPr lang="en-GB" sz="800" b="1" dirty="0">
              <a:latin typeface="Alte Haas Grotesk" panose="02000503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7D2682-1FBB-B97B-7115-0C07029C70FF}"/>
              </a:ext>
            </a:extLst>
          </p:cNvPr>
          <p:cNvGrpSpPr/>
          <p:nvPr/>
        </p:nvGrpSpPr>
        <p:grpSpPr>
          <a:xfrm>
            <a:off x="1117876" y="3308979"/>
            <a:ext cx="1045500" cy="1292575"/>
            <a:chOff x="1115646" y="3414241"/>
            <a:chExt cx="1045500" cy="1076682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E487A0D-C9E9-F011-5CC0-D5C1E8266E82}"/>
                </a:ext>
              </a:extLst>
            </p:cNvPr>
            <p:cNvSpPr/>
            <p:nvPr/>
          </p:nvSpPr>
          <p:spPr>
            <a:xfrm rot="5400000">
              <a:off x="1104629" y="3554907"/>
              <a:ext cx="1076682" cy="795349"/>
            </a:xfrm>
            <a:prstGeom prst="rightArrow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E23F85-D8E6-DC0E-15A5-2227B4E1B0F5}"/>
                </a:ext>
              </a:extLst>
            </p:cNvPr>
            <p:cNvSpPr txBox="1"/>
            <p:nvPr/>
          </p:nvSpPr>
          <p:spPr>
            <a:xfrm>
              <a:off x="1115646" y="3580939"/>
              <a:ext cx="10455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>
              <a:defPPr>
                <a:defRPr lang="fr-FR"/>
              </a:defPPr>
              <a:lvl1pPr>
                <a:defRPr sz="1400" i="1"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sz="2000" b="1" i="0" dirty="0">
                  <a:solidFill>
                    <a:schemeClr val="tx1"/>
                  </a:solidFill>
                  <a:latin typeface="Alte Haas Grotesk" panose="02000503000000020004" pitchFamily="2" charset="0"/>
                </a:rPr>
                <a:t>“use”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4825C23-277C-9A93-19B4-D37FD21834C3}"/>
              </a:ext>
            </a:extLst>
          </p:cNvPr>
          <p:cNvGrpSpPr/>
          <p:nvPr/>
        </p:nvGrpSpPr>
        <p:grpSpPr>
          <a:xfrm>
            <a:off x="9261910" y="2894859"/>
            <a:ext cx="2361726" cy="1166637"/>
            <a:chOff x="9261910" y="2894859"/>
            <a:chExt cx="2361726" cy="116663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2EEAF71-4DAB-B2EC-B6D9-98E8F654B09B}"/>
                </a:ext>
              </a:extLst>
            </p:cNvPr>
            <p:cNvSpPr/>
            <p:nvPr/>
          </p:nvSpPr>
          <p:spPr>
            <a:xfrm rot="5400000">
              <a:off x="9818521" y="3080503"/>
              <a:ext cx="1166637" cy="795349"/>
            </a:xfrm>
            <a:prstGeom prst="rightArrow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EA7612-EAA0-D92A-5AF6-0678147445CA}"/>
                </a:ext>
              </a:extLst>
            </p:cNvPr>
            <p:cNvSpPr txBox="1"/>
            <p:nvPr/>
          </p:nvSpPr>
          <p:spPr>
            <a:xfrm>
              <a:off x="9261910" y="3104258"/>
              <a:ext cx="2361726" cy="43676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noAutofit/>
            </a:bodyPr>
            <a:lstStyle>
              <a:defPPr>
                <a:defRPr lang="fr-FR"/>
              </a:defPPr>
              <a:lvl1pPr algn="ctr">
                <a:defRPr sz="2000" b="1" i="0">
                  <a:latin typeface="Alte Haas Grotesk" panose="02000503000000020004" pitchFamily="2" charset="0"/>
                </a:defRPr>
              </a:lvl1pPr>
            </a:lstStyle>
            <a:p>
              <a:r>
                <a:rPr lang="en-US" dirty="0"/>
                <a:t>“implemented by”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2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85AF376A-C725-654A-6200-3CD6D1F10F68}"/>
              </a:ext>
            </a:extLst>
          </p:cNvPr>
          <p:cNvSpPr txBox="1"/>
          <p:nvPr/>
        </p:nvSpPr>
        <p:spPr>
          <a:xfrm>
            <a:off x="634366" y="3547432"/>
            <a:ext cx="2690589" cy="27458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noAutofit/>
          </a:bodyPr>
          <a:lstStyle/>
          <a:p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Ports are contracts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3357-0C22-DF0D-E992-E2FBD5F5AA02}"/>
              </a:ext>
            </a:extLst>
          </p:cNvPr>
          <p:cNvGrpSpPr/>
          <p:nvPr/>
        </p:nvGrpSpPr>
        <p:grpSpPr>
          <a:xfrm>
            <a:off x="1649364" y="1768178"/>
            <a:ext cx="660591" cy="1470859"/>
            <a:chOff x="1965168" y="2704885"/>
            <a:chExt cx="171374" cy="38157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68279D-A83E-7324-80B8-5171C272A5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855" y="2876259"/>
              <a:ext cx="0" cy="210204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70A84D-D904-96E4-3C82-748B751FF6FE}"/>
                </a:ext>
              </a:extLst>
            </p:cNvPr>
            <p:cNvSpPr/>
            <p:nvPr/>
          </p:nvSpPr>
          <p:spPr>
            <a:xfrm>
              <a:off x="1965168" y="2704885"/>
              <a:ext cx="171374" cy="171374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4310008-1AAB-20E4-D325-4A13492AF26D}"/>
              </a:ext>
            </a:extLst>
          </p:cNvPr>
          <p:cNvSpPr txBox="1"/>
          <p:nvPr/>
        </p:nvSpPr>
        <p:spPr>
          <a:xfrm>
            <a:off x="653577" y="3955966"/>
            <a:ext cx="276975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Left-side Ports  are </a:t>
            </a:r>
            <a:r>
              <a:rPr lang="en-US" sz="2000" b="1" cap="all" dirty="0">
                <a:latin typeface="Alte Haas Grotesk" panose="02000503000000020004" pitchFamily="2" charset="0"/>
              </a:rPr>
              <a:t>domain-driven </a:t>
            </a:r>
            <a:r>
              <a:rPr lang="en-US" sz="2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Contracts</a:t>
            </a:r>
            <a:r>
              <a:rPr lang="en-US" sz="2000" b="1" cap="all" dirty="0">
                <a:latin typeface="Alte Haas Grotesk" panose="02000503000000020004" pitchFamily="2" charset="0"/>
              </a:rPr>
              <a:t> for others to interact with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6AE7EB-8EB0-9CBA-2798-C467928041FA}"/>
              </a:ext>
            </a:extLst>
          </p:cNvPr>
          <p:cNvGrpSpPr/>
          <p:nvPr/>
        </p:nvGrpSpPr>
        <p:grpSpPr>
          <a:xfrm>
            <a:off x="3449376" y="1890756"/>
            <a:ext cx="5233704" cy="3562815"/>
            <a:chOff x="2484888" y="1890756"/>
            <a:chExt cx="5233704" cy="3562815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674F6296-A433-A7CD-B956-37CA700D8616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72505934-6097-25E5-F762-1CA7DAE75D1F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1FEDBD-096D-1CEC-D058-65BD3620D4DB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44498E8-1334-BC20-835F-6ABA47666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C26886F-D30A-32F8-E27E-F84C76D3F02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16752D9-E984-7474-DF1B-28944826908E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EDAD8E-77B3-D7DA-0959-4223525F987E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F844C8-4B50-861E-2DE2-0A57A75843AD}"/>
                </a:ext>
              </a:extLst>
            </p:cNvPr>
            <p:cNvSpPr txBox="1"/>
            <p:nvPr/>
          </p:nvSpPr>
          <p:spPr>
            <a:xfrm>
              <a:off x="2484888" y="34714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1C6C77-A286-8F08-93DC-F5E77C809EDC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9B51F1F9-576F-B570-7D65-A1D3487B646C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79EAC7-0C7E-A987-8CC7-291A6FD35DB4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5810C1-C67C-1DC6-D68C-B1919CB1ECB5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dirty="0">
                  <a:solidFill>
                    <a:srgbClr val="C00000"/>
                  </a:solidFill>
                </a:rPr>
                <a:t>« </a:t>
              </a:r>
              <a:r>
                <a:rPr lang="fr-FR" sz="7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7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D50E99-2726-FF69-43F3-D6264E3EB229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dirty="0">
                  <a:solidFill>
                    <a:srgbClr val="C00000"/>
                  </a:solidFill>
                </a:rPr>
                <a:t>« </a:t>
              </a:r>
              <a:r>
                <a:rPr lang="fr-FR" sz="600" b="1" dirty="0" err="1">
                  <a:solidFill>
                    <a:srgbClr val="C00000"/>
                  </a:solidFill>
                </a:rPr>
                <a:t>implements</a:t>
              </a:r>
              <a:r>
                <a:rPr lang="fr-FR" sz="600" b="1" dirty="0">
                  <a:solidFill>
                    <a:srgbClr val="C00000"/>
                  </a:solidFill>
                </a:rPr>
                <a:t> »</a:t>
              </a:r>
            </a:p>
            <a:p>
              <a:pPr algn="ctr"/>
              <a:r>
                <a:rPr lang="fr-FR" sz="8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8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800" cap="all" dirty="0">
                  <a:solidFill>
                    <a:schemeClr val="tx1"/>
                  </a:solidFill>
                </a:rPr>
                <a:t> web Adapter</a:t>
              </a:r>
              <a:endParaRPr lang="en-GB" sz="8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E96E7A-4668-9AA6-1FEF-FEAF1927B341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463F75-A829-2B68-107E-9DF3DE39D0F1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091303-1E19-D4EC-B555-84F30D0D7F73}"/>
                </a:ext>
              </a:extLst>
            </p:cNvPr>
            <p:cNvSpPr txBox="1"/>
            <p:nvPr/>
          </p:nvSpPr>
          <p:spPr>
            <a:xfrm>
              <a:off x="3445482" y="2724592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« uses »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55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0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36963" y="842546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54" idx="3"/>
          </p:cNvCxnSpPr>
          <p:nvPr/>
        </p:nvCxnSpPr>
        <p:spPr>
          <a:xfrm>
            <a:off x="7481098" y="4095553"/>
            <a:ext cx="1504138" cy="5194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>
            <a:extLst>
              <a:ext uri="{FF2B5EF4-FFF2-40B4-BE49-F238E27FC236}">
                <a16:creationId xmlns:a16="http://schemas.microsoft.com/office/drawing/2014/main" id="{9DD52ED7-5148-67C5-D885-4E2830223613}"/>
              </a:ext>
            </a:extLst>
          </p:cNvPr>
          <p:cNvSpPr/>
          <p:nvPr/>
        </p:nvSpPr>
        <p:spPr>
          <a:xfrm>
            <a:off x="8985236" y="3672163"/>
            <a:ext cx="2738578" cy="1885727"/>
          </a:xfrm>
          <a:prstGeom prst="hexagon">
            <a:avLst/>
          </a:prstGeom>
          <a:solidFill>
            <a:srgbClr val="C5E0B4"/>
          </a:solidFill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Auditorium </a:t>
            </a:r>
            <a:r>
              <a:rPr lang="en-GB" sz="1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seatings</a:t>
            </a:r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 API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C75229-5FE5-9C3C-75B6-2803B1934537}"/>
              </a:ext>
            </a:extLst>
          </p:cNvPr>
          <p:cNvGrpSpPr/>
          <p:nvPr/>
        </p:nvGrpSpPr>
        <p:grpSpPr>
          <a:xfrm>
            <a:off x="1185295" y="1169988"/>
            <a:ext cx="7584055" cy="5341936"/>
            <a:chOff x="-228725" y="651514"/>
            <a:chExt cx="7584055" cy="5341936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1130412" y="1372282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2206827" y="2106919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2457876" y="2594187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4005403" y="2890186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2761180" y="2504092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3791951" y="2504092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3366134" y="2328309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3799194" y="24141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2335362" y="2940477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2764551" y="3028958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5134217" y="321484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4431219" y="3065969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5040881" y="310105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2899680" y="354302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3660068" y="362088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3325496" y="3718807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2548271" y="3292042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2582958" y="2115294"/>
              <a:ext cx="21083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Seat suggestions 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888634" y="1405675"/>
              <a:ext cx="1523320" cy="272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EB3B387-29CE-ED80-CE7F-BA9EBA7F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725" y="651514"/>
              <a:ext cx="696871" cy="656800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0BD609C-A372-9B77-A208-61AAF7FAC62E}"/>
                </a:ext>
              </a:extLst>
            </p:cNvPr>
            <p:cNvCxnSpPr>
              <a:cxnSpLocks/>
            </p:cNvCxnSpPr>
            <p:nvPr/>
          </p:nvCxnSpPr>
          <p:spPr>
            <a:xfrm>
              <a:off x="447979" y="1267403"/>
              <a:ext cx="1145077" cy="894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B6EC26-17C9-4060-F3BD-944E655A43B6}"/>
                </a:ext>
              </a:extLst>
            </p:cNvPr>
            <p:cNvSpPr txBox="1"/>
            <p:nvPr/>
          </p:nvSpPr>
          <p:spPr>
            <a:xfrm>
              <a:off x="756465" y="1541936"/>
              <a:ext cx="487634" cy="230832"/>
            </a:xfrm>
            <a:prstGeom prst="rect">
              <a:avLst/>
            </a:prstGeom>
            <a:solidFill>
              <a:srgbClr val="E4C16C"/>
            </a:solidFill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900" b="1">
                  <a:latin typeface="Alte Haas Grotesk" panose="02000503000000020004" pitchFamily="2" charset="0"/>
                </a:defRPr>
              </a:lvl1pPr>
            </a:lstStyle>
            <a:p>
              <a:r>
                <a:rPr lang="fr-FR" dirty="0"/>
                <a:t>HTTP</a:t>
              </a:r>
              <a:endParaRPr lang="en-GB" dirty="0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4725358" y="4000552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4632022" y="3886762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4959075" y="4081501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4085884" y="3796667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3332536" y="364000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lowchart: Magnetic Disk 101">
              <a:extLst>
                <a:ext uri="{FF2B5EF4-FFF2-40B4-BE49-F238E27FC236}">
                  <a16:creationId xmlns:a16="http://schemas.microsoft.com/office/drawing/2014/main" id="{8809B9B3-2ABA-7002-C465-823660F01F15}"/>
                </a:ext>
              </a:extLst>
            </p:cNvPr>
            <p:cNvSpPr/>
            <p:nvPr/>
          </p:nvSpPr>
          <p:spPr>
            <a:xfrm>
              <a:off x="6449037" y="4738569"/>
              <a:ext cx="906293" cy="1254881"/>
            </a:xfrm>
            <a:prstGeom prst="flowChartMagneticDisk">
              <a:avLst/>
            </a:prstGeom>
            <a:solidFill>
              <a:srgbClr val="DFC9E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  <a:latin typeface="Alte Haas Grotesk" panose="02000503000000020004" pitchFamily="2" charset="0"/>
                </a:rPr>
                <a:t>Suggestions</a:t>
              </a:r>
              <a:r>
                <a:rPr lang="fr-FR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rPr>
                <a:t> </a:t>
              </a:r>
              <a:br>
                <a:rPr lang="fr-FR" sz="1400" b="1" cap="all" dirty="0">
                  <a:solidFill>
                    <a:schemeClr val="tx1"/>
                  </a:solidFill>
                  <a:latin typeface="Alte Haas Grotesk" panose="02000503000000020004" pitchFamily="2" charset="0"/>
                </a:rPr>
              </a:br>
              <a:r>
                <a:rPr lang="fr-FR" sz="14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14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C579C9-2B02-64AB-2FBD-5421A8699E3D}"/>
                </a:ext>
              </a:extLst>
            </p:cNvPr>
            <p:cNvCxnSpPr>
              <a:cxnSpLocks/>
              <a:stCxn id="84" idx="2"/>
              <a:endCxn id="102" idx="2"/>
            </p:cNvCxnSpPr>
            <p:nvPr/>
          </p:nvCxnSpPr>
          <p:spPr>
            <a:xfrm>
              <a:off x="5614408" y="4478666"/>
              <a:ext cx="834629" cy="8873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5FD09CB-1EA0-C721-B9D5-8B0814D9365D}"/>
                </a:ext>
              </a:extLst>
            </p:cNvPr>
            <p:cNvSpPr txBox="1"/>
            <p:nvPr/>
          </p:nvSpPr>
          <p:spPr>
            <a:xfrm>
              <a:off x="2047278" y="4991066"/>
              <a:ext cx="333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cap="all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Seat Suggestions API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5411476" y="3179914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2082406" y="2316045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1343693" y="1999023"/>
              <a:ext cx="1086095" cy="437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2078667" y="2152354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B73EF0-935D-80FD-0DA6-10CCD5AA72D7}"/>
                </a:ext>
              </a:extLst>
            </p:cNvPr>
            <p:cNvSpPr txBox="1"/>
            <p:nvPr/>
          </p:nvSpPr>
          <p:spPr>
            <a:xfrm>
              <a:off x="6600880" y="3691716"/>
              <a:ext cx="487634" cy="230832"/>
            </a:xfrm>
            <a:prstGeom prst="rect">
              <a:avLst/>
            </a:prstGeom>
            <a:solidFill>
              <a:srgbClr val="D39807"/>
            </a:solidFill>
          </p:spPr>
          <p:txBody>
            <a:bodyPr wrap="none" rtlCol="0">
              <a:spAutoFit/>
            </a:bodyPr>
            <a:lstStyle/>
            <a:p>
              <a:r>
                <a:rPr lang="fr-FR" sz="900" b="1" dirty="0">
                  <a:latin typeface="Alte Haas Grotesk" panose="02000503000000020004" pitchFamily="2" charset="0"/>
                </a:rPr>
                <a:t>HTTP</a:t>
              </a:r>
              <a:endParaRPr lang="en-GB" sz="900" b="1" dirty="0">
                <a:latin typeface="Alte Haas Grotesk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74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57" y="365125"/>
            <a:ext cx="11063243" cy="1325563"/>
          </a:xfrm>
        </p:spPr>
        <p:txBody>
          <a:bodyPr>
            <a:normAutofit/>
          </a:bodyPr>
          <a:lstStyle/>
          <a:p>
            <a:pPr algn="r"/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Menu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D9C4664-FD25-27DE-FDC3-BEEE81E8778C}"/>
              </a:ext>
            </a:extLst>
          </p:cNvPr>
          <p:cNvSpPr/>
          <p:nvPr/>
        </p:nvSpPr>
        <p:spPr>
          <a:xfrm>
            <a:off x="111285" y="66675"/>
            <a:ext cx="6022815" cy="4194654"/>
          </a:xfrm>
          <a:prstGeom prst="hexagon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txBody>
          <a:bodyPr vert="horz" lIns="91440" tIns="91440" rIns="91440" bIns="0" rtlCol="0" anchor="ctr">
            <a:normAutofit/>
          </a:bodyPr>
          <a:lstStyle/>
          <a:p>
            <a:pPr marL="514350" indent="-514350" algn="ctr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fr-FR" sz="4400" b="1" cap="all" dirty="0">
                <a:latin typeface="Alte Haas Grotesk" panose="02000503000000020004" pitchFamily="2" charset="0"/>
              </a:rPr>
              <a:t>Original pattern</a:t>
            </a:r>
            <a:endParaRPr lang="en-US" sz="4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631ED87-608E-EC8E-2128-782C59F832DA}"/>
              </a:ext>
            </a:extLst>
          </p:cNvPr>
          <p:cNvSpPr/>
          <p:nvPr/>
        </p:nvSpPr>
        <p:spPr>
          <a:xfrm>
            <a:off x="4901550" y="2801754"/>
            <a:ext cx="5823599" cy="3989571"/>
          </a:xfrm>
          <a:prstGeom prst="hexagon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txBody>
          <a:bodyPr vert="horz" lIns="91440" tIns="91440" rIns="91440" bIns="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4400" b="1" cap="all" dirty="0">
                <a:latin typeface="Alte Haas Grotesk" panose="02000503000000020004" pitchFamily="2" charset="0"/>
              </a:rPr>
              <a:t>Alternate takes </a:t>
            </a:r>
            <a:br>
              <a:rPr lang="en-US" sz="4400" b="1" cap="all" dirty="0">
                <a:latin typeface="Alte Haas Grotesk" panose="02000503000000020004" pitchFamily="2" charset="0"/>
              </a:rPr>
            </a:br>
            <a:r>
              <a:rPr lang="en-US" sz="2000" b="1" cap="all" dirty="0">
                <a:latin typeface="Alte Haas Grotesk" panose="02000503000000020004" pitchFamily="2" charset="0"/>
              </a:rPr>
              <a:t>(DDD friendly)</a:t>
            </a:r>
            <a:endParaRPr lang="en-US" sz="4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7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>
            <a:extLst>
              <a:ext uri="{FF2B5EF4-FFF2-40B4-BE49-F238E27FC236}">
                <a16:creationId xmlns:a16="http://schemas.microsoft.com/office/drawing/2014/main" id="{9D9C4664-FD25-27DE-FDC3-BEEE81E8778C}"/>
              </a:ext>
            </a:extLst>
          </p:cNvPr>
          <p:cNvSpPr/>
          <p:nvPr/>
        </p:nvSpPr>
        <p:spPr>
          <a:xfrm>
            <a:off x="111285" y="66675"/>
            <a:ext cx="6022815" cy="4194654"/>
          </a:xfrm>
          <a:prstGeom prst="hexagon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txBody>
          <a:bodyPr vert="horz" lIns="91440" tIns="91440" rIns="91440" bIns="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fr-FR" sz="4400" b="1" cap="all" dirty="0">
                <a:solidFill>
                  <a:srgbClr val="E2BA59"/>
                </a:solidFill>
                <a:latin typeface="Alte Haas Grotesk" panose="02000503000000020004" pitchFamily="2" charset="0"/>
              </a:rPr>
              <a:t>Original pattern</a:t>
            </a:r>
            <a:endParaRPr lang="en-US" sz="4400" b="1" cap="all" dirty="0">
              <a:solidFill>
                <a:srgbClr val="E2BA59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57" y="365125"/>
            <a:ext cx="11063243" cy="1325563"/>
          </a:xfrm>
        </p:spPr>
        <p:txBody>
          <a:bodyPr>
            <a:normAutofit/>
          </a:bodyPr>
          <a:lstStyle/>
          <a:p>
            <a:pPr algn="r"/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D93CA-1668-2C0E-1A11-1DDDACD83C68}"/>
              </a:ext>
            </a:extLst>
          </p:cNvPr>
          <p:cNvSpPr/>
          <p:nvPr/>
        </p:nvSpPr>
        <p:spPr>
          <a:xfrm>
            <a:off x="0" y="-103666"/>
            <a:ext cx="12382500" cy="711406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631ED87-608E-EC8E-2128-782C59F832DA}"/>
              </a:ext>
            </a:extLst>
          </p:cNvPr>
          <p:cNvSpPr/>
          <p:nvPr/>
        </p:nvSpPr>
        <p:spPr>
          <a:xfrm>
            <a:off x="4901550" y="2801754"/>
            <a:ext cx="5823599" cy="3989571"/>
          </a:xfrm>
          <a:prstGeom prst="hexagon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txBody>
          <a:bodyPr vert="horz" lIns="91440" tIns="91440" rIns="91440" bIns="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4400" b="1" cap="all" dirty="0">
                <a:latin typeface="Alte Haas Grotesk" panose="02000503000000020004" pitchFamily="2" charset="0"/>
              </a:rPr>
              <a:t>Alternate takes </a:t>
            </a:r>
            <a:br>
              <a:rPr lang="en-US" sz="4400" b="1" cap="all" dirty="0">
                <a:latin typeface="Alte Haas Grotesk" panose="02000503000000020004" pitchFamily="2" charset="0"/>
              </a:rPr>
            </a:br>
            <a:r>
              <a:rPr lang="en-US" sz="2000" b="1" cap="all" dirty="0">
                <a:latin typeface="Alte Haas Grotesk" panose="02000503000000020004" pitchFamily="2" charset="0"/>
              </a:rPr>
              <a:t>(DDD friendly)</a:t>
            </a:r>
          </a:p>
        </p:txBody>
      </p:sp>
    </p:spTree>
    <p:extLst>
      <p:ext uri="{BB962C8B-B14F-4D97-AF65-F5344CB8AC3E}">
        <p14:creationId xmlns:p14="http://schemas.microsoft.com/office/powerpoint/2010/main" val="161913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Architecture: one pattern, multiple facets?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6A2F-28C4-07BB-AD2E-7140FA48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034" y="1825625"/>
            <a:ext cx="9709608" cy="1996567"/>
          </a:xfrm>
          <a:solidFill>
            <a:schemeClr val="bg2">
              <a:alpha val="48000"/>
            </a:schemeClr>
          </a:solidFill>
          <a:ln>
            <a:noFill/>
          </a:ln>
        </p:spPr>
        <p:txBody>
          <a:bodyPr tIns="91440" bIns="0">
            <a:normAutofit fontScale="85000" lnSpcReduction="20000"/>
          </a:bodyPr>
          <a:lstStyle/>
          <a:p>
            <a:r>
              <a:rPr lang="en-US" b="1" i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The technological facet: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to easily switch one technology with another without breaking our core domain code (like plug-ins)</a:t>
            </a:r>
          </a:p>
          <a:p>
            <a:r>
              <a:rPr lang="en-US" b="1" i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The testability facet:</a:t>
            </a:r>
            <a:r>
              <a:rPr lang="en-US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to easily </a:t>
            </a:r>
            <a:r>
              <a:rPr lang="en-US" dirty="0"/>
              <a:t>develop and test an application in isolation from its eventual run-time devices and databases</a:t>
            </a:r>
          </a:p>
          <a:p>
            <a:r>
              <a:rPr lang="en-US" b="1" i="1" dirty="0">
                <a:solidFill>
                  <a:srgbClr val="C00000"/>
                </a:solidFill>
                <a:ea typeface="Times New Roman" panose="02020603050405020304" pitchFamily="18" charset="0"/>
              </a:rPr>
              <a:t>The fast feedback facet:</a:t>
            </a:r>
            <a:r>
              <a:rPr lang="en-US" b="1" i="1" dirty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to have good time to market and fast feedbacks about what is really at stakes for our users</a:t>
            </a:r>
            <a:endParaRPr lang="en-US" dirty="0"/>
          </a:p>
        </p:txBody>
      </p:sp>
      <p:pic>
        <p:nvPicPr>
          <p:cNvPr id="5" name="Picture 4" descr="A picture containing person, person, standing, male&#10;&#10;Description automatically generated">
            <a:extLst>
              <a:ext uri="{FF2B5EF4-FFF2-40B4-BE49-F238E27FC236}">
                <a16:creationId xmlns:a16="http://schemas.microsoft.com/office/drawing/2014/main" id="{F3DE751F-C344-8D54-82A7-E99DF8141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1" r="17239" b="24426"/>
          <a:stretch/>
        </p:blipFill>
        <p:spPr>
          <a:xfrm>
            <a:off x="414544" y="1825625"/>
            <a:ext cx="1446424" cy="199656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BCD140-61B6-07DA-023B-B4739982E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r="5889" b="7939"/>
          <a:stretch/>
        </p:blipFill>
        <p:spPr>
          <a:xfrm>
            <a:off x="414544" y="4424775"/>
            <a:ext cx="1446424" cy="220767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C5BEAB-D245-08BF-4CA9-671338EE36A1}"/>
              </a:ext>
            </a:extLst>
          </p:cNvPr>
          <p:cNvSpPr txBox="1">
            <a:spLocks/>
          </p:cNvSpPr>
          <p:nvPr/>
        </p:nvSpPr>
        <p:spPr>
          <a:xfrm>
            <a:off x="1985034" y="4414615"/>
            <a:ext cx="9709608" cy="2217833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noFill/>
          </a:ln>
        </p:spPr>
        <p:txBody>
          <a:bodyPr vert="horz" lIns="91440" tIns="91440" rIns="9144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tactical DDD facet: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to properly split and protect our domain code from the infrastructure one</a:t>
            </a:r>
          </a:p>
          <a:p>
            <a:r>
              <a:rPr lang="en-US" sz="1800" b="1" i="1" dirty="0">
                <a:ea typeface="Times New Roman" panose="02020603050405020304" pitchFamily="18" charset="0"/>
              </a:rPr>
              <a:t>The </a:t>
            </a:r>
            <a:r>
              <a:rPr lang="en-US" sz="1800" b="1" i="1" dirty="0">
                <a:effectLst/>
                <a:ea typeface="Times New Roman" panose="02020603050405020304" pitchFamily="18" charset="0"/>
              </a:rPr>
              <a:t>simplicity facet</a:t>
            </a:r>
            <a:r>
              <a:rPr lang="en-US" sz="1800" b="1" i="1" dirty="0">
                <a:ea typeface="Times New Roman" panose="02020603050405020304" pitchFamily="18" charset="0"/>
              </a:rPr>
              <a:t>: </a:t>
            </a:r>
            <a:r>
              <a:rPr lang="en-US" sz="1800" dirty="0">
                <a:ea typeface="Times New Roman" panose="02020603050405020304" pitchFamily="18" charset="0"/>
              </a:rPr>
              <a:t>to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reduce layering and complexity of our architectures </a:t>
            </a:r>
          </a:p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late architectural decisions facet: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to postpone architectural decisions at the right time</a:t>
            </a:r>
          </a:p>
          <a:p>
            <a:r>
              <a:rPr lang="en-US" sz="1800" b="1" i="1" dirty="0">
                <a:effectLst/>
                <a:ea typeface="Times New Roman" panose="02020603050405020304" pitchFamily="18" charset="0"/>
              </a:rPr>
              <a:t>The strategic DDD facet: </a:t>
            </a:r>
            <a:r>
              <a:rPr lang="en-US" sz="1800" dirty="0"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o adapt not only technologies but also external models</a:t>
            </a:r>
          </a:p>
          <a:p>
            <a:r>
              <a:rPr lang="en-US" sz="1800" b="1" i="1" dirty="0"/>
              <a:t>The Refactoring hive facet:</a:t>
            </a:r>
            <a:r>
              <a:rPr lang="en-US" sz="1800" dirty="0"/>
              <a:t> to modularize a monolith splitting every Bounded Context into a hexagon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53DE9-97F0-8018-41FF-42B4248D2821}"/>
              </a:ext>
            </a:extLst>
          </p:cNvPr>
          <p:cNvSpPr txBox="1"/>
          <p:nvPr/>
        </p:nvSpPr>
        <p:spPr>
          <a:xfrm>
            <a:off x="414544" y="4424775"/>
            <a:ext cx="1446424" cy="220767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370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3801F-FDD0-1C25-48F1-0D8705B524A4}"/>
              </a:ext>
            </a:extLst>
          </p:cNvPr>
          <p:cNvSpPr/>
          <p:nvPr/>
        </p:nvSpPr>
        <p:spPr>
          <a:xfrm>
            <a:off x="2418798" y="1278379"/>
            <a:ext cx="9447300" cy="515055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425014" y="2253393"/>
            <a:ext cx="2065418" cy="1746874"/>
            <a:chOff x="7307900" y="829444"/>
            <a:chExt cx="4512824" cy="3816824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7307900" y="829444"/>
              <a:ext cx="4300345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7" y="1564082"/>
              <a:ext cx="3040381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72216" y="2035862"/>
              <a:ext cx="171372" cy="373398"/>
              <a:chOff x="7709921" y="3180257"/>
              <a:chExt cx="171372" cy="37339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 flipH="1">
                <a:off x="7793469" y="3351633"/>
                <a:ext cx="2139" cy="202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709921" y="3180257"/>
                <a:ext cx="171372" cy="171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68672" y="2432927"/>
              <a:ext cx="641069" cy="1521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42854" y="2409260"/>
              <a:ext cx="425817" cy="3515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89828" y="2500425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7784967" y="1545014"/>
              <a:ext cx="2343049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1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071333" y="3192930"/>
              <a:ext cx="1449785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16203" y="3938291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>
              <a:off x="11039608" y="3590096"/>
              <a:ext cx="528855" cy="3481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1" y="1004557"/>
            <a:ext cx="602596" cy="56794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84739" cy="2239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  <a:p>
            <a:pPr algn="r"/>
            <a:endParaRPr lang="en-US" sz="23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54354-D504-297B-FF5D-301577B26666}"/>
              </a:ext>
            </a:extLst>
          </p:cNvPr>
          <p:cNvGrpSpPr/>
          <p:nvPr/>
        </p:nvGrpSpPr>
        <p:grpSpPr>
          <a:xfrm>
            <a:off x="6948123" y="1928649"/>
            <a:ext cx="2683286" cy="2141669"/>
            <a:chOff x="6538019" y="3278432"/>
            <a:chExt cx="3078355" cy="24767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538019" y="3278432"/>
              <a:ext cx="3078355" cy="2476727"/>
              <a:chOff x="7337918" y="829444"/>
              <a:chExt cx="5816114" cy="4679428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7337918" y="829444"/>
                <a:ext cx="4270328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861806" y="2350240"/>
                <a:ext cx="171374" cy="381578"/>
                <a:chOff x="7799511" y="3494635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5198" y="3666009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799511" y="349463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165112" y="2432929"/>
                <a:ext cx="380123" cy="439386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739293" y="2696532"/>
                <a:ext cx="425819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177762" y="2788992"/>
                <a:ext cx="167130" cy="167133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610954" y="2989347"/>
                <a:ext cx="425816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952204" y="3048096"/>
                <a:ext cx="658750" cy="1170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7898728" y="1545013"/>
                <a:ext cx="2229287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</a:t>
                </a:r>
                <a:r>
                  <a:rPr lang="en-GB" sz="700" b="1" cap="all" dirty="0" err="1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seatings</a:t>
                </a:r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5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9036771" y="3165130"/>
                <a:ext cx="379173" cy="2909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279389" y="4800895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1"/>
              </p:cNvCxnSpPr>
              <p:nvPr/>
            </p:nvCxnSpPr>
            <p:spPr>
              <a:xfrm>
                <a:off x="9229822" y="4360616"/>
                <a:ext cx="301829" cy="440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V="1">
                <a:off x="11366269" y="2805615"/>
                <a:ext cx="1787763" cy="2198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52918" y="2627266"/>
                <a:ext cx="939937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4556" y="3646512"/>
                <a:ext cx="823283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132824" y="4858259"/>
              <a:ext cx="813086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Repository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E3FA1EB-E4A8-5024-249A-54445D541DD8}"/>
                </a:ext>
              </a:extLst>
            </p:cNvPr>
            <p:cNvSpPr/>
            <p:nvPr/>
          </p:nvSpPr>
          <p:spPr>
            <a:xfrm>
              <a:off x="7592525" y="4668651"/>
              <a:ext cx="90705" cy="907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40ADE02-A855-B9AD-B51A-EC29453999ED}"/>
                </a:ext>
              </a:extLst>
            </p:cNvPr>
            <p:cNvCxnSpPr>
              <a:cxnSpLocks/>
              <a:stCxn id="61" idx="2"/>
              <a:endCxn id="98" idx="1"/>
            </p:cNvCxnSpPr>
            <p:nvPr/>
          </p:nvCxnSpPr>
          <p:spPr>
            <a:xfrm>
              <a:off x="7688948" y="4267904"/>
              <a:ext cx="232252" cy="3546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D81625-ABA7-5E41-0B86-5C44C13CE09C}"/>
                </a:ext>
              </a:extLst>
            </p:cNvPr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7539367" y="4759356"/>
              <a:ext cx="98511" cy="98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882948" y="4145953"/>
            <a:ext cx="2108218" cy="1630620"/>
            <a:chOff x="7318869" y="829444"/>
            <a:chExt cx="4606340" cy="3562815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7318869" y="829444"/>
              <a:ext cx="4289374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>
              <a:off x="8016899" y="2585695"/>
              <a:ext cx="512096" cy="78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 flipV="1">
              <a:off x="8954811" y="2659803"/>
              <a:ext cx="929826" cy="4531"/>
            </a:xfrm>
            <a:prstGeom prst="bentConnector4">
              <a:avLst>
                <a:gd name="adj1" fmla="val 38551"/>
                <a:gd name="adj2" fmla="val 95550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528995" y="2488551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8980321" y="2579197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9" y="1545013"/>
              <a:ext cx="2567017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05290" y="3254003"/>
              <a:ext cx="1312700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420688" y="3640821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1005024" y="3651167"/>
              <a:ext cx="415664" cy="3436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563628" y="3400187"/>
            <a:ext cx="513619" cy="134796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12216" y="3970856"/>
            <a:ext cx="631861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5F1985-087A-9FCA-E34C-58A6EC09B337}"/>
              </a:ext>
            </a:extLst>
          </p:cNvPr>
          <p:cNvSpPr txBox="1"/>
          <p:nvPr/>
        </p:nvSpPr>
        <p:spPr>
          <a:xfrm>
            <a:off x="8269919" y="567774"/>
            <a:ext cx="336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@tpierrain (use case driven) </a:t>
            </a:r>
            <a:r>
              <a:rPr lang="en-US" sz="1050" dirty="0"/>
              <a:t>2.1</a:t>
            </a: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2336F-C302-3934-374A-6C28C32E82AB}"/>
              </a:ext>
            </a:extLst>
          </p:cNvPr>
          <p:cNvGrpSpPr/>
          <p:nvPr/>
        </p:nvGrpSpPr>
        <p:grpSpPr>
          <a:xfrm>
            <a:off x="3312961" y="2921440"/>
            <a:ext cx="4373958" cy="3246679"/>
            <a:chOff x="1631660" y="2946377"/>
            <a:chExt cx="5058251" cy="3754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D9A8-755B-FD11-F09A-0BBC83C7F00D}"/>
                </a:ext>
              </a:extLst>
            </p:cNvPr>
            <p:cNvGrpSpPr/>
            <p:nvPr/>
          </p:nvGrpSpPr>
          <p:grpSpPr>
            <a:xfrm>
              <a:off x="1631660" y="2946377"/>
              <a:ext cx="5058251" cy="3754612"/>
              <a:chOff x="2088326" y="1806169"/>
              <a:chExt cx="5058251" cy="375461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199C33-9B35-280C-DD78-0A46CD4EC4F9}"/>
                  </a:ext>
                </a:extLst>
              </p:cNvPr>
              <p:cNvGrpSpPr/>
              <p:nvPr/>
            </p:nvGrpSpPr>
            <p:grpSpPr>
              <a:xfrm>
                <a:off x="2088326" y="1806169"/>
                <a:ext cx="5058251" cy="3754612"/>
                <a:chOff x="2088326" y="1806169"/>
                <a:chExt cx="5058251" cy="3754612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33B14C1D-1A7E-737A-1CCD-C4EC7DED6FA1}"/>
                    </a:ext>
                  </a:extLst>
                </p:cNvPr>
                <p:cNvSpPr/>
                <p:nvPr/>
              </p:nvSpPr>
              <p:spPr>
                <a:xfrm>
                  <a:off x="2088326" y="1806169"/>
                  <a:ext cx="4216246" cy="3562815"/>
                </a:xfrm>
                <a:prstGeom prst="hexagon">
                  <a:avLst/>
                </a:prstGeom>
                <a:solidFill>
                  <a:srgbClr val="DFC9EF"/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6A6D51E6-CF65-EF02-1DBB-4E90126E0B31}"/>
                    </a:ext>
                  </a:extLst>
                </p:cNvPr>
                <p:cNvSpPr/>
                <p:nvPr/>
              </p:nvSpPr>
              <p:spPr>
                <a:xfrm>
                  <a:off x="2206827" y="2540806"/>
                  <a:ext cx="3040380" cy="2093540"/>
                </a:xfrm>
                <a:prstGeom prst="hexagon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40C4411-4AE3-4C39-3A25-7CA0DDA67A79}"/>
                    </a:ext>
                  </a:extLst>
                </p:cNvPr>
                <p:cNvGrpSpPr/>
                <p:nvPr/>
              </p:nvGrpSpPr>
              <p:grpSpPr>
                <a:xfrm>
                  <a:off x="2457876" y="3028074"/>
                  <a:ext cx="171374" cy="381578"/>
                  <a:chOff x="7689730" y="3195744"/>
                  <a:chExt cx="171374" cy="38157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C6BA29F-F336-8477-0F22-3890AFCE6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5417" y="3367118"/>
                    <a:ext cx="0" cy="2102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F1A047A-9909-5D12-7282-628EA8ED1B30}"/>
                      </a:ext>
                    </a:extLst>
                  </p:cNvPr>
                  <p:cNvSpPr/>
                  <p:nvPr/>
                </p:nvSpPr>
                <p:spPr>
                  <a:xfrm>
                    <a:off x="7689730" y="3195744"/>
                    <a:ext cx="171374" cy="1713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914DA8-CDC3-DE3A-3738-128639367FC4}"/>
                    </a:ext>
                  </a:extLst>
                </p:cNvPr>
                <p:cNvSpPr/>
                <p:nvPr/>
              </p:nvSpPr>
              <p:spPr>
                <a:xfrm>
                  <a:off x="4005403" y="3328336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80B21C75-7B16-2C9B-F4C3-5F3C6DFDC475}"/>
                    </a:ext>
                  </a:extLst>
                </p:cNvPr>
                <p:cNvCxnSpPr>
                  <a:cxnSpLocks/>
                  <a:stCxn id="48" idx="3"/>
                  <a:endCxn id="46" idx="1"/>
                </p:cNvCxnSpPr>
                <p:nvPr/>
              </p:nvCxnSpPr>
              <p:spPr>
                <a:xfrm flipV="1">
                  <a:off x="2761180" y="2937979"/>
                  <a:ext cx="604954" cy="61216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8F16B881-7F02-9320-ABC2-0B490E03D5CA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3791951" y="2937979"/>
                  <a:ext cx="426360" cy="38609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BEC7E3D-294F-32B3-0467-8A3ABCBC742D}"/>
                    </a:ext>
                  </a:extLst>
                </p:cNvPr>
                <p:cNvSpPr/>
                <p:nvPr/>
              </p:nvSpPr>
              <p:spPr>
                <a:xfrm>
                  <a:off x="3366134" y="2762196"/>
                  <a:ext cx="425817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CF1E7E84-BE84-EF72-028C-7C6BE33BBDC3}"/>
                    </a:ext>
                  </a:extLst>
                </p:cNvPr>
                <p:cNvSpPr/>
                <p:nvPr/>
              </p:nvSpPr>
              <p:spPr>
                <a:xfrm>
                  <a:off x="3799194" y="2848062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41AD289-0792-2EA4-E800-3122F9EFFC59}"/>
                    </a:ext>
                  </a:extLst>
                </p:cNvPr>
                <p:cNvSpPr/>
                <p:nvPr/>
              </p:nvSpPr>
              <p:spPr>
                <a:xfrm>
                  <a:off x="2335362" y="3374364"/>
                  <a:ext cx="425818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BC214A87-C3D5-FF0B-97DE-4DA23A95B490}"/>
                    </a:ext>
                  </a:extLst>
                </p:cNvPr>
                <p:cNvSpPr/>
                <p:nvPr/>
              </p:nvSpPr>
              <p:spPr>
                <a:xfrm>
                  <a:off x="2764551" y="3467108"/>
                  <a:ext cx="167130" cy="167132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ight Brace 49">
                  <a:extLst>
                    <a:ext uri="{FF2B5EF4-FFF2-40B4-BE49-F238E27FC236}">
                      <a16:creationId xmlns:a16="http://schemas.microsoft.com/office/drawing/2014/main" id="{6933D540-CF40-3B71-81DD-0728A7B7E745}"/>
                    </a:ext>
                  </a:extLst>
                </p:cNvPr>
                <p:cNvSpPr/>
                <p:nvPr/>
              </p:nvSpPr>
              <p:spPr>
                <a:xfrm rot="9165860">
                  <a:off x="5056267" y="2920016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2ECD37-CF7C-FD44-E585-9389787F552F}"/>
                    </a:ext>
                  </a:extLst>
                </p:cNvPr>
                <p:cNvCxnSpPr>
                  <a:cxnSpLocks/>
                  <a:stCxn id="43" idx="3"/>
                  <a:endCxn id="52" idx="2"/>
                </p:cNvCxnSpPr>
                <p:nvPr/>
              </p:nvCxnSpPr>
              <p:spPr>
                <a:xfrm flipV="1">
                  <a:off x="4431219" y="3357031"/>
                  <a:ext cx="513458" cy="1470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3DB660-4E3D-3960-4A63-D7FBF409CF29}"/>
                    </a:ext>
                  </a:extLst>
                </p:cNvPr>
                <p:cNvSpPr/>
                <p:nvPr/>
              </p:nvSpPr>
              <p:spPr>
                <a:xfrm>
                  <a:off x="4944677" y="32713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AC230C3-B6DC-459A-6E3F-2394AB209B41}"/>
                    </a:ext>
                  </a:extLst>
                </p:cNvPr>
                <p:cNvSpPr/>
                <p:nvPr/>
              </p:nvSpPr>
              <p:spPr>
                <a:xfrm>
                  <a:off x="2899680" y="398117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8253828B-6500-05DB-B3F4-DE0CEA08709C}"/>
                    </a:ext>
                  </a:extLst>
                </p:cNvPr>
                <p:cNvSpPr/>
                <p:nvPr/>
              </p:nvSpPr>
              <p:spPr>
                <a:xfrm>
                  <a:off x="3660068" y="405903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623284CD-18F4-CF51-5F9F-6A6C6563AA46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3325496" y="4156957"/>
                  <a:ext cx="334572" cy="77860"/>
                </a:xfrm>
                <a:prstGeom prst="bentConnector3">
                  <a:avLst>
                    <a:gd name="adj1" fmla="val 57592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289FFA-45DA-6FFE-34F0-C4A60E2E3E8F}"/>
                    </a:ext>
                  </a:extLst>
                </p:cNvPr>
                <p:cNvCxnSpPr>
                  <a:cxnSpLocks/>
                  <a:stCxn id="48" idx="2"/>
                  <a:endCxn id="63" idx="1"/>
                </p:cNvCxnSpPr>
                <p:nvPr/>
              </p:nvCxnSpPr>
              <p:spPr>
                <a:xfrm>
                  <a:off x="2548271" y="3725929"/>
                  <a:ext cx="351409" cy="43102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0DC8FA8-A750-E835-50E7-91D1B053EA3E}"/>
                    </a:ext>
                  </a:extLst>
                </p:cNvPr>
                <p:cNvSpPr txBox="1"/>
                <p:nvPr/>
              </p:nvSpPr>
              <p:spPr>
                <a:xfrm>
                  <a:off x="2582958" y="2549181"/>
                  <a:ext cx="21083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800" b="1" cap="all" dirty="0">
                      <a:latin typeface="Alte Haas Grotesk" panose="02000503000000020004" pitchFamily="2" charset="0"/>
                    </a:rPr>
                    <a:t>Seat suggestions Domain</a:t>
                  </a:r>
                </a:p>
              </p:txBody>
            </p: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ECBCF79C-DB7C-8437-A8D1-79A66D6A3034}"/>
                    </a:ext>
                  </a:extLst>
                </p:cNvPr>
                <p:cNvSpPr/>
                <p:nvPr/>
              </p:nvSpPr>
              <p:spPr>
                <a:xfrm rot="12414236">
                  <a:off x="4725358" y="4434439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FB2C063-5C64-7717-7CF4-F13A7821C2FA}"/>
                    </a:ext>
                  </a:extLst>
                </p:cNvPr>
                <p:cNvSpPr/>
                <p:nvPr/>
              </p:nvSpPr>
              <p:spPr>
                <a:xfrm>
                  <a:off x="4632022" y="4320649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2D66E4-746D-C29C-9C6E-03E99FEE3A62}"/>
                    </a:ext>
                  </a:extLst>
                </p:cNvPr>
                <p:cNvSpPr/>
                <p:nvPr/>
              </p:nvSpPr>
              <p:spPr>
                <a:xfrm rot="17820000">
                  <a:off x="4959075" y="4515388"/>
                  <a:ext cx="823899" cy="54631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b="1" cap="all" dirty="0">
                      <a:solidFill>
                        <a:schemeClr val="tx1"/>
                      </a:solidFill>
                    </a:rPr>
                    <a:t>Repository (Adapter)</a:t>
                  </a:r>
                  <a:endParaRPr lang="en-GB" sz="700" b="1" cap="al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264A4D3-64FF-9EDF-3633-89AB523BA0D2}"/>
                    </a:ext>
                  </a:extLst>
                </p:cNvPr>
                <p:cNvCxnSpPr>
                  <a:cxnSpLocks/>
                  <a:stCxn id="64" idx="3"/>
                  <a:endCxn id="86" idx="2"/>
                </p:cNvCxnSpPr>
                <p:nvPr/>
              </p:nvCxnSpPr>
              <p:spPr>
                <a:xfrm>
                  <a:off x="4085884" y="4234817"/>
                  <a:ext cx="546138" cy="17151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6CA5F1AF-7106-D0E4-AB41-41734719A651}"/>
                    </a:ext>
                  </a:extLst>
                </p:cNvPr>
                <p:cNvSpPr/>
                <p:nvPr/>
              </p:nvSpPr>
              <p:spPr>
                <a:xfrm>
                  <a:off x="3332536" y="4078151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lowchart: Magnetic Disk 101">
                  <a:extLst>
                    <a:ext uri="{FF2B5EF4-FFF2-40B4-BE49-F238E27FC236}">
                      <a16:creationId xmlns:a16="http://schemas.microsoft.com/office/drawing/2014/main" id="{8809B9B3-2ABA-7002-C465-823660F01F15}"/>
                    </a:ext>
                  </a:extLst>
                </p:cNvPr>
                <p:cNvSpPr/>
                <p:nvPr/>
              </p:nvSpPr>
              <p:spPr>
                <a:xfrm>
                  <a:off x="6642056" y="4852803"/>
                  <a:ext cx="504521" cy="707978"/>
                </a:xfrm>
                <a:prstGeom prst="flowChartMagneticDisk">
                  <a:avLst/>
                </a:prstGeom>
                <a:solidFill>
                  <a:srgbClr val="DFC9EF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cap="all" dirty="0" err="1">
                      <a:solidFill>
                        <a:schemeClr val="tx1"/>
                      </a:solidFill>
                      <a:latin typeface="Alte Haas Grotesk" panose="02000503000000020004" pitchFamily="2" charset="0"/>
                    </a:rPr>
                    <a:t>db</a:t>
                  </a:r>
                  <a:endParaRPr lang="fr-FR" sz="12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DC579C9-2B02-64AB-2FBD-5421A8699E3D}"/>
                    </a:ext>
                  </a:extLst>
                </p:cNvPr>
                <p:cNvCxnSpPr>
                  <a:cxnSpLocks/>
                  <a:stCxn id="84" idx="2"/>
                  <a:endCxn id="102" idx="2"/>
                </p:cNvCxnSpPr>
                <p:nvPr/>
              </p:nvCxnSpPr>
              <p:spPr>
                <a:xfrm>
                  <a:off x="5614408" y="4912553"/>
                  <a:ext cx="1027648" cy="2942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4EA41F1-A440-2F90-8DE8-61CF29EE04C4}"/>
                  </a:ext>
                </a:extLst>
              </p:cNvPr>
              <p:cNvSpPr/>
              <p:nvPr/>
            </p:nvSpPr>
            <p:spPr>
              <a:xfrm rot="14555838">
                <a:off x="5278176" y="2741106"/>
                <a:ext cx="824437" cy="546311"/>
              </a:xfrm>
              <a:prstGeom prst="rect">
                <a:avLst/>
              </a:prstGeom>
              <a:solidFill>
                <a:srgbClr val="FFF4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fr-FR" sz="500" b="1" cap="all" dirty="0">
                    <a:solidFill>
                      <a:schemeClr val="tx1"/>
                    </a:solidFill>
                  </a:rPr>
                  <a:t>Auditorium </a:t>
                </a:r>
                <a:r>
                  <a:rPr lang="fr-FR" sz="500" b="1" cap="all" dirty="0" err="1">
                    <a:solidFill>
                      <a:schemeClr val="tx1"/>
                    </a:solidFill>
                  </a:rPr>
                  <a:t>seatingS</a:t>
                </a:r>
                <a:r>
                  <a:rPr lang="fr-FR" sz="500" b="1" cap="all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fr-FR" sz="500" b="1" cap="al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700" b="1" cap="all" dirty="0" err="1">
                    <a:solidFill>
                      <a:schemeClr val="tx1"/>
                    </a:solidFill>
                  </a:rPr>
                  <a:t>Inproc</a:t>
                </a:r>
                <a:r>
                  <a:rPr lang="fr-FR" sz="700" b="1" cap="all" dirty="0">
                    <a:solidFill>
                      <a:schemeClr val="tx1"/>
                    </a:solidFill>
                  </a:rPr>
                  <a:t> Adapter</a:t>
                </a:r>
                <a:endParaRPr lang="en-GB" sz="7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403083" y="2997515"/>
              <a:ext cx="1523320" cy="30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60" idx="2"/>
          </p:cNvCxnSpPr>
          <p:nvPr/>
        </p:nvCxnSpPr>
        <p:spPr>
          <a:xfrm flipV="1">
            <a:off x="6637431" y="2663900"/>
            <a:ext cx="552390" cy="11934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698B22-AD58-84D7-95CB-A55E5D30396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69544" cy="10268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D8AC8C4-19B1-016D-D00B-7492972C0838}"/>
              </a:ext>
            </a:extLst>
          </p:cNvPr>
          <p:cNvSpPr txBox="1"/>
          <p:nvPr/>
        </p:nvSpPr>
        <p:spPr>
          <a:xfrm>
            <a:off x="1476350" y="1966460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588464" y="3256302"/>
            <a:ext cx="587020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9020592" y="2811900"/>
            <a:ext cx="363882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6200000">
            <a:off x="2155006" y="3650563"/>
            <a:ext cx="1051591" cy="473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>
                <a:solidFill>
                  <a:schemeClr val="tx1"/>
                </a:solidFill>
              </a:rPr>
              <a:t>Suggesti0ns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C7D39-A1B5-71BE-A4E0-97FFCA78B304}"/>
              </a:ext>
            </a:extLst>
          </p:cNvPr>
          <p:cNvSpPr/>
          <p:nvPr/>
        </p:nvSpPr>
        <p:spPr>
          <a:xfrm rot="16200000">
            <a:off x="2030788" y="2362569"/>
            <a:ext cx="1316066" cy="4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 err="1">
                <a:solidFill>
                  <a:schemeClr val="tx1"/>
                </a:solidFill>
              </a:rPr>
              <a:t>AuditoriumSeatings</a:t>
            </a:r>
            <a:r>
              <a:rPr lang="fr-FR" sz="900" b="1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C0EA16-5F2D-3D3A-ABE1-43FF73FA8F78}"/>
              </a:ext>
            </a:extLst>
          </p:cNvPr>
          <p:cNvSpPr txBox="1"/>
          <p:nvPr/>
        </p:nvSpPr>
        <p:spPr>
          <a:xfrm>
            <a:off x="9887216" y="1377937"/>
            <a:ext cx="131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cap="all" dirty="0">
                <a:latin typeface="Alte Haas Grotesk" panose="02000503000000020004" pitchFamily="2" charset="0"/>
              </a:rPr>
              <a:t>Infra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6C0D17-4879-26D8-FD78-F4F8D0793256}"/>
              </a:ext>
            </a:extLst>
          </p:cNvPr>
          <p:cNvSpPr txBox="1"/>
          <p:nvPr/>
        </p:nvSpPr>
        <p:spPr>
          <a:xfrm>
            <a:off x="1505216" y="2643311"/>
            <a:ext cx="334162" cy="182940"/>
          </a:xfrm>
          <a:prstGeom prst="rect">
            <a:avLst/>
          </a:prstGeom>
          <a:solidFill>
            <a:srgbClr val="E2BB5C"/>
          </a:solidFill>
        </p:spPr>
        <p:txBody>
          <a:bodyPr wrap="none" rtlCol="0">
            <a:noAutofit/>
          </a:bodyPr>
          <a:lstStyle>
            <a:defPPr>
              <a:defRPr lang="fr-FR"/>
            </a:defPPr>
            <a:lvl1pPr algn="ctr">
              <a:defRPr sz="900" b="1">
                <a:latin typeface="Alte Haas Grotesk" panose="02000503000000020004" pitchFamily="2" charset="0"/>
              </a:defRPr>
            </a:lvl1pPr>
          </a:lstStyle>
          <a:p>
            <a:r>
              <a:rPr lang="fr-FR"/>
              <a:t>HTTP</a:t>
            </a:r>
            <a:endParaRPr lang="en-GB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A184E7-6658-24BB-7379-74097AC303AE}"/>
              </a:ext>
            </a:extLst>
          </p:cNvPr>
          <p:cNvSpPr txBox="1"/>
          <p:nvPr/>
        </p:nvSpPr>
        <p:spPr>
          <a:xfrm>
            <a:off x="215222" y="3427861"/>
            <a:ext cx="1832368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</a:t>
            </a:r>
            <a:r>
              <a:rPr lang="fr-FR" dirty="0"/>
              <a:t>-</a:t>
            </a:r>
            <a:r>
              <a:rPr lang="en-US" dirty="0"/>
              <a:t>Proc driven adapters that are making direct memory calls towards other hexagons' driver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4C8E9E1-AD30-390D-7FB4-101B06EE2743}"/>
              </a:ext>
            </a:extLst>
          </p:cNvPr>
          <p:cNvSpPr/>
          <p:nvPr/>
        </p:nvSpPr>
        <p:spPr>
          <a:xfrm rot="5400000">
            <a:off x="4959647" y="523854"/>
            <a:ext cx="218198" cy="4252138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D90E8C7-DA67-D54C-7CCE-A6CF9AADAD5E}"/>
              </a:ext>
            </a:extLst>
          </p:cNvPr>
          <p:cNvSpPr/>
          <p:nvPr/>
        </p:nvSpPr>
        <p:spPr>
          <a:xfrm rot="6365413" flipH="1">
            <a:off x="3199292" y="3553954"/>
            <a:ext cx="155217" cy="746290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57" y="365125"/>
            <a:ext cx="11063243" cy="1325563"/>
          </a:xfrm>
        </p:spPr>
        <p:txBody>
          <a:bodyPr>
            <a:normAutofit/>
          </a:bodyPr>
          <a:lstStyle/>
          <a:p>
            <a:pPr algn="r"/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Menu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D9C4664-FD25-27DE-FDC3-BEEE81E8778C}"/>
              </a:ext>
            </a:extLst>
          </p:cNvPr>
          <p:cNvSpPr/>
          <p:nvPr/>
        </p:nvSpPr>
        <p:spPr>
          <a:xfrm>
            <a:off x="111285" y="66675"/>
            <a:ext cx="6022815" cy="4194654"/>
          </a:xfrm>
          <a:prstGeom prst="hexagon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txBody>
          <a:bodyPr vert="horz" lIns="91440" tIns="91440" rIns="91440" bIns="0" rtlCol="0" anchor="ctr">
            <a:normAutofit/>
          </a:bodyPr>
          <a:lstStyle/>
          <a:p>
            <a:pPr marL="514350" indent="-514350" algn="ctr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fr-FR" sz="4400" b="1" cap="all" dirty="0">
                <a:latin typeface="Alte Haas Grotesk" panose="02000503000000020004" pitchFamily="2" charset="0"/>
              </a:rPr>
              <a:t>Original pattern</a:t>
            </a:r>
            <a:endParaRPr lang="en-US" sz="4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631ED87-608E-EC8E-2128-782C59F832DA}"/>
              </a:ext>
            </a:extLst>
          </p:cNvPr>
          <p:cNvSpPr/>
          <p:nvPr/>
        </p:nvSpPr>
        <p:spPr>
          <a:xfrm>
            <a:off x="4901550" y="2801754"/>
            <a:ext cx="5823599" cy="3989571"/>
          </a:xfrm>
          <a:prstGeom prst="hexagon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txBody>
          <a:bodyPr vert="horz" lIns="91440" tIns="91440" rIns="91440" bIns="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4400" b="1" cap="all" dirty="0">
                <a:latin typeface="Alte Haas Grotesk" panose="02000503000000020004" pitchFamily="2" charset="0"/>
              </a:rPr>
              <a:t>Alternate takes </a:t>
            </a:r>
            <a:br>
              <a:rPr lang="en-US" sz="4400" b="1" cap="all" dirty="0">
                <a:latin typeface="Alte Haas Grotesk" panose="02000503000000020004" pitchFamily="2" charset="0"/>
              </a:rPr>
            </a:br>
            <a:r>
              <a:rPr lang="en-US" sz="2000" b="1" cap="all" dirty="0">
                <a:latin typeface="Alte Haas Grotesk" panose="02000503000000020004" pitchFamily="2" charset="0"/>
              </a:rPr>
              <a:t>(DDD friendly)</a:t>
            </a:r>
            <a:endParaRPr lang="en-US" sz="4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2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split - “Micro” services powered by hexagonal architecture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14642"/>
            <a:chOff x="6132212" y="1877366"/>
            <a:chExt cx="3309721" cy="35146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14642"/>
              <a:chOff x="6447797" y="-1116586"/>
              <a:chExt cx="6253255" cy="664041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146155" y="481585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49"/>
                <a:ext cx="833476" cy="8063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4582896E-479B-B09A-132D-B33D96830CE6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E529CB-C236-569F-335C-D84AE888FA4E}"/>
              </a:ext>
            </a:extLst>
          </p:cNvPr>
          <p:cNvSpPr txBox="1"/>
          <p:nvPr/>
        </p:nvSpPr>
        <p:spPr>
          <a:xfrm>
            <a:off x="329932" y="5660136"/>
            <a:ext cx="8345504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next step after a monolith modularization is often to split the various hexagons into dedicated services/APIs.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beware of the Distributed Monolith pitfall occurring very often when the services/APIs aren’t aligned with (sub) domain concerns (see. Bounded Contexts from DDD).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DADB41B-238B-C670-9117-003CEF73E76F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84888" y="4266176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24980" cy="211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438217" y="6238470"/>
            <a:ext cx="2074413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EA4B-F5F3-A2E0-FF38-4AB94738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A61B-1125-A0E2-DA8B-F59E2037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09125"/>
            <a:chOff x="6132212" y="1877366"/>
            <a:chExt cx="3309721" cy="3509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09125"/>
              <a:chOff x="6447797" y="-1116586"/>
              <a:chExt cx="6253255" cy="6629996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591451" y="4805433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50"/>
                <a:ext cx="1278772" cy="795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482CC4-CBD2-C49E-1A2E-9CC035DB84E7}"/>
              </a:ext>
            </a:extLst>
          </p:cNvPr>
          <p:cNvSpPr txBox="1"/>
          <p:nvPr/>
        </p:nvSpPr>
        <p:spPr>
          <a:xfrm>
            <a:off x="6877463" y="5100557"/>
            <a:ext cx="1702341" cy="1384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Provides </a:t>
            </a:r>
            <a:r>
              <a:rPr lang="en-US" sz="1200" dirty="0" err="1"/>
              <a:t>AuditoriumSeatings</a:t>
            </a:r>
            <a:r>
              <a:rPr lang="en-US" sz="1200" dirty="0"/>
              <a:t> (</a:t>
            </a:r>
            <a:r>
              <a:rPr lang="en-US" sz="1200" dirty="0" err="1"/>
              <a:t>AuditoriumSeating</a:t>
            </a:r>
            <a:r>
              <a:rPr lang="en-US" sz="1200" dirty="0"/>
              <a:t> = Auditorium layout for the show with current availabilities mapped for every seat)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333FF3-C995-290E-F09B-C41894CAF0AB}"/>
              </a:ext>
            </a:extLst>
          </p:cNvPr>
          <p:cNvSpPr txBox="1"/>
          <p:nvPr/>
        </p:nvSpPr>
        <p:spPr>
          <a:xfrm>
            <a:off x="329631" y="5601871"/>
            <a:ext cx="6183581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next step after the initial version of the ACL providing the </a:t>
            </a:r>
            <a:r>
              <a:rPr lang="en-US" sz="1200" b="1" dirty="0" err="1"/>
              <a:t>AuditoriumSeating</a:t>
            </a:r>
            <a:r>
              <a:rPr lang="en-US" sz="1200" b="1" dirty="0"/>
              <a:t> is often to extract it and make it a dedicated service/API for multiple consumers to consume it.</a:t>
            </a:r>
          </a:p>
          <a:p>
            <a:endParaRPr lang="en-US" sz="1200" b="1" dirty="0"/>
          </a:p>
          <a:p>
            <a:r>
              <a:rPr lang="en-US" sz="1200" b="1" dirty="0"/>
              <a:t>One will notice that our </a:t>
            </a:r>
            <a:r>
              <a:rPr lang="en-US" sz="1200" b="1" dirty="0" err="1"/>
              <a:t>IProvideUpToDateAuditoriumSeatings</a:t>
            </a:r>
            <a:r>
              <a:rPr lang="en-US" sz="1200" b="1" dirty="0"/>
              <a:t> driven port hasn’t changed since the initial version.</a:t>
            </a: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EB5E195-9838-39D1-B91B-2B98DE87E3E4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5845CC3-918E-A3FC-C315-291437AF5F55}"/>
              </a:ext>
            </a:extLst>
          </p:cNvPr>
          <p:cNvSpPr txBox="1"/>
          <p:nvPr/>
        </p:nvSpPr>
        <p:spPr>
          <a:xfrm>
            <a:off x="5801414" y="1009006"/>
            <a:ext cx="2973058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IProvideUpToDateAuditoriumSeatings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(driven 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49C46287-6D0C-0B2A-A67B-BB255E3B66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92" y="-410910"/>
            <a:ext cx="13401083" cy="7727957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84888" y="4266176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24980" cy="2119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438217" y="6238470"/>
            <a:ext cx="2074413" cy="5232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57" y="365125"/>
            <a:ext cx="11063243" cy="1325563"/>
          </a:xfrm>
        </p:spPr>
        <p:txBody>
          <a:bodyPr>
            <a:normAutofit/>
          </a:bodyPr>
          <a:lstStyle/>
          <a:p>
            <a:pPr algn="r"/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Menu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631ED87-608E-EC8E-2128-782C59F832DA}"/>
              </a:ext>
            </a:extLst>
          </p:cNvPr>
          <p:cNvSpPr/>
          <p:nvPr/>
        </p:nvSpPr>
        <p:spPr>
          <a:xfrm>
            <a:off x="4901550" y="2801754"/>
            <a:ext cx="5823599" cy="3989571"/>
          </a:xfrm>
          <a:prstGeom prst="hexagon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txBody>
          <a:bodyPr vert="horz" lIns="91440" tIns="91440" rIns="91440" bIns="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4400" b="1" cap="all" dirty="0">
                <a:solidFill>
                  <a:srgbClr val="E2BA59"/>
                </a:solidFill>
                <a:latin typeface="Alte Haas Grotesk" panose="02000503000000020004" pitchFamily="2" charset="0"/>
              </a:rPr>
              <a:t>Alternate takes </a:t>
            </a:r>
            <a:br>
              <a:rPr lang="en-US" sz="4400" b="1" cap="all" dirty="0">
                <a:solidFill>
                  <a:srgbClr val="E2BA59"/>
                </a:solidFill>
                <a:latin typeface="Alte Haas Grotesk" panose="02000503000000020004" pitchFamily="2" charset="0"/>
              </a:rPr>
            </a:br>
            <a:r>
              <a:rPr lang="en-US" sz="2000" b="1" cap="all" dirty="0">
                <a:solidFill>
                  <a:srgbClr val="E2BA59"/>
                </a:solidFill>
                <a:latin typeface="Alte Haas Grotesk" panose="02000503000000020004" pitchFamily="2" charset="0"/>
              </a:rPr>
              <a:t>(DDD friendly)</a:t>
            </a:r>
            <a:endParaRPr lang="en-US" sz="4400" b="1" cap="all" dirty="0">
              <a:solidFill>
                <a:srgbClr val="E2BA59"/>
              </a:solidFill>
              <a:latin typeface="Alte Haas Grotesk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D93CA-1668-2C0E-1A11-1DDDACD83C68}"/>
              </a:ext>
            </a:extLst>
          </p:cNvPr>
          <p:cNvSpPr/>
          <p:nvPr/>
        </p:nvSpPr>
        <p:spPr>
          <a:xfrm>
            <a:off x="-247650" y="-171450"/>
            <a:ext cx="12573000" cy="711517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D9C4664-FD25-27DE-FDC3-BEEE81E8778C}"/>
              </a:ext>
            </a:extLst>
          </p:cNvPr>
          <p:cNvSpPr/>
          <p:nvPr/>
        </p:nvSpPr>
        <p:spPr>
          <a:xfrm>
            <a:off x="111285" y="66675"/>
            <a:ext cx="6022815" cy="4194654"/>
          </a:xfrm>
          <a:prstGeom prst="hexagon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txBody>
          <a:bodyPr vert="horz" lIns="91440" tIns="91440" rIns="91440" bIns="0" rtlCol="0" anchor="ctr">
            <a:normAutofit/>
          </a:bodyPr>
          <a:lstStyle/>
          <a:p>
            <a:pPr marL="514350" indent="-514350" algn="ctr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fr-FR" sz="4400" b="1" cap="all" dirty="0">
                <a:latin typeface="Alte Haas Grotesk" panose="02000503000000020004" pitchFamily="2" charset="0"/>
              </a:rPr>
              <a:t>Original pattern</a:t>
            </a:r>
            <a:endParaRPr lang="en-US" sz="4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3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standing, male&#10;&#10;Description automatically generated">
            <a:extLst>
              <a:ext uri="{FF2B5EF4-FFF2-40B4-BE49-F238E27FC236}">
                <a16:creationId xmlns:a16="http://schemas.microsoft.com/office/drawing/2014/main" id="{F3DE751F-C344-8D54-82A7-E99DF8141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1" r="17239" b="24426"/>
          <a:stretch/>
        </p:blipFill>
        <p:spPr>
          <a:xfrm>
            <a:off x="414544" y="1825624"/>
            <a:ext cx="3381216" cy="4667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Architecture: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6A2F-28C4-07BB-AD2E-7140FA48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702" y="1825625"/>
            <a:ext cx="7737939" cy="4667250"/>
          </a:xfrm>
          <a:solidFill>
            <a:schemeClr val="bg2">
              <a:alpha val="70000"/>
            </a:schemeClr>
          </a:solidFill>
          <a:ln>
            <a:noFill/>
          </a:ln>
        </p:spPr>
        <p:txBody>
          <a:bodyPr tIns="91440" bIns="0"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Smalltalk</a:t>
            </a:r>
            <a:r>
              <a:rPr lang="en-US" cap="all" dirty="0">
                <a:solidFill>
                  <a:srgbClr val="C00000"/>
                </a:solidFill>
              </a:rPr>
              <a:t> </a:t>
            </a:r>
            <a:r>
              <a:rPr lang="en-US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project (mid 90</a:t>
            </a:r>
            <a:r>
              <a:rPr lang="en-US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s</a:t>
            </a:r>
            <a:r>
              <a:rPr lang="en-US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):</a:t>
            </a:r>
            <a:r>
              <a:rPr lang="en-US" cap="all" dirty="0">
                <a:solidFill>
                  <a:srgbClr val="C00000"/>
                </a:solidFill>
              </a:rPr>
              <a:t> </a:t>
            </a:r>
            <a:r>
              <a:rPr lang="en-US" dirty="0"/>
              <a:t>To be able to work 2 weeks without the database</a:t>
            </a:r>
          </a:p>
          <a:p>
            <a:endParaRPr lang="en-US" dirty="0"/>
          </a:p>
          <a:p>
            <a:r>
              <a:rPr lang="en-US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Weather warning system: </a:t>
            </a:r>
            <a:r>
              <a:rPr lang="en-US" dirty="0"/>
              <a:t>To be able to connect to multiple external systems (http, telemetry, phone, RSS, </a:t>
            </a:r>
            <a:r>
              <a:rPr lang="en-US" dirty="0" err="1"/>
              <a:t>db</a:t>
            </a:r>
            <a:r>
              <a:rPr lang="en-US" dirty="0"/>
              <a:t>) without changing the whole software every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F773B-D565-A9D9-E503-E066F958C85B}"/>
              </a:ext>
            </a:extLst>
          </p:cNvPr>
          <p:cNvSpPr txBox="1"/>
          <p:nvPr/>
        </p:nvSpPr>
        <p:spPr>
          <a:xfrm>
            <a:off x="1239520" y="5386074"/>
            <a:ext cx="1731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lte Haas Grotesk" panose="02000503000000020004" pitchFamily="2" charset="0"/>
              </a:rPr>
              <a:t>Alistair Cockburn</a:t>
            </a:r>
          </a:p>
        </p:txBody>
      </p:sp>
    </p:spTree>
    <p:extLst>
      <p:ext uri="{BB962C8B-B14F-4D97-AF65-F5344CB8AC3E}">
        <p14:creationId xmlns:p14="http://schemas.microsoft.com/office/powerpoint/2010/main" val="51457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5C-0C67-8008-3583-F16BF41C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Architecture: one pattern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6A2F-28C4-07BB-AD2E-7140FA48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034" y="1825625"/>
            <a:ext cx="9709608" cy="1996567"/>
          </a:xfrm>
          <a:solidFill>
            <a:schemeClr val="bg2">
              <a:alpha val="70000"/>
            </a:schemeClr>
          </a:solidFill>
          <a:ln>
            <a:noFill/>
          </a:ln>
        </p:spPr>
        <p:txBody>
          <a:bodyPr tIns="91440" bIns="0">
            <a:normAutofit fontScale="85000" lnSpcReduction="20000"/>
          </a:bodyPr>
          <a:lstStyle/>
          <a:p>
            <a:r>
              <a:rPr lang="en-US" dirty="0">
                <a:ea typeface="Times New Roman" panose="02020603050405020304" pitchFamily="18" charset="0"/>
              </a:rPr>
              <a:t>E</a:t>
            </a:r>
            <a:r>
              <a:rPr lang="en-US" dirty="0">
                <a:effectLst/>
                <a:ea typeface="Times New Roman" panose="02020603050405020304" pitchFamily="18" charset="0"/>
              </a:rPr>
              <a:t>asily switch one technology with another without breaking our core domain code (like plug-ins)</a:t>
            </a:r>
          </a:p>
          <a:p>
            <a:r>
              <a:rPr lang="en-US" dirty="0">
                <a:ea typeface="Times New Roman" panose="02020603050405020304" pitchFamily="18" charset="0"/>
              </a:rPr>
              <a:t>E</a:t>
            </a:r>
            <a:r>
              <a:rPr lang="en-US" dirty="0">
                <a:effectLst/>
                <a:ea typeface="Times New Roman" panose="02020603050405020304" pitchFamily="18" charset="0"/>
              </a:rPr>
              <a:t>asily </a:t>
            </a:r>
            <a:r>
              <a:rPr lang="en-US" dirty="0"/>
              <a:t>develop and test an application in isolation from its eventual run-time devices and databases</a:t>
            </a:r>
          </a:p>
          <a:p>
            <a:r>
              <a:rPr lang="en-US" dirty="0">
                <a:ea typeface="Times New Roman" panose="02020603050405020304" pitchFamily="18" charset="0"/>
              </a:rPr>
              <a:t>Have good time to market and fast feedbacks about what is really at stakes for our users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F7EEAF-7BBA-45B8-51AA-4E57A48D0E0C}"/>
              </a:ext>
            </a:extLst>
          </p:cNvPr>
          <p:cNvGrpSpPr/>
          <p:nvPr/>
        </p:nvGrpSpPr>
        <p:grpSpPr>
          <a:xfrm>
            <a:off x="272124" y="1825625"/>
            <a:ext cx="1731264" cy="2827564"/>
            <a:chOff x="272124" y="1825625"/>
            <a:chExt cx="1731264" cy="2827564"/>
          </a:xfrm>
        </p:grpSpPr>
        <p:pic>
          <p:nvPicPr>
            <p:cNvPr id="5" name="Picture 4" descr="A picture containing person, person, standing, male&#10;&#10;Description automatically generated">
              <a:extLst>
                <a:ext uri="{FF2B5EF4-FFF2-40B4-BE49-F238E27FC236}">
                  <a16:creationId xmlns:a16="http://schemas.microsoft.com/office/drawing/2014/main" id="{F3DE751F-C344-8D54-82A7-E99DF8141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01" r="17239" b="24426"/>
            <a:stretch/>
          </p:blipFill>
          <p:spPr>
            <a:xfrm>
              <a:off x="414544" y="1825625"/>
              <a:ext cx="1446424" cy="19965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AF773B-D565-A9D9-E503-E066F958C85B}"/>
                </a:ext>
              </a:extLst>
            </p:cNvPr>
            <p:cNvSpPr txBox="1"/>
            <p:nvPr/>
          </p:nvSpPr>
          <p:spPr>
            <a:xfrm>
              <a:off x="272124" y="3822192"/>
              <a:ext cx="1731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lte Haas Grotesk" panose="02000503000000020004" pitchFamily="2" charset="0"/>
                </a:rPr>
                <a:t>Alistair Cockburn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7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2 Zones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BA85A9-F91A-7558-8744-64DF70604B1F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>
              <a:off x="5387544" y="1965687"/>
              <a:ext cx="1659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7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Communicating via…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A2365-9234-DC11-EB6F-49C212AC8260}"/>
              </a:ext>
            </a:extLst>
          </p:cNvPr>
          <p:cNvGrpSpPr/>
          <p:nvPr/>
        </p:nvGrpSpPr>
        <p:grpSpPr>
          <a:xfrm>
            <a:off x="3508920" y="1890756"/>
            <a:ext cx="5174160" cy="3725219"/>
            <a:chOff x="2544432" y="1890756"/>
            <a:chExt cx="5174160" cy="3725219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cap="all" dirty="0">
                <a:latin typeface="Alte Haas Grotesk" panose="02000503000000020004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D746AF-3D73-002D-4C66-4F3AB1AD0167}"/>
                </a:ext>
              </a:extLst>
            </p:cNvPr>
            <p:cNvSpPr txBox="1"/>
            <p:nvPr/>
          </p:nvSpPr>
          <p:spPr>
            <a:xfrm rot="17754927">
              <a:off x="5545659" y="4098886"/>
              <a:ext cx="257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Alte Haas Grotesk" panose="02000503000000020004" pitchFamily="2" charset="0"/>
                </a:rPr>
                <a:t>Adapters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1FF84A-53F4-42A8-3A52-9FC62D464129}"/>
                </a:ext>
              </a:extLst>
            </p:cNvPr>
            <p:cNvSpPr txBox="1"/>
            <p:nvPr/>
          </p:nvSpPr>
          <p:spPr>
            <a:xfrm rot="17754927">
              <a:off x="4844619" y="3848950"/>
              <a:ext cx="257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08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DB0304-5FCD-45C4-A786-45DD9BB9BC0E}"/>
              </a:ext>
            </a:extLst>
          </p:cNvPr>
          <p:cNvGrpSpPr/>
          <p:nvPr/>
        </p:nvGrpSpPr>
        <p:grpSpPr>
          <a:xfrm>
            <a:off x="4460914" y="2625393"/>
            <a:ext cx="3164801" cy="2093540"/>
            <a:chOff x="4460914" y="2625393"/>
            <a:chExt cx="3164801" cy="2093540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4585335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4836384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6383911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5139688" y="3022566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6170459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5744642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6177702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4713870" y="3458951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5143059" y="354743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6809727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7419389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5278188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6038576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5704004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4926779" y="3810516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4961466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7010530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6464392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5711044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</p:cNvCxnSpPr>
            <p:nvPr/>
          </p:nvCxnSpPr>
          <p:spPr>
            <a:xfrm>
              <a:off x="4460914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Ports &amp; Adapters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3357-0C22-DF0D-E992-E2FBD5F5AA02}"/>
              </a:ext>
            </a:extLst>
          </p:cNvPr>
          <p:cNvGrpSpPr/>
          <p:nvPr/>
        </p:nvGrpSpPr>
        <p:grpSpPr>
          <a:xfrm>
            <a:off x="1638187" y="2197219"/>
            <a:ext cx="660591" cy="1470859"/>
            <a:chOff x="1965168" y="2704885"/>
            <a:chExt cx="171374" cy="38157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68279D-A83E-7324-80B8-5171C272A5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855" y="2876259"/>
              <a:ext cx="0" cy="210204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70A84D-D904-96E4-3C82-748B751FF6FE}"/>
                </a:ext>
              </a:extLst>
            </p:cNvPr>
            <p:cNvSpPr/>
            <p:nvPr/>
          </p:nvSpPr>
          <p:spPr>
            <a:xfrm>
              <a:off x="1965168" y="2704885"/>
              <a:ext cx="171374" cy="171374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4310008-1AAB-20E4-D325-4A13492AF26D}"/>
              </a:ext>
            </a:extLst>
          </p:cNvPr>
          <p:cNvSpPr txBox="1"/>
          <p:nvPr/>
        </p:nvSpPr>
        <p:spPr>
          <a:xfrm>
            <a:off x="571880" y="3938280"/>
            <a:ext cx="276975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Ports in the domain</a:t>
            </a:r>
          </a:p>
        </p:txBody>
      </p:sp>
    </p:spTree>
    <p:extLst>
      <p:ext uri="{BB962C8B-B14F-4D97-AF65-F5344CB8AC3E}">
        <p14:creationId xmlns:p14="http://schemas.microsoft.com/office/powerpoint/2010/main" val="292217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DC0F48-A1C4-AF9B-BC46-522299835CEE}"/>
              </a:ext>
            </a:extLst>
          </p:cNvPr>
          <p:cNvGrpSpPr/>
          <p:nvPr/>
        </p:nvGrpSpPr>
        <p:grpSpPr>
          <a:xfrm>
            <a:off x="3508920" y="1890756"/>
            <a:ext cx="5174160" cy="3562815"/>
            <a:chOff x="2544432" y="1890756"/>
            <a:chExt cx="5174160" cy="3562815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2544432" y="1890756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3620847" y="2625393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3871896" y="3112661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5419423" y="3408660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4175200" y="3022566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5205971" y="3022566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4780154" y="2846783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5213214" y="2932649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3749382" y="3458951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4178571" y="3547432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6548237" y="3733320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5845239" y="3584443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6454901" y="3619530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4313700" y="406149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5074088" y="4139358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739516" y="4237281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3962291" y="3810516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3996978" y="2633768"/>
              <a:ext cx="210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4780154" y="1924149"/>
              <a:ext cx="204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6139378" y="451902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6046042" y="440523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6373095" y="4599975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5499904" y="4315141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4746556" y="41584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6825496" y="3698388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3496426" y="2834519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2757713" y="2517497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3492687" y="2670828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A178585-0911-0938-903A-12270E1D978E}"/>
              </a:ext>
            </a:extLst>
          </p:cNvPr>
          <p:cNvSpPr txBox="1"/>
          <p:nvPr/>
        </p:nvSpPr>
        <p:spPr>
          <a:xfrm>
            <a:off x="553665" y="176549"/>
            <a:ext cx="11130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Ports &amp; Adapters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3357-0C22-DF0D-E992-E2FBD5F5AA02}"/>
              </a:ext>
            </a:extLst>
          </p:cNvPr>
          <p:cNvGrpSpPr/>
          <p:nvPr/>
        </p:nvGrpSpPr>
        <p:grpSpPr>
          <a:xfrm>
            <a:off x="1638187" y="2197219"/>
            <a:ext cx="660591" cy="1470859"/>
            <a:chOff x="1965168" y="2704885"/>
            <a:chExt cx="171374" cy="38157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68279D-A83E-7324-80B8-5171C272A59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855" y="2876259"/>
              <a:ext cx="0" cy="210204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70A84D-D904-96E4-3C82-748B751FF6FE}"/>
                </a:ext>
              </a:extLst>
            </p:cNvPr>
            <p:cNvSpPr/>
            <p:nvPr/>
          </p:nvSpPr>
          <p:spPr>
            <a:xfrm>
              <a:off x="1965168" y="2704885"/>
              <a:ext cx="171374" cy="171374"/>
            </a:xfrm>
            <a:prstGeom prst="ellipse">
              <a:avLst/>
            </a:pr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3349801-769A-872D-3FC1-1A90440DBCB8}"/>
              </a:ext>
            </a:extLst>
          </p:cNvPr>
          <p:cNvSpPr/>
          <p:nvPr/>
        </p:nvSpPr>
        <p:spPr>
          <a:xfrm rot="17820000">
            <a:off x="9790100" y="2444752"/>
            <a:ext cx="1499414" cy="993583"/>
          </a:xfrm>
          <a:prstGeom prst="rect">
            <a:avLst/>
          </a:prstGeom>
          <a:solidFill>
            <a:srgbClr val="FFD966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Adapter</a:t>
            </a:r>
            <a:endParaRPr lang="en-GB" sz="20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310008-1AAB-20E4-D325-4A13492AF26D}"/>
              </a:ext>
            </a:extLst>
          </p:cNvPr>
          <p:cNvSpPr txBox="1"/>
          <p:nvPr/>
        </p:nvSpPr>
        <p:spPr>
          <a:xfrm>
            <a:off x="571880" y="3938280"/>
            <a:ext cx="276975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Ports in the domain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96AEF4-CF93-8037-64BC-FE31A3A5E29F}"/>
              </a:ext>
            </a:extLst>
          </p:cNvPr>
          <p:cNvSpPr txBox="1"/>
          <p:nvPr/>
        </p:nvSpPr>
        <p:spPr>
          <a:xfrm>
            <a:off x="9119069" y="3938280"/>
            <a:ext cx="276975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>
                <a:latin typeface="Alte Haas Grotesk" panose="02000503000000020004" pitchFamily="2" charset="0"/>
              </a:rPr>
              <a:t>Adapters in the infra</a:t>
            </a:r>
          </a:p>
        </p:txBody>
      </p:sp>
    </p:spTree>
    <p:extLst>
      <p:ext uri="{BB962C8B-B14F-4D97-AF65-F5344CB8AC3E}">
        <p14:creationId xmlns:p14="http://schemas.microsoft.com/office/powerpoint/2010/main" val="310272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1737</Words>
  <Application>Microsoft Office PowerPoint</Application>
  <PresentationFormat>Widescreen</PresentationFormat>
  <Paragraphs>330</Paragraphs>
  <Slides>24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Alte Haas Grotesk</vt:lpstr>
      <vt:lpstr>Arial</vt:lpstr>
      <vt:lpstr>Calibri</vt:lpstr>
      <vt:lpstr>Calibri Light</vt:lpstr>
      <vt:lpstr>Office Theme</vt:lpstr>
      <vt:lpstr>Hexagonal Architecture  &amp; Beyond</vt:lpstr>
      <vt:lpstr>Menu</vt:lpstr>
      <vt:lpstr>Menu</vt:lpstr>
      <vt:lpstr>Hexagonal Architecture: origins</vt:lpstr>
      <vt:lpstr>Hexagonal Architecture: one pattern to…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</vt:lpstr>
      <vt:lpstr>Menu</vt:lpstr>
      <vt:lpstr>Hexagonal Architecture: one pattern, multiple facets?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186</cp:revision>
  <dcterms:created xsi:type="dcterms:W3CDTF">2022-05-28T12:18:08Z</dcterms:created>
  <dcterms:modified xsi:type="dcterms:W3CDTF">2022-08-21T15:52:38Z</dcterms:modified>
</cp:coreProperties>
</file>