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8" r:id="rId2"/>
    <p:sldId id="265" r:id="rId3"/>
    <p:sldId id="273" r:id="rId4"/>
    <p:sldId id="272" r:id="rId5"/>
    <p:sldId id="276" r:id="rId6"/>
    <p:sldId id="274" r:id="rId7"/>
    <p:sldId id="277" r:id="rId8"/>
    <p:sldId id="275" r:id="rId9"/>
    <p:sldId id="271" r:id="rId10"/>
    <p:sldId id="263" r:id="rId11"/>
    <p:sldId id="258" r:id="rId12"/>
    <p:sldId id="259" r:id="rId13"/>
    <p:sldId id="270" r:id="rId14"/>
    <p:sldId id="260" r:id="rId15"/>
    <p:sldId id="269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9807"/>
    <a:srgbClr val="E4C16C"/>
    <a:srgbClr val="E2BB5C"/>
    <a:srgbClr val="CC2206"/>
    <a:srgbClr val="FF6D6D"/>
    <a:srgbClr val="FFDDDD"/>
    <a:srgbClr val="EDEDED"/>
    <a:srgbClr val="AFABAB"/>
    <a:srgbClr val="595959"/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72" autoAdjust="0"/>
    <p:restoredTop sz="78249" autoAdjust="0"/>
  </p:normalViewPr>
  <p:slideViewPr>
    <p:cSldViewPr snapToGrid="0">
      <p:cViewPr varScale="1">
        <p:scale>
          <a:sx n="63" d="100"/>
          <a:sy n="63" d="100"/>
        </p:scale>
        <p:origin x="955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48A3C-6858-443B-89A4-B1C526E3FFA3}" type="datetimeFigureOut">
              <a:rPr lang="en-US" smtClean="0"/>
              <a:t>06/06/2022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029CEC-398D-4A32-BEC5-723E50178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820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29CEC-398D-4A32-BEC5-723E50178FA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87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29CEC-398D-4A32-BEC5-723E50178FA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533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29CEC-398D-4A32-BEC5-723E50178FA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2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FDA19-619B-7465-A044-3EA1B94D9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7187E2-749E-6999-F0E9-E2521490F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22AE4-6752-7914-A276-464CEF275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38C1-EB25-493B-8E40-CB7D44766240}" type="datetimeFigureOut">
              <a:rPr lang="fr-FR" smtClean="0"/>
              <a:t>06/06/2022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3CE56-115B-17E1-3342-681D9F938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FF4B6-7F71-6D8F-7525-85305FD3F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5C9E-A071-4873-85D2-76DC7AD42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663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77A49-E330-7ECD-3641-1FA8E45F6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05E8AE-64D6-0E97-EAE3-C3F5C8DD5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03B0E-13CC-D6D8-09FB-3A375F97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38C1-EB25-493B-8E40-CB7D44766240}" type="datetimeFigureOut">
              <a:rPr lang="fr-FR" smtClean="0"/>
              <a:t>06/06/2022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DA8A1-A498-870C-3C74-8B3B03C6E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01C6C-4030-13B5-BE0C-FAF7E1AF8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5C9E-A071-4873-85D2-76DC7AD42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4344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D1672-2D03-7D13-1611-6706B683C8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2A99B5-C574-7462-81FA-AAC0F198BB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05974-56C9-F085-36A6-E874BAC91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38C1-EB25-493B-8E40-CB7D44766240}" type="datetimeFigureOut">
              <a:rPr lang="fr-FR" smtClean="0"/>
              <a:t>06/06/2022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33965-88EF-35D2-3CDE-12C8A7E68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E893D-AD15-861F-C2F9-D35DF3596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5C9E-A071-4873-85D2-76DC7AD42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6712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9DC66-9237-4388-A4CF-3875E63F9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3C1DC-0B61-BBF6-C03F-0FC19331A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04E98-47FB-5F33-0024-5CCBD7D15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38C1-EB25-493B-8E40-CB7D44766240}" type="datetimeFigureOut">
              <a:rPr lang="fr-FR" smtClean="0"/>
              <a:t>06/06/2022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6104D-97DB-A1BF-2134-ED98A05E8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74056-A112-2009-692F-F3D5C089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5C9E-A071-4873-85D2-76DC7AD4275F}" type="slidenum">
              <a:rPr lang="fr-FR" smtClean="0"/>
              <a:t>‹#›</a:t>
            </a:fld>
            <a:endParaRPr lang="fr-FR"/>
          </a:p>
        </p:txBody>
      </p:sp>
      <p:pic>
        <p:nvPicPr>
          <p:cNvPr id="7" name="Content Placeholder 4" descr="A picture containing player, tiled&#10;&#10;Description automatically generated">
            <a:extLst>
              <a:ext uri="{FF2B5EF4-FFF2-40B4-BE49-F238E27FC236}">
                <a16:creationId xmlns:a16="http://schemas.microsoft.com/office/drawing/2014/main" id="{3EF0A624-6C09-21CC-040E-49958991D9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878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FDE31-365A-ABDA-E7F7-3993DDC11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7D382-346E-FE84-F274-BE9D9EF20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BB847-B03C-4DE2-71E8-6DB259A77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38C1-EB25-493B-8E40-CB7D44766240}" type="datetimeFigureOut">
              <a:rPr lang="fr-FR" smtClean="0"/>
              <a:t>06/06/2022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CF8C5-08D9-ECB7-47AD-BE810DA06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3958F-E2A8-236A-E466-108F18E54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5C9E-A071-4873-85D2-76DC7AD42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98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A9453-C64E-E748-5607-8A3562E0E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7D6EE-14C2-897F-22D1-6A5D421925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DAA948-A8F2-AA51-3406-11586D350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83C4F-A477-2A7E-1144-F786498CA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38C1-EB25-493B-8E40-CB7D44766240}" type="datetimeFigureOut">
              <a:rPr lang="fr-FR" smtClean="0"/>
              <a:t>06/06/2022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64C14-4682-DD94-6FEA-D0FDBC8DE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0327C-3E54-FEFD-D866-4A48F77FF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5C9E-A071-4873-85D2-76DC7AD42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106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93F06-E892-1D47-AC3E-0D613EFF7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8D51B-4CB0-9402-7B6E-701FECC00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814970-C195-707D-FEC1-E9A49D65EE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0997FD-0440-69E8-1610-EC50F2531C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1BE58B-D598-85C7-8531-8FC7ADA995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7071D2-94A4-4DD7-DA60-524FB72F0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38C1-EB25-493B-8E40-CB7D44766240}" type="datetimeFigureOut">
              <a:rPr lang="fr-FR" smtClean="0"/>
              <a:t>06/06/2022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DA8EB2-0DEB-473B-488F-ADECBC374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5DACFA-A530-E95D-1180-505B5124C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5C9E-A071-4873-85D2-76DC7AD42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9097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410B8-4EFF-9905-3A07-ECF46C5C0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59ABDD-7C88-E6CC-C818-81BD2545C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38C1-EB25-493B-8E40-CB7D44766240}" type="datetimeFigureOut">
              <a:rPr lang="fr-FR" smtClean="0"/>
              <a:t>06/06/2022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1EC0A1-8A3A-8D79-9C61-0E6CCD715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02754C-2412-57E7-FFE0-A1D5A7B4D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5C9E-A071-4873-85D2-76DC7AD42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2706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81A4EF-CDA8-7BB4-F971-D5939BEF7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38C1-EB25-493B-8E40-CB7D44766240}" type="datetimeFigureOut">
              <a:rPr lang="fr-FR" smtClean="0"/>
              <a:t>06/06/2022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F91052-1758-12E8-895D-7738B0B58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E5906-F8E7-942D-C66C-B6F692590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5C9E-A071-4873-85D2-76DC7AD42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7698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C7CE0-8BA9-DCD0-3ABC-99C6D1D08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22EC9-1249-2576-A5EB-7A222E477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82334A-4697-EB06-0FFA-DA344BD3E1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72B086-F5A1-A750-B242-4E8DC55AE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38C1-EB25-493B-8E40-CB7D44766240}" type="datetimeFigureOut">
              <a:rPr lang="fr-FR" smtClean="0"/>
              <a:t>06/06/2022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9EA46E-BC3F-9A4D-066A-035595BA0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8757C7-C184-5BB3-AF1A-0E288F574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5C9E-A071-4873-85D2-76DC7AD42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2890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797CA-3B71-EBC1-5ABA-461F842A6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49D188-0DE2-C849-7429-0062B89D08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DE3E42-B10F-51F8-9F3A-F52C7046B9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5E6E90-4F86-6DD8-0008-2A356538A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38C1-EB25-493B-8E40-CB7D44766240}" type="datetimeFigureOut">
              <a:rPr lang="fr-FR" smtClean="0"/>
              <a:t>06/06/2022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A6E340-BB34-8F34-4A49-E87FF901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66CB26-8D90-4B7C-A4BD-8A3B4746A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5C9E-A071-4873-85D2-76DC7AD42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2938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D7ECC5-558C-5AF8-87D6-5F1A41D6B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140AA-CA5F-B7ED-D9BE-258AC097E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047D3-9691-F4E5-C6E8-FDE0586D0F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C38C1-EB25-493B-8E40-CB7D44766240}" type="datetimeFigureOut">
              <a:rPr lang="fr-FR" smtClean="0"/>
              <a:t>06/06/2022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400FE-2CB8-2A9E-023D-6646027FA5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87FE3-9BD1-C785-AED9-C03489CAC3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15C9E-A071-4873-85D2-76DC7AD4275F}" type="slidenum">
              <a:rPr lang="fr-FR" smtClean="0"/>
              <a:t>‹#›</a:t>
            </a:fld>
            <a:endParaRPr lang="fr-FR"/>
          </a:p>
        </p:txBody>
      </p:sp>
      <p:pic>
        <p:nvPicPr>
          <p:cNvPr id="7" name="Content Placeholder 4" descr="A picture containing player, tiled&#10;&#10;Description automatically generated">
            <a:extLst>
              <a:ext uri="{FF2B5EF4-FFF2-40B4-BE49-F238E27FC236}">
                <a16:creationId xmlns:a16="http://schemas.microsoft.com/office/drawing/2014/main" id="{61358C09-227D-3487-7286-7ACAEF86B7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375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player, tiled&#10;&#10;Description automatically generated">
            <a:extLst>
              <a:ext uri="{FF2B5EF4-FFF2-40B4-BE49-F238E27FC236}">
                <a16:creationId xmlns:a16="http://schemas.microsoft.com/office/drawing/2014/main" id="{8B1B3379-69B8-E7E0-0CC9-3CCCCA7000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DB03CF-C6DC-A3F8-8665-C81D3D074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2021" y="3231931"/>
            <a:ext cx="3852041" cy="1834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b="1" dirty="0">
                <a:solidFill>
                  <a:srgbClr val="C00000"/>
                </a:solidFill>
                <a:latin typeface="Alte Haas Grotesk" panose="02000503000000020004" pitchFamily="2" charset="0"/>
              </a:rPr>
              <a:t>Hexagonal Architecture </a:t>
            </a:r>
            <a:br>
              <a:rPr lang="en-US" sz="4000" b="1" dirty="0">
                <a:solidFill>
                  <a:srgbClr val="C00000"/>
                </a:solidFill>
                <a:latin typeface="Alte Haas Grotesk" panose="02000503000000020004" pitchFamily="2" charset="0"/>
              </a:rPr>
            </a:br>
            <a:r>
              <a:rPr lang="en-US" sz="4000" b="1" dirty="0">
                <a:solidFill>
                  <a:srgbClr val="C00000"/>
                </a:solidFill>
                <a:latin typeface="Alte Haas Grotesk" panose="02000503000000020004" pitchFamily="2" charset="0"/>
              </a:rPr>
              <a:t>&amp; Beyond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08F56715-01BF-57E5-7FBC-EBE845C60268}"/>
              </a:ext>
            </a:extLst>
          </p:cNvPr>
          <p:cNvSpPr txBox="1">
            <a:spLocks/>
          </p:cNvSpPr>
          <p:nvPr/>
        </p:nvSpPr>
        <p:spPr>
          <a:xfrm>
            <a:off x="8022020" y="5128171"/>
            <a:ext cx="3852041" cy="9735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>
                <a:latin typeface="Alte Haas Grotesk" panose="02000503000000020004" pitchFamily="2" charset="0"/>
              </a:rPr>
              <a:t>Thomas PIERRAIN</a:t>
            </a:r>
          </a:p>
          <a:p>
            <a:pPr algn="ctr"/>
            <a:r>
              <a:rPr lang="en-US" sz="1800" b="1" dirty="0">
                <a:latin typeface="Alte Haas Grotesk" panose="02000503000000020004" pitchFamily="2" charset="0"/>
              </a:rPr>
              <a:t>(use case driven)</a:t>
            </a:r>
          </a:p>
          <a:p>
            <a:pPr algn="ctr"/>
            <a:r>
              <a:rPr lang="en-US" sz="1800" b="1" dirty="0">
                <a:latin typeface="Alte Haas Grotesk" panose="02000503000000020004" pitchFamily="2" charset="0"/>
              </a:rPr>
              <a:t>@tpierrain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0DE908B-A6F1-41EC-242B-54CBDCE3A3FB}"/>
              </a:ext>
            </a:extLst>
          </p:cNvPr>
          <p:cNvGrpSpPr/>
          <p:nvPr/>
        </p:nvGrpSpPr>
        <p:grpSpPr>
          <a:xfrm>
            <a:off x="9325741" y="6101693"/>
            <a:ext cx="1244597" cy="369280"/>
            <a:chOff x="8974667" y="6020305"/>
            <a:chExt cx="2209800" cy="65566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F6FCA8A-9AA2-29FB-AD42-A4E2A2198F47}"/>
                </a:ext>
              </a:extLst>
            </p:cNvPr>
            <p:cNvSpPr/>
            <p:nvPr/>
          </p:nvSpPr>
          <p:spPr>
            <a:xfrm>
              <a:off x="8974667" y="6020305"/>
              <a:ext cx="2209800" cy="6556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2" descr="Office Manager &amp; DAF Externalisé: Une meilleure collaboration dans la  gestion des dépenses grâce à Spendesk">
              <a:extLst>
                <a:ext uri="{FF2B5EF4-FFF2-40B4-BE49-F238E27FC236}">
                  <a16:creationId xmlns:a16="http://schemas.microsoft.com/office/drawing/2014/main" id="{7D3D6B3C-34C7-1614-79EE-52F224B96C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83416" y="6119988"/>
              <a:ext cx="1792303" cy="4562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63917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E63801F-FDD0-1C25-48F1-0D8705B524A4}"/>
              </a:ext>
            </a:extLst>
          </p:cNvPr>
          <p:cNvSpPr/>
          <p:nvPr/>
        </p:nvSpPr>
        <p:spPr>
          <a:xfrm>
            <a:off x="2418798" y="1278379"/>
            <a:ext cx="9447300" cy="5150559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C9519DF9-D88C-BC65-1891-341D0A8C0E31}"/>
              </a:ext>
            </a:extLst>
          </p:cNvPr>
          <p:cNvGrpSpPr/>
          <p:nvPr/>
        </p:nvGrpSpPr>
        <p:grpSpPr>
          <a:xfrm>
            <a:off x="9425014" y="2253393"/>
            <a:ext cx="2065418" cy="1746874"/>
            <a:chOff x="7307900" y="829444"/>
            <a:chExt cx="4512824" cy="3816824"/>
          </a:xfrm>
        </p:grpSpPr>
        <p:sp>
          <p:nvSpPr>
            <p:cNvPr id="110" name="Hexagon 109">
              <a:extLst>
                <a:ext uri="{FF2B5EF4-FFF2-40B4-BE49-F238E27FC236}">
                  <a16:creationId xmlns:a16="http://schemas.microsoft.com/office/drawing/2014/main" id="{C98829F0-1FFB-4B5F-D4E8-FE99C6D770CE}"/>
                </a:ext>
              </a:extLst>
            </p:cNvPr>
            <p:cNvSpPr/>
            <p:nvPr/>
          </p:nvSpPr>
          <p:spPr>
            <a:xfrm>
              <a:off x="7307900" y="829444"/>
              <a:ext cx="4300345" cy="3562815"/>
            </a:xfrm>
            <a:prstGeom prst="hexagon">
              <a:avLst/>
            </a:prstGeom>
            <a:solidFill>
              <a:srgbClr val="EDEDED"/>
            </a:solidFill>
            <a:ln w="476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1" name="Hexagon 110">
              <a:extLst>
                <a:ext uri="{FF2B5EF4-FFF2-40B4-BE49-F238E27FC236}">
                  <a16:creationId xmlns:a16="http://schemas.microsoft.com/office/drawing/2014/main" id="{E42EF234-EF67-D125-4B32-BDD1538F45CD}"/>
                </a:ext>
              </a:extLst>
            </p:cNvPr>
            <p:cNvSpPr/>
            <p:nvPr/>
          </p:nvSpPr>
          <p:spPr>
            <a:xfrm>
              <a:off x="7500977" y="1564082"/>
              <a:ext cx="3040381" cy="2093540"/>
            </a:xfrm>
            <a:prstGeom prst="hexagon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22D09461-9F4A-3D04-5BCD-9677E90DEFD4}"/>
                </a:ext>
              </a:extLst>
            </p:cNvPr>
            <p:cNvGrpSpPr/>
            <p:nvPr/>
          </p:nvGrpSpPr>
          <p:grpSpPr>
            <a:xfrm>
              <a:off x="7772216" y="2035862"/>
              <a:ext cx="171372" cy="373398"/>
              <a:chOff x="7709921" y="3180257"/>
              <a:chExt cx="171372" cy="373398"/>
            </a:xfrm>
          </p:grpSpPr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7884435C-7CF8-F5C2-4B2D-C968FB7CB466}"/>
                  </a:ext>
                </a:extLst>
              </p:cNvPr>
              <p:cNvCxnSpPr>
                <a:cxnSpLocks/>
                <a:stCxn id="146" idx="4"/>
                <a:endCxn id="122" idx="0"/>
              </p:cNvCxnSpPr>
              <p:nvPr/>
            </p:nvCxnSpPr>
            <p:spPr>
              <a:xfrm flipH="1">
                <a:off x="7793469" y="3351633"/>
                <a:ext cx="2139" cy="20202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49D34A67-17C2-E6A5-018A-8D3B4F54DC41}"/>
                  </a:ext>
                </a:extLst>
              </p:cNvPr>
              <p:cNvSpPr/>
              <p:nvPr/>
            </p:nvSpPr>
            <p:spPr>
              <a:xfrm>
                <a:off x="7709921" y="3180257"/>
                <a:ext cx="171372" cy="17137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1129713F-5FF7-7BB1-DD12-6336E3C70E7E}"/>
                </a:ext>
              </a:extLst>
            </p:cNvPr>
            <p:cNvSpPr/>
            <p:nvPr/>
          </p:nvSpPr>
          <p:spPr>
            <a:xfrm>
              <a:off x="9671729" y="2659803"/>
              <a:ext cx="425816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7" name="Connector: Elbow 116">
              <a:extLst>
                <a:ext uri="{FF2B5EF4-FFF2-40B4-BE49-F238E27FC236}">
                  <a16:creationId xmlns:a16="http://schemas.microsoft.com/office/drawing/2014/main" id="{5B6C9977-28EA-9052-580B-3508DD7BD2FA}"/>
                </a:ext>
              </a:extLst>
            </p:cNvPr>
            <p:cNvCxnSpPr>
              <a:cxnSpLocks/>
              <a:stCxn id="122" idx="3"/>
              <a:endCxn id="119" idx="1"/>
            </p:cNvCxnSpPr>
            <p:nvPr/>
          </p:nvCxnSpPr>
          <p:spPr>
            <a:xfrm flipV="1">
              <a:off x="8068672" y="2432927"/>
              <a:ext cx="641069" cy="152116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or: Elbow 117">
              <a:extLst>
                <a:ext uri="{FF2B5EF4-FFF2-40B4-BE49-F238E27FC236}">
                  <a16:creationId xmlns:a16="http://schemas.microsoft.com/office/drawing/2014/main" id="{FBACF5DA-C217-3EAB-066F-06AE8C1FA099}"/>
                </a:ext>
              </a:extLst>
            </p:cNvPr>
            <p:cNvCxnSpPr>
              <a:cxnSpLocks/>
              <a:stCxn id="119" idx="3"/>
              <a:endCxn id="113" idx="0"/>
            </p:cNvCxnSpPr>
            <p:nvPr/>
          </p:nvCxnSpPr>
          <p:spPr>
            <a:xfrm>
              <a:off x="9135557" y="2432927"/>
              <a:ext cx="749080" cy="226876"/>
            </a:xfrm>
            <a:prstGeom prst="bentConnector2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A7FDC16C-6B39-38B3-C029-5FC9D9D0F560}"/>
                </a:ext>
              </a:extLst>
            </p:cNvPr>
            <p:cNvSpPr/>
            <p:nvPr/>
          </p:nvSpPr>
          <p:spPr>
            <a:xfrm>
              <a:off x="8709741" y="2257145"/>
              <a:ext cx="425816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" name="Diamond 120">
              <a:extLst>
                <a:ext uri="{FF2B5EF4-FFF2-40B4-BE49-F238E27FC236}">
                  <a16:creationId xmlns:a16="http://schemas.microsoft.com/office/drawing/2014/main" id="{3E3FBFCC-B4FC-C206-4123-DCA180EF3ADD}"/>
                </a:ext>
              </a:extLst>
            </p:cNvPr>
            <p:cNvSpPr/>
            <p:nvPr/>
          </p:nvSpPr>
          <p:spPr>
            <a:xfrm>
              <a:off x="9148994" y="236044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Rectangle: Rounded Corners 121">
              <a:extLst>
                <a:ext uri="{FF2B5EF4-FFF2-40B4-BE49-F238E27FC236}">
                  <a16:creationId xmlns:a16="http://schemas.microsoft.com/office/drawing/2014/main" id="{0007BD17-C433-0BF7-D32C-A062E73A6203}"/>
                </a:ext>
              </a:extLst>
            </p:cNvPr>
            <p:cNvSpPr/>
            <p:nvPr/>
          </p:nvSpPr>
          <p:spPr>
            <a:xfrm>
              <a:off x="7642854" y="2409260"/>
              <a:ext cx="425817" cy="351564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" name="Diamond 122">
              <a:extLst>
                <a:ext uri="{FF2B5EF4-FFF2-40B4-BE49-F238E27FC236}">
                  <a16:creationId xmlns:a16="http://schemas.microsoft.com/office/drawing/2014/main" id="{E5B3A599-A73E-5DBF-F73D-E4AA991D7A51}"/>
                </a:ext>
              </a:extLst>
            </p:cNvPr>
            <p:cNvSpPr/>
            <p:nvPr/>
          </p:nvSpPr>
          <p:spPr>
            <a:xfrm>
              <a:off x="8089828" y="2500425"/>
              <a:ext cx="167131" cy="167133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8F1E295B-61C5-A6CF-CB16-F439EE79B9CB}"/>
                </a:ext>
              </a:extLst>
            </p:cNvPr>
            <p:cNvSpPr/>
            <p:nvPr/>
          </p:nvSpPr>
          <p:spPr>
            <a:xfrm>
              <a:off x="8954217" y="3078046"/>
              <a:ext cx="425816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0" name="Connector: Elbow 129">
              <a:extLst>
                <a:ext uri="{FF2B5EF4-FFF2-40B4-BE49-F238E27FC236}">
                  <a16:creationId xmlns:a16="http://schemas.microsoft.com/office/drawing/2014/main" id="{434B0F26-61A6-1A17-378D-5F2FA2785C5F}"/>
                </a:ext>
              </a:extLst>
            </p:cNvPr>
            <p:cNvCxnSpPr>
              <a:cxnSpLocks/>
              <a:stCxn id="142" idx="3"/>
              <a:endCxn id="129" idx="1"/>
            </p:cNvCxnSpPr>
            <p:nvPr/>
          </p:nvCxnSpPr>
          <p:spPr>
            <a:xfrm flipH="1">
              <a:off x="8954216" y="2814472"/>
              <a:ext cx="698886" cy="439357"/>
            </a:xfrm>
            <a:prstGeom prst="bentConnector5">
              <a:avLst>
                <a:gd name="adj1" fmla="val 33475"/>
                <a:gd name="adj2" fmla="val 26193"/>
                <a:gd name="adj3" fmla="val 124784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2581BEE-7BAE-191B-D103-DD527B5E86C8}"/>
                </a:ext>
              </a:extLst>
            </p:cNvPr>
            <p:cNvSpPr txBox="1"/>
            <p:nvPr/>
          </p:nvSpPr>
          <p:spPr>
            <a:xfrm>
              <a:off x="7784967" y="1545014"/>
              <a:ext cx="2343049" cy="672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7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Auditorium Layouts Domain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D2600057-EF96-D1A9-19C4-E56C19CCA83D}"/>
                </a:ext>
              </a:extLst>
            </p:cNvPr>
            <p:cNvSpPr txBox="1"/>
            <p:nvPr/>
          </p:nvSpPr>
          <p:spPr>
            <a:xfrm>
              <a:off x="9182781" y="862837"/>
              <a:ext cx="1523319" cy="504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900" b="1" cap="all" dirty="0">
                  <a:latin typeface="Alte Haas Grotesk" panose="02000503000000020004" pitchFamily="2" charset="0"/>
                </a:rPr>
                <a:t>Infra</a:t>
              </a:r>
            </a:p>
          </p:txBody>
        </p:sp>
        <p:sp>
          <p:nvSpPr>
            <p:cNvPr id="137" name="Right Brace 136">
              <a:extLst>
                <a:ext uri="{FF2B5EF4-FFF2-40B4-BE49-F238E27FC236}">
                  <a16:creationId xmlns:a16="http://schemas.microsoft.com/office/drawing/2014/main" id="{07EECF37-3B8E-D3ED-3172-A0D9A9C69B96}"/>
                </a:ext>
              </a:extLst>
            </p:cNvPr>
            <p:cNvSpPr/>
            <p:nvPr/>
          </p:nvSpPr>
          <p:spPr>
            <a:xfrm rot="12414236">
              <a:off x="10019507" y="3457714"/>
              <a:ext cx="883655" cy="428062"/>
            </a:xfrm>
            <a:prstGeom prst="rightBrace">
              <a:avLst>
                <a:gd name="adj1" fmla="val 9622"/>
                <a:gd name="adj2" fmla="val 54011"/>
              </a:avLst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A4DA0AA6-0A96-E197-34AA-6D36B6C1E37D}"/>
                </a:ext>
              </a:extLst>
            </p:cNvPr>
            <p:cNvSpPr/>
            <p:nvPr/>
          </p:nvSpPr>
          <p:spPr>
            <a:xfrm>
              <a:off x="9926171" y="3343924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C9F01918-B23C-B137-AF92-FD5026FDDD26}"/>
                </a:ext>
              </a:extLst>
            </p:cNvPr>
            <p:cNvSpPr/>
            <p:nvPr/>
          </p:nvSpPr>
          <p:spPr>
            <a:xfrm rot="17820000">
              <a:off x="10071333" y="3192930"/>
              <a:ext cx="1449785" cy="54631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b="1" cap="all" dirty="0">
                  <a:solidFill>
                    <a:schemeClr val="tx1"/>
                  </a:solidFill>
                </a:rPr>
                <a:t>repository</a:t>
              </a:r>
              <a:endParaRPr lang="en-GB" sz="600" b="1" cap="all" dirty="0">
                <a:solidFill>
                  <a:schemeClr val="tx1"/>
                </a:solidFill>
              </a:endParaRPr>
            </a:p>
          </p:txBody>
        </p: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4E0A2670-2B5C-1944-A686-990CDB83417E}"/>
                </a:ext>
              </a:extLst>
            </p:cNvPr>
            <p:cNvCxnSpPr>
              <a:cxnSpLocks/>
              <a:stCxn id="129" idx="3"/>
              <a:endCxn id="138" idx="2"/>
            </p:cNvCxnSpPr>
            <p:nvPr/>
          </p:nvCxnSpPr>
          <p:spPr>
            <a:xfrm>
              <a:off x="9380033" y="3253829"/>
              <a:ext cx="546138" cy="175782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Diamond 141">
              <a:extLst>
                <a:ext uri="{FF2B5EF4-FFF2-40B4-BE49-F238E27FC236}">
                  <a16:creationId xmlns:a16="http://schemas.microsoft.com/office/drawing/2014/main" id="{723686CE-455C-C7DE-7FCB-C16BA803CF59}"/>
                </a:ext>
              </a:extLst>
            </p:cNvPr>
            <p:cNvSpPr/>
            <p:nvPr/>
          </p:nvSpPr>
          <p:spPr>
            <a:xfrm>
              <a:off x="9485971" y="273090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" name="Flowchart: Magnetic Disk 142">
              <a:extLst>
                <a:ext uri="{FF2B5EF4-FFF2-40B4-BE49-F238E27FC236}">
                  <a16:creationId xmlns:a16="http://schemas.microsoft.com/office/drawing/2014/main" id="{C7D2CC5E-A081-4C8D-44F4-FF2C65CFF3E4}"/>
                </a:ext>
              </a:extLst>
            </p:cNvPr>
            <p:cNvSpPr/>
            <p:nvPr/>
          </p:nvSpPr>
          <p:spPr>
            <a:xfrm>
              <a:off x="11316203" y="3938291"/>
              <a:ext cx="504521" cy="707977"/>
            </a:xfrm>
            <a:prstGeom prst="flowChartMagneticDisk">
              <a:avLst/>
            </a:prstGeom>
            <a:solidFill>
              <a:srgbClr val="EDEDED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800" b="1" cap="all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lte Haas Grotesk" panose="02000503000000020004" pitchFamily="2" charset="0"/>
                </a:rPr>
                <a:t>db</a:t>
              </a:r>
              <a:endParaRPr lang="fr-FR" sz="900" b="1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lte Haas Grotesk" panose="02000503000000020004" pitchFamily="2" charset="0"/>
              </a:endParaRPr>
            </a:p>
          </p:txBody>
        </p: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7989AB27-3187-985B-454F-982C59559D66}"/>
                </a:ext>
              </a:extLst>
            </p:cNvPr>
            <p:cNvCxnSpPr>
              <a:cxnSpLocks/>
              <a:stCxn id="140" idx="2"/>
              <a:endCxn id="143" idx="1"/>
            </p:cNvCxnSpPr>
            <p:nvPr/>
          </p:nvCxnSpPr>
          <p:spPr>
            <a:xfrm>
              <a:off x="11039608" y="3590096"/>
              <a:ext cx="528855" cy="34819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2" name="Picture 71">
            <a:extLst>
              <a:ext uri="{FF2B5EF4-FFF2-40B4-BE49-F238E27FC236}">
                <a16:creationId xmlns:a16="http://schemas.microsoft.com/office/drawing/2014/main" id="{7EB3B387-29CE-ED80-CE7F-BA9EBA7FB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61" y="1004557"/>
            <a:ext cx="602596" cy="567946"/>
          </a:xfrm>
          <a:prstGeom prst="rect">
            <a:avLst/>
          </a:prstGeom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0BD609C-A372-9B77-A208-61AAF7FAC62E}"/>
              </a:ext>
            </a:extLst>
          </p:cNvPr>
          <p:cNvCxnSpPr>
            <a:cxnSpLocks/>
            <a:stCxn id="72" idx="2"/>
          </p:cNvCxnSpPr>
          <p:nvPr/>
        </p:nvCxnSpPr>
        <p:spPr>
          <a:xfrm>
            <a:off x="958659" y="1572503"/>
            <a:ext cx="1384739" cy="223998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6C22163D-87CF-BDE6-599E-F2275CD480AD}"/>
              </a:ext>
            </a:extLst>
          </p:cNvPr>
          <p:cNvSpPr txBox="1"/>
          <p:nvPr/>
        </p:nvSpPr>
        <p:spPr>
          <a:xfrm>
            <a:off x="553665" y="176549"/>
            <a:ext cx="11130335" cy="8002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300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The hive - Modular monolith with hexagons inside</a:t>
            </a:r>
          </a:p>
          <a:p>
            <a:pPr algn="r"/>
            <a:endParaRPr lang="en-US" sz="2300" b="1" cap="all" dirty="0">
              <a:solidFill>
                <a:srgbClr val="C00000"/>
              </a:solidFill>
              <a:latin typeface="Alte Haas Grotesk" panose="02000503000000020004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0954354-D504-297B-FF5D-301577B26666}"/>
              </a:ext>
            </a:extLst>
          </p:cNvPr>
          <p:cNvGrpSpPr/>
          <p:nvPr/>
        </p:nvGrpSpPr>
        <p:grpSpPr>
          <a:xfrm>
            <a:off x="6948123" y="1928649"/>
            <a:ext cx="2683286" cy="2141669"/>
            <a:chOff x="6538019" y="3278432"/>
            <a:chExt cx="3078355" cy="247672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0AD7627-CA42-A16A-95A7-5420680D70BC}"/>
                </a:ext>
              </a:extLst>
            </p:cNvPr>
            <p:cNvGrpSpPr/>
            <p:nvPr/>
          </p:nvGrpSpPr>
          <p:grpSpPr>
            <a:xfrm>
              <a:off x="6538019" y="3278432"/>
              <a:ext cx="3078355" cy="2476727"/>
              <a:chOff x="7337918" y="829444"/>
              <a:chExt cx="5816114" cy="4679428"/>
            </a:xfrm>
          </p:grpSpPr>
          <p:sp>
            <p:nvSpPr>
              <p:cNvPr id="54" name="Hexagon 53">
                <a:extLst>
                  <a:ext uri="{FF2B5EF4-FFF2-40B4-BE49-F238E27FC236}">
                    <a16:creationId xmlns:a16="http://schemas.microsoft.com/office/drawing/2014/main" id="{9DD52ED7-5148-67C5-D885-4E2830223613}"/>
                  </a:ext>
                </a:extLst>
              </p:cNvPr>
              <p:cNvSpPr/>
              <p:nvPr/>
            </p:nvSpPr>
            <p:spPr>
              <a:xfrm>
                <a:off x="7337918" y="829444"/>
                <a:ext cx="4270328" cy="3562815"/>
              </a:xfrm>
              <a:prstGeom prst="hexagon">
                <a:avLst/>
              </a:prstGeom>
              <a:solidFill>
                <a:srgbClr val="C5E0B4"/>
              </a:solidFill>
              <a:ln w="4762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5" name="Hexagon 54">
                <a:extLst>
                  <a:ext uri="{FF2B5EF4-FFF2-40B4-BE49-F238E27FC236}">
                    <a16:creationId xmlns:a16="http://schemas.microsoft.com/office/drawing/2014/main" id="{E1A94735-76EC-0EEC-1E7A-94F203EE3E8A}"/>
                  </a:ext>
                </a:extLst>
              </p:cNvPr>
              <p:cNvSpPr/>
              <p:nvPr/>
            </p:nvSpPr>
            <p:spPr>
              <a:xfrm>
                <a:off x="7500976" y="1564081"/>
                <a:ext cx="3040380" cy="2093540"/>
              </a:xfrm>
              <a:prstGeom prst="hexagon">
                <a:avLst/>
              </a:prstGeom>
              <a:solidFill>
                <a:schemeClr val="accent6">
                  <a:lumMod val="75000"/>
                </a:schemeClr>
              </a:solidFill>
              <a:ln w="285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46FE6698-D1C7-EB99-A29D-01C15BFE6930}"/>
                  </a:ext>
                </a:extLst>
              </p:cNvPr>
              <p:cNvGrpSpPr/>
              <p:nvPr/>
            </p:nvGrpSpPr>
            <p:grpSpPr>
              <a:xfrm>
                <a:off x="7861806" y="2350240"/>
                <a:ext cx="171374" cy="381578"/>
                <a:chOff x="7799511" y="3494635"/>
                <a:chExt cx="171374" cy="381578"/>
              </a:xfrm>
            </p:grpSpPr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346842CB-ECB5-4A41-CB6E-850668EB1A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85198" y="3666009"/>
                  <a:ext cx="0" cy="21020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B239EA92-866E-0A54-CA7C-B0B33D25230B}"/>
                    </a:ext>
                  </a:extLst>
                </p:cNvPr>
                <p:cNvSpPr/>
                <p:nvPr/>
              </p:nvSpPr>
              <p:spPr>
                <a:xfrm>
                  <a:off x="7799511" y="3494635"/>
                  <a:ext cx="171374" cy="17137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A91F7BBF-76E0-0B42-A3AD-72D12FFFF00E}"/>
                  </a:ext>
                </a:extLst>
              </p:cNvPr>
              <p:cNvSpPr/>
              <p:nvPr/>
            </p:nvSpPr>
            <p:spPr>
              <a:xfrm>
                <a:off x="9299552" y="2347348"/>
                <a:ext cx="425816" cy="351565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2" name="Connector: Elbow 61">
                <a:extLst>
                  <a:ext uri="{FF2B5EF4-FFF2-40B4-BE49-F238E27FC236}">
                    <a16:creationId xmlns:a16="http://schemas.microsoft.com/office/drawing/2014/main" id="{F35028B4-E820-3AD3-679D-1FBB515019AD}"/>
                  </a:ext>
                </a:extLst>
              </p:cNvPr>
              <p:cNvCxnSpPr>
                <a:cxnSpLocks/>
                <a:stCxn id="75" idx="3"/>
                <a:endCxn id="68" idx="1"/>
              </p:cNvCxnSpPr>
              <p:nvPr/>
            </p:nvCxnSpPr>
            <p:spPr>
              <a:xfrm flipV="1">
                <a:off x="8165112" y="2432929"/>
                <a:ext cx="380123" cy="439386"/>
              </a:xfrm>
              <a:prstGeom prst="bentConnector3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or: Elbow 66">
                <a:extLst>
                  <a:ext uri="{FF2B5EF4-FFF2-40B4-BE49-F238E27FC236}">
                    <a16:creationId xmlns:a16="http://schemas.microsoft.com/office/drawing/2014/main" id="{F4DA6F4A-D250-0679-5659-97B30FF5D9B5}"/>
                  </a:ext>
                </a:extLst>
              </p:cNvPr>
              <p:cNvCxnSpPr>
                <a:cxnSpLocks/>
                <a:stCxn id="68" idx="3"/>
                <a:endCxn id="61" idx="0"/>
              </p:cNvCxnSpPr>
              <p:nvPr/>
            </p:nvCxnSpPr>
            <p:spPr>
              <a:xfrm flipV="1">
                <a:off x="8971051" y="2347348"/>
                <a:ext cx="541409" cy="85579"/>
              </a:xfrm>
              <a:prstGeom prst="bentConnector4">
                <a:avLst>
                  <a:gd name="adj1" fmla="val 49865"/>
                  <a:gd name="adj2" fmla="val 163347"/>
                </a:avLst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Rectangle: Rounded Corners 67">
                <a:extLst>
                  <a:ext uri="{FF2B5EF4-FFF2-40B4-BE49-F238E27FC236}">
                    <a16:creationId xmlns:a16="http://schemas.microsoft.com/office/drawing/2014/main" id="{E3DC875F-221F-60CA-BAAA-116AF524C906}"/>
                  </a:ext>
                </a:extLst>
              </p:cNvPr>
              <p:cNvSpPr/>
              <p:nvPr/>
            </p:nvSpPr>
            <p:spPr>
              <a:xfrm>
                <a:off x="8545235" y="2257145"/>
                <a:ext cx="425816" cy="351565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" name="Diamond 68">
                <a:extLst>
                  <a:ext uri="{FF2B5EF4-FFF2-40B4-BE49-F238E27FC236}">
                    <a16:creationId xmlns:a16="http://schemas.microsoft.com/office/drawing/2014/main" id="{38959B09-D0ED-0133-3C32-6E7FE0C1DE99}"/>
                  </a:ext>
                </a:extLst>
              </p:cNvPr>
              <p:cNvSpPr/>
              <p:nvPr/>
            </p:nvSpPr>
            <p:spPr>
              <a:xfrm>
                <a:off x="8992014" y="2343811"/>
                <a:ext cx="167131" cy="167131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Rectangle: Rounded Corners 74">
                <a:extLst>
                  <a:ext uri="{FF2B5EF4-FFF2-40B4-BE49-F238E27FC236}">
                    <a16:creationId xmlns:a16="http://schemas.microsoft.com/office/drawing/2014/main" id="{0248DB1F-705C-5333-B937-E8B8427AF43B}"/>
                  </a:ext>
                </a:extLst>
              </p:cNvPr>
              <p:cNvSpPr/>
              <p:nvPr/>
            </p:nvSpPr>
            <p:spPr>
              <a:xfrm>
                <a:off x="7739293" y="2696532"/>
                <a:ext cx="425819" cy="351564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" name="Diamond 76">
                <a:extLst>
                  <a:ext uri="{FF2B5EF4-FFF2-40B4-BE49-F238E27FC236}">
                    <a16:creationId xmlns:a16="http://schemas.microsoft.com/office/drawing/2014/main" id="{6F5E8D24-8A24-64CE-5518-2761583907EC}"/>
                  </a:ext>
                </a:extLst>
              </p:cNvPr>
              <p:cNvSpPr/>
              <p:nvPr/>
            </p:nvSpPr>
            <p:spPr>
              <a:xfrm>
                <a:off x="8177762" y="2788992"/>
                <a:ext cx="167130" cy="167133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" name="Right Brace 77">
                <a:extLst>
                  <a:ext uri="{FF2B5EF4-FFF2-40B4-BE49-F238E27FC236}">
                    <a16:creationId xmlns:a16="http://schemas.microsoft.com/office/drawing/2014/main" id="{5526F385-4419-589B-87CB-309B2247E2DD}"/>
                  </a:ext>
                </a:extLst>
              </p:cNvPr>
              <p:cNvSpPr/>
              <p:nvPr/>
            </p:nvSpPr>
            <p:spPr>
              <a:xfrm rot="12414236">
                <a:off x="10428366" y="2672008"/>
                <a:ext cx="883655" cy="428062"/>
              </a:xfrm>
              <a:prstGeom prst="rightBrace">
                <a:avLst>
                  <a:gd name="adj1" fmla="val 9622"/>
                  <a:gd name="adj2" fmla="val 54011"/>
                </a:avLst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372655C0-14CB-8966-42FE-167A0B45D45B}"/>
                  </a:ext>
                </a:extLst>
              </p:cNvPr>
              <p:cNvCxnSpPr>
                <a:cxnSpLocks/>
                <a:stCxn id="61" idx="3"/>
                <a:endCxn id="82" idx="1"/>
              </p:cNvCxnSpPr>
              <p:nvPr/>
            </p:nvCxnSpPr>
            <p:spPr>
              <a:xfrm>
                <a:off x="9725368" y="2523131"/>
                <a:ext cx="634759" cy="60184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FB5953B9-54B3-B547-8D14-8A7FE26D7C31}"/>
                  </a:ext>
                </a:extLst>
              </p:cNvPr>
              <p:cNvSpPr/>
              <p:nvPr/>
            </p:nvSpPr>
            <p:spPr>
              <a:xfrm>
                <a:off x="10335030" y="2558218"/>
                <a:ext cx="171374" cy="17137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Rectangle: Rounded Corners 86">
                <a:extLst>
                  <a:ext uri="{FF2B5EF4-FFF2-40B4-BE49-F238E27FC236}">
                    <a16:creationId xmlns:a16="http://schemas.microsoft.com/office/drawing/2014/main" id="{93063552-4216-984A-B7EB-C376D8B80F06}"/>
                  </a:ext>
                </a:extLst>
              </p:cNvPr>
              <p:cNvSpPr/>
              <p:nvPr/>
            </p:nvSpPr>
            <p:spPr>
              <a:xfrm>
                <a:off x="8610954" y="2989347"/>
                <a:ext cx="425816" cy="351564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802E32F5-5DE5-AFCD-E40C-7A0751D592C4}"/>
                  </a:ext>
                </a:extLst>
              </p:cNvPr>
              <p:cNvCxnSpPr>
                <a:cxnSpLocks/>
                <a:stCxn id="75" idx="2"/>
                <a:endCxn id="87" idx="1"/>
              </p:cNvCxnSpPr>
              <p:nvPr/>
            </p:nvCxnSpPr>
            <p:spPr>
              <a:xfrm>
                <a:off x="7952204" y="3048096"/>
                <a:ext cx="658750" cy="117034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72E871A-5011-AE88-AEE3-79FCA3EE906D}"/>
                  </a:ext>
                </a:extLst>
              </p:cNvPr>
              <p:cNvSpPr txBox="1"/>
              <p:nvPr/>
            </p:nvSpPr>
            <p:spPr>
              <a:xfrm>
                <a:off x="7898728" y="1545013"/>
                <a:ext cx="2229287" cy="672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700" b="1" cap="all" dirty="0">
                    <a:solidFill>
                      <a:schemeClr val="bg1"/>
                    </a:solidFill>
                    <a:latin typeface="Alte Haas Grotesk" panose="02000503000000020004" pitchFamily="2" charset="0"/>
                  </a:rPr>
                  <a:t>Auditorium </a:t>
                </a:r>
                <a:r>
                  <a:rPr lang="en-GB" sz="700" b="1" cap="all" dirty="0" err="1">
                    <a:solidFill>
                      <a:schemeClr val="bg1"/>
                    </a:solidFill>
                    <a:latin typeface="Alte Haas Grotesk" panose="02000503000000020004" pitchFamily="2" charset="0"/>
                  </a:rPr>
                  <a:t>seatings</a:t>
                </a:r>
                <a:r>
                  <a:rPr lang="en-GB" sz="700" b="1" cap="all" dirty="0">
                    <a:solidFill>
                      <a:schemeClr val="bg1"/>
                    </a:solidFill>
                    <a:latin typeface="Alte Haas Grotesk" panose="02000503000000020004" pitchFamily="2" charset="0"/>
                  </a:rPr>
                  <a:t> Domain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EC6B82CF-2338-4999-5916-6422740C2309}"/>
                  </a:ext>
                </a:extLst>
              </p:cNvPr>
              <p:cNvSpPr txBox="1"/>
              <p:nvPr/>
            </p:nvSpPr>
            <p:spPr>
              <a:xfrm>
                <a:off x="9182782" y="862837"/>
                <a:ext cx="1523319" cy="5043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900" b="1" cap="all" dirty="0">
                    <a:latin typeface="Alte Haas Grotesk" panose="02000503000000020004" pitchFamily="2" charset="0"/>
                  </a:rPr>
                  <a:t>Infra</a:t>
                </a:r>
              </a:p>
            </p:txBody>
          </p:sp>
          <p:sp>
            <p:nvSpPr>
              <p:cNvPr id="97" name="Right Brace 96">
                <a:extLst>
                  <a:ext uri="{FF2B5EF4-FFF2-40B4-BE49-F238E27FC236}">
                    <a16:creationId xmlns:a16="http://schemas.microsoft.com/office/drawing/2014/main" id="{CB6994B6-0811-5440-AEF9-9EFFA4C518AE}"/>
                  </a:ext>
                </a:extLst>
              </p:cNvPr>
              <p:cNvSpPr/>
              <p:nvPr/>
            </p:nvSpPr>
            <p:spPr>
              <a:xfrm rot="12414236">
                <a:off x="10019507" y="3457714"/>
                <a:ext cx="883655" cy="428062"/>
              </a:xfrm>
              <a:prstGeom prst="rightBrace">
                <a:avLst>
                  <a:gd name="adj1" fmla="val 9622"/>
                  <a:gd name="adj2" fmla="val 54011"/>
                </a:avLst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7BF73818-E535-8698-FF9A-9D010DCB30F2}"/>
                  </a:ext>
                </a:extLst>
              </p:cNvPr>
              <p:cNvSpPr/>
              <p:nvPr/>
            </p:nvSpPr>
            <p:spPr>
              <a:xfrm>
                <a:off x="9926171" y="3343924"/>
                <a:ext cx="171374" cy="17137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AB22FC2B-703A-9B0F-4D8A-789FABE0662A}"/>
                  </a:ext>
                </a:extLst>
              </p:cNvPr>
              <p:cNvCxnSpPr>
                <a:cxnSpLocks/>
                <a:stCxn id="87" idx="3"/>
                <a:endCxn id="157" idx="0"/>
              </p:cNvCxnSpPr>
              <p:nvPr/>
            </p:nvCxnSpPr>
            <p:spPr>
              <a:xfrm>
                <a:off x="9036771" y="3165130"/>
                <a:ext cx="379173" cy="290938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Flowchart: Magnetic Disk 104">
                <a:extLst>
                  <a:ext uri="{FF2B5EF4-FFF2-40B4-BE49-F238E27FC236}">
                    <a16:creationId xmlns:a16="http://schemas.microsoft.com/office/drawing/2014/main" id="{8D161307-1DEE-03B2-9CAB-88CE7816CC5A}"/>
                  </a:ext>
                </a:extLst>
              </p:cNvPr>
              <p:cNvSpPr/>
              <p:nvPr/>
            </p:nvSpPr>
            <p:spPr>
              <a:xfrm>
                <a:off x="9279389" y="4800895"/>
                <a:ext cx="504522" cy="707977"/>
              </a:xfrm>
              <a:prstGeom prst="flowChartMagneticDisk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800" b="1" cap="all" dirty="0" err="1">
                    <a:solidFill>
                      <a:schemeClr val="tx1"/>
                    </a:solidFill>
                    <a:latin typeface="Alte Haas Grotesk" panose="02000503000000020004" pitchFamily="2" charset="0"/>
                  </a:rPr>
                  <a:t>db</a:t>
                </a:r>
                <a:endParaRPr lang="fr-FR" sz="900" b="1" cap="all" dirty="0">
                  <a:solidFill>
                    <a:schemeClr val="tx1"/>
                  </a:solidFill>
                  <a:latin typeface="Alte Haas Grotesk" panose="02000503000000020004" pitchFamily="2" charset="0"/>
                </a:endParaRPr>
              </a:p>
            </p:txBody>
          </p: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1C9B2727-85A9-5D12-FFC7-BBD7E9F4CDB7}"/>
                  </a:ext>
                </a:extLst>
              </p:cNvPr>
              <p:cNvCxnSpPr>
                <a:cxnSpLocks/>
                <a:stCxn id="156" idx="2"/>
                <a:endCxn id="105" idx="1"/>
              </p:cNvCxnSpPr>
              <p:nvPr/>
            </p:nvCxnSpPr>
            <p:spPr>
              <a:xfrm>
                <a:off x="9229822" y="4360616"/>
                <a:ext cx="301829" cy="4402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58D62D67-5149-3436-1CC3-463C92665045}"/>
                  </a:ext>
                </a:extLst>
              </p:cNvPr>
              <p:cNvCxnSpPr>
                <a:cxnSpLocks/>
                <a:stCxn id="83" idx="2"/>
              </p:cNvCxnSpPr>
              <p:nvPr/>
            </p:nvCxnSpPr>
            <p:spPr>
              <a:xfrm flipV="1">
                <a:off x="11366269" y="2805615"/>
                <a:ext cx="1787763" cy="21981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027515E5-641D-244C-3F43-2B18AEC193E8}"/>
                  </a:ext>
                </a:extLst>
              </p:cNvPr>
              <p:cNvSpPr/>
              <p:nvPr/>
            </p:nvSpPr>
            <p:spPr>
              <a:xfrm rot="17820000">
                <a:off x="10652918" y="2627266"/>
                <a:ext cx="939937" cy="54630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600" b="1" cap="all" dirty="0">
                    <a:solidFill>
                      <a:schemeClr val="tx1"/>
                    </a:solidFill>
                  </a:rPr>
                  <a:t>In Proc Adapter</a:t>
                </a:r>
                <a:endParaRPr lang="en-GB" sz="600" b="1" cap="al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BA5B4300-7BC7-FD5A-7FEE-BCA41814D470}"/>
                  </a:ext>
                </a:extLst>
              </p:cNvPr>
              <p:cNvSpPr/>
              <p:nvPr/>
            </p:nvSpPr>
            <p:spPr>
              <a:xfrm rot="17820000">
                <a:off x="10184556" y="3646512"/>
                <a:ext cx="823283" cy="54630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600" b="1" cap="all" dirty="0">
                    <a:solidFill>
                      <a:schemeClr val="tx1"/>
                    </a:solidFill>
                  </a:rPr>
                  <a:t>In Proc Adapter</a:t>
                </a:r>
                <a:endParaRPr lang="en-GB" sz="600" b="1" cap="all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672DC2E9-55DA-8084-9E7D-FCDC54DFA35D}"/>
                </a:ext>
              </a:extLst>
            </p:cNvPr>
            <p:cNvSpPr/>
            <p:nvPr/>
          </p:nvSpPr>
          <p:spPr>
            <a:xfrm>
              <a:off x="7132824" y="4858259"/>
              <a:ext cx="813086" cy="28915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b="1" cap="all" dirty="0">
                  <a:solidFill>
                    <a:schemeClr val="tx1"/>
                  </a:solidFill>
                </a:rPr>
                <a:t>Repository (adapter)</a:t>
              </a:r>
              <a:endParaRPr lang="en-GB" sz="700" b="1" cap="all" dirty="0">
                <a:solidFill>
                  <a:schemeClr val="tx1"/>
                </a:solidFill>
              </a:endParaRPr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FE3FA1EB-E4A8-5024-249A-54445D541DD8}"/>
                </a:ext>
              </a:extLst>
            </p:cNvPr>
            <p:cNvSpPr/>
            <p:nvPr/>
          </p:nvSpPr>
          <p:spPr>
            <a:xfrm>
              <a:off x="7592525" y="4668651"/>
              <a:ext cx="90705" cy="9070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C40ADE02-A855-B9AD-B51A-EC29453999ED}"/>
                </a:ext>
              </a:extLst>
            </p:cNvPr>
            <p:cNvCxnSpPr>
              <a:cxnSpLocks/>
              <a:stCxn id="61" idx="2"/>
              <a:endCxn id="98" idx="1"/>
            </p:cNvCxnSpPr>
            <p:nvPr/>
          </p:nvCxnSpPr>
          <p:spPr>
            <a:xfrm>
              <a:off x="7688948" y="4267904"/>
              <a:ext cx="232252" cy="354674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E5D81625-ABA7-5E41-0B86-5C44C13CE09C}"/>
                </a:ext>
              </a:extLst>
            </p:cNvPr>
            <p:cNvCxnSpPr>
              <a:cxnSpLocks/>
              <a:stCxn id="157" idx="4"/>
              <a:endCxn id="156" idx="0"/>
            </p:cNvCxnSpPr>
            <p:nvPr/>
          </p:nvCxnSpPr>
          <p:spPr>
            <a:xfrm flipH="1">
              <a:off x="7539367" y="4759356"/>
              <a:ext cx="98511" cy="98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D719F29D-6F85-7020-4225-D0621E2FF04F}"/>
              </a:ext>
            </a:extLst>
          </p:cNvPr>
          <p:cNvGrpSpPr/>
          <p:nvPr/>
        </p:nvGrpSpPr>
        <p:grpSpPr>
          <a:xfrm>
            <a:off x="8882948" y="4145953"/>
            <a:ext cx="2108218" cy="1630620"/>
            <a:chOff x="7318869" y="829444"/>
            <a:chExt cx="4606340" cy="3562815"/>
          </a:xfrm>
        </p:grpSpPr>
        <p:sp>
          <p:nvSpPr>
            <p:cNvPr id="171" name="Hexagon 170">
              <a:extLst>
                <a:ext uri="{FF2B5EF4-FFF2-40B4-BE49-F238E27FC236}">
                  <a16:creationId xmlns:a16="http://schemas.microsoft.com/office/drawing/2014/main" id="{3CA6504F-1E7B-6DEF-73CD-3E03203C337F}"/>
                </a:ext>
              </a:extLst>
            </p:cNvPr>
            <p:cNvSpPr/>
            <p:nvPr/>
          </p:nvSpPr>
          <p:spPr>
            <a:xfrm>
              <a:off x="7318869" y="829444"/>
              <a:ext cx="4289374" cy="3562815"/>
            </a:xfrm>
            <a:prstGeom prst="hexagon">
              <a:avLst/>
            </a:prstGeom>
            <a:solidFill>
              <a:srgbClr val="DEEBF7"/>
            </a:solidFill>
            <a:ln w="476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2" name="Hexagon 171">
              <a:extLst>
                <a:ext uri="{FF2B5EF4-FFF2-40B4-BE49-F238E27FC236}">
                  <a16:creationId xmlns:a16="http://schemas.microsoft.com/office/drawing/2014/main" id="{4EB66E99-62F9-9EA0-9D4D-A22383D683B7}"/>
                </a:ext>
              </a:extLst>
            </p:cNvPr>
            <p:cNvSpPr/>
            <p:nvPr/>
          </p:nvSpPr>
          <p:spPr>
            <a:xfrm>
              <a:off x="7500976" y="1564081"/>
              <a:ext cx="3040380" cy="2093540"/>
            </a:xfrm>
            <a:prstGeom prst="hexagon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84ADA9C4-001C-AC3A-28BA-0097E7A9FB53}"/>
                </a:ext>
              </a:extLst>
            </p:cNvPr>
            <p:cNvGrpSpPr/>
            <p:nvPr/>
          </p:nvGrpSpPr>
          <p:grpSpPr>
            <a:xfrm>
              <a:off x="7718305" y="2120128"/>
              <a:ext cx="171374" cy="289785"/>
              <a:chOff x="7656010" y="3264523"/>
              <a:chExt cx="171374" cy="289785"/>
            </a:xfrm>
          </p:grpSpPr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D5445CED-3298-C85E-A5E4-C7620DF3B714}"/>
                  </a:ext>
                </a:extLst>
              </p:cNvPr>
              <p:cNvCxnSpPr>
                <a:cxnSpLocks/>
                <a:stCxn id="193" idx="4"/>
                <a:endCxn id="179" idx="0"/>
              </p:cNvCxnSpPr>
              <p:nvPr/>
            </p:nvCxnSpPr>
            <p:spPr>
              <a:xfrm flipH="1">
                <a:off x="7741696" y="3435898"/>
                <a:ext cx="2" cy="11841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7E625A81-8EFE-62CB-0837-2464A0E24774}"/>
                  </a:ext>
                </a:extLst>
              </p:cNvPr>
              <p:cNvSpPr/>
              <p:nvPr/>
            </p:nvSpPr>
            <p:spPr>
              <a:xfrm>
                <a:off x="7656010" y="3264523"/>
                <a:ext cx="171374" cy="17137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74" name="Rectangle: Rounded Corners 173">
              <a:extLst>
                <a:ext uri="{FF2B5EF4-FFF2-40B4-BE49-F238E27FC236}">
                  <a16:creationId xmlns:a16="http://schemas.microsoft.com/office/drawing/2014/main" id="{4FD48332-DD92-05C8-CACD-AF9C69CDAAD6}"/>
                </a:ext>
              </a:extLst>
            </p:cNvPr>
            <p:cNvSpPr/>
            <p:nvPr/>
          </p:nvSpPr>
          <p:spPr>
            <a:xfrm>
              <a:off x="9671729" y="2659803"/>
              <a:ext cx="425816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5" name="Connector: Elbow 174">
              <a:extLst>
                <a:ext uri="{FF2B5EF4-FFF2-40B4-BE49-F238E27FC236}">
                  <a16:creationId xmlns:a16="http://schemas.microsoft.com/office/drawing/2014/main" id="{E5A4018A-BAB1-7BD0-049C-33311D8E211A}"/>
                </a:ext>
              </a:extLst>
            </p:cNvPr>
            <p:cNvCxnSpPr>
              <a:cxnSpLocks/>
              <a:stCxn id="179" idx="3"/>
              <a:endCxn id="177" idx="1"/>
            </p:cNvCxnSpPr>
            <p:nvPr/>
          </p:nvCxnSpPr>
          <p:spPr>
            <a:xfrm>
              <a:off x="8016899" y="2585695"/>
              <a:ext cx="512096" cy="78639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or: Elbow 175">
              <a:extLst>
                <a:ext uri="{FF2B5EF4-FFF2-40B4-BE49-F238E27FC236}">
                  <a16:creationId xmlns:a16="http://schemas.microsoft.com/office/drawing/2014/main" id="{A6A24D67-17C0-4D77-423E-C601C2D2325C}"/>
                </a:ext>
              </a:extLst>
            </p:cNvPr>
            <p:cNvCxnSpPr>
              <a:cxnSpLocks/>
              <a:stCxn id="177" idx="3"/>
              <a:endCxn id="174" idx="0"/>
            </p:cNvCxnSpPr>
            <p:nvPr/>
          </p:nvCxnSpPr>
          <p:spPr>
            <a:xfrm flipV="1">
              <a:off x="8954811" y="2659803"/>
              <a:ext cx="929826" cy="4531"/>
            </a:xfrm>
            <a:prstGeom prst="bentConnector4">
              <a:avLst>
                <a:gd name="adj1" fmla="val 38551"/>
                <a:gd name="adj2" fmla="val 9555014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2E004944-F882-C9A8-65B9-67369A2AD7D8}"/>
                </a:ext>
              </a:extLst>
            </p:cNvPr>
            <p:cNvSpPr/>
            <p:nvPr/>
          </p:nvSpPr>
          <p:spPr>
            <a:xfrm>
              <a:off x="8528995" y="2488551"/>
              <a:ext cx="425816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8" name="Diamond 177">
              <a:extLst>
                <a:ext uri="{FF2B5EF4-FFF2-40B4-BE49-F238E27FC236}">
                  <a16:creationId xmlns:a16="http://schemas.microsoft.com/office/drawing/2014/main" id="{D31FEAF5-1B44-7985-E332-1ED7980355EB}"/>
                </a:ext>
              </a:extLst>
            </p:cNvPr>
            <p:cNvSpPr/>
            <p:nvPr/>
          </p:nvSpPr>
          <p:spPr>
            <a:xfrm>
              <a:off x="8980321" y="2579197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id="{959DE4A7-82CE-54D2-AF15-5C1BA18B7EF9}"/>
                </a:ext>
              </a:extLst>
            </p:cNvPr>
            <p:cNvSpPr/>
            <p:nvPr/>
          </p:nvSpPr>
          <p:spPr>
            <a:xfrm>
              <a:off x="7591081" y="2409913"/>
              <a:ext cx="425818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0" name="Diamond 179">
              <a:extLst>
                <a:ext uri="{FF2B5EF4-FFF2-40B4-BE49-F238E27FC236}">
                  <a16:creationId xmlns:a16="http://schemas.microsoft.com/office/drawing/2014/main" id="{FEFA422D-00F5-2E3F-EECF-6BA3674F1EBD}"/>
                </a:ext>
              </a:extLst>
            </p:cNvPr>
            <p:cNvSpPr/>
            <p:nvPr/>
          </p:nvSpPr>
          <p:spPr>
            <a:xfrm>
              <a:off x="8026607" y="2502780"/>
              <a:ext cx="167131" cy="167133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1" name="Rectangle: Rounded Corners 180">
              <a:extLst>
                <a:ext uri="{FF2B5EF4-FFF2-40B4-BE49-F238E27FC236}">
                  <a16:creationId xmlns:a16="http://schemas.microsoft.com/office/drawing/2014/main" id="{68C69193-9641-660A-D29C-EDC53265D823}"/>
                </a:ext>
              </a:extLst>
            </p:cNvPr>
            <p:cNvSpPr/>
            <p:nvPr/>
          </p:nvSpPr>
          <p:spPr>
            <a:xfrm>
              <a:off x="8954217" y="3078046"/>
              <a:ext cx="425816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82" name="Connector: Elbow 181">
              <a:extLst>
                <a:ext uri="{FF2B5EF4-FFF2-40B4-BE49-F238E27FC236}">
                  <a16:creationId xmlns:a16="http://schemas.microsoft.com/office/drawing/2014/main" id="{2BCAC452-57D1-8C6E-7210-EAF0C06E26E0}"/>
                </a:ext>
              </a:extLst>
            </p:cNvPr>
            <p:cNvCxnSpPr>
              <a:cxnSpLocks/>
              <a:stCxn id="189" idx="3"/>
              <a:endCxn id="181" idx="1"/>
            </p:cNvCxnSpPr>
            <p:nvPr/>
          </p:nvCxnSpPr>
          <p:spPr>
            <a:xfrm flipH="1">
              <a:off x="8954216" y="2814472"/>
              <a:ext cx="698886" cy="439357"/>
            </a:xfrm>
            <a:prstGeom prst="bentConnector5">
              <a:avLst>
                <a:gd name="adj1" fmla="val 33475"/>
                <a:gd name="adj2" fmla="val 26193"/>
                <a:gd name="adj3" fmla="val 124784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356034D7-7C58-6F75-7DF5-34251C720805}"/>
                </a:ext>
              </a:extLst>
            </p:cNvPr>
            <p:cNvSpPr txBox="1"/>
            <p:nvPr/>
          </p:nvSpPr>
          <p:spPr>
            <a:xfrm>
              <a:off x="7618589" y="1545013"/>
              <a:ext cx="2567017" cy="672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7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Seats Availability DOMAIN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96361581-2B69-94DE-F454-F0D9793AFB52}"/>
                </a:ext>
              </a:extLst>
            </p:cNvPr>
            <p:cNvSpPr txBox="1"/>
            <p:nvPr/>
          </p:nvSpPr>
          <p:spPr>
            <a:xfrm>
              <a:off x="9182782" y="862837"/>
              <a:ext cx="1523319" cy="504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900" b="1" cap="all" dirty="0">
                  <a:latin typeface="Alte Haas Grotesk" panose="02000503000000020004" pitchFamily="2" charset="0"/>
                </a:rPr>
                <a:t>Infra</a:t>
              </a:r>
            </a:p>
          </p:txBody>
        </p:sp>
        <p:sp>
          <p:nvSpPr>
            <p:cNvPr id="185" name="Right Brace 184">
              <a:extLst>
                <a:ext uri="{FF2B5EF4-FFF2-40B4-BE49-F238E27FC236}">
                  <a16:creationId xmlns:a16="http://schemas.microsoft.com/office/drawing/2014/main" id="{E89BE776-D4A3-4CBC-2B8C-8B0DB93D0CFF}"/>
                </a:ext>
              </a:extLst>
            </p:cNvPr>
            <p:cNvSpPr/>
            <p:nvPr/>
          </p:nvSpPr>
          <p:spPr>
            <a:xfrm rot="12414236">
              <a:off x="10019507" y="3457714"/>
              <a:ext cx="883655" cy="428062"/>
            </a:xfrm>
            <a:prstGeom prst="rightBrace">
              <a:avLst>
                <a:gd name="adj1" fmla="val 9622"/>
                <a:gd name="adj2" fmla="val 54011"/>
              </a:avLst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F7EFA404-9C19-B860-A261-9E4C100A7DE4}"/>
                </a:ext>
              </a:extLst>
            </p:cNvPr>
            <p:cNvSpPr/>
            <p:nvPr/>
          </p:nvSpPr>
          <p:spPr>
            <a:xfrm>
              <a:off x="9926171" y="3343924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E97DD16C-F9E2-3178-16D4-60241CEE07AA}"/>
                </a:ext>
              </a:extLst>
            </p:cNvPr>
            <p:cNvSpPr/>
            <p:nvPr/>
          </p:nvSpPr>
          <p:spPr>
            <a:xfrm rot="17820000">
              <a:off x="10105290" y="3254003"/>
              <a:ext cx="1312700" cy="54631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b="1" cap="all" dirty="0">
                  <a:solidFill>
                    <a:schemeClr val="tx1"/>
                  </a:solidFill>
                </a:rPr>
                <a:t>repository</a:t>
              </a:r>
              <a:endParaRPr lang="en-GB" sz="600" b="1" cap="all" dirty="0">
                <a:solidFill>
                  <a:schemeClr val="tx1"/>
                </a:solidFill>
              </a:endParaRPr>
            </a:p>
          </p:txBody>
        </p: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03B731CE-C71E-A7D3-0C80-7B69E4ACF236}"/>
                </a:ext>
              </a:extLst>
            </p:cNvPr>
            <p:cNvCxnSpPr>
              <a:cxnSpLocks/>
              <a:stCxn id="181" idx="3"/>
              <a:endCxn id="186" idx="2"/>
            </p:cNvCxnSpPr>
            <p:nvPr/>
          </p:nvCxnSpPr>
          <p:spPr>
            <a:xfrm>
              <a:off x="9380033" y="3253829"/>
              <a:ext cx="546138" cy="175782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Diamond 188">
              <a:extLst>
                <a:ext uri="{FF2B5EF4-FFF2-40B4-BE49-F238E27FC236}">
                  <a16:creationId xmlns:a16="http://schemas.microsoft.com/office/drawing/2014/main" id="{7503AD24-1058-9D59-37D2-073DDEE2FC85}"/>
                </a:ext>
              </a:extLst>
            </p:cNvPr>
            <p:cNvSpPr/>
            <p:nvPr/>
          </p:nvSpPr>
          <p:spPr>
            <a:xfrm>
              <a:off x="9485971" y="273090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0" name="Flowchart: Magnetic Disk 189">
              <a:extLst>
                <a:ext uri="{FF2B5EF4-FFF2-40B4-BE49-F238E27FC236}">
                  <a16:creationId xmlns:a16="http://schemas.microsoft.com/office/drawing/2014/main" id="{869E3C6F-A3B0-4823-B10E-BA0A7B6BFD80}"/>
                </a:ext>
              </a:extLst>
            </p:cNvPr>
            <p:cNvSpPr/>
            <p:nvPr/>
          </p:nvSpPr>
          <p:spPr>
            <a:xfrm>
              <a:off x="11420688" y="3640821"/>
              <a:ext cx="504521" cy="707977"/>
            </a:xfrm>
            <a:prstGeom prst="flowChartMagneticDisk">
              <a:avLst/>
            </a:prstGeom>
            <a:solidFill>
              <a:srgbClr val="DEEBF7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800" b="1" cap="all" dirty="0" err="1">
                  <a:solidFill>
                    <a:schemeClr val="accent1"/>
                  </a:solidFill>
                </a:rPr>
                <a:t>db</a:t>
              </a:r>
              <a:endParaRPr lang="fr-FR" sz="800" b="1" cap="all" dirty="0">
                <a:solidFill>
                  <a:schemeClr val="accent1"/>
                </a:solidFill>
              </a:endParaRPr>
            </a:p>
          </p:txBody>
        </p:sp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E4783ED7-0832-34CB-BF77-7CABC0EE31E7}"/>
                </a:ext>
              </a:extLst>
            </p:cNvPr>
            <p:cNvCxnSpPr>
              <a:cxnSpLocks/>
              <a:stCxn id="187" idx="2"/>
              <a:endCxn id="190" idx="2"/>
            </p:cNvCxnSpPr>
            <p:nvPr/>
          </p:nvCxnSpPr>
          <p:spPr>
            <a:xfrm>
              <a:off x="11005024" y="3651167"/>
              <a:ext cx="415664" cy="34364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832440EA-B72F-04C3-EFD2-31AB61EB8382}"/>
              </a:ext>
            </a:extLst>
          </p:cNvPr>
          <p:cNvCxnSpPr>
            <a:cxnSpLocks/>
            <a:stCxn id="99" idx="2"/>
            <a:endCxn id="193" idx="1"/>
          </p:cNvCxnSpPr>
          <p:nvPr/>
        </p:nvCxnSpPr>
        <p:spPr>
          <a:xfrm>
            <a:off x="8563628" y="3400187"/>
            <a:ext cx="513619" cy="1347969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>
            <a:extLst>
              <a:ext uri="{FF2B5EF4-FFF2-40B4-BE49-F238E27FC236}">
                <a16:creationId xmlns:a16="http://schemas.microsoft.com/office/drawing/2014/main" id="{BEEE675E-BFBD-EDC6-394C-1970CC9D85DC}"/>
              </a:ext>
            </a:extLst>
          </p:cNvPr>
          <p:cNvSpPr txBox="1"/>
          <p:nvPr/>
        </p:nvSpPr>
        <p:spPr>
          <a:xfrm>
            <a:off x="8512216" y="3970856"/>
            <a:ext cx="631861" cy="215444"/>
          </a:xfrm>
          <a:prstGeom prst="rect">
            <a:avLst/>
          </a:prstGeom>
          <a:solidFill>
            <a:srgbClr val="D0CECE"/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800" b="1">
                <a:solidFill>
                  <a:schemeClr val="bg1"/>
                </a:solidFill>
                <a:latin typeface="Alte Haas Grotesk" panose="02000503000000020004" pitchFamily="2" charset="0"/>
              </a:defRPr>
            </a:lvl1pPr>
          </a:lstStyle>
          <a:p>
            <a:r>
              <a:rPr lang="fr-FR" dirty="0">
                <a:solidFill>
                  <a:srgbClr val="C00000"/>
                </a:solidFill>
              </a:rPr>
              <a:t>In-Proc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EF5F1985-087A-9FCA-E34C-58A6EC09B337}"/>
              </a:ext>
            </a:extLst>
          </p:cNvPr>
          <p:cNvSpPr txBox="1"/>
          <p:nvPr/>
        </p:nvSpPr>
        <p:spPr>
          <a:xfrm>
            <a:off x="8269919" y="567774"/>
            <a:ext cx="3364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@tpierrain (use case driven) </a:t>
            </a:r>
            <a:r>
              <a:rPr lang="en-US" sz="1050" dirty="0"/>
              <a:t>2.1</a:t>
            </a:r>
            <a:endParaRPr lang="en-US" sz="14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7F2336F-C302-3934-374A-6C28C32E82AB}"/>
              </a:ext>
            </a:extLst>
          </p:cNvPr>
          <p:cNvGrpSpPr/>
          <p:nvPr/>
        </p:nvGrpSpPr>
        <p:grpSpPr>
          <a:xfrm>
            <a:off x="3312961" y="2921440"/>
            <a:ext cx="4373958" cy="3246679"/>
            <a:chOff x="1631660" y="2946377"/>
            <a:chExt cx="5058251" cy="375461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AB3D9A8-755B-FD11-F09A-0BBC83C7F00D}"/>
                </a:ext>
              </a:extLst>
            </p:cNvPr>
            <p:cNvGrpSpPr/>
            <p:nvPr/>
          </p:nvGrpSpPr>
          <p:grpSpPr>
            <a:xfrm>
              <a:off x="1631660" y="2946377"/>
              <a:ext cx="5058251" cy="3754612"/>
              <a:chOff x="2088326" y="1806169"/>
              <a:chExt cx="5058251" cy="3754612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D7199C33-9B35-280C-DD78-0A46CD4EC4F9}"/>
                  </a:ext>
                </a:extLst>
              </p:cNvPr>
              <p:cNvGrpSpPr/>
              <p:nvPr/>
            </p:nvGrpSpPr>
            <p:grpSpPr>
              <a:xfrm>
                <a:off x="2088326" y="1806169"/>
                <a:ext cx="5058251" cy="3754612"/>
                <a:chOff x="2088326" y="1806169"/>
                <a:chExt cx="5058251" cy="3754612"/>
              </a:xfrm>
            </p:grpSpPr>
            <p:sp>
              <p:nvSpPr>
                <p:cNvPr id="35" name="Hexagon 34">
                  <a:extLst>
                    <a:ext uri="{FF2B5EF4-FFF2-40B4-BE49-F238E27FC236}">
                      <a16:creationId xmlns:a16="http://schemas.microsoft.com/office/drawing/2014/main" id="{33B14C1D-1A7E-737A-1CCD-C4EC7DED6FA1}"/>
                    </a:ext>
                  </a:extLst>
                </p:cNvPr>
                <p:cNvSpPr/>
                <p:nvPr/>
              </p:nvSpPr>
              <p:spPr>
                <a:xfrm>
                  <a:off x="2088326" y="1806169"/>
                  <a:ext cx="4216246" cy="3562815"/>
                </a:xfrm>
                <a:prstGeom prst="hexagon">
                  <a:avLst/>
                </a:prstGeom>
                <a:solidFill>
                  <a:srgbClr val="DFC9EF"/>
                </a:solidFill>
                <a:ln w="47625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" name="Hexagon 33">
                  <a:extLst>
                    <a:ext uri="{FF2B5EF4-FFF2-40B4-BE49-F238E27FC236}">
                      <a16:creationId xmlns:a16="http://schemas.microsoft.com/office/drawing/2014/main" id="{6A6D51E6-CF65-EF02-1DBB-4E90126E0B31}"/>
                    </a:ext>
                  </a:extLst>
                </p:cNvPr>
                <p:cNvSpPr/>
                <p:nvPr/>
              </p:nvSpPr>
              <p:spPr>
                <a:xfrm>
                  <a:off x="2206827" y="2540806"/>
                  <a:ext cx="3040380" cy="2093540"/>
                </a:xfrm>
                <a:prstGeom prst="hexagon">
                  <a:avLst/>
                </a:prstGeom>
                <a:solidFill>
                  <a:srgbClr val="BA8CDC"/>
                </a:solidFill>
                <a:ln w="28575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940C4411-4AE3-4C39-3A25-7CA0DDA67A79}"/>
                    </a:ext>
                  </a:extLst>
                </p:cNvPr>
                <p:cNvGrpSpPr/>
                <p:nvPr/>
              </p:nvGrpSpPr>
              <p:grpSpPr>
                <a:xfrm>
                  <a:off x="2457876" y="3028074"/>
                  <a:ext cx="171374" cy="381578"/>
                  <a:chOff x="7689730" y="3195744"/>
                  <a:chExt cx="171374" cy="381578"/>
                </a:xfrm>
              </p:grpSpPr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5C6BA29F-F336-8477-0F22-3890AFCE60E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775417" y="3367118"/>
                    <a:ext cx="0" cy="21020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EF1A047A-9909-5D12-7282-628EA8ED1B30}"/>
                      </a:ext>
                    </a:extLst>
                  </p:cNvPr>
                  <p:cNvSpPr/>
                  <p:nvPr/>
                </p:nvSpPr>
                <p:spPr>
                  <a:xfrm>
                    <a:off x="7689730" y="3195744"/>
                    <a:ext cx="171374" cy="17137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43" name="Rectangle: Rounded Corners 42">
                  <a:extLst>
                    <a:ext uri="{FF2B5EF4-FFF2-40B4-BE49-F238E27FC236}">
                      <a16:creationId xmlns:a16="http://schemas.microsoft.com/office/drawing/2014/main" id="{CE914DA8-CDC3-DE3A-3738-128639367FC4}"/>
                    </a:ext>
                  </a:extLst>
                </p:cNvPr>
                <p:cNvSpPr/>
                <p:nvPr/>
              </p:nvSpPr>
              <p:spPr>
                <a:xfrm>
                  <a:off x="4005403" y="3328336"/>
                  <a:ext cx="425816" cy="351565"/>
                </a:xfrm>
                <a:prstGeom prst="roundRect">
                  <a:avLst/>
                </a:prstGeom>
                <a:solidFill>
                  <a:srgbClr val="9A57C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44" name="Connector: Elbow 43">
                  <a:extLst>
                    <a:ext uri="{FF2B5EF4-FFF2-40B4-BE49-F238E27FC236}">
                      <a16:creationId xmlns:a16="http://schemas.microsoft.com/office/drawing/2014/main" id="{80B21C75-7B16-2C9B-F4C3-5F3C6DFDC475}"/>
                    </a:ext>
                  </a:extLst>
                </p:cNvPr>
                <p:cNvCxnSpPr>
                  <a:cxnSpLocks/>
                  <a:stCxn id="48" idx="3"/>
                  <a:endCxn id="46" idx="1"/>
                </p:cNvCxnSpPr>
                <p:nvPr/>
              </p:nvCxnSpPr>
              <p:spPr>
                <a:xfrm flipV="1">
                  <a:off x="2761180" y="2937979"/>
                  <a:ext cx="604954" cy="612168"/>
                </a:xfrm>
                <a:prstGeom prst="bentConnector3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nector: Elbow 44">
                  <a:extLst>
                    <a:ext uri="{FF2B5EF4-FFF2-40B4-BE49-F238E27FC236}">
                      <a16:creationId xmlns:a16="http://schemas.microsoft.com/office/drawing/2014/main" id="{8F16B881-7F02-9320-ABC2-0B490E03D5CA}"/>
                    </a:ext>
                  </a:extLst>
                </p:cNvPr>
                <p:cNvCxnSpPr>
                  <a:cxnSpLocks/>
                  <a:stCxn id="46" idx="3"/>
                </p:cNvCxnSpPr>
                <p:nvPr/>
              </p:nvCxnSpPr>
              <p:spPr>
                <a:xfrm>
                  <a:off x="3791951" y="2937979"/>
                  <a:ext cx="426360" cy="386094"/>
                </a:xfrm>
                <a:prstGeom prst="bentConnector2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Rectangle: Rounded Corners 45">
                  <a:extLst>
                    <a:ext uri="{FF2B5EF4-FFF2-40B4-BE49-F238E27FC236}">
                      <a16:creationId xmlns:a16="http://schemas.microsoft.com/office/drawing/2014/main" id="{3BEC7E3D-294F-32B3-0467-8A3ABCBC742D}"/>
                    </a:ext>
                  </a:extLst>
                </p:cNvPr>
                <p:cNvSpPr/>
                <p:nvPr/>
              </p:nvSpPr>
              <p:spPr>
                <a:xfrm>
                  <a:off x="3366134" y="2762196"/>
                  <a:ext cx="425817" cy="351565"/>
                </a:xfrm>
                <a:prstGeom prst="roundRect">
                  <a:avLst/>
                </a:prstGeom>
                <a:solidFill>
                  <a:srgbClr val="9A57C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7" name="Diamond 46">
                  <a:extLst>
                    <a:ext uri="{FF2B5EF4-FFF2-40B4-BE49-F238E27FC236}">
                      <a16:creationId xmlns:a16="http://schemas.microsoft.com/office/drawing/2014/main" id="{CF1E7E84-BE84-EF72-028C-7C6BE33BBDC3}"/>
                    </a:ext>
                  </a:extLst>
                </p:cNvPr>
                <p:cNvSpPr/>
                <p:nvPr/>
              </p:nvSpPr>
              <p:spPr>
                <a:xfrm>
                  <a:off x="3799194" y="2848062"/>
                  <a:ext cx="167131" cy="167131"/>
                </a:xfrm>
                <a:prstGeom prst="diamon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8" name="Rectangle: Rounded Corners 47">
                  <a:extLst>
                    <a:ext uri="{FF2B5EF4-FFF2-40B4-BE49-F238E27FC236}">
                      <a16:creationId xmlns:a16="http://schemas.microsoft.com/office/drawing/2014/main" id="{A41AD289-0792-2EA4-E800-3122F9EFFC59}"/>
                    </a:ext>
                  </a:extLst>
                </p:cNvPr>
                <p:cNvSpPr/>
                <p:nvPr/>
              </p:nvSpPr>
              <p:spPr>
                <a:xfrm>
                  <a:off x="2335362" y="3374364"/>
                  <a:ext cx="425818" cy="351565"/>
                </a:xfrm>
                <a:prstGeom prst="roundRect">
                  <a:avLst/>
                </a:prstGeom>
                <a:solidFill>
                  <a:srgbClr val="9A57C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9" name="Diamond 48">
                  <a:extLst>
                    <a:ext uri="{FF2B5EF4-FFF2-40B4-BE49-F238E27FC236}">
                      <a16:creationId xmlns:a16="http://schemas.microsoft.com/office/drawing/2014/main" id="{BC214A87-C3D5-FF0B-97DE-4DA23A95B490}"/>
                    </a:ext>
                  </a:extLst>
                </p:cNvPr>
                <p:cNvSpPr/>
                <p:nvPr/>
              </p:nvSpPr>
              <p:spPr>
                <a:xfrm>
                  <a:off x="2764551" y="3467108"/>
                  <a:ext cx="167130" cy="167132"/>
                </a:xfrm>
                <a:prstGeom prst="diamon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0" name="Right Brace 49">
                  <a:extLst>
                    <a:ext uri="{FF2B5EF4-FFF2-40B4-BE49-F238E27FC236}">
                      <a16:creationId xmlns:a16="http://schemas.microsoft.com/office/drawing/2014/main" id="{6933D540-CF40-3B71-81DD-0728A7B7E745}"/>
                    </a:ext>
                  </a:extLst>
                </p:cNvPr>
                <p:cNvSpPr/>
                <p:nvPr/>
              </p:nvSpPr>
              <p:spPr>
                <a:xfrm rot="9165860">
                  <a:off x="5056267" y="2920016"/>
                  <a:ext cx="883655" cy="428062"/>
                </a:xfrm>
                <a:prstGeom prst="rightBrace">
                  <a:avLst>
                    <a:gd name="adj1" fmla="val 9622"/>
                    <a:gd name="adj2" fmla="val 54011"/>
                  </a:avLst>
                </a:prstGeom>
                <a:ln w="349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272ECD37-CF7C-FD44-E585-9389787F552F}"/>
                    </a:ext>
                  </a:extLst>
                </p:cNvPr>
                <p:cNvCxnSpPr>
                  <a:cxnSpLocks/>
                  <a:stCxn id="43" idx="3"/>
                  <a:endCxn id="52" idx="2"/>
                </p:cNvCxnSpPr>
                <p:nvPr/>
              </p:nvCxnSpPr>
              <p:spPr>
                <a:xfrm flipV="1">
                  <a:off x="4431219" y="3357031"/>
                  <a:ext cx="513458" cy="147088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213DB660-4E3D-3960-4A63-D7FBF409CF29}"/>
                    </a:ext>
                  </a:extLst>
                </p:cNvPr>
                <p:cNvSpPr/>
                <p:nvPr/>
              </p:nvSpPr>
              <p:spPr>
                <a:xfrm>
                  <a:off x="4944677" y="3271344"/>
                  <a:ext cx="171374" cy="17137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3" name="Rectangle: Rounded Corners 62">
                  <a:extLst>
                    <a:ext uri="{FF2B5EF4-FFF2-40B4-BE49-F238E27FC236}">
                      <a16:creationId xmlns:a16="http://schemas.microsoft.com/office/drawing/2014/main" id="{7AC230C3-B6DC-459A-6E3F-2394AB209B41}"/>
                    </a:ext>
                  </a:extLst>
                </p:cNvPr>
                <p:cNvSpPr/>
                <p:nvPr/>
              </p:nvSpPr>
              <p:spPr>
                <a:xfrm>
                  <a:off x="2899680" y="3981174"/>
                  <a:ext cx="425816" cy="351565"/>
                </a:xfrm>
                <a:prstGeom prst="roundRect">
                  <a:avLst/>
                </a:prstGeom>
                <a:solidFill>
                  <a:srgbClr val="9A57C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4" name="Rectangle: Rounded Corners 63">
                  <a:extLst>
                    <a:ext uri="{FF2B5EF4-FFF2-40B4-BE49-F238E27FC236}">
                      <a16:creationId xmlns:a16="http://schemas.microsoft.com/office/drawing/2014/main" id="{8253828B-6500-05DB-B3F4-DE0CEA08709C}"/>
                    </a:ext>
                  </a:extLst>
                </p:cNvPr>
                <p:cNvSpPr/>
                <p:nvPr/>
              </p:nvSpPr>
              <p:spPr>
                <a:xfrm>
                  <a:off x="3660068" y="4059034"/>
                  <a:ext cx="425816" cy="351565"/>
                </a:xfrm>
                <a:prstGeom prst="roundRect">
                  <a:avLst/>
                </a:prstGeom>
                <a:solidFill>
                  <a:srgbClr val="9A57C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65" name="Connector: Elbow 64">
                  <a:extLst>
                    <a:ext uri="{FF2B5EF4-FFF2-40B4-BE49-F238E27FC236}">
                      <a16:creationId xmlns:a16="http://schemas.microsoft.com/office/drawing/2014/main" id="{623284CD-18F4-CF51-5F9F-6A6C6563AA46}"/>
                    </a:ext>
                  </a:extLst>
                </p:cNvPr>
                <p:cNvCxnSpPr>
                  <a:cxnSpLocks/>
                  <a:stCxn id="63" idx="3"/>
                  <a:endCxn id="64" idx="1"/>
                </p:cNvCxnSpPr>
                <p:nvPr/>
              </p:nvCxnSpPr>
              <p:spPr>
                <a:xfrm>
                  <a:off x="3325496" y="4156957"/>
                  <a:ext cx="334572" cy="77860"/>
                </a:xfrm>
                <a:prstGeom prst="bentConnector3">
                  <a:avLst>
                    <a:gd name="adj1" fmla="val 57592"/>
                  </a:avLst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65">
                  <a:extLst>
                    <a:ext uri="{FF2B5EF4-FFF2-40B4-BE49-F238E27FC236}">
                      <a16:creationId xmlns:a16="http://schemas.microsoft.com/office/drawing/2014/main" id="{4E289FFA-45DA-6FFE-34F0-C4A60E2E3E8F}"/>
                    </a:ext>
                  </a:extLst>
                </p:cNvPr>
                <p:cNvCxnSpPr>
                  <a:cxnSpLocks/>
                  <a:stCxn id="48" idx="2"/>
                  <a:endCxn id="63" idx="1"/>
                </p:cNvCxnSpPr>
                <p:nvPr/>
              </p:nvCxnSpPr>
              <p:spPr>
                <a:xfrm>
                  <a:off x="2548271" y="3725929"/>
                  <a:ext cx="351409" cy="431028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F0DC8FA8-A750-E835-50E7-91D1B053EA3E}"/>
                    </a:ext>
                  </a:extLst>
                </p:cNvPr>
                <p:cNvSpPr txBox="1"/>
                <p:nvPr/>
              </p:nvSpPr>
              <p:spPr>
                <a:xfrm>
                  <a:off x="2582958" y="2549181"/>
                  <a:ext cx="210832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GB" sz="800" b="1" cap="all" dirty="0">
                      <a:latin typeface="Alte Haas Grotesk" panose="02000503000000020004" pitchFamily="2" charset="0"/>
                    </a:rPr>
                    <a:t>Seat suggestions Domain</a:t>
                  </a:r>
                </a:p>
              </p:txBody>
            </p:sp>
            <p:sp>
              <p:nvSpPr>
                <p:cNvPr id="85" name="Right Brace 84">
                  <a:extLst>
                    <a:ext uri="{FF2B5EF4-FFF2-40B4-BE49-F238E27FC236}">
                      <a16:creationId xmlns:a16="http://schemas.microsoft.com/office/drawing/2014/main" id="{ECBCF79C-DB7C-8437-A8D1-79A66D6A3034}"/>
                    </a:ext>
                  </a:extLst>
                </p:cNvPr>
                <p:cNvSpPr/>
                <p:nvPr/>
              </p:nvSpPr>
              <p:spPr>
                <a:xfrm rot="12414236">
                  <a:off x="4725358" y="4434439"/>
                  <a:ext cx="883655" cy="428062"/>
                </a:xfrm>
                <a:prstGeom prst="rightBrace">
                  <a:avLst>
                    <a:gd name="adj1" fmla="val 9622"/>
                    <a:gd name="adj2" fmla="val 54011"/>
                  </a:avLst>
                </a:prstGeom>
                <a:ln w="349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EFB2C063-5C64-7717-7CF4-F13A7821C2FA}"/>
                    </a:ext>
                  </a:extLst>
                </p:cNvPr>
                <p:cNvSpPr/>
                <p:nvPr/>
              </p:nvSpPr>
              <p:spPr>
                <a:xfrm>
                  <a:off x="4632022" y="4320649"/>
                  <a:ext cx="171374" cy="17137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DC2D66E4-746D-C29C-9C6E-03E99FEE3A62}"/>
                    </a:ext>
                  </a:extLst>
                </p:cNvPr>
                <p:cNvSpPr/>
                <p:nvPr/>
              </p:nvSpPr>
              <p:spPr>
                <a:xfrm rot="17820000">
                  <a:off x="4959075" y="4515388"/>
                  <a:ext cx="823899" cy="546311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700" b="1" cap="all" dirty="0">
                      <a:solidFill>
                        <a:schemeClr val="tx1"/>
                      </a:solidFill>
                    </a:rPr>
                    <a:t>Repository (Adapter)</a:t>
                  </a:r>
                  <a:endParaRPr lang="en-GB" sz="700" b="1" cap="all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4" name="Straight Arrow Connector 93">
                  <a:extLst>
                    <a:ext uri="{FF2B5EF4-FFF2-40B4-BE49-F238E27FC236}">
                      <a16:creationId xmlns:a16="http://schemas.microsoft.com/office/drawing/2014/main" id="{6264A4D3-64FF-9EDF-3633-89AB523BA0D2}"/>
                    </a:ext>
                  </a:extLst>
                </p:cNvPr>
                <p:cNvCxnSpPr>
                  <a:cxnSpLocks/>
                  <a:stCxn id="64" idx="3"/>
                  <a:endCxn id="86" idx="2"/>
                </p:cNvCxnSpPr>
                <p:nvPr/>
              </p:nvCxnSpPr>
              <p:spPr>
                <a:xfrm>
                  <a:off x="4085884" y="4234817"/>
                  <a:ext cx="546138" cy="171519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Diamond 99">
                  <a:extLst>
                    <a:ext uri="{FF2B5EF4-FFF2-40B4-BE49-F238E27FC236}">
                      <a16:creationId xmlns:a16="http://schemas.microsoft.com/office/drawing/2014/main" id="{6CA5F1AF-7106-D0E4-AB41-41734719A651}"/>
                    </a:ext>
                  </a:extLst>
                </p:cNvPr>
                <p:cNvSpPr/>
                <p:nvPr/>
              </p:nvSpPr>
              <p:spPr>
                <a:xfrm>
                  <a:off x="3332536" y="4078151"/>
                  <a:ext cx="167131" cy="167131"/>
                </a:xfrm>
                <a:prstGeom prst="diamon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2" name="Flowchart: Magnetic Disk 101">
                  <a:extLst>
                    <a:ext uri="{FF2B5EF4-FFF2-40B4-BE49-F238E27FC236}">
                      <a16:creationId xmlns:a16="http://schemas.microsoft.com/office/drawing/2014/main" id="{8809B9B3-2ABA-7002-C465-823660F01F15}"/>
                    </a:ext>
                  </a:extLst>
                </p:cNvPr>
                <p:cNvSpPr/>
                <p:nvPr/>
              </p:nvSpPr>
              <p:spPr>
                <a:xfrm>
                  <a:off x="6642056" y="4852803"/>
                  <a:ext cx="504521" cy="707978"/>
                </a:xfrm>
                <a:prstGeom prst="flowChartMagneticDisk">
                  <a:avLst/>
                </a:prstGeom>
                <a:solidFill>
                  <a:srgbClr val="DFC9EF"/>
                </a:solidFill>
                <a:ln w="254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200" b="1" cap="all" dirty="0" err="1">
                      <a:solidFill>
                        <a:schemeClr val="tx1"/>
                      </a:solidFill>
                      <a:latin typeface="Alte Haas Grotesk" panose="02000503000000020004" pitchFamily="2" charset="0"/>
                    </a:rPr>
                    <a:t>db</a:t>
                  </a:r>
                  <a:endParaRPr lang="fr-FR" sz="1200" b="1" cap="all" dirty="0">
                    <a:solidFill>
                      <a:schemeClr val="tx1"/>
                    </a:solidFill>
                    <a:latin typeface="Alte Haas Grotesk" panose="02000503000000020004" pitchFamily="2" charset="0"/>
                  </a:endParaRPr>
                </a:p>
              </p:txBody>
            </p:sp>
            <p:cxnSp>
              <p:nvCxnSpPr>
                <p:cNvPr id="103" name="Straight Arrow Connector 102">
                  <a:extLst>
                    <a:ext uri="{FF2B5EF4-FFF2-40B4-BE49-F238E27FC236}">
                      <a16:creationId xmlns:a16="http://schemas.microsoft.com/office/drawing/2014/main" id="{9DC579C9-2B02-64AB-2FBD-5421A8699E3D}"/>
                    </a:ext>
                  </a:extLst>
                </p:cNvPr>
                <p:cNvCxnSpPr>
                  <a:cxnSpLocks/>
                  <a:stCxn id="84" idx="2"/>
                  <a:endCxn id="102" idx="2"/>
                </p:cNvCxnSpPr>
                <p:nvPr/>
              </p:nvCxnSpPr>
              <p:spPr>
                <a:xfrm>
                  <a:off x="5614408" y="4912553"/>
                  <a:ext cx="1027648" cy="294239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B4EA41F1-A440-2F90-8DE8-61CF29EE04C4}"/>
                  </a:ext>
                </a:extLst>
              </p:cNvPr>
              <p:cNvSpPr/>
              <p:nvPr/>
            </p:nvSpPr>
            <p:spPr>
              <a:xfrm rot="14555838">
                <a:off x="5278176" y="2741106"/>
                <a:ext cx="824437" cy="546311"/>
              </a:xfrm>
              <a:prstGeom prst="rect">
                <a:avLst/>
              </a:prstGeom>
              <a:solidFill>
                <a:srgbClr val="FFF4D5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fr-FR" sz="500" b="1" cap="all" dirty="0">
                    <a:solidFill>
                      <a:schemeClr val="tx1"/>
                    </a:solidFill>
                  </a:rPr>
                  <a:t>Auditorium </a:t>
                </a:r>
                <a:r>
                  <a:rPr lang="fr-FR" sz="500" b="1" cap="all" dirty="0" err="1">
                    <a:solidFill>
                      <a:schemeClr val="tx1"/>
                    </a:solidFill>
                  </a:rPr>
                  <a:t>seatingS</a:t>
                </a:r>
                <a:r>
                  <a:rPr lang="fr-FR" sz="500" b="1" cap="all" dirty="0">
                    <a:solidFill>
                      <a:schemeClr val="tx1"/>
                    </a:solidFill>
                  </a:rPr>
                  <a:t> </a:t>
                </a:r>
              </a:p>
              <a:p>
                <a:pPr algn="ctr"/>
                <a:endParaRPr lang="fr-FR" sz="500" b="1" cap="all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fr-FR" sz="700" b="1" cap="all" dirty="0" err="1">
                    <a:solidFill>
                      <a:schemeClr val="tx1"/>
                    </a:solidFill>
                  </a:rPr>
                  <a:t>Inproc</a:t>
                </a:r>
                <a:r>
                  <a:rPr lang="fr-FR" sz="700" b="1" cap="all" dirty="0">
                    <a:solidFill>
                      <a:schemeClr val="tx1"/>
                    </a:solidFill>
                  </a:rPr>
                  <a:t> Adapter</a:t>
                </a:r>
                <a:endParaRPr lang="en-GB" sz="700" b="1" cap="all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6926729-2368-F21C-A7F2-F3D542F577A7}"/>
                </a:ext>
              </a:extLst>
            </p:cNvPr>
            <p:cNvSpPr txBox="1"/>
            <p:nvPr/>
          </p:nvSpPr>
          <p:spPr>
            <a:xfrm>
              <a:off x="3403083" y="2997515"/>
              <a:ext cx="1523320" cy="3025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100" b="1" cap="all" dirty="0">
                  <a:latin typeface="Alte Haas Grotesk" panose="02000503000000020004" pitchFamily="2" charset="0"/>
                </a:rPr>
                <a:t>Infra</a:t>
              </a:r>
            </a:p>
          </p:txBody>
        </p:sp>
      </p:grp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F148EDC-DFD7-DD46-9E09-4881F99D4190}"/>
              </a:ext>
            </a:extLst>
          </p:cNvPr>
          <p:cNvCxnSpPr>
            <a:cxnSpLocks/>
            <a:stCxn id="216" idx="2"/>
            <a:endCxn id="60" idx="2"/>
          </p:cNvCxnSpPr>
          <p:nvPr/>
        </p:nvCxnSpPr>
        <p:spPr>
          <a:xfrm flipV="1">
            <a:off x="6637431" y="2663900"/>
            <a:ext cx="552390" cy="1193488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BB698B22-AD58-84D7-95CB-A55E5D30396A}"/>
              </a:ext>
            </a:extLst>
          </p:cNvPr>
          <p:cNvCxnSpPr>
            <a:cxnSpLocks/>
            <a:stCxn id="72" idx="2"/>
          </p:cNvCxnSpPr>
          <p:nvPr/>
        </p:nvCxnSpPr>
        <p:spPr>
          <a:xfrm>
            <a:off x="958659" y="1572503"/>
            <a:ext cx="1369544" cy="102689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2D8AC8C4-19B1-016D-D00B-7492972C0838}"/>
              </a:ext>
            </a:extLst>
          </p:cNvPr>
          <p:cNvSpPr txBox="1"/>
          <p:nvPr/>
        </p:nvSpPr>
        <p:spPr>
          <a:xfrm>
            <a:off x="1476350" y="1966460"/>
            <a:ext cx="334162" cy="182940"/>
          </a:xfrm>
          <a:prstGeom prst="rect">
            <a:avLst/>
          </a:prstGeom>
          <a:solidFill>
            <a:srgbClr val="E2BB5C"/>
          </a:solidFill>
        </p:spPr>
        <p:txBody>
          <a:bodyPr wrap="none" rtlCol="0">
            <a:noAutofit/>
          </a:bodyPr>
          <a:lstStyle/>
          <a:p>
            <a:pPr algn="ctr"/>
            <a:r>
              <a:rPr lang="fr-FR" sz="900" b="1" dirty="0">
                <a:latin typeface="Alte Haas Grotesk" panose="02000503000000020004" pitchFamily="2" charset="0"/>
              </a:rPr>
              <a:t>HTTP</a:t>
            </a:r>
            <a:endParaRPr lang="en-GB" sz="900" b="1" dirty="0">
              <a:latin typeface="Alte Haas Grotesk" panose="02000503000000020004" pitchFamily="2" charset="0"/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367A1175-FBF3-4E40-D4B8-231602A6C53F}"/>
              </a:ext>
            </a:extLst>
          </p:cNvPr>
          <p:cNvSpPr txBox="1"/>
          <p:nvPr/>
        </p:nvSpPr>
        <p:spPr>
          <a:xfrm>
            <a:off x="6588464" y="3256302"/>
            <a:ext cx="587020" cy="215444"/>
          </a:xfrm>
          <a:prstGeom prst="rect">
            <a:avLst/>
          </a:prstGeom>
          <a:solidFill>
            <a:srgbClr val="D0CECE"/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800" b="1">
                <a:solidFill>
                  <a:schemeClr val="bg1"/>
                </a:solidFill>
                <a:latin typeface="Alte Haas Grotesk" panose="02000503000000020004" pitchFamily="2" charset="0"/>
              </a:defRPr>
            </a:lvl1pPr>
          </a:lstStyle>
          <a:p>
            <a:r>
              <a:rPr lang="fr-FR" dirty="0">
                <a:solidFill>
                  <a:srgbClr val="C00000"/>
                </a:solidFill>
              </a:rPr>
              <a:t>In-Proc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CB496A8E-E268-6B44-F810-6FFF3C315E14}"/>
              </a:ext>
            </a:extLst>
          </p:cNvPr>
          <p:cNvSpPr txBox="1"/>
          <p:nvPr/>
        </p:nvSpPr>
        <p:spPr>
          <a:xfrm>
            <a:off x="9020592" y="2811900"/>
            <a:ext cx="363882" cy="123111"/>
          </a:xfrm>
          <a:prstGeom prst="rect">
            <a:avLst/>
          </a:prstGeom>
          <a:solidFill>
            <a:srgbClr val="D0CECE"/>
          </a:solidFill>
        </p:spPr>
        <p:txBody>
          <a:bodyPr wrap="none" lIns="0" tIns="0" rIns="0" bIns="0" rtlCol="0">
            <a:spAutoFit/>
          </a:bodyPr>
          <a:lstStyle>
            <a:defPPr>
              <a:defRPr lang="fr-FR"/>
            </a:defPPr>
            <a:lvl1pPr>
              <a:defRPr sz="800" b="1">
                <a:solidFill>
                  <a:schemeClr val="bg1"/>
                </a:solidFill>
                <a:latin typeface="Alte Haas Grotesk" panose="02000503000000020004" pitchFamily="2" charset="0"/>
              </a:defRPr>
            </a:lvl1pPr>
          </a:lstStyle>
          <a:p>
            <a:r>
              <a:rPr lang="fr-FR" dirty="0">
                <a:solidFill>
                  <a:srgbClr val="C00000"/>
                </a:solidFill>
              </a:rPr>
              <a:t>In-Proc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532EC0A5-21F3-7B7E-8302-4B3EB1649AD2}"/>
              </a:ext>
            </a:extLst>
          </p:cNvPr>
          <p:cNvSpPr/>
          <p:nvPr/>
        </p:nvSpPr>
        <p:spPr>
          <a:xfrm rot="16200000">
            <a:off x="2155006" y="3650563"/>
            <a:ext cx="1051591" cy="47304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182880" rIns="91440" bIns="182880" rtlCol="0" anchor="ctr"/>
          <a:lstStyle/>
          <a:p>
            <a:pPr algn="ctr"/>
            <a:r>
              <a:rPr lang="fr-FR" sz="900" b="1" cap="all" dirty="0">
                <a:solidFill>
                  <a:schemeClr val="tx1"/>
                </a:solidFill>
              </a:rPr>
              <a:t>Suggesti0ns </a:t>
            </a:r>
            <a:r>
              <a:rPr lang="fr-FR" sz="900" b="1" cap="all" dirty="0" err="1">
                <a:solidFill>
                  <a:schemeClr val="tx1"/>
                </a:solidFill>
              </a:rPr>
              <a:t>WebController</a:t>
            </a:r>
            <a:r>
              <a:rPr lang="fr-FR" sz="900" b="1" cap="all" dirty="0">
                <a:solidFill>
                  <a:schemeClr val="tx1"/>
                </a:solidFill>
              </a:rPr>
              <a:t> (Adapter)</a:t>
            </a:r>
            <a:endParaRPr lang="en-GB" sz="900" b="1" cap="all" dirty="0">
              <a:solidFill>
                <a:schemeClr val="tx1"/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3A5C7D39-A1B5-71BE-A4E0-97FFCA78B304}"/>
              </a:ext>
            </a:extLst>
          </p:cNvPr>
          <p:cNvSpPr/>
          <p:nvPr/>
        </p:nvSpPr>
        <p:spPr>
          <a:xfrm rot="16200000">
            <a:off x="2030788" y="2362569"/>
            <a:ext cx="1316066" cy="4730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182880" rIns="91440" bIns="182880" rtlCol="0" anchor="ctr"/>
          <a:lstStyle/>
          <a:p>
            <a:pPr algn="ctr"/>
            <a:r>
              <a:rPr lang="fr-FR" sz="900" b="1" cap="all" dirty="0" err="1">
                <a:solidFill>
                  <a:schemeClr val="tx1"/>
                </a:solidFill>
              </a:rPr>
              <a:t>AuditoriumSeatings</a:t>
            </a:r>
            <a:r>
              <a:rPr lang="fr-FR" sz="900" b="1" cap="all" dirty="0">
                <a:solidFill>
                  <a:schemeClr val="tx1"/>
                </a:solidFill>
              </a:rPr>
              <a:t> </a:t>
            </a:r>
            <a:r>
              <a:rPr lang="fr-FR" sz="900" b="1" cap="all" dirty="0" err="1">
                <a:solidFill>
                  <a:schemeClr val="tx1"/>
                </a:solidFill>
              </a:rPr>
              <a:t>WebController</a:t>
            </a:r>
            <a:r>
              <a:rPr lang="fr-FR" sz="900" b="1" cap="all" dirty="0">
                <a:solidFill>
                  <a:schemeClr val="tx1"/>
                </a:solidFill>
              </a:rPr>
              <a:t> (Adapter)</a:t>
            </a:r>
            <a:endParaRPr lang="en-GB" sz="900" b="1" cap="all" dirty="0">
              <a:solidFill>
                <a:schemeClr val="tx1"/>
              </a:solidFill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B2C0EA16-5F2D-3D3A-ABE1-43FF73FA8F78}"/>
              </a:ext>
            </a:extLst>
          </p:cNvPr>
          <p:cNvSpPr txBox="1"/>
          <p:nvPr/>
        </p:nvSpPr>
        <p:spPr>
          <a:xfrm>
            <a:off x="9887216" y="1377937"/>
            <a:ext cx="1317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b="1" cap="all" dirty="0">
                <a:latin typeface="Alte Haas Grotesk" panose="02000503000000020004" pitchFamily="2" charset="0"/>
              </a:rPr>
              <a:t>Infra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006C0D17-4879-26D8-FD78-F4F8D0793256}"/>
              </a:ext>
            </a:extLst>
          </p:cNvPr>
          <p:cNvSpPr txBox="1"/>
          <p:nvPr/>
        </p:nvSpPr>
        <p:spPr>
          <a:xfrm>
            <a:off x="1505216" y="2643311"/>
            <a:ext cx="334162" cy="182940"/>
          </a:xfrm>
          <a:prstGeom prst="rect">
            <a:avLst/>
          </a:prstGeom>
          <a:solidFill>
            <a:srgbClr val="E2BB5C"/>
          </a:solidFill>
        </p:spPr>
        <p:txBody>
          <a:bodyPr wrap="none" rtlCol="0">
            <a:noAutofit/>
          </a:bodyPr>
          <a:lstStyle>
            <a:defPPr>
              <a:defRPr lang="fr-FR"/>
            </a:defPPr>
            <a:lvl1pPr algn="ctr">
              <a:defRPr sz="900" b="1">
                <a:latin typeface="Alte Haas Grotesk" panose="02000503000000020004" pitchFamily="2" charset="0"/>
              </a:defRPr>
            </a:lvl1pPr>
          </a:lstStyle>
          <a:p>
            <a:r>
              <a:rPr lang="fr-FR"/>
              <a:t>HTTP</a:t>
            </a:r>
            <a:endParaRPr lang="en-GB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01A184E7-6658-24BB-7379-74097AC303AE}"/>
              </a:ext>
            </a:extLst>
          </p:cNvPr>
          <p:cNvSpPr txBox="1"/>
          <p:nvPr/>
        </p:nvSpPr>
        <p:spPr>
          <a:xfrm>
            <a:off x="215222" y="3427861"/>
            <a:ext cx="1832368" cy="32316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200" b="1"/>
            </a:lvl1pPr>
          </a:lstStyle>
          <a:p>
            <a:r>
              <a:rPr lang="en-US" dirty="0"/>
              <a:t>The whole hexagons are assembled </a:t>
            </a:r>
            <a:r>
              <a:rPr lang="en-US" dirty="0">
                <a:solidFill>
                  <a:srgbClr val="C00000"/>
                </a:solidFill>
              </a:rPr>
              <a:t>in the same process.</a:t>
            </a:r>
          </a:p>
          <a:p>
            <a:br>
              <a:rPr lang="en-US" dirty="0">
                <a:solidFill>
                  <a:srgbClr val="C00000"/>
                </a:solidFill>
              </a:rPr>
            </a:br>
            <a:r>
              <a:rPr lang="en-US" dirty="0"/>
              <a:t>We are using “lightweight” &amp; In</a:t>
            </a:r>
            <a:r>
              <a:rPr lang="fr-FR" dirty="0"/>
              <a:t>-</a:t>
            </a:r>
            <a:r>
              <a:rPr lang="en-US" dirty="0"/>
              <a:t>Proc driven adapters that are making direct memory calls towards other hexagons' driver ports (i.e. driven </a:t>
            </a:r>
            <a:r>
              <a:rPr lang="en-US" dirty="0">
                <a:solidFill>
                  <a:srgbClr val="C00000"/>
                </a:solidFill>
              </a:rPr>
              <a:t>adapters</a:t>
            </a:r>
            <a:r>
              <a:rPr lang="en-US" dirty="0"/>
              <a:t> calling someone else’s driver </a:t>
            </a:r>
            <a:r>
              <a:rPr lang="en-US" dirty="0">
                <a:solidFill>
                  <a:srgbClr val="C00000"/>
                </a:solidFill>
              </a:rPr>
              <a:t>ports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/>
              <a:t>Modularized monoliths are very handy for any refactoring phase.</a:t>
            </a:r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74C8E9E1-AD30-390D-7FB4-101B06EE2743}"/>
              </a:ext>
            </a:extLst>
          </p:cNvPr>
          <p:cNvSpPr/>
          <p:nvPr/>
        </p:nvSpPr>
        <p:spPr>
          <a:xfrm rot="5400000">
            <a:off x="4959647" y="523854"/>
            <a:ext cx="218198" cy="4252138"/>
          </a:xfrm>
          <a:custGeom>
            <a:avLst/>
            <a:gdLst>
              <a:gd name="connsiteX0" fmla="*/ 297741 w 583793"/>
              <a:gd name="connsiteY0" fmla="*/ 4133088 h 4133088"/>
              <a:gd name="connsiteX1" fmla="*/ 297741 w 583793"/>
              <a:gd name="connsiteY1" fmla="*/ 3883152 h 4133088"/>
              <a:gd name="connsiteX2" fmla="*/ 578157 w 583793"/>
              <a:gd name="connsiteY2" fmla="*/ 3700272 h 4133088"/>
              <a:gd name="connsiteX3" fmla="*/ 5133 w 583793"/>
              <a:gd name="connsiteY3" fmla="*/ 3523488 h 4133088"/>
              <a:gd name="connsiteX4" fmla="*/ 572061 w 583793"/>
              <a:gd name="connsiteY4" fmla="*/ 3328416 h 4133088"/>
              <a:gd name="connsiteX5" fmla="*/ 17325 w 583793"/>
              <a:gd name="connsiteY5" fmla="*/ 3157728 h 4133088"/>
              <a:gd name="connsiteX6" fmla="*/ 559869 w 583793"/>
              <a:gd name="connsiteY6" fmla="*/ 2974848 h 4133088"/>
              <a:gd name="connsiteX7" fmla="*/ 17325 w 583793"/>
              <a:gd name="connsiteY7" fmla="*/ 2798064 h 4133088"/>
              <a:gd name="connsiteX8" fmla="*/ 578157 w 583793"/>
              <a:gd name="connsiteY8" fmla="*/ 2609088 h 4133088"/>
              <a:gd name="connsiteX9" fmla="*/ 17325 w 583793"/>
              <a:gd name="connsiteY9" fmla="*/ 2426208 h 4133088"/>
              <a:gd name="connsiteX10" fmla="*/ 565965 w 583793"/>
              <a:gd name="connsiteY10" fmla="*/ 2243328 h 4133088"/>
              <a:gd name="connsiteX11" fmla="*/ 17325 w 583793"/>
              <a:gd name="connsiteY11" fmla="*/ 2072640 h 4133088"/>
              <a:gd name="connsiteX12" fmla="*/ 565965 w 583793"/>
              <a:gd name="connsiteY12" fmla="*/ 1883664 h 4133088"/>
              <a:gd name="connsiteX13" fmla="*/ 17325 w 583793"/>
              <a:gd name="connsiteY13" fmla="*/ 1706880 h 4133088"/>
              <a:gd name="connsiteX14" fmla="*/ 565965 w 583793"/>
              <a:gd name="connsiteY14" fmla="*/ 1524000 h 4133088"/>
              <a:gd name="connsiteX15" fmla="*/ 17325 w 583793"/>
              <a:gd name="connsiteY15" fmla="*/ 1341120 h 4133088"/>
              <a:gd name="connsiteX16" fmla="*/ 565965 w 583793"/>
              <a:gd name="connsiteY16" fmla="*/ 1158240 h 4133088"/>
              <a:gd name="connsiteX17" fmla="*/ 17325 w 583793"/>
              <a:gd name="connsiteY17" fmla="*/ 975360 h 4133088"/>
              <a:gd name="connsiteX18" fmla="*/ 565965 w 583793"/>
              <a:gd name="connsiteY18" fmla="*/ 798576 h 4133088"/>
              <a:gd name="connsiteX19" fmla="*/ 17325 w 583793"/>
              <a:gd name="connsiteY19" fmla="*/ 615696 h 4133088"/>
              <a:gd name="connsiteX20" fmla="*/ 572061 w 583793"/>
              <a:gd name="connsiteY20" fmla="*/ 438912 h 4133088"/>
              <a:gd name="connsiteX21" fmla="*/ 5133 w 583793"/>
              <a:gd name="connsiteY21" fmla="*/ 256032 h 4133088"/>
              <a:gd name="connsiteX22" fmla="*/ 291645 w 583793"/>
              <a:gd name="connsiteY22" fmla="*/ 231648 h 4133088"/>
              <a:gd name="connsiteX23" fmla="*/ 285549 w 583793"/>
              <a:gd name="connsiteY23" fmla="*/ 0 h 4133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3793" h="4133088">
                <a:moveTo>
                  <a:pt x="297741" y="4133088"/>
                </a:moveTo>
                <a:cubicBezTo>
                  <a:pt x="274373" y="4044188"/>
                  <a:pt x="251005" y="3955288"/>
                  <a:pt x="297741" y="3883152"/>
                </a:cubicBezTo>
                <a:cubicBezTo>
                  <a:pt x="344477" y="3811016"/>
                  <a:pt x="626925" y="3760216"/>
                  <a:pt x="578157" y="3700272"/>
                </a:cubicBezTo>
                <a:cubicBezTo>
                  <a:pt x="529389" y="3640328"/>
                  <a:pt x="6149" y="3585464"/>
                  <a:pt x="5133" y="3523488"/>
                </a:cubicBezTo>
                <a:cubicBezTo>
                  <a:pt x="4117" y="3461512"/>
                  <a:pt x="570029" y="3389376"/>
                  <a:pt x="572061" y="3328416"/>
                </a:cubicBezTo>
                <a:cubicBezTo>
                  <a:pt x="574093" y="3267456"/>
                  <a:pt x="19357" y="3216656"/>
                  <a:pt x="17325" y="3157728"/>
                </a:cubicBezTo>
                <a:cubicBezTo>
                  <a:pt x="15293" y="3098800"/>
                  <a:pt x="559869" y="3034792"/>
                  <a:pt x="559869" y="2974848"/>
                </a:cubicBezTo>
                <a:cubicBezTo>
                  <a:pt x="559869" y="2914904"/>
                  <a:pt x="14277" y="2859024"/>
                  <a:pt x="17325" y="2798064"/>
                </a:cubicBezTo>
                <a:cubicBezTo>
                  <a:pt x="20373" y="2737104"/>
                  <a:pt x="578157" y="2671064"/>
                  <a:pt x="578157" y="2609088"/>
                </a:cubicBezTo>
                <a:cubicBezTo>
                  <a:pt x="578157" y="2547112"/>
                  <a:pt x="19357" y="2487168"/>
                  <a:pt x="17325" y="2426208"/>
                </a:cubicBezTo>
                <a:cubicBezTo>
                  <a:pt x="15293" y="2365248"/>
                  <a:pt x="565965" y="2302256"/>
                  <a:pt x="565965" y="2243328"/>
                </a:cubicBezTo>
                <a:cubicBezTo>
                  <a:pt x="565965" y="2184400"/>
                  <a:pt x="17325" y="2132584"/>
                  <a:pt x="17325" y="2072640"/>
                </a:cubicBezTo>
                <a:cubicBezTo>
                  <a:pt x="17325" y="2012696"/>
                  <a:pt x="565965" y="1944624"/>
                  <a:pt x="565965" y="1883664"/>
                </a:cubicBezTo>
                <a:cubicBezTo>
                  <a:pt x="565965" y="1822704"/>
                  <a:pt x="17325" y="1766824"/>
                  <a:pt x="17325" y="1706880"/>
                </a:cubicBezTo>
                <a:cubicBezTo>
                  <a:pt x="17325" y="1646936"/>
                  <a:pt x="565965" y="1584960"/>
                  <a:pt x="565965" y="1524000"/>
                </a:cubicBezTo>
                <a:cubicBezTo>
                  <a:pt x="565965" y="1463040"/>
                  <a:pt x="17325" y="1402080"/>
                  <a:pt x="17325" y="1341120"/>
                </a:cubicBezTo>
                <a:cubicBezTo>
                  <a:pt x="17325" y="1280160"/>
                  <a:pt x="565965" y="1219200"/>
                  <a:pt x="565965" y="1158240"/>
                </a:cubicBezTo>
                <a:cubicBezTo>
                  <a:pt x="565965" y="1097280"/>
                  <a:pt x="17325" y="1035304"/>
                  <a:pt x="17325" y="975360"/>
                </a:cubicBezTo>
                <a:cubicBezTo>
                  <a:pt x="17325" y="915416"/>
                  <a:pt x="565965" y="858520"/>
                  <a:pt x="565965" y="798576"/>
                </a:cubicBezTo>
                <a:cubicBezTo>
                  <a:pt x="565965" y="738632"/>
                  <a:pt x="16309" y="675640"/>
                  <a:pt x="17325" y="615696"/>
                </a:cubicBezTo>
                <a:cubicBezTo>
                  <a:pt x="18341" y="555752"/>
                  <a:pt x="574093" y="498856"/>
                  <a:pt x="572061" y="438912"/>
                </a:cubicBezTo>
                <a:cubicBezTo>
                  <a:pt x="570029" y="378968"/>
                  <a:pt x="51869" y="290576"/>
                  <a:pt x="5133" y="256032"/>
                </a:cubicBezTo>
                <a:cubicBezTo>
                  <a:pt x="-41603" y="221488"/>
                  <a:pt x="244909" y="274320"/>
                  <a:pt x="291645" y="231648"/>
                </a:cubicBezTo>
                <a:cubicBezTo>
                  <a:pt x="338381" y="188976"/>
                  <a:pt x="311965" y="94488"/>
                  <a:pt x="285549" y="0"/>
                </a:cubicBezTo>
              </a:path>
            </a:pathLst>
          </a:custGeom>
          <a:noFill/>
          <a:ln w="22225">
            <a:solidFill>
              <a:schemeClr val="tx1"/>
            </a:solidFill>
          </a:ln>
          <a:scene3d>
            <a:camera prst="orthographicFront"/>
            <a:lightRig rig="sunse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FD90E8C7-DA67-D54C-7CCE-A6CF9AADAD5E}"/>
              </a:ext>
            </a:extLst>
          </p:cNvPr>
          <p:cNvSpPr/>
          <p:nvPr/>
        </p:nvSpPr>
        <p:spPr>
          <a:xfrm rot="6365413" flipH="1">
            <a:off x="3199292" y="3553954"/>
            <a:ext cx="155217" cy="746290"/>
          </a:xfrm>
          <a:custGeom>
            <a:avLst/>
            <a:gdLst>
              <a:gd name="connsiteX0" fmla="*/ 297741 w 583793"/>
              <a:gd name="connsiteY0" fmla="*/ 4133088 h 4133088"/>
              <a:gd name="connsiteX1" fmla="*/ 297741 w 583793"/>
              <a:gd name="connsiteY1" fmla="*/ 3883152 h 4133088"/>
              <a:gd name="connsiteX2" fmla="*/ 578157 w 583793"/>
              <a:gd name="connsiteY2" fmla="*/ 3700272 h 4133088"/>
              <a:gd name="connsiteX3" fmla="*/ 5133 w 583793"/>
              <a:gd name="connsiteY3" fmla="*/ 3523488 h 4133088"/>
              <a:gd name="connsiteX4" fmla="*/ 572061 w 583793"/>
              <a:gd name="connsiteY4" fmla="*/ 3328416 h 4133088"/>
              <a:gd name="connsiteX5" fmla="*/ 17325 w 583793"/>
              <a:gd name="connsiteY5" fmla="*/ 3157728 h 4133088"/>
              <a:gd name="connsiteX6" fmla="*/ 559869 w 583793"/>
              <a:gd name="connsiteY6" fmla="*/ 2974848 h 4133088"/>
              <a:gd name="connsiteX7" fmla="*/ 17325 w 583793"/>
              <a:gd name="connsiteY7" fmla="*/ 2798064 h 4133088"/>
              <a:gd name="connsiteX8" fmla="*/ 578157 w 583793"/>
              <a:gd name="connsiteY8" fmla="*/ 2609088 h 4133088"/>
              <a:gd name="connsiteX9" fmla="*/ 17325 w 583793"/>
              <a:gd name="connsiteY9" fmla="*/ 2426208 h 4133088"/>
              <a:gd name="connsiteX10" fmla="*/ 565965 w 583793"/>
              <a:gd name="connsiteY10" fmla="*/ 2243328 h 4133088"/>
              <a:gd name="connsiteX11" fmla="*/ 17325 w 583793"/>
              <a:gd name="connsiteY11" fmla="*/ 2072640 h 4133088"/>
              <a:gd name="connsiteX12" fmla="*/ 565965 w 583793"/>
              <a:gd name="connsiteY12" fmla="*/ 1883664 h 4133088"/>
              <a:gd name="connsiteX13" fmla="*/ 17325 w 583793"/>
              <a:gd name="connsiteY13" fmla="*/ 1706880 h 4133088"/>
              <a:gd name="connsiteX14" fmla="*/ 565965 w 583793"/>
              <a:gd name="connsiteY14" fmla="*/ 1524000 h 4133088"/>
              <a:gd name="connsiteX15" fmla="*/ 17325 w 583793"/>
              <a:gd name="connsiteY15" fmla="*/ 1341120 h 4133088"/>
              <a:gd name="connsiteX16" fmla="*/ 565965 w 583793"/>
              <a:gd name="connsiteY16" fmla="*/ 1158240 h 4133088"/>
              <a:gd name="connsiteX17" fmla="*/ 17325 w 583793"/>
              <a:gd name="connsiteY17" fmla="*/ 975360 h 4133088"/>
              <a:gd name="connsiteX18" fmla="*/ 565965 w 583793"/>
              <a:gd name="connsiteY18" fmla="*/ 798576 h 4133088"/>
              <a:gd name="connsiteX19" fmla="*/ 17325 w 583793"/>
              <a:gd name="connsiteY19" fmla="*/ 615696 h 4133088"/>
              <a:gd name="connsiteX20" fmla="*/ 572061 w 583793"/>
              <a:gd name="connsiteY20" fmla="*/ 438912 h 4133088"/>
              <a:gd name="connsiteX21" fmla="*/ 5133 w 583793"/>
              <a:gd name="connsiteY21" fmla="*/ 256032 h 4133088"/>
              <a:gd name="connsiteX22" fmla="*/ 291645 w 583793"/>
              <a:gd name="connsiteY22" fmla="*/ 231648 h 4133088"/>
              <a:gd name="connsiteX23" fmla="*/ 285549 w 583793"/>
              <a:gd name="connsiteY23" fmla="*/ 0 h 4133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3793" h="4133088">
                <a:moveTo>
                  <a:pt x="297741" y="4133088"/>
                </a:moveTo>
                <a:cubicBezTo>
                  <a:pt x="274373" y="4044188"/>
                  <a:pt x="251005" y="3955288"/>
                  <a:pt x="297741" y="3883152"/>
                </a:cubicBezTo>
                <a:cubicBezTo>
                  <a:pt x="344477" y="3811016"/>
                  <a:pt x="626925" y="3760216"/>
                  <a:pt x="578157" y="3700272"/>
                </a:cubicBezTo>
                <a:cubicBezTo>
                  <a:pt x="529389" y="3640328"/>
                  <a:pt x="6149" y="3585464"/>
                  <a:pt x="5133" y="3523488"/>
                </a:cubicBezTo>
                <a:cubicBezTo>
                  <a:pt x="4117" y="3461512"/>
                  <a:pt x="570029" y="3389376"/>
                  <a:pt x="572061" y="3328416"/>
                </a:cubicBezTo>
                <a:cubicBezTo>
                  <a:pt x="574093" y="3267456"/>
                  <a:pt x="19357" y="3216656"/>
                  <a:pt x="17325" y="3157728"/>
                </a:cubicBezTo>
                <a:cubicBezTo>
                  <a:pt x="15293" y="3098800"/>
                  <a:pt x="559869" y="3034792"/>
                  <a:pt x="559869" y="2974848"/>
                </a:cubicBezTo>
                <a:cubicBezTo>
                  <a:pt x="559869" y="2914904"/>
                  <a:pt x="14277" y="2859024"/>
                  <a:pt x="17325" y="2798064"/>
                </a:cubicBezTo>
                <a:cubicBezTo>
                  <a:pt x="20373" y="2737104"/>
                  <a:pt x="578157" y="2671064"/>
                  <a:pt x="578157" y="2609088"/>
                </a:cubicBezTo>
                <a:cubicBezTo>
                  <a:pt x="578157" y="2547112"/>
                  <a:pt x="19357" y="2487168"/>
                  <a:pt x="17325" y="2426208"/>
                </a:cubicBezTo>
                <a:cubicBezTo>
                  <a:pt x="15293" y="2365248"/>
                  <a:pt x="565965" y="2302256"/>
                  <a:pt x="565965" y="2243328"/>
                </a:cubicBezTo>
                <a:cubicBezTo>
                  <a:pt x="565965" y="2184400"/>
                  <a:pt x="17325" y="2132584"/>
                  <a:pt x="17325" y="2072640"/>
                </a:cubicBezTo>
                <a:cubicBezTo>
                  <a:pt x="17325" y="2012696"/>
                  <a:pt x="565965" y="1944624"/>
                  <a:pt x="565965" y="1883664"/>
                </a:cubicBezTo>
                <a:cubicBezTo>
                  <a:pt x="565965" y="1822704"/>
                  <a:pt x="17325" y="1766824"/>
                  <a:pt x="17325" y="1706880"/>
                </a:cubicBezTo>
                <a:cubicBezTo>
                  <a:pt x="17325" y="1646936"/>
                  <a:pt x="565965" y="1584960"/>
                  <a:pt x="565965" y="1524000"/>
                </a:cubicBezTo>
                <a:cubicBezTo>
                  <a:pt x="565965" y="1463040"/>
                  <a:pt x="17325" y="1402080"/>
                  <a:pt x="17325" y="1341120"/>
                </a:cubicBezTo>
                <a:cubicBezTo>
                  <a:pt x="17325" y="1280160"/>
                  <a:pt x="565965" y="1219200"/>
                  <a:pt x="565965" y="1158240"/>
                </a:cubicBezTo>
                <a:cubicBezTo>
                  <a:pt x="565965" y="1097280"/>
                  <a:pt x="17325" y="1035304"/>
                  <a:pt x="17325" y="975360"/>
                </a:cubicBezTo>
                <a:cubicBezTo>
                  <a:pt x="17325" y="915416"/>
                  <a:pt x="565965" y="858520"/>
                  <a:pt x="565965" y="798576"/>
                </a:cubicBezTo>
                <a:cubicBezTo>
                  <a:pt x="565965" y="738632"/>
                  <a:pt x="16309" y="675640"/>
                  <a:pt x="17325" y="615696"/>
                </a:cubicBezTo>
                <a:cubicBezTo>
                  <a:pt x="18341" y="555752"/>
                  <a:pt x="574093" y="498856"/>
                  <a:pt x="572061" y="438912"/>
                </a:cubicBezTo>
                <a:cubicBezTo>
                  <a:pt x="570029" y="378968"/>
                  <a:pt x="51869" y="290576"/>
                  <a:pt x="5133" y="256032"/>
                </a:cubicBezTo>
                <a:cubicBezTo>
                  <a:pt x="-41603" y="221488"/>
                  <a:pt x="244909" y="274320"/>
                  <a:pt x="291645" y="231648"/>
                </a:cubicBezTo>
                <a:cubicBezTo>
                  <a:pt x="338381" y="188976"/>
                  <a:pt x="311965" y="94488"/>
                  <a:pt x="285549" y="0"/>
                </a:cubicBezTo>
              </a:path>
            </a:pathLst>
          </a:custGeom>
          <a:noFill/>
          <a:ln w="22225">
            <a:solidFill>
              <a:schemeClr val="tx1"/>
            </a:solidFill>
          </a:ln>
          <a:scene3d>
            <a:camera prst="orthographicFront"/>
            <a:lightRig rig="sunse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54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C9519DF9-D88C-BC65-1891-341D0A8C0E31}"/>
              </a:ext>
            </a:extLst>
          </p:cNvPr>
          <p:cNvGrpSpPr/>
          <p:nvPr/>
        </p:nvGrpSpPr>
        <p:grpSpPr>
          <a:xfrm>
            <a:off x="9121287" y="1369800"/>
            <a:ext cx="2871182" cy="1890115"/>
            <a:chOff x="6434086" y="829444"/>
            <a:chExt cx="5424693" cy="3571108"/>
          </a:xfrm>
        </p:grpSpPr>
        <p:sp>
          <p:nvSpPr>
            <p:cNvPr id="110" name="Hexagon 109">
              <a:extLst>
                <a:ext uri="{FF2B5EF4-FFF2-40B4-BE49-F238E27FC236}">
                  <a16:creationId xmlns:a16="http://schemas.microsoft.com/office/drawing/2014/main" id="{C98829F0-1FFB-4B5F-D4E8-FE99C6D770CE}"/>
                </a:ext>
              </a:extLst>
            </p:cNvPr>
            <p:cNvSpPr/>
            <p:nvPr/>
          </p:nvSpPr>
          <p:spPr>
            <a:xfrm>
              <a:off x="6434086" y="829444"/>
              <a:ext cx="5174159" cy="3562815"/>
            </a:xfrm>
            <a:prstGeom prst="hexagon">
              <a:avLst/>
            </a:prstGeom>
            <a:solidFill>
              <a:srgbClr val="EDEDED"/>
            </a:solidFill>
            <a:ln w="476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1" name="Hexagon 110">
              <a:extLst>
                <a:ext uri="{FF2B5EF4-FFF2-40B4-BE49-F238E27FC236}">
                  <a16:creationId xmlns:a16="http://schemas.microsoft.com/office/drawing/2014/main" id="{E42EF234-EF67-D125-4B32-BDD1538F45CD}"/>
                </a:ext>
              </a:extLst>
            </p:cNvPr>
            <p:cNvSpPr/>
            <p:nvPr/>
          </p:nvSpPr>
          <p:spPr>
            <a:xfrm>
              <a:off x="7500976" y="1564081"/>
              <a:ext cx="3040380" cy="2093540"/>
            </a:xfrm>
            <a:prstGeom prst="hexagon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22D09461-9F4A-3D04-5BCD-9677E90DEFD4}"/>
                </a:ext>
              </a:extLst>
            </p:cNvPr>
            <p:cNvGrpSpPr/>
            <p:nvPr/>
          </p:nvGrpSpPr>
          <p:grpSpPr>
            <a:xfrm>
              <a:off x="7734650" y="1992915"/>
              <a:ext cx="171374" cy="419638"/>
              <a:chOff x="7672355" y="3137310"/>
              <a:chExt cx="171374" cy="419638"/>
            </a:xfrm>
          </p:grpSpPr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7884435C-7CF8-F5C2-4B2D-C968FB7CB466}"/>
                  </a:ext>
                </a:extLst>
              </p:cNvPr>
              <p:cNvCxnSpPr>
                <a:cxnSpLocks/>
                <a:stCxn id="146" idx="4"/>
                <a:endCxn id="122" idx="0"/>
              </p:cNvCxnSpPr>
              <p:nvPr/>
            </p:nvCxnSpPr>
            <p:spPr>
              <a:xfrm>
                <a:off x="7758043" y="3308684"/>
                <a:ext cx="2158" cy="24826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49D34A67-17C2-E6A5-018A-8D3B4F54DC41}"/>
                  </a:ext>
                </a:extLst>
              </p:cNvPr>
              <p:cNvSpPr/>
              <p:nvPr/>
            </p:nvSpPr>
            <p:spPr>
              <a:xfrm>
                <a:off x="7672355" y="3137310"/>
                <a:ext cx="171374" cy="17137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1129713F-5FF7-7BB1-DD12-6336E3C70E7E}"/>
                </a:ext>
              </a:extLst>
            </p:cNvPr>
            <p:cNvSpPr/>
            <p:nvPr/>
          </p:nvSpPr>
          <p:spPr>
            <a:xfrm>
              <a:off x="9671729" y="2659803"/>
              <a:ext cx="425816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7" name="Connector: Elbow 116">
              <a:extLst>
                <a:ext uri="{FF2B5EF4-FFF2-40B4-BE49-F238E27FC236}">
                  <a16:creationId xmlns:a16="http://schemas.microsoft.com/office/drawing/2014/main" id="{5B6C9977-28EA-9052-580B-3508DD7BD2FA}"/>
                </a:ext>
              </a:extLst>
            </p:cNvPr>
            <p:cNvCxnSpPr>
              <a:cxnSpLocks/>
              <a:stCxn id="122" idx="3"/>
              <a:endCxn id="119" idx="1"/>
            </p:cNvCxnSpPr>
            <p:nvPr/>
          </p:nvCxnSpPr>
          <p:spPr>
            <a:xfrm flipV="1">
              <a:off x="8035404" y="2432927"/>
              <a:ext cx="674337" cy="155409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or: Elbow 117">
              <a:extLst>
                <a:ext uri="{FF2B5EF4-FFF2-40B4-BE49-F238E27FC236}">
                  <a16:creationId xmlns:a16="http://schemas.microsoft.com/office/drawing/2014/main" id="{FBACF5DA-C217-3EAB-066F-06AE8C1FA099}"/>
                </a:ext>
              </a:extLst>
            </p:cNvPr>
            <p:cNvCxnSpPr>
              <a:cxnSpLocks/>
              <a:stCxn id="119" idx="3"/>
              <a:endCxn id="113" idx="0"/>
            </p:cNvCxnSpPr>
            <p:nvPr/>
          </p:nvCxnSpPr>
          <p:spPr>
            <a:xfrm>
              <a:off x="9135557" y="2432927"/>
              <a:ext cx="749080" cy="226876"/>
            </a:xfrm>
            <a:prstGeom prst="bentConnector2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A7FDC16C-6B39-38B3-C029-5FC9D9D0F560}"/>
                </a:ext>
              </a:extLst>
            </p:cNvPr>
            <p:cNvSpPr/>
            <p:nvPr/>
          </p:nvSpPr>
          <p:spPr>
            <a:xfrm>
              <a:off x="8709741" y="2257145"/>
              <a:ext cx="425816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" name="Diamond 120">
              <a:extLst>
                <a:ext uri="{FF2B5EF4-FFF2-40B4-BE49-F238E27FC236}">
                  <a16:creationId xmlns:a16="http://schemas.microsoft.com/office/drawing/2014/main" id="{3E3FBFCC-B4FC-C206-4123-DCA180EF3ADD}"/>
                </a:ext>
              </a:extLst>
            </p:cNvPr>
            <p:cNvSpPr/>
            <p:nvPr/>
          </p:nvSpPr>
          <p:spPr>
            <a:xfrm>
              <a:off x="9148994" y="236044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Rectangle: Rounded Corners 121">
              <a:extLst>
                <a:ext uri="{FF2B5EF4-FFF2-40B4-BE49-F238E27FC236}">
                  <a16:creationId xmlns:a16="http://schemas.microsoft.com/office/drawing/2014/main" id="{0007BD17-C433-0BF7-D32C-A062E73A6203}"/>
                </a:ext>
              </a:extLst>
            </p:cNvPr>
            <p:cNvSpPr/>
            <p:nvPr/>
          </p:nvSpPr>
          <p:spPr>
            <a:xfrm>
              <a:off x="7609586" y="2412554"/>
              <a:ext cx="425818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" name="Diamond 122">
              <a:extLst>
                <a:ext uri="{FF2B5EF4-FFF2-40B4-BE49-F238E27FC236}">
                  <a16:creationId xmlns:a16="http://schemas.microsoft.com/office/drawing/2014/main" id="{E5B3A599-A73E-5DBF-F73D-E4AA991D7A51}"/>
                </a:ext>
              </a:extLst>
            </p:cNvPr>
            <p:cNvSpPr/>
            <p:nvPr/>
          </p:nvSpPr>
          <p:spPr>
            <a:xfrm>
              <a:off x="8048842" y="2508917"/>
              <a:ext cx="167131" cy="167133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8F1E295B-61C5-A6CF-CB16-F439EE79B9CB}"/>
                </a:ext>
              </a:extLst>
            </p:cNvPr>
            <p:cNvSpPr/>
            <p:nvPr/>
          </p:nvSpPr>
          <p:spPr>
            <a:xfrm>
              <a:off x="8954217" y="3078046"/>
              <a:ext cx="425816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0" name="Connector: Elbow 129">
              <a:extLst>
                <a:ext uri="{FF2B5EF4-FFF2-40B4-BE49-F238E27FC236}">
                  <a16:creationId xmlns:a16="http://schemas.microsoft.com/office/drawing/2014/main" id="{434B0F26-61A6-1A17-378D-5F2FA2785C5F}"/>
                </a:ext>
              </a:extLst>
            </p:cNvPr>
            <p:cNvCxnSpPr>
              <a:cxnSpLocks/>
              <a:stCxn id="142" idx="3"/>
              <a:endCxn id="129" idx="1"/>
            </p:cNvCxnSpPr>
            <p:nvPr/>
          </p:nvCxnSpPr>
          <p:spPr>
            <a:xfrm flipH="1">
              <a:off x="8954216" y="2814472"/>
              <a:ext cx="698886" cy="439357"/>
            </a:xfrm>
            <a:prstGeom prst="bentConnector5">
              <a:avLst>
                <a:gd name="adj1" fmla="val 33475"/>
                <a:gd name="adj2" fmla="val 26193"/>
                <a:gd name="adj3" fmla="val 124784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2581BEE-7BAE-191B-D103-DD527B5E86C8}"/>
                </a:ext>
              </a:extLst>
            </p:cNvPr>
            <p:cNvSpPr txBox="1"/>
            <p:nvPr/>
          </p:nvSpPr>
          <p:spPr>
            <a:xfrm>
              <a:off x="8019688" y="1545013"/>
              <a:ext cx="2108330" cy="63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Auditorium Layouts Domain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D2600057-EF96-D1A9-19C4-E56C19CCA83D}"/>
                </a:ext>
              </a:extLst>
            </p:cNvPr>
            <p:cNvSpPr txBox="1"/>
            <p:nvPr/>
          </p:nvSpPr>
          <p:spPr>
            <a:xfrm>
              <a:off x="9182782" y="862837"/>
              <a:ext cx="1523319" cy="407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latin typeface="Alte Haas Grotesk" panose="02000503000000020004" pitchFamily="2" charset="0"/>
                </a:rPr>
                <a:t>Infra</a:t>
              </a:r>
            </a:p>
          </p:txBody>
        </p:sp>
        <p:sp>
          <p:nvSpPr>
            <p:cNvPr id="137" name="Right Brace 136">
              <a:extLst>
                <a:ext uri="{FF2B5EF4-FFF2-40B4-BE49-F238E27FC236}">
                  <a16:creationId xmlns:a16="http://schemas.microsoft.com/office/drawing/2014/main" id="{07EECF37-3B8E-D3ED-3172-A0D9A9C69B96}"/>
                </a:ext>
              </a:extLst>
            </p:cNvPr>
            <p:cNvSpPr/>
            <p:nvPr/>
          </p:nvSpPr>
          <p:spPr>
            <a:xfrm rot="12414236">
              <a:off x="10019507" y="3457714"/>
              <a:ext cx="883655" cy="428062"/>
            </a:xfrm>
            <a:prstGeom prst="rightBrace">
              <a:avLst>
                <a:gd name="adj1" fmla="val 9622"/>
                <a:gd name="adj2" fmla="val 54011"/>
              </a:avLst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A4DA0AA6-0A96-E197-34AA-6D36B6C1E37D}"/>
                </a:ext>
              </a:extLst>
            </p:cNvPr>
            <p:cNvSpPr/>
            <p:nvPr/>
          </p:nvSpPr>
          <p:spPr>
            <a:xfrm>
              <a:off x="9926171" y="3343924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C9F01918-B23C-B137-AF92-FD5026FDDD26}"/>
                </a:ext>
              </a:extLst>
            </p:cNvPr>
            <p:cNvSpPr/>
            <p:nvPr/>
          </p:nvSpPr>
          <p:spPr>
            <a:xfrm rot="17820000">
              <a:off x="10185585" y="3305766"/>
              <a:ext cx="1196509" cy="5463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b="1" cap="all" dirty="0">
                  <a:solidFill>
                    <a:schemeClr val="tx1"/>
                  </a:solidFill>
                </a:rPr>
                <a:t>Repo (adapter)</a:t>
              </a:r>
              <a:endParaRPr lang="en-GB" sz="700" b="1" cap="all" dirty="0">
                <a:solidFill>
                  <a:schemeClr val="tx1"/>
                </a:solidFill>
              </a:endParaRPr>
            </a:p>
          </p:txBody>
        </p: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4E0A2670-2B5C-1944-A686-990CDB83417E}"/>
                </a:ext>
              </a:extLst>
            </p:cNvPr>
            <p:cNvCxnSpPr>
              <a:cxnSpLocks/>
              <a:stCxn id="129" idx="3"/>
              <a:endCxn id="138" idx="2"/>
            </p:cNvCxnSpPr>
            <p:nvPr/>
          </p:nvCxnSpPr>
          <p:spPr>
            <a:xfrm>
              <a:off x="9380033" y="3253829"/>
              <a:ext cx="546138" cy="175782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Diamond 141">
              <a:extLst>
                <a:ext uri="{FF2B5EF4-FFF2-40B4-BE49-F238E27FC236}">
                  <a16:creationId xmlns:a16="http://schemas.microsoft.com/office/drawing/2014/main" id="{723686CE-455C-C7DE-7FCB-C16BA803CF59}"/>
                </a:ext>
              </a:extLst>
            </p:cNvPr>
            <p:cNvSpPr/>
            <p:nvPr/>
          </p:nvSpPr>
          <p:spPr>
            <a:xfrm>
              <a:off x="9485971" y="273090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" name="Flowchart: Magnetic Disk 142">
              <a:extLst>
                <a:ext uri="{FF2B5EF4-FFF2-40B4-BE49-F238E27FC236}">
                  <a16:creationId xmlns:a16="http://schemas.microsoft.com/office/drawing/2014/main" id="{C7D2CC5E-A081-4C8D-44F4-FF2C65CFF3E4}"/>
                </a:ext>
              </a:extLst>
            </p:cNvPr>
            <p:cNvSpPr/>
            <p:nvPr/>
          </p:nvSpPr>
          <p:spPr>
            <a:xfrm>
              <a:off x="11354258" y="3692575"/>
              <a:ext cx="504521" cy="707977"/>
            </a:xfrm>
            <a:prstGeom prst="flowChartMagneticDisk">
              <a:avLst/>
            </a:prstGeom>
            <a:solidFill>
              <a:srgbClr val="EDEDED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800" b="1" cap="all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lte Haas Grotesk" panose="02000503000000020004" pitchFamily="2" charset="0"/>
                </a:rPr>
                <a:t>db</a:t>
              </a:r>
              <a:endParaRPr lang="fr-FR" sz="900" b="1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lte Haas Grotesk" panose="02000503000000020004" pitchFamily="2" charset="0"/>
              </a:endParaRPr>
            </a:p>
          </p:txBody>
        </p: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7989AB27-3187-985B-454F-982C59559D66}"/>
                </a:ext>
              </a:extLst>
            </p:cNvPr>
            <p:cNvCxnSpPr>
              <a:cxnSpLocks/>
              <a:stCxn id="140" idx="2"/>
              <a:endCxn id="143" idx="2"/>
            </p:cNvCxnSpPr>
            <p:nvPr/>
          </p:nvCxnSpPr>
          <p:spPr>
            <a:xfrm>
              <a:off x="11027223" y="3702932"/>
              <a:ext cx="327035" cy="34363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Hexagon 34">
            <a:extLst>
              <a:ext uri="{FF2B5EF4-FFF2-40B4-BE49-F238E27FC236}">
                <a16:creationId xmlns:a16="http://schemas.microsoft.com/office/drawing/2014/main" id="{33B14C1D-1A7E-737A-1CCD-C4EC7DED6FA1}"/>
              </a:ext>
            </a:extLst>
          </p:cNvPr>
          <p:cNvSpPr/>
          <p:nvPr/>
        </p:nvSpPr>
        <p:spPr>
          <a:xfrm>
            <a:off x="1130412" y="1372282"/>
            <a:ext cx="5174160" cy="3562815"/>
          </a:xfrm>
          <a:prstGeom prst="hexagon">
            <a:avLst/>
          </a:prstGeom>
          <a:solidFill>
            <a:srgbClr val="DFC9EF"/>
          </a:solidFill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6A6D51E6-CF65-EF02-1DBB-4E90126E0B31}"/>
              </a:ext>
            </a:extLst>
          </p:cNvPr>
          <p:cNvSpPr/>
          <p:nvPr/>
        </p:nvSpPr>
        <p:spPr>
          <a:xfrm>
            <a:off x="2206827" y="2106919"/>
            <a:ext cx="3040380" cy="2093540"/>
          </a:xfrm>
          <a:prstGeom prst="hexagon">
            <a:avLst/>
          </a:prstGeom>
          <a:solidFill>
            <a:srgbClr val="BA8CDC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40C4411-4AE3-4C39-3A25-7CA0DDA67A79}"/>
              </a:ext>
            </a:extLst>
          </p:cNvPr>
          <p:cNvGrpSpPr/>
          <p:nvPr/>
        </p:nvGrpSpPr>
        <p:grpSpPr>
          <a:xfrm>
            <a:off x="2457876" y="2594187"/>
            <a:ext cx="171374" cy="381578"/>
            <a:chOff x="7689730" y="3195744"/>
            <a:chExt cx="171374" cy="381578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C6BA29F-F336-8477-0F22-3890AFCE60EA}"/>
                </a:ext>
              </a:extLst>
            </p:cNvPr>
            <p:cNvCxnSpPr>
              <a:cxnSpLocks/>
            </p:cNvCxnSpPr>
            <p:nvPr/>
          </p:nvCxnSpPr>
          <p:spPr>
            <a:xfrm>
              <a:off x="7775417" y="3367118"/>
              <a:ext cx="0" cy="2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F1A047A-9909-5D12-7282-628EA8ED1B30}"/>
                </a:ext>
              </a:extLst>
            </p:cNvPr>
            <p:cNvSpPr/>
            <p:nvPr/>
          </p:nvSpPr>
          <p:spPr>
            <a:xfrm>
              <a:off x="7689730" y="3195744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CE914DA8-CDC3-DE3A-3738-128639367FC4}"/>
              </a:ext>
            </a:extLst>
          </p:cNvPr>
          <p:cNvSpPr/>
          <p:nvPr/>
        </p:nvSpPr>
        <p:spPr>
          <a:xfrm>
            <a:off x="4005403" y="2890186"/>
            <a:ext cx="425816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80B21C75-7B16-2C9B-F4C3-5F3C6DFDC475}"/>
              </a:ext>
            </a:extLst>
          </p:cNvPr>
          <p:cNvCxnSpPr>
            <a:cxnSpLocks/>
            <a:stCxn id="48" idx="3"/>
            <a:endCxn id="46" idx="1"/>
          </p:cNvCxnSpPr>
          <p:nvPr/>
        </p:nvCxnSpPr>
        <p:spPr>
          <a:xfrm flipV="1">
            <a:off x="2761180" y="2504092"/>
            <a:ext cx="604954" cy="612168"/>
          </a:xfrm>
          <a:prstGeom prst="bentConnector3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8F16B881-7F02-9320-ABC2-0B490E03D5CA}"/>
              </a:ext>
            </a:extLst>
          </p:cNvPr>
          <p:cNvCxnSpPr>
            <a:cxnSpLocks/>
            <a:stCxn id="46" idx="3"/>
            <a:endCxn id="43" idx="0"/>
          </p:cNvCxnSpPr>
          <p:nvPr/>
        </p:nvCxnSpPr>
        <p:spPr>
          <a:xfrm>
            <a:off x="3791951" y="2504092"/>
            <a:ext cx="426360" cy="386094"/>
          </a:xfrm>
          <a:prstGeom prst="bentConnector2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BEC7E3D-294F-32B3-0467-8A3ABCBC742D}"/>
              </a:ext>
            </a:extLst>
          </p:cNvPr>
          <p:cNvSpPr/>
          <p:nvPr/>
        </p:nvSpPr>
        <p:spPr>
          <a:xfrm>
            <a:off x="3366134" y="2328309"/>
            <a:ext cx="425817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Diamond 46">
            <a:extLst>
              <a:ext uri="{FF2B5EF4-FFF2-40B4-BE49-F238E27FC236}">
                <a16:creationId xmlns:a16="http://schemas.microsoft.com/office/drawing/2014/main" id="{CF1E7E84-BE84-EF72-028C-7C6BE33BBDC3}"/>
              </a:ext>
            </a:extLst>
          </p:cNvPr>
          <p:cNvSpPr/>
          <p:nvPr/>
        </p:nvSpPr>
        <p:spPr>
          <a:xfrm>
            <a:off x="3799194" y="2414175"/>
            <a:ext cx="167131" cy="167131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41AD289-0792-2EA4-E800-3122F9EFFC59}"/>
              </a:ext>
            </a:extLst>
          </p:cNvPr>
          <p:cNvSpPr/>
          <p:nvPr/>
        </p:nvSpPr>
        <p:spPr>
          <a:xfrm>
            <a:off x="2335362" y="2940477"/>
            <a:ext cx="425818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Diamond 48">
            <a:extLst>
              <a:ext uri="{FF2B5EF4-FFF2-40B4-BE49-F238E27FC236}">
                <a16:creationId xmlns:a16="http://schemas.microsoft.com/office/drawing/2014/main" id="{BC214A87-C3D5-FF0B-97DE-4DA23A95B490}"/>
              </a:ext>
            </a:extLst>
          </p:cNvPr>
          <p:cNvSpPr/>
          <p:nvPr/>
        </p:nvSpPr>
        <p:spPr>
          <a:xfrm>
            <a:off x="2764551" y="3028958"/>
            <a:ext cx="167130" cy="167132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ight Brace 49">
            <a:extLst>
              <a:ext uri="{FF2B5EF4-FFF2-40B4-BE49-F238E27FC236}">
                <a16:creationId xmlns:a16="http://schemas.microsoft.com/office/drawing/2014/main" id="{6933D540-CF40-3B71-81DD-0728A7B7E745}"/>
              </a:ext>
            </a:extLst>
          </p:cNvPr>
          <p:cNvSpPr/>
          <p:nvPr/>
        </p:nvSpPr>
        <p:spPr>
          <a:xfrm rot="12414236">
            <a:off x="5134217" y="3214846"/>
            <a:ext cx="883655" cy="428062"/>
          </a:xfrm>
          <a:prstGeom prst="rightBrace">
            <a:avLst>
              <a:gd name="adj1" fmla="val 9622"/>
              <a:gd name="adj2" fmla="val 54011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72ECD37-CF7C-FD44-E585-9389787F552F}"/>
              </a:ext>
            </a:extLst>
          </p:cNvPr>
          <p:cNvCxnSpPr>
            <a:cxnSpLocks/>
            <a:stCxn id="43" idx="3"/>
            <a:endCxn id="52" idx="1"/>
          </p:cNvCxnSpPr>
          <p:nvPr/>
        </p:nvCxnSpPr>
        <p:spPr>
          <a:xfrm>
            <a:off x="4431219" y="3065969"/>
            <a:ext cx="634759" cy="60184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213DB660-4E3D-3960-4A63-D7FBF409CF29}"/>
              </a:ext>
            </a:extLst>
          </p:cNvPr>
          <p:cNvSpPr/>
          <p:nvPr/>
        </p:nvSpPr>
        <p:spPr>
          <a:xfrm>
            <a:off x="5040881" y="3101056"/>
            <a:ext cx="171374" cy="17137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AC230C3-B6DC-459A-6E3F-2394AB209B41}"/>
              </a:ext>
            </a:extLst>
          </p:cNvPr>
          <p:cNvSpPr/>
          <p:nvPr/>
        </p:nvSpPr>
        <p:spPr>
          <a:xfrm>
            <a:off x="2899680" y="3543024"/>
            <a:ext cx="425816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8253828B-6500-05DB-B3F4-DE0CEA08709C}"/>
              </a:ext>
            </a:extLst>
          </p:cNvPr>
          <p:cNvSpPr/>
          <p:nvPr/>
        </p:nvSpPr>
        <p:spPr>
          <a:xfrm>
            <a:off x="3660068" y="3620884"/>
            <a:ext cx="425816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623284CD-18F4-CF51-5F9F-6A6C6563AA46}"/>
              </a:ext>
            </a:extLst>
          </p:cNvPr>
          <p:cNvCxnSpPr>
            <a:cxnSpLocks/>
            <a:stCxn id="63" idx="3"/>
            <a:endCxn id="64" idx="1"/>
          </p:cNvCxnSpPr>
          <p:nvPr/>
        </p:nvCxnSpPr>
        <p:spPr>
          <a:xfrm>
            <a:off x="3325496" y="3718807"/>
            <a:ext cx="334572" cy="77860"/>
          </a:xfrm>
          <a:prstGeom prst="bentConnector3">
            <a:avLst>
              <a:gd name="adj1" fmla="val 57592"/>
            </a:avLst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E289FFA-45DA-6FFE-34F0-C4A60E2E3E8F}"/>
              </a:ext>
            </a:extLst>
          </p:cNvPr>
          <p:cNvCxnSpPr>
            <a:cxnSpLocks/>
            <a:stCxn id="48" idx="2"/>
            <a:endCxn id="63" idx="1"/>
          </p:cNvCxnSpPr>
          <p:nvPr/>
        </p:nvCxnSpPr>
        <p:spPr>
          <a:xfrm>
            <a:off x="2548271" y="3292042"/>
            <a:ext cx="351409" cy="426765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F0DC8FA8-A750-E835-50E7-91D1B053EA3E}"/>
              </a:ext>
            </a:extLst>
          </p:cNvPr>
          <p:cNvSpPr txBox="1"/>
          <p:nvPr/>
        </p:nvSpPr>
        <p:spPr>
          <a:xfrm>
            <a:off x="2582958" y="2115294"/>
            <a:ext cx="21083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b="1" cap="all" dirty="0">
                <a:latin typeface="Alte Haas Grotesk" panose="02000503000000020004" pitchFamily="2" charset="0"/>
              </a:rPr>
              <a:t>Seat suggestions Domain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6926729-2368-F21C-A7F2-F3D542F577A7}"/>
              </a:ext>
            </a:extLst>
          </p:cNvPr>
          <p:cNvSpPr txBox="1"/>
          <p:nvPr/>
        </p:nvSpPr>
        <p:spPr>
          <a:xfrm>
            <a:off x="3888634" y="1405675"/>
            <a:ext cx="1523320" cy="272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b="1" cap="all" dirty="0">
                <a:latin typeface="Alte Haas Grotesk" panose="02000503000000020004" pitchFamily="2" charset="0"/>
              </a:rPr>
              <a:t>Infrastructure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7EB3B387-29CE-ED80-CE7F-BA9EBA7FB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25" y="1200373"/>
            <a:ext cx="696871" cy="656800"/>
          </a:xfrm>
          <a:prstGeom prst="rect">
            <a:avLst/>
          </a:prstGeom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0BD609C-A372-9B77-A208-61AAF7FAC62E}"/>
              </a:ext>
            </a:extLst>
          </p:cNvPr>
          <p:cNvCxnSpPr>
            <a:cxnSpLocks/>
          </p:cNvCxnSpPr>
          <p:nvPr/>
        </p:nvCxnSpPr>
        <p:spPr>
          <a:xfrm>
            <a:off x="999658" y="1770459"/>
            <a:ext cx="593398" cy="39171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9B6EC26-17C9-4060-F3BD-944E655A43B6}"/>
              </a:ext>
            </a:extLst>
          </p:cNvPr>
          <p:cNvSpPr txBox="1"/>
          <p:nvPr/>
        </p:nvSpPr>
        <p:spPr>
          <a:xfrm>
            <a:off x="1124278" y="1714490"/>
            <a:ext cx="6187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latin typeface="Alte Haas Grotesk" panose="02000503000000020004" pitchFamily="2" charset="0"/>
              </a:rPr>
              <a:t>HTTP</a:t>
            </a:r>
            <a:endParaRPr lang="en-GB" sz="900" b="1" dirty="0">
              <a:latin typeface="Alte Haas Grotesk" panose="02000503000000020004" pitchFamily="2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C22163D-87CF-BDE6-599E-F2275CD480AD}"/>
              </a:ext>
            </a:extLst>
          </p:cNvPr>
          <p:cNvSpPr txBox="1"/>
          <p:nvPr/>
        </p:nvSpPr>
        <p:spPr>
          <a:xfrm>
            <a:off x="553665" y="176549"/>
            <a:ext cx="1113033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300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The split - “Micro” services powered by hexagonal architecture</a:t>
            </a:r>
          </a:p>
        </p:txBody>
      </p:sp>
      <p:sp>
        <p:nvSpPr>
          <p:cNvPr id="85" name="Right Brace 84">
            <a:extLst>
              <a:ext uri="{FF2B5EF4-FFF2-40B4-BE49-F238E27FC236}">
                <a16:creationId xmlns:a16="http://schemas.microsoft.com/office/drawing/2014/main" id="{ECBCF79C-DB7C-8437-A8D1-79A66D6A3034}"/>
              </a:ext>
            </a:extLst>
          </p:cNvPr>
          <p:cNvSpPr/>
          <p:nvPr/>
        </p:nvSpPr>
        <p:spPr>
          <a:xfrm rot="12414236">
            <a:off x="4725358" y="4000552"/>
            <a:ext cx="883655" cy="428062"/>
          </a:xfrm>
          <a:prstGeom prst="rightBrace">
            <a:avLst>
              <a:gd name="adj1" fmla="val 9622"/>
              <a:gd name="adj2" fmla="val 54011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EFB2C063-5C64-7717-7CF4-F13A7821C2FA}"/>
              </a:ext>
            </a:extLst>
          </p:cNvPr>
          <p:cNvSpPr/>
          <p:nvPr/>
        </p:nvSpPr>
        <p:spPr>
          <a:xfrm>
            <a:off x="4632022" y="3886762"/>
            <a:ext cx="171374" cy="17137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C2D66E4-746D-C29C-9C6E-03E99FEE3A62}"/>
              </a:ext>
            </a:extLst>
          </p:cNvPr>
          <p:cNvSpPr/>
          <p:nvPr/>
        </p:nvSpPr>
        <p:spPr>
          <a:xfrm rot="17820000">
            <a:off x="4959075" y="4081501"/>
            <a:ext cx="823899" cy="54631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>
                <a:solidFill>
                  <a:schemeClr val="tx1"/>
                </a:solidFill>
              </a:rPr>
              <a:t>Repository (Adapter)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264A4D3-64FF-9EDF-3633-89AB523BA0D2}"/>
              </a:ext>
            </a:extLst>
          </p:cNvPr>
          <p:cNvCxnSpPr>
            <a:cxnSpLocks/>
            <a:stCxn id="64" idx="3"/>
            <a:endCxn id="86" idx="2"/>
          </p:cNvCxnSpPr>
          <p:nvPr/>
        </p:nvCxnSpPr>
        <p:spPr>
          <a:xfrm>
            <a:off x="4085884" y="3796667"/>
            <a:ext cx="546138" cy="175782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Diamond 99">
            <a:extLst>
              <a:ext uri="{FF2B5EF4-FFF2-40B4-BE49-F238E27FC236}">
                <a16:creationId xmlns:a16="http://schemas.microsoft.com/office/drawing/2014/main" id="{6CA5F1AF-7106-D0E4-AB41-41734719A651}"/>
              </a:ext>
            </a:extLst>
          </p:cNvPr>
          <p:cNvSpPr/>
          <p:nvPr/>
        </p:nvSpPr>
        <p:spPr>
          <a:xfrm>
            <a:off x="3332536" y="3640001"/>
            <a:ext cx="167131" cy="167131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Flowchart: Magnetic Disk 101">
            <a:extLst>
              <a:ext uri="{FF2B5EF4-FFF2-40B4-BE49-F238E27FC236}">
                <a16:creationId xmlns:a16="http://schemas.microsoft.com/office/drawing/2014/main" id="{8809B9B3-2ABA-7002-C465-823660F01F15}"/>
              </a:ext>
            </a:extLst>
          </p:cNvPr>
          <p:cNvSpPr/>
          <p:nvPr/>
        </p:nvSpPr>
        <p:spPr>
          <a:xfrm>
            <a:off x="5930235" y="4750835"/>
            <a:ext cx="504521" cy="707978"/>
          </a:xfrm>
          <a:prstGeom prst="flowChartMagneticDisk">
            <a:avLst/>
          </a:prstGeom>
          <a:solidFill>
            <a:srgbClr val="DFC9EF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cap="all" dirty="0" err="1">
                <a:solidFill>
                  <a:schemeClr val="tx1"/>
                </a:solidFill>
                <a:latin typeface="Alte Haas Grotesk" panose="02000503000000020004" pitchFamily="2" charset="0"/>
              </a:rPr>
              <a:t>db</a:t>
            </a:r>
            <a:endParaRPr lang="fr-FR" sz="1400" b="1" cap="all" dirty="0">
              <a:solidFill>
                <a:schemeClr val="tx1"/>
              </a:solidFill>
              <a:latin typeface="Alte Haas Grotesk" panose="02000503000000020004" pitchFamily="2" charset="0"/>
            </a:endParaRP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DC579C9-2B02-64AB-2FBD-5421A8699E3D}"/>
              </a:ext>
            </a:extLst>
          </p:cNvPr>
          <p:cNvCxnSpPr>
            <a:cxnSpLocks/>
            <a:stCxn id="84" idx="2"/>
            <a:endCxn id="102" idx="1"/>
          </p:cNvCxnSpPr>
          <p:nvPr/>
        </p:nvCxnSpPr>
        <p:spPr>
          <a:xfrm>
            <a:off x="5614408" y="4478666"/>
            <a:ext cx="568088" cy="27216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35FD09CB-1EA0-C721-B9D5-8B0814D9365D}"/>
              </a:ext>
            </a:extLst>
          </p:cNvPr>
          <p:cNvSpPr txBox="1"/>
          <p:nvPr/>
        </p:nvSpPr>
        <p:spPr>
          <a:xfrm>
            <a:off x="2047278" y="4991066"/>
            <a:ext cx="333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Seat </a:t>
            </a:r>
            <a:r>
              <a:rPr lang="en-GB" b="1" cap="all" dirty="0" err="1">
                <a:solidFill>
                  <a:srgbClr val="C00000"/>
                </a:solidFill>
                <a:latin typeface="Alte Haas Grotesk" panose="02000503000000020004" pitchFamily="2" charset="0"/>
              </a:rPr>
              <a:t>SuggestionS</a:t>
            </a:r>
            <a:r>
              <a:rPr lang="en-GB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 API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D87D58F9-2C40-7FD4-B61B-2A6215BFBADB}"/>
              </a:ext>
            </a:extLst>
          </p:cNvPr>
          <p:cNvSpPr txBox="1"/>
          <p:nvPr/>
        </p:nvSpPr>
        <p:spPr>
          <a:xfrm>
            <a:off x="8269919" y="698400"/>
            <a:ext cx="3364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@tpierrain (use case driven)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3A0FE73-1B1E-E8FF-A0DA-90CF4B87BD6F}"/>
              </a:ext>
            </a:extLst>
          </p:cNvPr>
          <p:cNvGrpSpPr/>
          <p:nvPr/>
        </p:nvGrpSpPr>
        <p:grpSpPr>
          <a:xfrm>
            <a:off x="6513212" y="1976426"/>
            <a:ext cx="3309721" cy="3514642"/>
            <a:chOff x="6132212" y="1877366"/>
            <a:chExt cx="3309721" cy="351464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0AD7627-CA42-A16A-95A7-5420680D70BC}"/>
                </a:ext>
              </a:extLst>
            </p:cNvPr>
            <p:cNvGrpSpPr/>
            <p:nvPr/>
          </p:nvGrpSpPr>
          <p:grpSpPr>
            <a:xfrm>
              <a:off x="6132212" y="1877366"/>
              <a:ext cx="3309721" cy="3514642"/>
              <a:chOff x="6447797" y="-1116586"/>
              <a:chExt cx="6253255" cy="6640419"/>
            </a:xfrm>
          </p:grpSpPr>
          <p:sp>
            <p:nvSpPr>
              <p:cNvPr id="54" name="Hexagon 53">
                <a:extLst>
                  <a:ext uri="{FF2B5EF4-FFF2-40B4-BE49-F238E27FC236}">
                    <a16:creationId xmlns:a16="http://schemas.microsoft.com/office/drawing/2014/main" id="{9DD52ED7-5148-67C5-D885-4E2830223613}"/>
                  </a:ext>
                </a:extLst>
              </p:cNvPr>
              <p:cNvSpPr/>
              <p:nvPr/>
            </p:nvSpPr>
            <p:spPr>
              <a:xfrm>
                <a:off x="6447797" y="856867"/>
                <a:ext cx="5174160" cy="3562815"/>
              </a:xfrm>
              <a:prstGeom prst="hexagon">
                <a:avLst/>
              </a:prstGeom>
              <a:solidFill>
                <a:srgbClr val="C5E0B4"/>
              </a:solidFill>
              <a:ln w="4762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5" name="Hexagon 54">
                <a:extLst>
                  <a:ext uri="{FF2B5EF4-FFF2-40B4-BE49-F238E27FC236}">
                    <a16:creationId xmlns:a16="http://schemas.microsoft.com/office/drawing/2014/main" id="{E1A94735-76EC-0EEC-1E7A-94F203EE3E8A}"/>
                  </a:ext>
                </a:extLst>
              </p:cNvPr>
              <p:cNvSpPr/>
              <p:nvPr/>
            </p:nvSpPr>
            <p:spPr>
              <a:xfrm>
                <a:off x="7500976" y="1564081"/>
                <a:ext cx="3040380" cy="2093540"/>
              </a:xfrm>
              <a:prstGeom prst="hexagon">
                <a:avLst/>
              </a:prstGeom>
              <a:solidFill>
                <a:schemeClr val="accent6">
                  <a:lumMod val="75000"/>
                </a:schemeClr>
              </a:solidFill>
              <a:ln w="285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46FE6698-D1C7-EB99-A29D-01C15BFE6930}"/>
                  </a:ext>
                </a:extLst>
              </p:cNvPr>
              <p:cNvGrpSpPr/>
              <p:nvPr/>
            </p:nvGrpSpPr>
            <p:grpSpPr>
              <a:xfrm>
                <a:off x="7752025" y="2051349"/>
                <a:ext cx="171374" cy="381578"/>
                <a:chOff x="7689730" y="3195744"/>
                <a:chExt cx="171374" cy="381578"/>
              </a:xfrm>
            </p:grpSpPr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346842CB-ECB5-4A41-CB6E-850668EB1A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75417" y="3367118"/>
                  <a:ext cx="0" cy="21020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B239EA92-866E-0A54-CA7C-B0B33D25230B}"/>
                    </a:ext>
                  </a:extLst>
                </p:cNvPr>
                <p:cNvSpPr/>
                <p:nvPr/>
              </p:nvSpPr>
              <p:spPr>
                <a:xfrm>
                  <a:off x="7689730" y="3195744"/>
                  <a:ext cx="171374" cy="17137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A91F7BBF-76E0-0B42-A3AD-72D12FFFF00E}"/>
                  </a:ext>
                </a:extLst>
              </p:cNvPr>
              <p:cNvSpPr/>
              <p:nvPr/>
            </p:nvSpPr>
            <p:spPr>
              <a:xfrm>
                <a:off x="9299552" y="2347348"/>
                <a:ext cx="425816" cy="351565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2" name="Connector: Elbow 61">
                <a:extLst>
                  <a:ext uri="{FF2B5EF4-FFF2-40B4-BE49-F238E27FC236}">
                    <a16:creationId xmlns:a16="http://schemas.microsoft.com/office/drawing/2014/main" id="{F35028B4-E820-3AD3-679D-1FBB515019AD}"/>
                  </a:ext>
                </a:extLst>
              </p:cNvPr>
              <p:cNvCxnSpPr>
                <a:cxnSpLocks/>
                <a:stCxn id="75" idx="3"/>
                <a:endCxn id="68" idx="1"/>
              </p:cNvCxnSpPr>
              <p:nvPr/>
            </p:nvCxnSpPr>
            <p:spPr>
              <a:xfrm flipV="1">
                <a:off x="8055329" y="2432927"/>
                <a:ext cx="489905" cy="140495"/>
              </a:xfrm>
              <a:prstGeom prst="bentConnector3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or: Elbow 66">
                <a:extLst>
                  <a:ext uri="{FF2B5EF4-FFF2-40B4-BE49-F238E27FC236}">
                    <a16:creationId xmlns:a16="http://schemas.microsoft.com/office/drawing/2014/main" id="{F4DA6F4A-D250-0679-5659-97B30FF5D9B5}"/>
                  </a:ext>
                </a:extLst>
              </p:cNvPr>
              <p:cNvCxnSpPr>
                <a:cxnSpLocks/>
                <a:stCxn id="68" idx="3"/>
                <a:endCxn id="61" idx="0"/>
              </p:cNvCxnSpPr>
              <p:nvPr/>
            </p:nvCxnSpPr>
            <p:spPr>
              <a:xfrm flipV="1">
                <a:off x="8971051" y="2347348"/>
                <a:ext cx="541409" cy="85579"/>
              </a:xfrm>
              <a:prstGeom prst="bentConnector4">
                <a:avLst>
                  <a:gd name="adj1" fmla="val 49865"/>
                  <a:gd name="adj2" fmla="val 163347"/>
                </a:avLst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Rectangle: Rounded Corners 67">
                <a:extLst>
                  <a:ext uri="{FF2B5EF4-FFF2-40B4-BE49-F238E27FC236}">
                    <a16:creationId xmlns:a16="http://schemas.microsoft.com/office/drawing/2014/main" id="{E3DC875F-221F-60CA-BAAA-116AF524C906}"/>
                  </a:ext>
                </a:extLst>
              </p:cNvPr>
              <p:cNvSpPr/>
              <p:nvPr/>
            </p:nvSpPr>
            <p:spPr>
              <a:xfrm>
                <a:off x="8545235" y="2257145"/>
                <a:ext cx="425816" cy="351565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" name="Diamond 68">
                <a:extLst>
                  <a:ext uri="{FF2B5EF4-FFF2-40B4-BE49-F238E27FC236}">
                    <a16:creationId xmlns:a16="http://schemas.microsoft.com/office/drawing/2014/main" id="{38959B09-D0ED-0133-3C32-6E7FE0C1DE99}"/>
                  </a:ext>
                </a:extLst>
              </p:cNvPr>
              <p:cNvSpPr/>
              <p:nvPr/>
            </p:nvSpPr>
            <p:spPr>
              <a:xfrm>
                <a:off x="8992014" y="2343811"/>
                <a:ext cx="167131" cy="167131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Rectangle: Rounded Corners 74">
                <a:extLst>
                  <a:ext uri="{FF2B5EF4-FFF2-40B4-BE49-F238E27FC236}">
                    <a16:creationId xmlns:a16="http://schemas.microsoft.com/office/drawing/2014/main" id="{0248DB1F-705C-5333-B937-E8B8427AF43B}"/>
                  </a:ext>
                </a:extLst>
              </p:cNvPr>
              <p:cNvSpPr/>
              <p:nvPr/>
            </p:nvSpPr>
            <p:spPr>
              <a:xfrm>
                <a:off x="7629511" y="2397639"/>
                <a:ext cx="425818" cy="351565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" name="Diamond 76">
                <a:extLst>
                  <a:ext uri="{FF2B5EF4-FFF2-40B4-BE49-F238E27FC236}">
                    <a16:creationId xmlns:a16="http://schemas.microsoft.com/office/drawing/2014/main" id="{6F5E8D24-8A24-64CE-5518-2761583907EC}"/>
                  </a:ext>
                </a:extLst>
              </p:cNvPr>
              <p:cNvSpPr/>
              <p:nvPr/>
            </p:nvSpPr>
            <p:spPr>
              <a:xfrm>
                <a:off x="8058700" y="2486120"/>
                <a:ext cx="167130" cy="167132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" name="Right Brace 77">
                <a:extLst>
                  <a:ext uri="{FF2B5EF4-FFF2-40B4-BE49-F238E27FC236}">
                    <a16:creationId xmlns:a16="http://schemas.microsoft.com/office/drawing/2014/main" id="{5526F385-4419-589B-87CB-309B2247E2DD}"/>
                  </a:ext>
                </a:extLst>
              </p:cNvPr>
              <p:cNvSpPr/>
              <p:nvPr/>
            </p:nvSpPr>
            <p:spPr>
              <a:xfrm rot="12414236">
                <a:off x="10428366" y="2672008"/>
                <a:ext cx="883655" cy="428062"/>
              </a:xfrm>
              <a:prstGeom prst="rightBrace">
                <a:avLst>
                  <a:gd name="adj1" fmla="val 9622"/>
                  <a:gd name="adj2" fmla="val 54011"/>
                </a:avLst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372655C0-14CB-8966-42FE-167A0B45D45B}"/>
                  </a:ext>
                </a:extLst>
              </p:cNvPr>
              <p:cNvCxnSpPr>
                <a:cxnSpLocks/>
                <a:stCxn id="61" idx="3"/>
                <a:endCxn id="82" idx="1"/>
              </p:cNvCxnSpPr>
              <p:nvPr/>
            </p:nvCxnSpPr>
            <p:spPr>
              <a:xfrm>
                <a:off x="9725368" y="2523131"/>
                <a:ext cx="634759" cy="60184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FB5953B9-54B3-B547-8D14-8A7FE26D7C31}"/>
                  </a:ext>
                </a:extLst>
              </p:cNvPr>
              <p:cNvSpPr/>
              <p:nvPr/>
            </p:nvSpPr>
            <p:spPr>
              <a:xfrm>
                <a:off x="10335030" y="2558218"/>
                <a:ext cx="171374" cy="17137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027515E5-641D-244C-3F43-2B18AEC193E8}"/>
                  </a:ext>
                </a:extLst>
              </p:cNvPr>
              <p:cNvSpPr/>
              <p:nvPr/>
            </p:nvSpPr>
            <p:spPr>
              <a:xfrm rot="17820000">
                <a:off x="10645483" y="2615218"/>
                <a:ext cx="966988" cy="546310"/>
              </a:xfrm>
              <a:prstGeom prst="rect">
                <a:avLst/>
              </a:prstGeom>
              <a:solidFill>
                <a:srgbClr val="FFD966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600" b="1" cap="all" dirty="0">
                    <a:solidFill>
                      <a:schemeClr val="tx1"/>
                    </a:solidFill>
                  </a:rPr>
                  <a:t>web Adapter</a:t>
                </a:r>
                <a:endParaRPr lang="en-GB" sz="600" b="1" cap="al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Rectangle: Rounded Corners 86">
                <a:extLst>
                  <a:ext uri="{FF2B5EF4-FFF2-40B4-BE49-F238E27FC236}">
                    <a16:creationId xmlns:a16="http://schemas.microsoft.com/office/drawing/2014/main" id="{93063552-4216-984A-B7EB-C376D8B80F06}"/>
                  </a:ext>
                </a:extLst>
              </p:cNvPr>
              <p:cNvSpPr/>
              <p:nvPr/>
            </p:nvSpPr>
            <p:spPr>
              <a:xfrm>
                <a:off x="8193829" y="3000186"/>
                <a:ext cx="425816" cy="351565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802E32F5-5DE5-AFCD-E40C-7A0751D592C4}"/>
                  </a:ext>
                </a:extLst>
              </p:cNvPr>
              <p:cNvCxnSpPr>
                <a:cxnSpLocks/>
                <a:stCxn id="75" idx="2"/>
                <a:endCxn id="87" idx="1"/>
              </p:cNvCxnSpPr>
              <p:nvPr/>
            </p:nvCxnSpPr>
            <p:spPr>
              <a:xfrm>
                <a:off x="7842420" y="2749204"/>
                <a:ext cx="351409" cy="426765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72E871A-5011-AE88-AEE3-79FCA3EE906D}"/>
                  </a:ext>
                </a:extLst>
              </p:cNvPr>
              <p:cNvSpPr txBox="1"/>
              <p:nvPr/>
            </p:nvSpPr>
            <p:spPr>
              <a:xfrm>
                <a:off x="8019688" y="1545013"/>
                <a:ext cx="2108330" cy="639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800" b="1" cap="all" dirty="0">
                    <a:solidFill>
                      <a:schemeClr val="bg1"/>
                    </a:solidFill>
                    <a:latin typeface="Alte Haas Grotesk" panose="02000503000000020004" pitchFamily="2" charset="0"/>
                  </a:rPr>
                  <a:t>Auditorium seating Domain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EC6B82CF-2338-4999-5916-6422740C2309}"/>
                  </a:ext>
                </a:extLst>
              </p:cNvPr>
              <p:cNvSpPr txBox="1"/>
              <p:nvPr/>
            </p:nvSpPr>
            <p:spPr>
              <a:xfrm>
                <a:off x="9182782" y="862837"/>
                <a:ext cx="1523319" cy="407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800" b="1" cap="all" dirty="0">
                    <a:latin typeface="Alte Haas Grotesk" panose="02000503000000020004" pitchFamily="2" charset="0"/>
                  </a:rPr>
                  <a:t>Infra</a:t>
                </a:r>
              </a:p>
            </p:txBody>
          </p:sp>
          <p:sp>
            <p:nvSpPr>
              <p:cNvPr id="97" name="Right Brace 96">
                <a:extLst>
                  <a:ext uri="{FF2B5EF4-FFF2-40B4-BE49-F238E27FC236}">
                    <a16:creationId xmlns:a16="http://schemas.microsoft.com/office/drawing/2014/main" id="{CB6994B6-0811-5440-AEF9-9EFFA4C518AE}"/>
                  </a:ext>
                </a:extLst>
              </p:cNvPr>
              <p:cNvSpPr/>
              <p:nvPr/>
            </p:nvSpPr>
            <p:spPr>
              <a:xfrm rot="12414236">
                <a:off x="10019507" y="3457714"/>
                <a:ext cx="883655" cy="428062"/>
              </a:xfrm>
              <a:prstGeom prst="rightBrace">
                <a:avLst>
                  <a:gd name="adj1" fmla="val 9622"/>
                  <a:gd name="adj2" fmla="val 54011"/>
                </a:avLst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7BF73818-E535-8698-FF9A-9D010DCB30F2}"/>
                  </a:ext>
                </a:extLst>
              </p:cNvPr>
              <p:cNvSpPr/>
              <p:nvPr/>
            </p:nvSpPr>
            <p:spPr>
              <a:xfrm>
                <a:off x="9926171" y="3343924"/>
                <a:ext cx="171374" cy="17137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BA5B4300-7BC7-FD5A-7FEE-BCA41814D470}"/>
                  </a:ext>
                </a:extLst>
              </p:cNvPr>
              <p:cNvSpPr/>
              <p:nvPr/>
            </p:nvSpPr>
            <p:spPr>
              <a:xfrm rot="17820000">
                <a:off x="10180797" y="3580594"/>
                <a:ext cx="926021" cy="546310"/>
              </a:xfrm>
              <a:prstGeom prst="rect">
                <a:avLst/>
              </a:prstGeom>
              <a:solidFill>
                <a:srgbClr val="FFD966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600" b="1" cap="all" dirty="0">
                    <a:solidFill>
                      <a:schemeClr val="tx1"/>
                    </a:solidFill>
                  </a:rPr>
                  <a:t>web Adapter</a:t>
                </a:r>
                <a:endParaRPr lang="en-GB" sz="600" b="1" cap="all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AB22FC2B-703A-9B0F-4D8A-789FABE0662A}"/>
                  </a:ext>
                </a:extLst>
              </p:cNvPr>
              <p:cNvCxnSpPr>
                <a:cxnSpLocks/>
                <a:stCxn id="87" idx="3"/>
                <a:endCxn id="157" idx="0"/>
              </p:cNvCxnSpPr>
              <p:nvPr/>
            </p:nvCxnSpPr>
            <p:spPr>
              <a:xfrm>
                <a:off x="8619644" y="3175969"/>
                <a:ext cx="911552" cy="28610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Flowchart: Magnetic Disk 104">
                <a:extLst>
                  <a:ext uri="{FF2B5EF4-FFF2-40B4-BE49-F238E27FC236}">
                    <a16:creationId xmlns:a16="http://schemas.microsoft.com/office/drawing/2014/main" id="{8D161307-1DEE-03B2-9CAB-88CE7816CC5A}"/>
                  </a:ext>
                </a:extLst>
              </p:cNvPr>
              <p:cNvSpPr/>
              <p:nvPr/>
            </p:nvSpPr>
            <p:spPr>
              <a:xfrm>
                <a:off x="10146155" y="4815856"/>
                <a:ext cx="504522" cy="707977"/>
              </a:xfrm>
              <a:prstGeom prst="flowChartMagneticDisk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800" b="1" cap="all" dirty="0" err="1">
                    <a:solidFill>
                      <a:schemeClr val="tx1"/>
                    </a:solidFill>
                    <a:latin typeface="Alte Haas Grotesk" panose="02000503000000020004" pitchFamily="2" charset="0"/>
                  </a:rPr>
                  <a:t>db</a:t>
                </a:r>
                <a:endParaRPr lang="fr-FR" sz="900" b="1" cap="all" dirty="0">
                  <a:solidFill>
                    <a:schemeClr val="tx1"/>
                  </a:solidFill>
                  <a:latin typeface="Alte Haas Grotesk" panose="02000503000000020004" pitchFamily="2" charset="0"/>
                </a:endParaRPr>
              </a:p>
            </p:txBody>
          </p: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1C9B2727-85A9-5D12-FFC7-BBD7E9F4CDB7}"/>
                  </a:ext>
                </a:extLst>
              </p:cNvPr>
              <p:cNvCxnSpPr>
                <a:cxnSpLocks/>
                <a:stCxn id="156" idx="2"/>
                <a:endCxn id="105" idx="2"/>
              </p:cNvCxnSpPr>
              <p:nvPr/>
            </p:nvCxnSpPr>
            <p:spPr>
              <a:xfrm>
                <a:off x="9312679" y="4363449"/>
                <a:ext cx="833476" cy="80639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58D62D67-5149-3436-1CC3-463C92665045}"/>
                  </a:ext>
                </a:extLst>
              </p:cNvPr>
              <p:cNvCxnSpPr>
                <a:cxnSpLocks/>
                <a:stCxn id="147" idx="2"/>
                <a:endCxn id="146" idx="1"/>
              </p:cNvCxnSpPr>
              <p:nvPr/>
            </p:nvCxnSpPr>
            <p:spPr>
              <a:xfrm>
                <a:off x="12427792" y="-1116586"/>
                <a:ext cx="273260" cy="4243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672DC2E9-55DA-8084-9E7D-FCDC54DFA35D}"/>
                </a:ext>
              </a:extLst>
            </p:cNvPr>
            <p:cNvSpPr/>
            <p:nvPr/>
          </p:nvSpPr>
          <p:spPr>
            <a:xfrm>
              <a:off x="7351164" y="4488689"/>
              <a:ext cx="594743" cy="28915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b="1" cap="all" dirty="0">
                  <a:solidFill>
                    <a:schemeClr val="tx1"/>
                  </a:solidFill>
                </a:rPr>
                <a:t>Repo (adapter)</a:t>
              </a:r>
              <a:endParaRPr lang="en-GB" sz="600" b="1" cap="all" dirty="0">
                <a:solidFill>
                  <a:schemeClr val="tx1"/>
                </a:solidFill>
              </a:endParaRPr>
            </a:p>
          </p:txBody>
        </p:sp>
      </p:grpSp>
      <p:sp>
        <p:nvSpPr>
          <p:cNvPr id="157" name="Oval 156">
            <a:extLst>
              <a:ext uri="{FF2B5EF4-FFF2-40B4-BE49-F238E27FC236}">
                <a16:creationId xmlns:a16="http://schemas.microsoft.com/office/drawing/2014/main" id="{FE3FA1EB-E4A8-5024-249A-54445D541DD8}"/>
              </a:ext>
            </a:extLst>
          </p:cNvPr>
          <p:cNvSpPr/>
          <p:nvPr/>
        </p:nvSpPr>
        <p:spPr>
          <a:xfrm>
            <a:off x="7647162" y="4230502"/>
            <a:ext cx="90705" cy="9070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40ADE02-A855-B9AD-B51A-EC29453999ED}"/>
              </a:ext>
            </a:extLst>
          </p:cNvPr>
          <p:cNvCxnSpPr>
            <a:cxnSpLocks/>
            <a:stCxn id="61" idx="2"/>
            <a:endCxn id="98" idx="1"/>
          </p:cNvCxnSpPr>
          <p:nvPr/>
        </p:nvCxnSpPr>
        <p:spPr>
          <a:xfrm>
            <a:off x="8135277" y="3995894"/>
            <a:ext cx="232252" cy="354675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E5D81625-ABA7-5E41-0B86-5C44C13CE09C}"/>
              </a:ext>
            </a:extLst>
          </p:cNvPr>
          <p:cNvCxnSpPr>
            <a:cxnSpLocks/>
            <a:stCxn id="157" idx="4"/>
            <a:endCxn id="156" idx="0"/>
          </p:cNvCxnSpPr>
          <p:nvPr/>
        </p:nvCxnSpPr>
        <p:spPr>
          <a:xfrm>
            <a:off x="7692515" y="4321207"/>
            <a:ext cx="337021" cy="2665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D719F29D-6F85-7020-4225-D0621E2FF04F}"/>
              </a:ext>
            </a:extLst>
          </p:cNvPr>
          <p:cNvGrpSpPr/>
          <p:nvPr/>
        </p:nvGrpSpPr>
        <p:grpSpPr>
          <a:xfrm>
            <a:off x="9090456" y="4679547"/>
            <a:ext cx="2893627" cy="1933204"/>
            <a:chOff x="6434086" y="829444"/>
            <a:chExt cx="5467100" cy="3652518"/>
          </a:xfrm>
        </p:grpSpPr>
        <p:sp>
          <p:nvSpPr>
            <p:cNvPr id="171" name="Hexagon 170">
              <a:extLst>
                <a:ext uri="{FF2B5EF4-FFF2-40B4-BE49-F238E27FC236}">
                  <a16:creationId xmlns:a16="http://schemas.microsoft.com/office/drawing/2014/main" id="{3CA6504F-1E7B-6DEF-73CD-3E03203C337F}"/>
                </a:ext>
              </a:extLst>
            </p:cNvPr>
            <p:cNvSpPr/>
            <p:nvPr/>
          </p:nvSpPr>
          <p:spPr>
            <a:xfrm>
              <a:off x="6434086" y="829444"/>
              <a:ext cx="5174160" cy="3562815"/>
            </a:xfrm>
            <a:prstGeom prst="hexagon">
              <a:avLst/>
            </a:prstGeom>
            <a:solidFill>
              <a:srgbClr val="DEEBF7"/>
            </a:solidFill>
            <a:ln w="476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2" name="Hexagon 171">
              <a:extLst>
                <a:ext uri="{FF2B5EF4-FFF2-40B4-BE49-F238E27FC236}">
                  <a16:creationId xmlns:a16="http://schemas.microsoft.com/office/drawing/2014/main" id="{4EB66E99-62F9-9EA0-9D4D-A22383D683B7}"/>
                </a:ext>
              </a:extLst>
            </p:cNvPr>
            <p:cNvSpPr/>
            <p:nvPr/>
          </p:nvSpPr>
          <p:spPr>
            <a:xfrm>
              <a:off x="7500976" y="1564081"/>
              <a:ext cx="3040380" cy="2093540"/>
            </a:xfrm>
            <a:prstGeom prst="hexagon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84ADA9C4-001C-AC3A-28BA-0097E7A9FB53}"/>
                </a:ext>
              </a:extLst>
            </p:cNvPr>
            <p:cNvGrpSpPr/>
            <p:nvPr/>
          </p:nvGrpSpPr>
          <p:grpSpPr>
            <a:xfrm>
              <a:off x="7718305" y="2120128"/>
              <a:ext cx="171374" cy="289785"/>
              <a:chOff x="7656010" y="3264523"/>
              <a:chExt cx="171374" cy="289785"/>
            </a:xfrm>
          </p:grpSpPr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D5445CED-3298-C85E-A5E4-C7620DF3B714}"/>
                  </a:ext>
                </a:extLst>
              </p:cNvPr>
              <p:cNvCxnSpPr>
                <a:cxnSpLocks/>
                <a:stCxn id="193" idx="4"/>
                <a:endCxn id="179" idx="0"/>
              </p:cNvCxnSpPr>
              <p:nvPr/>
            </p:nvCxnSpPr>
            <p:spPr>
              <a:xfrm flipH="1">
                <a:off x="7741696" y="3435898"/>
                <a:ext cx="2" cy="11841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7E625A81-8EFE-62CB-0837-2464A0E24774}"/>
                  </a:ext>
                </a:extLst>
              </p:cNvPr>
              <p:cNvSpPr/>
              <p:nvPr/>
            </p:nvSpPr>
            <p:spPr>
              <a:xfrm>
                <a:off x="7656010" y="3264523"/>
                <a:ext cx="171374" cy="17137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74" name="Rectangle: Rounded Corners 173">
              <a:extLst>
                <a:ext uri="{FF2B5EF4-FFF2-40B4-BE49-F238E27FC236}">
                  <a16:creationId xmlns:a16="http://schemas.microsoft.com/office/drawing/2014/main" id="{4FD48332-DD92-05C8-CACD-AF9C69CDAAD6}"/>
                </a:ext>
              </a:extLst>
            </p:cNvPr>
            <p:cNvSpPr/>
            <p:nvPr/>
          </p:nvSpPr>
          <p:spPr>
            <a:xfrm>
              <a:off x="9671729" y="2659803"/>
              <a:ext cx="425816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5" name="Connector: Elbow 174">
              <a:extLst>
                <a:ext uri="{FF2B5EF4-FFF2-40B4-BE49-F238E27FC236}">
                  <a16:creationId xmlns:a16="http://schemas.microsoft.com/office/drawing/2014/main" id="{E5A4018A-BAB1-7BD0-049C-33311D8E211A}"/>
                </a:ext>
              </a:extLst>
            </p:cNvPr>
            <p:cNvCxnSpPr>
              <a:cxnSpLocks/>
              <a:stCxn id="179" idx="3"/>
              <a:endCxn id="177" idx="1"/>
            </p:cNvCxnSpPr>
            <p:nvPr/>
          </p:nvCxnSpPr>
          <p:spPr>
            <a:xfrm flipV="1">
              <a:off x="8016899" y="2432927"/>
              <a:ext cx="692841" cy="152768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or: Elbow 175">
              <a:extLst>
                <a:ext uri="{FF2B5EF4-FFF2-40B4-BE49-F238E27FC236}">
                  <a16:creationId xmlns:a16="http://schemas.microsoft.com/office/drawing/2014/main" id="{A6A24D67-17C0-4D77-423E-C601C2D2325C}"/>
                </a:ext>
              </a:extLst>
            </p:cNvPr>
            <p:cNvCxnSpPr>
              <a:cxnSpLocks/>
              <a:stCxn id="177" idx="3"/>
              <a:endCxn id="174" idx="0"/>
            </p:cNvCxnSpPr>
            <p:nvPr/>
          </p:nvCxnSpPr>
          <p:spPr>
            <a:xfrm>
              <a:off x="9135557" y="2432927"/>
              <a:ext cx="749080" cy="226876"/>
            </a:xfrm>
            <a:prstGeom prst="bentConnector2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2E004944-F882-C9A8-65B9-67369A2AD7D8}"/>
                </a:ext>
              </a:extLst>
            </p:cNvPr>
            <p:cNvSpPr/>
            <p:nvPr/>
          </p:nvSpPr>
          <p:spPr>
            <a:xfrm>
              <a:off x="8709741" y="2257145"/>
              <a:ext cx="425816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8" name="Diamond 177">
              <a:extLst>
                <a:ext uri="{FF2B5EF4-FFF2-40B4-BE49-F238E27FC236}">
                  <a16:creationId xmlns:a16="http://schemas.microsoft.com/office/drawing/2014/main" id="{D31FEAF5-1B44-7985-E332-1ED7980355EB}"/>
                </a:ext>
              </a:extLst>
            </p:cNvPr>
            <p:cNvSpPr/>
            <p:nvPr/>
          </p:nvSpPr>
          <p:spPr>
            <a:xfrm>
              <a:off x="9148994" y="236044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id="{959DE4A7-82CE-54D2-AF15-5C1BA18B7EF9}"/>
                </a:ext>
              </a:extLst>
            </p:cNvPr>
            <p:cNvSpPr/>
            <p:nvPr/>
          </p:nvSpPr>
          <p:spPr>
            <a:xfrm>
              <a:off x="7591081" y="2409913"/>
              <a:ext cx="425818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0" name="Diamond 179">
              <a:extLst>
                <a:ext uri="{FF2B5EF4-FFF2-40B4-BE49-F238E27FC236}">
                  <a16:creationId xmlns:a16="http://schemas.microsoft.com/office/drawing/2014/main" id="{FEFA422D-00F5-2E3F-EECF-6BA3674F1EBD}"/>
                </a:ext>
              </a:extLst>
            </p:cNvPr>
            <p:cNvSpPr/>
            <p:nvPr/>
          </p:nvSpPr>
          <p:spPr>
            <a:xfrm>
              <a:off x="8026607" y="2502780"/>
              <a:ext cx="167131" cy="167133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1" name="Rectangle: Rounded Corners 180">
              <a:extLst>
                <a:ext uri="{FF2B5EF4-FFF2-40B4-BE49-F238E27FC236}">
                  <a16:creationId xmlns:a16="http://schemas.microsoft.com/office/drawing/2014/main" id="{68C69193-9641-660A-D29C-EDC53265D823}"/>
                </a:ext>
              </a:extLst>
            </p:cNvPr>
            <p:cNvSpPr/>
            <p:nvPr/>
          </p:nvSpPr>
          <p:spPr>
            <a:xfrm>
              <a:off x="8954217" y="3078046"/>
              <a:ext cx="425816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82" name="Connector: Elbow 181">
              <a:extLst>
                <a:ext uri="{FF2B5EF4-FFF2-40B4-BE49-F238E27FC236}">
                  <a16:creationId xmlns:a16="http://schemas.microsoft.com/office/drawing/2014/main" id="{2BCAC452-57D1-8C6E-7210-EAF0C06E26E0}"/>
                </a:ext>
              </a:extLst>
            </p:cNvPr>
            <p:cNvCxnSpPr>
              <a:cxnSpLocks/>
              <a:stCxn id="189" idx="3"/>
              <a:endCxn id="181" idx="1"/>
            </p:cNvCxnSpPr>
            <p:nvPr/>
          </p:nvCxnSpPr>
          <p:spPr>
            <a:xfrm flipH="1">
              <a:off x="8954216" y="2814472"/>
              <a:ext cx="698886" cy="439357"/>
            </a:xfrm>
            <a:prstGeom prst="bentConnector5">
              <a:avLst>
                <a:gd name="adj1" fmla="val 33475"/>
                <a:gd name="adj2" fmla="val 26193"/>
                <a:gd name="adj3" fmla="val 124784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356034D7-7C58-6F75-7DF5-34251C720805}"/>
                </a:ext>
              </a:extLst>
            </p:cNvPr>
            <p:cNvSpPr txBox="1"/>
            <p:nvPr/>
          </p:nvSpPr>
          <p:spPr>
            <a:xfrm>
              <a:off x="7618588" y="1545013"/>
              <a:ext cx="2567017" cy="63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Seats Availability DOMAIN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96361581-2B69-94DE-F454-F0D9793AFB52}"/>
                </a:ext>
              </a:extLst>
            </p:cNvPr>
            <p:cNvSpPr txBox="1"/>
            <p:nvPr/>
          </p:nvSpPr>
          <p:spPr>
            <a:xfrm>
              <a:off x="9182782" y="862837"/>
              <a:ext cx="1523319" cy="407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latin typeface="Alte Haas Grotesk" panose="02000503000000020004" pitchFamily="2" charset="0"/>
                </a:rPr>
                <a:t>Infra</a:t>
              </a:r>
            </a:p>
          </p:txBody>
        </p:sp>
        <p:sp>
          <p:nvSpPr>
            <p:cNvPr id="185" name="Right Brace 184">
              <a:extLst>
                <a:ext uri="{FF2B5EF4-FFF2-40B4-BE49-F238E27FC236}">
                  <a16:creationId xmlns:a16="http://schemas.microsoft.com/office/drawing/2014/main" id="{E89BE776-D4A3-4CBC-2B8C-8B0DB93D0CFF}"/>
                </a:ext>
              </a:extLst>
            </p:cNvPr>
            <p:cNvSpPr/>
            <p:nvPr/>
          </p:nvSpPr>
          <p:spPr>
            <a:xfrm rot="12414236">
              <a:off x="10019507" y="3457714"/>
              <a:ext cx="883655" cy="428062"/>
            </a:xfrm>
            <a:prstGeom prst="rightBrace">
              <a:avLst>
                <a:gd name="adj1" fmla="val 9622"/>
                <a:gd name="adj2" fmla="val 54011"/>
              </a:avLst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F7EFA404-9C19-B860-A261-9E4C100A7DE4}"/>
                </a:ext>
              </a:extLst>
            </p:cNvPr>
            <p:cNvSpPr/>
            <p:nvPr/>
          </p:nvSpPr>
          <p:spPr>
            <a:xfrm>
              <a:off x="9926171" y="3343924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E97DD16C-F9E2-3178-16D4-60241CEE07AA}"/>
                </a:ext>
              </a:extLst>
            </p:cNvPr>
            <p:cNvSpPr/>
            <p:nvPr/>
          </p:nvSpPr>
          <p:spPr>
            <a:xfrm rot="17820000">
              <a:off x="10111547" y="3443045"/>
              <a:ext cx="1204694" cy="5463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b="1" cap="all" dirty="0">
                  <a:solidFill>
                    <a:schemeClr val="tx1"/>
                  </a:solidFill>
                </a:rPr>
                <a:t>Repo (adapter)</a:t>
              </a:r>
              <a:endParaRPr lang="en-GB" sz="700" b="1" cap="all" dirty="0">
                <a:solidFill>
                  <a:schemeClr val="tx1"/>
                </a:solidFill>
              </a:endParaRPr>
            </a:p>
          </p:txBody>
        </p: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03B731CE-C71E-A7D3-0C80-7B69E4ACF236}"/>
                </a:ext>
              </a:extLst>
            </p:cNvPr>
            <p:cNvCxnSpPr>
              <a:cxnSpLocks/>
              <a:stCxn id="181" idx="3"/>
              <a:endCxn id="186" idx="2"/>
            </p:cNvCxnSpPr>
            <p:nvPr/>
          </p:nvCxnSpPr>
          <p:spPr>
            <a:xfrm>
              <a:off x="9380033" y="3253829"/>
              <a:ext cx="546138" cy="175782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Diamond 188">
              <a:extLst>
                <a:ext uri="{FF2B5EF4-FFF2-40B4-BE49-F238E27FC236}">
                  <a16:creationId xmlns:a16="http://schemas.microsoft.com/office/drawing/2014/main" id="{7503AD24-1058-9D59-37D2-073DDEE2FC85}"/>
                </a:ext>
              </a:extLst>
            </p:cNvPr>
            <p:cNvSpPr/>
            <p:nvPr/>
          </p:nvSpPr>
          <p:spPr>
            <a:xfrm>
              <a:off x="9485971" y="273090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0" name="Flowchart: Magnetic Disk 189">
              <a:extLst>
                <a:ext uri="{FF2B5EF4-FFF2-40B4-BE49-F238E27FC236}">
                  <a16:creationId xmlns:a16="http://schemas.microsoft.com/office/drawing/2014/main" id="{869E3C6F-A3B0-4823-B10E-BA0A7B6BFD80}"/>
                </a:ext>
              </a:extLst>
            </p:cNvPr>
            <p:cNvSpPr/>
            <p:nvPr/>
          </p:nvSpPr>
          <p:spPr>
            <a:xfrm>
              <a:off x="11396665" y="3773985"/>
              <a:ext cx="504521" cy="707977"/>
            </a:xfrm>
            <a:prstGeom prst="flowChartMagneticDisk">
              <a:avLst/>
            </a:prstGeom>
            <a:solidFill>
              <a:srgbClr val="DEEBF7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800" b="1" cap="all" dirty="0" err="1">
                  <a:solidFill>
                    <a:schemeClr val="accent1"/>
                  </a:solidFill>
                </a:rPr>
                <a:t>db</a:t>
              </a:r>
              <a:endParaRPr lang="fr-FR" sz="800" b="1" cap="all" dirty="0">
                <a:solidFill>
                  <a:schemeClr val="accent1"/>
                </a:solidFill>
              </a:endParaRPr>
            </a:p>
          </p:txBody>
        </p:sp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E4783ED7-0832-34CB-BF77-7CABC0EE31E7}"/>
                </a:ext>
              </a:extLst>
            </p:cNvPr>
            <p:cNvCxnSpPr>
              <a:cxnSpLocks/>
              <a:stCxn id="187" idx="2"/>
              <a:endCxn id="190" idx="2"/>
            </p:cNvCxnSpPr>
            <p:nvPr/>
          </p:nvCxnSpPr>
          <p:spPr>
            <a:xfrm>
              <a:off x="10957277" y="3840211"/>
              <a:ext cx="439387" cy="28776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832440EA-B72F-04C3-EFD2-31AB61EB8382}"/>
              </a:ext>
            </a:extLst>
          </p:cNvPr>
          <p:cNvCxnSpPr>
            <a:cxnSpLocks/>
            <a:stCxn id="150" idx="2"/>
            <a:endCxn id="193" idx="1"/>
          </p:cNvCxnSpPr>
          <p:nvPr/>
        </p:nvCxnSpPr>
        <p:spPr>
          <a:xfrm>
            <a:off x="9565603" y="5271593"/>
            <a:ext cx="217848" cy="104370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angle 215">
            <a:extLst>
              <a:ext uri="{FF2B5EF4-FFF2-40B4-BE49-F238E27FC236}">
                <a16:creationId xmlns:a16="http://schemas.microsoft.com/office/drawing/2014/main" id="{B4EA41F1-A440-2F90-8DE8-61CF29EE04C4}"/>
              </a:ext>
            </a:extLst>
          </p:cNvPr>
          <p:cNvSpPr/>
          <p:nvPr/>
        </p:nvSpPr>
        <p:spPr>
          <a:xfrm rot="17820000">
            <a:off x="5411476" y="3179914"/>
            <a:ext cx="824437" cy="546311"/>
          </a:xfrm>
          <a:prstGeom prst="rect">
            <a:avLst/>
          </a:prstGeom>
          <a:solidFill>
            <a:srgbClr val="FFD9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>
                <a:solidFill>
                  <a:schemeClr val="tx1"/>
                </a:solidFill>
              </a:rPr>
              <a:t>Auditorium </a:t>
            </a:r>
            <a:r>
              <a:rPr lang="fr-FR" sz="900" cap="all" dirty="0" err="1">
                <a:solidFill>
                  <a:schemeClr val="tx1"/>
                </a:solidFill>
              </a:rPr>
              <a:t>seating</a:t>
            </a:r>
            <a:r>
              <a:rPr lang="fr-FR" sz="900" cap="all" dirty="0">
                <a:solidFill>
                  <a:schemeClr val="tx1"/>
                </a:solidFill>
              </a:rPr>
              <a:t> web Adapter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F148EDC-DFD7-DD46-9E09-4881F99D4190}"/>
              </a:ext>
            </a:extLst>
          </p:cNvPr>
          <p:cNvCxnSpPr>
            <a:cxnSpLocks/>
            <a:stCxn id="216" idx="2"/>
            <a:endCxn id="124" idx="0"/>
          </p:cNvCxnSpPr>
          <p:nvPr/>
        </p:nvCxnSpPr>
        <p:spPr>
          <a:xfrm flipV="1">
            <a:off x="6067078" y="3482077"/>
            <a:ext cx="686191" cy="9500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95CCA3AE-DC28-07AF-77A4-FC31B01A9800}"/>
              </a:ext>
            </a:extLst>
          </p:cNvPr>
          <p:cNvSpPr/>
          <p:nvPr/>
        </p:nvSpPr>
        <p:spPr>
          <a:xfrm rot="17798078">
            <a:off x="6441801" y="3393203"/>
            <a:ext cx="910930" cy="3221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>
                <a:solidFill>
                  <a:schemeClr val="tx1"/>
                </a:solidFill>
              </a:rPr>
              <a:t>Web </a:t>
            </a:r>
            <a:r>
              <a:rPr lang="fr-FR" sz="900" cap="all" dirty="0" err="1">
                <a:solidFill>
                  <a:schemeClr val="tx1"/>
                </a:solidFill>
              </a:rPr>
              <a:t>controller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BBF7BB88-7958-762B-C0DC-C41CC60B01F7}"/>
              </a:ext>
            </a:extLst>
          </p:cNvPr>
          <p:cNvCxnSpPr>
            <a:cxnSpLocks/>
            <a:stCxn id="124" idx="2"/>
            <a:endCxn id="60" idx="1"/>
          </p:cNvCxnSpPr>
          <p:nvPr/>
        </p:nvCxnSpPr>
        <p:spPr>
          <a:xfrm>
            <a:off x="7041263" y="3626511"/>
            <a:ext cx="175534" cy="39924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CCB73EF0-935D-80FD-0DA6-10CCD5AA72D7}"/>
              </a:ext>
            </a:extLst>
          </p:cNvPr>
          <p:cNvSpPr txBox="1"/>
          <p:nvPr/>
        </p:nvSpPr>
        <p:spPr>
          <a:xfrm>
            <a:off x="6103191" y="3581579"/>
            <a:ext cx="6187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latin typeface="Alte Haas Grotesk" panose="02000503000000020004" pitchFamily="2" charset="0"/>
              </a:rPr>
              <a:t>HTTP</a:t>
            </a:r>
            <a:endParaRPr lang="en-GB" sz="900" b="1" dirty="0">
              <a:latin typeface="Alte Haas Grotesk" panose="02000503000000020004" pitchFamily="2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86B6EB44-AA4A-653F-C0E5-F7D29686C9D9}"/>
              </a:ext>
            </a:extLst>
          </p:cNvPr>
          <p:cNvSpPr/>
          <p:nvPr/>
        </p:nvSpPr>
        <p:spPr>
          <a:xfrm rot="17798078">
            <a:off x="9078840" y="1743118"/>
            <a:ext cx="910930" cy="3221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>
                <a:solidFill>
                  <a:schemeClr val="tx1"/>
                </a:solidFill>
              </a:rPr>
              <a:t>Web </a:t>
            </a:r>
            <a:r>
              <a:rPr lang="fr-FR" sz="900" cap="all" dirty="0" err="1">
                <a:solidFill>
                  <a:schemeClr val="tx1"/>
                </a:solidFill>
              </a:rPr>
              <a:t>controller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BE973D3E-8B0B-E788-7857-276EC33A8C01}"/>
              </a:ext>
            </a:extLst>
          </p:cNvPr>
          <p:cNvCxnSpPr>
            <a:cxnSpLocks/>
            <a:stCxn id="83" idx="3"/>
            <a:endCxn id="147" idx="1"/>
          </p:cNvCxnSpPr>
          <p:nvPr/>
        </p:nvCxnSpPr>
        <p:spPr>
          <a:xfrm flipV="1">
            <a:off x="9107044" y="2311342"/>
            <a:ext cx="223076" cy="155681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A6FC44D8-6325-6FBA-6DB6-177609B48ED5}"/>
              </a:ext>
            </a:extLst>
          </p:cNvPr>
          <p:cNvSpPr txBox="1"/>
          <p:nvPr/>
        </p:nvSpPr>
        <p:spPr>
          <a:xfrm>
            <a:off x="9142249" y="3337653"/>
            <a:ext cx="6187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latin typeface="Alte Haas Grotesk" panose="02000503000000020004" pitchFamily="2" charset="0"/>
              </a:rPr>
              <a:t>HTTP</a:t>
            </a:r>
            <a:endParaRPr lang="en-GB" sz="900" b="1" dirty="0">
              <a:latin typeface="Alte Haas Grotesk" panose="02000503000000020004" pitchFamily="2" charset="0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29B36FF-2726-96F6-96F9-A1ED9706C7D2}"/>
              </a:ext>
            </a:extLst>
          </p:cNvPr>
          <p:cNvSpPr/>
          <p:nvPr/>
        </p:nvSpPr>
        <p:spPr>
          <a:xfrm rot="17798078">
            <a:off x="9028812" y="5091517"/>
            <a:ext cx="851298" cy="2486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>
                <a:solidFill>
                  <a:schemeClr val="tx1"/>
                </a:solidFill>
              </a:rPr>
              <a:t>Web </a:t>
            </a:r>
            <a:r>
              <a:rPr lang="fr-FR" sz="900" cap="all" dirty="0" err="1">
                <a:solidFill>
                  <a:schemeClr val="tx1"/>
                </a:solidFill>
              </a:rPr>
              <a:t>controller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DB582013-8C85-3BFC-0027-8C909A8F3FE4}"/>
              </a:ext>
            </a:extLst>
          </p:cNvPr>
          <p:cNvCxnSpPr>
            <a:cxnSpLocks/>
            <a:stCxn id="99" idx="2"/>
          </p:cNvCxnSpPr>
          <p:nvPr/>
        </p:nvCxnSpPr>
        <p:spPr>
          <a:xfrm>
            <a:off x="8862893" y="4672761"/>
            <a:ext cx="437948" cy="50384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DF5B00FA-831A-60D9-35C3-16C6FE4A2696}"/>
              </a:ext>
            </a:extLst>
          </p:cNvPr>
          <p:cNvSpPr txBox="1"/>
          <p:nvPr/>
        </p:nvSpPr>
        <p:spPr>
          <a:xfrm>
            <a:off x="8965153" y="4664216"/>
            <a:ext cx="6187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latin typeface="Alte Haas Grotesk" panose="02000503000000020004" pitchFamily="2" charset="0"/>
              </a:rPr>
              <a:t>HTTP</a:t>
            </a:r>
            <a:endParaRPr lang="en-GB" sz="900" b="1" dirty="0">
              <a:latin typeface="Alte Haas Grotesk" panose="02000503000000020004" pitchFamily="2" charset="0"/>
            </a:endParaRP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482C9FBF-083C-E03A-1E91-7D0E1A3E8928}"/>
              </a:ext>
            </a:extLst>
          </p:cNvPr>
          <p:cNvCxnSpPr>
            <a:cxnSpLocks/>
            <a:stCxn id="160" idx="2"/>
          </p:cNvCxnSpPr>
          <p:nvPr/>
        </p:nvCxnSpPr>
        <p:spPr>
          <a:xfrm>
            <a:off x="2082406" y="2316045"/>
            <a:ext cx="400567" cy="303239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E6B81530-3AF7-F7F1-E6D2-30E2FCEF1862}"/>
              </a:ext>
            </a:extLst>
          </p:cNvPr>
          <p:cNvSpPr/>
          <p:nvPr/>
        </p:nvSpPr>
        <p:spPr>
          <a:xfrm rot="17798078">
            <a:off x="1343693" y="1999023"/>
            <a:ext cx="1086095" cy="4377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 err="1">
                <a:solidFill>
                  <a:schemeClr val="tx1"/>
                </a:solidFill>
              </a:rPr>
              <a:t>WebController</a:t>
            </a:r>
            <a:r>
              <a:rPr lang="fr-FR" sz="900" cap="all" dirty="0">
                <a:solidFill>
                  <a:schemeClr val="tx1"/>
                </a:solidFill>
              </a:rPr>
              <a:t> (Adapter)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7F5086DF-C070-E37B-B057-56181D96B9DE}"/>
              </a:ext>
            </a:extLst>
          </p:cNvPr>
          <p:cNvSpPr txBox="1"/>
          <p:nvPr/>
        </p:nvSpPr>
        <p:spPr>
          <a:xfrm>
            <a:off x="2078667" y="2152354"/>
            <a:ext cx="6187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solidFill>
                  <a:srgbClr val="C00000"/>
                </a:solidFill>
                <a:latin typeface="Alte Haas Grotesk" panose="02000503000000020004" pitchFamily="2" charset="0"/>
              </a:rPr>
              <a:t>(in proc)</a:t>
            </a:r>
            <a:endParaRPr lang="en-GB" sz="800" b="1" dirty="0">
              <a:solidFill>
                <a:srgbClr val="C00000"/>
              </a:solidFill>
              <a:latin typeface="Alte Haas Grotesk" panose="02000503000000020004" pitchFamily="2" charset="0"/>
            </a:endParaRPr>
          </a:p>
        </p:txBody>
      </p:sp>
      <p:sp>
        <p:nvSpPr>
          <p:cNvPr id="151" name="Arrow: Right 150">
            <a:extLst>
              <a:ext uri="{FF2B5EF4-FFF2-40B4-BE49-F238E27FC236}">
                <a16:creationId xmlns:a16="http://schemas.microsoft.com/office/drawing/2014/main" id="{4582896E-479B-B09A-132D-B33D96830CE6}"/>
              </a:ext>
            </a:extLst>
          </p:cNvPr>
          <p:cNvSpPr/>
          <p:nvPr/>
        </p:nvSpPr>
        <p:spPr>
          <a:xfrm rot="8169860">
            <a:off x="5036015" y="2105642"/>
            <a:ext cx="1844243" cy="51788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4AE529CB-C236-569F-335C-D84AE888FA4E}"/>
              </a:ext>
            </a:extLst>
          </p:cNvPr>
          <p:cNvSpPr txBox="1"/>
          <p:nvPr/>
        </p:nvSpPr>
        <p:spPr>
          <a:xfrm>
            <a:off x="329932" y="5660136"/>
            <a:ext cx="8345504" cy="83099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200" b="1"/>
            </a:lvl1pPr>
          </a:lstStyle>
          <a:p>
            <a:r>
              <a:rPr lang="en-US" dirty="0"/>
              <a:t>The next step after a monolith modularization is often to split the various hexagons into dedicated services/APIs.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But beware of the Distributed Monolith pitfall occurring very often when the services/APIs aren’t aligned with (sub) domain concerns (see. Bounded Contexts from DDD).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CDADB41B-238B-C670-9117-003CEF73E76F}"/>
              </a:ext>
            </a:extLst>
          </p:cNvPr>
          <p:cNvSpPr txBox="1"/>
          <p:nvPr/>
        </p:nvSpPr>
        <p:spPr>
          <a:xfrm>
            <a:off x="5801414" y="1009006"/>
            <a:ext cx="2973058" cy="52322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 i="1">
                <a:solidFill>
                  <a:schemeClr val="bg1"/>
                </a:solidFill>
              </a:defRPr>
            </a:lvl1pPr>
          </a:lstStyle>
          <a:p>
            <a:r>
              <a:rPr lang="fr-FR" dirty="0" err="1"/>
              <a:t>IProvideUpToDateAuditoriumSeatings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(driven port)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328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C9519DF9-D88C-BC65-1891-341D0A8C0E31}"/>
              </a:ext>
            </a:extLst>
          </p:cNvPr>
          <p:cNvGrpSpPr/>
          <p:nvPr/>
        </p:nvGrpSpPr>
        <p:grpSpPr>
          <a:xfrm>
            <a:off x="9121287" y="1369800"/>
            <a:ext cx="2871182" cy="1890115"/>
            <a:chOff x="6434086" y="829444"/>
            <a:chExt cx="5424693" cy="3571108"/>
          </a:xfrm>
        </p:grpSpPr>
        <p:sp>
          <p:nvSpPr>
            <p:cNvPr id="110" name="Hexagon 109">
              <a:extLst>
                <a:ext uri="{FF2B5EF4-FFF2-40B4-BE49-F238E27FC236}">
                  <a16:creationId xmlns:a16="http://schemas.microsoft.com/office/drawing/2014/main" id="{C98829F0-1FFB-4B5F-D4E8-FE99C6D770CE}"/>
                </a:ext>
              </a:extLst>
            </p:cNvPr>
            <p:cNvSpPr/>
            <p:nvPr/>
          </p:nvSpPr>
          <p:spPr>
            <a:xfrm>
              <a:off x="6434086" y="829444"/>
              <a:ext cx="5174159" cy="3562815"/>
            </a:xfrm>
            <a:prstGeom prst="hexagon">
              <a:avLst/>
            </a:prstGeom>
            <a:solidFill>
              <a:srgbClr val="EDEDED"/>
            </a:solidFill>
            <a:ln w="476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1" name="Hexagon 110">
              <a:extLst>
                <a:ext uri="{FF2B5EF4-FFF2-40B4-BE49-F238E27FC236}">
                  <a16:creationId xmlns:a16="http://schemas.microsoft.com/office/drawing/2014/main" id="{E42EF234-EF67-D125-4B32-BDD1538F45CD}"/>
                </a:ext>
              </a:extLst>
            </p:cNvPr>
            <p:cNvSpPr/>
            <p:nvPr/>
          </p:nvSpPr>
          <p:spPr>
            <a:xfrm>
              <a:off x="7500976" y="1564081"/>
              <a:ext cx="3040380" cy="2093540"/>
            </a:xfrm>
            <a:prstGeom prst="hexagon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22D09461-9F4A-3D04-5BCD-9677E90DEFD4}"/>
                </a:ext>
              </a:extLst>
            </p:cNvPr>
            <p:cNvGrpSpPr/>
            <p:nvPr/>
          </p:nvGrpSpPr>
          <p:grpSpPr>
            <a:xfrm>
              <a:off x="7734650" y="1992915"/>
              <a:ext cx="171374" cy="419638"/>
              <a:chOff x="7672355" y="3137310"/>
              <a:chExt cx="171374" cy="419638"/>
            </a:xfrm>
          </p:grpSpPr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7884435C-7CF8-F5C2-4B2D-C968FB7CB466}"/>
                  </a:ext>
                </a:extLst>
              </p:cNvPr>
              <p:cNvCxnSpPr>
                <a:cxnSpLocks/>
                <a:stCxn id="146" idx="4"/>
                <a:endCxn id="122" idx="0"/>
              </p:cNvCxnSpPr>
              <p:nvPr/>
            </p:nvCxnSpPr>
            <p:spPr>
              <a:xfrm>
                <a:off x="7758043" y="3308684"/>
                <a:ext cx="2158" cy="24826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49D34A67-17C2-E6A5-018A-8D3B4F54DC41}"/>
                  </a:ext>
                </a:extLst>
              </p:cNvPr>
              <p:cNvSpPr/>
              <p:nvPr/>
            </p:nvSpPr>
            <p:spPr>
              <a:xfrm>
                <a:off x="7672355" y="3137310"/>
                <a:ext cx="171374" cy="17137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1129713F-5FF7-7BB1-DD12-6336E3C70E7E}"/>
                </a:ext>
              </a:extLst>
            </p:cNvPr>
            <p:cNvSpPr/>
            <p:nvPr/>
          </p:nvSpPr>
          <p:spPr>
            <a:xfrm>
              <a:off x="9671729" y="2659803"/>
              <a:ext cx="425816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7" name="Connector: Elbow 116">
              <a:extLst>
                <a:ext uri="{FF2B5EF4-FFF2-40B4-BE49-F238E27FC236}">
                  <a16:creationId xmlns:a16="http://schemas.microsoft.com/office/drawing/2014/main" id="{5B6C9977-28EA-9052-580B-3508DD7BD2FA}"/>
                </a:ext>
              </a:extLst>
            </p:cNvPr>
            <p:cNvCxnSpPr>
              <a:cxnSpLocks/>
              <a:stCxn id="122" idx="3"/>
              <a:endCxn id="119" idx="1"/>
            </p:cNvCxnSpPr>
            <p:nvPr/>
          </p:nvCxnSpPr>
          <p:spPr>
            <a:xfrm flipV="1">
              <a:off x="8035404" y="2432927"/>
              <a:ext cx="674337" cy="155409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or: Elbow 117">
              <a:extLst>
                <a:ext uri="{FF2B5EF4-FFF2-40B4-BE49-F238E27FC236}">
                  <a16:creationId xmlns:a16="http://schemas.microsoft.com/office/drawing/2014/main" id="{FBACF5DA-C217-3EAB-066F-06AE8C1FA099}"/>
                </a:ext>
              </a:extLst>
            </p:cNvPr>
            <p:cNvCxnSpPr>
              <a:cxnSpLocks/>
              <a:stCxn id="119" idx="3"/>
              <a:endCxn id="113" idx="0"/>
            </p:cNvCxnSpPr>
            <p:nvPr/>
          </p:nvCxnSpPr>
          <p:spPr>
            <a:xfrm>
              <a:off x="9135557" y="2432927"/>
              <a:ext cx="749080" cy="226876"/>
            </a:xfrm>
            <a:prstGeom prst="bentConnector2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A7FDC16C-6B39-38B3-C029-5FC9D9D0F560}"/>
                </a:ext>
              </a:extLst>
            </p:cNvPr>
            <p:cNvSpPr/>
            <p:nvPr/>
          </p:nvSpPr>
          <p:spPr>
            <a:xfrm>
              <a:off x="8709741" y="2257145"/>
              <a:ext cx="425816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" name="Diamond 120">
              <a:extLst>
                <a:ext uri="{FF2B5EF4-FFF2-40B4-BE49-F238E27FC236}">
                  <a16:creationId xmlns:a16="http://schemas.microsoft.com/office/drawing/2014/main" id="{3E3FBFCC-B4FC-C206-4123-DCA180EF3ADD}"/>
                </a:ext>
              </a:extLst>
            </p:cNvPr>
            <p:cNvSpPr/>
            <p:nvPr/>
          </p:nvSpPr>
          <p:spPr>
            <a:xfrm>
              <a:off x="9148994" y="236044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Rectangle: Rounded Corners 121">
              <a:extLst>
                <a:ext uri="{FF2B5EF4-FFF2-40B4-BE49-F238E27FC236}">
                  <a16:creationId xmlns:a16="http://schemas.microsoft.com/office/drawing/2014/main" id="{0007BD17-C433-0BF7-D32C-A062E73A6203}"/>
                </a:ext>
              </a:extLst>
            </p:cNvPr>
            <p:cNvSpPr/>
            <p:nvPr/>
          </p:nvSpPr>
          <p:spPr>
            <a:xfrm>
              <a:off x="7609586" y="2412554"/>
              <a:ext cx="425818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" name="Diamond 122">
              <a:extLst>
                <a:ext uri="{FF2B5EF4-FFF2-40B4-BE49-F238E27FC236}">
                  <a16:creationId xmlns:a16="http://schemas.microsoft.com/office/drawing/2014/main" id="{E5B3A599-A73E-5DBF-F73D-E4AA991D7A51}"/>
                </a:ext>
              </a:extLst>
            </p:cNvPr>
            <p:cNvSpPr/>
            <p:nvPr/>
          </p:nvSpPr>
          <p:spPr>
            <a:xfrm>
              <a:off x="8048842" y="2508917"/>
              <a:ext cx="167131" cy="167133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8F1E295B-61C5-A6CF-CB16-F439EE79B9CB}"/>
                </a:ext>
              </a:extLst>
            </p:cNvPr>
            <p:cNvSpPr/>
            <p:nvPr/>
          </p:nvSpPr>
          <p:spPr>
            <a:xfrm>
              <a:off x="8954217" y="3078046"/>
              <a:ext cx="425816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0" name="Connector: Elbow 129">
              <a:extLst>
                <a:ext uri="{FF2B5EF4-FFF2-40B4-BE49-F238E27FC236}">
                  <a16:creationId xmlns:a16="http://schemas.microsoft.com/office/drawing/2014/main" id="{434B0F26-61A6-1A17-378D-5F2FA2785C5F}"/>
                </a:ext>
              </a:extLst>
            </p:cNvPr>
            <p:cNvCxnSpPr>
              <a:cxnSpLocks/>
              <a:stCxn id="142" idx="3"/>
              <a:endCxn id="129" idx="1"/>
            </p:cNvCxnSpPr>
            <p:nvPr/>
          </p:nvCxnSpPr>
          <p:spPr>
            <a:xfrm flipH="1">
              <a:off x="8954216" y="2814472"/>
              <a:ext cx="698886" cy="439357"/>
            </a:xfrm>
            <a:prstGeom prst="bentConnector5">
              <a:avLst>
                <a:gd name="adj1" fmla="val 33475"/>
                <a:gd name="adj2" fmla="val 26193"/>
                <a:gd name="adj3" fmla="val 124784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2581BEE-7BAE-191B-D103-DD527B5E86C8}"/>
                </a:ext>
              </a:extLst>
            </p:cNvPr>
            <p:cNvSpPr txBox="1"/>
            <p:nvPr/>
          </p:nvSpPr>
          <p:spPr>
            <a:xfrm>
              <a:off x="8019688" y="1545013"/>
              <a:ext cx="2108330" cy="63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Auditorium Layouts Domain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D2600057-EF96-D1A9-19C4-E56C19CCA83D}"/>
                </a:ext>
              </a:extLst>
            </p:cNvPr>
            <p:cNvSpPr txBox="1"/>
            <p:nvPr/>
          </p:nvSpPr>
          <p:spPr>
            <a:xfrm>
              <a:off x="9182782" y="862837"/>
              <a:ext cx="1523319" cy="407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latin typeface="Alte Haas Grotesk" panose="02000503000000020004" pitchFamily="2" charset="0"/>
                </a:rPr>
                <a:t>Infra</a:t>
              </a:r>
            </a:p>
          </p:txBody>
        </p:sp>
        <p:sp>
          <p:nvSpPr>
            <p:cNvPr id="137" name="Right Brace 136">
              <a:extLst>
                <a:ext uri="{FF2B5EF4-FFF2-40B4-BE49-F238E27FC236}">
                  <a16:creationId xmlns:a16="http://schemas.microsoft.com/office/drawing/2014/main" id="{07EECF37-3B8E-D3ED-3172-A0D9A9C69B96}"/>
                </a:ext>
              </a:extLst>
            </p:cNvPr>
            <p:cNvSpPr/>
            <p:nvPr/>
          </p:nvSpPr>
          <p:spPr>
            <a:xfrm rot="12414236">
              <a:off x="10019507" y="3457714"/>
              <a:ext cx="883655" cy="428062"/>
            </a:xfrm>
            <a:prstGeom prst="rightBrace">
              <a:avLst>
                <a:gd name="adj1" fmla="val 9622"/>
                <a:gd name="adj2" fmla="val 54011"/>
              </a:avLst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A4DA0AA6-0A96-E197-34AA-6D36B6C1E37D}"/>
                </a:ext>
              </a:extLst>
            </p:cNvPr>
            <p:cNvSpPr/>
            <p:nvPr/>
          </p:nvSpPr>
          <p:spPr>
            <a:xfrm>
              <a:off x="9926171" y="3343924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C9F01918-B23C-B137-AF92-FD5026FDDD26}"/>
                </a:ext>
              </a:extLst>
            </p:cNvPr>
            <p:cNvSpPr/>
            <p:nvPr/>
          </p:nvSpPr>
          <p:spPr>
            <a:xfrm rot="17820000">
              <a:off x="10185585" y="3305766"/>
              <a:ext cx="1196509" cy="5463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b="1" cap="all" dirty="0">
                  <a:solidFill>
                    <a:schemeClr val="tx1"/>
                  </a:solidFill>
                </a:rPr>
                <a:t>Repo (adapter)</a:t>
              </a:r>
              <a:endParaRPr lang="en-GB" sz="700" b="1" cap="all" dirty="0">
                <a:solidFill>
                  <a:schemeClr val="tx1"/>
                </a:solidFill>
              </a:endParaRPr>
            </a:p>
          </p:txBody>
        </p: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4E0A2670-2B5C-1944-A686-990CDB83417E}"/>
                </a:ext>
              </a:extLst>
            </p:cNvPr>
            <p:cNvCxnSpPr>
              <a:cxnSpLocks/>
              <a:stCxn id="129" idx="3"/>
              <a:endCxn id="138" idx="2"/>
            </p:cNvCxnSpPr>
            <p:nvPr/>
          </p:nvCxnSpPr>
          <p:spPr>
            <a:xfrm>
              <a:off x="9380033" y="3253829"/>
              <a:ext cx="546138" cy="175782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Diamond 141">
              <a:extLst>
                <a:ext uri="{FF2B5EF4-FFF2-40B4-BE49-F238E27FC236}">
                  <a16:creationId xmlns:a16="http://schemas.microsoft.com/office/drawing/2014/main" id="{723686CE-455C-C7DE-7FCB-C16BA803CF59}"/>
                </a:ext>
              </a:extLst>
            </p:cNvPr>
            <p:cNvSpPr/>
            <p:nvPr/>
          </p:nvSpPr>
          <p:spPr>
            <a:xfrm>
              <a:off x="9485971" y="273090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" name="Flowchart: Magnetic Disk 142">
              <a:extLst>
                <a:ext uri="{FF2B5EF4-FFF2-40B4-BE49-F238E27FC236}">
                  <a16:creationId xmlns:a16="http://schemas.microsoft.com/office/drawing/2014/main" id="{C7D2CC5E-A081-4C8D-44F4-FF2C65CFF3E4}"/>
                </a:ext>
              </a:extLst>
            </p:cNvPr>
            <p:cNvSpPr/>
            <p:nvPr/>
          </p:nvSpPr>
          <p:spPr>
            <a:xfrm>
              <a:off x="11354258" y="3692575"/>
              <a:ext cx="504521" cy="707977"/>
            </a:xfrm>
            <a:prstGeom prst="flowChartMagneticDisk">
              <a:avLst/>
            </a:prstGeom>
            <a:solidFill>
              <a:srgbClr val="EDEDED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800" b="1" cap="all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lte Haas Grotesk" panose="02000503000000020004" pitchFamily="2" charset="0"/>
                </a:rPr>
                <a:t>db</a:t>
              </a:r>
              <a:endParaRPr lang="fr-FR" sz="900" b="1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lte Haas Grotesk" panose="02000503000000020004" pitchFamily="2" charset="0"/>
              </a:endParaRPr>
            </a:p>
          </p:txBody>
        </p: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7989AB27-3187-985B-454F-982C59559D66}"/>
                </a:ext>
              </a:extLst>
            </p:cNvPr>
            <p:cNvCxnSpPr>
              <a:cxnSpLocks/>
              <a:stCxn id="140" idx="2"/>
              <a:endCxn id="143" idx="2"/>
            </p:cNvCxnSpPr>
            <p:nvPr/>
          </p:nvCxnSpPr>
          <p:spPr>
            <a:xfrm>
              <a:off x="11027223" y="3702932"/>
              <a:ext cx="327035" cy="34363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Hexagon 34">
            <a:extLst>
              <a:ext uri="{FF2B5EF4-FFF2-40B4-BE49-F238E27FC236}">
                <a16:creationId xmlns:a16="http://schemas.microsoft.com/office/drawing/2014/main" id="{33B14C1D-1A7E-737A-1CCD-C4EC7DED6FA1}"/>
              </a:ext>
            </a:extLst>
          </p:cNvPr>
          <p:cNvSpPr/>
          <p:nvPr/>
        </p:nvSpPr>
        <p:spPr>
          <a:xfrm>
            <a:off x="1130412" y="1372282"/>
            <a:ext cx="5174160" cy="3562815"/>
          </a:xfrm>
          <a:prstGeom prst="hexagon">
            <a:avLst/>
          </a:prstGeom>
          <a:solidFill>
            <a:srgbClr val="DFC9EF"/>
          </a:solidFill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6A6D51E6-CF65-EF02-1DBB-4E90126E0B31}"/>
              </a:ext>
            </a:extLst>
          </p:cNvPr>
          <p:cNvSpPr/>
          <p:nvPr/>
        </p:nvSpPr>
        <p:spPr>
          <a:xfrm>
            <a:off x="2206827" y="2106919"/>
            <a:ext cx="3040380" cy="2093540"/>
          </a:xfrm>
          <a:prstGeom prst="hexagon">
            <a:avLst/>
          </a:prstGeom>
          <a:solidFill>
            <a:srgbClr val="BA8CDC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40C4411-4AE3-4C39-3A25-7CA0DDA67A79}"/>
              </a:ext>
            </a:extLst>
          </p:cNvPr>
          <p:cNvGrpSpPr/>
          <p:nvPr/>
        </p:nvGrpSpPr>
        <p:grpSpPr>
          <a:xfrm>
            <a:off x="2457876" y="2594187"/>
            <a:ext cx="171374" cy="381578"/>
            <a:chOff x="7689730" y="3195744"/>
            <a:chExt cx="171374" cy="381578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C6BA29F-F336-8477-0F22-3890AFCE60EA}"/>
                </a:ext>
              </a:extLst>
            </p:cNvPr>
            <p:cNvCxnSpPr>
              <a:cxnSpLocks/>
            </p:cNvCxnSpPr>
            <p:nvPr/>
          </p:nvCxnSpPr>
          <p:spPr>
            <a:xfrm>
              <a:off x="7775417" y="3367118"/>
              <a:ext cx="0" cy="2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F1A047A-9909-5D12-7282-628EA8ED1B30}"/>
                </a:ext>
              </a:extLst>
            </p:cNvPr>
            <p:cNvSpPr/>
            <p:nvPr/>
          </p:nvSpPr>
          <p:spPr>
            <a:xfrm>
              <a:off x="7689730" y="3195744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CE914DA8-CDC3-DE3A-3738-128639367FC4}"/>
              </a:ext>
            </a:extLst>
          </p:cNvPr>
          <p:cNvSpPr/>
          <p:nvPr/>
        </p:nvSpPr>
        <p:spPr>
          <a:xfrm>
            <a:off x="4005403" y="2890186"/>
            <a:ext cx="425816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80B21C75-7B16-2C9B-F4C3-5F3C6DFDC475}"/>
              </a:ext>
            </a:extLst>
          </p:cNvPr>
          <p:cNvCxnSpPr>
            <a:cxnSpLocks/>
            <a:stCxn id="48" idx="3"/>
            <a:endCxn id="46" idx="1"/>
          </p:cNvCxnSpPr>
          <p:nvPr/>
        </p:nvCxnSpPr>
        <p:spPr>
          <a:xfrm flipV="1">
            <a:off x="2761180" y="2504092"/>
            <a:ext cx="604954" cy="612168"/>
          </a:xfrm>
          <a:prstGeom prst="bentConnector3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8F16B881-7F02-9320-ABC2-0B490E03D5CA}"/>
              </a:ext>
            </a:extLst>
          </p:cNvPr>
          <p:cNvCxnSpPr>
            <a:cxnSpLocks/>
            <a:stCxn id="46" idx="3"/>
            <a:endCxn id="43" idx="0"/>
          </p:cNvCxnSpPr>
          <p:nvPr/>
        </p:nvCxnSpPr>
        <p:spPr>
          <a:xfrm>
            <a:off x="3791951" y="2504092"/>
            <a:ext cx="426360" cy="386094"/>
          </a:xfrm>
          <a:prstGeom prst="bentConnector2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BEC7E3D-294F-32B3-0467-8A3ABCBC742D}"/>
              </a:ext>
            </a:extLst>
          </p:cNvPr>
          <p:cNvSpPr/>
          <p:nvPr/>
        </p:nvSpPr>
        <p:spPr>
          <a:xfrm>
            <a:off x="3366134" y="2328309"/>
            <a:ext cx="425817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Diamond 46">
            <a:extLst>
              <a:ext uri="{FF2B5EF4-FFF2-40B4-BE49-F238E27FC236}">
                <a16:creationId xmlns:a16="http://schemas.microsoft.com/office/drawing/2014/main" id="{CF1E7E84-BE84-EF72-028C-7C6BE33BBDC3}"/>
              </a:ext>
            </a:extLst>
          </p:cNvPr>
          <p:cNvSpPr/>
          <p:nvPr/>
        </p:nvSpPr>
        <p:spPr>
          <a:xfrm>
            <a:off x="3799194" y="2414175"/>
            <a:ext cx="167131" cy="167131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41AD289-0792-2EA4-E800-3122F9EFFC59}"/>
              </a:ext>
            </a:extLst>
          </p:cNvPr>
          <p:cNvSpPr/>
          <p:nvPr/>
        </p:nvSpPr>
        <p:spPr>
          <a:xfrm>
            <a:off x="2335362" y="2940477"/>
            <a:ext cx="425818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Diamond 48">
            <a:extLst>
              <a:ext uri="{FF2B5EF4-FFF2-40B4-BE49-F238E27FC236}">
                <a16:creationId xmlns:a16="http://schemas.microsoft.com/office/drawing/2014/main" id="{BC214A87-C3D5-FF0B-97DE-4DA23A95B490}"/>
              </a:ext>
            </a:extLst>
          </p:cNvPr>
          <p:cNvSpPr/>
          <p:nvPr/>
        </p:nvSpPr>
        <p:spPr>
          <a:xfrm>
            <a:off x="2764551" y="3028958"/>
            <a:ext cx="167130" cy="167132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ight Brace 49">
            <a:extLst>
              <a:ext uri="{FF2B5EF4-FFF2-40B4-BE49-F238E27FC236}">
                <a16:creationId xmlns:a16="http://schemas.microsoft.com/office/drawing/2014/main" id="{6933D540-CF40-3B71-81DD-0728A7B7E745}"/>
              </a:ext>
            </a:extLst>
          </p:cNvPr>
          <p:cNvSpPr/>
          <p:nvPr/>
        </p:nvSpPr>
        <p:spPr>
          <a:xfrm rot="12414236">
            <a:off x="5134217" y="3214846"/>
            <a:ext cx="883655" cy="428062"/>
          </a:xfrm>
          <a:prstGeom prst="rightBrace">
            <a:avLst>
              <a:gd name="adj1" fmla="val 9622"/>
              <a:gd name="adj2" fmla="val 54011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72ECD37-CF7C-FD44-E585-9389787F552F}"/>
              </a:ext>
            </a:extLst>
          </p:cNvPr>
          <p:cNvCxnSpPr>
            <a:cxnSpLocks/>
            <a:stCxn id="43" idx="3"/>
            <a:endCxn id="52" idx="1"/>
          </p:cNvCxnSpPr>
          <p:nvPr/>
        </p:nvCxnSpPr>
        <p:spPr>
          <a:xfrm>
            <a:off x="4431219" y="3065969"/>
            <a:ext cx="634759" cy="60184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213DB660-4E3D-3960-4A63-D7FBF409CF29}"/>
              </a:ext>
            </a:extLst>
          </p:cNvPr>
          <p:cNvSpPr/>
          <p:nvPr/>
        </p:nvSpPr>
        <p:spPr>
          <a:xfrm>
            <a:off x="5040881" y="3101056"/>
            <a:ext cx="171374" cy="17137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AC230C3-B6DC-459A-6E3F-2394AB209B41}"/>
              </a:ext>
            </a:extLst>
          </p:cNvPr>
          <p:cNvSpPr/>
          <p:nvPr/>
        </p:nvSpPr>
        <p:spPr>
          <a:xfrm>
            <a:off x="2899680" y="3543024"/>
            <a:ext cx="425816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8253828B-6500-05DB-B3F4-DE0CEA08709C}"/>
              </a:ext>
            </a:extLst>
          </p:cNvPr>
          <p:cNvSpPr/>
          <p:nvPr/>
        </p:nvSpPr>
        <p:spPr>
          <a:xfrm>
            <a:off x="3660068" y="3620884"/>
            <a:ext cx="425816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623284CD-18F4-CF51-5F9F-6A6C6563AA46}"/>
              </a:ext>
            </a:extLst>
          </p:cNvPr>
          <p:cNvCxnSpPr>
            <a:cxnSpLocks/>
            <a:stCxn id="63" idx="3"/>
            <a:endCxn id="64" idx="1"/>
          </p:cNvCxnSpPr>
          <p:nvPr/>
        </p:nvCxnSpPr>
        <p:spPr>
          <a:xfrm>
            <a:off x="3325496" y="3718807"/>
            <a:ext cx="334572" cy="77860"/>
          </a:xfrm>
          <a:prstGeom prst="bentConnector3">
            <a:avLst>
              <a:gd name="adj1" fmla="val 57592"/>
            </a:avLst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E289FFA-45DA-6FFE-34F0-C4A60E2E3E8F}"/>
              </a:ext>
            </a:extLst>
          </p:cNvPr>
          <p:cNvCxnSpPr>
            <a:cxnSpLocks/>
            <a:stCxn id="48" idx="2"/>
            <a:endCxn id="63" idx="1"/>
          </p:cNvCxnSpPr>
          <p:nvPr/>
        </p:nvCxnSpPr>
        <p:spPr>
          <a:xfrm>
            <a:off x="2548271" y="3292042"/>
            <a:ext cx="351409" cy="426765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F0DC8FA8-A750-E835-50E7-91D1B053EA3E}"/>
              </a:ext>
            </a:extLst>
          </p:cNvPr>
          <p:cNvSpPr txBox="1"/>
          <p:nvPr/>
        </p:nvSpPr>
        <p:spPr>
          <a:xfrm>
            <a:off x="2582958" y="2115294"/>
            <a:ext cx="21083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b="1" cap="all" dirty="0">
                <a:latin typeface="Alte Haas Grotesk" panose="02000503000000020004" pitchFamily="2" charset="0"/>
              </a:rPr>
              <a:t>Seat suggestions Domain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6926729-2368-F21C-A7F2-F3D542F577A7}"/>
              </a:ext>
            </a:extLst>
          </p:cNvPr>
          <p:cNvSpPr txBox="1"/>
          <p:nvPr/>
        </p:nvSpPr>
        <p:spPr>
          <a:xfrm>
            <a:off x="3888634" y="1405675"/>
            <a:ext cx="1523320" cy="272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b="1" cap="all" dirty="0">
                <a:latin typeface="Alte Haas Grotesk" panose="02000503000000020004" pitchFamily="2" charset="0"/>
              </a:rPr>
              <a:t>Infrastructure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7EB3B387-29CE-ED80-CE7F-BA9EBA7FB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25" y="1200373"/>
            <a:ext cx="696871" cy="656800"/>
          </a:xfrm>
          <a:prstGeom prst="rect">
            <a:avLst/>
          </a:prstGeom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0BD609C-A372-9B77-A208-61AAF7FAC62E}"/>
              </a:ext>
            </a:extLst>
          </p:cNvPr>
          <p:cNvCxnSpPr>
            <a:cxnSpLocks/>
          </p:cNvCxnSpPr>
          <p:nvPr/>
        </p:nvCxnSpPr>
        <p:spPr>
          <a:xfrm>
            <a:off x="999658" y="1770459"/>
            <a:ext cx="593398" cy="39171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9B6EC26-17C9-4060-F3BD-944E655A43B6}"/>
              </a:ext>
            </a:extLst>
          </p:cNvPr>
          <p:cNvSpPr txBox="1"/>
          <p:nvPr/>
        </p:nvSpPr>
        <p:spPr>
          <a:xfrm>
            <a:off x="1124278" y="1714490"/>
            <a:ext cx="6187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latin typeface="Alte Haas Grotesk" panose="02000503000000020004" pitchFamily="2" charset="0"/>
              </a:rPr>
              <a:t>HTTP</a:t>
            </a:r>
            <a:endParaRPr lang="en-GB" sz="900" b="1" dirty="0">
              <a:latin typeface="Alte Haas Grotesk" panose="02000503000000020004" pitchFamily="2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C22163D-87CF-BDE6-599E-F2275CD480AD}"/>
              </a:ext>
            </a:extLst>
          </p:cNvPr>
          <p:cNvSpPr txBox="1"/>
          <p:nvPr/>
        </p:nvSpPr>
        <p:spPr>
          <a:xfrm>
            <a:off x="114301" y="176549"/>
            <a:ext cx="11569700" cy="4462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300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Hexagonal “hacked” with an Anti-corruption layer (ACL) adapter</a:t>
            </a:r>
          </a:p>
        </p:txBody>
      </p:sp>
      <p:sp>
        <p:nvSpPr>
          <p:cNvPr id="85" name="Right Brace 84">
            <a:extLst>
              <a:ext uri="{FF2B5EF4-FFF2-40B4-BE49-F238E27FC236}">
                <a16:creationId xmlns:a16="http://schemas.microsoft.com/office/drawing/2014/main" id="{ECBCF79C-DB7C-8437-A8D1-79A66D6A3034}"/>
              </a:ext>
            </a:extLst>
          </p:cNvPr>
          <p:cNvSpPr/>
          <p:nvPr/>
        </p:nvSpPr>
        <p:spPr>
          <a:xfrm rot="12414236">
            <a:off x="4725358" y="4000552"/>
            <a:ext cx="883655" cy="428062"/>
          </a:xfrm>
          <a:prstGeom prst="rightBrace">
            <a:avLst>
              <a:gd name="adj1" fmla="val 9622"/>
              <a:gd name="adj2" fmla="val 54011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EFB2C063-5C64-7717-7CF4-F13A7821C2FA}"/>
              </a:ext>
            </a:extLst>
          </p:cNvPr>
          <p:cNvSpPr/>
          <p:nvPr/>
        </p:nvSpPr>
        <p:spPr>
          <a:xfrm>
            <a:off x="4632022" y="3886762"/>
            <a:ext cx="171374" cy="17137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C2D66E4-746D-C29C-9C6E-03E99FEE3A62}"/>
              </a:ext>
            </a:extLst>
          </p:cNvPr>
          <p:cNvSpPr/>
          <p:nvPr/>
        </p:nvSpPr>
        <p:spPr>
          <a:xfrm rot="17820000">
            <a:off x="4959075" y="4081501"/>
            <a:ext cx="823899" cy="54631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>
                <a:solidFill>
                  <a:schemeClr val="tx1"/>
                </a:solidFill>
              </a:rPr>
              <a:t>Repository (Adapter)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264A4D3-64FF-9EDF-3633-89AB523BA0D2}"/>
              </a:ext>
            </a:extLst>
          </p:cNvPr>
          <p:cNvCxnSpPr>
            <a:cxnSpLocks/>
            <a:stCxn id="64" idx="3"/>
            <a:endCxn id="86" idx="2"/>
          </p:cNvCxnSpPr>
          <p:nvPr/>
        </p:nvCxnSpPr>
        <p:spPr>
          <a:xfrm>
            <a:off x="4085884" y="3796667"/>
            <a:ext cx="546138" cy="175782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Diamond 99">
            <a:extLst>
              <a:ext uri="{FF2B5EF4-FFF2-40B4-BE49-F238E27FC236}">
                <a16:creationId xmlns:a16="http://schemas.microsoft.com/office/drawing/2014/main" id="{6CA5F1AF-7106-D0E4-AB41-41734719A651}"/>
              </a:ext>
            </a:extLst>
          </p:cNvPr>
          <p:cNvSpPr/>
          <p:nvPr/>
        </p:nvSpPr>
        <p:spPr>
          <a:xfrm>
            <a:off x="3332536" y="3640001"/>
            <a:ext cx="167131" cy="167131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Flowchart: Magnetic Disk 101">
            <a:extLst>
              <a:ext uri="{FF2B5EF4-FFF2-40B4-BE49-F238E27FC236}">
                <a16:creationId xmlns:a16="http://schemas.microsoft.com/office/drawing/2014/main" id="{8809B9B3-2ABA-7002-C465-823660F01F15}"/>
              </a:ext>
            </a:extLst>
          </p:cNvPr>
          <p:cNvSpPr/>
          <p:nvPr/>
        </p:nvSpPr>
        <p:spPr>
          <a:xfrm>
            <a:off x="6287972" y="4434180"/>
            <a:ext cx="504521" cy="707978"/>
          </a:xfrm>
          <a:prstGeom prst="flowChartMagneticDisk">
            <a:avLst/>
          </a:prstGeom>
          <a:solidFill>
            <a:srgbClr val="DFC9EF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cap="all" dirty="0" err="1">
                <a:solidFill>
                  <a:schemeClr val="tx1"/>
                </a:solidFill>
                <a:latin typeface="Alte Haas Grotesk" panose="02000503000000020004" pitchFamily="2" charset="0"/>
              </a:rPr>
              <a:t>db</a:t>
            </a:r>
            <a:endParaRPr lang="fr-FR" sz="1400" b="1" cap="all" dirty="0">
              <a:solidFill>
                <a:schemeClr val="tx1"/>
              </a:solidFill>
              <a:latin typeface="Alte Haas Grotesk" panose="02000503000000020004" pitchFamily="2" charset="0"/>
            </a:endParaRP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DC579C9-2B02-64AB-2FBD-5421A8699E3D}"/>
              </a:ext>
            </a:extLst>
          </p:cNvPr>
          <p:cNvCxnSpPr>
            <a:cxnSpLocks/>
            <a:stCxn id="84" idx="2"/>
            <a:endCxn id="102" idx="2"/>
          </p:cNvCxnSpPr>
          <p:nvPr/>
        </p:nvCxnSpPr>
        <p:spPr>
          <a:xfrm>
            <a:off x="5614408" y="4478666"/>
            <a:ext cx="673564" cy="30950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35FD09CB-1EA0-C721-B9D5-8B0814D9365D}"/>
              </a:ext>
            </a:extLst>
          </p:cNvPr>
          <p:cNvSpPr txBox="1"/>
          <p:nvPr/>
        </p:nvSpPr>
        <p:spPr>
          <a:xfrm>
            <a:off x="2047278" y="4991066"/>
            <a:ext cx="333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Seat </a:t>
            </a:r>
            <a:r>
              <a:rPr lang="en-GB" b="1" cap="all" dirty="0" err="1">
                <a:solidFill>
                  <a:srgbClr val="C00000"/>
                </a:solidFill>
                <a:latin typeface="Alte Haas Grotesk" panose="02000503000000020004" pitchFamily="2" charset="0"/>
              </a:rPr>
              <a:t>SuggestionS</a:t>
            </a:r>
            <a:r>
              <a:rPr lang="en-GB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 API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D87D58F9-2C40-7FD4-B61B-2A6215BFBADB}"/>
              </a:ext>
            </a:extLst>
          </p:cNvPr>
          <p:cNvSpPr txBox="1"/>
          <p:nvPr/>
        </p:nvSpPr>
        <p:spPr>
          <a:xfrm>
            <a:off x="8269919" y="698400"/>
            <a:ext cx="3364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@tpierrain (use case driven)</a:t>
            </a:r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D719F29D-6F85-7020-4225-D0621E2FF04F}"/>
              </a:ext>
            </a:extLst>
          </p:cNvPr>
          <p:cNvGrpSpPr/>
          <p:nvPr/>
        </p:nvGrpSpPr>
        <p:grpSpPr>
          <a:xfrm>
            <a:off x="9084888" y="4266176"/>
            <a:ext cx="2893627" cy="1933204"/>
            <a:chOff x="6434086" y="829444"/>
            <a:chExt cx="5467100" cy="3652517"/>
          </a:xfrm>
        </p:grpSpPr>
        <p:sp>
          <p:nvSpPr>
            <p:cNvPr id="171" name="Hexagon 170">
              <a:extLst>
                <a:ext uri="{FF2B5EF4-FFF2-40B4-BE49-F238E27FC236}">
                  <a16:creationId xmlns:a16="http://schemas.microsoft.com/office/drawing/2014/main" id="{3CA6504F-1E7B-6DEF-73CD-3E03203C337F}"/>
                </a:ext>
              </a:extLst>
            </p:cNvPr>
            <p:cNvSpPr/>
            <p:nvPr/>
          </p:nvSpPr>
          <p:spPr>
            <a:xfrm>
              <a:off x="6434086" y="829444"/>
              <a:ext cx="5174160" cy="3562815"/>
            </a:xfrm>
            <a:prstGeom prst="hexagon">
              <a:avLst/>
            </a:prstGeom>
            <a:solidFill>
              <a:srgbClr val="DEEBF7"/>
            </a:solidFill>
            <a:ln w="476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2" name="Hexagon 171">
              <a:extLst>
                <a:ext uri="{FF2B5EF4-FFF2-40B4-BE49-F238E27FC236}">
                  <a16:creationId xmlns:a16="http://schemas.microsoft.com/office/drawing/2014/main" id="{4EB66E99-62F9-9EA0-9D4D-A22383D683B7}"/>
                </a:ext>
              </a:extLst>
            </p:cNvPr>
            <p:cNvSpPr/>
            <p:nvPr/>
          </p:nvSpPr>
          <p:spPr>
            <a:xfrm>
              <a:off x="7500976" y="1564081"/>
              <a:ext cx="3040380" cy="2093540"/>
            </a:xfrm>
            <a:prstGeom prst="hexagon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84ADA9C4-001C-AC3A-28BA-0097E7A9FB53}"/>
                </a:ext>
              </a:extLst>
            </p:cNvPr>
            <p:cNvGrpSpPr/>
            <p:nvPr/>
          </p:nvGrpSpPr>
          <p:grpSpPr>
            <a:xfrm>
              <a:off x="7718305" y="2120128"/>
              <a:ext cx="171374" cy="289785"/>
              <a:chOff x="7656010" y="3264523"/>
              <a:chExt cx="171374" cy="289785"/>
            </a:xfrm>
          </p:grpSpPr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D5445CED-3298-C85E-A5E4-C7620DF3B714}"/>
                  </a:ext>
                </a:extLst>
              </p:cNvPr>
              <p:cNvCxnSpPr>
                <a:cxnSpLocks/>
                <a:stCxn id="193" idx="4"/>
                <a:endCxn id="179" idx="0"/>
              </p:cNvCxnSpPr>
              <p:nvPr/>
            </p:nvCxnSpPr>
            <p:spPr>
              <a:xfrm flipH="1">
                <a:off x="7741696" y="3435898"/>
                <a:ext cx="2" cy="11841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7E625A81-8EFE-62CB-0837-2464A0E24774}"/>
                  </a:ext>
                </a:extLst>
              </p:cNvPr>
              <p:cNvSpPr/>
              <p:nvPr/>
            </p:nvSpPr>
            <p:spPr>
              <a:xfrm>
                <a:off x="7656010" y="3264523"/>
                <a:ext cx="171374" cy="17137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74" name="Rectangle: Rounded Corners 173">
              <a:extLst>
                <a:ext uri="{FF2B5EF4-FFF2-40B4-BE49-F238E27FC236}">
                  <a16:creationId xmlns:a16="http://schemas.microsoft.com/office/drawing/2014/main" id="{4FD48332-DD92-05C8-CACD-AF9C69CDAAD6}"/>
                </a:ext>
              </a:extLst>
            </p:cNvPr>
            <p:cNvSpPr/>
            <p:nvPr/>
          </p:nvSpPr>
          <p:spPr>
            <a:xfrm>
              <a:off x="9671729" y="2659803"/>
              <a:ext cx="425816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5" name="Connector: Elbow 174">
              <a:extLst>
                <a:ext uri="{FF2B5EF4-FFF2-40B4-BE49-F238E27FC236}">
                  <a16:creationId xmlns:a16="http://schemas.microsoft.com/office/drawing/2014/main" id="{E5A4018A-BAB1-7BD0-049C-33311D8E211A}"/>
                </a:ext>
              </a:extLst>
            </p:cNvPr>
            <p:cNvCxnSpPr>
              <a:cxnSpLocks/>
              <a:stCxn id="179" idx="3"/>
              <a:endCxn id="177" idx="1"/>
            </p:cNvCxnSpPr>
            <p:nvPr/>
          </p:nvCxnSpPr>
          <p:spPr>
            <a:xfrm flipV="1">
              <a:off x="8016899" y="2432927"/>
              <a:ext cx="692841" cy="152768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or: Elbow 175">
              <a:extLst>
                <a:ext uri="{FF2B5EF4-FFF2-40B4-BE49-F238E27FC236}">
                  <a16:creationId xmlns:a16="http://schemas.microsoft.com/office/drawing/2014/main" id="{A6A24D67-17C0-4D77-423E-C601C2D2325C}"/>
                </a:ext>
              </a:extLst>
            </p:cNvPr>
            <p:cNvCxnSpPr>
              <a:cxnSpLocks/>
              <a:stCxn id="177" idx="3"/>
              <a:endCxn id="174" idx="0"/>
            </p:cNvCxnSpPr>
            <p:nvPr/>
          </p:nvCxnSpPr>
          <p:spPr>
            <a:xfrm>
              <a:off x="9135557" y="2432927"/>
              <a:ext cx="749080" cy="226876"/>
            </a:xfrm>
            <a:prstGeom prst="bentConnector2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2E004944-F882-C9A8-65B9-67369A2AD7D8}"/>
                </a:ext>
              </a:extLst>
            </p:cNvPr>
            <p:cNvSpPr/>
            <p:nvPr/>
          </p:nvSpPr>
          <p:spPr>
            <a:xfrm>
              <a:off x="8709741" y="2257145"/>
              <a:ext cx="425816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8" name="Diamond 177">
              <a:extLst>
                <a:ext uri="{FF2B5EF4-FFF2-40B4-BE49-F238E27FC236}">
                  <a16:creationId xmlns:a16="http://schemas.microsoft.com/office/drawing/2014/main" id="{D31FEAF5-1B44-7985-E332-1ED7980355EB}"/>
                </a:ext>
              </a:extLst>
            </p:cNvPr>
            <p:cNvSpPr/>
            <p:nvPr/>
          </p:nvSpPr>
          <p:spPr>
            <a:xfrm>
              <a:off x="9148994" y="236044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id="{959DE4A7-82CE-54D2-AF15-5C1BA18B7EF9}"/>
                </a:ext>
              </a:extLst>
            </p:cNvPr>
            <p:cNvSpPr/>
            <p:nvPr/>
          </p:nvSpPr>
          <p:spPr>
            <a:xfrm>
              <a:off x="7591081" y="2409913"/>
              <a:ext cx="425818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0" name="Diamond 179">
              <a:extLst>
                <a:ext uri="{FF2B5EF4-FFF2-40B4-BE49-F238E27FC236}">
                  <a16:creationId xmlns:a16="http://schemas.microsoft.com/office/drawing/2014/main" id="{FEFA422D-00F5-2E3F-EECF-6BA3674F1EBD}"/>
                </a:ext>
              </a:extLst>
            </p:cNvPr>
            <p:cNvSpPr/>
            <p:nvPr/>
          </p:nvSpPr>
          <p:spPr>
            <a:xfrm>
              <a:off x="8026607" y="2502780"/>
              <a:ext cx="167131" cy="167133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1" name="Rectangle: Rounded Corners 180">
              <a:extLst>
                <a:ext uri="{FF2B5EF4-FFF2-40B4-BE49-F238E27FC236}">
                  <a16:creationId xmlns:a16="http://schemas.microsoft.com/office/drawing/2014/main" id="{68C69193-9641-660A-D29C-EDC53265D823}"/>
                </a:ext>
              </a:extLst>
            </p:cNvPr>
            <p:cNvSpPr/>
            <p:nvPr/>
          </p:nvSpPr>
          <p:spPr>
            <a:xfrm>
              <a:off x="8954217" y="3078046"/>
              <a:ext cx="425816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82" name="Connector: Elbow 181">
              <a:extLst>
                <a:ext uri="{FF2B5EF4-FFF2-40B4-BE49-F238E27FC236}">
                  <a16:creationId xmlns:a16="http://schemas.microsoft.com/office/drawing/2014/main" id="{2BCAC452-57D1-8C6E-7210-EAF0C06E26E0}"/>
                </a:ext>
              </a:extLst>
            </p:cNvPr>
            <p:cNvCxnSpPr>
              <a:cxnSpLocks/>
              <a:stCxn id="189" idx="3"/>
              <a:endCxn id="181" idx="1"/>
            </p:cNvCxnSpPr>
            <p:nvPr/>
          </p:nvCxnSpPr>
          <p:spPr>
            <a:xfrm flipH="1">
              <a:off x="8954216" y="2814472"/>
              <a:ext cx="698886" cy="439357"/>
            </a:xfrm>
            <a:prstGeom prst="bentConnector5">
              <a:avLst>
                <a:gd name="adj1" fmla="val 33475"/>
                <a:gd name="adj2" fmla="val 26193"/>
                <a:gd name="adj3" fmla="val 124784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356034D7-7C58-6F75-7DF5-34251C720805}"/>
                </a:ext>
              </a:extLst>
            </p:cNvPr>
            <p:cNvSpPr txBox="1"/>
            <p:nvPr/>
          </p:nvSpPr>
          <p:spPr>
            <a:xfrm>
              <a:off x="7618588" y="1545013"/>
              <a:ext cx="2567017" cy="63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Seats Availability DOMAIN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96361581-2B69-94DE-F454-F0D9793AFB52}"/>
                </a:ext>
              </a:extLst>
            </p:cNvPr>
            <p:cNvSpPr txBox="1"/>
            <p:nvPr/>
          </p:nvSpPr>
          <p:spPr>
            <a:xfrm>
              <a:off x="9182782" y="862837"/>
              <a:ext cx="1523319" cy="407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latin typeface="Alte Haas Grotesk" panose="02000503000000020004" pitchFamily="2" charset="0"/>
                </a:rPr>
                <a:t>Infra</a:t>
              </a:r>
            </a:p>
          </p:txBody>
        </p:sp>
        <p:sp>
          <p:nvSpPr>
            <p:cNvPr id="185" name="Right Brace 184">
              <a:extLst>
                <a:ext uri="{FF2B5EF4-FFF2-40B4-BE49-F238E27FC236}">
                  <a16:creationId xmlns:a16="http://schemas.microsoft.com/office/drawing/2014/main" id="{E89BE776-D4A3-4CBC-2B8C-8B0DB93D0CFF}"/>
                </a:ext>
              </a:extLst>
            </p:cNvPr>
            <p:cNvSpPr/>
            <p:nvPr/>
          </p:nvSpPr>
          <p:spPr>
            <a:xfrm rot="12414236">
              <a:off x="10019507" y="3457714"/>
              <a:ext cx="883655" cy="428062"/>
            </a:xfrm>
            <a:prstGeom prst="rightBrace">
              <a:avLst>
                <a:gd name="adj1" fmla="val 9622"/>
                <a:gd name="adj2" fmla="val 54011"/>
              </a:avLst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F7EFA404-9C19-B860-A261-9E4C100A7DE4}"/>
                </a:ext>
              </a:extLst>
            </p:cNvPr>
            <p:cNvSpPr/>
            <p:nvPr/>
          </p:nvSpPr>
          <p:spPr>
            <a:xfrm>
              <a:off x="9926171" y="3343924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E97DD16C-F9E2-3178-16D4-60241CEE07AA}"/>
                </a:ext>
              </a:extLst>
            </p:cNvPr>
            <p:cNvSpPr/>
            <p:nvPr/>
          </p:nvSpPr>
          <p:spPr>
            <a:xfrm rot="17820000">
              <a:off x="10111547" y="3443045"/>
              <a:ext cx="1204694" cy="5463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b="1" cap="all" dirty="0">
                  <a:solidFill>
                    <a:schemeClr val="tx1"/>
                  </a:solidFill>
                </a:rPr>
                <a:t>Repo (adapter)</a:t>
              </a:r>
              <a:endParaRPr lang="en-GB" sz="700" b="1" cap="all" dirty="0">
                <a:solidFill>
                  <a:schemeClr val="tx1"/>
                </a:solidFill>
              </a:endParaRPr>
            </a:p>
          </p:txBody>
        </p: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03B731CE-C71E-A7D3-0C80-7B69E4ACF236}"/>
                </a:ext>
              </a:extLst>
            </p:cNvPr>
            <p:cNvCxnSpPr>
              <a:cxnSpLocks/>
              <a:stCxn id="181" idx="3"/>
              <a:endCxn id="186" idx="2"/>
            </p:cNvCxnSpPr>
            <p:nvPr/>
          </p:nvCxnSpPr>
          <p:spPr>
            <a:xfrm>
              <a:off x="9380033" y="3253829"/>
              <a:ext cx="546138" cy="175782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Diamond 188">
              <a:extLst>
                <a:ext uri="{FF2B5EF4-FFF2-40B4-BE49-F238E27FC236}">
                  <a16:creationId xmlns:a16="http://schemas.microsoft.com/office/drawing/2014/main" id="{7503AD24-1058-9D59-37D2-073DDEE2FC85}"/>
                </a:ext>
              </a:extLst>
            </p:cNvPr>
            <p:cNvSpPr/>
            <p:nvPr/>
          </p:nvSpPr>
          <p:spPr>
            <a:xfrm>
              <a:off x="9485971" y="273090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0" name="Flowchart: Magnetic Disk 189">
              <a:extLst>
                <a:ext uri="{FF2B5EF4-FFF2-40B4-BE49-F238E27FC236}">
                  <a16:creationId xmlns:a16="http://schemas.microsoft.com/office/drawing/2014/main" id="{869E3C6F-A3B0-4823-B10E-BA0A7B6BFD80}"/>
                </a:ext>
              </a:extLst>
            </p:cNvPr>
            <p:cNvSpPr/>
            <p:nvPr/>
          </p:nvSpPr>
          <p:spPr>
            <a:xfrm>
              <a:off x="11396665" y="3773984"/>
              <a:ext cx="504521" cy="707977"/>
            </a:xfrm>
            <a:prstGeom prst="flowChartMagneticDisk">
              <a:avLst/>
            </a:prstGeom>
            <a:solidFill>
              <a:srgbClr val="DEEBF7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800" b="1" cap="all" dirty="0" err="1">
                  <a:solidFill>
                    <a:schemeClr val="accent1"/>
                  </a:solidFill>
                </a:rPr>
                <a:t>db</a:t>
              </a:r>
              <a:endParaRPr lang="fr-FR" sz="800" b="1" cap="all" dirty="0">
                <a:solidFill>
                  <a:schemeClr val="accent1"/>
                </a:solidFill>
              </a:endParaRPr>
            </a:p>
          </p:txBody>
        </p:sp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E4783ED7-0832-34CB-BF77-7CABC0EE31E7}"/>
                </a:ext>
              </a:extLst>
            </p:cNvPr>
            <p:cNvCxnSpPr>
              <a:cxnSpLocks/>
              <a:stCxn id="187" idx="2"/>
              <a:endCxn id="190" idx="2"/>
            </p:cNvCxnSpPr>
            <p:nvPr/>
          </p:nvCxnSpPr>
          <p:spPr>
            <a:xfrm>
              <a:off x="10957277" y="3840211"/>
              <a:ext cx="439387" cy="28776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832440EA-B72F-04C3-EFD2-31AB61EB8382}"/>
              </a:ext>
            </a:extLst>
          </p:cNvPr>
          <p:cNvCxnSpPr>
            <a:cxnSpLocks/>
            <a:stCxn id="150" idx="2"/>
            <a:endCxn id="193" idx="1"/>
          </p:cNvCxnSpPr>
          <p:nvPr/>
        </p:nvCxnSpPr>
        <p:spPr>
          <a:xfrm>
            <a:off x="9552903" y="4941393"/>
            <a:ext cx="224980" cy="21199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angle 215">
            <a:extLst>
              <a:ext uri="{FF2B5EF4-FFF2-40B4-BE49-F238E27FC236}">
                <a16:creationId xmlns:a16="http://schemas.microsoft.com/office/drawing/2014/main" id="{B4EA41F1-A440-2F90-8DE8-61CF29EE04C4}"/>
              </a:ext>
            </a:extLst>
          </p:cNvPr>
          <p:cNvSpPr/>
          <p:nvPr/>
        </p:nvSpPr>
        <p:spPr>
          <a:xfrm rot="17820000">
            <a:off x="5411476" y="3179914"/>
            <a:ext cx="824437" cy="5463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>
                <a:solidFill>
                  <a:schemeClr val="tx1"/>
                </a:solidFill>
              </a:rPr>
              <a:t>Auditorium </a:t>
            </a:r>
            <a:r>
              <a:rPr lang="fr-FR" sz="900" cap="all" dirty="0" err="1">
                <a:solidFill>
                  <a:schemeClr val="tx1"/>
                </a:solidFill>
              </a:rPr>
              <a:t>seating</a:t>
            </a:r>
            <a:r>
              <a:rPr lang="fr-FR" sz="900" cap="all" dirty="0">
                <a:solidFill>
                  <a:schemeClr val="tx1"/>
                </a:solidFill>
              </a:rPr>
              <a:t> </a:t>
            </a:r>
            <a:r>
              <a:rPr lang="fr-FR" sz="900" b="1" cap="all" dirty="0">
                <a:solidFill>
                  <a:schemeClr val="tx1"/>
                </a:solidFill>
              </a:rPr>
              <a:t>ACL</a:t>
            </a:r>
            <a:r>
              <a:rPr lang="fr-FR" sz="900" cap="all" dirty="0">
                <a:solidFill>
                  <a:schemeClr val="tx1"/>
                </a:solidFill>
              </a:rPr>
              <a:t> (Adapter)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F148EDC-DFD7-DD46-9E09-4881F99D4190}"/>
              </a:ext>
            </a:extLst>
          </p:cNvPr>
          <p:cNvCxnSpPr>
            <a:cxnSpLocks/>
            <a:stCxn id="216" idx="2"/>
          </p:cNvCxnSpPr>
          <p:nvPr/>
        </p:nvCxnSpPr>
        <p:spPr>
          <a:xfrm flipV="1">
            <a:off x="6067078" y="1857173"/>
            <a:ext cx="3297851" cy="171990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CCB73EF0-935D-80FD-0DA6-10CCD5AA72D7}"/>
              </a:ext>
            </a:extLst>
          </p:cNvPr>
          <p:cNvSpPr txBox="1"/>
          <p:nvPr/>
        </p:nvSpPr>
        <p:spPr>
          <a:xfrm>
            <a:off x="6626350" y="2894382"/>
            <a:ext cx="6187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latin typeface="Alte Haas Grotesk" panose="02000503000000020004" pitchFamily="2" charset="0"/>
              </a:rPr>
              <a:t>HTTP</a:t>
            </a:r>
            <a:endParaRPr lang="en-GB" sz="900" b="1" dirty="0">
              <a:latin typeface="Alte Haas Grotesk" panose="02000503000000020004" pitchFamily="2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86B6EB44-AA4A-653F-C0E5-F7D29686C9D9}"/>
              </a:ext>
            </a:extLst>
          </p:cNvPr>
          <p:cNvSpPr/>
          <p:nvPr/>
        </p:nvSpPr>
        <p:spPr>
          <a:xfrm rot="17798078">
            <a:off x="9078840" y="1743118"/>
            <a:ext cx="910930" cy="3221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>
                <a:solidFill>
                  <a:schemeClr val="tx1"/>
                </a:solidFill>
              </a:rPr>
              <a:t>Web </a:t>
            </a:r>
            <a:r>
              <a:rPr lang="fr-FR" sz="900" cap="all" dirty="0" err="1">
                <a:solidFill>
                  <a:schemeClr val="tx1"/>
                </a:solidFill>
              </a:rPr>
              <a:t>controller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29B36FF-2726-96F6-96F9-A1ED9706C7D2}"/>
              </a:ext>
            </a:extLst>
          </p:cNvPr>
          <p:cNvSpPr/>
          <p:nvPr/>
        </p:nvSpPr>
        <p:spPr>
          <a:xfrm rot="17798078">
            <a:off x="9016112" y="4761317"/>
            <a:ext cx="851298" cy="2486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>
                <a:solidFill>
                  <a:schemeClr val="tx1"/>
                </a:solidFill>
              </a:rPr>
              <a:t>Web </a:t>
            </a:r>
            <a:r>
              <a:rPr lang="fr-FR" sz="900" cap="all" dirty="0" err="1">
                <a:solidFill>
                  <a:schemeClr val="tx1"/>
                </a:solidFill>
              </a:rPr>
              <a:t>controller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DB582013-8C85-3BFC-0027-8C909A8F3FE4}"/>
              </a:ext>
            </a:extLst>
          </p:cNvPr>
          <p:cNvCxnSpPr>
            <a:cxnSpLocks/>
            <a:stCxn id="216" idx="2"/>
          </p:cNvCxnSpPr>
          <p:nvPr/>
        </p:nvCxnSpPr>
        <p:spPr>
          <a:xfrm>
            <a:off x="6067078" y="3577079"/>
            <a:ext cx="3207383" cy="126863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DF5B00FA-831A-60D9-35C3-16C6FE4A2696}"/>
              </a:ext>
            </a:extLst>
          </p:cNvPr>
          <p:cNvSpPr txBox="1"/>
          <p:nvPr/>
        </p:nvSpPr>
        <p:spPr>
          <a:xfrm>
            <a:off x="6494828" y="3620884"/>
            <a:ext cx="6187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latin typeface="Alte Haas Grotesk" panose="02000503000000020004" pitchFamily="2" charset="0"/>
              </a:rPr>
              <a:t>HTTP</a:t>
            </a:r>
            <a:endParaRPr lang="en-GB" sz="900" b="1" dirty="0">
              <a:latin typeface="Alte Haas Grotesk" panose="02000503000000020004" pitchFamily="2" charset="0"/>
            </a:endParaRP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482C9FBF-083C-E03A-1E91-7D0E1A3E8928}"/>
              </a:ext>
            </a:extLst>
          </p:cNvPr>
          <p:cNvCxnSpPr>
            <a:cxnSpLocks/>
            <a:stCxn id="160" idx="2"/>
          </p:cNvCxnSpPr>
          <p:nvPr/>
        </p:nvCxnSpPr>
        <p:spPr>
          <a:xfrm>
            <a:off x="2082406" y="2316045"/>
            <a:ext cx="400567" cy="303239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E6B81530-3AF7-F7F1-E6D2-30E2FCEF1862}"/>
              </a:ext>
            </a:extLst>
          </p:cNvPr>
          <p:cNvSpPr/>
          <p:nvPr/>
        </p:nvSpPr>
        <p:spPr>
          <a:xfrm rot="17798078">
            <a:off x="1343693" y="1999023"/>
            <a:ext cx="1086095" cy="4377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 err="1">
                <a:solidFill>
                  <a:schemeClr val="tx1"/>
                </a:solidFill>
              </a:rPr>
              <a:t>WebController</a:t>
            </a:r>
            <a:r>
              <a:rPr lang="fr-FR" sz="900" cap="all" dirty="0">
                <a:solidFill>
                  <a:schemeClr val="tx1"/>
                </a:solidFill>
              </a:rPr>
              <a:t> (Adapter)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7F5086DF-C070-E37B-B057-56181D96B9DE}"/>
              </a:ext>
            </a:extLst>
          </p:cNvPr>
          <p:cNvSpPr txBox="1"/>
          <p:nvPr/>
        </p:nvSpPr>
        <p:spPr>
          <a:xfrm>
            <a:off x="2078667" y="2152354"/>
            <a:ext cx="6187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solidFill>
                  <a:srgbClr val="C00000"/>
                </a:solidFill>
                <a:latin typeface="Alte Haas Grotesk" panose="02000503000000020004" pitchFamily="2" charset="0"/>
              </a:rPr>
              <a:t>(in proc)</a:t>
            </a:r>
            <a:endParaRPr lang="en-GB" sz="800" b="1" dirty="0">
              <a:solidFill>
                <a:srgbClr val="C00000"/>
              </a:solidFill>
              <a:latin typeface="Alte Haas Grotesk" panose="02000503000000020004" pitchFamily="2" charset="0"/>
            </a:endParaRP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AAA8EB03-C188-BCCB-76CD-422A2935F39A}"/>
              </a:ext>
            </a:extLst>
          </p:cNvPr>
          <p:cNvCxnSpPr>
            <a:cxnSpLocks/>
            <a:endCxn id="146" idx="1"/>
          </p:cNvCxnSpPr>
          <p:nvPr/>
        </p:nvCxnSpPr>
        <p:spPr>
          <a:xfrm>
            <a:off x="9678302" y="1976426"/>
            <a:ext cx="144631" cy="22459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Flowchart: Magnetic Disk 151">
            <a:extLst>
              <a:ext uri="{FF2B5EF4-FFF2-40B4-BE49-F238E27FC236}">
                <a16:creationId xmlns:a16="http://schemas.microsoft.com/office/drawing/2014/main" id="{20BB00AF-1EA5-8A00-B3B8-21566F76889D}"/>
              </a:ext>
            </a:extLst>
          </p:cNvPr>
          <p:cNvSpPr/>
          <p:nvPr/>
        </p:nvSpPr>
        <p:spPr>
          <a:xfrm>
            <a:off x="6036847" y="3878016"/>
            <a:ext cx="267033" cy="374718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b="1" cap="all" dirty="0" err="1">
                <a:solidFill>
                  <a:schemeClr val="tx1"/>
                </a:solidFill>
                <a:latin typeface="Alte Haas Grotesk" panose="02000503000000020004" pitchFamily="2" charset="0"/>
              </a:rPr>
              <a:t>db</a:t>
            </a:r>
            <a:endParaRPr lang="fr-FR" sz="900" b="1" cap="all" dirty="0">
              <a:solidFill>
                <a:schemeClr val="tx1"/>
              </a:solidFill>
              <a:latin typeface="Alte Haas Grotesk" panose="02000503000000020004" pitchFamily="2" charset="0"/>
            </a:endParaRP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CABABC3F-3B6D-1144-CFCE-A864B364395D}"/>
              </a:ext>
            </a:extLst>
          </p:cNvPr>
          <p:cNvCxnSpPr>
            <a:cxnSpLocks/>
            <a:stCxn id="216" idx="2"/>
            <a:endCxn id="152" idx="1"/>
          </p:cNvCxnSpPr>
          <p:nvPr/>
        </p:nvCxnSpPr>
        <p:spPr>
          <a:xfrm>
            <a:off x="6067078" y="3577079"/>
            <a:ext cx="103286" cy="300937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7832679-76F8-C80B-12C3-C199DA99102C}"/>
              </a:ext>
            </a:extLst>
          </p:cNvPr>
          <p:cNvSpPr txBox="1"/>
          <p:nvPr/>
        </p:nvSpPr>
        <p:spPr>
          <a:xfrm>
            <a:off x="329932" y="5374238"/>
            <a:ext cx="8345504" cy="138499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200" b="1"/>
            </a:lvl1pPr>
          </a:lstStyle>
          <a:p>
            <a:r>
              <a:rPr lang="en-US" dirty="0"/>
              <a:t>The </a:t>
            </a:r>
            <a:r>
              <a:rPr lang="en-US" dirty="0" err="1"/>
              <a:t>AuditoriumSeatings</a:t>
            </a:r>
            <a:r>
              <a:rPr lang="en-US" dirty="0"/>
              <a:t> ACL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(in green)</a:t>
            </a:r>
            <a:r>
              <a:rPr lang="en-US" dirty="0"/>
              <a:t> exposes us ready-to-use Auditorium </a:t>
            </a:r>
            <a:r>
              <a:rPr lang="en-US" dirty="0" err="1"/>
              <a:t>Seatings</a:t>
            </a:r>
            <a:r>
              <a:rPr lang="en-US" dirty="0"/>
              <a:t> for shows. It assembles them from various external sources/APIs. An Auditorium Seating is the Auditorium Layout for a show, with indications about every current seat availability.</a:t>
            </a:r>
          </a:p>
          <a:p>
            <a:br>
              <a:rPr lang="en-US" sz="500" dirty="0"/>
            </a:br>
            <a:r>
              <a:rPr lang="en-US" dirty="0">
                <a:solidFill>
                  <a:srgbClr val="C00000"/>
                </a:solidFill>
              </a:rPr>
              <a:t>Interesting option/trade-off</a:t>
            </a:r>
            <a:r>
              <a:rPr lang="en-US" dirty="0"/>
              <a:t> when we don’t want to couple our real core domain (i.e. to suggest the best possible seats for groups of people) with how to infer Auditorium </a:t>
            </a:r>
            <a:r>
              <a:rPr lang="en-US" dirty="0" err="1"/>
              <a:t>Seatings</a:t>
            </a:r>
            <a:r>
              <a:rPr lang="en-US" dirty="0"/>
              <a:t> from various external sources and models.</a:t>
            </a:r>
            <a:br>
              <a:rPr lang="en-US" dirty="0"/>
            </a:br>
            <a:br>
              <a:rPr lang="en-US" sz="500" dirty="0"/>
            </a:br>
            <a:r>
              <a:rPr lang="en-US" dirty="0"/>
              <a:t>More about it (Hexagonal or not Hexagonal?) </a:t>
            </a:r>
            <a:r>
              <a:rPr lang="en-US" dirty="0">
                <a:solidFill>
                  <a:srgbClr val="0070C0"/>
                </a:solidFill>
              </a:rPr>
              <a:t>: https://tpierrain.blogspot.com/2020/11/hexagonal-or-not-hexagonal.html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18172D4-1AAD-4858-DC98-0AF7C5B2AC13}"/>
              </a:ext>
            </a:extLst>
          </p:cNvPr>
          <p:cNvSpPr txBox="1"/>
          <p:nvPr/>
        </p:nvSpPr>
        <p:spPr>
          <a:xfrm>
            <a:off x="8926536" y="3319321"/>
            <a:ext cx="2995550" cy="738664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</a:rPr>
              <a:t>Provides Auditorium layout (Topology) for a show, but with no information about seats availabilities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3F5A8EDA-7A06-8252-8EE7-00B52EA40F78}"/>
              </a:ext>
            </a:extLst>
          </p:cNvPr>
          <p:cNvSpPr txBox="1"/>
          <p:nvPr/>
        </p:nvSpPr>
        <p:spPr>
          <a:xfrm>
            <a:off x="9438217" y="6238470"/>
            <a:ext cx="2074413" cy="52322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Provides list of already reserved seats for a show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7FB48E-E245-3A75-E813-3F6544384686}"/>
              </a:ext>
            </a:extLst>
          </p:cNvPr>
          <p:cNvSpPr txBox="1"/>
          <p:nvPr/>
        </p:nvSpPr>
        <p:spPr>
          <a:xfrm>
            <a:off x="5801414" y="1009006"/>
            <a:ext cx="2973058" cy="52322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 i="1">
                <a:solidFill>
                  <a:schemeClr val="bg1"/>
                </a:solidFill>
              </a:defRPr>
            </a:lvl1pPr>
          </a:lstStyle>
          <a:p>
            <a:r>
              <a:rPr lang="fr-FR" dirty="0" err="1"/>
              <a:t>IProvideUpToDateAuditoriumSeatings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(driven port)</a:t>
            </a:r>
            <a:endParaRPr lang="en-US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3763CC0-B19D-F18D-32F8-65CCABA762B2}"/>
              </a:ext>
            </a:extLst>
          </p:cNvPr>
          <p:cNvSpPr/>
          <p:nvPr/>
        </p:nvSpPr>
        <p:spPr>
          <a:xfrm rot="8169860">
            <a:off x="5036015" y="2105642"/>
            <a:ext cx="1844243" cy="51788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858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5EA4B-F5F3-A2E0-FF38-4AB947380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2A61B-1125-A0E2-DA8B-F59E20379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185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C9519DF9-D88C-BC65-1891-341D0A8C0E31}"/>
              </a:ext>
            </a:extLst>
          </p:cNvPr>
          <p:cNvGrpSpPr/>
          <p:nvPr/>
        </p:nvGrpSpPr>
        <p:grpSpPr>
          <a:xfrm>
            <a:off x="9121287" y="1369800"/>
            <a:ext cx="2871182" cy="1890115"/>
            <a:chOff x="6434086" y="829444"/>
            <a:chExt cx="5424693" cy="3571108"/>
          </a:xfrm>
        </p:grpSpPr>
        <p:sp>
          <p:nvSpPr>
            <p:cNvPr id="110" name="Hexagon 109">
              <a:extLst>
                <a:ext uri="{FF2B5EF4-FFF2-40B4-BE49-F238E27FC236}">
                  <a16:creationId xmlns:a16="http://schemas.microsoft.com/office/drawing/2014/main" id="{C98829F0-1FFB-4B5F-D4E8-FE99C6D770CE}"/>
                </a:ext>
              </a:extLst>
            </p:cNvPr>
            <p:cNvSpPr/>
            <p:nvPr/>
          </p:nvSpPr>
          <p:spPr>
            <a:xfrm>
              <a:off x="6434086" y="829444"/>
              <a:ext cx="5174159" cy="3562815"/>
            </a:xfrm>
            <a:prstGeom prst="hexagon">
              <a:avLst/>
            </a:prstGeom>
            <a:solidFill>
              <a:srgbClr val="EDEDED"/>
            </a:solidFill>
            <a:ln w="476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1" name="Hexagon 110">
              <a:extLst>
                <a:ext uri="{FF2B5EF4-FFF2-40B4-BE49-F238E27FC236}">
                  <a16:creationId xmlns:a16="http://schemas.microsoft.com/office/drawing/2014/main" id="{E42EF234-EF67-D125-4B32-BDD1538F45CD}"/>
                </a:ext>
              </a:extLst>
            </p:cNvPr>
            <p:cNvSpPr/>
            <p:nvPr/>
          </p:nvSpPr>
          <p:spPr>
            <a:xfrm>
              <a:off x="7500976" y="1564081"/>
              <a:ext cx="3040380" cy="2093540"/>
            </a:xfrm>
            <a:prstGeom prst="hexagon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22D09461-9F4A-3D04-5BCD-9677E90DEFD4}"/>
                </a:ext>
              </a:extLst>
            </p:cNvPr>
            <p:cNvGrpSpPr/>
            <p:nvPr/>
          </p:nvGrpSpPr>
          <p:grpSpPr>
            <a:xfrm>
              <a:off x="7734650" y="1992915"/>
              <a:ext cx="171374" cy="419638"/>
              <a:chOff x="7672355" y="3137310"/>
              <a:chExt cx="171374" cy="419638"/>
            </a:xfrm>
          </p:grpSpPr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7884435C-7CF8-F5C2-4B2D-C968FB7CB466}"/>
                  </a:ext>
                </a:extLst>
              </p:cNvPr>
              <p:cNvCxnSpPr>
                <a:cxnSpLocks/>
                <a:stCxn id="146" idx="4"/>
                <a:endCxn id="122" idx="0"/>
              </p:cNvCxnSpPr>
              <p:nvPr/>
            </p:nvCxnSpPr>
            <p:spPr>
              <a:xfrm>
                <a:off x="7758043" y="3308684"/>
                <a:ext cx="2158" cy="24826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49D34A67-17C2-E6A5-018A-8D3B4F54DC41}"/>
                  </a:ext>
                </a:extLst>
              </p:cNvPr>
              <p:cNvSpPr/>
              <p:nvPr/>
            </p:nvSpPr>
            <p:spPr>
              <a:xfrm>
                <a:off x="7672355" y="3137310"/>
                <a:ext cx="171374" cy="17137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1129713F-5FF7-7BB1-DD12-6336E3C70E7E}"/>
                </a:ext>
              </a:extLst>
            </p:cNvPr>
            <p:cNvSpPr/>
            <p:nvPr/>
          </p:nvSpPr>
          <p:spPr>
            <a:xfrm>
              <a:off x="9671729" y="2659803"/>
              <a:ext cx="425816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7" name="Connector: Elbow 116">
              <a:extLst>
                <a:ext uri="{FF2B5EF4-FFF2-40B4-BE49-F238E27FC236}">
                  <a16:creationId xmlns:a16="http://schemas.microsoft.com/office/drawing/2014/main" id="{5B6C9977-28EA-9052-580B-3508DD7BD2FA}"/>
                </a:ext>
              </a:extLst>
            </p:cNvPr>
            <p:cNvCxnSpPr>
              <a:cxnSpLocks/>
              <a:stCxn id="122" idx="3"/>
              <a:endCxn id="119" idx="1"/>
            </p:cNvCxnSpPr>
            <p:nvPr/>
          </p:nvCxnSpPr>
          <p:spPr>
            <a:xfrm flipV="1">
              <a:off x="8035404" y="2432927"/>
              <a:ext cx="674337" cy="155409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or: Elbow 117">
              <a:extLst>
                <a:ext uri="{FF2B5EF4-FFF2-40B4-BE49-F238E27FC236}">
                  <a16:creationId xmlns:a16="http://schemas.microsoft.com/office/drawing/2014/main" id="{FBACF5DA-C217-3EAB-066F-06AE8C1FA099}"/>
                </a:ext>
              </a:extLst>
            </p:cNvPr>
            <p:cNvCxnSpPr>
              <a:cxnSpLocks/>
              <a:stCxn id="119" idx="3"/>
              <a:endCxn id="113" idx="0"/>
            </p:cNvCxnSpPr>
            <p:nvPr/>
          </p:nvCxnSpPr>
          <p:spPr>
            <a:xfrm>
              <a:off x="9135557" y="2432927"/>
              <a:ext cx="749080" cy="226876"/>
            </a:xfrm>
            <a:prstGeom prst="bentConnector2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A7FDC16C-6B39-38B3-C029-5FC9D9D0F560}"/>
                </a:ext>
              </a:extLst>
            </p:cNvPr>
            <p:cNvSpPr/>
            <p:nvPr/>
          </p:nvSpPr>
          <p:spPr>
            <a:xfrm>
              <a:off x="8709741" y="2257145"/>
              <a:ext cx="425816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" name="Diamond 120">
              <a:extLst>
                <a:ext uri="{FF2B5EF4-FFF2-40B4-BE49-F238E27FC236}">
                  <a16:creationId xmlns:a16="http://schemas.microsoft.com/office/drawing/2014/main" id="{3E3FBFCC-B4FC-C206-4123-DCA180EF3ADD}"/>
                </a:ext>
              </a:extLst>
            </p:cNvPr>
            <p:cNvSpPr/>
            <p:nvPr/>
          </p:nvSpPr>
          <p:spPr>
            <a:xfrm>
              <a:off x="9148994" y="236044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Rectangle: Rounded Corners 121">
              <a:extLst>
                <a:ext uri="{FF2B5EF4-FFF2-40B4-BE49-F238E27FC236}">
                  <a16:creationId xmlns:a16="http://schemas.microsoft.com/office/drawing/2014/main" id="{0007BD17-C433-0BF7-D32C-A062E73A6203}"/>
                </a:ext>
              </a:extLst>
            </p:cNvPr>
            <p:cNvSpPr/>
            <p:nvPr/>
          </p:nvSpPr>
          <p:spPr>
            <a:xfrm>
              <a:off x="7609586" y="2412554"/>
              <a:ext cx="425818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" name="Diamond 122">
              <a:extLst>
                <a:ext uri="{FF2B5EF4-FFF2-40B4-BE49-F238E27FC236}">
                  <a16:creationId xmlns:a16="http://schemas.microsoft.com/office/drawing/2014/main" id="{E5B3A599-A73E-5DBF-F73D-E4AA991D7A51}"/>
                </a:ext>
              </a:extLst>
            </p:cNvPr>
            <p:cNvSpPr/>
            <p:nvPr/>
          </p:nvSpPr>
          <p:spPr>
            <a:xfrm>
              <a:off x="8048842" y="2508917"/>
              <a:ext cx="167131" cy="167133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8F1E295B-61C5-A6CF-CB16-F439EE79B9CB}"/>
                </a:ext>
              </a:extLst>
            </p:cNvPr>
            <p:cNvSpPr/>
            <p:nvPr/>
          </p:nvSpPr>
          <p:spPr>
            <a:xfrm>
              <a:off x="8954217" y="3078046"/>
              <a:ext cx="425816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0" name="Connector: Elbow 129">
              <a:extLst>
                <a:ext uri="{FF2B5EF4-FFF2-40B4-BE49-F238E27FC236}">
                  <a16:creationId xmlns:a16="http://schemas.microsoft.com/office/drawing/2014/main" id="{434B0F26-61A6-1A17-378D-5F2FA2785C5F}"/>
                </a:ext>
              </a:extLst>
            </p:cNvPr>
            <p:cNvCxnSpPr>
              <a:cxnSpLocks/>
              <a:stCxn id="142" idx="3"/>
              <a:endCxn id="129" idx="1"/>
            </p:cNvCxnSpPr>
            <p:nvPr/>
          </p:nvCxnSpPr>
          <p:spPr>
            <a:xfrm flipH="1">
              <a:off x="8954216" y="2814472"/>
              <a:ext cx="698886" cy="439357"/>
            </a:xfrm>
            <a:prstGeom prst="bentConnector5">
              <a:avLst>
                <a:gd name="adj1" fmla="val 33475"/>
                <a:gd name="adj2" fmla="val 26193"/>
                <a:gd name="adj3" fmla="val 124784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2581BEE-7BAE-191B-D103-DD527B5E86C8}"/>
                </a:ext>
              </a:extLst>
            </p:cNvPr>
            <p:cNvSpPr txBox="1"/>
            <p:nvPr/>
          </p:nvSpPr>
          <p:spPr>
            <a:xfrm>
              <a:off x="8019688" y="1545013"/>
              <a:ext cx="2108330" cy="63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Auditorium Layouts Domain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D2600057-EF96-D1A9-19C4-E56C19CCA83D}"/>
                </a:ext>
              </a:extLst>
            </p:cNvPr>
            <p:cNvSpPr txBox="1"/>
            <p:nvPr/>
          </p:nvSpPr>
          <p:spPr>
            <a:xfrm>
              <a:off x="9182782" y="862837"/>
              <a:ext cx="1523319" cy="407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latin typeface="Alte Haas Grotesk" panose="02000503000000020004" pitchFamily="2" charset="0"/>
                </a:rPr>
                <a:t>Infra</a:t>
              </a:r>
            </a:p>
          </p:txBody>
        </p:sp>
        <p:sp>
          <p:nvSpPr>
            <p:cNvPr id="137" name="Right Brace 136">
              <a:extLst>
                <a:ext uri="{FF2B5EF4-FFF2-40B4-BE49-F238E27FC236}">
                  <a16:creationId xmlns:a16="http://schemas.microsoft.com/office/drawing/2014/main" id="{07EECF37-3B8E-D3ED-3172-A0D9A9C69B96}"/>
                </a:ext>
              </a:extLst>
            </p:cNvPr>
            <p:cNvSpPr/>
            <p:nvPr/>
          </p:nvSpPr>
          <p:spPr>
            <a:xfrm rot="12414236">
              <a:off x="10019507" y="3457714"/>
              <a:ext cx="883655" cy="428062"/>
            </a:xfrm>
            <a:prstGeom prst="rightBrace">
              <a:avLst>
                <a:gd name="adj1" fmla="val 9622"/>
                <a:gd name="adj2" fmla="val 54011"/>
              </a:avLst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A4DA0AA6-0A96-E197-34AA-6D36B6C1E37D}"/>
                </a:ext>
              </a:extLst>
            </p:cNvPr>
            <p:cNvSpPr/>
            <p:nvPr/>
          </p:nvSpPr>
          <p:spPr>
            <a:xfrm>
              <a:off x="9926171" y="3343924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C9F01918-B23C-B137-AF92-FD5026FDDD26}"/>
                </a:ext>
              </a:extLst>
            </p:cNvPr>
            <p:cNvSpPr/>
            <p:nvPr/>
          </p:nvSpPr>
          <p:spPr>
            <a:xfrm rot="17820000">
              <a:off x="10185585" y="3305766"/>
              <a:ext cx="1196509" cy="5463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b="1" cap="all" dirty="0">
                  <a:solidFill>
                    <a:schemeClr val="tx1"/>
                  </a:solidFill>
                </a:rPr>
                <a:t>Repo (adapter)</a:t>
              </a:r>
              <a:endParaRPr lang="en-GB" sz="700" b="1" cap="all" dirty="0">
                <a:solidFill>
                  <a:schemeClr val="tx1"/>
                </a:solidFill>
              </a:endParaRPr>
            </a:p>
          </p:txBody>
        </p: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4E0A2670-2B5C-1944-A686-990CDB83417E}"/>
                </a:ext>
              </a:extLst>
            </p:cNvPr>
            <p:cNvCxnSpPr>
              <a:cxnSpLocks/>
              <a:stCxn id="129" idx="3"/>
              <a:endCxn id="138" idx="2"/>
            </p:cNvCxnSpPr>
            <p:nvPr/>
          </p:nvCxnSpPr>
          <p:spPr>
            <a:xfrm>
              <a:off x="9380033" y="3253829"/>
              <a:ext cx="546138" cy="175782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Diamond 141">
              <a:extLst>
                <a:ext uri="{FF2B5EF4-FFF2-40B4-BE49-F238E27FC236}">
                  <a16:creationId xmlns:a16="http://schemas.microsoft.com/office/drawing/2014/main" id="{723686CE-455C-C7DE-7FCB-C16BA803CF59}"/>
                </a:ext>
              </a:extLst>
            </p:cNvPr>
            <p:cNvSpPr/>
            <p:nvPr/>
          </p:nvSpPr>
          <p:spPr>
            <a:xfrm>
              <a:off x="9485971" y="273090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" name="Flowchart: Magnetic Disk 142">
              <a:extLst>
                <a:ext uri="{FF2B5EF4-FFF2-40B4-BE49-F238E27FC236}">
                  <a16:creationId xmlns:a16="http://schemas.microsoft.com/office/drawing/2014/main" id="{C7D2CC5E-A081-4C8D-44F4-FF2C65CFF3E4}"/>
                </a:ext>
              </a:extLst>
            </p:cNvPr>
            <p:cNvSpPr/>
            <p:nvPr/>
          </p:nvSpPr>
          <p:spPr>
            <a:xfrm>
              <a:off x="11354258" y="3692575"/>
              <a:ext cx="504521" cy="707977"/>
            </a:xfrm>
            <a:prstGeom prst="flowChartMagneticDisk">
              <a:avLst/>
            </a:prstGeom>
            <a:solidFill>
              <a:srgbClr val="EDEDED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800" b="1" cap="all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lte Haas Grotesk" panose="02000503000000020004" pitchFamily="2" charset="0"/>
                </a:rPr>
                <a:t>db</a:t>
              </a:r>
              <a:endParaRPr lang="fr-FR" sz="900" b="1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lte Haas Grotesk" panose="02000503000000020004" pitchFamily="2" charset="0"/>
              </a:endParaRPr>
            </a:p>
          </p:txBody>
        </p: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7989AB27-3187-985B-454F-982C59559D66}"/>
                </a:ext>
              </a:extLst>
            </p:cNvPr>
            <p:cNvCxnSpPr>
              <a:cxnSpLocks/>
              <a:stCxn id="140" idx="2"/>
              <a:endCxn id="143" idx="2"/>
            </p:cNvCxnSpPr>
            <p:nvPr/>
          </p:nvCxnSpPr>
          <p:spPr>
            <a:xfrm>
              <a:off x="11027223" y="3702932"/>
              <a:ext cx="327035" cy="34363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Hexagon 34">
            <a:extLst>
              <a:ext uri="{FF2B5EF4-FFF2-40B4-BE49-F238E27FC236}">
                <a16:creationId xmlns:a16="http://schemas.microsoft.com/office/drawing/2014/main" id="{33B14C1D-1A7E-737A-1CCD-C4EC7DED6FA1}"/>
              </a:ext>
            </a:extLst>
          </p:cNvPr>
          <p:cNvSpPr/>
          <p:nvPr/>
        </p:nvSpPr>
        <p:spPr>
          <a:xfrm>
            <a:off x="1130412" y="1372282"/>
            <a:ext cx="5174160" cy="3562815"/>
          </a:xfrm>
          <a:prstGeom prst="hexagon">
            <a:avLst/>
          </a:prstGeom>
          <a:solidFill>
            <a:srgbClr val="DFC9EF"/>
          </a:solidFill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6A6D51E6-CF65-EF02-1DBB-4E90126E0B31}"/>
              </a:ext>
            </a:extLst>
          </p:cNvPr>
          <p:cNvSpPr/>
          <p:nvPr/>
        </p:nvSpPr>
        <p:spPr>
          <a:xfrm>
            <a:off x="2206827" y="2106919"/>
            <a:ext cx="3040380" cy="2093540"/>
          </a:xfrm>
          <a:prstGeom prst="hexagon">
            <a:avLst/>
          </a:prstGeom>
          <a:solidFill>
            <a:srgbClr val="BA8CDC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40C4411-4AE3-4C39-3A25-7CA0DDA67A79}"/>
              </a:ext>
            </a:extLst>
          </p:cNvPr>
          <p:cNvGrpSpPr/>
          <p:nvPr/>
        </p:nvGrpSpPr>
        <p:grpSpPr>
          <a:xfrm>
            <a:off x="2457876" y="2594187"/>
            <a:ext cx="171374" cy="381578"/>
            <a:chOff x="7689730" y="3195744"/>
            <a:chExt cx="171374" cy="381578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C6BA29F-F336-8477-0F22-3890AFCE60EA}"/>
                </a:ext>
              </a:extLst>
            </p:cNvPr>
            <p:cNvCxnSpPr>
              <a:cxnSpLocks/>
            </p:cNvCxnSpPr>
            <p:nvPr/>
          </p:nvCxnSpPr>
          <p:spPr>
            <a:xfrm>
              <a:off x="7775417" y="3367118"/>
              <a:ext cx="0" cy="2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F1A047A-9909-5D12-7282-628EA8ED1B30}"/>
                </a:ext>
              </a:extLst>
            </p:cNvPr>
            <p:cNvSpPr/>
            <p:nvPr/>
          </p:nvSpPr>
          <p:spPr>
            <a:xfrm>
              <a:off x="7689730" y="3195744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CE914DA8-CDC3-DE3A-3738-128639367FC4}"/>
              </a:ext>
            </a:extLst>
          </p:cNvPr>
          <p:cNvSpPr/>
          <p:nvPr/>
        </p:nvSpPr>
        <p:spPr>
          <a:xfrm>
            <a:off x="4005403" y="2890186"/>
            <a:ext cx="425816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80B21C75-7B16-2C9B-F4C3-5F3C6DFDC475}"/>
              </a:ext>
            </a:extLst>
          </p:cNvPr>
          <p:cNvCxnSpPr>
            <a:cxnSpLocks/>
            <a:stCxn id="48" idx="3"/>
            <a:endCxn id="46" idx="1"/>
          </p:cNvCxnSpPr>
          <p:nvPr/>
        </p:nvCxnSpPr>
        <p:spPr>
          <a:xfrm flipV="1">
            <a:off x="2761180" y="2504092"/>
            <a:ext cx="604954" cy="612168"/>
          </a:xfrm>
          <a:prstGeom prst="bentConnector3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8F16B881-7F02-9320-ABC2-0B490E03D5CA}"/>
              </a:ext>
            </a:extLst>
          </p:cNvPr>
          <p:cNvCxnSpPr>
            <a:cxnSpLocks/>
            <a:stCxn id="46" idx="3"/>
            <a:endCxn id="43" idx="0"/>
          </p:cNvCxnSpPr>
          <p:nvPr/>
        </p:nvCxnSpPr>
        <p:spPr>
          <a:xfrm>
            <a:off x="3791951" y="2504092"/>
            <a:ext cx="426360" cy="386094"/>
          </a:xfrm>
          <a:prstGeom prst="bentConnector2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BEC7E3D-294F-32B3-0467-8A3ABCBC742D}"/>
              </a:ext>
            </a:extLst>
          </p:cNvPr>
          <p:cNvSpPr/>
          <p:nvPr/>
        </p:nvSpPr>
        <p:spPr>
          <a:xfrm>
            <a:off x="3366134" y="2328309"/>
            <a:ext cx="425817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Diamond 46">
            <a:extLst>
              <a:ext uri="{FF2B5EF4-FFF2-40B4-BE49-F238E27FC236}">
                <a16:creationId xmlns:a16="http://schemas.microsoft.com/office/drawing/2014/main" id="{CF1E7E84-BE84-EF72-028C-7C6BE33BBDC3}"/>
              </a:ext>
            </a:extLst>
          </p:cNvPr>
          <p:cNvSpPr/>
          <p:nvPr/>
        </p:nvSpPr>
        <p:spPr>
          <a:xfrm>
            <a:off x="3799194" y="2414175"/>
            <a:ext cx="167131" cy="167131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41AD289-0792-2EA4-E800-3122F9EFFC59}"/>
              </a:ext>
            </a:extLst>
          </p:cNvPr>
          <p:cNvSpPr/>
          <p:nvPr/>
        </p:nvSpPr>
        <p:spPr>
          <a:xfrm>
            <a:off x="2335362" y="2940477"/>
            <a:ext cx="425818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Diamond 48">
            <a:extLst>
              <a:ext uri="{FF2B5EF4-FFF2-40B4-BE49-F238E27FC236}">
                <a16:creationId xmlns:a16="http://schemas.microsoft.com/office/drawing/2014/main" id="{BC214A87-C3D5-FF0B-97DE-4DA23A95B490}"/>
              </a:ext>
            </a:extLst>
          </p:cNvPr>
          <p:cNvSpPr/>
          <p:nvPr/>
        </p:nvSpPr>
        <p:spPr>
          <a:xfrm>
            <a:off x="2764551" y="3028958"/>
            <a:ext cx="167130" cy="167132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ight Brace 49">
            <a:extLst>
              <a:ext uri="{FF2B5EF4-FFF2-40B4-BE49-F238E27FC236}">
                <a16:creationId xmlns:a16="http://schemas.microsoft.com/office/drawing/2014/main" id="{6933D540-CF40-3B71-81DD-0728A7B7E745}"/>
              </a:ext>
            </a:extLst>
          </p:cNvPr>
          <p:cNvSpPr/>
          <p:nvPr/>
        </p:nvSpPr>
        <p:spPr>
          <a:xfrm rot="12414236">
            <a:off x="5134217" y="3214846"/>
            <a:ext cx="883655" cy="428062"/>
          </a:xfrm>
          <a:prstGeom prst="rightBrace">
            <a:avLst>
              <a:gd name="adj1" fmla="val 9622"/>
              <a:gd name="adj2" fmla="val 54011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72ECD37-CF7C-FD44-E585-9389787F552F}"/>
              </a:ext>
            </a:extLst>
          </p:cNvPr>
          <p:cNvCxnSpPr>
            <a:cxnSpLocks/>
            <a:stCxn id="43" idx="3"/>
            <a:endCxn id="52" idx="1"/>
          </p:cNvCxnSpPr>
          <p:nvPr/>
        </p:nvCxnSpPr>
        <p:spPr>
          <a:xfrm>
            <a:off x="4431219" y="3065969"/>
            <a:ext cx="634759" cy="60184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213DB660-4E3D-3960-4A63-D7FBF409CF29}"/>
              </a:ext>
            </a:extLst>
          </p:cNvPr>
          <p:cNvSpPr/>
          <p:nvPr/>
        </p:nvSpPr>
        <p:spPr>
          <a:xfrm>
            <a:off x="5040881" y="3101056"/>
            <a:ext cx="171374" cy="17137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AC230C3-B6DC-459A-6E3F-2394AB209B41}"/>
              </a:ext>
            </a:extLst>
          </p:cNvPr>
          <p:cNvSpPr/>
          <p:nvPr/>
        </p:nvSpPr>
        <p:spPr>
          <a:xfrm>
            <a:off x="2899680" y="3543024"/>
            <a:ext cx="425816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8253828B-6500-05DB-B3F4-DE0CEA08709C}"/>
              </a:ext>
            </a:extLst>
          </p:cNvPr>
          <p:cNvSpPr/>
          <p:nvPr/>
        </p:nvSpPr>
        <p:spPr>
          <a:xfrm>
            <a:off x="3660068" y="3620884"/>
            <a:ext cx="425816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623284CD-18F4-CF51-5F9F-6A6C6563AA46}"/>
              </a:ext>
            </a:extLst>
          </p:cNvPr>
          <p:cNvCxnSpPr>
            <a:cxnSpLocks/>
            <a:stCxn id="63" idx="3"/>
            <a:endCxn id="64" idx="1"/>
          </p:cNvCxnSpPr>
          <p:nvPr/>
        </p:nvCxnSpPr>
        <p:spPr>
          <a:xfrm>
            <a:off x="3325496" y="3718807"/>
            <a:ext cx="334572" cy="77860"/>
          </a:xfrm>
          <a:prstGeom prst="bentConnector3">
            <a:avLst>
              <a:gd name="adj1" fmla="val 57592"/>
            </a:avLst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E289FFA-45DA-6FFE-34F0-C4A60E2E3E8F}"/>
              </a:ext>
            </a:extLst>
          </p:cNvPr>
          <p:cNvCxnSpPr>
            <a:cxnSpLocks/>
            <a:stCxn id="48" idx="2"/>
            <a:endCxn id="63" idx="1"/>
          </p:cNvCxnSpPr>
          <p:nvPr/>
        </p:nvCxnSpPr>
        <p:spPr>
          <a:xfrm>
            <a:off x="2548271" y="3292042"/>
            <a:ext cx="351409" cy="426765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F0DC8FA8-A750-E835-50E7-91D1B053EA3E}"/>
              </a:ext>
            </a:extLst>
          </p:cNvPr>
          <p:cNvSpPr txBox="1"/>
          <p:nvPr/>
        </p:nvSpPr>
        <p:spPr>
          <a:xfrm>
            <a:off x="2582958" y="2115294"/>
            <a:ext cx="21083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b="1" cap="all" dirty="0">
                <a:latin typeface="Alte Haas Grotesk" panose="02000503000000020004" pitchFamily="2" charset="0"/>
              </a:rPr>
              <a:t>Seat suggestions Domain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6926729-2368-F21C-A7F2-F3D542F577A7}"/>
              </a:ext>
            </a:extLst>
          </p:cNvPr>
          <p:cNvSpPr txBox="1"/>
          <p:nvPr/>
        </p:nvSpPr>
        <p:spPr>
          <a:xfrm>
            <a:off x="3888634" y="1405675"/>
            <a:ext cx="1523320" cy="272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b="1" cap="all" dirty="0">
                <a:latin typeface="Alte Haas Grotesk" panose="02000503000000020004" pitchFamily="2" charset="0"/>
              </a:rPr>
              <a:t>Infrastructure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7EB3B387-29CE-ED80-CE7F-BA9EBA7FB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25" y="1200373"/>
            <a:ext cx="696871" cy="656800"/>
          </a:xfrm>
          <a:prstGeom prst="rect">
            <a:avLst/>
          </a:prstGeom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0BD609C-A372-9B77-A208-61AAF7FAC62E}"/>
              </a:ext>
            </a:extLst>
          </p:cNvPr>
          <p:cNvCxnSpPr>
            <a:cxnSpLocks/>
          </p:cNvCxnSpPr>
          <p:nvPr/>
        </p:nvCxnSpPr>
        <p:spPr>
          <a:xfrm>
            <a:off x="999658" y="1770459"/>
            <a:ext cx="593398" cy="39171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9B6EC26-17C9-4060-F3BD-944E655A43B6}"/>
              </a:ext>
            </a:extLst>
          </p:cNvPr>
          <p:cNvSpPr txBox="1"/>
          <p:nvPr/>
        </p:nvSpPr>
        <p:spPr>
          <a:xfrm>
            <a:off x="1124278" y="1714490"/>
            <a:ext cx="6187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latin typeface="Alte Haas Grotesk" panose="02000503000000020004" pitchFamily="2" charset="0"/>
              </a:rPr>
              <a:t>HTTP</a:t>
            </a:r>
            <a:endParaRPr lang="en-GB" sz="900" b="1" dirty="0">
              <a:latin typeface="Alte Haas Grotesk" panose="02000503000000020004" pitchFamily="2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C22163D-87CF-BDE6-599E-F2275CD480AD}"/>
              </a:ext>
            </a:extLst>
          </p:cNvPr>
          <p:cNvSpPr txBox="1"/>
          <p:nvPr/>
        </p:nvSpPr>
        <p:spPr>
          <a:xfrm>
            <a:off x="553665" y="176549"/>
            <a:ext cx="1113033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300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Hexagonal “Micro” services</a:t>
            </a:r>
          </a:p>
        </p:txBody>
      </p:sp>
      <p:sp>
        <p:nvSpPr>
          <p:cNvPr id="85" name="Right Brace 84">
            <a:extLst>
              <a:ext uri="{FF2B5EF4-FFF2-40B4-BE49-F238E27FC236}">
                <a16:creationId xmlns:a16="http://schemas.microsoft.com/office/drawing/2014/main" id="{ECBCF79C-DB7C-8437-A8D1-79A66D6A3034}"/>
              </a:ext>
            </a:extLst>
          </p:cNvPr>
          <p:cNvSpPr/>
          <p:nvPr/>
        </p:nvSpPr>
        <p:spPr>
          <a:xfrm rot="12414236">
            <a:off x="4725358" y="4000552"/>
            <a:ext cx="883655" cy="428062"/>
          </a:xfrm>
          <a:prstGeom prst="rightBrace">
            <a:avLst>
              <a:gd name="adj1" fmla="val 9622"/>
              <a:gd name="adj2" fmla="val 54011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EFB2C063-5C64-7717-7CF4-F13A7821C2FA}"/>
              </a:ext>
            </a:extLst>
          </p:cNvPr>
          <p:cNvSpPr/>
          <p:nvPr/>
        </p:nvSpPr>
        <p:spPr>
          <a:xfrm>
            <a:off x="4632022" y="3886762"/>
            <a:ext cx="171374" cy="17137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C2D66E4-746D-C29C-9C6E-03E99FEE3A62}"/>
              </a:ext>
            </a:extLst>
          </p:cNvPr>
          <p:cNvSpPr/>
          <p:nvPr/>
        </p:nvSpPr>
        <p:spPr>
          <a:xfrm rot="17820000">
            <a:off x="4959075" y="4081501"/>
            <a:ext cx="823899" cy="54631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>
                <a:solidFill>
                  <a:schemeClr val="tx1"/>
                </a:solidFill>
              </a:rPr>
              <a:t>Repository (Adapter)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264A4D3-64FF-9EDF-3633-89AB523BA0D2}"/>
              </a:ext>
            </a:extLst>
          </p:cNvPr>
          <p:cNvCxnSpPr>
            <a:cxnSpLocks/>
            <a:stCxn id="64" idx="3"/>
            <a:endCxn id="86" idx="2"/>
          </p:cNvCxnSpPr>
          <p:nvPr/>
        </p:nvCxnSpPr>
        <p:spPr>
          <a:xfrm>
            <a:off x="4085884" y="3796667"/>
            <a:ext cx="546138" cy="175782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Diamond 99">
            <a:extLst>
              <a:ext uri="{FF2B5EF4-FFF2-40B4-BE49-F238E27FC236}">
                <a16:creationId xmlns:a16="http://schemas.microsoft.com/office/drawing/2014/main" id="{6CA5F1AF-7106-D0E4-AB41-41734719A651}"/>
              </a:ext>
            </a:extLst>
          </p:cNvPr>
          <p:cNvSpPr/>
          <p:nvPr/>
        </p:nvSpPr>
        <p:spPr>
          <a:xfrm>
            <a:off x="3332536" y="3640001"/>
            <a:ext cx="167131" cy="167131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Flowchart: Magnetic Disk 101">
            <a:extLst>
              <a:ext uri="{FF2B5EF4-FFF2-40B4-BE49-F238E27FC236}">
                <a16:creationId xmlns:a16="http://schemas.microsoft.com/office/drawing/2014/main" id="{8809B9B3-2ABA-7002-C465-823660F01F15}"/>
              </a:ext>
            </a:extLst>
          </p:cNvPr>
          <p:cNvSpPr/>
          <p:nvPr/>
        </p:nvSpPr>
        <p:spPr>
          <a:xfrm>
            <a:off x="5930235" y="4750835"/>
            <a:ext cx="504521" cy="707978"/>
          </a:xfrm>
          <a:prstGeom prst="flowChartMagneticDisk">
            <a:avLst/>
          </a:prstGeom>
          <a:solidFill>
            <a:srgbClr val="DFC9EF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cap="all" dirty="0" err="1">
                <a:solidFill>
                  <a:schemeClr val="tx1"/>
                </a:solidFill>
                <a:latin typeface="Alte Haas Grotesk" panose="02000503000000020004" pitchFamily="2" charset="0"/>
              </a:rPr>
              <a:t>db</a:t>
            </a:r>
            <a:endParaRPr lang="fr-FR" sz="1400" b="1" cap="all" dirty="0">
              <a:solidFill>
                <a:schemeClr val="tx1"/>
              </a:solidFill>
              <a:latin typeface="Alte Haas Grotesk" panose="02000503000000020004" pitchFamily="2" charset="0"/>
            </a:endParaRP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DC579C9-2B02-64AB-2FBD-5421A8699E3D}"/>
              </a:ext>
            </a:extLst>
          </p:cNvPr>
          <p:cNvCxnSpPr>
            <a:cxnSpLocks/>
            <a:stCxn id="84" idx="2"/>
            <a:endCxn id="102" idx="1"/>
          </p:cNvCxnSpPr>
          <p:nvPr/>
        </p:nvCxnSpPr>
        <p:spPr>
          <a:xfrm>
            <a:off x="5614408" y="4478666"/>
            <a:ext cx="568088" cy="27216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35FD09CB-1EA0-C721-B9D5-8B0814D9365D}"/>
              </a:ext>
            </a:extLst>
          </p:cNvPr>
          <p:cNvSpPr txBox="1"/>
          <p:nvPr/>
        </p:nvSpPr>
        <p:spPr>
          <a:xfrm>
            <a:off x="2047278" y="4991066"/>
            <a:ext cx="333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Seat </a:t>
            </a:r>
            <a:r>
              <a:rPr lang="en-GB" b="1" cap="all" dirty="0" err="1">
                <a:solidFill>
                  <a:srgbClr val="C00000"/>
                </a:solidFill>
                <a:latin typeface="Alte Haas Grotesk" panose="02000503000000020004" pitchFamily="2" charset="0"/>
              </a:rPr>
              <a:t>SuggestionS</a:t>
            </a:r>
            <a:r>
              <a:rPr lang="en-GB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 API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D87D58F9-2C40-7FD4-B61B-2A6215BFBADB}"/>
              </a:ext>
            </a:extLst>
          </p:cNvPr>
          <p:cNvSpPr txBox="1"/>
          <p:nvPr/>
        </p:nvSpPr>
        <p:spPr>
          <a:xfrm>
            <a:off x="8269919" y="698400"/>
            <a:ext cx="3364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@tpierrain (use case driven)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3A0FE73-1B1E-E8FF-A0DA-90CF4B87BD6F}"/>
              </a:ext>
            </a:extLst>
          </p:cNvPr>
          <p:cNvGrpSpPr/>
          <p:nvPr/>
        </p:nvGrpSpPr>
        <p:grpSpPr>
          <a:xfrm>
            <a:off x="6513212" y="1976426"/>
            <a:ext cx="3309721" cy="3509125"/>
            <a:chOff x="6132212" y="1877366"/>
            <a:chExt cx="3309721" cy="350912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0AD7627-CA42-A16A-95A7-5420680D70BC}"/>
                </a:ext>
              </a:extLst>
            </p:cNvPr>
            <p:cNvGrpSpPr/>
            <p:nvPr/>
          </p:nvGrpSpPr>
          <p:grpSpPr>
            <a:xfrm>
              <a:off x="6132212" y="1877366"/>
              <a:ext cx="3309721" cy="3509125"/>
              <a:chOff x="6447797" y="-1116586"/>
              <a:chExt cx="6253255" cy="6629996"/>
            </a:xfrm>
          </p:grpSpPr>
          <p:sp>
            <p:nvSpPr>
              <p:cNvPr id="54" name="Hexagon 53">
                <a:extLst>
                  <a:ext uri="{FF2B5EF4-FFF2-40B4-BE49-F238E27FC236}">
                    <a16:creationId xmlns:a16="http://schemas.microsoft.com/office/drawing/2014/main" id="{9DD52ED7-5148-67C5-D885-4E2830223613}"/>
                  </a:ext>
                </a:extLst>
              </p:cNvPr>
              <p:cNvSpPr/>
              <p:nvPr/>
            </p:nvSpPr>
            <p:spPr>
              <a:xfrm>
                <a:off x="6447797" y="856867"/>
                <a:ext cx="5174160" cy="3562815"/>
              </a:xfrm>
              <a:prstGeom prst="hexagon">
                <a:avLst/>
              </a:prstGeom>
              <a:solidFill>
                <a:srgbClr val="C5E0B4"/>
              </a:solidFill>
              <a:ln w="4762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5" name="Hexagon 54">
                <a:extLst>
                  <a:ext uri="{FF2B5EF4-FFF2-40B4-BE49-F238E27FC236}">
                    <a16:creationId xmlns:a16="http://schemas.microsoft.com/office/drawing/2014/main" id="{E1A94735-76EC-0EEC-1E7A-94F203EE3E8A}"/>
                  </a:ext>
                </a:extLst>
              </p:cNvPr>
              <p:cNvSpPr/>
              <p:nvPr/>
            </p:nvSpPr>
            <p:spPr>
              <a:xfrm>
                <a:off x="7500976" y="1564081"/>
                <a:ext cx="3040380" cy="2093540"/>
              </a:xfrm>
              <a:prstGeom prst="hexagon">
                <a:avLst/>
              </a:prstGeom>
              <a:solidFill>
                <a:schemeClr val="accent6">
                  <a:lumMod val="75000"/>
                </a:schemeClr>
              </a:solidFill>
              <a:ln w="285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46FE6698-D1C7-EB99-A29D-01C15BFE6930}"/>
                  </a:ext>
                </a:extLst>
              </p:cNvPr>
              <p:cNvGrpSpPr/>
              <p:nvPr/>
            </p:nvGrpSpPr>
            <p:grpSpPr>
              <a:xfrm>
                <a:off x="7752025" y="2051349"/>
                <a:ext cx="171374" cy="381578"/>
                <a:chOff x="7689730" y="3195744"/>
                <a:chExt cx="171374" cy="381578"/>
              </a:xfrm>
            </p:grpSpPr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346842CB-ECB5-4A41-CB6E-850668EB1A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75417" y="3367118"/>
                  <a:ext cx="0" cy="21020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B239EA92-866E-0A54-CA7C-B0B33D25230B}"/>
                    </a:ext>
                  </a:extLst>
                </p:cNvPr>
                <p:cNvSpPr/>
                <p:nvPr/>
              </p:nvSpPr>
              <p:spPr>
                <a:xfrm>
                  <a:off x="7689730" y="3195744"/>
                  <a:ext cx="171374" cy="17137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A91F7BBF-76E0-0B42-A3AD-72D12FFFF00E}"/>
                  </a:ext>
                </a:extLst>
              </p:cNvPr>
              <p:cNvSpPr/>
              <p:nvPr/>
            </p:nvSpPr>
            <p:spPr>
              <a:xfrm>
                <a:off x="9299552" y="2347348"/>
                <a:ext cx="425816" cy="351565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2" name="Connector: Elbow 61">
                <a:extLst>
                  <a:ext uri="{FF2B5EF4-FFF2-40B4-BE49-F238E27FC236}">
                    <a16:creationId xmlns:a16="http://schemas.microsoft.com/office/drawing/2014/main" id="{F35028B4-E820-3AD3-679D-1FBB515019AD}"/>
                  </a:ext>
                </a:extLst>
              </p:cNvPr>
              <p:cNvCxnSpPr>
                <a:cxnSpLocks/>
                <a:stCxn id="75" idx="3"/>
                <a:endCxn id="68" idx="1"/>
              </p:cNvCxnSpPr>
              <p:nvPr/>
            </p:nvCxnSpPr>
            <p:spPr>
              <a:xfrm flipV="1">
                <a:off x="8055329" y="2432927"/>
                <a:ext cx="489905" cy="140495"/>
              </a:xfrm>
              <a:prstGeom prst="bentConnector3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or: Elbow 66">
                <a:extLst>
                  <a:ext uri="{FF2B5EF4-FFF2-40B4-BE49-F238E27FC236}">
                    <a16:creationId xmlns:a16="http://schemas.microsoft.com/office/drawing/2014/main" id="{F4DA6F4A-D250-0679-5659-97B30FF5D9B5}"/>
                  </a:ext>
                </a:extLst>
              </p:cNvPr>
              <p:cNvCxnSpPr>
                <a:cxnSpLocks/>
                <a:stCxn id="68" idx="3"/>
                <a:endCxn id="61" idx="0"/>
              </p:cNvCxnSpPr>
              <p:nvPr/>
            </p:nvCxnSpPr>
            <p:spPr>
              <a:xfrm flipV="1">
                <a:off x="8971051" y="2347348"/>
                <a:ext cx="541409" cy="85579"/>
              </a:xfrm>
              <a:prstGeom prst="bentConnector4">
                <a:avLst>
                  <a:gd name="adj1" fmla="val 49865"/>
                  <a:gd name="adj2" fmla="val 163347"/>
                </a:avLst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Rectangle: Rounded Corners 67">
                <a:extLst>
                  <a:ext uri="{FF2B5EF4-FFF2-40B4-BE49-F238E27FC236}">
                    <a16:creationId xmlns:a16="http://schemas.microsoft.com/office/drawing/2014/main" id="{E3DC875F-221F-60CA-BAAA-116AF524C906}"/>
                  </a:ext>
                </a:extLst>
              </p:cNvPr>
              <p:cNvSpPr/>
              <p:nvPr/>
            </p:nvSpPr>
            <p:spPr>
              <a:xfrm>
                <a:off x="8545235" y="2257145"/>
                <a:ext cx="425816" cy="351565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" name="Diamond 68">
                <a:extLst>
                  <a:ext uri="{FF2B5EF4-FFF2-40B4-BE49-F238E27FC236}">
                    <a16:creationId xmlns:a16="http://schemas.microsoft.com/office/drawing/2014/main" id="{38959B09-D0ED-0133-3C32-6E7FE0C1DE99}"/>
                  </a:ext>
                </a:extLst>
              </p:cNvPr>
              <p:cNvSpPr/>
              <p:nvPr/>
            </p:nvSpPr>
            <p:spPr>
              <a:xfrm>
                <a:off x="8992014" y="2343811"/>
                <a:ext cx="167131" cy="167131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Rectangle: Rounded Corners 74">
                <a:extLst>
                  <a:ext uri="{FF2B5EF4-FFF2-40B4-BE49-F238E27FC236}">
                    <a16:creationId xmlns:a16="http://schemas.microsoft.com/office/drawing/2014/main" id="{0248DB1F-705C-5333-B937-E8B8427AF43B}"/>
                  </a:ext>
                </a:extLst>
              </p:cNvPr>
              <p:cNvSpPr/>
              <p:nvPr/>
            </p:nvSpPr>
            <p:spPr>
              <a:xfrm>
                <a:off x="7629511" y="2397639"/>
                <a:ext cx="425818" cy="351565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" name="Diamond 76">
                <a:extLst>
                  <a:ext uri="{FF2B5EF4-FFF2-40B4-BE49-F238E27FC236}">
                    <a16:creationId xmlns:a16="http://schemas.microsoft.com/office/drawing/2014/main" id="{6F5E8D24-8A24-64CE-5518-2761583907EC}"/>
                  </a:ext>
                </a:extLst>
              </p:cNvPr>
              <p:cNvSpPr/>
              <p:nvPr/>
            </p:nvSpPr>
            <p:spPr>
              <a:xfrm>
                <a:off x="8058700" y="2486120"/>
                <a:ext cx="167130" cy="167132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" name="Right Brace 77">
                <a:extLst>
                  <a:ext uri="{FF2B5EF4-FFF2-40B4-BE49-F238E27FC236}">
                    <a16:creationId xmlns:a16="http://schemas.microsoft.com/office/drawing/2014/main" id="{5526F385-4419-589B-87CB-309B2247E2DD}"/>
                  </a:ext>
                </a:extLst>
              </p:cNvPr>
              <p:cNvSpPr/>
              <p:nvPr/>
            </p:nvSpPr>
            <p:spPr>
              <a:xfrm rot="12414236">
                <a:off x="10428366" y="2672008"/>
                <a:ext cx="883655" cy="428062"/>
              </a:xfrm>
              <a:prstGeom prst="rightBrace">
                <a:avLst>
                  <a:gd name="adj1" fmla="val 9622"/>
                  <a:gd name="adj2" fmla="val 54011"/>
                </a:avLst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372655C0-14CB-8966-42FE-167A0B45D45B}"/>
                  </a:ext>
                </a:extLst>
              </p:cNvPr>
              <p:cNvCxnSpPr>
                <a:cxnSpLocks/>
                <a:stCxn id="61" idx="3"/>
                <a:endCxn id="82" idx="1"/>
              </p:cNvCxnSpPr>
              <p:nvPr/>
            </p:nvCxnSpPr>
            <p:spPr>
              <a:xfrm>
                <a:off x="9725368" y="2523131"/>
                <a:ext cx="634759" cy="60184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FB5953B9-54B3-B547-8D14-8A7FE26D7C31}"/>
                  </a:ext>
                </a:extLst>
              </p:cNvPr>
              <p:cNvSpPr/>
              <p:nvPr/>
            </p:nvSpPr>
            <p:spPr>
              <a:xfrm>
                <a:off x="10335030" y="2558218"/>
                <a:ext cx="171374" cy="17137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027515E5-641D-244C-3F43-2B18AEC193E8}"/>
                  </a:ext>
                </a:extLst>
              </p:cNvPr>
              <p:cNvSpPr/>
              <p:nvPr/>
            </p:nvSpPr>
            <p:spPr>
              <a:xfrm rot="17820000">
                <a:off x="10645483" y="2615218"/>
                <a:ext cx="966988" cy="546310"/>
              </a:xfrm>
              <a:prstGeom prst="rect">
                <a:avLst/>
              </a:prstGeom>
              <a:solidFill>
                <a:srgbClr val="FFD966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600" b="1" cap="all" dirty="0">
                    <a:solidFill>
                      <a:schemeClr val="tx1"/>
                    </a:solidFill>
                  </a:rPr>
                  <a:t>web Adapter</a:t>
                </a:r>
                <a:endParaRPr lang="en-GB" sz="600" b="1" cap="al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Rectangle: Rounded Corners 86">
                <a:extLst>
                  <a:ext uri="{FF2B5EF4-FFF2-40B4-BE49-F238E27FC236}">
                    <a16:creationId xmlns:a16="http://schemas.microsoft.com/office/drawing/2014/main" id="{93063552-4216-984A-B7EB-C376D8B80F06}"/>
                  </a:ext>
                </a:extLst>
              </p:cNvPr>
              <p:cNvSpPr/>
              <p:nvPr/>
            </p:nvSpPr>
            <p:spPr>
              <a:xfrm>
                <a:off x="8193829" y="3000186"/>
                <a:ext cx="425816" cy="351565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802E32F5-5DE5-AFCD-E40C-7A0751D592C4}"/>
                  </a:ext>
                </a:extLst>
              </p:cNvPr>
              <p:cNvCxnSpPr>
                <a:cxnSpLocks/>
                <a:stCxn id="75" idx="2"/>
                <a:endCxn id="87" idx="1"/>
              </p:cNvCxnSpPr>
              <p:nvPr/>
            </p:nvCxnSpPr>
            <p:spPr>
              <a:xfrm>
                <a:off x="7842420" y="2749204"/>
                <a:ext cx="351409" cy="426765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72E871A-5011-AE88-AEE3-79FCA3EE906D}"/>
                  </a:ext>
                </a:extLst>
              </p:cNvPr>
              <p:cNvSpPr txBox="1"/>
              <p:nvPr/>
            </p:nvSpPr>
            <p:spPr>
              <a:xfrm>
                <a:off x="8019688" y="1545013"/>
                <a:ext cx="2108330" cy="639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800" b="1" cap="all" dirty="0">
                    <a:solidFill>
                      <a:schemeClr val="bg1"/>
                    </a:solidFill>
                    <a:latin typeface="Alte Haas Grotesk" panose="02000503000000020004" pitchFamily="2" charset="0"/>
                  </a:rPr>
                  <a:t>Auditorium seating Domain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EC6B82CF-2338-4999-5916-6422740C2309}"/>
                  </a:ext>
                </a:extLst>
              </p:cNvPr>
              <p:cNvSpPr txBox="1"/>
              <p:nvPr/>
            </p:nvSpPr>
            <p:spPr>
              <a:xfrm>
                <a:off x="9182782" y="862837"/>
                <a:ext cx="1523319" cy="407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800" b="1" cap="all" dirty="0">
                    <a:latin typeface="Alte Haas Grotesk" panose="02000503000000020004" pitchFamily="2" charset="0"/>
                  </a:rPr>
                  <a:t>Infra</a:t>
                </a:r>
              </a:p>
            </p:txBody>
          </p:sp>
          <p:sp>
            <p:nvSpPr>
              <p:cNvPr id="97" name="Right Brace 96">
                <a:extLst>
                  <a:ext uri="{FF2B5EF4-FFF2-40B4-BE49-F238E27FC236}">
                    <a16:creationId xmlns:a16="http://schemas.microsoft.com/office/drawing/2014/main" id="{CB6994B6-0811-5440-AEF9-9EFFA4C518AE}"/>
                  </a:ext>
                </a:extLst>
              </p:cNvPr>
              <p:cNvSpPr/>
              <p:nvPr/>
            </p:nvSpPr>
            <p:spPr>
              <a:xfrm rot="12414236">
                <a:off x="10019507" y="3457714"/>
                <a:ext cx="883655" cy="428062"/>
              </a:xfrm>
              <a:prstGeom prst="rightBrace">
                <a:avLst>
                  <a:gd name="adj1" fmla="val 9622"/>
                  <a:gd name="adj2" fmla="val 54011"/>
                </a:avLst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7BF73818-E535-8698-FF9A-9D010DCB30F2}"/>
                  </a:ext>
                </a:extLst>
              </p:cNvPr>
              <p:cNvSpPr/>
              <p:nvPr/>
            </p:nvSpPr>
            <p:spPr>
              <a:xfrm>
                <a:off x="9926171" y="3343924"/>
                <a:ext cx="171374" cy="17137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BA5B4300-7BC7-FD5A-7FEE-BCA41814D470}"/>
                  </a:ext>
                </a:extLst>
              </p:cNvPr>
              <p:cNvSpPr/>
              <p:nvPr/>
            </p:nvSpPr>
            <p:spPr>
              <a:xfrm rot="17820000">
                <a:off x="10180797" y="3580594"/>
                <a:ext cx="926021" cy="546310"/>
              </a:xfrm>
              <a:prstGeom prst="rect">
                <a:avLst/>
              </a:prstGeom>
              <a:solidFill>
                <a:srgbClr val="FFD966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600" b="1" cap="all" dirty="0">
                    <a:solidFill>
                      <a:schemeClr val="tx1"/>
                    </a:solidFill>
                  </a:rPr>
                  <a:t>web Adapter</a:t>
                </a:r>
                <a:endParaRPr lang="en-GB" sz="600" b="1" cap="all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AB22FC2B-703A-9B0F-4D8A-789FABE0662A}"/>
                  </a:ext>
                </a:extLst>
              </p:cNvPr>
              <p:cNvCxnSpPr>
                <a:cxnSpLocks/>
                <a:stCxn id="87" idx="3"/>
                <a:endCxn id="157" idx="0"/>
              </p:cNvCxnSpPr>
              <p:nvPr/>
            </p:nvCxnSpPr>
            <p:spPr>
              <a:xfrm>
                <a:off x="8619644" y="3175969"/>
                <a:ext cx="911552" cy="28610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Flowchart: Magnetic Disk 104">
                <a:extLst>
                  <a:ext uri="{FF2B5EF4-FFF2-40B4-BE49-F238E27FC236}">
                    <a16:creationId xmlns:a16="http://schemas.microsoft.com/office/drawing/2014/main" id="{8D161307-1DEE-03B2-9CAB-88CE7816CC5A}"/>
                  </a:ext>
                </a:extLst>
              </p:cNvPr>
              <p:cNvSpPr/>
              <p:nvPr/>
            </p:nvSpPr>
            <p:spPr>
              <a:xfrm>
                <a:off x="10591451" y="4805433"/>
                <a:ext cx="504522" cy="707977"/>
              </a:xfrm>
              <a:prstGeom prst="flowChartMagneticDisk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800" b="1" cap="all" dirty="0" err="1">
                    <a:solidFill>
                      <a:schemeClr val="tx1"/>
                    </a:solidFill>
                    <a:latin typeface="Alte Haas Grotesk" panose="02000503000000020004" pitchFamily="2" charset="0"/>
                  </a:rPr>
                  <a:t>db</a:t>
                </a:r>
                <a:endParaRPr lang="fr-FR" sz="900" b="1" cap="all" dirty="0">
                  <a:solidFill>
                    <a:schemeClr val="tx1"/>
                  </a:solidFill>
                  <a:latin typeface="Alte Haas Grotesk" panose="02000503000000020004" pitchFamily="2" charset="0"/>
                </a:endParaRPr>
              </a:p>
            </p:txBody>
          </p: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1C9B2727-85A9-5D12-FFC7-BBD7E9F4CDB7}"/>
                  </a:ext>
                </a:extLst>
              </p:cNvPr>
              <p:cNvCxnSpPr>
                <a:cxnSpLocks/>
                <a:stCxn id="156" idx="2"/>
                <a:endCxn id="105" idx="2"/>
              </p:cNvCxnSpPr>
              <p:nvPr/>
            </p:nvCxnSpPr>
            <p:spPr>
              <a:xfrm>
                <a:off x="9312679" y="4363450"/>
                <a:ext cx="1278772" cy="7959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58D62D67-5149-3436-1CC3-463C92665045}"/>
                  </a:ext>
                </a:extLst>
              </p:cNvPr>
              <p:cNvCxnSpPr>
                <a:cxnSpLocks/>
                <a:stCxn id="147" idx="2"/>
                <a:endCxn id="146" idx="1"/>
              </p:cNvCxnSpPr>
              <p:nvPr/>
            </p:nvCxnSpPr>
            <p:spPr>
              <a:xfrm>
                <a:off x="12427792" y="-1116586"/>
                <a:ext cx="273260" cy="4243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672DC2E9-55DA-8084-9E7D-FCDC54DFA35D}"/>
                </a:ext>
              </a:extLst>
            </p:cNvPr>
            <p:cNvSpPr/>
            <p:nvPr/>
          </p:nvSpPr>
          <p:spPr>
            <a:xfrm>
              <a:off x="7351164" y="4488689"/>
              <a:ext cx="594743" cy="28915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b="1" cap="all" dirty="0">
                  <a:solidFill>
                    <a:schemeClr val="tx1"/>
                  </a:solidFill>
                </a:rPr>
                <a:t>Repo (adapter)</a:t>
              </a:r>
              <a:endParaRPr lang="en-GB" sz="600" b="1" cap="all" dirty="0">
                <a:solidFill>
                  <a:schemeClr val="tx1"/>
                </a:solidFill>
              </a:endParaRPr>
            </a:p>
          </p:txBody>
        </p:sp>
      </p:grpSp>
      <p:sp>
        <p:nvSpPr>
          <p:cNvPr id="157" name="Oval 156">
            <a:extLst>
              <a:ext uri="{FF2B5EF4-FFF2-40B4-BE49-F238E27FC236}">
                <a16:creationId xmlns:a16="http://schemas.microsoft.com/office/drawing/2014/main" id="{FE3FA1EB-E4A8-5024-249A-54445D541DD8}"/>
              </a:ext>
            </a:extLst>
          </p:cNvPr>
          <p:cNvSpPr/>
          <p:nvPr/>
        </p:nvSpPr>
        <p:spPr>
          <a:xfrm>
            <a:off x="7647162" y="4230502"/>
            <a:ext cx="90705" cy="9070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40ADE02-A855-B9AD-B51A-EC29453999ED}"/>
              </a:ext>
            </a:extLst>
          </p:cNvPr>
          <p:cNvCxnSpPr>
            <a:cxnSpLocks/>
            <a:stCxn id="61" idx="2"/>
            <a:endCxn id="98" idx="1"/>
          </p:cNvCxnSpPr>
          <p:nvPr/>
        </p:nvCxnSpPr>
        <p:spPr>
          <a:xfrm>
            <a:off x="8135277" y="3995894"/>
            <a:ext cx="232252" cy="354675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E5D81625-ABA7-5E41-0B86-5C44C13CE09C}"/>
              </a:ext>
            </a:extLst>
          </p:cNvPr>
          <p:cNvCxnSpPr>
            <a:cxnSpLocks/>
            <a:stCxn id="157" idx="4"/>
            <a:endCxn id="156" idx="0"/>
          </p:cNvCxnSpPr>
          <p:nvPr/>
        </p:nvCxnSpPr>
        <p:spPr>
          <a:xfrm>
            <a:off x="7692515" y="4321207"/>
            <a:ext cx="337021" cy="2665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D719F29D-6F85-7020-4225-D0621E2FF04F}"/>
              </a:ext>
            </a:extLst>
          </p:cNvPr>
          <p:cNvGrpSpPr/>
          <p:nvPr/>
        </p:nvGrpSpPr>
        <p:grpSpPr>
          <a:xfrm>
            <a:off x="9090456" y="4679547"/>
            <a:ext cx="2893627" cy="1933204"/>
            <a:chOff x="6434086" y="829444"/>
            <a:chExt cx="5467100" cy="3652518"/>
          </a:xfrm>
        </p:grpSpPr>
        <p:sp>
          <p:nvSpPr>
            <p:cNvPr id="171" name="Hexagon 170">
              <a:extLst>
                <a:ext uri="{FF2B5EF4-FFF2-40B4-BE49-F238E27FC236}">
                  <a16:creationId xmlns:a16="http://schemas.microsoft.com/office/drawing/2014/main" id="{3CA6504F-1E7B-6DEF-73CD-3E03203C337F}"/>
                </a:ext>
              </a:extLst>
            </p:cNvPr>
            <p:cNvSpPr/>
            <p:nvPr/>
          </p:nvSpPr>
          <p:spPr>
            <a:xfrm>
              <a:off x="6434086" y="829444"/>
              <a:ext cx="5174160" cy="3562815"/>
            </a:xfrm>
            <a:prstGeom prst="hexagon">
              <a:avLst/>
            </a:prstGeom>
            <a:solidFill>
              <a:srgbClr val="DEEBF7"/>
            </a:solidFill>
            <a:ln w="476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2" name="Hexagon 171">
              <a:extLst>
                <a:ext uri="{FF2B5EF4-FFF2-40B4-BE49-F238E27FC236}">
                  <a16:creationId xmlns:a16="http://schemas.microsoft.com/office/drawing/2014/main" id="{4EB66E99-62F9-9EA0-9D4D-A22383D683B7}"/>
                </a:ext>
              </a:extLst>
            </p:cNvPr>
            <p:cNvSpPr/>
            <p:nvPr/>
          </p:nvSpPr>
          <p:spPr>
            <a:xfrm>
              <a:off x="7500976" y="1564081"/>
              <a:ext cx="3040380" cy="2093540"/>
            </a:xfrm>
            <a:prstGeom prst="hexagon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84ADA9C4-001C-AC3A-28BA-0097E7A9FB53}"/>
                </a:ext>
              </a:extLst>
            </p:cNvPr>
            <p:cNvGrpSpPr/>
            <p:nvPr/>
          </p:nvGrpSpPr>
          <p:grpSpPr>
            <a:xfrm>
              <a:off x="7718305" y="2120128"/>
              <a:ext cx="171374" cy="289785"/>
              <a:chOff x="7656010" y="3264523"/>
              <a:chExt cx="171374" cy="289785"/>
            </a:xfrm>
          </p:grpSpPr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D5445CED-3298-C85E-A5E4-C7620DF3B714}"/>
                  </a:ext>
                </a:extLst>
              </p:cNvPr>
              <p:cNvCxnSpPr>
                <a:cxnSpLocks/>
                <a:stCxn id="193" idx="4"/>
                <a:endCxn id="179" idx="0"/>
              </p:cNvCxnSpPr>
              <p:nvPr/>
            </p:nvCxnSpPr>
            <p:spPr>
              <a:xfrm flipH="1">
                <a:off x="7741696" y="3435898"/>
                <a:ext cx="2" cy="11841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7E625A81-8EFE-62CB-0837-2464A0E24774}"/>
                  </a:ext>
                </a:extLst>
              </p:cNvPr>
              <p:cNvSpPr/>
              <p:nvPr/>
            </p:nvSpPr>
            <p:spPr>
              <a:xfrm>
                <a:off x="7656010" y="3264523"/>
                <a:ext cx="171374" cy="17137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74" name="Rectangle: Rounded Corners 173">
              <a:extLst>
                <a:ext uri="{FF2B5EF4-FFF2-40B4-BE49-F238E27FC236}">
                  <a16:creationId xmlns:a16="http://schemas.microsoft.com/office/drawing/2014/main" id="{4FD48332-DD92-05C8-CACD-AF9C69CDAAD6}"/>
                </a:ext>
              </a:extLst>
            </p:cNvPr>
            <p:cNvSpPr/>
            <p:nvPr/>
          </p:nvSpPr>
          <p:spPr>
            <a:xfrm>
              <a:off x="9671729" y="2659803"/>
              <a:ext cx="425816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5" name="Connector: Elbow 174">
              <a:extLst>
                <a:ext uri="{FF2B5EF4-FFF2-40B4-BE49-F238E27FC236}">
                  <a16:creationId xmlns:a16="http://schemas.microsoft.com/office/drawing/2014/main" id="{E5A4018A-BAB1-7BD0-049C-33311D8E211A}"/>
                </a:ext>
              </a:extLst>
            </p:cNvPr>
            <p:cNvCxnSpPr>
              <a:cxnSpLocks/>
              <a:stCxn id="179" idx="3"/>
              <a:endCxn id="177" idx="1"/>
            </p:cNvCxnSpPr>
            <p:nvPr/>
          </p:nvCxnSpPr>
          <p:spPr>
            <a:xfrm flipV="1">
              <a:off x="8016899" y="2432927"/>
              <a:ext cx="692841" cy="152768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or: Elbow 175">
              <a:extLst>
                <a:ext uri="{FF2B5EF4-FFF2-40B4-BE49-F238E27FC236}">
                  <a16:creationId xmlns:a16="http://schemas.microsoft.com/office/drawing/2014/main" id="{A6A24D67-17C0-4D77-423E-C601C2D2325C}"/>
                </a:ext>
              </a:extLst>
            </p:cNvPr>
            <p:cNvCxnSpPr>
              <a:cxnSpLocks/>
              <a:stCxn id="177" idx="3"/>
              <a:endCxn id="174" idx="0"/>
            </p:cNvCxnSpPr>
            <p:nvPr/>
          </p:nvCxnSpPr>
          <p:spPr>
            <a:xfrm>
              <a:off x="9135557" y="2432927"/>
              <a:ext cx="749080" cy="226876"/>
            </a:xfrm>
            <a:prstGeom prst="bentConnector2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2E004944-F882-C9A8-65B9-67369A2AD7D8}"/>
                </a:ext>
              </a:extLst>
            </p:cNvPr>
            <p:cNvSpPr/>
            <p:nvPr/>
          </p:nvSpPr>
          <p:spPr>
            <a:xfrm>
              <a:off x="8709741" y="2257145"/>
              <a:ext cx="425816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8" name="Diamond 177">
              <a:extLst>
                <a:ext uri="{FF2B5EF4-FFF2-40B4-BE49-F238E27FC236}">
                  <a16:creationId xmlns:a16="http://schemas.microsoft.com/office/drawing/2014/main" id="{D31FEAF5-1B44-7985-E332-1ED7980355EB}"/>
                </a:ext>
              </a:extLst>
            </p:cNvPr>
            <p:cNvSpPr/>
            <p:nvPr/>
          </p:nvSpPr>
          <p:spPr>
            <a:xfrm>
              <a:off x="9148994" y="236044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id="{959DE4A7-82CE-54D2-AF15-5C1BA18B7EF9}"/>
                </a:ext>
              </a:extLst>
            </p:cNvPr>
            <p:cNvSpPr/>
            <p:nvPr/>
          </p:nvSpPr>
          <p:spPr>
            <a:xfrm>
              <a:off x="7591081" y="2409913"/>
              <a:ext cx="425818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0" name="Diamond 179">
              <a:extLst>
                <a:ext uri="{FF2B5EF4-FFF2-40B4-BE49-F238E27FC236}">
                  <a16:creationId xmlns:a16="http://schemas.microsoft.com/office/drawing/2014/main" id="{FEFA422D-00F5-2E3F-EECF-6BA3674F1EBD}"/>
                </a:ext>
              </a:extLst>
            </p:cNvPr>
            <p:cNvSpPr/>
            <p:nvPr/>
          </p:nvSpPr>
          <p:spPr>
            <a:xfrm>
              <a:off x="8026607" y="2502780"/>
              <a:ext cx="167131" cy="167133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1" name="Rectangle: Rounded Corners 180">
              <a:extLst>
                <a:ext uri="{FF2B5EF4-FFF2-40B4-BE49-F238E27FC236}">
                  <a16:creationId xmlns:a16="http://schemas.microsoft.com/office/drawing/2014/main" id="{68C69193-9641-660A-D29C-EDC53265D823}"/>
                </a:ext>
              </a:extLst>
            </p:cNvPr>
            <p:cNvSpPr/>
            <p:nvPr/>
          </p:nvSpPr>
          <p:spPr>
            <a:xfrm>
              <a:off x="8954217" y="3078046"/>
              <a:ext cx="425816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82" name="Connector: Elbow 181">
              <a:extLst>
                <a:ext uri="{FF2B5EF4-FFF2-40B4-BE49-F238E27FC236}">
                  <a16:creationId xmlns:a16="http://schemas.microsoft.com/office/drawing/2014/main" id="{2BCAC452-57D1-8C6E-7210-EAF0C06E26E0}"/>
                </a:ext>
              </a:extLst>
            </p:cNvPr>
            <p:cNvCxnSpPr>
              <a:cxnSpLocks/>
              <a:stCxn id="189" idx="3"/>
              <a:endCxn id="181" idx="1"/>
            </p:cNvCxnSpPr>
            <p:nvPr/>
          </p:nvCxnSpPr>
          <p:spPr>
            <a:xfrm flipH="1">
              <a:off x="8954216" y="2814472"/>
              <a:ext cx="698886" cy="439357"/>
            </a:xfrm>
            <a:prstGeom prst="bentConnector5">
              <a:avLst>
                <a:gd name="adj1" fmla="val 33475"/>
                <a:gd name="adj2" fmla="val 26193"/>
                <a:gd name="adj3" fmla="val 124784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356034D7-7C58-6F75-7DF5-34251C720805}"/>
                </a:ext>
              </a:extLst>
            </p:cNvPr>
            <p:cNvSpPr txBox="1"/>
            <p:nvPr/>
          </p:nvSpPr>
          <p:spPr>
            <a:xfrm>
              <a:off x="7618588" y="1545013"/>
              <a:ext cx="2567017" cy="63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Seats Availability DOMAIN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96361581-2B69-94DE-F454-F0D9793AFB52}"/>
                </a:ext>
              </a:extLst>
            </p:cNvPr>
            <p:cNvSpPr txBox="1"/>
            <p:nvPr/>
          </p:nvSpPr>
          <p:spPr>
            <a:xfrm>
              <a:off x="9182782" y="862837"/>
              <a:ext cx="1523319" cy="407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latin typeface="Alte Haas Grotesk" panose="02000503000000020004" pitchFamily="2" charset="0"/>
                </a:rPr>
                <a:t>Infra</a:t>
              </a:r>
            </a:p>
          </p:txBody>
        </p:sp>
        <p:sp>
          <p:nvSpPr>
            <p:cNvPr id="185" name="Right Brace 184">
              <a:extLst>
                <a:ext uri="{FF2B5EF4-FFF2-40B4-BE49-F238E27FC236}">
                  <a16:creationId xmlns:a16="http://schemas.microsoft.com/office/drawing/2014/main" id="{E89BE776-D4A3-4CBC-2B8C-8B0DB93D0CFF}"/>
                </a:ext>
              </a:extLst>
            </p:cNvPr>
            <p:cNvSpPr/>
            <p:nvPr/>
          </p:nvSpPr>
          <p:spPr>
            <a:xfrm rot="12414236">
              <a:off x="10019507" y="3457714"/>
              <a:ext cx="883655" cy="428062"/>
            </a:xfrm>
            <a:prstGeom prst="rightBrace">
              <a:avLst>
                <a:gd name="adj1" fmla="val 9622"/>
                <a:gd name="adj2" fmla="val 54011"/>
              </a:avLst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F7EFA404-9C19-B860-A261-9E4C100A7DE4}"/>
                </a:ext>
              </a:extLst>
            </p:cNvPr>
            <p:cNvSpPr/>
            <p:nvPr/>
          </p:nvSpPr>
          <p:spPr>
            <a:xfrm>
              <a:off x="9926171" y="3343924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E97DD16C-F9E2-3178-16D4-60241CEE07AA}"/>
                </a:ext>
              </a:extLst>
            </p:cNvPr>
            <p:cNvSpPr/>
            <p:nvPr/>
          </p:nvSpPr>
          <p:spPr>
            <a:xfrm rot="17820000">
              <a:off x="10111547" y="3443045"/>
              <a:ext cx="1204694" cy="5463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b="1" cap="all" dirty="0">
                  <a:solidFill>
                    <a:schemeClr val="tx1"/>
                  </a:solidFill>
                </a:rPr>
                <a:t>Repo (adapter)</a:t>
              </a:r>
              <a:endParaRPr lang="en-GB" sz="700" b="1" cap="all" dirty="0">
                <a:solidFill>
                  <a:schemeClr val="tx1"/>
                </a:solidFill>
              </a:endParaRPr>
            </a:p>
          </p:txBody>
        </p: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03B731CE-C71E-A7D3-0C80-7B69E4ACF236}"/>
                </a:ext>
              </a:extLst>
            </p:cNvPr>
            <p:cNvCxnSpPr>
              <a:cxnSpLocks/>
              <a:stCxn id="181" idx="3"/>
              <a:endCxn id="186" idx="2"/>
            </p:cNvCxnSpPr>
            <p:nvPr/>
          </p:nvCxnSpPr>
          <p:spPr>
            <a:xfrm>
              <a:off x="9380033" y="3253829"/>
              <a:ext cx="546138" cy="175782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Diamond 188">
              <a:extLst>
                <a:ext uri="{FF2B5EF4-FFF2-40B4-BE49-F238E27FC236}">
                  <a16:creationId xmlns:a16="http://schemas.microsoft.com/office/drawing/2014/main" id="{7503AD24-1058-9D59-37D2-073DDEE2FC85}"/>
                </a:ext>
              </a:extLst>
            </p:cNvPr>
            <p:cNvSpPr/>
            <p:nvPr/>
          </p:nvSpPr>
          <p:spPr>
            <a:xfrm>
              <a:off x="9485971" y="273090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0" name="Flowchart: Magnetic Disk 189">
              <a:extLst>
                <a:ext uri="{FF2B5EF4-FFF2-40B4-BE49-F238E27FC236}">
                  <a16:creationId xmlns:a16="http://schemas.microsoft.com/office/drawing/2014/main" id="{869E3C6F-A3B0-4823-B10E-BA0A7B6BFD80}"/>
                </a:ext>
              </a:extLst>
            </p:cNvPr>
            <p:cNvSpPr/>
            <p:nvPr/>
          </p:nvSpPr>
          <p:spPr>
            <a:xfrm>
              <a:off x="11396665" y="3773985"/>
              <a:ext cx="504521" cy="707977"/>
            </a:xfrm>
            <a:prstGeom prst="flowChartMagneticDisk">
              <a:avLst/>
            </a:prstGeom>
            <a:solidFill>
              <a:srgbClr val="DEEBF7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800" b="1" cap="all" dirty="0" err="1">
                  <a:solidFill>
                    <a:schemeClr val="accent1"/>
                  </a:solidFill>
                </a:rPr>
                <a:t>db</a:t>
              </a:r>
              <a:endParaRPr lang="fr-FR" sz="800" b="1" cap="all" dirty="0">
                <a:solidFill>
                  <a:schemeClr val="accent1"/>
                </a:solidFill>
              </a:endParaRPr>
            </a:p>
          </p:txBody>
        </p:sp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E4783ED7-0832-34CB-BF77-7CABC0EE31E7}"/>
                </a:ext>
              </a:extLst>
            </p:cNvPr>
            <p:cNvCxnSpPr>
              <a:cxnSpLocks/>
              <a:stCxn id="187" idx="2"/>
              <a:endCxn id="190" idx="2"/>
            </p:cNvCxnSpPr>
            <p:nvPr/>
          </p:nvCxnSpPr>
          <p:spPr>
            <a:xfrm>
              <a:off x="10957277" y="3840211"/>
              <a:ext cx="439387" cy="28776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832440EA-B72F-04C3-EFD2-31AB61EB8382}"/>
              </a:ext>
            </a:extLst>
          </p:cNvPr>
          <p:cNvCxnSpPr>
            <a:cxnSpLocks/>
            <a:stCxn id="150" idx="2"/>
            <a:endCxn id="193" idx="1"/>
          </p:cNvCxnSpPr>
          <p:nvPr/>
        </p:nvCxnSpPr>
        <p:spPr>
          <a:xfrm>
            <a:off x="9565603" y="5271593"/>
            <a:ext cx="217848" cy="104370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angle 215">
            <a:extLst>
              <a:ext uri="{FF2B5EF4-FFF2-40B4-BE49-F238E27FC236}">
                <a16:creationId xmlns:a16="http://schemas.microsoft.com/office/drawing/2014/main" id="{B4EA41F1-A440-2F90-8DE8-61CF29EE04C4}"/>
              </a:ext>
            </a:extLst>
          </p:cNvPr>
          <p:cNvSpPr/>
          <p:nvPr/>
        </p:nvSpPr>
        <p:spPr>
          <a:xfrm rot="17820000">
            <a:off x="5411476" y="3179914"/>
            <a:ext cx="824437" cy="546311"/>
          </a:xfrm>
          <a:prstGeom prst="rect">
            <a:avLst/>
          </a:prstGeom>
          <a:solidFill>
            <a:srgbClr val="FFD9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>
                <a:solidFill>
                  <a:schemeClr val="tx1"/>
                </a:solidFill>
              </a:rPr>
              <a:t>Auditorium </a:t>
            </a:r>
            <a:r>
              <a:rPr lang="fr-FR" sz="900" cap="all" dirty="0" err="1">
                <a:solidFill>
                  <a:schemeClr val="tx1"/>
                </a:solidFill>
              </a:rPr>
              <a:t>seating</a:t>
            </a:r>
            <a:r>
              <a:rPr lang="fr-FR" sz="900" cap="all" dirty="0">
                <a:solidFill>
                  <a:schemeClr val="tx1"/>
                </a:solidFill>
              </a:rPr>
              <a:t> web Adapter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F148EDC-DFD7-DD46-9E09-4881F99D4190}"/>
              </a:ext>
            </a:extLst>
          </p:cNvPr>
          <p:cNvCxnSpPr>
            <a:cxnSpLocks/>
            <a:stCxn id="216" idx="2"/>
            <a:endCxn id="124" idx="0"/>
          </p:cNvCxnSpPr>
          <p:nvPr/>
        </p:nvCxnSpPr>
        <p:spPr>
          <a:xfrm flipV="1">
            <a:off x="6067078" y="3482077"/>
            <a:ext cx="686191" cy="9500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95CCA3AE-DC28-07AF-77A4-FC31B01A9800}"/>
              </a:ext>
            </a:extLst>
          </p:cNvPr>
          <p:cNvSpPr/>
          <p:nvPr/>
        </p:nvSpPr>
        <p:spPr>
          <a:xfrm rot="17798078">
            <a:off x="6441801" y="3393203"/>
            <a:ext cx="910930" cy="3221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>
                <a:solidFill>
                  <a:schemeClr val="tx1"/>
                </a:solidFill>
              </a:rPr>
              <a:t>Web </a:t>
            </a:r>
            <a:r>
              <a:rPr lang="fr-FR" sz="900" cap="all" dirty="0" err="1">
                <a:solidFill>
                  <a:schemeClr val="tx1"/>
                </a:solidFill>
              </a:rPr>
              <a:t>controller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BBF7BB88-7958-762B-C0DC-C41CC60B01F7}"/>
              </a:ext>
            </a:extLst>
          </p:cNvPr>
          <p:cNvCxnSpPr>
            <a:cxnSpLocks/>
            <a:stCxn id="124" idx="2"/>
            <a:endCxn id="60" idx="1"/>
          </p:cNvCxnSpPr>
          <p:nvPr/>
        </p:nvCxnSpPr>
        <p:spPr>
          <a:xfrm>
            <a:off x="7041263" y="3626511"/>
            <a:ext cx="175534" cy="39924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CCB73EF0-935D-80FD-0DA6-10CCD5AA72D7}"/>
              </a:ext>
            </a:extLst>
          </p:cNvPr>
          <p:cNvSpPr txBox="1"/>
          <p:nvPr/>
        </p:nvSpPr>
        <p:spPr>
          <a:xfrm>
            <a:off x="6103191" y="3581579"/>
            <a:ext cx="6187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latin typeface="Alte Haas Grotesk" panose="02000503000000020004" pitchFamily="2" charset="0"/>
              </a:rPr>
              <a:t>HTTP</a:t>
            </a:r>
            <a:endParaRPr lang="en-GB" sz="900" b="1" dirty="0">
              <a:latin typeface="Alte Haas Grotesk" panose="02000503000000020004" pitchFamily="2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86B6EB44-AA4A-653F-C0E5-F7D29686C9D9}"/>
              </a:ext>
            </a:extLst>
          </p:cNvPr>
          <p:cNvSpPr/>
          <p:nvPr/>
        </p:nvSpPr>
        <p:spPr>
          <a:xfrm rot="17798078">
            <a:off x="9078840" y="1743118"/>
            <a:ext cx="910930" cy="3221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>
                <a:solidFill>
                  <a:schemeClr val="tx1"/>
                </a:solidFill>
              </a:rPr>
              <a:t>Web </a:t>
            </a:r>
            <a:r>
              <a:rPr lang="fr-FR" sz="900" cap="all" dirty="0" err="1">
                <a:solidFill>
                  <a:schemeClr val="tx1"/>
                </a:solidFill>
              </a:rPr>
              <a:t>controller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BE973D3E-8B0B-E788-7857-276EC33A8C01}"/>
              </a:ext>
            </a:extLst>
          </p:cNvPr>
          <p:cNvCxnSpPr>
            <a:cxnSpLocks/>
            <a:stCxn id="83" idx="3"/>
            <a:endCxn id="147" idx="1"/>
          </p:cNvCxnSpPr>
          <p:nvPr/>
        </p:nvCxnSpPr>
        <p:spPr>
          <a:xfrm flipV="1">
            <a:off x="9107044" y="2311342"/>
            <a:ext cx="223076" cy="155681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A6FC44D8-6325-6FBA-6DB6-177609B48ED5}"/>
              </a:ext>
            </a:extLst>
          </p:cNvPr>
          <p:cNvSpPr txBox="1"/>
          <p:nvPr/>
        </p:nvSpPr>
        <p:spPr>
          <a:xfrm>
            <a:off x="9142249" y="3337653"/>
            <a:ext cx="6187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latin typeface="Alte Haas Grotesk" panose="02000503000000020004" pitchFamily="2" charset="0"/>
              </a:rPr>
              <a:t>HTTP</a:t>
            </a:r>
            <a:endParaRPr lang="en-GB" sz="900" b="1" dirty="0">
              <a:latin typeface="Alte Haas Grotesk" panose="02000503000000020004" pitchFamily="2" charset="0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29B36FF-2726-96F6-96F9-A1ED9706C7D2}"/>
              </a:ext>
            </a:extLst>
          </p:cNvPr>
          <p:cNvSpPr/>
          <p:nvPr/>
        </p:nvSpPr>
        <p:spPr>
          <a:xfrm rot="17798078">
            <a:off x="9028812" y="5091517"/>
            <a:ext cx="851298" cy="2486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>
                <a:solidFill>
                  <a:schemeClr val="tx1"/>
                </a:solidFill>
              </a:rPr>
              <a:t>Web </a:t>
            </a:r>
            <a:r>
              <a:rPr lang="fr-FR" sz="900" cap="all" dirty="0" err="1">
                <a:solidFill>
                  <a:schemeClr val="tx1"/>
                </a:solidFill>
              </a:rPr>
              <a:t>controller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DB582013-8C85-3BFC-0027-8C909A8F3FE4}"/>
              </a:ext>
            </a:extLst>
          </p:cNvPr>
          <p:cNvCxnSpPr>
            <a:cxnSpLocks/>
            <a:stCxn id="99" idx="2"/>
          </p:cNvCxnSpPr>
          <p:nvPr/>
        </p:nvCxnSpPr>
        <p:spPr>
          <a:xfrm>
            <a:off x="8862893" y="4672761"/>
            <a:ext cx="437948" cy="50384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DF5B00FA-831A-60D9-35C3-16C6FE4A2696}"/>
              </a:ext>
            </a:extLst>
          </p:cNvPr>
          <p:cNvSpPr txBox="1"/>
          <p:nvPr/>
        </p:nvSpPr>
        <p:spPr>
          <a:xfrm>
            <a:off x="8965153" y="4664216"/>
            <a:ext cx="6187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latin typeface="Alte Haas Grotesk" panose="02000503000000020004" pitchFamily="2" charset="0"/>
              </a:rPr>
              <a:t>HTTP</a:t>
            </a:r>
            <a:endParaRPr lang="en-GB" sz="900" b="1" dirty="0">
              <a:latin typeface="Alte Haas Grotesk" panose="02000503000000020004" pitchFamily="2" charset="0"/>
            </a:endParaRP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482C9FBF-083C-E03A-1E91-7D0E1A3E8928}"/>
              </a:ext>
            </a:extLst>
          </p:cNvPr>
          <p:cNvCxnSpPr>
            <a:cxnSpLocks/>
            <a:stCxn id="160" idx="2"/>
          </p:cNvCxnSpPr>
          <p:nvPr/>
        </p:nvCxnSpPr>
        <p:spPr>
          <a:xfrm>
            <a:off x="2082406" y="2316045"/>
            <a:ext cx="400567" cy="303239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E6B81530-3AF7-F7F1-E6D2-30E2FCEF1862}"/>
              </a:ext>
            </a:extLst>
          </p:cNvPr>
          <p:cNvSpPr/>
          <p:nvPr/>
        </p:nvSpPr>
        <p:spPr>
          <a:xfrm rot="17798078">
            <a:off x="1343693" y="1999023"/>
            <a:ext cx="1086095" cy="4377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 err="1">
                <a:solidFill>
                  <a:schemeClr val="tx1"/>
                </a:solidFill>
              </a:rPr>
              <a:t>WebController</a:t>
            </a:r>
            <a:r>
              <a:rPr lang="fr-FR" sz="900" cap="all" dirty="0">
                <a:solidFill>
                  <a:schemeClr val="tx1"/>
                </a:solidFill>
              </a:rPr>
              <a:t> (Adapter)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7F5086DF-C070-E37B-B057-56181D96B9DE}"/>
              </a:ext>
            </a:extLst>
          </p:cNvPr>
          <p:cNvSpPr txBox="1"/>
          <p:nvPr/>
        </p:nvSpPr>
        <p:spPr>
          <a:xfrm>
            <a:off x="2078667" y="2152354"/>
            <a:ext cx="6187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solidFill>
                  <a:srgbClr val="C00000"/>
                </a:solidFill>
                <a:latin typeface="Alte Haas Grotesk" panose="02000503000000020004" pitchFamily="2" charset="0"/>
              </a:rPr>
              <a:t>(in proc)</a:t>
            </a:r>
            <a:endParaRPr lang="en-GB" sz="800" b="1" dirty="0">
              <a:solidFill>
                <a:srgbClr val="C00000"/>
              </a:solidFill>
              <a:latin typeface="Alte Haas Grotesk" panose="02000503000000020004" pitchFamily="2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FB482CC4-CBD2-C49E-1A2E-9CC035DB84E7}"/>
              </a:ext>
            </a:extLst>
          </p:cNvPr>
          <p:cNvSpPr txBox="1"/>
          <p:nvPr/>
        </p:nvSpPr>
        <p:spPr>
          <a:xfrm>
            <a:off x="6877463" y="5100557"/>
            <a:ext cx="1702341" cy="1384995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 i="1">
                <a:solidFill>
                  <a:schemeClr val="bg1"/>
                </a:solidFill>
              </a:defRPr>
            </a:lvl1pPr>
          </a:lstStyle>
          <a:p>
            <a:r>
              <a:rPr lang="en-US" sz="1200" dirty="0"/>
              <a:t>Provides </a:t>
            </a:r>
            <a:r>
              <a:rPr lang="en-US" sz="1200" dirty="0" err="1"/>
              <a:t>AuditoriumSeatings</a:t>
            </a:r>
            <a:r>
              <a:rPr lang="en-US" sz="1200" dirty="0"/>
              <a:t> (</a:t>
            </a:r>
            <a:r>
              <a:rPr lang="en-US" sz="1200" dirty="0" err="1"/>
              <a:t>AuditoriumSeating</a:t>
            </a:r>
            <a:r>
              <a:rPr lang="en-US" sz="1200" dirty="0"/>
              <a:t> = Auditorium layout for the show with current availabilities mapped for every seat)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D333FF3-C995-290E-F09B-C41894CAF0AB}"/>
              </a:ext>
            </a:extLst>
          </p:cNvPr>
          <p:cNvSpPr txBox="1"/>
          <p:nvPr/>
        </p:nvSpPr>
        <p:spPr>
          <a:xfrm>
            <a:off x="329631" y="5601871"/>
            <a:ext cx="6183581" cy="101566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The next step after the initial version of the ACL providing the </a:t>
            </a:r>
            <a:r>
              <a:rPr lang="en-US" sz="1200" b="1" dirty="0" err="1"/>
              <a:t>AuditoriumSeating</a:t>
            </a:r>
            <a:r>
              <a:rPr lang="en-US" sz="1200" b="1" dirty="0"/>
              <a:t> is often to extract it and make it a dedicated service/API for multiple consumers to consume it.</a:t>
            </a:r>
          </a:p>
          <a:p>
            <a:endParaRPr lang="en-US" sz="1200" b="1" dirty="0"/>
          </a:p>
          <a:p>
            <a:r>
              <a:rPr lang="en-US" sz="1200" b="1" dirty="0"/>
              <a:t>One will notice that our </a:t>
            </a:r>
            <a:r>
              <a:rPr lang="en-US" sz="1200" b="1" dirty="0" err="1"/>
              <a:t>IProvideUpToDateAuditoriumSeatings</a:t>
            </a:r>
            <a:r>
              <a:rPr lang="en-US" sz="1200" b="1" dirty="0"/>
              <a:t> driven port hasn’t changed since the initial version.</a:t>
            </a:r>
          </a:p>
        </p:txBody>
      </p:sp>
      <p:sp>
        <p:nvSpPr>
          <p:cNvPr id="155" name="Arrow: Right 154">
            <a:extLst>
              <a:ext uri="{FF2B5EF4-FFF2-40B4-BE49-F238E27FC236}">
                <a16:creationId xmlns:a16="http://schemas.microsoft.com/office/drawing/2014/main" id="{5EB5E195-9838-39D1-B91B-2B98DE87E3E4}"/>
              </a:ext>
            </a:extLst>
          </p:cNvPr>
          <p:cNvSpPr/>
          <p:nvPr/>
        </p:nvSpPr>
        <p:spPr>
          <a:xfrm rot="8169860">
            <a:off x="5036015" y="2105642"/>
            <a:ext cx="1844243" cy="51788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E5845CC3-918E-A3FC-C315-291437AF5F55}"/>
              </a:ext>
            </a:extLst>
          </p:cNvPr>
          <p:cNvSpPr txBox="1"/>
          <p:nvPr/>
        </p:nvSpPr>
        <p:spPr>
          <a:xfrm>
            <a:off x="5801414" y="1009006"/>
            <a:ext cx="2973058" cy="52322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 i="1">
                <a:solidFill>
                  <a:schemeClr val="bg1"/>
                </a:solidFill>
              </a:defRPr>
            </a:lvl1pPr>
          </a:lstStyle>
          <a:p>
            <a:r>
              <a:rPr lang="fr-FR" dirty="0" err="1"/>
              <a:t>IProvideUpToDateAuditoriumSeatings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(driven port)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055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outdoor object, honeycomb&#10;&#10;Description automatically generated">
            <a:extLst>
              <a:ext uri="{FF2B5EF4-FFF2-40B4-BE49-F238E27FC236}">
                <a16:creationId xmlns:a16="http://schemas.microsoft.com/office/drawing/2014/main" id="{49C46287-6D0C-0B2A-A67B-BB255E3B662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192" y="-410910"/>
            <a:ext cx="13401083" cy="7727957"/>
          </a:xfrm>
          <a:prstGeom prst="rect">
            <a:avLst/>
          </a:prstGeom>
        </p:spPr>
      </p:pic>
      <p:grpSp>
        <p:nvGrpSpPr>
          <p:cNvPr id="108" name="Group 107">
            <a:extLst>
              <a:ext uri="{FF2B5EF4-FFF2-40B4-BE49-F238E27FC236}">
                <a16:creationId xmlns:a16="http://schemas.microsoft.com/office/drawing/2014/main" id="{C9519DF9-D88C-BC65-1891-341D0A8C0E31}"/>
              </a:ext>
            </a:extLst>
          </p:cNvPr>
          <p:cNvGrpSpPr/>
          <p:nvPr/>
        </p:nvGrpSpPr>
        <p:grpSpPr>
          <a:xfrm>
            <a:off x="9121287" y="1369800"/>
            <a:ext cx="2871182" cy="1890115"/>
            <a:chOff x="6434086" y="829444"/>
            <a:chExt cx="5424693" cy="3571108"/>
          </a:xfrm>
        </p:grpSpPr>
        <p:sp>
          <p:nvSpPr>
            <p:cNvPr id="110" name="Hexagon 109">
              <a:extLst>
                <a:ext uri="{FF2B5EF4-FFF2-40B4-BE49-F238E27FC236}">
                  <a16:creationId xmlns:a16="http://schemas.microsoft.com/office/drawing/2014/main" id="{C98829F0-1FFB-4B5F-D4E8-FE99C6D770CE}"/>
                </a:ext>
              </a:extLst>
            </p:cNvPr>
            <p:cNvSpPr/>
            <p:nvPr/>
          </p:nvSpPr>
          <p:spPr>
            <a:xfrm>
              <a:off x="6434086" y="829444"/>
              <a:ext cx="5174159" cy="3562815"/>
            </a:xfrm>
            <a:prstGeom prst="hexagon">
              <a:avLst/>
            </a:prstGeom>
            <a:solidFill>
              <a:srgbClr val="EDEDED"/>
            </a:solidFill>
            <a:ln w="476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1" name="Hexagon 110">
              <a:extLst>
                <a:ext uri="{FF2B5EF4-FFF2-40B4-BE49-F238E27FC236}">
                  <a16:creationId xmlns:a16="http://schemas.microsoft.com/office/drawing/2014/main" id="{E42EF234-EF67-D125-4B32-BDD1538F45CD}"/>
                </a:ext>
              </a:extLst>
            </p:cNvPr>
            <p:cNvSpPr/>
            <p:nvPr/>
          </p:nvSpPr>
          <p:spPr>
            <a:xfrm>
              <a:off x="7500976" y="1564081"/>
              <a:ext cx="3040380" cy="2093540"/>
            </a:xfrm>
            <a:prstGeom prst="hexagon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22D09461-9F4A-3D04-5BCD-9677E90DEFD4}"/>
                </a:ext>
              </a:extLst>
            </p:cNvPr>
            <p:cNvGrpSpPr/>
            <p:nvPr/>
          </p:nvGrpSpPr>
          <p:grpSpPr>
            <a:xfrm>
              <a:off x="7734650" y="1992915"/>
              <a:ext cx="171374" cy="419638"/>
              <a:chOff x="7672355" y="3137310"/>
              <a:chExt cx="171374" cy="419638"/>
            </a:xfrm>
          </p:grpSpPr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7884435C-7CF8-F5C2-4B2D-C968FB7CB466}"/>
                  </a:ext>
                </a:extLst>
              </p:cNvPr>
              <p:cNvCxnSpPr>
                <a:cxnSpLocks/>
                <a:stCxn id="146" idx="4"/>
                <a:endCxn id="122" idx="0"/>
              </p:cNvCxnSpPr>
              <p:nvPr/>
            </p:nvCxnSpPr>
            <p:spPr>
              <a:xfrm>
                <a:off x="7758043" y="3308684"/>
                <a:ext cx="2158" cy="24826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49D34A67-17C2-E6A5-018A-8D3B4F54DC41}"/>
                  </a:ext>
                </a:extLst>
              </p:cNvPr>
              <p:cNvSpPr/>
              <p:nvPr/>
            </p:nvSpPr>
            <p:spPr>
              <a:xfrm>
                <a:off x="7672355" y="3137310"/>
                <a:ext cx="171374" cy="17137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1129713F-5FF7-7BB1-DD12-6336E3C70E7E}"/>
                </a:ext>
              </a:extLst>
            </p:cNvPr>
            <p:cNvSpPr/>
            <p:nvPr/>
          </p:nvSpPr>
          <p:spPr>
            <a:xfrm>
              <a:off x="9671729" y="2659803"/>
              <a:ext cx="425816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7" name="Connector: Elbow 116">
              <a:extLst>
                <a:ext uri="{FF2B5EF4-FFF2-40B4-BE49-F238E27FC236}">
                  <a16:creationId xmlns:a16="http://schemas.microsoft.com/office/drawing/2014/main" id="{5B6C9977-28EA-9052-580B-3508DD7BD2FA}"/>
                </a:ext>
              </a:extLst>
            </p:cNvPr>
            <p:cNvCxnSpPr>
              <a:cxnSpLocks/>
              <a:stCxn id="122" idx="3"/>
              <a:endCxn id="119" idx="1"/>
            </p:cNvCxnSpPr>
            <p:nvPr/>
          </p:nvCxnSpPr>
          <p:spPr>
            <a:xfrm flipV="1">
              <a:off x="8035404" y="2432927"/>
              <a:ext cx="674337" cy="155409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or: Elbow 117">
              <a:extLst>
                <a:ext uri="{FF2B5EF4-FFF2-40B4-BE49-F238E27FC236}">
                  <a16:creationId xmlns:a16="http://schemas.microsoft.com/office/drawing/2014/main" id="{FBACF5DA-C217-3EAB-066F-06AE8C1FA099}"/>
                </a:ext>
              </a:extLst>
            </p:cNvPr>
            <p:cNvCxnSpPr>
              <a:cxnSpLocks/>
              <a:stCxn id="119" idx="3"/>
              <a:endCxn id="113" idx="0"/>
            </p:cNvCxnSpPr>
            <p:nvPr/>
          </p:nvCxnSpPr>
          <p:spPr>
            <a:xfrm>
              <a:off x="9135557" y="2432927"/>
              <a:ext cx="749080" cy="226876"/>
            </a:xfrm>
            <a:prstGeom prst="bentConnector2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A7FDC16C-6B39-38B3-C029-5FC9D9D0F560}"/>
                </a:ext>
              </a:extLst>
            </p:cNvPr>
            <p:cNvSpPr/>
            <p:nvPr/>
          </p:nvSpPr>
          <p:spPr>
            <a:xfrm>
              <a:off x="8709741" y="2257145"/>
              <a:ext cx="425816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" name="Diamond 120">
              <a:extLst>
                <a:ext uri="{FF2B5EF4-FFF2-40B4-BE49-F238E27FC236}">
                  <a16:creationId xmlns:a16="http://schemas.microsoft.com/office/drawing/2014/main" id="{3E3FBFCC-B4FC-C206-4123-DCA180EF3ADD}"/>
                </a:ext>
              </a:extLst>
            </p:cNvPr>
            <p:cNvSpPr/>
            <p:nvPr/>
          </p:nvSpPr>
          <p:spPr>
            <a:xfrm>
              <a:off x="9148994" y="236044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Rectangle: Rounded Corners 121">
              <a:extLst>
                <a:ext uri="{FF2B5EF4-FFF2-40B4-BE49-F238E27FC236}">
                  <a16:creationId xmlns:a16="http://schemas.microsoft.com/office/drawing/2014/main" id="{0007BD17-C433-0BF7-D32C-A062E73A6203}"/>
                </a:ext>
              </a:extLst>
            </p:cNvPr>
            <p:cNvSpPr/>
            <p:nvPr/>
          </p:nvSpPr>
          <p:spPr>
            <a:xfrm>
              <a:off x="7609586" y="2412554"/>
              <a:ext cx="425818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" name="Diamond 122">
              <a:extLst>
                <a:ext uri="{FF2B5EF4-FFF2-40B4-BE49-F238E27FC236}">
                  <a16:creationId xmlns:a16="http://schemas.microsoft.com/office/drawing/2014/main" id="{E5B3A599-A73E-5DBF-F73D-E4AA991D7A51}"/>
                </a:ext>
              </a:extLst>
            </p:cNvPr>
            <p:cNvSpPr/>
            <p:nvPr/>
          </p:nvSpPr>
          <p:spPr>
            <a:xfrm>
              <a:off x="8048842" y="2508917"/>
              <a:ext cx="167131" cy="167133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8F1E295B-61C5-A6CF-CB16-F439EE79B9CB}"/>
                </a:ext>
              </a:extLst>
            </p:cNvPr>
            <p:cNvSpPr/>
            <p:nvPr/>
          </p:nvSpPr>
          <p:spPr>
            <a:xfrm>
              <a:off x="8954217" y="3078046"/>
              <a:ext cx="425816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0" name="Connector: Elbow 129">
              <a:extLst>
                <a:ext uri="{FF2B5EF4-FFF2-40B4-BE49-F238E27FC236}">
                  <a16:creationId xmlns:a16="http://schemas.microsoft.com/office/drawing/2014/main" id="{434B0F26-61A6-1A17-378D-5F2FA2785C5F}"/>
                </a:ext>
              </a:extLst>
            </p:cNvPr>
            <p:cNvCxnSpPr>
              <a:cxnSpLocks/>
              <a:stCxn id="142" idx="3"/>
              <a:endCxn id="129" idx="1"/>
            </p:cNvCxnSpPr>
            <p:nvPr/>
          </p:nvCxnSpPr>
          <p:spPr>
            <a:xfrm flipH="1">
              <a:off x="8954216" y="2814472"/>
              <a:ext cx="698886" cy="439357"/>
            </a:xfrm>
            <a:prstGeom prst="bentConnector5">
              <a:avLst>
                <a:gd name="adj1" fmla="val 33475"/>
                <a:gd name="adj2" fmla="val 26193"/>
                <a:gd name="adj3" fmla="val 124784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2581BEE-7BAE-191B-D103-DD527B5E86C8}"/>
                </a:ext>
              </a:extLst>
            </p:cNvPr>
            <p:cNvSpPr txBox="1"/>
            <p:nvPr/>
          </p:nvSpPr>
          <p:spPr>
            <a:xfrm>
              <a:off x="8019688" y="1545013"/>
              <a:ext cx="2108330" cy="63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Auditorium Layouts Domain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D2600057-EF96-D1A9-19C4-E56C19CCA83D}"/>
                </a:ext>
              </a:extLst>
            </p:cNvPr>
            <p:cNvSpPr txBox="1"/>
            <p:nvPr/>
          </p:nvSpPr>
          <p:spPr>
            <a:xfrm>
              <a:off x="9182782" y="862837"/>
              <a:ext cx="1523319" cy="407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latin typeface="Alte Haas Grotesk" panose="02000503000000020004" pitchFamily="2" charset="0"/>
                </a:rPr>
                <a:t>Infra</a:t>
              </a:r>
            </a:p>
          </p:txBody>
        </p:sp>
        <p:sp>
          <p:nvSpPr>
            <p:cNvPr id="137" name="Right Brace 136">
              <a:extLst>
                <a:ext uri="{FF2B5EF4-FFF2-40B4-BE49-F238E27FC236}">
                  <a16:creationId xmlns:a16="http://schemas.microsoft.com/office/drawing/2014/main" id="{07EECF37-3B8E-D3ED-3172-A0D9A9C69B96}"/>
                </a:ext>
              </a:extLst>
            </p:cNvPr>
            <p:cNvSpPr/>
            <p:nvPr/>
          </p:nvSpPr>
          <p:spPr>
            <a:xfrm rot="12414236">
              <a:off x="10019507" y="3457714"/>
              <a:ext cx="883655" cy="428062"/>
            </a:xfrm>
            <a:prstGeom prst="rightBrace">
              <a:avLst>
                <a:gd name="adj1" fmla="val 9622"/>
                <a:gd name="adj2" fmla="val 54011"/>
              </a:avLst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A4DA0AA6-0A96-E197-34AA-6D36B6C1E37D}"/>
                </a:ext>
              </a:extLst>
            </p:cNvPr>
            <p:cNvSpPr/>
            <p:nvPr/>
          </p:nvSpPr>
          <p:spPr>
            <a:xfrm>
              <a:off x="9926171" y="3343924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C9F01918-B23C-B137-AF92-FD5026FDDD26}"/>
                </a:ext>
              </a:extLst>
            </p:cNvPr>
            <p:cNvSpPr/>
            <p:nvPr/>
          </p:nvSpPr>
          <p:spPr>
            <a:xfrm rot="17820000">
              <a:off x="10185585" y="3305766"/>
              <a:ext cx="1196509" cy="5463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b="1" cap="all" dirty="0">
                  <a:solidFill>
                    <a:schemeClr val="tx1"/>
                  </a:solidFill>
                </a:rPr>
                <a:t>Repo (adapter)</a:t>
              </a:r>
              <a:endParaRPr lang="en-GB" sz="700" b="1" cap="all" dirty="0">
                <a:solidFill>
                  <a:schemeClr val="tx1"/>
                </a:solidFill>
              </a:endParaRPr>
            </a:p>
          </p:txBody>
        </p: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4E0A2670-2B5C-1944-A686-990CDB83417E}"/>
                </a:ext>
              </a:extLst>
            </p:cNvPr>
            <p:cNvCxnSpPr>
              <a:cxnSpLocks/>
              <a:stCxn id="129" idx="3"/>
              <a:endCxn id="138" idx="2"/>
            </p:cNvCxnSpPr>
            <p:nvPr/>
          </p:nvCxnSpPr>
          <p:spPr>
            <a:xfrm>
              <a:off x="9380033" y="3253829"/>
              <a:ext cx="546138" cy="175782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Diamond 141">
              <a:extLst>
                <a:ext uri="{FF2B5EF4-FFF2-40B4-BE49-F238E27FC236}">
                  <a16:creationId xmlns:a16="http://schemas.microsoft.com/office/drawing/2014/main" id="{723686CE-455C-C7DE-7FCB-C16BA803CF59}"/>
                </a:ext>
              </a:extLst>
            </p:cNvPr>
            <p:cNvSpPr/>
            <p:nvPr/>
          </p:nvSpPr>
          <p:spPr>
            <a:xfrm>
              <a:off x="9485971" y="273090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" name="Flowchart: Magnetic Disk 142">
              <a:extLst>
                <a:ext uri="{FF2B5EF4-FFF2-40B4-BE49-F238E27FC236}">
                  <a16:creationId xmlns:a16="http://schemas.microsoft.com/office/drawing/2014/main" id="{C7D2CC5E-A081-4C8D-44F4-FF2C65CFF3E4}"/>
                </a:ext>
              </a:extLst>
            </p:cNvPr>
            <p:cNvSpPr/>
            <p:nvPr/>
          </p:nvSpPr>
          <p:spPr>
            <a:xfrm>
              <a:off x="11354258" y="3692575"/>
              <a:ext cx="504521" cy="707977"/>
            </a:xfrm>
            <a:prstGeom prst="flowChartMagneticDisk">
              <a:avLst/>
            </a:prstGeom>
            <a:solidFill>
              <a:srgbClr val="EDEDED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800" b="1" cap="all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lte Haas Grotesk" panose="02000503000000020004" pitchFamily="2" charset="0"/>
                </a:rPr>
                <a:t>db</a:t>
              </a:r>
              <a:endParaRPr lang="fr-FR" sz="900" b="1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lte Haas Grotesk" panose="02000503000000020004" pitchFamily="2" charset="0"/>
              </a:endParaRPr>
            </a:p>
          </p:txBody>
        </p: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7989AB27-3187-985B-454F-982C59559D66}"/>
                </a:ext>
              </a:extLst>
            </p:cNvPr>
            <p:cNvCxnSpPr>
              <a:cxnSpLocks/>
              <a:stCxn id="140" idx="2"/>
              <a:endCxn id="143" idx="2"/>
            </p:cNvCxnSpPr>
            <p:nvPr/>
          </p:nvCxnSpPr>
          <p:spPr>
            <a:xfrm>
              <a:off x="11027223" y="3702932"/>
              <a:ext cx="327035" cy="34363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Hexagon 34">
            <a:extLst>
              <a:ext uri="{FF2B5EF4-FFF2-40B4-BE49-F238E27FC236}">
                <a16:creationId xmlns:a16="http://schemas.microsoft.com/office/drawing/2014/main" id="{33B14C1D-1A7E-737A-1CCD-C4EC7DED6FA1}"/>
              </a:ext>
            </a:extLst>
          </p:cNvPr>
          <p:cNvSpPr/>
          <p:nvPr/>
        </p:nvSpPr>
        <p:spPr>
          <a:xfrm>
            <a:off x="1130412" y="1372282"/>
            <a:ext cx="5174160" cy="3562815"/>
          </a:xfrm>
          <a:prstGeom prst="hexagon">
            <a:avLst/>
          </a:prstGeom>
          <a:solidFill>
            <a:srgbClr val="DFC9EF"/>
          </a:solidFill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6A6D51E6-CF65-EF02-1DBB-4E90126E0B31}"/>
              </a:ext>
            </a:extLst>
          </p:cNvPr>
          <p:cNvSpPr/>
          <p:nvPr/>
        </p:nvSpPr>
        <p:spPr>
          <a:xfrm>
            <a:off x="2206827" y="2106919"/>
            <a:ext cx="3040380" cy="2093540"/>
          </a:xfrm>
          <a:prstGeom prst="hexagon">
            <a:avLst/>
          </a:prstGeom>
          <a:solidFill>
            <a:srgbClr val="BA8CDC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40C4411-4AE3-4C39-3A25-7CA0DDA67A79}"/>
              </a:ext>
            </a:extLst>
          </p:cNvPr>
          <p:cNvGrpSpPr/>
          <p:nvPr/>
        </p:nvGrpSpPr>
        <p:grpSpPr>
          <a:xfrm>
            <a:off x="2457876" y="2594187"/>
            <a:ext cx="171374" cy="381578"/>
            <a:chOff x="7689730" y="3195744"/>
            <a:chExt cx="171374" cy="381578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C6BA29F-F336-8477-0F22-3890AFCE60EA}"/>
                </a:ext>
              </a:extLst>
            </p:cNvPr>
            <p:cNvCxnSpPr>
              <a:cxnSpLocks/>
            </p:cNvCxnSpPr>
            <p:nvPr/>
          </p:nvCxnSpPr>
          <p:spPr>
            <a:xfrm>
              <a:off x="7775417" y="3367118"/>
              <a:ext cx="0" cy="2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F1A047A-9909-5D12-7282-628EA8ED1B30}"/>
                </a:ext>
              </a:extLst>
            </p:cNvPr>
            <p:cNvSpPr/>
            <p:nvPr/>
          </p:nvSpPr>
          <p:spPr>
            <a:xfrm>
              <a:off x="7689730" y="3195744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CE914DA8-CDC3-DE3A-3738-128639367FC4}"/>
              </a:ext>
            </a:extLst>
          </p:cNvPr>
          <p:cNvSpPr/>
          <p:nvPr/>
        </p:nvSpPr>
        <p:spPr>
          <a:xfrm>
            <a:off x="4005403" y="2890186"/>
            <a:ext cx="425816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80B21C75-7B16-2C9B-F4C3-5F3C6DFDC475}"/>
              </a:ext>
            </a:extLst>
          </p:cNvPr>
          <p:cNvCxnSpPr>
            <a:cxnSpLocks/>
            <a:stCxn id="48" idx="3"/>
            <a:endCxn id="46" idx="1"/>
          </p:cNvCxnSpPr>
          <p:nvPr/>
        </p:nvCxnSpPr>
        <p:spPr>
          <a:xfrm flipV="1">
            <a:off x="2761180" y="2504092"/>
            <a:ext cx="604954" cy="612168"/>
          </a:xfrm>
          <a:prstGeom prst="bentConnector3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8F16B881-7F02-9320-ABC2-0B490E03D5CA}"/>
              </a:ext>
            </a:extLst>
          </p:cNvPr>
          <p:cNvCxnSpPr>
            <a:cxnSpLocks/>
            <a:stCxn id="46" idx="3"/>
            <a:endCxn id="43" idx="0"/>
          </p:cNvCxnSpPr>
          <p:nvPr/>
        </p:nvCxnSpPr>
        <p:spPr>
          <a:xfrm>
            <a:off x="3791951" y="2504092"/>
            <a:ext cx="426360" cy="386094"/>
          </a:xfrm>
          <a:prstGeom prst="bentConnector2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BEC7E3D-294F-32B3-0467-8A3ABCBC742D}"/>
              </a:ext>
            </a:extLst>
          </p:cNvPr>
          <p:cNvSpPr/>
          <p:nvPr/>
        </p:nvSpPr>
        <p:spPr>
          <a:xfrm>
            <a:off x="3366134" y="2328309"/>
            <a:ext cx="425817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Diamond 46">
            <a:extLst>
              <a:ext uri="{FF2B5EF4-FFF2-40B4-BE49-F238E27FC236}">
                <a16:creationId xmlns:a16="http://schemas.microsoft.com/office/drawing/2014/main" id="{CF1E7E84-BE84-EF72-028C-7C6BE33BBDC3}"/>
              </a:ext>
            </a:extLst>
          </p:cNvPr>
          <p:cNvSpPr/>
          <p:nvPr/>
        </p:nvSpPr>
        <p:spPr>
          <a:xfrm>
            <a:off x="3799194" y="2414175"/>
            <a:ext cx="167131" cy="167131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41AD289-0792-2EA4-E800-3122F9EFFC59}"/>
              </a:ext>
            </a:extLst>
          </p:cNvPr>
          <p:cNvSpPr/>
          <p:nvPr/>
        </p:nvSpPr>
        <p:spPr>
          <a:xfrm>
            <a:off x="2335362" y="2940477"/>
            <a:ext cx="425818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Diamond 48">
            <a:extLst>
              <a:ext uri="{FF2B5EF4-FFF2-40B4-BE49-F238E27FC236}">
                <a16:creationId xmlns:a16="http://schemas.microsoft.com/office/drawing/2014/main" id="{BC214A87-C3D5-FF0B-97DE-4DA23A95B490}"/>
              </a:ext>
            </a:extLst>
          </p:cNvPr>
          <p:cNvSpPr/>
          <p:nvPr/>
        </p:nvSpPr>
        <p:spPr>
          <a:xfrm>
            <a:off x="2764551" y="3028958"/>
            <a:ext cx="167130" cy="167132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ight Brace 49">
            <a:extLst>
              <a:ext uri="{FF2B5EF4-FFF2-40B4-BE49-F238E27FC236}">
                <a16:creationId xmlns:a16="http://schemas.microsoft.com/office/drawing/2014/main" id="{6933D540-CF40-3B71-81DD-0728A7B7E745}"/>
              </a:ext>
            </a:extLst>
          </p:cNvPr>
          <p:cNvSpPr/>
          <p:nvPr/>
        </p:nvSpPr>
        <p:spPr>
          <a:xfrm rot="12414236">
            <a:off x="5134217" y="3214846"/>
            <a:ext cx="883655" cy="428062"/>
          </a:xfrm>
          <a:prstGeom prst="rightBrace">
            <a:avLst>
              <a:gd name="adj1" fmla="val 9622"/>
              <a:gd name="adj2" fmla="val 54011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72ECD37-CF7C-FD44-E585-9389787F552F}"/>
              </a:ext>
            </a:extLst>
          </p:cNvPr>
          <p:cNvCxnSpPr>
            <a:cxnSpLocks/>
            <a:stCxn id="43" idx="3"/>
            <a:endCxn id="52" idx="1"/>
          </p:cNvCxnSpPr>
          <p:nvPr/>
        </p:nvCxnSpPr>
        <p:spPr>
          <a:xfrm>
            <a:off x="4431219" y="3065969"/>
            <a:ext cx="634759" cy="60184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213DB660-4E3D-3960-4A63-D7FBF409CF29}"/>
              </a:ext>
            </a:extLst>
          </p:cNvPr>
          <p:cNvSpPr/>
          <p:nvPr/>
        </p:nvSpPr>
        <p:spPr>
          <a:xfrm>
            <a:off x="5040881" y="3101056"/>
            <a:ext cx="171374" cy="17137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AC230C3-B6DC-459A-6E3F-2394AB209B41}"/>
              </a:ext>
            </a:extLst>
          </p:cNvPr>
          <p:cNvSpPr/>
          <p:nvPr/>
        </p:nvSpPr>
        <p:spPr>
          <a:xfrm>
            <a:off x="2899680" y="3543024"/>
            <a:ext cx="425816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8253828B-6500-05DB-B3F4-DE0CEA08709C}"/>
              </a:ext>
            </a:extLst>
          </p:cNvPr>
          <p:cNvSpPr/>
          <p:nvPr/>
        </p:nvSpPr>
        <p:spPr>
          <a:xfrm>
            <a:off x="3660068" y="3620884"/>
            <a:ext cx="425816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623284CD-18F4-CF51-5F9F-6A6C6563AA46}"/>
              </a:ext>
            </a:extLst>
          </p:cNvPr>
          <p:cNvCxnSpPr>
            <a:cxnSpLocks/>
            <a:stCxn id="63" idx="3"/>
            <a:endCxn id="64" idx="1"/>
          </p:cNvCxnSpPr>
          <p:nvPr/>
        </p:nvCxnSpPr>
        <p:spPr>
          <a:xfrm>
            <a:off x="3325496" y="3718807"/>
            <a:ext cx="334572" cy="77860"/>
          </a:xfrm>
          <a:prstGeom prst="bentConnector3">
            <a:avLst>
              <a:gd name="adj1" fmla="val 57592"/>
            </a:avLst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E289FFA-45DA-6FFE-34F0-C4A60E2E3E8F}"/>
              </a:ext>
            </a:extLst>
          </p:cNvPr>
          <p:cNvCxnSpPr>
            <a:cxnSpLocks/>
            <a:stCxn id="48" idx="2"/>
            <a:endCxn id="63" idx="1"/>
          </p:cNvCxnSpPr>
          <p:nvPr/>
        </p:nvCxnSpPr>
        <p:spPr>
          <a:xfrm>
            <a:off x="2548271" y="3292042"/>
            <a:ext cx="351409" cy="426765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F0DC8FA8-A750-E835-50E7-91D1B053EA3E}"/>
              </a:ext>
            </a:extLst>
          </p:cNvPr>
          <p:cNvSpPr txBox="1"/>
          <p:nvPr/>
        </p:nvSpPr>
        <p:spPr>
          <a:xfrm>
            <a:off x="2582958" y="2115294"/>
            <a:ext cx="21083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b="1" cap="all" dirty="0">
                <a:latin typeface="Alte Haas Grotesk" panose="02000503000000020004" pitchFamily="2" charset="0"/>
              </a:rPr>
              <a:t>Seat suggestions Domain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6926729-2368-F21C-A7F2-F3D542F577A7}"/>
              </a:ext>
            </a:extLst>
          </p:cNvPr>
          <p:cNvSpPr txBox="1"/>
          <p:nvPr/>
        </p:nvSpPr>
        <p:spPr>
          <a:xfrm>
            <a:off x="3888634" y="1405675"/>
            <a:ext cx="1523320" cy="272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b="1" cap="all" dirty="0">
                <a:latin typeface="Alte Haas Grotesk" panose="02000503000000020004" pitchFamily="2" charset="0"/>
              </a:rPr>
              <a:t>Infrastructure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7EB3B387-29CE-ED80-CE7F-BA9EBA7FB2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25" y="1200373"/>
            <a:ext cx="696871" cy="656800"/>
          </a:xfrm>
          <a:prstGeom prst="rect">
            <a:avLst/>
          </a:prstGeom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0BD609C-A372-9B77-A208-61AAF7FAC62E}"/>
              </a:ext>
            </a:extLst>
          </p:cNvPr>
          <p:cNvCxnSpPr>
            <a:cxnSpLocks/>
          </p:cNvCxnSpPr>
          <p:nvPr/>
        </p:nvCxnSpPr>
        <p:spPr>
          <a:xfrm>
            <a:off x="999658" y="1770459"/>
            <a:ext cx="593398" cy="39171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9B6EC26-17C9-4060-F3BD-944E655A43B6}"/>
              </a:ext>
            </a:extLst>
          </p:cNvPr>
          <p:cNvSpPr txBox="1"/>
          <p:nvPr/>
        </p:nvSpPr>
        <p:spPr>
          <a:xfrm>
            <a:off x="1124278" y="1714490"/>
            <a:ext cx="6187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latin typeface="Alte Haas Grotesk" panose="02000503000000020004" pitchFamily="2" charset="0"/>
              </a:rPr>
              <a:t>HTTP</a:t>
            </a:r>
            <a:endParaRPr lang="en-GB" sz="900" b="1" dirty="0">
              <a:latin typeface="Alte Haas Grotesk" panose="02000503000000020004" pitchFamily="2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C22163D-87CF-BDE6-599E-F2275CD480AD}"/>
              </a:ext>
            </a:extLst>
          </p:cNvPr>
          <p:cNvSpPr txBox="1"/>
          <p:nvPr/>
        </p:nvSpPr>
        <p:spPr>
          <a:xfrm>
            <a:off x="114301" y="176549"/>
            <a:ext cx="11569700" cy="4462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300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Hexagonal “hacked” with an Anti-corruption layer (ACL) adapter</a:t>
            </a:r>
          </a:p>
        </p:txBody>
      </p:sp>
      <p:sp>
        <p:nvSpPr>
          <p:cNvPr id="85" name="Right Brace 84">
            <a:extLst>
              <a:ext uri="{FF2B5EF4-FFF2-40B4-BE49-F238E27FC236}">
                <a16:creationId xmlns:a16="http://schemas.microsoft.com/office/drawing/2014/main" id="{ECBCF79C-DB7C-8437-A8D1-79A66D6A3034}"/>
              </a:ext>
            </a:extLst>
          </p:cNvPr>
          <p:cNvSpPr/>
          <p:nvPr/>
        </p:nvSpPr>
        <p:spPr>
          <a:xfrm rot="12414236">
            <a:off x="4725358" y="4000552"/>
            <a:ext cx="883655" cy="428062"/>
          </a:xfrm>
          <a:prstGeom prst="rightBrace">
            <a:avLst>
              <a:gd name="adj1" fmla="val 9622"/>
              <a:gd name="adj2" fmla="val 54011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EFB2C063-5C64-7717-7CF4-F13A7821C2FA}"/>
              </a:ext>
            </a:extLst>
          </p:cNvPr>
          <p:cNvSpPr/>
          <p:nvPr/>
        </p:nvSpPr>
        <p:spPr>
          <a:xfrm>
            <a:off x="4632022" y="3886762"/>
            <a:ext cx="171374" cy="17137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C2D66E4-746D-C29C-9C6E-03E99FEE3A62}"/>
              </a:ext>
            </a:extLst>
          </p:cNvPr>
          <p:cNvSpPr/>
          <p:nvPr/>
        </p:nvSpPr>
        <p:spPr>
          <a:xfrm rot="17820000">
            <a:off x="4959075" y="4081501"/>
            <a:ext cx="823899" cy="54631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>
                <a:solidFill>
                  <a:schemeClr val="tx1"/>
                </a:solidFill>
              </a:rPr>
              <a:t>Repository (Adapter)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264A4D3-64FF-9EDF-3633-89AB523BA0D2}"/>
              </a:ext>
            </a:extLst>
          </p:cNvPr>
          <p:cNvCxnSpPr>
            <a:cxnSpLocks/>
            <a:stCxn id="64" idx="3"/>
            <a:endCxn id="86" idx="2"/>
          </p:cNvCxnSpPr>
          <p:nvPr/>
        </p:nvCxnSpPr>
        <p:spPr>
          <a:xfrm>
            <a:off x="4085884" y="3796667"/>
            <a:ext cx="546138" cy="175782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Diamond 99">
            <a:extLst>
              <a:ext uri="{FF2B5EF4-FFF2-40B4-BE49-F238E27FC236}">
                <a16:creationId xmlns:a16="http://schemas.microsoft.com/office/drawing/2014/main" id="{6CA5F1AF-7106-D0E4-AB41-41734719A651}"/>
              </a:ext>
            </a:extLst>
          </p:cNvPr>
          <p:cNvSpPr/>
          <p:nvPr/>
        </p:nvSpPr>
        <p:spPr>
          <a:xfrm>
            <a:off x="3332536" y="3640001"/>
            <a:ext cx="167131" cy="167131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Flowchart: Magnetic Disk 101">
            <a:extLst>
              <a:ext uri="{FF2B5EF4-FFF2-40B4-BE49-F238E27FC236}">
                <a16:creationId xmlns:a16="http://schemas.microsoft.com/office/drawing/2014/main" id="{8809B9B3-2ABA-7002-C465-823660F01F15}"/>
              </a:ext>
            </a:extLst>
          </p:cNvPr>
          <p:cNvSpPr/>
          <p:nvPr/>
        </p:nvSpPr>
        <p:spPr>
          <a:xfrm>
            <a:off x="6287972" y="4434180"/>
            <a:ext cx="504521" cy="707978"/>
          </a:xfrm>
          <a:prstGeom prst="flowChartMagneticDisk">
            <a:avLst/>
          </a:prstGeom>
          <a:solidFill>
            <a:srgbClr val="DFC9EF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cap="all" dirty="0" err="1">
                <a:solidFill>
                  <a:schemeClr val="tx1"/>
                </a:solidFill>
                <a:latin typeface="Alte Haas Grotesk" panose="02000503000000020004" pitchFamily="2" charset="0"/>
              </a:rPr>
              <a:t>db</a:t>
            </a:r>
            <a:endParaRPr lang="fr-FR" sz="1400" b="1" cap="all" dirty="0">
              <a:solidFill>
                <a:schemeClr val="tx1"/>
              </a:solidFill>
              <a:latin typeface="Alte Haas Grotesk" panose="02000503000000020004" pitchFamily="2" charset="0"/>
            </a:endParaRP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DC579C9-2B02-64AB-2FBD-5421A8699E3D}"/>
              </a:ext>
            </a:extLst>
          </p:cNvPr>
          <p:cNvCxnSpPr>
            <a:cxnSpLocks/>
            <a:stCxn id="84" idx="2"/>
            <a:endCxn id="102" idx="2"/>
          </p:cNvCxnSpPr>
          <p:nvPr/>
        </p:nvCxnSpPr>
        <p:spPr>
          <a:xfrm>
            <a:off x="5614408" y="4478666"/>
            <a:ext cx="673564" cy="30950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35FD09CB-1EA0-C721-B9D5-8B0814D9365D}"/>
              </a:ext>
            </a:extLst>
          </p:cNvPr>
          <p:cNvSpPr txBox="1"/>
          <p:nvPr/>
        </p:nvSpPr>
        <p:spPr>
          <a:xfrm>
            <a:off x="2047278" y="4991066"/>
            <a:ext cx="333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Seat </a:t>
            </a:r>
            <a:r>
              <a:rPr lang="en-GB" b="1" cap="all" dirty="0" err="1">
                <a:solidFill>
                  <a:srgbClr val="C00000"/>
                </a:solidFill>
                <a:latin typeface="Alte Haas Grotesk" panose="02000503000000020004" pitchFamily="2" charset="0"/>
              </a:rPr>
              <a:t>SuggestionS</a:t>
            </a:r>
            <a:r>
              <a:rPr lang="en-GB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 API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D87D58F9-2C40-7FD4-B61B-2A6215BFBADB}"/>
              </a:ext>
            </a:extLst>
          </p:cNvPr>
          <p:cNvSpPr txBox="1"/>
          <p:nvPr/>
        </p:nvSpPr>
        <p:spPr>
          <a:xfrm>
            <a:off x="8269919" y="698400"/>
            <a:ext cx="3364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@tpierrain (use case driven)</a:t>
            </a:r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D719F29D-6F85-7020-4225-D0621E2FF04F}"/>
              </a:ext>
            </a:extLst>
          </p:cNvPr>
          <p:cNvGrpSpPr/>
          <p:nvPr/>
        </p:nvGrpSpPr>
        <p:grpSpPr>
          <a:xfrm>
            <a:off x="9084888" y="4266176"/>
            <a:ext cx="2893627" cy="1933204"/>
            <a:chOff x="6434086" y="829444"/>
            <a:chExt cx="5467100" cy="3652517"/>
          </a:xfrm>
        </p:grpSpPr>
        <p:sp>
          <p:nvSpPr>
            <p:cNvPr id="171" name="Hexagon 170">
              <a:extLst>
                <a:ext uri="{FF2B5EF4-FFF2-40B4-BE49-F238E27FC236}">
                  <a16:creationId xmlns:a16="http://schemas.microsoft.com/office/drawing/2014/main" id="{3CA6504F-1E7B-6DEF-73CD-3E03203C337F}"/>
                </a:ext>
              </a:extLst>
            </p:cNvPr>
            <p:cNvSpPr/>
            <p:nvPr/>
          </p:nvSpPr>
          <p:spPr>
            <a:xfrm>
              <a:off x="6434086" y="829444"/>
              <a:ext cx="5174160" cy="3562815"/>
            </a:xfrm>
            <a:prstGeom prst="hexagon">
              <a:avLst/>
            </a:prstGeom>
            <a:solidFill>
              <a:srgbClr val="DEEBF7"/>
            </a:solidFill>
            <a:ln w="476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2" name="Hexagon 171">
              <a:extLst>
                <a:ext uri="{FF2B5EF4-FFF2-40B4-BE49-F238E27FC236}">
                  <a16:creationId xmlns:a16="http://schemas.microsoft.com/office/drawing/2014/main" id="{4EB66E99-62F9-9EA0-9D4D-A22383D683B7}"/>
                </a:ext>
              </a:extLst>
            </p:cNvPr>
            <p:cNvSpPr/>
            <p:nvPr/>
          </p:nvSpPr>
          <p:spPr>
            <a:xfrm>
              <a:off x="7500976" y="1564081"/>
              <a:ext cx="3040380" cy="2093540"/>
            </a:xfrm>
            <a:prstGeom prst="hexagon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84ADA9C4-001C-AC3A-28BA-0097E7A9FB53}"/>
                </a:ext>
              </a:extLst>
            </p:cNvPr>
            <p:cNvGrpSpPr/>
            <p:nvPr/>
          </p:nvGrpSpPr>
          <p:grpSpPr>
            <a:xfrm>
              <a:off x="7718305" y="2120128"/>
              <a:ext cx="171374" cy="289785"/>
              <a:chOff x="7656010" y="3264523"/>
              <a:chExt cx="171374" cy="289785"/>
            </a:xfrm>
          </p:grpSpPr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D5445CED-3298-C85E-A5E4-C7620DF3B714}"/>
                  </a:ext>
                </a:extLst>
              </p:cNvPr>
              <p:cNvCxnSpPr>
                <a:cxnSpLocks/>
                <a:stCxn id="193" idx="4"/>
                <a:endCxn id="179" idx="0"/>
              </p:cNvCxnSpPr>
              <p:nvPr/>
            </p:nvCxnSpPr>
            <p:spPr>
              <a:xfrm flipH="1">
                <a:off x="7741696" y="3435898"/>
                <a:ext cx="2" cy="11841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7E625A81-8EFE-62CB-0837-2464A0E24774}"/>
                  </a:ext>
                </a:extLst>
              </p:cNvPr>
              <p:cNvSpPr/>
              <p:nvPr/>
            </p:nvSpPr>
            <p:spPr>
              <a:xfrm>
                <a:off x="7656010" y="3264523"/>
                <a:ext cx="171374" cy="17137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74" name="Rectangle: Rounded Corners 173">
              <a:extLst>
                <a:ext uri="{FF2B5EF4-FFF2-40B4-BE49-F238E27FC236}">
                  <a16:creationId xmlns:a16="http://schemas.microsoft.com/office/drawing/2014/main" id="{4FD48332-DD92-05C8-CACD-AF9C69CDAAD6}"/>
                </a:ext>
              </a:extLst>
            </p:cNvPr>
            <p:cNvSpPr/>
            <p:nvPr/>
          </p:nvSpPr>
          <p:spPr>
            <a:xfrm>
              <a:off x="9671729" y="2659803"/>
              <a:ext cx="425816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5" name="Connector: Elbow 174">
              <a:extLst>
                <a:ext uri="{FF2B5EF4-FFF2-40B4-BE49-F238E27FC236}">
                  <a16:creationId xmlns:a16="http://schemas.microsoft.com/office/drawing/2014/main" id="{E5A4018A-BAB1-7BD0-049C-33311D8E211A}"/>
                </a:ext>
              </a:extLst>
            </p:cNvPr>
            <p:cNvCxnSpPr>
              <a:cxnSpLocks/>
              <a:stCxn id="179" idx="3"/>
              <a:endCxn id="177" idx="1"/>
            </p:cNvCxnSpPr>
            <p:nvPr/>
          </p:nvCxnSpPr>
          <p:spPr>
            <a:xfrm flipV="1">
              <a:off x="8016899" y="2432927"/>
              <a:ext cx="692841" cy="152768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or: Elbow 175">
              <a:extLst>
                <a:ext uri="{FF2B5EF4-FFF2-40B4-BE49-F238E27FC236}">
                  <a16:creationId xmlns:a16="http://schemas.microsoft.com/office/drawing/2014/main" id="{A6A24D67-17C0-4D77-423E-C601C2D2325C}"/>
                </a:ext>
              </a:extLst>
            </p:cNvPr>
            <p:cNvCxnSpPr>
              <a:cxnSpLocks/>
              <a:stCxn id="177" idx="3"/>
              <a:endCxn id="174" idx="0"/>
            </p:cNvCxnSpPr>
            <p:nvPr/>
          </p:nvCxnSpPr>
          <p:spPr>
            <a:xfrm>
              <a:off x="9135557" y="2432927"/>
              <a:ext cx="749080" cy="226876"/>
            </a:xfrm>
            <a:prstGeom prst="bentConnector2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2E004944-F882-C9A8-65B9-67369A2AD7D8}"/>
                </a:ext>
              </a:extLst>
            </p:cNvPr>
            <p:cNvSpPr/>
            <p:nvPr/>
          </p:nvSpPr>
          <p:spPr>
            <a:xfrm>
              <a:off x="8709741" y="2257145"/>
              <a:ext cx="425816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8" name="Diamond 177">
              <a:extLst>
                <a:ext uri="{FF2B5EF4-FFF2-40B4-BE49-F238E27FC236}">
                  <a16:creationId xmlns:a16="http://schemas.microsoft.com/office/drawing/2014/main" id="{D31FEAF5-1B44-7985-E332-1ED7980355EB}"/>
                </a:ext>
              </a:extLst>
            </p:cNvPr>
            <p:cNvSpPr/>
            <p:nvPr/>
          </p:nvSpPr>
          <p:spPr>
            <a:xfrm>
              <a:off x="9148994" y="236044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id="{959DE4A7-82CE-54D2-AF15-5C1BA18B7EF9}"/>
                </a:ext>
              </a:extLst>
            </p:cNvPr>
            <p:cNvSpPr/>
            <p:nvPr/>
          </p:nvSpPr>
          <p:spPr>
            <a:xfrm>
              <a:off x="7591081" y="2409913"/>
              <a:ext cx="425818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0" name="Diamond 179">
              <a:extLst>
                <a:ext uri="{FF2B5EF4-FFF2-40B4-BE49-F238E27FC236}">
                  <a16:creationId xmlns:a16="http://schemas.microsoft.com/office/drawing/2014/main" id="{FEFA422D-00F5-2E3F-EECF-6BA3674F1EBD}"/>
                </a:ext>
              </a:extLst>
            </p:cNvPr>
            <p:cNvSpPr/>
            <p:nvPr/>
          </p:nvSpPr>
          <p:spPr>
            <a:xfrm>
              <a:off x="8026607" y="2502780"/>
              <a:ext cx="167131" cy="167133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1" name="Rectangle: Rounded Corners 180">
              <a:extLst>
                <a:ext uri="{FF2B5EF4-FFF2-40B4-BE49-F238E27FC236}">
                  <a16:creationId xmlns:a16="http://schemas.microsoft.com/office/drawing/2014/main" id="{68C69193-9641-660A-D29C-EDC53265D823}"/>
                </a:ext>
              </a:extLst>
            </p:cNvPr>
            <p:cNvSpPr/>
            <p:nvPr/>
          </p:nvSpPr>
          <p:spPr>
            <a:xfrm>
              <a:off x="8954217" y="3078046"/>
              <a:ext cx="425816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82" name="Connector: Elbow 181">
              <a:extLst>
                <a:ext uri="{FF2B5EF4-FFF2-40B4-BE49-F238E27FC236}">
                  <a16:creationId xmlns:a16="http://schemas.microsoft.com/office/drawing/2014/main" id="{2BCAC452-57D1-8C6E-7210-EAF0C06E26E0}"/>
                </a:ext>
              </a:extLst>
            </p:cNvPr>
            <p:cNvCxnSpPr>
              <a:cxnSpLocks/>
              <a:stCxn id="189" idx="3"/>
              <a:endCxn id="181" idx="1"/>
            </p:cNvCxnSpPr>
            <p:nvPr/>
          </p:nvCxnSpPr>
          <p:spPr>
            <a:xfrm flipH="1">
              <a:off x="8954216" y="2814472"/>
              <a:ext cx="698886" cy="439357"/>
            </a:xfrm>
            <a:prstGeom prst="bentConnector5">
              <a:avLst>
                <a:gd name="adj1" fmla="val 33475"/>
                <a:gd name="adj2" fmla="val 26193"/>
                <a:gd name="adj3" fmla="val 124784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356034D7-7C58-6F75-7DF5-34251C720805}"/>
                </a:ext>
              </a:extLst>
            </p:cNvPr>
            <p:cNvSpPr txBox="1"/>
            <p:nvPr/>
          </p:nvSpPr>
          <p:spPr>
            <a:xfrm>
              <a:off x="7618588" y="1545013"/>
              <a:ext cx="2567017" cy="63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Seats Availability DOMAIN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96361581-2B69-94DE-F454-F0D9793AFB52}"/>
                </a:ext>
              </a:extLst>
            </p:cNvPr>
            <p:cNvSpPr txBox="1"/>
            <p:nvPr/>
          </p:nvSpPr>
          <p:spPr>
            <a:xfrm>
              <a:off x="9182782" y="862837"/>
              <a:ext cx="1523319" cy="407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latin typeface="Alte Haas Grotesk" panose="02000503000000020004" pitchFamily="2" charset="0"/>
                </a:rPr>
                <a:t>Infra</a:t>
              </a:r>
            </a:p>
          </p:txBody>
        </p:sp>
        <p:sp>
          <p:nvSpPr>
            <p:cNvPr id="185" name="Right Brace 184">
              <a:extLst>
                <a:ext uri="{FF2B5EF4-FFF2-40B4-BE49-F238E27FC236}">
                  <a16:creationId xmlns:a16="http://schemas.microsoft.com/office/drawing/2014/main" id="{E89BE776-D4A3-4CBC-2B8C-8B0DB93D0CFF}"/>
                </a:ext>
              </a:extLst>
            </p:cNvPr>
            <p:cNvSpPr/>
            <p:nvPr/>
          </p:nvSpPr>
          <p:spPr>
            <a:xfrm rot="12414236">
              <a:off x="10019507" y="3457714"/>
              <a:ext cx="883655" cy="428062"/>
            </a:xfrm>
            <a:prstGeom prst="rightBrace">
              <a:avLst>
                <a:gd name="adj1" fmla="val 9622"/>
                <a:gd name="adj2" fmla="val 54011"/>
              </a:avLst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F7EFA404-9C19-B860-A261-9E4C100A7DE4}"/>
                </a:ext>
              </a:extLst>
            </p:cNvPr>
            <p:cNvSpPr/>
            <p:nvPr/>
          </p:nvSpPr>
          <p:spPr>
            <a:xfrm>
              <a:off x="9926171" y="3343924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E97DD16C-F9E2-3178-16D4-60241CEE07AA}"/>
                </a:ext>
              </a:extLst>
            </p:cNvPr>
            <p:cNvSpPr/>
            <p:nvPr/>
          </p:nvSpPr>
          <p:spPr>
            <a:xfrm rot="17820000">
              <a:off x="10111547" y="3443045"/>
              <a:ext cx="1204694" cy="5463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b="1" cap="all" dirty="0">
                  <a:solidFill>
                    <a:schemeClr val="tx1"/>
                  </a:solidFill>
                </a:rPr>
                <a:t>Repo (adapter)</a:t>
              </a:r>
              <a:endParaRPr lang="en-GB" sz="700" b="1" cap="all" dirty="0">
                <a:solidFill>
                  <a:schemeClr val="tx1"/>
                </a:solidFill>
              </a:endParaRPr>
            </a:p>
          </p:txBody>
        </p: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03B731CE-C71E-A7D3-0C80-7B69E4ACF236}"/>
                </a:ext>
              </a:extLst>
            </p:cNvPr>
            <p:cNvCxnSpPr>
              <a:cxnSpLocks/>
              <a:stCxn id="181" idx="3"/>
              <a:endCxn id="186" idx="2"/>
            </p:cNvCxnSpPr>
            <p:nvPr/>
          </p:nvCxnSpPr>
          <p:spPr>
            <a:xfrm>
              <a:off x="9380033" y="3253829"/>
              <a:ext cx="546138" cy="175782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Diamond 188">
              <a:extLst>
                <a:ext uri="{FF2B5EF4-FFF2-40B4-BE49-F238E27FC236}">
                  <a16:creationId xmlns:a16="http://schemas.microsoft.com/office/drawing/2014/main" id="{7503AD24-1058-9D59-37D2-073DDEE2FC85}"/>
                </a:ext>
              </a:extLst>
            </p:cNvPr>
            <p:cNvSpPr/>
            <p:nvPr/>
          </p:nvSpPr>
          <p:spPr>
            <a:xfrm>
              <a:off x="9485971" y="273090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0" name="Flowchart: Magnetic Disk 189">
              <a:extLst>
                <a:ext uri="{FF2B5EF4-FFF2-40B4-BE49-F238E27FC236}">
                  <a16:creationId xmlns:a16="http://schemas.microsoft.com/office/drawing/2014/main" id="{869E3C6F-A3B0-4823-B10E-BA0A7B6BFD80}"/>
                </a:ext>
              </a:extLst>
            </p:cNvPr>
            <p:cNvSpPr/>
            <p:nvPr/>
          </p:nvSpPr>
          <p:spPr>
            <a:xfrm>
              <a:off x="11396665" y="3773984"/>
              <a:ext cx="504521" cy="707977"/>
            </a:xfrm>
            <a:prstGeom prst="flowChartMagneticDisk">
              <a:avLst/>
            </a:prstGeom>
            <a:solidFill>
              <a:srgbClr val="DEEBF7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800" b="1" cap="all" dirty="0" err="1">
                  <a:solidFill>
                    <a:schemeClr val="accent1"/>
                  </a:solidFill>
                </a:rPr>
                <a:t>db</a:t>
              </a:r>
              <a:endParaRPr lang="fr-FR" sz="800" b="1" cap="all" dirty="0">
                <a:solidFill>
                  <a:schemeClr val="accent1"/>
                </a:solidFill>
              </a:endParaRPr>
            </a:p>
          </p:txBody>
        </p:sp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E4783ED7-0832-34CB-BF77-7CABC0EE31E7}"/>
                </a:ext>
              </a:extLst>
            </p:cNvPr>
            <p:cNvCxnSpPr>
              <a:cxnSpLocks/>
              <a:stCxn id="187" idx="2"/>
              <a:endCxn id="190" idx="2"/>
            </p:cNvCxnSpPr>
            <p:nvPr/>
          </p:nvCxnSpPr>
          <p:spPr>
            <a:xfrm>
              <a:off x="10957277" y="3840211"/>
              <a:ext cx="439387" cy="28776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832440EA-B72F-04C3-EFD2-31AB61EB8382}"/>
              </a:ext>
            </a:extLst>
          </p:cNvPr>
          <p:cNvCxnSpPr>
            <a:cxnSpLocks/>
            <a:stCxn id="150" idx="2"/>
            <a:endCxn id="193" idx="1"/>
          </p:cNvCxnSpPr>
          <p:nvPr/>
        </p:nvCxnSpPr>
        <p:spPr>
          <a:xfrm>
            <a:off x="9552903" y="4941393"/>
            <a:ext cx="224980" cy="21199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angle 215">
            <a:extLst>
              <a:ext uri="{FF2B5EF4-FFF2-40B4-BE49-F238E27FC236}">
                <a16:creationId xmlns:a16="http://schemas.microsoft.com/office/drawing/2014/main" id="{B4EA41F1-A440-2F90-8DE8-61CF29EE04C4}"/>
              </a:ext>
            </a:extLst>
          </p:cNvPr>
          <p:cNvSpPr/>
          <p:nvPr/>
        </p:nvSpPr>
        <p:spPr>
          <a:xfrm rot="17820000">
            <a:off x="5411476" y="3179914"/>
            <a:ext cx="824437" cy="5463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>
                <a:solidFill>
                  <a:schemeClr val="tx1"/>
                </a:solidFill>
              </a:rPr>
              <a:t>Auditorium </a:t>
            </a:r>
            <a:r>
              <a:rPr lang="fr-FR" sz="900" cap="all" dirty="0" err="1">
                <a:solidFill>
                  <a:schemeClr val="tx1"/>
                </a:solidFill>
              </a:rPr>
              <a:t>seating</a:t>
            </a:r>
            <a:r>
              <a:rPr lang="fr-FR" sz="900" cap="all" dirty="0">
                <a:solidFill>
                  <a:schemeClr val="tx1"/>
                </a:solidFill>
              </a:rPr>
              <a:t> </a:t>
            </a:r>
            <a:r>
              <a:rPr lang="fr-FR" sz="900" b="1" cap="all" dirty="0">
                <a:solidFill>
                  <a:schemeClr val="tx1"/>
                </a:solidFill>
              </a:rPr>
              <a:t>ACL</a:t>
            </a:r>
            <a:r>
              <a:rPr lang="fr-FR" sz="900" cap="all" dirty="0">
                <a:solidFill>
                  <a:schemeClr val="tx1"/>
                </a:solidFill>
              </a:rPr>
              <a:t> (Adapter)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F148EDC-DFD7-DD46-9E09-4881F99D4190}"/>
              </a:ext>
            </a:extLst>
          </p:cNvPr>
          <p:cNvCxnSpPr>
            <a:cxnSpLocks/>
            <a:stCxn id="216" idx="2"/>
          </p:cNvCxnSpPr>
          <p:nvPr/>
        </p:nvCxnSpPr>
        <p:spPr>
          <a:xfrm flipV="1">
            <a:off x="6067078" y="1857173"/>
            <a:ext cx="3297851" cy="171990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CCB73EF0-935D-80FD-0DA6-10CCD5AA72D7}"/>
              </a:ext>
            </a:extLst>
          </p:cNvPr>
          <p:cNvSpPr txBox="1"/>
          <p:nvPr/>
        </p:nvSpPr>
        <p:spPr>
          <a:xfrm>
            <a:off x="6626350" y="2894382"/>
            <a:ext cx="6187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latin typeface="Alte Haas Grotesk" panose="02000503000000020004" pitchFamily="2" charset="0"/>
              </a:rPr>
              <a:t>HTTP</a:t>
            </a:r>
            <a:endParaRPr lang="en-GB" sz="900" b="1" dirty="0">
              <a:latin typeface="Alte Haas Grotesk" panose="02000503000000020004" pitchFamily="2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86B6EB44-AA4A-653F-C0E5-F7D29686C9D9}"/>
              </a:ext>
            </a:extLst>
          </p:cNvPr>
          <p:cNvSpPr/>
          <p:nvPr/>
        </p:nvSpPr>
        <p:spPr>
          <a:xfrm rot="17798078">
            <a:off x="9078840" y="1743118"/>
            <a:ext cx="910930" cy="3221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>
                <a:solidFill>
                  <a:schemeClr val="tx1"/>
                </a:solidFill>
              </a:rPr>
              <a:t>Web </a:t>
            </a:r>
            <a:r>
              <a:rPr lang="fr-FR" sz="900" cap="all" dirty="0" err="1">
                <a:solidFill>
                  <a:schemeClr val="tx1"/>
                </a:solidFill>
              </a:rPr>
              <a:t>controller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29B36FF-2726-96F6-96F9-A1ED9706C7D2}"/>
              </a:ext>
            </a:extLst>
          </p:cNvPr>
          <p:cNvSpPr/>
          <p:nvPr/>
        </p:nvSpPr>
        <p:spPr>
          <a:xfrm rot="17798078">
            <a:off x="9016112" y="4761317"/>
            <a:ext cx="851298" cy="2486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>
                <a:solidFill>
                  <a:schemeClr val="tx1"/>
                </a:solidFill>
              </a:rPr>
              <a:t>Web </a:t>
            </a:r>
            <a:r>
              <a:rPr lang="fr-FR" sz="900" cap="all" dirty="0" err="1">
                <a:solidFill>
                  <a:schemeClr val="tx1"/>
                </a:solidFill>
              </a:rPr>
              <a:t>controller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DB582013-8C85-3BFC-0027-8C909A8F3FE4}"/>
              </a:ext>
            </a:extLst>
          </p:cNvPr>
          <p:cNvCxnSpPr>
            <a:cxnSpLocks/>
            <a:stCxn id="216" idx="2"/>
          </p:cNvCxnSpPr>
          <p:nvPr/>
        </p:nvCxnSpPr>
        <p:spPr>
          <a:xfrm>
            <a:off x="6067078" y="3577079"/>
            <a:ext cx="3207383" cy="126863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DF5B00FA-831A-60D9-35C3-16C6FE4A2696}"/>
              </a:ext>
            </a:extLst>
          </p:cNvPr>
          <p:cNvSpPr txBox="1"/>
          <p:nvPr/>
        </p:nvSpPr>
        <p:spPr>
          <a:xfrm>
            <a:off x="6494828" y="3620884"/>
            <a:ext cx="6187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latin typeface="Alte Haas Grotesk" panose="02000503000000020004" pitchFamily="2" charset="0"/>
              </a:rPr>
              <a:t>HTTP</a:t>
            </a:r>
            <a:endParaRPr lang="en-GB" sz="900" b="1" dirty="0">
              <a:latin typeface="Alte Haas Grotesk" panose="02000503000000020004" pitchFamily="2" charset="0"/>
            </a:endParaRP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482C9FBF-083C-E03A-1E91-7D0E1A3E8928}"/>
              </a:ext>
            </a:extLst>
          </p:cNvPr>
          <p:cNvCxnSpPr>
            <a:cxnSpLocks/>
            <a:stCxn id="160" idx="2"/>
          </p:cNvCxnSpPr>
          <p:nvPr/>
        </p:nvCxnSpPr>
        <p:spPr>
          <a:xfrm>
            <a:off x="2082406" y="2316045"/>
            <a:ext cx="400567" cy="303239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E6B81530-3AF7-F7F1-E6D2-30E2FCEF1862}"/>
              </a:ext>
            </a:extLst>
          </p:cNvPr>
          <p:cNvSpPr/>
          <p:nvPr/>
        </p:nvSpPr>
        <p:spPr>
          <a:xfrm rot="17798078">
            <a:off x="1343693" y="1999023"/>
            <a:ext cx="1086095" cy="4377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 err="1">
                <a:solidFill>
                  <a:schemeClr val="tx1"/>
                </a:solidFill>
              </a:rPr>
              <a:t>WebController</a:t>
            </a:r>
            <a:r>
              <a:rPr lang="fr-FR" sz="900" cap="all" dirty="0">
                <a:solidFill>
                  <a:schemeClr val="tx1"/>
                </a:solidFill>
              </a:rPr>
              <a:t> (Adapter)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7F5086DF-C070-E37B-B057-56181D96B9DE}"/>
              </a:ext>
            </a:extLst>
          </p:cNvPr>
          <p:cNvSpPr txBox="1"/>
          <p:nvPr/>
        </p:nvSpPr>
        <p:spPr>
          <a:xfrm>
            <a:off x="2078667" y="2152354"/>
            <a:ext cx="6187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solidFill>
                  <a:srgbClr val="C00000"/>
                </a:solidFill>
                <a:latin typeface="Alte Haas Grotesk" panose="02000503000000020004" pitchFamily="2" charset="0"/>
              </a:rPr>
              <a:t>(in proc)</a:t>
            </a:r>
            <a:endParaRPr lang="en-GB" sz="800" b="1" dirty="0">
              <a:solidFill>
                <a:srgbClr val="C00000"/>
              </a:solidFill>
              <a:latin typeface="Alte Haas Grotesk" panose="02000503000000020004" pitchFamily="2" charset="0"/>
            </a:endParaRP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AAA8EB03-C188-BCCB-76CD-422A2935F39A}"/>
              </a:ext>
            </a:extLst>
          </p:cNvPr>
          <p:cNvCxnSpPr>
            <a:cxnSpLocks/>
            <a:endCxn id="146" idx="1"/>
          </p:cNvCxnSpPr>
          <p:nvPr/>
        </p:nvCxnSpPr>
        <p:spPr>
          <a:xfrm>
            <a:off x="9678302" y="1976426"/>
            <a:ext cx="144631" cy="22459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Flowchart: Magnetic Disk 151">
            <a:extLst>
              <a:ext uri="{FF2B5EF4-FFF2-40B4-BE49-F238E27FC236}">
                <a16:creationId xmlns:a16="http://schemas.microsoft.com/office/drawing/2014/main" id="{20BB00AF-1EA5-8A00-B3B8-21566F76889D}"/>
              </a:ext>
            </a:extLst>
          </p:cNvPr>
          <p:cNvSpPr/>
          <p:nvPr/>
        </p:nvSpPr>
        <p:spPr>
          <a:xfrm>
            <a:off x="6036847" y="3878016"/>
            <a:ext cx="267033" cy="374718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b="1" cap="all" dirty="0" err="1">
                <a:solidFill>
                  <a:schemeClr val="tx1"/>
                </a:solidFill>
                <a:latin typeface="Alte Haas Grotesk" panose="02000503000000020004" pitchFamily="2" charset="0"/>
              </a:rPr>
              <a:t>db</a:t>
            </a:r>
            <a:endParaRPr lang="fr-FR" sz="900" b="1" cap="all" dirty="0">
              <a:solidFill>
                <a:schemeClr val="tx1"/>
              </a:solidFill>
              <a:latin typeface="Alte Haas Grotesk" panose="02000503000000020004" pitchFamily="2" charset="0"/>
            </a:endParaRP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CABABC3F-3B6D-1144-CFCE-A864B364395D}"/>
              </a:ext>
            </a:extLst>
          </p:cNvPr>
          <p:cNvCxnSpPr>
            <a:cxnSpLocks/>
            <a:stCxn id="216" idx="2"/>
            <a:endCxn id="152" idx="1"/>
          </p:cNvCxnSpPr>
          <p:nvPr/>
        </p:nvCxnSpPr>
        <p:spPr>
          <a:xfrm>
            <a:off x="6067078" y="3577079"/>
            <a:ext cx="103286" cy="300937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7832679-76F8-C80B-12C3-C199DA99102C}"/>
              </a:ext>
            </a:extLst>
          </p:cNvPr>
          <p:cNvSpPr txBox="1"/>
          <p:nvPr/>
        </p:nvSpPr>
        <p:spPr>
          <a:xfrm>
            <a:off x="329932" y="5374238"/>
            <a:ext cx="8345504" cy="138499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200" b="1"/>
            </a:lvl1pPr>
          </a:lstStyle>
          <a:p>
            <a:r>
              <a:rPr lang="en-US" dirty="0"/>
              <a:t>The </a:t>
            </a:r>
            <a:r>
              <a:rPr lang="en-US" dirty="0" err="1"/>
              <a:t>AuditoriumSeatings</a:t>
            </a:r>
            <a:r>
              <a:rPr lang="en-US" dirty="0"/>
              <a:t> ACL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(in green)</a:t>
            </a:r>
            <a:r>
              <a:rPr lang="en-US" dirty="0"/>
              <a:t> exposes us ready-to-use Auditorium </a:t>
            </a:r>
            <a:r>
              <a:rPr lang="en-US" dirty="0" err="1"/>
              <a:t>Seatings</a:t>
            </a:r>
            <a:r>
              <a:rPr lang="en-US" dirty="0"/>
              <a:t> for shows. It assembles them from various external sources/APIs. An Auditorium Seating is the Auditorium Layout for a show, with indications about every current seat availability.</a:t>
            </a:r>
          </a:p>
          <a:p>
            <a:br>
              <a:rPr lang="en-US" sz="500" dirty="0"/>
            </a:br>
            <a:r>
              <a:rPr lang="en-US" dirty="0">
                <a:solidFill>
                  <a:srgbClr val="C00000"/>
                </a:solidFill>
              </a:rPr>
              <a:t>Interesting option/trade-off</a:t>
            </a:r>
            <a:r>
              <a:rPr lang="en-US" dirty="0"/>
              <a:t> when we don’t want to couple our real core domain (i.e. to suggest the best possible seats for groups of people) with how to infer Auditorium </a:t>
            </a:r>
            <a:r>
              <a:rPr lang="en-US" dirty="0" err="1"/>
              <a:t>Seatings</a:t>
            </a:r>
            <a:r>
              <a:rPr lang="en-US" dirty="0"/>
              <a:t> from various external sources and models.</a:t>
            </a:r>
            <a:br>
              <a:rPr lang="en-US" dirty="0"/>
            </a:br>
            <a:br>
              <a:rPr lang="en-US" sz="500" dirty="0"/>
            </a:br>
            <a:r>
              <a:rPr lang="en-US" dirty="0"/>
              <a:t>More about it (Hexagonal or not Hexagonal?) </a:t>
            </a:r>
            <a:r>
              <a:rPr lang="en-US" dirty="0">
                <a:solidFill>
                  <a:srgbClr val="0070C0"/>
                </a:solidFill>
              </a:rPr>
              <a:t>: https://tpierrain.blogspot.com/2020/11/hexagonal-or-not-hexagonal.html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18172D4-1AAD-4858-DC98-0AF7C5B2AC13}"/>
              </a:ext>
            </a:extLst>
          </p:cNvPr>
          <p:cNvSpPr txBox="1"/>
          <p:nvPr/>
        </p:nvSpPr>
        <p:spPr>
          <a:xfrm>
            <a:off x="8926536" y="3319321"/>
            <a:ext cx="2995550" cy="738664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</a:rPr>
              <a:t>Provides Auditorium layout (Topology) for a show, but with no information about seats availabilities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3F5A8EDA-7A06-8252-8EE7-00B52EA40F78}"/>
              </a:ext>
            </a:extLst>
          </p:cNvPr>
          <p:cNvSpPr txBox="1"/>
          <p:nvPr/>
        </p:nvSpPr>
        <p:spPr>
          <a:xfrm>
            <a:off x="9438217" y="6238470"/>
            <a:ext cx="2074413" cy="52322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Provides list of already reserved seats for a show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7FB48E-E245-3A75-E813-3F6544384686}"/>
              </a:ext>
            </a:extLst>
          </p:cNvPr>
          <p:cNvSpPr txBox="1"/>
          <p:nvPr/>
        </p:nvSpPr>
        <p:spPr>
          <a:xfrm>
            <a:off x="5827365" y="1387010"/>
            <a:ext cx="2647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 err="1">
                <a:solidFill>
                  <a:schemeClr val="accent6">
                    <a:lumMod val="75000"/>
                  </a:schemeClr>
                </a:solidFill>
              </a:rPr>
              <a:t>IProvideUpToDateAuditoriumSeatings</a:t>
            </a:r>
            <a:r>
              <a:rPr lang="fr-FR" sz="12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br>
              <a:rPr lang="fr-FR" sz="12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fr-FR" sz="1200" b="1" dirty="0">
                <a:solidFill>
                  <a:schemeClr val="accent6">
                    <a:lumMod val="75000"/>
                  </a:schemeClr>
                </a:solidFill>
              </a:rPr>
              <a:t>(driven port)</a:t>
            </a:r>
            <a:endParaRPr lang="en-US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3763CC0-B19D-F18D-32F8-65CCABA762B2}"/>
              </a:ext>
            </a:extLst>
          </p:cNvPr>
          <p:cNvSpPr/>
          <p:nvPr/>
        </p:nvSpPr>
        <p:spPr>
          <a:xfrm rot="8169860">
            <a:off x="5036015" y="2105642"/>
            <a:ext cx="1844243" cy="51788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33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5">
            <a:extLst>
              <a:ext uri="{FF2B5EF4-FFF2-40B4-BE49-F238E27FC236}">
                <a16:creationId xmlns:a16="http://schemas.microsoft.com/office/drawing/2014/main" id="{6C22163D-87CF-BDE6-599E-F2275CD480AD}"/>
              </a:ext>
            </a:extLst>
          </p:cNvPr>
          <p:cNvSpPr txBox="1"/>
          <p:nvPr/>
        </p:nvSpPr>
        <p:spPr>
          <a:xfrm>
            <a:off x="553665" y="176549"/>
            <a:ext cx="11130335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4800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2 Zones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4BA85A9-F91A-7558-8744-64DF70604B1F}"/>
              </a:ext>
            </a:extLst>
          </p:cNvPr>
          <p:cNvGrpSpPr/>
          <p:nvPr/>
        </p:nvGrpSpPr>
        <p:grpSpPr>
          <a:xfrm>
            <a:off x="3508920" y="1890756"/>
            <a:ext cx="5174160" cy="3562815"/>
            <a:chOff x="2544432" y="1890756"/>
            <a:chExt cx="5174160" cy="3562815"/>
          </a:xfrm>
        </p:grpSpPr>
        <p:sp>
          <p:nvSpPr>
            <p:cNvPr id="35" name="Hexagon 34">
              <a:extLst>
                <a:ext uri="{FF2B5EF4-FFF2-40B4-BE49-F238E27FC236}">
                  <a16:creationId xmlns:a16="http://schemas.microsoft.com/office/drawing/2014/main" id="{33B14C1D-1A7E-737A-1CCD-C4EC7DED6FA1}"/>
                </a:ext>
              </a:extLst>
            </p:cNvPr>
            <p:cNvSpPr/>
            <p:nvPr/>
          </p:nvSpPr>
          <p:spPr>
            <a:xfrm>
              <a:off x="2544432" y="1890756"/>
              <a:ext cx="5174160" cy="3562815"/>
            </a:xfrm>
            <a:prstGeom prst="hexagon">
              <a:avLst/>
            </a:prstGeom>
            <a:solidFill>
              <a:srgbClr val="DFC9EF"/>
            </a:solidFill>
            <a:ln w="4762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id="{6A6D51E6-CF65-EF02-1DBB-4E90126E0B31}"/>
                </a:ext>
              </a:extLst>
            </p:cNvPr>
            <p:cNvSpPr/>
            <p:nvPr/>
          </p:nvSpPr>
          <p:spPr>
            <a:xfrm>
              <a:off x="3620847" y="2625393"/>
              <a:ext cx="3040380" cy="2093540"/>
            </a:xfrm>
            <a:prstGeom prst="hexagon">
              <a:avLst/>
            </a:prstGeom>
            <a:solidFill>
              <a:srgbClr val="BA8CDC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600" b="1" cap="all" dirty="0">
                  <a:latin typeface="Alte Haas Grotesk" panose="02000503000000020004" pitchFamily="2" charset="0"/>
                </a:rPr>
                <a:t>DOMAIN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ED746AF-3D73-002D-4C66-4F3AB1AD0167}"/>
                </a:ext>
              </a:extLst>
            </p:cNvPr>
            <p:cNvSpPr txBox="1"/>
            <p:nvPr/>
          </p:nvSpPr>
          <p:spPr>
            <a:xfrm>
              <a:off x="5387544" y="1965687"/>
              <a:ext cx="16594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cap="all" dirty="0">
                  <a:latin typeface="Alte Haas Grotesk" panose="02000503000000020004" pitchFamily="2" charset="0"/>
                </a:rPr>
                <a:t>INFRA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874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5">
            <a:extLst>
              <a:ext uri="{FF2B5EF4-FFF2-40B4-BE49-F238E27FC236}">
                <a16:creationId xmlns:a16="http://schemas.microsoft.com/office/drawing/2014/main" id="{6C22163D-87CF-BDE6-599E-F2275CD480AD}"/>
              </a:ext>
            </a:extLst>
          </p:cNvPr>
          <p:cNvSpPr txBox="1"/>
          <p:nvPr/>
        </p:nvSpPr>
        <p:spPr>
          <a:xfrm>
            <a:off x="553665" y="176549"/>
            <a:ext cx="11130335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4800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Communicating via…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46A2365-9234-DC11-EB6F-49C212AC8260}"/>
              </a:ext>
            </a:extLst>
          </p:cNvPr>
          <p:cNvGrpSpPr/>
          <p:nvPr/>
        </p:nvGrpSpPr>
        <p:grpSpPr>
          <a:xfrm>
            <a:off x="3508920" y="1890756"/>
            <a:ext cx="5174160" cy="3725219"/>
            <a:chOff x="2544432" y="1890756"/>
            <a:chExt cx="5174160" cy="3725219"/>
          </a:xfrm>
        </p:grpSpPr>
        <p:sp>
          <p:nvSpPr>
            <p:cNvPr id="35" name="Hexagon 34">
              <a:extLst>
                <a:ext uri="{FF2B5EF4-FFF2-40B4-BE49-F238E27FC236}">
                  <a16:creationId xmlns:a16="http://schemas.microsoft.com/office/drawing/2014/main" id="{33B14C1D-1A7E-737A-1CCD-C4EC7DED6FA1}"/>
                </a:ext>
              </a:extLst>
            </p:cNvPr>
            <p:cNvSpPr/>
            <p:nvPr/>
          </p:nvSpPr>
          <p:spPr>
            <a:xfrm>
              <a:off x="2544432" y="1890756"/>
              <a:ext cx="5174160" cy="3562815"/>
            </a:xfrm>
            <a:prstGeom prst="hexagon">
              <a:avLst/>
            </a:prstGeom>
            <a:solidFill>
              <a:srgbClr val="DFC9EF"/>
            </a:solidFill>
            <a:ln w="4762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id="{6A6D51E6-CF65-EF02-1DBB-4E90126E0B31}"/>
                </a:ext>
              </a:extLst>
            </p:cNvPr>
            <p:cNvSpPr/>
            <p:nvPr/>
          </p:nvSpPr>
          <p:spPr>
            <a:xfrm>
              <a:off x="3620847" y="2625393"/>
              <a:ext cx="3040380" cy="2093540"/>
            </a:xfrm>
            <a:prstGeom prst="hexagon">
              <a:avLst/>
            </a:prstGeom>
            <a:solidFill>
              <a:srgbClr val="BA8CDC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b="1" cap="all" dirty="0">
                <a:latin typeface="Alte Haas Grotesk" panose="02000503000000020004" pitchFamily="2" charset="0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ED746AF-3D73-002D-4C66-4F3AB1AD0167}"/>
                </a:ext>
              </a:extLst>
            </p:cNvPr>
            <p:cNvSpPr txBox="1"/>
            <p:nvPr/>
          </p:nvSpPr>
          <p:spPr>
            <a:xfrm rot="17754927">
              <a:off x="5545659" y="4098886"/>
              <a:ext cx="25725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cap="all" dirty="0">
                  <a:latin typeface="Alte Haas Grotesk" panose="02000503000000020004" pitchFamily="2" charset="0"/>
                </a:rPr>
                <a:t>Adapters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81FF84A-53F4-42A8-3A52-9FC62D464129}"/>
                </a:ext>
              </a:extLst>
            </p:cNvPr>
            <p:cNvSpPr txBox="1"/>
            <p:nvPr/>
          </p:nvSpPr>
          <p:spPr>
            <a:xfrm rot="17754927">
              <a:off x="4844619" y="3848950"/>
              <a:ext cx="25725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Ports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2088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4DC0F48-A1C4-AF9B-BC46-522299835CEE}"/>
              </a:ext>
            </a:extLst>
          </p:cNvPr>
          <p:cNvGrpSpPr/>
          <p:nvPr/>
        </p:nvGrpSpPr>
        <p:grpSpPr>
          <a:xfrm>
            <a:off x="3508920" y="1890756"/>
            <a:ext cx="5174160" cy="3562815"/>
            <a:chOff x="2544432" y="1890756"/>
            <a:chExt cx="5174160" cy="3562815"/>
          </a:xfrm>
        </p:grpSpPr>
        <p:sp>
          <p:nvSpPr>
            <p:cNvPr id="35" name="Hexagon 34">
              <a:extLst>
                <a:ext uri="{FF2B5EF4-FFF2-40B4-BE49-F238E27FC236}">
                  <a16:creationId xmlns:a16="http://schemas.microsoft.com/office/drawing/2014/main" id="{33B14C1D-1A7E-737A-1CCD-C4EC7DED6FA1}"/>
                </a:ext>
              </a:extLst>
            </p:cNvPr>
            <p:cNvSpPr/>
            <p:nvPr/>
          </p:nvSpPr>
          <p:spPr>
            <a:xfrm>
              <a:off x="2544432" y="1890756"/>
              <a:ext cx="5174160" cy="3562815"/>
            </a:xfrm>
            <a:prstGeom prst="hexagon">
              <a:avLst/>
            </a:prstGeom>
            <a:solidFill>
              <a:srgbClr val="DFC9EF"/>
            </a:solidFill>
            <a:ln w="4762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id="{6A6D51E6-CF65-EF02-1DBB-4E90126E0B31}"/>
                </a:ext>
              </a:extLst>
            </p:cNvPr>
            <p:cNvSpPr/>
            <p:nvPr/>
          </p:nvSpPr>
          <p:spPr>
            <a:xfrm>
              <a:off x="3620847" y="2625393"/>
              <a:ext cx="3040380" cy="2093540"/>
            </a:xfrm>
            <a:prstGeom prst="hexagon">
              <a:avLst/>
            </a:prstGeom>
            <a:solidFill>
              <a:srgbClr val="BA8CDC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940C4411-4AE3-4C39-3A25-7CA0DDA67A79}"/>
                </a:ext>
              </a:extLst>
            </p:cNvPr>
            <p:cNvGrpSpPr/>
            <p:nvPr/>
          </p:nvGrpSpPr>
          <p:grpSpPr>
            <a:xfrm>
              <a:off x="3871896" y="3112661"/>
              <a:ext cx="171374" cy="381578"/>
              <a:chOff x="7689730" y="3195744"/>
              <a:chExt cx="171374" cy="381578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5C6BA29F-F336-8477-0F22-3890AFCE60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5417" y="3367118"/>
                <a:ext cx="0" cy="2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EF1A047A-9909-5D12-7282-628EA8ED1B30}"/>
                  </a:ext>
                </a:extLst>
              </p:cNvPr>
              <p:cNvSpPr/>
              <p:nvPr/>
            </p:nvSpPr>
            <p:spPr>
              <a:xfrm>
                <a:off x="7689730" y="3195744"/>
                <a:ext cx="171374" cy="17137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CE914DA8-CDC3-DE3A-3738-128639367FC4}"/>
                </a:ext>
              </a:extLst>
            </p:cNvPr>
            <p:cNvSpPr/>
            <p:nvPr/>
          </p:nvSpPr>
          <p:spPr>
            <a:xfrm>
              <a:off x="5419423" y="3408660"/>
              <a:ext cx="425816" cy="351565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80B21C75-7B16-2C9B-F4C3-5F3C6DFDC475}"/>
                </a:ext>
              </a:extLst>
            </p:cNvPr>
            <p:cNvCxnSpPr>
              <a:cxnSpLocks/>
              <a:stCxn id="48" idx="3"/>
              <a:endCxn id="46" idx="1"/>
            </p:cNvCxnSpPr>
            <p:nvPr/>
          </p:nvCxnSpPr>
          <p:spPr>
            <a:xfrm flipV="1">
              <a:off x="4175200" y="3022566"/>
              <a:ext cx="604954" cy="612168"/>
            </a:xfrm>
            <a:prstGeom prst="bentConnector3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or: Elbow 44">
              <a:extLst>
                <a:ext uri="{FF2B5EF4-FFF2-40B4-BE49-F238E27FC236}">
                  <a16:creationId xmlns:a16="http://schemas.microsoft.com/office/drawing/2014/main" id="{8F16B881-7F02-9320-ABC2-0B490E03D5CA}"/>
                </a:ext>
              </a:extLst>
            </p:cNvPr>
            <p:cNvCxnSpPr>
              <a:cxnSpLocks/>
              <a:stCxn id="46" idx="3"/>
              <a:endCxn id="43" idx="0"/>
            </p:cNvCxnSpPr>
            <p:nvPr/>
          </p:nvCxnSpPr>
          <p:spPr>
            <a:xfrm>
              <a:off x="5205971" y="3022566"/>
              <a:ext cx="426360" cy="386094"/>
            </a:xfrm>
            <a:prstGeom prst="bentConnector2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3BEC7E3D-294F-32B3-0467-8A3ABCBC742D}"/>
                </a:ext>
              </a:extLst>
            </p:cNvPr>
            <p:cNvSpPr/>
            <p:nvPr/>
          </p:nvSpPr>
          <p:spPr>
            <a:xfrm>
              <a:off x="4780154" y="2846783"/>
              <a:ext cx="425817" cy="351565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Diamond 46">
              <a:extLst>
                <a:ext uri="{FF2B5EF4-FFF2-40B4-BE49-F238E27FC236}">
                  <a16:creationId xmlns:a16="http://schemas.microsoft.com/office/drawing/2014/main" id="{CF1E7E84-BE84-EF72-028C-7C6BE33BBDC3}"/>
                </a:ext>
              </a:extLst>
            </p:cNvPr>
            <p:cNvSpPr/>
            <p:nvPr/>
          </p:nvSpPr>
          <p:spPr>
            <a:xfrm>
              <a:off x="5213214" y="2932649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A41AD289-0792-2EA4-E800-3122F9EFFC59}"/>
                </a:ext>
              </a:extLst>
            </p:cNvPr>
            <p:cNvSpPr/>
            <p:nvPr/>
          </p:nvSpPr>
          <p:spPr>
            <a:xfrm>
              <a:off x="3749382" y="3458951"/>
              <a:ext cx="425818" cy="351565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Diamond 48">
              <a:extLst>
                <a:ext uri="{FF2B5EF4-FFF2-40B4-BE49-F238E27FC236}">
                  <a16:creationId xmlns:a16="http://schemas.microsoft.com/office/drawing/2014/main" id="{BC214A87-C3D5-FF0B-97DE-4DA23A95B490}"/>
                </a:ext>
              </a:extLst>
            </p:cNvPr>
            <p:cNvSpPr/>
            <p:nvPr/>
          </p:nvSpPr>
          <p:spPr>
            <a:xfrm>
              <a:off x="4178571" y="3547432"/>
              <a:ext cx="167130" cy="167132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Right Brace 49">
              <a:extLst>
                <a:ext uri="{FF2B5EF4-FFF2-40B4-BE49-F238E27FC236}">
                  <a16:creationId xmlns:a16="http://schemas.microsoft.com/office/drawing/2014/main" id="{6933D540-CF40-3B71-81DD-0728A7B7E745}"/>
                </a:ext>
              </a:extLst>
            </p:cNvPr>
            <p:cNvSpPr/>
            <p:nvPr/>
          </p:nvSpPr>
          <p:spPr>
            <a:xfrm rot="12414236">
              <a:off x="6548237" y="3733320"/>
              <a:ext cx="883655" cy="428062"/>
            </a:xfrm>
            <a:prstGeom prst="rightBrace">
              <a:avLst>
                <a:gd name="adj1" fmla="val 9622"/>
                <a:gd name="adj2" fmla="val 54011"/>
              </a:avLst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72ECD37-CF7C-FD44-E585-9389787F552F}"/>
                </a:ext>
              </a:extLst>
            </p:cNvPr>
            <p:cNvCxnSpPr>
              <a:cxnSpLocks/>
              <a:stCxn id="43" idx="3"/>
              <a:endCxn id="52" idx="1"/>
            </p:cNvCxnSpPr>
            <p:nvPr/>
          </p:nvCxnSpPr>
          <p:spPr>
            <a:xfrm>
              <a:off x="5845239" y="3584443"/>
              <a:ext cx="634759" cy="60184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13DB660-4E3D-3960-4A63-D7FBF409CF29}"/>
                </a:ext>
              </a:extLst>
            </p:cNvPr>
            <p:cNvSpPr/>
            <p:nvPr/>
          </p:nvSpPr>
          <p:spPr>
            <a:xfrm>
              <a:off x="6454901" y="3619530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7AC230C3-B6DC-459A-6E3F-2394AB209B41}"/>
                </a:ext>
              </a:extLst>
            </p:cNvPr>
            <p:cNvSpPr/>
            <p:nvPr/>
          </p:nvSpPr>
          <p:spPr>
            <a:xfrm>
              <a:off x="4313700" y="4061498"/>
              <a:ext cx="425816" cy="351565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8253828B-6500-05DB-B3F4-DE0CEA08709C}"/>
                </a:ext>
              </a:extLst>
            </p:cNvPr>
            <p:cNvSpPr/>
            <p:nvPr/>
          </p:nvSpPr>
          <p:spPr>
            <a:xfrm>
              <a:off x="5074088" y="4139358"/>
              <a:ext cx="425816" cy="351565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5" name="Connector: Elbow 64">
              <a:extLst>
                <a:ext uri="{FF2B5EF4-FFF2-40B4-BE49-F238E27FC236}">
                  <a16:creationId xmlns:a16="http://schemas.microsoft.com/office/drawing/2014/main" id="{623284CD-18F4-CF51-5F9F-6A6C6563AA46}"/>
                </a:ext>
              </a:extLst>
            </p:cNvPr>
            <p:cNvCxnSpPr>
              <a:cxnSpLocks/>
              <a:stCxn id="63" idx="3"/>
              <a:endCxn id="64" idx="1"/>
            </p:cNvCxnSpPr>
            <p:nvPr/>
          </p:nvCxnSpPr>
          <p:spPr>
            <a:xfrm>
              <a:off x="4739516" y="4237281"/>
              <a:ext cx="334572" cy="77860"/>
            </a:xfrm>
            <a:prstGeom prst="bentConnector3">
              <a:avLst>
                <a:gd name="adj1" fmla="val 57592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4E289FFA-45DA-6FFE-34F0-C4A60E2E3E8F}"/>
                </a:ext>
              </a:extLst>
            </p:cNvPr>
            <p:cNvCxnSpPr>
              <a:cxnSpLocks/>
              <a:stCxn id="48" idx="2"/>
              <a:endCxn id="63" idx="1"/>
            </p:cNvCxnSpPr>
            <p:nvPr/>
          </p:nvCxnSpPr>
          <p:spPr>
            <a:xfrm>
              <a:off x="3962291" y="3810516"/>
              <a:ext cx="351409" cy="426765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0DC8FA8-A750-E835-50E7-91D1B053EA3E}"/>
                </a:ext>
              </a:extLst>
            </p:cNvPr>
            <p:cNvSpPr txBox="1"/>
            <p:nvPr/>
          </p:nvSpPr>
          <p:spPr>
            <a:xfrm>
              <a:off x="3996978" y="2633768"/>
              <a:ext cx="21083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400" b="1" cap="all" dirty="0">
                  <a:latin typeface="Alte Haas Grotesk" panose="02000503000000020004" pitchFamily="2" charset="0"/>
                </a:rPr>
                <a:t>Domain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6926729-2368-F21C-A7F2-F3D542F577A7}"/>
                </a:ext>
              </a:extLst>
            </p:cNvPr>
            <p:cNvSpPr txBox="1"/>
            <p:nvPr/>
          </p:nvSpPr>
          <p:spPr>
            <a:xfrm>
              <a:off x="4780154" y="1924149"/>
              <a:ext cx="20458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400" b="1" cap="all" dirty="0">
                  <a:latin typeface="Alte Haas Grotesk" panose="02000503000000020004" pitchFamily="2" charset="0"/>
                </a:rPr>
                <a:t>Infrastructure</a:t>
              </a:r>
            </a:p>
          </p:txBody>
        </p:sp>
        <p:sp>
          <p:nvSpPr>
            <p:cNvPr id="85" name="Right Brace 84">
              <a:extLst>
                <a:ext uri="{FF2B5EF4-FFF2-40B4-BE49-F238E27FC236}">
                  <a16:creationId xmlns:a16="http://schemas.microsoft.com/office/drawing/2014/main" id="{ECBCF79C-DB7C-8437-A8D1-79A66D6A3034}"/>
                </a:ext>
              </a:extLst>
            </p:cNvPr>
            <p:cNvSpPr/>
            <p:nvPr/>
          </p:nvSpPr>
          <p:spPr>
            <a:xfrm rot="12414236">
              <a:off x="6139378" y="4519026"/>
              <a:ext cx="883655" cy="428062"/>
            </a:xfrm>
            <a:prstGeom prst="rightBrace">
              <a:avLst>
                <a:gd name="adj1" fmla="val 9622"/>
                <a:gd name="adj2" fmla="val 54011"/>
              </a:avLst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EFB2C063-5C64-7717-7CF4-F13A7821C2FA}"/>
                </a:ext>
              </a:extLst>
            </p:cNvPr>
            <p:cNvSpPr/>
            <p:nvPr/>
          </p:nvSpPr>
          <p:spPr>
            <a:xfrm>
              <a:off x="6046042" y="4405236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C2D66E4-746D-C29C-9C6E-03E99FEE3A62}"/>
                </a:ext>
              </a:extLst>
            </p:cNvPr>
            <p:cNvSpPr/>
            <p:nvPr/>
          </p:nvSpPr>
          <p:spPr>
            <a:xfrm rot="17820000">
              <a:off x="6373095" y="4599975"/>
              <a:ext cx="823899" cy="54631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cap="all" dirty="0">
                  <a:solidFill>
                    <a:schemeClr val="tx1"/>
                  </a:solidFill>
                </a:rPr>
                <a:t>Repository (Adapter)</a:t>
              </a:r>
              <a:endParaRPr lang="en-GB" sz="900" cap="all" dirty="0">
                <a:solidFill>
                  <a:schemeClr val="tx1"/>
                </a:solidFill>
              </a:endParaRP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6264A4D3-64FF-9EDF-3633-89AB523BA0D2}"/>
                </a:ext>
              </a:extLst>
            </p:cNvPr>
            <p:cNvCxnSpPr>
              <a:cxnSpLocks/>
              <a:stCxn id="64" idx="3"/>
              <a:endCxn id="86" idx="2"/>
            </p:cNvCxnSpPr>
            <p:nvPr/>
          </p:nvCxnSpPr>
          <p:spPr>
            <a:xfrm>
              <a:off x="5499904" y="4315141"/>
              <a:ext cx="546138" cy="175782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Diamond 99">
              <a:extLst>
                <a:ext uri="{FF2B5EF4-FFF2-40B4-BE49-F238E27FC236}">
                  <a16:creationId xmlns:a16="http://schemas.microsoft.com/office/drawing/2014/main" id="{6CA5F1AF-7106-D0E4-AB41-41734719A651}"/>
                </a:ext>
              </a:extLst>
            </p:cNvPr>
            <p:cNvSpPr/>
            <p:nvPr/>
          </p:nvSpPr>
          <p:spPr>
            <a:xfrm>
              <a:off x="4746556" y="415847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B4EA41F1-A440-2F90-8DE8-61CF29EE04C4}"/>
                </a:ext>
              </a:extLst>
            </p:cNvPr>
            <p:cNvSpPr/>
            <p:nvPr/>
          </p:nvSpPr>
          <p:spPr>
            <a:xfrm rot="17820000">
              <a:off x="6825496" y="3698388"/>
              <a:ext cx="824437" cy="546311"/>
            </a:xfrm>
            <a:prstGeom prst="rect">
              <a:avLst/>
            </a:prstGeom>
            <a:solidFill>
              <a:srgbClr val="FFD96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cap="all" dirty="0">
                  <a:solidFill>
                    <a:schemeClr val="tx1"/>
                  </a:solidFill>
                </a:rPr>
                <a:t>Auditorium </a:t>
              </a:r>
              <a:r>
                <a:rPr lang="fr-FR" sz="900" cap="all" dirty="0" err="1">
                  <a:solidFill>
                    <a:schemeClr val="tx1"/>
                  </a:solidFill>
                </a:rPr>
                <a:t>seating</a:t>
              </a:r>
              <a:r>
                <a:rPr lang="fr-FR" sz="900" cap="all" dirty="0">
                  <a:solidFill>
                    <a:schemeClr val="tx1"/>
                  </a:solidFill>
                </a:rPr>
                <a:t> web Adapter</a:t>
              </a:r>
              <a:endParaRPr lang="en-GB" sz="900" cap="all" dirty="0">
                <a:solidFill>
                  <a:schemeClr val="tx1"/>
                </a:solidFill>
              </a:endParaRPr>
            </a:p>
          </p:txBody>
        </p: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482C9FBF-083C-E03A-1E91-7D0E1A3E8928}"/>
                </a:ext>
              </a:extLst>
            </p:cNvPr>
            <p:cNvCxnSpPr>
              <a:cxnSpLocks/>
              <a:stCxn id="160" idx="2"/>
            </p:cNvCxnSpPr>
            <p:nvPr/>
          </p:nvCxnSpPr>
          <p:spPr>
            <a:xfrm>
              <a:off x="3496426" y="2834519"/>
              <a:ext cx="400567" cy="303239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E6B81530-3AF7-F7F1-E6D2-30E2FCEF1862}"/>
                </a:ext>
              </a:extLst>
            </p:cNvPr>
            <p:cNvSpPr/>
            <p:nvPr/>
          </p:nvSpPr>
          <p:spPr>
            <a:xfrm rot="17798078">
              <a:off x="2757713" y="2517497"/>
              <a:ext cx="1086095" cy="43778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cap="all" dirty="0" err="1">
                  <a:solidFill>
                    <a:schemeClr val="tx1"/>
                  </a:solidFill>
                </a:rPr>
                <a:t>WebController</a:t>
              </a:r>
              <a:r>
                <a:rPr lang="fr-FR" sz="900" cap="all" dirty="0">
                  <a:solidFill>
                    <a:schemeClr val="tx1"/>
                  </a:solidFill>
                </a:rPr>
                <a:t> (Adapter)</a:t>
              </a:r>
              <a:endParaRPr lang="en-GB" sz="900" cap="all" dirty="0">
                <a:solidFill>
                  <a:schemeClr val="tx1"/>
                </a:solidFill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7F5086DF-C070-E37B-B057-56181D96B9DE}"/>
                </a:ext>
              </a:extLst>
            </p:cNvPr>
            <p:cNvSpPr txBox="1"/>
            <p:nvPr/>
          </p:nvSpPr>
          <p:spPr>
            <a:xfrm>
              <a:off x="3492687" y="2670828"/>
              <a:ext cx="6187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b="1" dirty="0">
                  <a:solidFill>
                    <a:srgbClr val="C00000"/>
                  </a:solidFill>
                  <a:latin typeface="Alte Haas Grotesk" panose="02000503000000020004" pitchFamily="2" charset="0"/>
                </a:rPr>
                <a:t>(in proc)</a:t>
              </a:r>
              <a:endParaRPr lang="en-GB" sz="800" b="1" dirty="0">
                <a:solidFill>
                  <a:srgbClr val="C00000"/>
                </a:solidFill>
                <a:latin typeface="Alte Haas Grotesk" panose="02000503000000020004" pitchFamily="2" charset="0"/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DA178585-0911-0938-903A-12270E1D978E}"/>
              </a:ext>
            </a:extLst>
          </p:cNvPr>
          <p:cNvSpPr txBox="1"/>
          <p:nvPr/>
        </p:nvSpPr>
        <p:spPr>
          <a:xfrm>
            <a:off x="553665" y="176549"/>
            <a:ext cx="11130335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4800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Ports &amp; Adapters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7933357-0C22-DF0D-E992-E2FBD5F5AA02}"/>
              </a:ext>
            </a:extLst>
          </p:cNvPr>
          <p:cNvGrpSpPr/>
          <p:nvPr/>
        </p:nvGrpSpPr>
        <p:grpSpPr>
          <a:xfrm>
            <a:off x="1638187" y="2197219"/>
            <a:ext cx="660591" cy="1470859"/>
            <a:chOff x="1965168" y="2704885"/>
            <a:chExt cx="171374" cy="381578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C68279D-A83E-7324-80B8-5171C272A59B}"/>
                </a:ext>
              </a:extLst>
            </p:cNvPr>
            <p:cNvCxnSpPr>
              <a:cxnSpLocks/>
            </p:cNvCxnSpPr>
            <p:nvPr/>
          </p:nvCxnSpPr>
          <p:spPr>
            <a:xfrm>
              <a:off x="2050855" y="2876259"/>
              <a:ext cx="0" cy="210204"/>
            </a:xfrm>
            <a:prstGeom prst="line">
              <a:avLst/>
            </a:prstGeom>
            <a:ln w="793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C70A84D-D904-96E4-3C82-748B751FF6FE}"/>
                </a:ext>
              </a:extLst>
            </p:cNvPr>
            <p:cNvSpPr/>
            <p:nvPr/>
          </p:nvSpPr>
          <p:spPr>
            <a:xfrm>
              <a:off x="1965168" y="2704885"/>
              <a:ext cx="171374" cy="171374"/>
            </a:xfrm>
            <a:prstGeom prst="ellipse">
              <a:avLst/>
            </a:prstGeom>
            <a:solidFill>
              <a:schemeClr val="bg1"/>
            </a:solidFill>
            <a:ln w="793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A3349801-769A-872D-3FC1-1A90440DBCB8}"/>
              </a:ext>
            </a:extLst>
          </p:cNvPr>
          <p:cNvSpPr/>
          <p:nvPr/>
        </p:nvSpPr>
        <p:spPr>
          <a:xfrm rot="17820000">
            <a:off x="9790100" y="2444752"/>
            <a:ext cx="1499414" cy="993583"/>
          </a:xfrm>
          <a:prstGeom prst="rect">
            <a:avLst/>
          </a:prstGeom>
          <a:solidFill>
            <a:srgbClr val="FFD966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cap="all" dirty="0">
                <a:solidFill>
                  <a:schemeClr val="tx1"/>
                </a:solidFill>
                <a:latin typeface="Alte Haas Grotesk" panose="02000503000000020004" pitchFamily="2" charset="0"/>
              </a:rPr>
              <a:t>Adapter</a:t>
            </a:r>
            <a:endParaRPr lang="en-GB" sz="2000" b="1" cap="all" dirty="0">
              <a:solidFill>
                <a:schemeClr val="tx1"/>
              </a:solidFill>
              <a:latin typeface="Alte Haas Grotesk" panose="02000503000000020004" pitchFamily="2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4310008-1AAB-20E4-D325-4A13492AF26D}"/>
              </a:ext>
            </a:extLst>
          </p:cNvPr>
          <p:cNvSpPr txBox="1"/>
          <p:nvPr/>
        </p:nvSpPr>
        <p:spPr>
          <a:xfrm>
            <a:off x="571880" y="3938280"/>
            <a:ext cx="2769754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cap="all" dirty="0">
                <a:latin typeface="Alte Haas Grotesk" panose="02000503000000020004" pitchFamily="2" charset="0"/>
              </a:rPr>
              <a:t>Ports in the domain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E96AEF4-CF93-8037-64BC-FE31A3A5E29F}"/>
              </a:ext>
            </a:extLst>
          </p:cNvPr>
          <p:cNvSpPr txBox="1"/>
          <p:nvPr/>
        </p:nvSpPr>
        <p:spPr>
          <a:xfrm>
            <a:off x="9119069" y="3938280"/>
            <a:ext cx="2769754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cap="all" dirty="0">
                <a:latin typeface="Alte Haas Grotesk" panose="02000503000000020004" pitchFamily="2" charset="0"/>
              </a:rPr>
              <a:t>Adapters in the infra</a:t>
            </a:r>
          </a:p>
        </p:txBody>
      </p:sp>
    </p:spTree>
    <p:extLst>
      <p:ext uri="{BB962C8B-B14F-4D97-AF65-F5344CB8AC3E}">
        <p14:creationId xmlns:p14="http://schemas.microsoft.com/office/powerpoint/2010/main" val="2922170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5">
            <a:extLst>
              <a:ext uri="{FF2B5EF4-FFF2-40B4-BE49-F238E27FC236}">
                <a16:creationId xmlns:a16="http://schemas.microsoft.com/office/drawing/2014/main" id="{6C22163D-87CF-BDE6-599E-F2275CD480AD}"/>
              </a:ext>
            </a:extLst>
          </p:cNvPr>
          <p:cNvSpPr txBox="1"/>
          <p:nvPr/>
        </p:nvSpPr>
        <p:spPr>
          <a:xfrm>
            <a:off x="553665" y="176549"/>
            <a:ext cx="11130335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3600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 dependencies Always towards the inside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46A2365-9234-DC11-EB6F-49C212AC8260}"/>
              </a:ext>
            </a:extLst>
          </p:cNvPr>
          <p:cNvGrpSpPr/>
          <p:nvPr/>
        </p:nvGrpSpPr>
        <p:grpSpPr>
          <a:xfrm>
            <a:off x="3508920" y="1890756"/>
            <a:ext cx="5174160" cy="3562815"/>
            <a:chOff x="2544432" y="1890756"/>
            <a:chExt cx="5174160" cy="3562815"/>
          </a:xfrm>
        </p:grpSpPr>
        <p:sp>
          <p:nvSpPr>
            <p:cNvPr id="35" name="Hexagon 34">
              <a:extLst>
                <a:ext uri="{FF2B5EF4-FFF2-40B4-BE49-F238E27FC236}">
                  <a16:creationId xmlns:a16="http://schemas.microsoft.com/office/drawing/2014/main" id="{33B14C1D-1A7E-737A-1CCD-C4EC7DED6FA1}"/>
                </a:ext>
              </a:extLst>
            </p:cNvPr>
            <p:cNvSpPr/>
            <p:nvPr/>
          </p:nvSpPr>
          <p:spPr>
            <a:xfrm>
              <a:off x="2544432" y="1890756"/>
              <a:ext cx="5174160" cy="3562815"/>
            </a:xfrm>
            <a:prstGeom prst="hexagon">
              <a:avLst/>
            </a:prstGeom>
            <a:solidFill>
              <a:srgbClr val="DFC9EF"/>
            </a:solidFill>
            <a:ln w="4762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id="{6A6D51E6-CF65-EF02-1DBB-4E90126E0B31}"/>
                </a:ext>
              </a:extLst>
            </p:cNvPr>
            <p:cNvSpPr/>
            <p:nvPr/>
          </p:nvSpPr>
          <p:spPr>
            <a:xfrm>
              <a:off x="3620847" y="2625393"/>
              <a:ext cx="3040380" cy="2093540"/>
            </a:xfrm>
            <a:prstGeom prst="hexagon">
              <a:avLst/>
            </a:prstGeom>
            <a:solidFill>
              <a:srgbClr val="BA8CDC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cap="all" dirty="0">
                  <a:latin typeface="Alte Haas Grotesk" panose="02000503000000020004" pitchFamily="2" charset="0"/>
                </a:rPr>
                <a:t>Domain</a:t>
              </a: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3FA50B5-D189-DE93-9F8D-0138970994D5}"/>
              </a:ext>
            </a:extLst>
          </p:cNvPr>
          <p:cNvCxnSpPr>
            <a:cxnSpLocks/>
          </p:cNvCxnSpPr>
          <p:nvPr/>
        </p:nvCxnSpPr>
        <p:spPr>
          <a:xfrm flipV="1">
            <a:off x="3466408" y="4255637"/>
            <a:ext cx="1200912" cy="463296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83F0AA-B74A-C32B-6B48-9F1EEC0A37E3}"/>
              </a:ext>
            </a:extLst>
          </p:cNvPr>
          <p:cNvCxnSpPr>
            <a:cxnSpLocks/>
          </p:cNvCxnSpPr>
          <p:nvPr/>
        </p:nvCxnSpPr>
        <p:spPr>
          <a:xfrm flipH="1" flipV="1">
            <a:off x="7501218" y="4255637"/>
            <a:ext cx="1200912" cy="463296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41FA5AE-BF0F-B7A9-A79E-B783A0495844}"/>
              </a:ext>
            </a:extLst>
          </p:cNvPr>
          <p:cNvCxnSpPr>
            <a:cxnSpLocks/>
          </p:cNvCxnSpPr>
          <p:nvPr/>
        </p:nvCxnSpPr>
        <p:spPr>
          <a:xfrm>
            <a:off x="3508920" y="2406142"/>
            <a:ext cx="1200912" cy="463296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94CDC43-2DED-3170-D67C-E610D5CD529E}"/>
              </a:ext>
            </a:extLst>
          </p:cNvPr>
          <p:cNvCxnSpPr>
            <a:cxnSpLocks/>
          </p:cNvCxnSpPr>
          <p:nvPr/>
        </p:nvCxnSpPr>
        <p:spPr>
          <a:xfrm flipH="1">
            <a:off x="7543730" y="2406142"/>
            <a:ext cx="1200912" cy="463296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117E14D-A866-2BD2-A6A0-0CF1F4B01C6B}"/>
              </a:ext>
            </a:extLst>
          </p:cNvPr>
          <p:cNvSpPr txBox="1"/>
          <p:nvPr/>
        </p:nvSpPr>
        <p:spPr>
          <a:xfrm>
            <a:off x="1924855" y="5567340"/>
            <a:ext cx="9759145" cy="9541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800" b="1" cap="all" dirty="0">
                <a:latin typeface="Alte Haas Grotesk" panose="02000503000000020004" pitchFamily="2" charset="0"/>
              </a:rPr>
              <a:t> Dependency inversion principle</a:t>
            </a:r>
          </a:p>
          <a:p>
            <a:pPr algn="r"/>
            <a:r>
              <a:rPr lang="en-US" sz="2800" b="1" cap="all" dirty="0">
                <a:latin typeface="Alte Haas Grotesk" panose="02000503000000020004" pitchFamily="2" charset="0"/>
              </a:rPr>
              <a:t>A.k.a. Configurable dependencies</a:t>
            </a:r>
          </a:p>
        </p:txBody>
      </p:sp>
    </p:spTree>
    <p:extLst>
      <p:ext uri="{BB962C8B-B14F-4D97-AF65-F5344CB8AC3E}">
        <p14:creationId xmlns:p14="http://schemas.microsoft.com/office/powerpoint/2010/main" val="2620442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5">
            <a:extLst>
              <a:ext uri="{FF2B5EF4-FFF2-40B4-BE49-F238E27FC236}">
                <a16:creationId xmlns:a16="http://schemas.microsoft.com/office/drawing/2014/main" id="{6C22163D-87CF-BDE6-599E-F2275CD480AD}"/>
              </a:ext>
            </a:extLst>
          </p:cNvPr>
          <p:cNvSpPr txBox="1"/>
          <p:nvPr/>
        </p:nvSpPr>
        <p:spPr>
          <a:xfrm>
            <a:off x="553665" y="176549"/>
            <a:ext cx="11130335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4800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deeply asymmetrical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B33E575-B228-59FC-3930-DF536D7D962F}"/>
              </a:ext>
            </a:extLst>
          </p:cNvPr>
          <p:cNvGrpSpPr/>
          <p:nvPr/>
        </p:nvGrpSpPr>
        <p:grpSpPr>
          <a:xfrm>
            <a:off x="3508920" y="1170432"/>
            <a:ext cx="5174160" cy="4949952"/>
            <a:chOff x="2544432" y="1170432"/>
            <a:chExt cx="5174160" cy="4949952"/>
          </a:xfrm>
        </p:grpSpPr>
        <p:sp>
          <p:nvSpPr>
            <p:cNvPr id="35" name="Hexagon 34">
              <a:extLst>
                <a:ext uri="{FF2B5EF4-FFF2-40B4-BE49-F238E27FC236}">
                  <a16:creationId xmlns:a16="http://schemas.microsoft.com/office/drawing/2014/main" id="{33B14C1D-1A7E-737A-1CCD-C4EC7DED6FA1}"/>
                </a:ext>
              </a:extLst>
            </p:cNvPr>
            <p:cNvSpPr/>
            <p:nvPr/>
          </p:nvSpPr>
          <p:spPr>
            <a:xfrm>
              <a:off x="2544432" y="1864001"/>
              <a:ext cx="5174160" cy="3562815"/>
            </a:xfrm>
            <a:prstGeom prst="hexagon">
              <a:avLst/>
            </a:prstGeom>
            <a:solidFill>
              <a:srgbClr val="DFC9EF"/>
            </a:solidFill>
            <a:ln w="4762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ED746AF-3D73-002D-4C66-4F3AB1AD0167}"/>
                </a:ext>
              </a:extLst>
            </p:cNvPr>
            <p:cNvSpPr txBox="1"/>
            <p:nvPr/>
          </p:nvSpPr>
          <p:spPr>
            <a:xfrm>
              <a:off x="2641233" y="3414576"/>
              <a:ext cx="247123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cap="all" dirty="0">
                  <a:latin typeface="Alte Haas Grotesk" panose="02000503000000020004" pitchFamily="2" charset="0"/>
                </a:rPr>
                <a:t>Left-side</a:t>
              </a:r>
            </a:p>
            <a:p>
              <a:pPr algn="ctr"/>
              <a:r>
                <a:rPr lang="en-US" sz="1600" b="1" cap="all" dirty="0">
                  <a:solidFill>
                    <a:schemeClr val="tx2"/>
                  </a:solidFill>
                  <a:latin typeface="Alte Haas Grotesk" panose="02000503000000020004" pitchFamily="2" charset="0"/>
                </a:rPr>
                <a:t>(primary)</a:t>
              </a:r>
            </a:p>
            <a:p>
              <a:pPr algn="ctr"/>
              <a:r>
                <a:rPr lang="en-US" sz="1600" b="1" cap="all" dirty="0">
                  <a:solidFill>
                    <a:schemeClr val="tx2"/>
                  </a:solidFill>
                  <a:latin typeface="Alte Haas Grotesk" panose="02000503000000020004" pitchFamily="2" charset="0"/>
                </a:rPr>
                <a:t>(driver)</a:t>
              </a:r>
              <a:endParaRPr lang="en-US" sz="2400" b="1" cap="all" dirty="0">
                <a:solidFill>
                  <a:schemeClr val="tx2"/>
                </a:solidFill>
                <a:latin typeface="Alte Haas Grotesk" panose="02000503000000020004" pitchFamily="2" charset="0"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DF4FF7F7-B50C-78A0-8E78-9D2536647B58}"/>
                </a:ext>
              </a:extLst>
            </p:cNvPr>
            <p:cNvCxnSpPr>
              <a:cxnSpLocks/>
            </p:cNvCxnSpPr>
            <p:nvPr/>
          </p:nvCxnSpPr>
          <p:spPr>
            <a:xfrm>
              <a:off x="5131512" y="1170432"/>
              <a:ext cx="0" cy="4949952"/>
            </a:xfrm>
            <a:prstGeom prst="line">
              <a:avLst/>
            </a:prstGeom>
            <a:ln w="6032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B9490E8-7CE6-F71A-7F60-8930B2B9CAAD}"/>
                </a:ext>
              </a:extLst>
            </p:cNvPr>
            <p:cNvSpPr txBox="1"/>
            <p:nvPr/>
          </p:nvSpPr>
          <p:spPr>
            <a:xfrm>
              <a:off x="5131512" y="3414576"/>
              <a:ext cx="242752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cap="all" dirty="0">
                  <a:latin typeface="Alte Haas Grotesk" panose="02000503000000020004" pitchFamily="2" charset="0"/>
                </a:rPr>
                <a:t>Right-side</a:t>
              </a:r>
              <a:br>
                <a:rPr lang="en-US" sz="2400" b="1" cap="all" dirty="0">
                  <a:latin typeface="Alte Haas Grotesk" panose="02000503000000020004" pitchFamily="2" charset="0"/>
                </a:rPr>
              </a:br>
              <a:r>
                <a:rPr kumimoji="0" lang="en-US" sz="1600" b="1" i="0" u="none" strike="noStrike" kern="1200" cap="all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Alte Haas Grotesk" panose="02000503000000020004" pitchFamily="2" charset="0"/>
                  <a:ea typeface="+mn-ea"/>
                  <a:cs typeface="+mn-cs"/>
                </a:rPr>
                <a:t>(secondary)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all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Alte Haas Grotesk" panose="02000503000000020004" pitchFamily="2" charset="0"/>
                  <a:ea typeface="+mn-ea"/>
                  <a:cs typeface="+mn-cs"/>
                </a:rPr>
                <a:t>(driven)</a:t>
              </a:r>
              <a:endParaRPr kumimoji="0" lang="en-US" sz="2400" b="1" i="0" u="none" strike="noStrike" kern="1200" cap="all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lte Haas Grotesk" panose="02000503000000020004" pitchFamily="2" charset="0"/>
                <a:ea typeface="+mn-ea"/>
                <a:cs typeface="+mn-cs"/>
              </a:endParaRPr>
            </a:p>
            <a:p>
              <a:pPr algn="ctr"/>
              <a:endParaRPr lang="en-US" sz="2400" b="1" cap="all" dirty="0">
                <a:latin typeface="Alte Haas Grotesk" panose="02000503000000020004" pitchFamily="2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370882E-05F6-5351-A72F-55738E742E1E}"/>
              </a:ext>
            </a:extLst>
          </p:cNvPr>
          <p:cNvSpPr txBox="1"/>
          <p:nvPr/>
        </p:nvSpPr>
        <p:spPr>
          <a:xfrm>
            <a:off x="890290" y="2922133"/>
            <a:ext cx="7680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800" dirty="0"/>
              <a:t>👻</a:t>
            </a:r>
            <a:endParaRPr lang="en-US" sz="8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F4CA44-310D-2CF1-4C16-354289332F63}"/>
              </a:ext>
            </a:extLst>
          </p:cNvPr>
          <p:cNvSpPr txBox="1"/>
          <p:nvPr/>
        </p:nvSpPr>
        <p:spPr>
          <a:xfrm>
            <a:off x="999593" y="4279548"/>
            <a:ext cx="135879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cap="all" dirty="0">
                <a:latin typeface="Alte Haas Grotesk" panose="02000503000000020004" pitchFamily="2" charset="0"/>
              </a:rPr>
              <a:t>user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513D08B-B977-ED31-A09D-98CB2EF43DD6}"/>
              </a:ext>
            </a:extLst>
          </p:cNvPr>
          <p:cNvCxnSpPr>
            <a:cxnSpLocks/>
          </p:cNvCxnSpPr>
          <p:nvPr/>
        </p:nvCxnSpPr>
        <p:spPr>
          <a:xfrm>
            <a:off x="2621280" y="3645408"/>
            <a:ext cx="719328" cy="0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8DCE4E9-337E-CD0C-EDF3-EC5209EDBB36}"/>
              </a:ext>
            </a:extLst>
          </p:cNvPr>
          <p:cNvCxnSpPr>
            <a:cxnSpLocks/>
          </p:cNvCxnSpPr>
          <p:nvPr/>
        </p:nvCxnSpPr>
        <p:spPr>
          <a:xfrm>
            <a:off x="8845296" y="3645408"/>
            <a:ext cx="1152144" cy="0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A2249EF-AC41-1445-F009-38ECDF554912}"/>
              </a:ext>
            </a:extLst>
          </p:cNvPr>
          <p:cNvSpPr txBox="1"/>
          <p:nvPr/>
        </p:nvSpPr>
        <p:spPr>
          <a:xfrm>
            <a:off x="9726840" y="2675912"/>
            <a:ext cx="2233512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cap="all" dirty="0">
                <a:latin typeface="Alte Haas Grotesk" panose="02000503000000020004" pitchFamily="2" charset="0"/>
              </a:rPr>
              <a:t>Data stores</a:t>
            </a:r>
          </a:p>
          <a:p>
            <a:pPr algn="ctr"/>
            <a:endParaRPr lang="en-US" sz="2000" b="1" cap="all" dirty="0">
              <a:latin typeface="Alte Haas Grotesk" panose="02000503000000020004" pitchFamily="2" charset="0"/>
            </a:endParaRPr>
          </a:p>
          <a:p>
            <a:pPr algn="ctr"/>
            <a:r>
              <a:rPr lang="en-US" sz="2000" b="1" cap="all" dirty="0">
                <a:latin typeface="Alte Haas Grotesk" panose="02000503000000020004" pitchFamily="2" charset="0"/>
              </a:rPr>
              <a:t>External systems</a:t>
            </a:r>
          </a:p>
          <a:p>
            <a:pPr algn="ctr"/>
            <a:endParaRPr lang="en-US" sz="2000" b="1" cap="all" dirty="0">
              <a:latin typeface="Alte Haas Grotesk" panose="02000503000000020004" pitchFamily="2" charset="0"/>
            </a:endParaRPr>
          </a:p>
          <a:p>
            <a:pPr algn="ctr"/>
            <a:r>
              <a:rPr lang="en-US" sz="2000" b="1" cap="all" dirty="0">
                <a:latin typeface="Alte Haas Grotesk" panose="02000503000000020004" pitchFamily="2" charset="0"/>
              </a:rPr>
              <a:t>APIs</a:t>
            </a:r>
          </a:p>
        </p:txBody>
      </p:sp>
    </p:spTree>
    <p:extLst>
      <p:ext uri="{BB962C8B-B14F-4D97-AF65-F5344CB8AC3E}">
        <p14:creationId xmlns:p14="http://schemas.microsoft.com/office/powerpoint/2010/main" val="1537419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4DC0F48-A1C4-AF9B-BC46-522299835CEE}"/>
              </a:ext>
            </a:extLst>
          </p:cNvPr>
          <p:cNvGrpSpPr/>
          <p:nvPr/>
        </p:nvGrpSpPr>
        <p:grpSpPr>
          <a:xfrm>
            <a:off x="3508920" y="1890756"/>
            <a:ext cx="5174160" cy="3562815"/>
            <a:chOff x="2544432" y="1890756"/>
            <a:chExt cx="5174160" cy="3562815"/>
          </a:xfrm>
        </p:grpSpPr>
        <p:sp>
          <p:nvSpPr>
            <p:cNvPr id="35" name="Hexagon 34">
              <a:extLst>
                <a:ext uri="{FF2B5EF4-FFF2-40B4-BE49-F238E27FC236}">
                  <a16:creationId xmlns:a16="http://schemas.microsoft.com/office/drawing/2014/main" id="{33B14C1D-1A7E-737A-1CCD-C4EC7DED6FA1}"/>
                </a:ext>
              </a:extLst>
            </p:cNvPr>
            <p:cNvSpPr/>
            <p:nvPr/>
          </p:nvSpPr>
          <p:spPr>
            <a:xfrm>
              <a:off x="2544432" y="1890756"/>
              <a:ext cx="5174160" cy="3562815"/>
            </a:xfrm>
            <a:prstGeom prst="hexagon">
              <a:avLst/>
            </a:prstGeom>
            <a:solidFill>
              <a:srgbClr val="DFC9EF"/>
            </a:solidFill>
            <a:ln w="4762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id="{6A6D51E6-CF65-EF02-1DBB-4E90126E0B31}"/>
                </a:ext>
              </a:extLst>
            </p:cNvPr>
            <p:cNvSpPr/>
            <p:nvPr/>
          </p:nvSpPr>
          <p:spPr>
            <a:xfrm>
              <a:off x="3620847" y="2625393"/>
              <a:ext cx="3040380" cy="2093540"/>
            </a:xfrm>
            <a:prstGeom prst="hexagon">
              <a:avLst/>
            </a:prstGeom>
            <a:solidFill>
              <a:srgbClr val="BA8CDC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940C4411-4AE3-4C39-3A25-7CA0DDA67A79}"/>
                </a:ext>
              </a:extLst>
            </p:cNvPr>
            <p:cNvGrpSpPr/>
            <p:nvPr/>
          </p:nvGrpSpPr>
          <p:grpSpPr>
            <a:xfrm>
              <a:off x="3871896" y="3112661"/>
              <a:ext cx="171374" cy="381578"/>
              <a:chOff x="7689730" y="3195744"/>
              <a:chExt cx="171374" cy="381578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5C6BA29F-F336-8477-0F22-3890AFCE60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5417" y="3367118"/>
                <a:ext cx="0" cy="2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EF1A047A-9909-5D12-7282-628EA8ED1B30}"/>
                  </a:ext>
                </a:extLst>
              </p:cNvPr>
              <p:cNvSpPr/>
              <p:nvPr/>
            </p:nvSpPr>
            <p:spPr>
              <a:xfrm>
                <a:off x="7689730" y="3195744"/>
                <a:ext cx="171374" cy="17137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CE914DA8-CDC3-DE3A-3738-128639367FC4}"/>
                </a:ext>
              </a:extLst>
            </p:cNvPr>
            <p:cNvSpPr/>
            <p:nvPr/>
          </p:nvSpPr>
          <p:spPr>
            <a:xfrm>
              <a:off x="5419423" y="3408660"/>
              <a:ext cx="425816" cy="351565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80B21C75-7B16-2C9B-F4C3-5F3C6DFDC475}"/>
                </a:ext>
              </a:extLst>
            </p:cNvPr>
            <p:cNvCxnSpPr>
              <a:cxnSpLocks/>
              <a:stCxn id="48" idx="3"/>
              <a:endCxn id="46" idx="1"/>
            </p:cNvCxnSpPr>
            <p:nvPr/>
          </p:nvCxnSpPr>
          <p:spPr>
            <a:xfrm flipV="1">
              <a:off x="4175200" y="3022566"/>
              <a:ext cx="604954" cy="612168"/>
            </a:xfrm>
            <a:prstGeom prst="bentConnector3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or: Elbow 44">
              <a:extLst>
                <a:ext uri="{FF2B5EF4-FFF2-40B4-BE49-F238E27FC236}">
                  <a16:creationId xmlns:a16="http://schemas.microsoft.com/office/drawing/2014/main" id="{8F16B881-7F02-9320-ABC2-0B490E03D5CA}"/>
                </a:ext>
              </a:extLst>
            </p:cNvPr>
            <p:cNvCxnSpPr>
              <a:cxnSpLocks/>
              <a:stCxn id="46" idx="3"/>
              <a:endCxn id="43" idx="0"/>
            </p:cNvCxnSpPr>
            <p:nvPr/>
          </p:nvCxnSpPr>
          <p:spPr>
            <a:xfrm>
              <a:off x="5205971" y="3022566"/>
              <a:ext cx="426360" cy="386094"/>
            </a:xfrm>
            <a:prstGeom prst="bentConnector2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3BEC7E3D-294F-32B3-0467-8A3ABCBC742D}"/>
                </a:ext>
              </a:extLst>
            </p:cNvPr>
            <p:cNvSpPr/>
            <p:nvPr/>
          </p:nvSpPr>
          <p:spPr>
            <a:xfrm>
              <a:off x="4780154" y="2846783"/>
              <a:ext cx="425817" cy="351565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Diamond 46">
              <a:extLst>
                <a:ext uri="{FF2B5EF4-FFF2-40B4-BE49-F238E27FC236}">
                  <a16:creationId xmlns:a16="http://schemas.microsoft.com/office/drawing/2014/main" id="{CF1E7E84-BE84-EF72-028C-7C6BE33BBDC3}"/>
                </a:ext>
              </a:extLst>
            </p:cNvPr>
            <p:cNvSpPr/>
            <p:nvPr/>
          </p:nvSpPr>
          <p:spPr>
            <a:xfrm>
              <a:off x="5213214" y="2932649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A41AD289-0792-2EA4-E800-3122F9EFFC59}"/>
                </a:ext>
              </a:extLst>
            </p:cNvPr>
            <p:cNvSpPr/>
            <p:nvPr/>
          </p:nvSpPr>
          <p:spPr>
            <a:xfrm>
              <a:off x="3749382" y="3458951"/>
              <a:ext cx="425818" cy="351565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Diamond 48">
              <a:extLst>
                <a:ext uri="{FF2B5EF4-FFF2-40B4-BE49-F238E27FC236}">
                  <a16:creationId xmlns:a16="http://schemas.microsoft.com/office/drawing/2014/main" id="{BC214A87-C3D5-FF0B-97DE-4DA23A95B490}"/>
                </a:ext>
              </a:extLst>
            </p:cNvPr>
            <p:cNvSpPr/>
            <p:nvPr/>
          </p:nvSpPr>
          <p:spPr>
            <a:xfrm>
              <a:off x="4178571" y="3547432"/>
              <a:ext cx="167130" cy="167132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Right Brace 49">
              <a:extLst>
                <a:ext uri="{FF2B5EF4-FFF2-40B4-BE49-F238E27FC236}">
                  <a16:creationId xmlns:a16="http://schemas.microsoft.com/office/drawing/2014/main" id="{6933D540-CF40-3B71-81DD-0728A7B7E745}"/>
                </a:ext>
              </a:extLst>
            </p:cNvPr>
            <p:cNvSpPr/>
            <p:nvPr/>
          </p:nvSpPr>
          <p:spPr>
            <a:xfrm rot="12414236">
              <a:off x="6548237" y="3733320"/>
              <a:ext cx="883655" cy="428062"/>
            </a:xfrm>
            <a:prstGeom prst="rightBrace">
              <a:avLst>
                <a:gd name="adj1" fmla="val 9622"/>
                <a:gd name="adj2" fmla="val 54011"/>
              </a:avLst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72ECD37-CF7C-FD44-E585-9389787F552F}"/>
                </a:ext>
              </a:extLst>
            </p:cNvPr>
            <p:cNvCxnSpPr>
              <a:cxnSpLocks/>
              <a:stCxn id="43" idx="3"/>
              <a:endCxn id="52" idx="1"/>
            </p:cNvCxnSpPr>
            <p:nvPr/>
          </p:nvCxnSpPr>
          <p:spPr>
            <a:xfrm>
              <a:off x="5845239" y="3584443"/>
              <a:ext cx="634759" cy="60184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13DB660-4E3D-3960-4A63-D7FBF409CF29}"/>
                </a:ext>
              </a:extLst>
            </p:cNvPr>
            <p:cNvSpPr/>
            <p:nvPr/>
          </p:nvSpPr>
          <p:spPr>
            <a:xfrm>
              <a:off x="6454901" y="3619530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7AC230C3-B6DC-459A-6E3F-2394AB209B41}"/>
                </a:ext>
              </a:extLst>
            </p:cNvPr>
            <p:cNvSpPr/>
            <p:nvPr/>
          </p:nvSpPr>
          <p:spPr>
            <a:xfrm>
              <a:off x="4313700" y="4061498"/>
              <a:ext cx="425816" cy="351565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8253828B-6500-05DB-B3F4-DE0CEA08709C}"/>
                </a:ext>
              </a:extLst>
            </p:cNvPr>
            <p:cNvSpPr/>
            <p:nvPr/>
          </p:nvSpPr>
          <p:spPr>
            <a:xfrm>
              <a:off x="5074088" y="4139358"/>
              <a:ext cx="425816" cy="351565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5" name="Connector: Elbow 64">
              <a:extLst>
                <a:ext uri="{FF2B5EF4-FFF2-40B4-BE49-F238E27FC236}">
                  <a16:creationId xmlns:a16="http://schemas.microsoft.com/office/drawing/2014/main" id="{623284CD-18F4-CF51-5F9F-6A6C6563AA46}"/>
                </a:ext>
              </a:extLst>
            </p:cNvPr>
            <p:cNvCxnSpPr>
              <a:cxnSpLocks/>
              <a:stCxn id="63" idx="3"/>
              <a:endCxn id="64" idx="1"/>
            </p:cNvCxnSpPr>
            <p:nvPr/>
          </p:nvCxnSpPr>
          <p:spPr>
            <a:xfrm>
              <a:off x="4739516" y="4237281"/>
              <a:ext cx="334572" cy="77860"/>
            </a:xfrm>
            <a:prstGeom prst="bentConnector3">
              <a:avLst>
                <a:gd name="adj1" fmla="val 57592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4E289FFA-45DA-6FFE-34F0-C4A60E2E3E8F}"/>
                </a:ext>
              </a:extLst>
            </p:cNvPr>
            <p:cNvCxnSpPr>
              <a:cxnSpLocks/>
              <a:stCxn id="48" idx="2"/>
              <a:endCxn id="63" idx="1"/>
            </p:cNvCxnSpPr>
            <p:nvPr/>
          </p:nvCxnSpPr>
          <p:spPr>
            <a:xfrm>
              <a:off x="3962291" y="3810516"/>
              <a:ext cx="351409" cy="426765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0DC8FA8-A750-E835-50E7-91D1B053EA3E}"/>
                </a:ext>
              </a:extLst>
            </p:cNvPr>
            <p:cNvSpPr txBox="1"/>
            <p:nvPr/>
          </p:nvSpPr>
          <p:spPr>
            <a:xfrm>
              <a:off x="3996978" y="2633768"/>
              <a:ext cx="21083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400" b="1" cap="all" dirty="0">
                  <a:latin typeface="Alte Haas Grotesk" panose="02000503000000020004" pitchFamily="2" charset="0"/>
                </a:rPr>
                <a:t>Domain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6926729-2368-F21C-A7F2-F3D542F577A7}"/>
                </a:ext>
              </a:extLst>
            </p:cNvPr>
            <p:cNvSpPr txBox="1"/>
            <p:nvPr/>
          </p:nvSpPr>
          <p:spPr>
            <a:xfrm>
              <a:off x="4780154" y="1924149"/>
              <a:ext cx="20458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400" b="1" cap="all" dirty="0">
                  <a:latin typeface="Alte Haas Grotesk" panose="02000503000000020004" pitchFamily="2" charset="0"/>
                </a:rPr>
                <a:t>Infrastructure</a:t>
              </a:r>
            </a:p>
          </p:txBody>
        </p:sp>
        <p:sp>
          <p:nvSpPr>
            <p:cNvPr id="85" name="Right Brace 84">
              <a:extLst>
                <a:ext uri="{FF2B5EF4-FFF2-40B4-BE49-F238E27FC236}">
                  <a16:creationId xmlns:a16="http://schemas.microsoft.com/office/drawing/2014/main" id="{ECBCF79C-DB7C-8437-A8D1-79A66D6A3034}"/>
                </a:ext>
              </a:extLst>
            </p:cNvPr>
            <p:cNvSpPr/>
            <p:nvPr/>
          </p:nvSpPr>
          <p:spPr>
            <a:xfrm rot="12414236">
              <a:off x="6139378" y="4519026"/>
              <a:ext cx="883655" cy="428062"/>
            </a:xfrm>
            <a:prstGeom prst="rightBrace">
              <a:avLst>
                <a:gd name="adj1" fmla="val 9622"/>
                <a:gd name="adj2" fmla="val 54011"/>
              </a:avLst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EFB2C063-5C64-7717-7CF4-F13A7821C2FA}"/>
                </a:ext>
              </a:extLst>
            </p:cNvPr>
            <p:cNvSpPr/>
            <p:nvPr/>
          </p:nvSpPr>
          <p:spPr>
            <a:xfrm>
              <a:off x="6046042" y="4405236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C2D66E4-746D-C29C-9C6E-03E99FEE3A62}"/>
                </a:ext>
              </a:extLst>
            </p:cNvPr>
            <p:cNvSpPr/>
            <p:nvPr/>
          </p:nvSpPr>
          <p:spPr>
            <a:xfrm rot="17820000">
              <a:off x="6373095" y="4599975"/>
              <a:ext cx="823899" cy="54631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cap="all" dirty="0">
                  <a:solidFill>
                    <a:schemeClr val="tx1"/>
                  </a:solidFill>
                </a:rPr>
                <a:t>Repository (Adapter)</a:t>
              </a:r>
              <a:endParaRPr lang="en-GB" sz="900" cap="all" dirty="0">
                <a:solidFill>
                  <a:schemeClr val="tx1"/>
                </a:solidFill>
              </a:endParaRP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6264A4D3-64FF-9EDF-3633-89AB523BA0D2}"/>
                </a:ext>
              </a:extLst>
            </p:cNvPr>
            <p:cNvCxnSpPr>
              <a:cxnSpLocks/>
              <a:stCxn id="64" idx="3"/>
              <a:endCxn id="86" idx="2"/>
            </p:cNvCxnSpPr>
            <p:nvPr/>
          </p:nvCxnSpPr>
          <p:spPr>
            <a:xfrm>
              <a:off x="5499904" y="4315141"/>
              <a:ext cx="546138" cy="175782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Diamond 99">
              <a:extLst>
                <a:ext uri="{FF2B5EF4-FFF2-40B4-BE49-F238E27FC236}">
                  <a16:creationId xmlns:a16="http://schemas.microsoft.com/office/drawing/2014/main" id="{6CA5F1AF-7106-D0E4-AB41-41734719A651}"/>
                </a:ext>
              </a:extLst>
            </p:cNvPr>
            <p:cNvSpPr/>
            <p:nvPr/>
          </p:nvSpPr>
          <p:spPr>
            <a:xfrm>
              <a:off x="4746556" y="415847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B4EA41F1-A440-2F90-8DE8-61CF29EE04C4}"/>
                </a:ext>
              </a:extLst>
            </p:cNvPr>
            <p:cNvSpPr/>
            <p:nvPr/>
          </p:nvSpPr>
          <p:spPr>
            <a:xfrm rot="17820000">
              <a:off x="6825496" y="3698388"/>
              <a:ext cx="824437" cy="546311"/>
            </a:xfrm>
            <a:prstGeom prst="rect">
              <a:avLst/>
            </a:prstGeom>
            <a:solidFill>
              <a:srgbClr val="FFD96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cap="all" dirty="0">
                  <a:solidFill>
                    <a:schemeClr val="tx1"/>
                  </a:solidFill>
                </a:rPr>
                <a:t>Auditorium </a:t>
              </a:r>
              <a:r>
                <a:rPr lang="fr-FR" sz="900" cap="all" dirty="0" err="1">
                  <a:solidFill>
                    <a:schemeClr val="tx1"/>
                  </a:solidFill>
                </a:rPr>
                <a:t>seating</a:t>
              </a:r>
              <a:r>
                <a:rPr lang="fr-FR" sz="900" cap="all" dirty="0">
                  <a:solidFill>
                    <a:schemeClr val="tx1"/>
                  </a:solidFill>
                </a:rPr>
                <a:t> web Adapter</a:t>
              </a:r>
              <a:endParaRPr lang="en-GB" sz="900" cap="all" dirty="0">
                <a:solidFill>
                  <a:schemeClr val="tx1"/>
                </a:solidFill>
              </a:endParaRPr>
            </a:p>
          </p:txBody>
        </p: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482C9FBF-083C-E03A-1E91-7D0E1A3E8928}"/>
                </a:ext>
              </a:extLst>
            </p:cNvPr>
            <p:cNvCxnSpPr>
              <a:cxnSpLocks/>
              <a:stCxn id="160" idx="2"/>
            </p:cNvCxnSpPr>
            <p:nvPr/>
          </p:nvCxnSpPr>
          <p:spPr>
            <a:xfrm>
              <a:off x="3496426" y="2834519"/>
              <a:ext cx="400567" cy="303239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E6B81530-3AF7-F7F1-E6D2-30E2FCEF1862}"/>
                </a:ext>
              </a:extLst>
            </p:cNvPr>
            <p:cNvSpPr/>
            <p:nvPr/>
          </p:nvSpPr>
          <p:spPr>
            <a:xfrm rot="17798078">
              <a:off x="2757713" y="2517497"/>
              <a:ext cx="1086095" cy="43778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cap="all" dirty="0" err="1">
                  <a:solidFill>
                    <a:schemeClr val="tx1"/>
                  </a:solidFill>
                </a:rPr>
                <a:t>WebController</a:t>
              </a:r>
              <a:r>
                <a:rPr lang="fr-FR" sz="900" cap="all" dirty="0">
                  <a:solidFill>
                    <a:schemeClr val="tx1"/>
                  </a:solidFill>
                </a:rPr>
                <a:t> (Adapter)</a:t>
              </a:r>
              <a:endParaRPr lang="en-GB" sz="900" cap="all" dirty="0">
                <a:solidFill>
                  <a:schemeClr val="tx1"/>
                </a:solidFill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7F5086DF-C070-E37B-B057-56181D96B9DE}"/>
                </a:ext>
              </a:extLst>
            </p:cNvPr>
            <p:cNvSpPr txBox="1"/>
            <p:nvPr/>
          </p:nvSpPr>
          <p:spPr>
            <a:xfrm>
              <a:off x="3492687" y="2670828"/>
              <a:ext cx="6187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b="1" dirty="0">
                  <a:solidFill>
                    <a:srgbClr val="C00000"/>
                  </a:solidFill>
                  <a:latin typeface="Alte Haas Grotesk" panose="02000503000000020004" pitchFamily="2" charset="0"/>
                </a:rPr>
                <a:t>(in proc)</a:t>
              </a:r>
              <a:endParaRPr lang="en-GB" sz="800" b="1" dirty="0">
                <a:solidFill>
                  <a:srgbClr val="C00000"/>
                </a:solidFill>
                <a:latin typeface="Alte Haas Grotesk" panose="02000503000000020004" pitchFamily="2" charset="0"/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DA178585-0911-0938-903A-12270E1D978E}"/>
              </a:ext>
            </a:extLst>
          </p:cNvPr>
          <p:cNvSpPr txBox="1"/>
          <p:nvPr/>
        </p:nvSpPr>
        <p:spPr>
          <a:xfrm>
            <a:off x="553665" y="176549"/>
            <a:ext cx="11130335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4800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deeply asymmetrical</a:t>
            </a:r>
          </a:p>
          <a:p>
            <a:pPr algn="r"/>
            <a:endParaRPr lang="en-US" sz="4800" b="1" cap="all" dirty="0">
              <a:solidFill>
                <a:srgbClr val="C00000"/>
              </a:solidFill>
              <a:latin typeface="Alte Haas Grotesk" panose="02000503000000020004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7933357-0C22-DF0D-E992-E2FBD5F5AA02}"/>
              </a:ext>
            </a:extLst>
          </p:cNvPr>
          <p:cNvGrpSpPr/>
          <p:nvPr/>
        </p:nvGrpSpPr>
        <p:grpSpPr>
          <a:xfrm>
            <a:off x="1626461" y="1250450"/>
            <a:ext cx="433987" cy="966307"/>
            <a:chOff x="1965168" y="2704885"/>
            <a:chExt cx="171374" cy="381578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C68279D-A83E-7324-80B8-5171C272A59B}"/>
                </a:ext>
              </a:extLst>
            </p:cNvPr>
            <p:cNvCxnSpPr>
              <a:cxnSpLocks/>
            </p:cNvCxnSpPr>
            <p:nvPr/>
          </p:nvCxnSpPr>
          <p:spPr>
            <a:xfrm>
              <a:off x="2050855" y="2876259"/>
              <a:ext cx="0" cy="210204"/>
            </a:xfrm>
            <a:prstGeom prst="line">
              <a:avLst/>
            </a:prstGeom>
            <a:ln w="793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C70A84D-D904-96E4-3C82-748B751FF6FE}"/>
                </a:ext>
              </a:extLst>
            </p:cNvPr>
            <p:cNvSpPr/>
            <p:nvPr/>
          </p:nvSpPr>
          <p:spPr>
            <a:xfrm>
              <a:off x="1965168" y="2704885"/>
              <a:ext cx="171374" cy="171374"/>
            </a:xfrm>
            <a:prstGeom prst="ellipse">
              <a:avLst/>
            </a:prstGeom>
            <a:solidFill>
              <a:schemeClr val="bg1"/>
            </a:solidFill>
            <a:ln w="793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A3349801-769A-872D-3FC1-1A90440DBCB8}"/>
              </a:ext>
            </a:extLst>
          </p:cNvPr>
          <p:cNvSpPr/>
          <p:nvPr/>
        </p:nvSpPr>
        <p:spPr>
          <a:xfrm rot="17820000">
            <a:off x="9623939" y="4098009"/>
            <a:ext cx="1499414" cy="993583"/>
          </a:xfrm>
          <a:prstGeom prst="rect">
            <a:avLst/>
          </a:prstGeom>
          <a:solidFill>
            <a:srgbClr val="FFD966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cap="all" dirty="0">
                <a:solidFill>
                  <a:schemeClr val="tx1"/>
                </a:solidFill>
                <a:latin typeface="Alte Haas Grotesk" panose="02000503000000020004" pitchFamily="2" charset="0"/>
              </a:rPr>
              <a:t>Right </a:t>
            </a:r>
            <a:r>
              <a:rPr lang="fr-FR" b="1" cap="all" dirty="0" err="1">
                <a:solidFill>
                  <a:schemeClr val="tx1"/>
                </a:solidFill>
                <a:latin typeface="Alte Haas Grotesk" panose="02000503000000020004" pitchFamily="2" charset="0"/>
              </a:rPr>
              <a:t>Adapters</a:t>
            </a:r>
            <a:endParaRPr lang="en-GB" b="1" cap="all" dirty="0">
              <a:solidFill>
                <a:schemeClr val="tx1"/>
              </a:solidFill>
              <a:latin typeface="Alte Haas Grotesk" panose="02000503000000020004" pitchFamily="2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4310008-1AAB-20E4-D325-4A13492AF26D}"/>
              </a:ext>
            </a:extLst>
          </p:cNvPr>
          <p:cNvSpPr txBox="1"/>
          <p:nvPr/>
        </p:nvSpPr>
        <p:spPr>
          <a:xfrm>
            <a:off x="645547" y="2263083"/>
            <a:ext cx="2769754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cap="all" dirty="0">
                <a:latin typeface="Alte Haas Grotesk" panose="02000503000000020004" pitchFamily="2" charset="0"/>
              </a:rPr>
              <a:t>Left-side Ports</a:t>
            </a:r>
          </a:p>
          <a:p>
            <a:pPr algn="ctr"/>
            <a:r>
              <a:rPr lang="en-US" sz="2000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to enter our DOMAIN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6E8D063-97D3-B05D-E4FD-111BEFA4586E}"/>
              </a:ext>
            </a:extLst>
          </p:cNvPr>
          <p:cNvSpPr/>
          <p:nvPr/>
        </p:nvSpPr>
        <p:spPr>
          <a:xfrm rot="17820000">
            <a:off x="1087377" y="4101312"/>
            <a:ext cx="1499414" cy="9935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cap="all" dirty="0" err="1">
                <a:solidFill>
                  <a:schemeClr val="tx1"/>
                </a:solidFill>
                <a:latin typeface="Alte Haas Grotesk" panose="02000503000000020004" pitchFamily="2" charset="0"/>
              </a:rPr>
              <a:t>Left</a:t>
            </a:r>
            <a:r>
              <a:rPr lang="fr-FR" b="1" cap="all" dirty="0">
                <a:solidFill>
                  <a:schemeClr val="tx1"/>
                </a:solidFill>
                <a:latin typeface="Alte Haas Grotesk" panose="02000503000000020004" pitchFamily="2" charset="0"/>
              </a:rPr>
              <a:t> </a:t>
            </a:r>
            <a:r>
              <a:rPr lang="fr-FR" b="1" cap="all" dirty="0" err="1">
                <a:solidFill>
                  <a:schemeClr val="tx1"/>
                </a:solidFill>
                <a:latin typeface="Alte Haas Grotesk" panose="02000503000000020004" pitchFamily="2" charset="0"/>
              </a:rPr>
              <a:t>adapters</a:t>
            </a:r>
            <a:endParaRPr lang="en-GB" b="1" cap="all" dirty="0">
              <a:solidFill>
                <a:schemeClr val="tx1"/>
              </a:solidFill>
              <a:latin typeface="Alte Haas Grotesk" panose="02000503000000020004" pitchFamily="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4A9F5C7-8234-E48F-1C51-ED05DD5983F4}"/>
              </a:ext>
            </a:extLst>
          </p:cNvPr>
          <p:cNvSpPr txBox="1"/>
          <p:nvPr/>
        </p:nvSpPr>
        <p:spPr>
          <a:xfrm>
            <a:off x="548538" y="5433932"/>
            <a:ext cx="2769754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cap="all" dirty="0">
                <a:latin typeface="Alte Haas Grotesk" panose="02000503000000020004" pitchFamily="2" charset="0"/>
              </a:rPr>
              <a:t>Left-side adapters translate </a:t>
            </a:r>
            <a:br>
              <a:rPr lang="en-US" sz="2000" b="1" cap="all" dirty="0">
                <a:latin typeface="Alte Haas Grotesk" panose="02000503000000020004" pitchFamily="2" charset="0"/>
              </a:rPr>
            </a:br>
            <a:r>
              <a:rPr lang="en-US" sz="2000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tech to domain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04CF76F-E99B-A719-220D-20B97B210456}"/>
              </a:ext>
            </a:extLst>
          </p:cNvPr>
          <p:cNvSpPr txBox="1"/>
          <p:nvPr/>
        </p:nvSpPr>
        <p:spPr>
          <a:xfrm>
            <a:off x="8988769" y="5441075"/>
            <a:ext cx="2769754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cap="all" dirty="0">
                <a:latin typeface="Alte Haas Grotesk" panose="02000503000000020004" pitchFamily="2" charset="0"/>
              </a:rPr>
              <a:t>Right-side adapters translate </a:t>
            </a:r>
            <a:r>
              <a:rPr lang="en-US" sz="2000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domain to tech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9569D49-812D-A592-10BD-E479797A7894}"/>
              </a:ext>
            </a:extLst>
          </p:cNvPr>
          <p:cNvGrpSpPr/>
          <p:nvPr/>
        </p:nvGrpSpPr>
        <p:grpSpPr>
          <a:xfrm rot="17647871">
            <a:off x="10156653" y="1254864"/>
            <a:ext cx="433987" cy="966307"/>
            <a:chOff x="1965168" y="2704885"/>
            <a:chExt cx="171374" cy="381578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C2BEF41-370A-867C-AE12-3963289987CF}"/>
                </a:ext>
              </a:extLst>
            </p:cNvPr>
            <p:cNvCxnSpPr>
              <a:cxnSpLocks/>
            </p:cNvCxnSpPr>
            <p:nvPr/>
          </p:nvCxnSpPr>
          <p:spPr>
            <a:xfrm>
              <a:off x="2050855" y="2876259"/>
              <a:ext cx="0" cy="210204"/>
            </a:xfrm>
            <a:prstGeom prst="line">
              <a:avLst/>
            </a:prstGeom>
            <a:ln w="793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B947F06E-0722-4212-8690-62494898A77C}"/>
                </a:ext>
              </a:extLst>
            </p:cNvPr>
            <p:cNvSpPr/>
            <p:nvPr/>
          </p:nvSpPr>
          <p:spPr>
            <a:xfrm>
              <a:off x="1965168" y="2704885"/>
              <a:ext cx="171374" cy="171374"/>
            </a:xfrm>
            <a:prstGeom prst="ellipse">
              <a:avLst/>
            </a:prstGeom>
            <a:solidFill>
              <a:schemeClr val="bg1"/>
            </a:solidFill>
            <a:ln w="793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4EC4CF44-75AA-B81B-1E0C-C2AEFB03BACE}"/>
              </a:ext>
            </a:extLst>
          </p:cNvPr>
          <p:cNvSpPr txBox="1"/>
          <p:nvPr/>
        </p:nvSpPr>
        <p:spPr>
          <a:xfrm>
            <a:off x="8988769" y="2113609"/>
            <a:ext cx="2769754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cap="all" dirty="0">
                <a:latin typeface="Alte Haas Grotesk" panose="02000503000000020004" pitchFamily="2" charset="0"/>
              </a:rPr>
              <a:t>Right-side Ports </a:t>
            </a:r>
            <a:r>
              <a:rPr lang="en-US" sz="2000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for</a:t>
            </a:r>
            <a:r>
              <a:rPr lang="en-US" sz="2000" b="1" cap="all" dirty="0">
                <a:latin typeface="Alte Haas Grotesk" panose="02000503000000020004" pitchFamily="2" charset="0"/>
              </a:rPr>
              <a:t> </a:t>
            </a:r>
            <a:r>
              <a:rPr lang="en-US" sz="2000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OUR domain to interact with others</a:t>
            </a:r>
          </a:p>
        </p:txBody>
      </p:sp>
    </p:spTree>
    <p:extLst>
      <p:ext uri="{BB962C8B-B14F-4D97-AF65-F5344CB8AC3E}">
        <p14:creationId xmlns:p14="http://schemas.microsoft.com/office/powerpoint/2010/main" val="1420281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5">
            <a:extLst>
              <a:ext uri="{FF2B5EF4-FFF2-40B4-BE49-F238E27FC236}">
                <a16:creationId xmlns:a16="http://schemas.microsoft.com/office/drawing/2014/main" id="{6C22163D-87CF-BDE6-599E-F2275CD480AD}"/>
              </a:ext>
            </a:extLst>
          </p:cNvPr>
          <p:cNvSpPr txBox="1"/>
          <p:nvPr/>
        </p:nvSpPr>
        <p:spPr>
          <a:xfrm>
            <a:off x="553665" y="176549"/>
            <a:ext cx="11130335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4000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Hexagonal “Micro” services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D87D58F9-2C40-7FD4-B61B-2A6215BFBADB}"/>
              </a:ext>
            </a:extLst>
          </p:cNvPr>
          <p:cNvSpPr txBox="1"/>
          <p:nvPr/>
        </p:nvSpPr>
        <p:spPr>
          <a:xfrm>
            <a:off x="8236963" y="842546"/>
            <a:ext cx="3364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@tpierrain (use case driven)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F148EDC-DFD7-DD46-9E09-4881F99D4190}"/>
              </a:ext>
            </a:extLst>
          </p:cNvPr>
          <p:cNvCxnSpPr>
            <a:cxnSpLocks/>
            <a:stCxn id="216" idx="2"/>
            <a:endCxn id="54" idx="3"/>
          </p:cNvCxnSpPr>
          <p:nvPr/>
        </p:nvCxnSpPr>
        <p:spPr>
          <a:xfrm>
            <a:off x="7481098" y="4095553"/>
            <a:ext cx="1504138" cy="51947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Hexagon 53">
            <a:extLst>
              <a:ext uri="{FF2B5EF4-FFF2-40B4-BE49-F238E27FC236}">
                <a16:creationId xmlns:a16="http://schemas.microsoft.com/office/drawing/2014/main" id="{9DD52ED7-5148-67C5-D885-4E2830223613}"/>
              </a:ext>
            </a:extLst>
          </p:cNvPr>
          <p:cNvSpPr/>
          <p:nvPr/>
        </p:nvSpPr>
        <p:spPr>
          <a:xfrm>
            <a:off x="8985236" y="3672163"/>
            <a:ext cx="2738578" cy="1885727"/>
          </a:xfrm>
          <a:prstGeom prst="hexagon">
            <a:avLst/>
          </a:prstGeom>
          <a:solidFill>
            <a:srgbClr val="C5E0B4"/>
          </a:solidFill>
          <a:ln w="476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b="1" cap="all" dirty="0">
                <a:solidFill>
                  <a:schemeClr val="tx1"/>
                </a:solidFill>
                <a:latin typeface="Alte Haas Grotesk" panose="02000503000000020004" pitchFamily="2" charset="0"/>
              </a:rPr>
              <a:t>Auditorium </a:t>
            </a:r>
            <a:r>
              <a:rPr lang="en-GB" sz="1800" b="1" cap="all" dirty="0" err="1">
                <a:solidFill>
                  <a:schemeClr val="tx1"/>
                </a:solidFill>
                <a:latin typeface="Alte Haas Grotesk" panose="02000503000000020004" pitchFamily="2" charset="0"/>
              </a:rPr>
              <a:t>seatings</a:t>
            </a:r>
            <a:r>
              <a:rPr lang="en-GB" sz="1800" b="1" cap="all" dirty="0">
                <a:solidFill>
                  <a:schemeClr val="tx1"/>
                </a:solidFill>
                <a:latin typeface="Alte Haas Grotesk" panose="02000503000000020004" pitchFamily="2" charset="0"/>
              </a:rPr>
              <a:t> API</a:t>
            </a:r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2C75229-5FE5-9C3C-75B6-2803B1934537}"/>
              </a:ext>
            </a:extLst>
          </p:cNvPr>
          <p:cNvGrpSpPr/>
          <p:nvPr/>
        </p:nvGrpSpPr>
        <p:grpSpPr>
          <a:xfrm>
            <a:off x="1185295" y="1169988"/>
            <a:ext cx="7317239" cy="4795034"/>
            <a:chOff x="-228725" y="651514"/>
            <a:chExt cx="7317239" cy="4795034"/>
          </a:xfrm>
        </p:grpSpPr>
        <p:sp>
          <p:nvSpPr>
            <p:cNvPr id="35" name="Hexagon 34">
              <a:extLst>
                <a:ext uri="{FF2B5EF4-FFF2-40B4-BE49-F238E27FC236}">
                  <a16:creationId xmlns:a16="http://schemas.microsoft.com/office/drawing/2014/main" id="{33B14C1D-1A7E-737A-1CCD-C4EC7DED6FA1}"/>
                </a:ext>
              </a:extLst>
            </p:cNvPr>
            <p:cNvSpPr/>
            <p:nvPr/>
          </p:nvSpPr>
          <p:spPr>
            <a:xfrm>
              <a:off x="1130412" y="1372282"/>
              <a:ext cx="5174160" cy="3562815"/>
            </a:xfrm>
            <a:prstGeom prst="hexagon">
              <a:avLst/>
            </a:prstGeom>
            <a:solidFill>
              <a:srgbClr val="DFC9EF"/>
            </a:solidFill>
            <a:ln w="4762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id="{6A6D51E6-CF65-EF02-1DBB-4E90126E0B31}"/>
                </a:ext>
              </a:extLst>
            </p:cNvPr>
            <p:cNvSpPr/>
            <p:nvPr/>
          </p:nvSpPr>
          <p:spPr>
            <a:xfrm>
              <a:off x="2206827" y="2106919"/>
              <a:ext cx="3040380" cy="2093540"/>
            </a:xfrm>
            <a:prstGeom prst="hexagon">
              <a:avLst/>
            </a:prstGeom>
            <a:solidFill>
              <a:srgbClr val="BA8CDC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940C4411-4AE3-4C39-3A25-7CA0DDA67A79}"/>
                </a:ext>
              </a:extLst>
            </p:cNvPr>
            <p:cNvGrpSpPr/>
            <p:nvPr/>
          </p:nvGrpSpPr>
          <p:grpSpPr>
            <a:xfrm>
              <a:off x="2457876" y="2594187"/>
              <a:ext cx="171374" cy="381578"/>
              <a:chOff x="7689730" y="3195744"/>
              <a:chExt cx="171374" cy="381578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5C6BA29F-F336-8477-0F22-3890AFCE60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5417" y="3367118"/>
                <a:ext cx="0" cy="2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EF1A047A-9909-5D12-7282-628EA8ED1B30}"/>
                  </a:ext>
                </a:extLst>
              </p:cNvPr>
              <p:cNvSpPr/>
              <p:nvPr/>
            </p:nvSpPr>
            <p:spPr>
              <a:xfrm>
                <a:off x="7689730" y="3195744"/>
                <a:ext cx="171374" cy="17137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CE914DA8-CDC3-DE3A-3738-128639367FC4}"/>
                </a:ext>
              </a:extLst>
            </p:cNvPr>
            <p:cNvSpPr/>
            <p:nvPr/>
          </p:nvSpPr>
          <p:spPr>
            <a:xfrm>
              <a:off x="4005403" y="2890186"/>
              <a:ext cx="425816" cy="351565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80B21C75-7B16-2C9B-F4C3-5F3C6DFDC475}"/>
                </a:ext>
              </a:extLst>
            </p:cNvPr>
            <p:cNvCxnSpPr>
              <a:cxnSpLocks/>
              <a:stCxn id="48" idx="3"/>
              <a:endCxn id="46" idx="1"/>
            </p:cNvCxnSpPr>
            <p:nvPr/>
          </p:nvCxnSpPr>
          <p:spPr>
            <a:xfrm flipV="1">
              <a:off x="2761180" y="2504092"/>
              <a:ext cx="604954" cy="612168"/>
            </a:xfrm>
            <a:prstGeom prst="bentConnector3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or: Elbow 44">
              <a:extLst>
                <a:ext uri="{FF2B5EF4-FFF2-40B4-BE49-F238E27FC236}">
                  <a16:creationId xmlns:a16="http://schemas.microsoft.com/office/drawing/2014/main" id="{8F16B881-7F02-9320-ABC2-0B490E03D5CA}"/>
                </a:ext>
              </a:extLst>
            </p:cNvPr>
            <p:cNvCxnSpPr>
              <a:cxnSpLocks/>
              <a:stCxn id="46" idx="3"/>
              <a:endCxn id="43" idx="0"/>
            </p:cNvCxnSpPr>
            <p:nvPr/>
          </p:nvCxnSpPr>
          <p:spPr>
            <a:xfrm>
              <a:off x="3791951" y="2504092"/>
              <a:ext cx="426360" cy="386094"/>
            </a:xfrm>
            <a:prstGeom prst="bentConnector2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3BEC7E3D-294F-32B3-0467-8A3ABCBC742D}"/>
                </a:ext>
              </a:extLst>
            </p:cNvPr>
            <p:cNvSpPr/>
            <p:nvPr/>
          </p:nvSpPr>
          <p:spPr>
            <a:xfrm>
              <a:off x="3366134" y="2328309"/>
              <a:ext cx="425817" cy="351565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Diamond 46">
              <a:extLst>
                <a:ext uri="{FF2B5EF4-FFF2-40B4-BE49-F238E27FC236}">
                  <a16:creationId xmlns:a16="http://schemas.microsoft.com/office/drawing/2014/main" id="{CF1E7E84-BE84-EF72-028C-7C6BE33BBDC3}"/>
                </a:ext>
              </a:extLst>
            </p:cNvPr>
            <p:cNvSpPr/>
            <p:nvPr/>
          </p:nvSpPr>
          <p:spPr>
            <a:xfrm>
              <a:off x="3799194" y="241417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A41AD289-0792-2EA4-E800-3122F9EFFC59}"/>
                </a:ext>
              </a:extLst>
            </p:cNvPr>
            <p:cNvSpPr/>
            <p:nvPr/>
          </p:nvSpPr>
          <p:spPr>
            <a:xfrm>
              <a:off x="2335362" y="2940477"/>
              <a:ext cx="425818" cy="351565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Diamond 48">
              <a:extLst>
                <a:ext uri="{FF2B5EF4-FFF2-40B4-BE49-F238E27FC236}">
                  <a16:creationId xmlns:a16="http://schemas.microsoft.com/office/drawing/2014/main" id="{BC214A87-C3D5-FF0B-97DE-4DA23A95B490}"/>
                </a:ext>
              </a:extLst>
            </p:cNvPr>
            <p:cNvSpPr/>
            <p:nvPr/>
          </p:nvSpPr>
          <p:spPr>
            <a:xfrm>
              <a:off x="2764551" y="3028958"/>
              <a:ext cx="167130" cy="167132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Right Brace 49">
              <a:extLst>
                <a:ext uri="{FF2B5EF4-FFF2-40B4-BE49-F238E27FC236}">
                  <a16:creationId xmlns:a16="http://schemas.microsoft.com/office/drawing/2014/main" id="{6933D540-CF40-3B71-81DD-0728A7B7E745}"/>
                </a:ext>
              </a:extLst>
            </p:cNvPr>
            <p:cNvSpPr/>
            <p:nvPr/>
          </p:nvSpPr>
          <p:spPr>
            <a:xfrm rot="12414236">
              <a:off x="5134217" y="3214846"/>
              <a:ext cx="883655" cy="428062"/>
            </a:xfrm>
            <a:prstGeom prst="rightBrace">
              <a:avLst>
                <a:gd name="adj1" fmla="val 9622"/>
                <a:gd name="adj2" fmla="val 54011"/>
              </a:avLst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72ECD37-CF7C-FD44-E585-9389787F552F}"/>
                </a:ext>
              </a:extLst>
            </p:cNvPr>
            <p:cNvCxnSpPr>
              <a:cxnSpLocks/>
              <a:stCxn id="43" idx="3"/>
              <a:endCxn id="52" idx="1"/>
            </p:cNvCxnSpPr>
            <p:nvPr/>
          </p:nvCxnSpPr>
          <p:spPr>
            <a:xfrm>
              <a:off x="4431219" y="3065969"/>
              <a:ext cx="634759" cy="60184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13DB660-4E3D-3960-4A63-D7FBF409CF29}"/>
                </a:ext>
              </a:extLst>
            </p:cNvPr>
            <p:cNvSpPr/>
            <p:nvPr/>
          </p:nvSpPr>
          <p:spPr>
            <a:xfrm>
              <a:off x="5040881" y="3101056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7AC230C3-B6DC-459A-6E3F-2394AB209B41}"/>
                </a:ext>
              </a:extLst>
            </p:cNvPr>
            <p:cNvSpPr/>
            <p:nvPr/>
          </p:nvSpPr>
          <p:spPr>
            <a:xfrm>
              <a:off x="2899680" y="3543024"/>
              <a:ext cx="425816" cy="351565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8253828B-6500-05DB-B3F4-DE0CEA08709C}"/>
                </a:ext>
              </a:extLst>
            </p:cNvPr>
            <p:cNvSpPr/>
            <p:nvPr/>
          </p:nvSpPr>
          <p:spPr>
            <a:xfrm>
              <a:off x="3660068" y="3620884"/>
              <a:ext cx="425816" cy="351565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5" name="Connector: Elbow 64">
              <a:extLst>
                <a:ext uri="{FF2B5EF4-FFF2-40B4-BE49-F238E27FC236}">
                  <a16:creationId xmlns:a16="http://schemas.microsoft.com/office/drawing/2014/main" id="{623284CD-18F4-CF51-5F9F-6A6C6563AA46}"/>
                </a:ext>
              </a:extLst>
            </p:cNvPr>
            <p:cNvCxnSpPr>
              <a:cxnSpLocks/>
              <a:stCxn id="63" idx="3"/>
              <a:endCxn id="64" idx="1"/>
            </p:cNvCxnSpPr>
            <p:nvPr/>
          </p:nvCxnSpPr>
          <p:spPr>
            <a:xfrm>
              <a:off x="3325496" y="3718807"/>
              <a:ext cx="334572" cy="77860"/>
            </a:xfrm>
            <a:prstGeom prst="bentConnector3">
              <a:avLst>
                <a:gd name="adj1" fmla="val 57592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4E289FFA-45DA-6FFE-34F0-C4A60E2E3E8F}"/>
                </a:ext>
              </a:extLst>
            </p:cNvPr>
            <p:cNvCxnSpPr>
              <a:cxnSpLocks/>
              <a:stCxn id="48" idx="2"/>
              <a:endCxn id="63" idx="1"/>
            </p:cNvCxnSpPr>
            <p:nvPr/>
          </p:nvCxnSpPr>
          <p:spPr>
            <a:xfrm>
              <a:off x="2548271" y="3292042"/>
              <a:ext cx="351409" cy="426765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0DC8FA8-A750-E835-50E7-91D1B053EA3E}"/>
                </a:ext>
              </a:extLst>
            </p:cNvPr>
            <p:cNvSpPr txBox="1"/>
            <p:nvPr/>
          </p:nvSpPr>
          <p:spPr>
            <a:xfrm>
              <a:off x="2582958" y="2115294"/>
              <a:ext cx="21083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latin typeface="Alte Haas Grotesk" panose="02000503000000020004" pitchFamily="2" charset="0"/>
                </a:rPr>
                <a:t>Seat suggestions Domain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6926729-2368-F21C-A7F2-F3D542F577A7}"/>
                </a:ext>
              </a:extLst>
            </p:cNvPr>
            <p:cNvSpPr txBox="1"/>
            <p:nvPr/>
          </p:nvSpPr>
          <p:spPr>
            <a:xfrm>
              <a:off x="3888634" y="1405675"/>
              <a:ext cx="1523320" cy="272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latin typeface="Alte Haas Grotesk" panose="02000503000000020004" pitchFamily="2" charset="0"/>
                </a:rPr>
                <a:t>Infrastructure</a:t>
              </a:r>
            </a:p>
          </p:txBody>
        </p:sp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7EB3B387-29CE-ED80-CE7F-BA9EBA7FB2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8725" y="651514"/>
              <a:ext cx="696871" cy="656800"/>
            </a:xfrm>
            <a:prstGeom prst="rect">
              <a:avLst/>
            </a:prstGeom>
          </p:spPr>
        </p:pic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E0BD609C-A372-9B77-A208-61AAF7FAC62E}"/>
                </a:ext>
              </a:extLst>
            </p:cNvPr>
            <p:cNvCxnSpPr>
              <a:cxnSpLocks/>
            </p:cNvCxnSpPr>
            <p:nvPr/>
          </p:nvCxnSpPr>
          <p:spPr>
            <a:xfrm>
              <a:off x="447979" y="1267403"/>
              <a:ext cx="1145077" cy="89477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9B6EC26-17C9-4060-F3BD-944E655A43B6}"/>
                </a:ext>
              </a:extLst>
            </p:cNvPr>
            <p:cNvSpPr txBox="1"/>
            <p:nvPr/>
          </p:nvSpPr>
          <p:spPr>
            <a:xfrm>
              <a:off x="756465" y="1541936"/>
              <a:ext cx="487634" cy="230832"/>
            </a:xfrm>
            <a:prstGeom prst="rect">
              <a:avLst/>
            </a:prstGeom>
            <a:solidFill>
              <a:srgbClr val="E4C16C"/>
            </a:solidFill>
          </p:spPr>
          <p:txBody>
            <a:bodyPr wrap="none" rtlCol="0">
              <a:spAutoFit/>
            </a:bodyPr>
            <a:lstStyle>
              <a:defPPr>
                <a:defRPr lang="fr-FR"/>
              </a:defPPr>
              <a:lvl1pPr>
                <a:defRPr sz="900" b="1">
                  <a:latin typeface="Alte Haas Grotesk" panose="02000503000000020004" pitchFamily="2" charset="0"/>
                </a:defRPr>
              </a:lvl1pPr>
            </a:lstStyle>
            <a:p>
              <a:r>
                <a:rPr lang="fr-FR" dirty="0"/>
                <a:t>HTTP</a:t>
              </a:r>
              <a:endParaRPr lang="en-GB" dirty="0"/>
            </a:p>
          </p:txBody>
        </p:sp>
        <p:sp>
          <p:nvSpPr>
            <p:cNvPr id="85" name="Right Brace 84">
              <a:extLst>
                <a:ext uri="{FF2B5EF4-FFF2-40B4-BE49-F238E27FC236}">
                  <a16:creationId xmlns:a16="http://schemas.microsoft.com/office/drawing/2014/main" id="{ECBCF79C-DB7C-8437-A8D1-79A66D6A3034}"/>
                </a:ext>
              </a:extLst>
            </p:cNvPr>
            <p:cNvSpPr/>
            <p:nvPr/>
          </p:nvSpPr>
          <p:spPr>
            <a:xfrm rot="12414236">
              <a:off x="4725358" y="4000552"/>
              <a:ext cx="883655" cy="428062"/>
            </a:xfrm>
            <a:prstGeom prst="rightBrace">
              <a:avLst>
                <a:gd name="adj1" fmla="val 9622"/>
                <a:gd name="adj2" fmla="val 54011"/>
              </a:avLst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EFB2C063-5C64-7717-7CF4-F13A7821C2FA}"/>
                </a:ext>
              </a:extLst>
            </p:cNvPr>
            <p:cNvSpPr/>
            <p:nvPr/>
          </p:nvSpPr>
          <p:spPr>
            <a:xfrm>
              <a:off x="4632022" y="3886762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C2D66E4-746D-C29C-9C6E-03E99FEE3A62}"/>
                </a:ext>
              </a:extLst>
            </p:cNvPr>
            <p:cNvSpPr/>
            <p:nvPr/>
          </p:nvSpPr>
          <p:spPr>
            <a:xfrm rot="17820000">
              <a:off x="4959075" y="4081501"/>
              <a:ext cx="823899" cy="54631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cap="all" dirty="0">
                  <a:solidFill>
                    <a:schemeClr val="tx1"/>
                  </a:solidFill>
                </a:rPr>
                <a:t>Repository (Adapter)</a:t>
              </a:r>
              <a:endParaRPr lang="en-GB" sz="900" cap="all" dirty="0">
                <a:solidFill>
                  <a:schemeClr val="tx1"/>
                </a:solidFill>
              </a:endParaRP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6264A4D3-64FF-9EDF-3633-89AB523BA0D2}"/>
                </a:ext>
              </a:extLst>
            </p:cNvPr>
            <p:cNvCxnSpPr>
              <a:cxnSpLocks/>
              <a:stCxn id="64" idx="3"/>
              <a:endCxn id="86" idx="2"/>
            </p:cNvCxnSpPr>
            <p:nvPr/>
          </p:nvCxnSpPr>
          <p:spPr>
            <a:xfrm>
              <a:off x="4085884" y="3796667"/>
              <a:ext cx="546138" cy="175782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Diamond 99">
              <a:extLst>
                <a:ext uri="{FF2B5EF4-FFF2-40B4-BE49-F238E27FC236}">
                  <a16:creationId xmlns:a16="http://schemas.microsoft.com/office/drawing/2014/main" id="{6CA5F1AF-7106-D0E4-AB41-41734719A651}"/>
                </a:ext>
              </a:extLst>
            </p:cNvPr>
            <p:cNvSpPr/>
            <p:nvPr/>
          </p:nvSpPr>
          <p:spPr>
            <a:xfrm>
              <a:off x="3332536" y="3640001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2" name="Flowchart: Magnetic Disk 101">
              <a:extLst>
                <a:ext uri="{FF2B5EF4-FFF2-40B4-BE49-F238E27FC236}">
                  <a16:creationId xmlns:a16="http://schemas.microsoft.com/office/drawing/2014/main" id="{8809B9B3-2ABA-7002-C465-823660F01F15}"/>
                </a:ext>
              </a:extLst>
            </p:cNvPr>
            <p:cNvSpPr/>
            <p:nvPr/>
          </p:nvSpPr>
          <p:spPr>
            <a:xfrm>
              <a:off x="6449037" y="4738570"/>
              <a:ext cx="504521" cy="707978"/>
            </a:xfrm>
            <a:prstGeom prst="flowChartMagneticDisk">
              <a:avLst/>
            </a:prstGeom>
            <a:solidFill>
              <a:srgbClr val="DFC9EF"/>
            </a:solidFill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cap="all" dirty="0" err="1">
                  <a:solidFill>
                    <a:schemeClr val="tx1"/>
                  </a:solidFill>
                  <a:latin typeface="Alte Haas Grotesk" panose="02000503000000020004" pitchFamily="2" charset="0"/>
                </a:rPr>
                <a:t>db</a:t>
              </a:r>
              <a:endParaRPr lang="fr-FR" sz="1400" b="1" cap="all" dirty="0">
                <a:solidFill>
                  <a:schemeClr val="tx1"/>
                </a:solidFill>
                <a:latin typeface="Alte Haas Grotesk" panose="02000503000000020004" pitchFamily="2" charset="0"/>
              </a:endParaRPr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9DC579C9-2B02-64AB-2FBD-5421A8699E3D}"/>
                </a:ext>
              </a:extLst>
            </p:cNvPr>
            <p:cNvCxnSpPr>
              <a:cxnSpLocks/>
              <a:stCxn id="84" idx="2"/>
              <a:endCxn id="102" idx="2"/>
            </p:cNvCxnSpPr>
            <p:nvPr/>
          </p:nvCxnSpPr>
          <p:spPr>
            <a:xfrm>
              <a:off x="5614408" y="4478666"/>
              <a:ext cx="834629" cy="61389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35FD09CB-1EA0-C721-B9D5-8B0814D9365D}"/>
                </a:ext>
              </a:extLst>
            </p:cNvPr>
            <p:cNvSpPr txBox="1"/>
            <p:nvPr/>
          </p:nvSpPr>
          <p:spPr>
            <a:xfrm>
              <a:off x="2047278" y="4991066"/>
              <a:ext cx="33382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cap="all" dirty="0">
                  <a:solidFill>
                    <a:srgbClr val="C00000"/>
                  </a:solidFill>
                  <a:latin typeface="Alte Haas Grotesk" panose="02000503000000020004" pitchFamily="2" charset="0"/>
                </a:rPr>
                <a:t>Seat Suggestions API</a:t>
              </a: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B4EA41F1-A440-2F90-8DE8-61CF29EE04C4}"/>
                </a:ext>
              </a:extLst>
            </p:cNvPr>
            <p:cNvSpPr/>
            <p:nvPr/>
          </p:nvSpPr>
          <p:spPr>
            <a:xfrm rot="17820000">
              <a:off x="5411476" y="3179914"/>
              <a:ext cx="824437" cy="546311"/>
            </a:xfrm>
            <a:prstGeom prst="rect">
              <a:avLst/>
            </a:prstGeom>
            <a:solidFill>
              <a:srgbClr val="FFD96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cap="all" dirty="0">
                  <a:solidFill>
                    <a:schemeClr val="tx1"/>
                  </a:solidFill>
                </a:rPr>
                <a:t>Auditorium </a:t>
              </a:r>
              <a:r>
                <a:rPr lang="fr-FR" sz="900" cap="all" dirty="0" err="1">
                  <a:solidFill>
                    <a:schemeClr val="tx1"/>
                  </a:solidFill>
                </a:rPr>
                <a:t>seating</a:t>
              </a:r>
              <a:r>
                <a:rPr lang="fr-FR" sz="900" cap="all" dirty="0">
                  <a:solidFill>
                    <a:schemeClr val="tx1"/>
                  </a:solidFill>
                </a:rPr>
                <a:t> web Adapter</a:t>
              </a:r>
              <a:endParaRPr lang="en-GB" sz="900" cap="all" dirty="0">
                <a:solidFill>
                  <a:schemeClr val="tx1"/>
                </a:solidFill>
              </a:endParaRPr>
            </a:p>
          </p:txBody>
        </p: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482C9FBF-083C-E03A-1E91-7D0E1A3E8928}"/>
                </a:ext>
              </a:extLst>
            </p:cNvPr>
            <p:cNvCxnSpPr>
              <a:cxnSpLocks/>
              <a:stCxn id="160" idx="2"/>
            </p:cNvCxnSpPr>
            <p:nvPr/>
          </p:nvCxnSpPr>
          <p:spPr>
            <a:xfrm>
              <a:off x="2082406" y="2316045"/>
              <a:ext cx="400567" cy="303239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E6B81530-3AF7-F7F1-E6D2-30E2FCEF1862}"/>
                </a:ext>
              </a:extLst>
            </p:cNvPr>
            <p:cNvSpPr/>
            <p:nvPr/>
          </p:nvSpPr>
          <p:spPr>
            <a:xfrm rot="17798078">
              <a:off x="1343693" y="1999023"/>
              <a:ext cx="1086095" cy="43778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cap="all" dirty="0" err="1">
                  <a:solidFill>
                    <a:schemeClr val="tx1"/>
                  </a:solidFill>
                </a:rPr>
                <a:t>WebController</a:t>
              </a:r>
              <a:r>
                <a:rPr lang="fr-FR" sz="900" cap="all" dirty="0">
                  <a:solidFill>
                    <a:schemeClr val="tx1"/>
                  </a:solidFill>
                </a:rPr>
                <a:t> (Adapter)</a:t>
              </a:r>
              <a:endParaRPr lang="en-GB" sz="900" cap="all" dirty="0">
                <a:solidFill>
                  <a:schemeClr val="tx1"/>
                </a:solidFill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7F5086DF-C070-E37B-B057-56181D96B9DE}"/>
                </a:ext>
              </a:extLst>
            </p:cNvPr>
            <p:cNvSpPr txBox="1"/>
            <p:nvPr/>
          </p:nvSpPr>
          <p:spPr>
            <a:xfrm>
              <a:off x="2078667" y="2152354"/>
              <a:ext cx="6187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b="1" dirty="0">
                  <a:solidFill>
                    <a:srgbClr val="C00000"/>
                  </a:solidFill>
                  <a:latin typeface="Alte Haas Grotesk" panose="02000503000000020004" pitchFamily="2" charset="0"/>
                </a:rPr>
                <a:t>(in proc)</a:t>
              </a:r>
              <a:endParaRPr lang="en-GB" sz="800" b="1" dirty="0">
                <a:solidFill>
                  <a:srgbClr val="C00000"/>
                </a:solidFill>
                <a:latin typeface="Alte Haas Grotesk" panose="02000503000000020004" pitchFamily="2" charset="0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CCB73EF0-935D-80FD-0DA6-10CCD5AA72D7}"/>
                </a:ext>
              </a:extLst>
            </p:cNvPr>
            <p:cNvSpPr txBox="1"/>
            <p:nvPr/>
          </p:nvSpPr>
          <p:spPr>
            <a:xfrm>
              <a:off x="6600880" y="3691716"/>
              <a:ext cx="487634" cy="230832"/>
            </a:xfrm>
            <a:prstGeom prst="rect">
              <a:avLst/>
            </a:prstGeom>
            <a:solidFill>
              <a:srgbClr val="D39807"/>
            </a:solidFill>
          </p:spPr>
          <p:txBody>
            <a:bodyPr wrap="none" rtlCol="0">
              <a:spAutoFit/>
            </a:bodyPr>
            <a:lstStyle/>
            <a:p>
              <a:r>
                <a:rPr lang="fr-FR" sz="900" b="1" dirty="0">
                  <a:latin typeface="Alte Haas Grotesk" panose="02000503000000020004" pitchFamily="2" charset="0"/>
                </a:rPr>
                <a:t>HTTP</a:t>
              </a:r>
              <a:endParaRPr lang="en-GB" sz="900" b="1" dirty="0">
                <a:latin typeface="Alte Haas Grotesk" panose="02000503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2741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2F55C-0C67-8008-3583-F16BF41CB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Hexagonal Architecture: one pattern, multiple facets?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66A2F-28C4-07BB-AD2E-7140FA48E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5034" y="1825625"/>
            <a:ext cx="9709608" cy="1996567"/>
          </a:xfrm>
          <a:solidFill>
            <a:schemeClr val="bg2">
              <a:alpha val="48000"/>
            </a:schemeClr>
          </a:solidFill>
          <a:ln>
            <a:noFill/>
          </a:ln>
        </p:spPr>
        <p:txBody>
          <a:bodyPr tIns="91440" bIns="0">
            <a:normAutofit fontScale="85000" lnSpcReduction="20000"/>
          </a:bodyPr>
          <a:lstStyle/>
          <a:p>
            <a:r>
              <a:rPr lang="en-US" b="1" i="1" dirty="0">
                <a:solidFill>
                  <a:srgbClr val="C00000"/>
                </a:solidFill>
                <a:effectLst/>
                <a:ea typeface="Times New Roman" panose="02020603050405020304" pitchFamily="18" charset="0"/>
              </a:rPr>
              <a:t>The technological facet:</a:t>
            </a:r>
            <a:r>
              <a:rPr lang="en-US" b="1" i="1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ea typeface="Times New Roman" panose="02020603050405020304" pitchFamily="18" charset="0"/>
              </a:rPr>
              <a:t>to easily switch one technology with another without breaking our core domain code (like plug-ins)</a:t>
            </a:r>
          </a:p>
          <a:p>
            <a:r>
              <a:rPr lang="en-US" b="1" i="1" dirty="0">
                <a:solidFill>
                  <a:srgbClr val="C00000"/>
                </a:solidFill>
                <a:effectLst/>
                <a:ea typeface="Times New Roman" panose="02020603050405020304" pitchFamily="18" charset="0"/>
              </a:rPr>
              <a:t>The testability facet:</a:t>
            </a:r>
            <a:r>
              <a:rPr lang="en-US" b="1" i="1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ea typeface="Times New Roman" panose="02020603050405020304" pitchFamily="18" charset="0"/>
              </a:rPr>
              <a:t>to easily </a:t>
            </a:r>
            <a:r>
              <a:rPr lang="en-US" dirty="0"/>
              <a:t>develop and test an application in isolation from its eventual run-time devices and databases</a:t>
            </a:r>
          </a:p>
          <a:p>
            <a:r>
              <a:rPr lang="en-US" b="1" i="1" dirty="0">
                <a:solidFill>
                  <a:srgbClr val="C00000"/>
                </a:solidFill>
                <a:ea typeface="Times New Roman" panose="02020603050405020304" pitchFamily="18" charset="0"/>
              </a:rPr>
              <a:t>The fast feedback facet:</a:t>
            </a:r>
            <a:r>
              <a:rPr lang="en-US" b="1" i="1" dirty="0">
                <a:ea typeface="Times New Roman" panose="02020603050405020304" pitchFamily="18" charset="0"/>
              </a:rPr>
              <a:t> </a:t>
            </a:r>
            <a:r>
              <a:rPr lang="en-US" dirty="0">
                <a:ea typeface="Times New Roman" panose="02020603050405020304" pitchFamily="18" charset="0"/>
              </a:rPr>
              <a:t>to have good time to market and fast feedbacks about what is really at stakes for our users</a:t>
            </a:r>
            <a:endParaRPr lang="en-US" dirty="0"/>
          </a:p>
        </p:txBody>
      </p:sp>
      <p:pic>
        <p:nvPicPr>
          <p:cNvPr id="5" name="Picture 4" descr="A picture containing person, person, standing, male&#10;&#10;Description automatically generated">
            <a:extLst>
              <a:ext uri="{FF2B5EF4-FFF2-40B4-BE49-F238E27FC236}">
                <a16:creationId xmlns:a16="http://schemas.microsoft.com/office/drawing/2014/main" id="{F3DE751F-C344-8D54-82A7-E99DF8141B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01" r="17239" b="24426"/>
          <a:stretch/>
        </p:blipFill>
        <p:spPr>
          <a:xfrm>
            <a:off x="414544" y="1825625"/>
            <a:ext cx="1446424" cy="1996567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36BCD140-61B6-07DA-023B-B4739982E38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1" r="5889" b="7939"/>
          <a:stretch/>
        </p:blipFill>
        <p:spPr>
          <a:xfrm>
            <a:off x="414544" y="4424775"/>
            <a:ext cx="1446424" cy="220767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DC5BEAB-D245-08BF-4CA9-671338EE36A1}"/>
              </a:ext>
            </a:extLst>
          </p:cNvPr>
          <p:cNvSpPr txBox="1">
            <a:spLocks/>
          </p:cNvSpPr>
          <p:nvPr/>
        </p:nvSpPr>
        <p:spPr>
          <a:xfrm>
            <a:off x="1985034" y="4414615"/>
            <a:ext cx="9709608" cy="2217833"/>
          </a:xfrm>
          <a:prstGeom prst="rect">
            <a:avLst/>
          </a:prstGeom>
          <a:solidFill>
            <a:schemeClr val="bg2">
              <a:alpha val="48000"/>
            </a:schemeClr>
          </a:solidFill>
          <a:ln>
            <a:noFill/>
          </a:ln>
        </p:spPr>
        <p:txBody>
          <a:bodyPr vert="horz" lIns="91440" tIns="91440" rIns="9144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i="1" dirty="0">
                <a:effectLst/>
                <a:ea typeface="Times New Roman" panose="02020603050405020304" pitchFamily="18" charset="0"/>
              </a:rPr>
              <a:t>The tactical DDD facet: 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to properly split and protect our domain code from the infrastructure one</a:t>
            </a:r>
          </a:p>
          <a:p>
            <a:r>
              <a:rPr lang="en-US" sz="1800" b="1" i="1" dirty="0">
                <a:ea typeface="Times New Roman" panose="02020603050405020304" pitchFamily="18" charset="0"/>
              </a:rPr>
              <a:t>The </a:t>
            </a:r>
            <a:r>
              <a:rPr lang="en-US" sz="1800" b="1" i="1" dirty="0">
                <a:effectLst/>
                <a:ea typeface="Times New Roman" panose="02020603050405020304" pitchFamily="18" charset="0"/>
              </a:rPr>
              <a:t>simplicity facet</a:t>
            </a:r>
            <a:r>
              <a:rPr lang="en-US" sz="1800" b="1" i="1" dirty="0">
                <a:ea typeface="Times New Roman" panose="02020603050405020304" pitchFamily="18" charset="0"/>
              </a:rPr>
              <a:t>: </a:t>
            </a:r>
            <a:r>
              <a:rPr lang="en-US" sz="1800" dirty="0">
                <a:ea typeface="Times New Roman" panose="02020603050405020304" pitchFamily="18" charset="0"/>
              </a:rPr>
              <a:t>to 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reduce layering and complexity of our architectures </a:t>
            </a:r>
          </a:p>
          <a:p>
            <a:r>
              <a:rPr lang="en-US" sz="1800" b="1" i="1" dirty="0">
                <a:effectLst/>
                <a:ea typeface="Times New Roman" panose="02020603050405020304" pitchFamily="18" charset="0"/>
              </a:rPr>
              <a:t>The late architectural decisions facet: 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to postpone architectural decisions at the right time</a:t>
            </a:r>
          </a:p>
          <a:p>
            <a:r>
              <a:rPr lang="en-US" sz="1800" b="1" i="1" dirty="0">
                <a:effectLst/>
                <a:ea typeface="Times New Roman" panose="02020603050405020304" pitchFamily="18" charset="0"/>
              </a:rPr>
              <a:t>The strategic DDD facet: </a:t>
            </a:r>
            <a:r>
              <a:rPr lang="en-US" sz="1800" dirty="0">
                <a:ea typeface="Times New Roman" panose="02020603050405020304" pitchFamily="18" charset="0"/>
              </a:rPr>
              <a:t>t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o adapt not only technologies but also external models</a:t>
            </a:r>
          </a:p>
          <a:p>
            <a:r>
              <a:rPr lang="en-US" sz="1800" b="1" i="1" dirty="0"/>
              <a:t>The Refactoring hive facet:</a:t>
            </a:r>
            <a:r>
              <a:rPr lang="en-US" sz="1800" dirty="0"/>
              <a:t> to modularize a monolith splitting every Bounded Context into a hexagon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653DE9-97F0-8018-41FF-42B4248D2821}"/>
              </a:ext>
            </a:extLst>
          </p:cNvPr>
          <p:cNvSpPr txBox="1"/>
          <p:nvPr/>
        </p:nvSpPr>
        <p:spPr>
          <a:xfrm>
            <a:off x="414544" y="4424775"/>
            <a:ext cx="1446424" cy="2207673"/>
          </a:xfrm>
          <a:prstGeom prst="rect">
            <a:avLst/>
          </a:prstGeom>
          <a:solidFill>
            <a:schemeClr val="bg1">
              <a:alpha val="72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Alte Haas Grotesk" panose="02000503000000020004" pitchFamily="2" charset="0"/>
              </a:rPr>
              <a:t>Community</a:t>
            </a:r>
          </a:p>
        </p:txBody>
      </p:sp>
    </p:spTree>
    <p:extLst>
      <p:ext uri="{BB962C8B-B14F-4D97-AF65-F5344CB8AC3E}">
        <p14:creationId xmlns:p14="http://schemas.microsoft.com/office/powerpoint/2010/main" val="2537048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1038</TotalTime>
  <Words>1192</Words>
  <Application>Microsoft Office PowerPoint</Application>
  <PresentationFormat>Widescreen</PresentationFormat>
  <Paragraphs>241</Paragraphs>
  <Slides>15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Alte Haas Grotesk</vt:lpstr>
      <vt:lpstr>Arial</vt:lpstr>
      <vt:lpstr>Calibri</vt:lpstr>
      <vt:lpstr>Calibri Light</vt:lpstr>
      <vt:lpstr>Office Theme</vt:lpstr>
      <vt:lpstr>Hexagonal Architecture  &amp; Beyond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Hexagonal Architecture: one pattern, multiple facets?</vt:lpstr>
      <vt:lpstr>PowerPoint Presentation</vt:lpstr>
      <vt:lpstr>PowerPoint Presentation</vt:lpstr>
      <vt:lpstr>PowerPoint Presentation</vt:lpstr>
      <vt:lpstr>Appendix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PIERRAIN Thomas</dc:creator>
  <cp:lastModifiedBy>Thomas Pierrain</cp:lastModifiedBy>
  <cp:revision>151</cp:revision>
  <dcterms:created xsi:type="dcterms:W3CDTF">2022-05-28T12:18:08Z</dcterms:created>
  <dcterms:modified xsi:type="dcterms:W3CDTF">2022-06-06T20:40:14Z</dcterms:modified>
</cp:coreProperties>
</file>