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DB"/>
    <a:srgbClr val="DEEBF7"/>
    <a:srgbClr val="FFD966"/>
    <a:srgbClr val="FFF4D5"/>
    <a:srgbClr val="EDEDED"/>
    <a:srgbClr val="595959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5253" y="-3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DA19-619B-7465-A044-3EA1B94D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87E2-749E-6999-F0E9-E2521490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2AE4-6752-7914-A276-464CEF2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CE56-115B-17E1-3342-681D9F93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F4B6-7F71-6D8F-7525-85305FD3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6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A49-E330-7ECD-3641-1FA8E45F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E8AE-64D6-0E97-EAE3-C3F5C8DD5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03B0E-13CC-D6D8-09FB-3A375F9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A8A1-A498-870C-3C74-8B3B03C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1C6C-4030-13B5-BE0C-FAF7E1AF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34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D1672-2D03-7D13-1611-6706B683C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A99B5-C574-7462-81FA-AAC0F198B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05974-56C9-F085-36A6-E874BAC91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33965-88EF-35D2-3CDE-12C8A7E6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E893D-AD15-861F-C2F9-D35DF359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7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C66-9237-4388-A4CF-3875E63F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C1DC-0B61-BBF6-C03F-0FC19331A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04E98-47FB-5F33-0024-5CCBD7D1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104D-97DB-A1BF-2134-ED98A05E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4056-A112-2009-692F-F3D5C089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8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DE31-365A-ABDA-E7F7-3993DDC1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D382-346E-FE84-F274-BE9D9EF2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B847-B03C-4DE2-71E8-6DB259A7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F8C5-08D9-ECB7-47AD-BE810DA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958F-E2A8-236A-E466-108F18E5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A9453-C64E-E748-5607-8A3562E0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6EE-14C2-897F-22D1-6A5D4219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AA948-A8F2-AA51-3406-11586D350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83C4F-A477-2A7E-1144-F786498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64C14-4682-DD94-6FEA-D0FDBC8D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327C-3E54-FEFD-D866-4A48F77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0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F06-E892-1D47-AC3E-0D613EFF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D51B-4CB0-9402-7B6E-701FECC00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14970-C195-707D-FEC1-E9A49D65E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997FD-0440-69E8-1610-EC50F253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BE58B-D598-85C7-8531-8FC7ADA99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071D2-94A4-4DD7-DA60-524FB72F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8EB2-0DEB-473B-488F-ADECBC37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DACFA-A530-E95D-1180-505B5124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09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10B8-4EFF-9905-3A07-ECF46C5C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9ABDD-7C88-E6CC-C818-81BD2545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EC0A1-8A3A-8D79-9C61-0E6CCD71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2754C-2412-57E7-FFE0-A1D5A7B4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70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1A4EF-CDA8-7BB4-F971-D5939BEF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91052-1758-12E8-895D-7738B0B5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5906-F8E7-942D-C66C-B6F6925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7CE0-8BA9-DCD0-3ABC-99C6D1D0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2EC9-1249-2576-A5EB-7A222E47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2334A-4697-EB06-0FFA-DA344BD3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B086-F5A1-A750-B242-4E8DC55A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EA46E-BC3F-9A4D-066A-035595BA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757C7-C184-5BB3-AF1A-0E288F57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89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97CA-3B71-EBC1-5ABA-461F842A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9D188-0DE2-C849-7429-0062B89D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E3E42-B10F-51F8-9F3A-F52C7046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6E90-4F86-6DD8-0008-2A356538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E340-BB34-8F34-4A49-E87FF90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6CB26-8D90-4B7C-A4BD-8A3B4746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93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7ECC5-558C-5AF8-87D6-5F1A41D6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40AA-CA5F-B7ED-D9BE-258AC097E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47D3-9691-F4E5-C6E8-FDE0586D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38C1-EB25-493B-8E40-CB7D44766240}" type="datetimeFigureOut">
              <a:rPr lang="fr-FR" smtClean="0"/>
              <a:t>28/05/2022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00FE-2CB8-2A9E-023D-6646027FA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7FE3-9BD1-C785-AED9-C03489CAC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5C9E-A071-4873-85D2-76DC7AD42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3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8381066" y="1863279"/>
            <a:ext cx="3088896" cy="1904628"/>
            <a:chOff x="6434086" y="829444"/>
            <a:chExt cx="5836036" cy="359852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615781" y="2677893"/>
              <a:ext cx="254856" cy="445333"/>
              <a:chOff x="7553486" y="3822288"/>
              <a:chExt cx="254856" cy="445333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5"/>
                <a:endCxn id="122" idx="1"/>
              </p:cNvCxnSpPr>
              <p:nvPr/>
            </p:nvCxnSpPr>
            <p:spPr>
              <a:xfrm>
                <a:off x="7699764" y="3968566"/>
                <a:ext cx="108578" cy="29905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553486" y="3822288"/>
                <a:ext cx="171374" cy="1713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296454" y="2432927"/>
              <a:ext cx="413286" cy="6903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870636" y="2947445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306283" y="3047766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D393FB-81B7-2FB6-467B-12516C8DC7A7}"/>
              </a:ext>
            </a:extLst>
          </p:cNvPr>
          <p:cNvCxnSpPr>
            <a:cxnSpLocks/>
            <a:stCxn id="217" idx="2"/>
            <a:endCxn id="39" idx="1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hive - Modular monolith with hexagons inside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D7627-CA42-A16A-95A7-5420680D70BC}"/>
              </a:ext>
            </a:extLst>
          </p:cNvPr>
          <p:cNvGrpSpPr/>
          <p:nvPr/>
        </p:nvGrpSpPr>
        <p:grpSpPr>
          <a:xfrm>
            <a:off x="6059627" y="2840282"/>
            <a:ext cx="2960169" cy="2630954"/>
            <a:chOff x="6434086" y="829444"/>
            <a:chExt cx="5592825" cy="4970819"/>
          </a:xfrm>
        </p:grpSpPr>
        <p:sp>
          <p:nvSpPr>
            <p:cNvPr id="54" name="Hexagon 53">
              <a:extLst>
                <a:ext uri="{FF2B5EF4-FFF2-40B4-BE49-F238E27FC236}">
                  <a16:creationId xmlns:a16="http://schemas.microsoft.com/office/drawing/2014/main" id="{9DD52ED7-5148-67C5-D885-4E2830223613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C5E0B4"/>
            </a:solidFill>
            <a:ln w="476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Hexagon 54">
              <a:extLst>
                <a:ext uri="{FF2B5EF4-FFF2-40B4-BE49-F238E27FC236}">
                  <a16:creationId xmlns:a16="http://schemas.microsoft.com/office/drawing/2014/main" id="{E1A94735-76EC-0EEC-1E7A-94F203EE3E8A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6FE6698-D1C7-EB99-A29D-01C15BFE6930}"/>
                </a:ext>
              </a:extLst>
            </p:cNvPr>
            <p:cNvGrpSpPr/>
            <p:nvPr/>
          </p:nvGrpSpPr>
          <p:grpSpPr>
            <a:xfrm>
              <a:off x="7752025" y="2051349"/>
              <a:ext cx="171374" cy="381578"/>
              <a:chOff x="7689730" y="3195744"/>
              <a:chExt cx="171374" cy="38157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46842CB-ECB5-4A41-CB6E-850668EB1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5417" y="3367118"/>
                <a:ext cx="0" cy="2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239EA92-866E-0A54-CA7C-B0B33D25230B}"/>
                  </a:ext>
                </a:extLst>
              </p:cNvPr>
              <p:cNvSpPr/>
              <p:nvPr/>
            </p:nvSpPr>
            <p:spPr>
              <a:xfrm>
                <a:off x="7689730" y="319574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A91F7BBF-76E0-0B42-A3AD-72D12FFFF00E}"/>
                </a:ext>
              </a:extLst>
            </p:cNvPr>
            <p:cNvSpPr/>
            <p:nvPr/>
          </p:nvSpPr>
          <p:spPr>
            <a:xfrm>
              <a:off x="9299552" y="2347348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35028B4-E820-3AD3-679D-1FBB515019AD}"/>
                </a:ext>
              </a:extLst>
            </p:cNvPr>
            <p:cNvCxnSpPr>
              <a:cxnSpLocks/>
              <a:stCxn id="75" idx="3"/>
              <a:endCxn id="68" idx="1"/>
            </p:cNvCxnSpPr>
            <p:nvPr/>
          </p:nvCxnSpPr>
          <p:spPr>
            <a:xfrm flipV="1">
              <a:off x="8055329" y="2432927"/>
              <a:ext cx="489905" cy="140495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F4DA6F4A-D250-0679-5659-97B30FF5D9B5}"/>
                </a:ext>
              </a:extLst>
            </p:cNvPr>
            <p:cNvCxnSpPr>
              <a:cxnSpLocks/>
              <a:stCxn id="68" idx="3"/>
              <a:endCxn id="61" idx="0"/>
            </p:cNvCxnSpPr>
            <p:nvPr/>
          </p:nvCxnSpPr>
          <p:spPr>
            <a:xfrm flipV="1">
              <a:off x="8971051" y="2347348"/>
              <a:ext cx="541409" cy="85579"/>
            </a:xfrm>
            <a:prstGeom prst="bentConnector4">
              <a:avLst>
                <a:gd name="adj1" fmla="val 49865"/>
                <a:gd name="adj2" fmla="val 163347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E3DC875F-221F-60CA-BAAA-116AF524C906}"/>
                </a:ext>
              </a:extLst>
            </p:cNvPr>
            <p:cNvSpPr/>
            <p:nvPr/>
          </p:nvSpPr>
          <p:spPr>
            <a:xfrm>
              <a:off x="8545235" y="2257145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Diamond 68">
              <a:extLst>
                <a:ext uri="{FF2B5EF4-FFF2-40B4-BE49-F238E27FC236}">
                  <a16:creationId xmlns:a16="http://schemas.microsoft.com/office/drawing/2014/main" id="{38959B09-D0ED-0133-3C32-6E7FE0C1DE99}"/>
                </a:ext>
              </a:extLst>
            </p:cNvPr>
            <p:cNvSpPr/>
            <p:nvPr/>
          </p:nvSpPr>
          <p:spPr>
            <a:xfrm>
              <a:off x="8992014" y="2343811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248DB1F-705C-5333-B937-E8B8427AF43B}"/>
                </a:ext>
              </a:extLst>
            </p:cNvPr>
            <p:cNvSpPr/>
            <p:nvPr/>
          </p:nvSpPr>
          <p:spPr>
            <a:xfrm>
              <a:off x="7629511" y="2397639"/>
              <a:ext cx="425818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6F5E8D24-8A24-64CE-5518-2761583907EC}"/>
                </a:ext>
              </a:extLst>
            </p:cNvPr>
            <p:cNvSpPr/>
            <p:nvPr/>
          </p:nvSpPr>
          <p:spPr>
            <a:xfrm>
              <a:off x="8058700" y="2486120"/>
              <a:ext cx="167130" cy="167132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ight Brace 77">
              <a:extLst>
                <a:ext uri="{FF2B5EF4-FFF2-40B4-BE49-F238E27FC236}">
                  <a16:creationId xmlns:a16="http://schemas.microsoft.com/office/drawing/2014/main" id="{5526F385-4419-589B-87CB-309B2247E2DD}"/>
                </a:ext>
              </a:extLst>
            </p:cNvPr>
            <p:cNvSpPr/>
            <p:nvPr/>
          </p:nvSpPr>
          <p:spPr>
            <a:xfrm rot="12414236">
              <a:off x="10428366" y="2672008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72655C0-14CB-8966-42FE-167A0B45D45B}"/>
                </a:ext>
              </a:extLst>
            </p:cNvPr>
            <p:cNvCxnSpPr>
              <a:cxnSpLocks/>
              <a:stCxn id="61" idx="3"/>
              <a:endCxn id="82" idx="1"/>
            </p:cNvCxnSpPr>
            <p:nvPr/>
          </p:nvCxnSpPr>
          <p:spPr>
            <a:xfrm>
              <a:off x="9725368" y="2523131"/>
              <a:ext cx="634759" cy="6018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B5953B9-54B3-B547-8D14-8A7FE26D7C31}"/>
                </a:ext>
              </a:extLst>
            </p:cNvPr>
            <p:cNvSpPr/>
            <p:nvPr/>
          </p:nvSpPr>
          <p:spPr>
            <a:xfrm>
              <a:off x="10335030" y="2558218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7515E5-641D-244C-3F43-2B18AEC193E8}"/>
                </a:ext>
              </a:extLst>
            </p:cNvPr>
            <p:cNvSpPr/>
            <p:nvPr/>
          </p:nvSpPr>
          <p:spPr>
            <a:xfrm rot="17820000">
              <a:off x="10645483" y="2615218"/>
              <a:ext cx="966988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3063552-4216-984A-B7EB-C376D8B80F06}"/>
                </a:ext>
              </a:extLst>
            </p:cNvPr>
            <p:cNvSpPr/>
            <p:nvPr/>
          </p:nvSpPr>
          <p:spPr>
            <a:xfrm>
              <a:off x="8193829" y="3000186"/>
              <a:ext cx="425816" cy="35156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02E32F5-5DE5-AFCD-E40C-7A0751D592C4}"/>
                </a:ext>
              </a:extLst>
            </p:cNvPr>
            <p:cNvCxnSpPr>
              <a:cxnSpLocks/>
              <a:stCxn id="75" idx="2"/>
              <a:endCxn id="87" idx="1"/>
            </p:cNvCxnSpPr>
            <p:nvPr/>
          </p:nvCxnSpPr>
          <p:spPr>
            <a:xfrm>
              <a:off x="7842420" y="2749204"/>
              <a:ext cx="351409" cy="426765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2E871A-5011-AE88-AEE3-79FCA3EE906D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seating Domain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C6B82CF-2338-4999-5916-6422740C2309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CB6994B6-0811-5440-AEF9-9EFFA4C518AE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F73818-E535-8698-FF9A-9D010DCB30F2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A5B4300-7BC7-FD5A-7FEE-BCA41814D470}"/>
                </a:ext>
              </a:extLst>
            </p:cNvPr>
            <p:cNvSpPr/>
            <p:nvPr/>
          </p:nvSpPr>
          <p:spPr>
            <a:xfrm rot="17820000">
              <a:off x="10180797" y="3580594"/>
              <a:ext cx="926021" cy="5463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 err="1">
                  <a:solidFill>
                    <a:schemeClr val="tx1"/>
                  </a:solidFill>
                </a:rPr>
                <a:t>InProc</a:t>
              </a:r>
              <a:r>
                <a:rPr lang="fr-FR" sz="600" b="1" cap="all" dirty="0">
                  <a:solidFill>
                    <a:schemeClr val="tx1"/>
                  </a:solidFill>
                </a:rPr>
                <a:t> Adapter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B22FC2B-703A-9B0F-4D8A-789FABE0662A}"/>
                </a:ext>
              </a:extLst>
            </p:cNvPr>
            <p:cNvCxnSpPr>
              <a:cxnSpLocks/>
              <a:stCxn id="87" idx="3"/>
              <a:endCxn id="157" idx="0"/>
            </p:cNvCxnSpPr>
            <p:nvPr/>
          </p:nvCxnSpPr>
          <p:spPr>
            <a:xfrm>
              <a:off x="8619644" y="3175969"/>
              <a:ext cx="911552" cy="2861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Flowchart: Magnetic Disk 104">
              <a:extLst>
                <a:ext uri="{FF2B5EF4-FFF2-40B4-BE49-F238E27FC236}">
                  <a16:creationId xmlns:a16="http://schemas.microsoft.com/office/drawing/2014/main" id="{8D161307-1DEE-03B2-9CAB-88CE7816CC5A}"/>
                </a:ext>
              </a:extLst>
            </p:cNvPr>
            <p:cNvSpPr/>
            <p:nvPr/>
          </p:nvSpPr>
          <p:spPr>
            <a:xfrm>
              <a:off x="9158873" y="5092286"/>
              <a:ext cx="504521" cy="707977"/>
            </a:xfrm>
            <a:prstGeom prst="flowChartMagneticDisk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/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/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C9B2727-85A9-5D12-FFC7-BBD7E9F4CDB7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flipH="1">
              <a:off x="9411135" y="4411328"/>
              <a:ext cx="120059" cy="68095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8D62D67-5149-3436-1CC3-463C92665045}"/>
                </a:ext>
              </a:extLst>
            </p:cNvPr>
            <p:cNvCxnSpPr>
              <a:cxnSpLocks/>
              <a:stCxn id="83" idx="3"/>
              <a:endCxn id="146" idx="3"/>
            </p:cNvCxnSpPr>
            <p:nvPr/>
          </p:nvCxnSpPr>
          <p:spPr>
            <a:xfrm flipV="1">
              <a:off x="11348480" y="978261"/>
              <a:ext cx="678431" cy="1479316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6076592" y="3532365"/>
            <a:ext cx="680593" cy="26045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72DC2E9-55DA-8084-9E7D-FCDC54DFA35D}"/>
              </a:ext>
            </a:extLst>
          </p:cNvPr>
          <p:cNvSpPr/>
          <p:nvPr/>
        </p:nvSpPr>
        <p:spPr>
          <a:xfrm>
            <a:off x="7443096" y="4420109"/>
            <a:ext cx="502811" cy="2891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b="1" cap="all" dirty="0">
                <a:solidFill>
                  <a:schemeClr val="tx1"/>
                </a:solidFill>
              </a:rPr>
              <a:t>Repo adapter</a:t>
            </a:r>
            <a:endParaRPr lang="en-GB" sz="600" b="1" cap="all" dirty="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7688948" y="3829754"/>
            <a:ext cx="232252" cy="35467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1987" cy="989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8375259" y="3828108"/>
            <a:ext cx="3088896" cy="1904628"/>
            <a:chOff x="6434086" y="829444"/>
            <a:chExt cx="5836036" cy="359852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307808" y="3505214"/>
              <a:ext cx="748818" cy="5463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765601" y="371999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25601" y="3902378"/>
              <a:ext cx="840000" cy="17160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99" idx="2"/>
            <a:endCxn id="193" idx="1"/>
          </p:cNvCxnSpPr>
          <p:nvPr/>
        </p:nvCxnSpPr>
        <p:spPr>
          <a:xfrm>
            <a:off x="8416565" y="4506621"/>
            <a:ext cx="651688" cy="1790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F4D5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cap="all" dirty="0" err="1">
                <a:solidFill>
                  <a:schemeClr val="tx1"/>
                </a:solidFill>
              </a:rPr>
              <a:t>Inproc</a:t>
            </a:r>
            <a:r>
              <a:rPr lang="fr-FR" sz="900" cap="all" dirty="0">
                <a:solidFill>
                  <a:schemeClr val="tx1"/>
                </a:solidFill>
              </a:rPr>
              <a:t>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32EC0A5-21F3-7B7E-8302-4B3EB1649AD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367A1175-FBF3-4E40-D4B8-231602A6C53F}"/>
              </a:ext>
            </a:extLst>
          </p:cNvPr>
          <p:cNvSpPr txBox="1"/>
          <p:nvPr/>
        </p:nvSpPr>
        <p:spPr>
          <a:xfrm>
            <a:off x="6197790" y="33275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B496A8E-E268-6B44-F810-6FFF3C315E14}"/>
              </a:ext>
            </a:extLst>
          </p:cNvPr>
          <p:cNvSpPr txBox="1"/>
          <p:nvPr/>
        </p:nvSpPr>
        <p:spPr>
          <a:xfrm>
            <a:off x="8739504" y="3297180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EEE675E-BFBD-EDC6-394C-1970CC9D85DC}"/>
              </a:ext>
            </a:extLst>
          </p:cNvPr>
          <p:cNvSpPr txBox="1"/>
          <p:nvPr/>
        </p:nvSpPr>
        <p:spPr>
          <a:xfrm>
            <a:off x="8522610" y="4297921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E61778D-4348-A12B-7AC1-8933897B4DAF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2B48BE2-D85F-08AA-07A9-97F6C492C88C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Arrow: Right 125">
            <a:extLst>
              <a:ext uri="{FF2B5EF4-FFF2-40B4-BE49-F238E27FC236}">
                <a16:creationId xmlns:a16="http://schemas.microsoft.com/office/drawing/2014/main" id="{D2484BF5-2A62-8CC5-A857-55FCB3CE9AFE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9BF18B3-04C0-6007-D044-DC9B6894A26B}"/>
              </a:ext>
            </a:extLst>
          </p:cNvPr>
          <p:cNvSpPr txBox="1"/>
          <p:nvPr/>
        </p:nvSpPr>
        <p:spPr>
          <a:xfrm>
            <a:off x="329932" y="5662528"/>
            <a:ext cx="8345504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whole hexagons are assembled </a:t>
            </a:r>
            <a:r>
              <a:rPr lang="en-US" dirty="0">
                <a:solidFill>
                  <a:srgbClr val="C00000"/>
                </a:solidFill>
              </a:rPr>
              <a:t>in the same process.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We are using “lightweight” &amp; In Proc driven/right-side adapters that are making direct memory calls towards other hexagons' driver/left-side ports (i.e. driven </a:t>
            </a:r>
            <a:r>
              <a:rPr lang="en-US" dirty="0">
                <a:solidFill>
                  <a:srgbClr val="C00000"/>
                </a:solidFill>
              </a:rPr>
              <a:t>adapters</a:t>
            </a:r>
            <a:r>
              <a:rPr lang="en-US" dirty="0"/>
              <a:t> calling someone else’s driver </a:t>
            </a:r>
            <a:r>
              <a:rPr lang="en-US" dirty="0">
                <a:solidFill>
                  <a:srgbClr val="C00000"/>
                </a:solidFill>
              </a:rPr>
              <a:t>ports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Modularized monoliths are very handy for any refactoring phase.</a:t>
            </a:r>
          </a:p>
        </p:txBody>
      </p:sp>
    </p:spTree>
    <p:extLst>
      <p:ext uri="{BB962C8B-B14F-4D97-AF65-F5344CB8AC3E}">
        <p14:creationId xmlns:p14="http://schemas.microsoft.com/office/powerpoint/2010/main" val="104697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The split - “Micro” services powered by hexagonal architecture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14642"/>
            <a:chOff x="6132212" y="1877366"/>
            <a:chExt cx="3309721" cy="351464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14642"/>
              <a:chOff x="6447797" y="-1116586"/>
              <a:chExt cx="6253255" cy="6640419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146155" y="4815856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49"/>
                <a:ext cx="833476" cy="8063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62AA51-1334-9722-D56F-03F1255C9712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4582896E-479B-B09A-132D-B33D96830CE6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AE529CB-C236-569F-335C-D84AE888FA4E}"/>
              </a:ext>
            </a:extLst>
          </p:cNvPr>
          <p:cNvSpPr txBox="1"/>
          <p:nvPr/>
        </p:nvSpPr>
        <p:spPr>
          <a:xfrm>
            <a:off x="329932" y="5660136"/>
            <a:ext cx="8345504" cy="8309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next step after a monolith modularization is often to split the various hexagons into dedicated services/APIs.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But beware of the Distributed Monolith pitfall occurring very often when the services/APIs aren’t aligned with (sub) domain concerns (see. Bounded Contexts from DDD).</a:t>
            </a:r>
          </a:p>
        </p:txBody>
      </p:sp>
    </p:spTree>
    <p:extLst>
      <p:ext uri="{BB962C8B-B14F-4D97-AF65-F5344CB8AC3E}">
        <p14:creationId xmlns:p14="http://schemas.microsoft.com/office/powerpoint/2010/main" val="258132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114301" y="176549"/>
            <a:ext cx="11569700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“hacked” with an Anti-corruption layer (ACL) adapter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6287972" y="4434180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2"/>
          </p:cNvCxnSpPr>
          <p:nvPr/>
        </p:nvCxnSpPr>
        <p:spPr>
          <a:xfrm>
            <a:off x="5614408" y="4478666"/>
            <a:ext cx="673564" cy="3095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285847"/>
            <a:ext cx="2893627" cy="1933204"/>
            <a:chOff x="6434086" y="829444"/>
            <a:chExt cx="5467100" cy="3652517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4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52903" y="4941393"/>
            <a:ext cx="230548" cy="408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</a:t>
            </a:r>
            <a:r>
              <a:rPr lang="fr-FR" sz="900" b="1" cap="all" dirty="0">
                <a:solidFill>
                  <a:schemeClr val="tx1"/>
                </a:solidFill>
              </a:rPr>
              <a:t>ACL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</p:cNvCxnSpPr>
          <p:nvPr/>
        </p:nvCxnSpPr>
        <p:spPr>
          <a:xfrm flipV="1">
            <a:off x="6067078" y="1857173"/>
            <a:ext cx="3297851" cy="171990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626350" y="2894382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16112" y="47613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216" idx="2"/>
          </p:cNvCxnSpPr>
          <p:nvPr/>
        </p:nvCxnSpPr>
        <p:spPr>
          <a:xfrm>
            <a:off x="6067078" y="3577079"/>
            <a:ext cx="3207383" cy="12686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6494828" y="3620884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AA8EB03-C188-BCCB-76CD-422A2935F39A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9678302" y="1976426"/>
            <a:ext cx="144631" cy="22459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Flowchart: Magnetic Disk 151">
            <a:extLst>
              <a:ext uri="{FF2B5EF4-FFF2-40B4-BE49-F238E27FC236}">
                <a16:creationId xmlns:a16="http://schemas.microsoft.com/office/drawing/2014/main" id="{20BB00AF-1EA5-8A00-B3B8-21566F76889D}"/>
              </a:ext>
            </a:extLst>
          </p:cNvPr>
          <p:cNvSpPr/>
          <p:nvPr/>
        </p:nvSpPr>
        <p:spPr>
          <a:xfrm>
            <a:off x="6036847" y="3878016"/>
            <a:ext cx="267033" cy="37471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9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BABC3F-3B6D-1144-CFCE-A864B364395D}"/>
              </a:ext>
            </a:extLst>
          </p:cNvPr>
          <p:cNvCxnSpPr>
            <a:cxnSpLocks/>
            <a:stCxn id="216" idx="2"/>
            <a:endCxn id="152" idx="1"/>
          </p:cNvCxnSpPr>
          <p:nvPr/>
        </p:nvCxnSpPr>
        <p:spPr>
          <a:xfrm>
            <a:off x="6067078" y="3577079"/>
            <a:ext cx="103286" cy="300937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832679-76F8-C80B-12C3-C199DA99102C}"/>
              </a:ext>
            </a:extLst>
          </p:cNvPr>
          <p:cNvSpPr txBox="1"/>
          <p:nvPr/>
        </p:nvSpPr>
        <p:spPr>
          <a:xfrm>
            <a:off x="329932" y="5374238"/>
            <a:ext cx="8345504" cy="138499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200" b="1"/>
            </a:lvl1pPr>
          </a:lstStyle>
          <a:p>
            <a:r>
              <a:rPr lang="en-US" dirty="0"/>
              <a:t>The </a:t>
            </a:r>
            <a:r>
              <a:rPr lang="en-US" dirty="0" err="1"/>
              <a:t>AuditoriumSeatings</a:t>
            </a:r>
            <a:r>
              <a:rPr lang="en-US" dirty="0"/>
              <a:t> ACL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green)</a:t>
            </a:r>
            <a:r>
              <a:rPr lang="en-US" dirty="0"/>
              <a:t> exposes us ready-to-use Auditorium </a:t>
            </a:r>
            <a:r>
              <a:rPr lang="en-US" dirty="0" err="1"/>
              <a:t>Seatings</a:t>
            </a:r>
            <a:r>
              <a:rPr lang="en-US" dirty="0"/>
              <a:t> for shows. It assemble them from various external sources/APIs. An Auditorium Seating is the Auditorium Layout for a show, with indications about every current seat availability.</a:t>
            </a:r>
          </a:p>
          <a:p>
            <a:br>
              <a:rPr lang="en-US" sz="500" dirty="0"/>
            </a:br>
            <a:r>
              <a:rPr lang="en-US" dirty="0">
                <a:solidFill>
                  <a:srgbClr val="C00000"/>
                </a:solidFill>
              </a:rPr>
              <a:t>Interesting option/trade-off</a:t>
            </a:r>
            <a:r>
              <a:rPr lang="en-US" dirty="0"/>
              <a:t> when we don’t want to couple our real core domain (i.e. to suggest the best possible seats for groups of people) with how to infer Auditorium </a:t>
            </a:r>
            <a:r>
              <a:rPr lang="en-US" dirty="0" err="1"/>
              <a:t>Seatings</a:t>
            </a:r>
            <a:r>
              <a:rPr lang="en-US" dirty="0"/>
              <a:t> from various external sources and models.</a:t>
            </a:r>
            <a:br>
              <a:rPr lang="en-US" dirty="0"/>
            </a:br>
            <a:br>
              <a:rPr lang="en-US" sz="500" dirty="0"/>
            </a:br>
            <a:r>
              <a:rPr lang="en-US" dirty="0"/>
              <a:t>More about it (Hexagonal or not Hexagonal?) </a:t>
            </a:r>
            <a:r>
              <a:rPr lang="en-US" dirty="0">
                <a:solidFill>
                  <a:srgbClr val="0070C0"/>
                </a:solidFill>
              </a:rPr>
              <a:t>: https://tpierrain.blogspot.com/2020/11/hexagonal-or-not-hexagonal.html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18172D4-1AAD-4858-DC98-0AF7C5B2AC13}"/>
              </a:ext>
            </a:extLst>
          </p:cNvPr>
          <p:cNvSpPr txBox="1"/>
          <p:nvPr/>
        </p:nvSpPr>
        <p:spPr>
          <a:xfrm>
            <a:off x="8926536" y="3319321"/>
            <a:ext cx="2995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Provides Auditorium layout (Topology) for a show, but with no information about seats availabilities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F5A8EDA-7A06-8252-8EE7-00B52EA40F78}"/>
              </a:ext>
            </a:extLst>
          </p:cNvPr>
          <p:cNvSpPr txBox="1"/>
          <p:nvPr/>
        </p:nvSpPr>
        <p:spPr>
          <a:xfrm>
            <a:off x="9526880" y="6192676"/>
            <a:ext cx="2353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75000"/>
                  </a:schemeClr>
                </a:solidFill>
              </a:rPr>
              <a:t>Provides list of already reserved seats for a show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FB48E-E245-3A75-E813-3F6544384686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763CC0-B19D-F18D-32F8-65CCABA762B2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5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9519DF9-D88C-BC65-1891-341D0A8C0E31}"/>
              </a:ext>
            </a:extLst>
          </p:cNvPr>
          <p:cNvGrpSpPr/>
          <p:nvPr/>
        </p:nvGrpSpPr>
        <p:grpSpPr>
          <a:xfrm>
            <a:off x="9121287" y="1369800"/>
            <a:ext cx="2871182" cy="1890115"/>
            <a:chOff x="6434086" y="829444"/>
            <a:chExt cx="5424693" cy="3571108"/>
          </a:xfrm>
        </p:grpSpPr>
        <p:sp>
          <p:nvSpPr>
            <p:cNvPr id="110" name="Hexagon 109">
              <a:extLst>
                <a:ext uri="{FF2B5EF4-FFF2-40B4-BE49-F238E27FC236}">
                  <a16:creationId xmlns:a16="http://schemas.microsoft.com/office/drawing/2014/main" id="{C98829F0-1FFB-4B5F-D4E8-FE99C6D770CE}"/>
                </a:ext>
              </a:extLst>
            </p:cNvPr>
            <p:cNvSpPr/>
            <p:nvPr/>
          </p:nvSpPr>
          <p:spPr>
            <a:xfrm>
              <a:off x="6434086" y="829444"/>
              <a:ext cx="5174159" cy="3562815"/>
            </a:xfrm>
            <a:prstGeom prst="hexagon">
              <a:avLst/>
            </a:prstGeom>
            <a:solidFill>
              <a:srgbClr val="EDEDED"/>
            </a:solidFill>
            <a:ln w="476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E42EF234-EF67-D125-4B32-BDD1538F45CD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2D09461-9F4A-3D04-5BCD-9677E90DEFD4}"/>
                </a:ext>
              </a:extLst>
            </p:cNvPr>
            <p:cNvGrpSpPr/>
            <p:nvPr/>
          </p:nvGrpSpPr>
          <p:grpSpPr>
            <a:xfrm>
              <a:off x="7734650" y="1992915"/>
              <a:ext cx="171374" cy="419638"/>
              <a:chOff x="7672355" y="3137310"/>
              <a:chExt cx="171374" cy="419638"/>
            </a:xfrm>
          </p:grpSpPr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884435C-7CF8-F5C2-4B2D-C968FB7CB466}"/>
                  </a:ext>
                </a:extLst>
              </p:cNvPr>
              <p:cNvCxnSpPr>
                <a:cxnSpLocks/>
                <a:stCxn id="146" idx="4"/>
                <a:endCxn id="122" idx="0"/>
              </p:cNvCxnSpPr>
              <p:nvPr/>
            </p:nvCxnSpPr>
            <p:spPr>
              <a:xfrm>
                <a:off x="7758043" y="3308684"/>
                <a:ext cx="2158" cy="248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9D34A67-17C2-E6A5-018A-8D3B4F54DC41}"/>
                  </a:ext>
                </a:extLst>
              </p:cNvPr>
              <p:cNvSpPr/>
              <p:nvPr/>
            </p:nvSpPr>
            <p:spPr>
              <a:xfrm>
                <a:off x="7672355" y="3137310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1129713F-5FF7-7BB1-DD12-6336E3C70E7E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5B6C9977-28EA-9052-580B-3508DD7BD2FA}"/>
                </a:ext>
              </a:extLst>
            </p:cNvPr>
            <p:cNvCxnSpPr>
              <a:cxnSpLocks/>
              <a:stCxn id="122" idx="3"/>
              <a:endCxn id="119" idx="1"/>
            </p:cNvCxnSpPr>
            <p:nvPr/>
          </p:nvCxnSpPr>
          <p:spPr>
            <a:xfrm flipV="1">
              <a:off x="8035404" y="2432927"/>
              <a:ext cx="674337" cy="15540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FBACF5DA-C217-3EAB-066F-06AE8C1FA099}"/>
                </a:ext>
              </a:extLst>
            </p:cNvPr>
            <p:cNvCxnSpPr>
              <a:cxnSpLocks/>
              <a:stCxn id="119" idx="3"/>
              <a:endCxn id="113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A7FDC16C-6B39-38B3-C029-5FC9D9D0F560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Diamond 120">
              <a:extLst>
                <a:ext uri="{FF2B5EF4-FFF2-40B4-BE49-F238E27FC236}">
                  <a16:creationId xmlns:a16="http://schemas.microsoft.com/office/drawing/2014/main" id="{3E3FBFCC-B4FC-C206-4123-DCA180EF3ADD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0007BD17-C433-0BF7-D32C-A062E73A6203}"/>
                </a:ext>
              </a:extLst>
            </p:cNvPr>
            <p:cNvSpPr/>
            <p:nvPr/>
          </p:nvSpPr>
          <p:spPr>
            <a:xfrm>
              <a:off x="7609586" y="2412554"/>
              <a:ext cx="425818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Diamond 122">
              <a:extLst>
                <a:ext uri="{FF2B5EF4-FFF2-40B4-BE49-F238E27FC236}">
                  <a16:creationId xmlns:a16="http://schemas.microsoft.com/office/drawing/2014/main" id="{E5B3A599-A73E-5DBF-F73D-E4AA991D7A51}"/>
                </a:ext>
              </a:extLst>
            </p:cNvPr>
            <p:cNvSpPr/>
            <p:nvPr/>
          </p:nvSpPr>
          <p:spPr>
            <a:xfrm>
              <a:off x="8048842" y="2508917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8F1E295B-61C5-A6CF-CB16-F439EE79B9CB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434B0F26-61A6-1A17-378D-5F2FA2785C5F}"/>
                </a:ext>
              </a:extLst>
            </p:cNvPr>
            <p:cNvCxnSpPr>
              <a:cxnSpLocks/>
              <a:stCxn id="142" idx="3"/>
              <a:endCxn id="129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2581BEE-7BAE-191B-D103-DD527B5E86C8}"/>
                </a:ext>
              </a:extLst>
            </p:cNvPr>
            <p:cNvSpPr txBox="1"/>
            <p:nvPr/>
          </p:nvSpPr>
          <p:spPr>
            <a:xfrm>
              <a:off x="8019688" y="1545013"/>
              <a:ext cx="2108330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Auditorium Layouts Domain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2600057-EF96-D1A9-19C4-E56C19CCA83D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37" name="Right Brace 136">
              <a:extLst>
                <a:ext uri="{FF2B5EF4-FFF2-40B4-BE49-F238E27FC236}">
                  <a16:creationId xmlns:a16="http://schemas.microsoft.com/office/drawing/2014/main" id="{07EECF37-3B8E-D3ED-3172-A0D9A9C69B96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4DA0AA6-0A96-E197-34AA-6D36B6C1E37D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9F01918-B23C-B137-AF92-FD5026FDDD26}"/>
                </a:ext>
              </a:extLst>
            </p:cNvPr>
            <p:cNvSpPr/>
            <p:nvPr/>
          </p:nvSpPr>
          <p:spPr>
            <a:xfrm rot="17820000">
              <a:off x="10185585" y="3305766"/>
              <a:ext cx="1196509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E0A2670-2B5C-1944-A686-990CDB83417E}"/>
                </a:ext>
              </a:extLst>
            </p:cNvPr>
            <p:cNvCxnSpPr>
              <a:cxnSpLocks/>
              <a:stCxn id="129" idx="3"/>
              <a:endCxn id="138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23686CE-455C-C7DE-7FCB-C16BA803CF59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Flowchart: Magnetic Disk 142">
              <a:extLst>
                <a:ext uri="{FF2B5EF4-FFF2-40B4-BE49-F238E27FC236}">
                  <a16:creationId xmlns:a16="http://schemas.microsoft.com/office/drawing/2014/main" id="{C7D2CC5E-A081-4C8D-44F4-FF2C65CFF3E4}"/>
                </a:ext>
              </a:extLst>
            </p:cNvPr>
            <p:cNvSpPr/>
            <p:nvPr/>
          </p:nvSpPr>
          <p:spPr>
            <a:xfrm>
              <a:off x="11354258" y="3692575"/>
              <a:ext cx="504521" cy="707977"/>
            </a:xfrm>
            <a:prstGeom prst="flowChartMagneticDisk">
              <a:avLst/>
            </a:prstGeom>
            <a:solidFill>
              <a:srgbClr val="EDEDED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lte Haas Grotesk" panose="02000503000000020004" pitchFamily="2" charset="0"/>
                </a:rPr>
                <a:t>db</a:t>
              </a:r>
              <a:endParaRPr lang="fr-FR" sz="900" b="1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lte Haas Grotesk" panose="02000503000000020004" pitchFamily="2" charset="0"/>
              </a:endParaRPr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7989AB27-3187-985B-454F-982C59559D66}"/>
                </a:ext>
              </a:extLst>
            </p:cNvPr>
            <p:cNvCxnSpPr>
              <a:cxnSpLocks/>
              <a:stCxn id="140" idx="2"/>
              <a:endCxn id="143" idx="2"/>
            </p:cNvCxnSpPr>
            <p:nvPr/>
          </p:nvCxnSpPr>
          <p:spPr>
            <a:xfrm>
              <a:off x="11027223" y="3702932"/>
              <a:ext cx="327035" cy="3436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Hexagon 34">
            <a:extLst>
              <a:ext uri="{FF2B5EF4-FFF2-40B4-BE49-F238E27FC236}">
                <a16:creationId xmlns:a16="http://schemas.microsoft.com/office/drawing/2014/main" id="{33B14C1D-1A7E-737A-1CCD-C4EC7DED6FA1}"/>
              </a:ext>
            </a:extLst>
          </p:cNvPr>
          <p:cNvSpPr/>
          <p:nvPr/>
        </p:nvSpPr>
        <p:spPr>
          <a:xfrm>
            <a:off x="1130412" y="1372282"/>
            <a:ext cx="5174160" cy="3562815"/>
          </a:xfrm>
          <a:prstGeom prst="hexagon">
            <a:avLst/>
          </a:prstGeom>
          <a:solidFill>
            <a:srgbClr val="DFC9EF"/>
          </a:solidFill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6A6D51E6-CF65-EF02-1DBB-4E90126E0B31}"/>
              </a:ext>
            </a:extLst>
          </p:cNvPr>
          <p:cNvSpPr/>
          <p:nvPr/>
        </p:nvSpPr>
        <p:spPr>
          <a:xfrm>
            <a:off x="2206827" y="2106919"/>
            <a:ext cx="3040380" cy="2093540"/>
          </a:xfrm>
          <a:prstGeom prst="hexagon">
            <a:avLst/>
          </a:prstGeom>
          <a:solidFill>
            <a:srgbClr val="BA8CDC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0C4411-4AE3-4C39-3A25-7CA0DDA67A79}"/>
              </a:ext>
            </a:extLst>
          </p:cNvPr>
          <p:cNvGrpSpPr/>
          <p:nvPr/>
        </p:nvGrpSpPr>
        <p:grpSpPr>
          <a:xfrm>
            <a:off x="2457876" y="2594187"/>
            <a:ext cx="171374" cy="381578"/>
            <a:chOff x="7689730" y="3195744"/>
            <a:chExt cx="171374" cy="38157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6BA29F-F336-8477-0F22-3890AFCE60EA}"/>
                </a:ext>
              </a:extLst>
            </p:cNvPr>
            <p:cNvCxnSpPr>
              <a:cxnSpLocks/>
            </p:cNvCxnSpPr>
            <p:nvPr/>
          </p:nvCxnSpPr>
          <p:spPr>
            <a:xfrm>
              <a:off x="7775417" y="3367118"/>
              <a:ext cx="0" cy="2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1A047A-9909-5D12-7282-628EA8ED1B30}"/>
                </a:ext>
              </a:extLst>
            </p:cNvPr>
            <p:cNvSpPr/>
            <p:nvPr/>
          </p:nvSpPr>
          <p:spPr>
            <a:xfrm>
              <a:off x="7689730" y="319574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E914DA8-CDC3-DE3A-3738-128639367FC4}"/>
              </a:ext>
            </a:extLst>
          </p:cNvPr>
          <p:cNvSpPr/>
          <p:nvPr/>
        </p:nvSpPr>
        <p:spPr>
          <a:xfrm>
            <a:off x="4005403" y="2890186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0B21C75-7B16-2C9B-F4C3-5F3C6DFDC475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2761180" y="2504092"/>
            <a:ext cx="604954" cy="612168"/>
          </a:xfrm>
          <a:prstGeom prst="bentConnector3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16B881-7F02-9320-ABC2-0B490E03D5CA}"/>
              </a:ext>
            </a:extLst>
          </p:cNvPr>
          <p:cNvCxnSpPr>
            <a:cxnSpLocks/>
            <a:stCxn id="46" idx="3"/>
            <a:endCxn id="43" idx="0"/>
          </p:cNvCxnSpPr>
          <p:nvPr/>
        </p:nvCxnSpPr>
        <p:spPr>
          <a:xfrm>
            <a:off x="3791951" y="2504092"/>
            <a:ext cx="426360" cy="386094"/>
          </a:xfrm>
          <a:prstGeom prst="bentConnector2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BEC7E3D-294F-32B3-0467-8A3ABCBC742D}"/>
              </a:ext>
            </a:extLst>
          </p:cNvPr>
          <p:cNvSpPr/>
          <p:nvPr/>
        </p:nvSpPr>
        <p:spPr>
          <a:xfrm>
            <a:off x="3366134" y="2328309"/>
            <a:ext cx="425817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F1E7E84-BE84-EF72-028C-7C6BE33BBDC3}"/>
              </a:ext>
            </a:extLst>
          </p:cNvPr>
          <p:cNvSpPr/>
          <p:nvPr/>
        </p:nvSpPr>
        <p:spPr>
          <a:xfrm>
            <a:off x="3799194" y="2414175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1AD289-0792-2EA4-E800-3122F9EFFC59}"/>
              </a:ext>
            </a:extLst>
          </p:cNvPr>
          <p:cNvSpPr/>
          <p:nvPr/>
        </p:nvSpPr>
        <p:spPr>
          <a:xfrm>
            <a:off x="2335362" y="2940477"/>
            <a:ext cx="425818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BC214A87-C3D5-FF0B-97DE-4DA23A95B490}"/>
              </a:ext>
            </a:extLst>
          </p:cNvPr>
          <p:cNvSpPr/>
          <p:nvPr/>
        </p:nvSpPr>
        <p:spPr>
          <a:xfrm>
            <a:off x="2764551" y="3028958"/>
            <a:ext cx="167130" cy="167132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6933D540-CF40-3B71-81DD-0728A7B7E745}"/>
              </a:ext>
            </a:extLst>
          </p:cNvPr>
          <p:cNvSpPr/>
          <p:nvPr/>
        </p:nvSpPr>
        <p:spPr>
          <a:xfrm rot="12414236">
            <a:off x="5134217" y="3214846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ECD37-CF7C-FD44-E585-9389787F552F}"/>
              </a:ext>
            </a:extLst>
          </p:cNvPr>
          <p:cNvCxnSpPr>
            <a:cxnSpLocks/>
            <a:stCxn id="43" idx="3"/>
            <a:endCxn id="52" idx="1"/>
          </p:cNvCxnSpPr>
          <p:nvPr/>
        </p:nvCxnSpPr>
        <p:spPr>
          <a:xfrm>
            <a:off x="4431219" y="3065969"/>
            <a:ext cx="634759" cy="60184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13DB660-4E3D-3960-4A63-D7FBF409CF29}"/>
              </a:ext>
            </a:extLst>
          </p:cNvPr>
          <p:cNvSpPr/>
          <p:nvPr/>
        </p:nvSpPr>
        <p:spPr>
          <a:xfrm>
            <a:off x="5040881" y="3101056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AC230C3-B6DC-459A-6E3F-2394AB209B41}"/>
              </a:ext>
            </a:extLst>
          </p:cNvPr>
          <p:cNvSpPr/>
          <p:nvPr/>
        </p:nvSpPr>
        <p:spPr>
          <a:xfrm>
            <a:off x="2899680" y="354302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253828B-6500-05DB-B3F4-DE0CEA08709C}"/>
              </a:ext>
            </a:extLst>
          </p:cNvPr>
          <p:cNvSpPr/>
          <p:nvPr/>
        </p:nvSpPr>
        <p:spPr>
          <a:xfrm>
            <a:off x="3660068" y="3620884"/>
            <a:ext cx="425816" cy="351565"/>
          </a:xfrm>
          <a:prstGeom prst="roundRect">
            <a:avLst/>
          </a:prstGeom>
          <a:solidFill>
            <a:srgbClr val="9A57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23284CD-18F4-CF51-5F9F-6A6C6563AA46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3325496" y="3718807"/>
            <a:ext cx="334572" cy="77860"/>
          </a:xfrm>
          <a:prstGeom prst="bentConnector3">
            <a:avLst>
              <a:gd name="adj1" fmla="val 57592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289FFA-45DA-6FFE-34F0-C4A60E2E3E8F}"/>
              </a:ext>
            </a:extLst>
          </p:cNvPr>
          <p:cNvCxnSpPr>
            <a:cxnSpLocks/>
            <a:stCxn id="48" idx="2"/>
            <a:endCxn id="63" idx="1"/>
          </p:cNvCxnSpPr>
          <p:nvPr/>
        </p:nvCxnSpPr>
        <p:spPr>
          <a:xfrm>
            <a:off x="2548271" y="3292042"/>
            <a:ext cx="351409" cy="42676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DC8FA8-A750-E835-50E7-91D1B053EA3E}"/>
              </a:ext>
            </a:extLst>
          </p:cNvPr>
          <p:cNvSpPr txBox="1"/>
          <p:nvPr/>
        </p:nvSpPr>
        <p:spPr>
          <a:xfrm>
            <a:off x="2582958" y="2115294"/>
            <a:ext cx="21083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Seat suggestions Domain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926729-2368-F21C-A7F2-F3D542F577A7}"/>
              </a:ext>
            </a:extLst>
          </p:cNvPr>
          <p:cNvSpPr txBox="1"/>
          <p:nvPr/>
        </p:nvSpPr>
        <p:spPr>
          <a:xfrm>
            <a:off x="3888634" y="1405675"/>
            <a:ext cx="1523320" cy="27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cap="all" dirty="0">
                <a:latin typeface="Alte Haas Grotesk" panose="02000503000000020004" pitchFamily="2" charset="0"/>
              </a:rPr>
              <a:t>Infrastructure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EB3B387-29CE-ED80-CE7F-BA9EBA7FB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5" y="1200373"/>
            <a:ext cx="696871" cy="656800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0BD609C-A372-9B77-A208-61AAF7FAC62E}"/>
              </a:ext>
            </a:extLst>
          </p:cNvPr>
          <p:cNvCxnSpPr>
            <a:cxnSpLocks/>
          </p:cNvCxnSpPr>
          <p:nvPr/>
        </p:nvCxnSpPr>
        <p:spPr>
          <a:xfrm>
            <a:off x="999658" y="1770459"/>
            <a:ext cx="593398" cy="39171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9B6EC26-17C9-4060-F3BD-944E655A43B6}"/>
              </a:ext>
            </a:extLst>
          </p:cNvPr>
          <p:cNvSpPr txBox="1"/>
          <p:nvPr/>
        </p:nvSpPr>
        <p:spPr>
          <a:xfrm>
            <a:off x="1124278" y="1714490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C22163D-87CF-BDE6-599E-F2275CD480AD}"/>
              </a:ext>
            </a:extLst>
          </p:cNvPr>
          <p:cNvSpPr txBox="1"/>
          <p:nvPr/>
        </p:nvSpPr>
        <p:spPr>
          <a:xfrm>
            <a:off x="553665" y="176549"/>
            <a:ext cx="111303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2300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Hexagonal Micro services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ECBCF79C-DB7C-8437-A8D1-79A66D6A3034}"/>
              </a:ext>
            </a:extLst>
          </p:cNvPr>
          <p:cNvSpPr/>
          <p:nvPr/>
        </p:nvSpPr>
        <p:spPr>
          <a:xfrm rot="12414236">
            <a:off x="4725358" y="4000552"/>
            <a:ext cx="883655" cy="428062"/>
          </a:xfrm>
          <a:prstGeom prst="rightBrace">
            <a:avLst>
              <a:gd name="adj1" fmla="val 9622"/>
              <a:gd name="adj2" fmla="val 54011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B2C063-5C64-7717-7CF4-F13A7821C2FA}"/>
              </a:ext>
            </a:extLst>
          </p:cNvPr>
          <p:cNvSpPr/>
          <p:nvPr/>
        </p:nvSpPr>
        <p:spPr>
          <a:xfrm>
            <a:off x="4632022" y="3886762"/>
            <a:ext cx="171374" cy="17137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2D66E4-746D-C29C-9C6E-03E99FEE3A62}"/>
              </a:ext>
            </a:extLst>
          </p:cNvPr>
          <p:cNvSpPr/>
          <p:nvPr/>
        </p:nvSpPr>
        <p:spPr>
          <a:xfrm rot="17820000">
            <a:off x="4959075" y="4081501"/>
            <a:ext cx="823899" cy="5463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Repository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64A4D3-64FF-9EDF-3633-89AB523BA0D2}"/>
              </a:ext>
            </a:extLst>
          </p:cNvPr>
          <p:cNvCxnSpPr>
            <a:cxnSpLocks/>
            <a:stCxn id="64" idx="3"/>
            <a:endCxn id="86" idx="2"/>
          </p:cNvCxnSpPr>
          <p:nvPr/>
        </p:nvCxnSpPr>
        <p:spPr>
          <a:xfrm>
            <a:off x="4085884" y="3796667"/>
            <a:ext cx="546138" cy="175782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6CA5F1AF-7106-D0E4-AB41-41734719A651}"/>
              </a:ext>
            </a:extLst>
          </p:cNvPr>
          <p:cNvSpPr/>
          <p:nvPr/>
        </p:nvSpPr>
        <p:spPr>
          <a:xfrm>
            <a:off x="3332536" y="3640001"/>
            <a:ext cx="167131" cy="167131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Flowchart: Magnetic Disk 101">
            <a:extLst>
              <a:ext uri="{FF2B5EF4-FFF2-40B4-BE49-F238E27FC236}">
                <a16:creationId xmlns:a16="http://schemas.microsoft.com/office/drawing/2014/main" id="{8809B9B3-2ABA-7002-C465-823660F01F15}"/>
              </a:ext>
            </a:extLst>
          </p:cNvPr>
          <p:cNvSpPr/>
          <p:nvPr/>
        </p:nvSpPr>
        <p:spPr>
          <a:xfrm>
            <a:off x="5930235" y="4750835"/>
            <a:ext cx="504521" cy="707978"/>
          </a:xfrm>
          <a:prstGeom prst="flowChartMagneticDisk">
            <a:avLst/>
          </a:prstGeom>
          <a:solidFill>
            <a:srgbClr val="DFC9EF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cap="all" dirty="0" err="1">
                <a:solidFill>
                  <a:schemeClr val="tx1"/>
                </a:solidFill>
                <a:latin typeface="Alte Haas Grotesk" panose="02000503000000020004" pitchFamily="2" charset="0"/>
              </a:rPr>
              <a:t>db</a:t>
            </a:r>
            <a:endParaRPr lang="fr-FR" sz="1400" b="1" cap="all" dirty="0">
              <a:solidFill>
                <a:schemeClr val="tx1"/>
              </a:solidFill>
              <a:latin typeface="Alte Haas Grotesk" panose="02000503000000020004" pitchFamily="2" charset="0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DC579C9-2B02-64AB-2FBD-5421A8699E3D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>
            <a:off x="5614408" y="4478666"/>
            <a:ext cx="568088" cy="27216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D09CB-1EA0-C721-B9D5-8B0814D9365D}"/>
              </a:ext>
            </a:extLst>
          </p:cNvPr>
          <p:cNvSpPr txBox="1"/>
          <p:nvPr/>
        </p:nvSpPr>
        <p:spPr>
          <a:xfrm>
            <a:off x="2047278" y="4991066"/>
            <a:ext cx="33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Seat </a:t>
            </a:r>
            <a:r>
              <a:rPr lang="en-GB" b="1" cap="all" dirty="0" err="1">
                <a:solidFill>
                  <a:srgbClr val="C00000"/>
                </a:solidFill>
                <a:latin typeface="Alte Haas Grotesk" panose="02000503000000020004" pitchFamily="2" charset="0"/>
              </a:rPr>
              <a:t>SuggestionS</a:t>
            </a:r>
            <a:r>
              <a:rPr lang="en-GB" b="1" cap="all" dirty="0">
                <a:solidFill>
                  <a:srgbClr val="C00000"/>
                </a:solidFill>
                <a:latin typeface="Alte Haas Grotesk" panose="02000503000000020004" pitchFamily="2" charset="0"/>
              </a:rPr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7D58F9-2C40-7FD4-B61B-2A6215BFBADB}"/>
              </a:ext>
            </a:extLst>
          </p:cNvPr>
          <p:cNvSpPr txBox="1"/>
          <p:nvPr/>
        </p:nvSpPr>
        <p:spPr>
          <a:xfrm>
            <a:off x="8269919" y="698400"/>
            <a:ext cx="336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@tpierrain (use case driven)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A0FE73-1B1E-E8FF-A0DA-90CF4B87BD6F}"/>
              </a:ext>
            </a:extLst>
          </p:cNvPr>
          <p:cNvGrpSpPr/>
          <p:nvPr/>
        </p:nvGrpSpPr>
        <p:grpSpPr>
          <a:xfrm>
            <a:off x="6513212" y="1976426"/>
            <a:ext cx="3309721" cy="3509125"/>
            <a:chOff x="6132212" y="1877366"/>
            <a:chExt cx="3309721" cy="3509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AD7627-CA42-A16A-95A7-5420680D70BC}"/>
                </a:ext>
              </a:extLst>
            </p:cNvPr>
            <p:cNvGrpSpPr/>
            <p:nvPr/>
          </p:nvGrpSpPr>
          <p:grpSpPr>
            <a:xfrm>
              <a:off x="6132212" y="1877366"/>
              <a:ext cx="3309721" cy="3509125"/>
              <a:chOff x="6447797" y="-1116586"/>
              <a:chExt cx="6253255" cy="6629996"/>
            </a:xfrm>
          </p:grpSpPr>
          <p:sp>
            <p:nvSpPr>
              <p:cNvPr id="54" name="Hexagon 53">
                <a:extLst>
                  <a:ext uri="{FF2B5EF4-FFF2-40B4-BE49-F238E27FC236}">
                    <a16:creationId xmlns:a16="http://schemas.microsoft.com/office/drawing/2014/main" id="{9DD52ED7-5148-67C5-D885-4E2830223613}"/>
                  </a:ext>
                </a:extLst>
              </p:cNvPr>
              <p:cNvSpPr/>
              <p:nvPr/>
            </p:nvSpPr>
            <p:spPr>
              <a:xfrm>
                <a:off x="6447797" y="856867"/>
                <a:ext cx="5174160" cy="3562815"/>
              </a:xfrm>
              <a:prstGeom prst="hexagon">
                <a:avLst/>
              </a:prstGeom>
              <a:solidFill>
                <a:srgbClr val="C5E0B4"/>
              </a:solidFill>
              <a:ln w="476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Hexagon 54">
                <a:extLst>
                  <a:ext uri="{FF2B5EF4-FFF2-40B4-BE49-F238E27FC236}">
                    <a16:creationId xmlns:a16="http://schemas.microsoft.com/office/drawing/2014/main" id="{E1A94735-76EC-0EEC-1E7A-94F203EE3E8A}"/>
                  </a:ext>
                </a:extLst>
              </p:cNvPr>
              <p:cNvSpPr/>
              <p:nvPr/>
            </p:nvSpPr>
            <p:spPr>
              <a:xfrm>
                <a:off x="7500976" y="1564081"/>
                <a:ext cx="3040380" cy="2093540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6FE6698-D1C7-EB99-A29D-01C15BFE6930}"/>
                  </a:ext>
                </a:extLst>
              </p:cNvPr>
              <p:cNvGrpSpPr/>
              <p:nvPr/>
            </p:nvGrpSpPr>
            <p:grpSpPr>
              <a:xfrm>
                <a:off x="7752025" y="2051349"/>
                <a:ext cx="171374" cy="381578"/>
                <a:chOff x="7689730" y="3195744"/>
                <a:chExt cx="171374" cy="381578"/>
              </a:xfrm>
            </p:grpSpPr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46842CB-ECB5-4A41-CB6E-850668EB1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5417" y="3367118"/>
                  <a:ext cx="0" cy="21020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239EA92-866E-0A54-CA7C-B0B33D25230B}"/>
                    </a:ext>
                  </a:extLst>
                </p:cNvPr>
                <p:cNvSpPr/>
                <p:nvPr/>
              </p:nvSpPr>
              <p:spPr>
                <a:xfrm>
                  <a:off x="7689730" y="3195744"/>
                  <a:ext cx="171374" cy="171374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A91F7BBF-76E0-0B42-A3AD-72D12FFFF00E}"/>
                  </a:ext>
                </a:extLst>
              </p:cNvPr>
              <p:cNvSpPr/>
              <p:nvPr/>
            </p:nvSpPr>
            <p:spPr>
              <a:xfrm>
                <a:off x="9299552" y="2347348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F35028B4-E820-3AD3-679D-1FBB515019AD}"/>
                  </a:ext>
                </a:extLst>
              </p:cNvPr>
              <p:cNvCxnSpPr>
                <a:cxnSpLocks/>
                <a:stCxn id="75" idx="3"/>
                <a:endCxn id="68" idx="1"/>
              </p:cNvCxnSpPr>
              <p:nvPr/>
            </p:nvCxnSpPr>
            <p:spPr>
              <a:xfrm flipV="1">
                <a:off x="8055329" y="2432927"/>
                <a:ext cx="489905" cy="140495"/>
              </a:xfrm>
              <a:prstGeom prst="bentConnector3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Elbow 66">
                <a:extLst>
                  <a:ext uri="{FF2B5EF4-FFF2-40B4-BE49-F238E27FC236}">
                    <a16:creationId xmlns:a16="http://schemas.microsoft.com/office/drawing/2014/main" id="{F4DA6F4A-D250-0679-5659-97B30FF5D9B5}"/>
                  </a:ext>
                </a:extLst>
              </p:cNvPr>
              <p:cNvCxnSpPr>
                <a:cxnSpLocks/>
                <a:stCxn id="68" idx="3"/>
                <a:endCxn id="61" idx="0"/>
              </p:cNvCxnSpPr>
              <p:nvPr/>
            </p:nvCxnSpPr>
            <p:spPr>
              <a:xfrm flipV="1">
                <a:off x="8971051" y="2347348"/>
                <a:ext cx="541409" cy="85579"/>
              </a:xfrm>
              <a:prstGeom prst="bentConnector4">
                <a:avLst>
                  <a:gd name="adj1" fmla="val 49865"/>
                  <a:gd name="adj2" fmla="val 163347"/>
                </a:avLst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3DC875F-221F-60CA-BAAA-116AF524C906}"/>
                  </a:ext>
                </a:extLst>
              </p:cNvPr>
              <p:cNvSpPr/>
              <p:nvPr/>
            </p:nvSpPr>
            <p:spPr>
              <a:xfrm>
                <a:off x="8545235" y="2257145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Diamond 68">
                <a:extLst>
                  <a:ext uri="{FF2B5EF4-FFF2-40B4-BE49-F238E27FC236}">
                    <a16:creationId xmlns:a16="http://schemas.microsoft.com/office/drawing/2014/main" id="{38959B09-D0ED-0133-3C32-6E7FE0C1DE99}"/>
                  </a:ext>
                </a:extLst>
              </p:cNvPr>
              <p:cNvSpPr/>
              <p:nvPr/>
            </p:nvSpPr>
            <p:spPr>
              <a:xfrm>
                <a:off x="8992014" y="2343811"/>
                <a:ext cx="167131" cy="167131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0248DB1F-705C-5333-B937-E8B8427AF43B}"/>
                  </a:ext>
                </a:extLst>
              </p:cNvPr>
              <p:cNvSpPr/>
              <p:nvPr/>
            </p:nvSpPr>
            <p:spPr>
              <a:xfrm>
                <a:off x="7629511" y="2397639"/>
                <a:ext cx="425818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Diamond 76">
                <a:extLst>
                  <a:ext uri="{FF2B5EF4-FFF2-40B4-BE49-F238E27FC236}">
                    <a16:creationId xmlns:a16="http://schemas.microsoft.com/office/drawing/2014/main" id="{6F5E8D24-8A24-64CE-5518-2761583907EC}"/>
                  </a:ext>
                </a:extLst>
              </p:cNvPr>
              <p:cNvSpPr/>
              <p:nvPr/>
            </p:nvSpPr>
            <p:spPr>
              <a:xfrm>
                <a:off x="8058700" y="2486120"/>
                <a:ext cx="167130" cy="167132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ight Brace 77">
                <a:extLst>
                  <a:ext uri="{FF2B5EF4-FFF2-40B4-BE49-F238E27FC236}">
                    <a16:creationId xmlns:a16="http://schemas.microsoft.com/office/drawing/2014/main" id="{5526F385-4419-589B-87CB-309B2247E2DD}"/>
                  </a:ext>
                </a:extLst>
              </p:cNvPr>
              <p:cNvSpPr/>
              <p:nvPr/>
            </p:nvSpPr>
            <p:spPr>
              <a:xfrm rot="12414236">
                <a:off x="10428366" y="2672008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2655C0-14CB-8966-42FE-167A0B45D45B}"/>
                  </a:ext>
                </a:extLst>
              </p:cNvPr>
              <p:cNvCxnSpPr>
                <a:cxnSpLocks/>
                <a:stCxn id="61" idx="3"/>
                <a:endCxn id="82" idx="1"/>
              </p:cNvCxnSpPr>
              <p:nvPr/>
            </p:nvCxnSpPr>
            <p:spPr>
              <a:xfrm>
                <a:off x="9725368" y="2523131"/>
                <a:ext cx="634759" cy="601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B5953B9-54B3-B547-8D14-8A7FE26D7C31}"/>
                  </a:ext>
                </a:extLst>
              </p:cNvPr>
              <p:cNvSpPr/>
              <p:nvPr/>
            </p:nvSpPr>
            <p:spPr>
              <a:xfrm>
                <a:off x="10335030" y="2558218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27515E5-641D-244C-3F43-2B18AEC193E8}"/>
                  </a:ext>
                </a:extLst>
              </p:cNvPr>
              <p:cNvSpPr/>
              <p:nvPr/>
            </p:nvSpPr>
            <p:spPr>
              <a:xfrm rot="17820000">
                <a:off x="10645483" y="2615218"/>
                <a:ext cx="966988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93063552-4216-984A-B7EB-C376D8B80F06}"/>
                  </a:ext>
                </a:extLst>
              </p:cNvPr>
              <p:cNvSpPr/>
              <p:nvPr/>
            </p:nvSpPr>
            <p:spPr>
              <a:xfrm>
                <a:off x="8193829" y="3000186"/>
                <a:ext cx="425816" cy="35156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02E32F5-5DE5-AFCD-E40C-7A0751D592C4}"/>
                  </a:ext>
                </a:extLst>
              </p:cNvPr>
              <p:cNvCxnSpPr>
                <a:cxnSpLocks/>
                <a:stCxn id="75" idx="2"/>
                <a:endCxn id="87" idx="1"/>
              </p:cNvCxnSpPr>
              <p:nvPr/>
            </p:nvCxnSpPr>
            <p:spPr>
              <a:xfrm>
                <a:off x="7842420" y="2749204"/>
                <a:ext cx="351409" cy="42676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72E871A-5011-AE88-AEE3-79FCA3EE906D}"/>
                  </a:ext>
                </a:extLst>
              </p:cNvPr>
              <p:cNvSpPr txBox="1"/>
              <p:nvPr/>
            </p:nvSpPr>
            <p:spPr>
              <a:xfrm>
                <a:off x="8019688" y="1545013"/>
                <a:ext cx="2108330" cy="6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solidFill>
                      <a:schemeClr val="bg1"/>
                    </a:solidFill>
                    <a:latin typeface="Alte Haas Grotesk" panose="02000503000000020004" pitchFamily="2" charset="0"/>
                  </a:rPr>
                  <a:t>Auditorium seating Domain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C6B82CF-2338-4999-5916-6422740C2309}"/>
                  </a:ext>
                </a:extLst>
              </p:cNvPr>
              <p:cNvSpPr txBox="1"/>
              <p:nvPr/>
            </p:nvSpPr>
            <p:spPr>
              <a:xfrm>
                <a:off x="9182782" y="862837"/>
                <a:ext cx="1523319" cy="407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800" b="1" cap="all" dirty="0">
                    <a:latin typeface="Alte Haas Grotesk" panose="02000503000000020004" pitchFamily="2" charset="0"/>
                  </a:rPr>
                  <a:t>Infra</a:t>
                </a:r>
              </a:p>
            </p:txBody>
          </p:sp>
          <p:sp>
            <p:nvSpPr>
              <p:cNvPr id="97" name="Right Brace 96">
                <a:extLst>
                  <a:ext uri="{FF2B5EF4-FFF2-40B4-BE49-F238E27FC236}">
                    <a16:creationId xmlns:a16="http://schemas.microsoft.com/office/drawing/2014/main" id="{CB6994B6-0811-5440-AEF9-9EFFA4C518AE}"/>
                  </a:ext>
                </a:extLst>
              </p:cNvPr>
              <p:cNvSpPr/>
              <p:nvPr/>
            </p:nvSpPr>
            <p:spPr>
              <a:xfrm rot="12414236">
                <a:off x="10019507" y="3457714"/>
                <a:ext cx="883655" cy="428062"/>
              </a:xfrm>
              <a:prstGeom prst="rightBrace">
                <a:avLst>
                  <a:gd name="adj1" fmla="val 9622"/>
                  <a:gd name="adj2" fmla="val 54011"/>
                </a:avLst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BF73818-E535-8698-FF9A-9D010DCB30F2}"/>
                  </a:ext>
                </a:extLst>
              </p:cNvPr>
              <p:cNvSpPr/>
              <p:nvPr/>
            </p:nvSpPr>
            <p:spPr>
              <a:xfrm>
                <a:off x="9926171" y="3343924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A5B4300-7BC7-FD5A-7FEE-BCA41814D470}"/>
                  </a:ext>
                </a:extLst>
              </p:cNvPr>
              <p:cNvSpPr/>
              <p:nvPr/>
            </p:nvSpPr>
            <p:spPr>
              <a:xfrm rot="17820000">
                <a:off x="10180797" y="3580594"/>
                <a:ext cx="926021" cy="546310"/>
              </a:xfrm>
              <a:prstGeom prst="rect">
                <a:avLst/>
              </a:prstGeom>
              <a:solidFill>
                <a:srgbClr val="FFD96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00" b="1" cap="all" dirty="0">
                    <a:solidFill>
                      <a:schemeClr val="tx1"/>
                    </a:solidFill>
                  </a:rPr>
                  <a:t>web Adapter</a:t>
                </a:r>
                <a:endParaRPr lang="en-GB" sz="600" b="1" cap="all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AB22FC2B-703A-9B0F-4D8A-789FABE0662A}"/>
                  </a:ext>
                </a:extLst>
              </p:cNvPr>
              <p:cNvCxnSpPr>
                <a:cxnSpLocks/>
                <a:stCxn id="87" idx="3"/>
                <a:endCxn id="157" idx="0"/>
              </p:cNvCxnSpPr>
              <p:nvPr/>
            </p:nvCxnSpPr>
            <p:spPr>
              <a:xfrm>
                <a:off x="8619644" y="3175969"/>
                <a:ext cx="911552" cy="2861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Flowchart: Magnetic Disk 104">
                <a:extLst>
                  <a:ext uri="{FF2B5EF4-FFF2-40B4-BE49-F238E27FC236}">
                    <a16:creationId xmlns:a16="http://schemas.microsoft.com/office/drawing/2014/main" id="{8D161307-1DEE-03B2-9CAB-88CE7816CC5A}"/>
                  </a:ext>
                </a:extLst>
              </p:cNvPr>
              <p:cNvSpPr/>
              <p:nvPr/>
            </p:nvSpPr>
            <p:spPr>
              <a:xfrm>
                <a:off x="10591451" y="4805433"/>
                <a:ext cx="504522" cy="707977"/>
              </a:xfrm>
              <a:prstGeom prst="flowChartMagneticDisk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800" b="1" cap="all" dirty="0" err="1">
                    <a:solidFill>
                      <a:schemeClr val="tx1"/>
                    </a:solidFill>
                    <a:latin typeface="Alte Haas Grotesk" panose="02000503000000020004" pitchFamily="2" charset="0"/>
                  </a:rPr>
                  <a:t>db</a:t>
                </a:r>
                <a:endParaRPr lang="fr-FR" sz="900" b="1" cap="all" dirty="0">
                  <a:solidFill>
                    <a:schemeClr val="tx1"/>
                  </a:solidFill>
                  <a:latin typeface="Alte Haas Grotesk" panose="02000503000000020004" pitchFamily="2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C9B2727-85A9-5D12-FFC7-BBD7E9F4CDB7}"/>
                  </a:ext>
                </a:extLst>
              </p:cNvPr>
              <p:cNvCxnSpPr>
                <a:cxnSpLocks/>
                <a:stCxn id="156" idx="2"/>
                <a:endCxn id="105" idx="2"/>
              </p:cNvCxnSpPr>
              <p:nvPr/>
            </p:nvCxnSpPr>
            <p:spPr>
              <a:xfrm>
                <a:off x="9312679" y="4363450"/>
                <a:ext cx="1278772" cy="7959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D62D67-5149-3436-1CC3-463C92665045}"/>
                  </a:ext>
                </a:extLst>
              </p:cNvPr>
              <p:cNvCxnSpPr>
                <a:cxnSpLocks/>
                <a:stCxn id="147" idx="2"/>
                <a:endCxn id="146" idx="1"/>
              </p:cNvCxnSpPr>
              <p:nvPr/>
            </p:nvCxnSpPr>
            <p:spPr>
              <a:xfrm>
                <a:off x="12427792" y="-1116586"/>
                <a:ext cx="273260" cy="424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72DC2E9-55DA-8084-9E7D-FCDC54DFA35D}"/>
                </a:ext>
              </a:extLst>
            </p:cNvPr>
            <p:cNvSpPr/>
            <p:nvPr/>
          </p:nvSpPr>
          <p:spPr>
            <a:xfrm>
              <a:off x="7351164" y="4488689"/>
              <a:ext cx="594743" cy="28915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b="1" cap="all" dirty="0">
                  <a:solidFill>
                    <a:schemeClr val="tx1"/>
                  </a:solidFill>
                </a:rPr>
                <a:t>Repo (adapter)</a:t>
              </a:r>
              <a:endParaRPr lang="en-GB" sz="600" b="1" cap="all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Oval 156">
            <a:extLst>
              <a:ext uri="{FF2B5EF4-FFF2-40B4-BE49-F238E27FC236}">
                <a16:creationId xmlns:a16="http://schemas.microsoft.com/office/drawing/2014/main" id="{FE3FA1EB-E4A8-5024-249A-54445D541DD8}"/>
              </a:ext>
            </a:extLst>
          </p:cNvPr>
          <p:cNvSpPr/>
          <p:nvPr/>
        </p:nvSpPr>
        <p:spPr>
          <a:xfrm>
            <a:off x="7647162" y="4230502"/>
            <a:ext cx="90705" cy="9070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40ADE02-A855-B9AD-B51A-EC29453999ED}"/>
              </a:ext>
            </a:extLst>
          </p:cNvPr>
          <p:cNvCxnSpPr>
            <a:cxnSpLocks/>
            <a:stCxn id="61" idx="2"/>
            <a:endCxn id="98" idx="1"/>
          </p:cNvCxnSpPr>
          <p:nvPr/>
        </p:nvCxnSpPr>
        <p:spPr>
          <a:xfrm>
            <a:off x="8135277" y="3995894"/>
            <a:ext cx="232252" cy="354675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D81625-ABA7-5E41-0B86-5C44C13CE09C}"/>
              </a:ext>
            </a:extLst>
          </p:cNvPr>
          <p:cNvCxnSpPr>
            <a:cxnSpLocks/>
            <a:stCxn id="157" idx="4"/>
            <a:endCxn id="156" idx="0"/>
          </p:cNvCxnSpPr>
          <p:nvPr/>
        </p:nvCxnSpPr>
        <p:spPr>
          <a:xfrm>
            <a:off x="7692515" y="4321207"/>
            <a:ext cx="337021" cy="266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719F29D-6F85-7020-4225-D0621E2FF04F}"/>
              </a:ext>
            </a:extLst>
          </p:cNvPr>
          <p:cNvGrpSpPr/>
          <p:nvPr/>
        </p:nvGrpSpPr>
        <p:grpSpPr>
          <a:xfrm>
            <a:off x="9090456" y="4679547"/>
            <a:ext cx="2893627" cy="1933204"/>
            <a:chOff x="6434086" y="829444"/>
            <a:chExt cx="5467100" cy="3652518"/>
          </a:xfrm>
        </p:grpSpPr>
        <p:sp>
          <p:nvSpPr>
            <p:cNvPr id="171" name="Hexagon 170">
              <a:extLst>
                <a:ext uri="{FF2B5EF4-FFF2-40B4-BE49-F238E27FC236}">
                  <a16:creationId xmlns:a16="http://schemas.microsoft.com/office/drawing/2014/main" id="{3CA6504F-1E7B-6DEF-73CD-3E03203C337F}"/>
                </a:ext>
              </a:extLst>
            </p:cNvPr>
            <p:cNvSpPr/>
            <p:nvPr/>
          </p:nvSpPr>
          <p:spPr>
            <a:xfrm>
              <a:off x="6434086" y="829444"/>
              <a:ext cx="5174160" cy="3562815"/>
            </a:xfrm>
            <a:prstGeom prst="hexagon">
              <a:avLst/>
            </a:prstGeom>
            <a:solidFill>
              <a:srgbClr val="DEEBF7"/>
            </a:solidFill>
            <a:ln w="476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2" name="Hexagon 171">
              <a:extLst>
                <a:ext uri="{FF2B5EF4-FFF2-40B4-BE49-F238E27FC236}">
                  <a16:creationId xmlns:a16="http://schemas.microsoft.com/office/drawing/2014/main" id="{4EB66E99-62F9-9EA0-9D4D-A22383D683B7}"/>
                </a:ext>
              </a:extLst>
            </p:cNvPr>
            <p:cNvSpPr/>
            <p:nvPr/>
          </p:nvSpPr>
          <p:spPr>
            <a:xfrm>
              <a:off x="7500976" y="1564081"/>
              <a:ext cx="3040380" cy="209354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4ADA9C4-001C-AC3A-28BA-0097E7A9FB53}"/>
                </a:ext>
              </a:extLst>
            </p:cNvPr>
            <p:cNvGrpSpPr/>
            <p:nvPr/>
          </p:nvGrpSpPr>
          <p:grpSpPr>
            <a:xfrm>
              <a:off x="7718305" y="2120128"/>
              <a:ext cx="171374" cy="289785"/>
              <a:chOff x="7656010" y="3264523"/>
              <a:chExt cx="171374" cy="289785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D5445CED-3298-C85E-A5E4-C7620DF3B714}"/>
                  </a:ext>
                </a:extLst>
              </p:cNvPr>
              <p:cNvCxnSpPr>
                <a:cxnSpLocks/>
                <a:stCxn id="193" idx="4"/>
                <a:endCxn id="179" idx="0"/>
              </p:cNvCxnSpPr>
              <p:nvPr/>
            </p:nvCxnSpPr>
            <p:spPr>
              <a:xfrm flipH="1">
                <a:off x="7741696" y="3435898"/>
                <a:ext cx="2" cy="1184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E625A81-8EFE-62CB-0837-2464A0E24774}"/>
                  </a:ext>
                </a:extLst>
              </p:cNvPr>
              <p:cNvSpPr/>
              <p:nvPr/>
            </p:nvSpPr>
            <p:spPr>
              <a:xfrm>
                <a:off x="7656010" y="3264523"/>
                <a:ext cx="171374" cy="17137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FD48332-DD92-05C8-CACD-AF9C69CDAAD6}"/>
                </a:ext>
              </a:extLst>
            </p:cNvPr>
            <p:cNvSpPr/>
            <p:nvPr/>
          </p:nvSpPr>
          <p:spPr>
            <a:xfrm>
              <a:off x="9671729" y="2659803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5" name="Connector: Elbow 174">
              <a:extLst>
                <a:ext uri="{FF2B5EF4-FFF2-40B4-BE49-F238E27FC236}">
                  <a16:creationId xmlns:a16="http://schemas.microsoft.com/office/drawing/2014/main" id="{E5A4018A-BAB1-7BD0-049C-33311D8E211A}"/>
                </a:ext>
              </a:extLst>
            </p:cNvPr>
            <p:cNvCxnSpPr>
              <a:cxnSpLocks/>
              <a:stCxn id="179" idx="3"/>
              <a:endCxn id="177" idx="1"/>
            </p:cNvCxnSpPr>
            <p:nvPr/>
          </p:nvCxnSpPr>
          <p:spPr>
            <a:xfrm flipV="1">
              <a:off x="8016899" y="2432927"/>
              <a:ext cx="692841" cy="15276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A6A24D67-17C0-4D77-423E-C601C2D2325C}"/>
                </a:ext>
              </a:extLst>
            </p:cNvPr>
            <p:cNvCxnSpPr>
              <a:cxnSpLocks/>
              <a:stCxn id="177" idx="3"/>
              <a:endCxn id="174" idx="0"/>
            </p:cNvCxnSpPr>
            <p:nvPr/>
          </p:nvCxnSpPr>
          <p:spPr>
            <a:xfrm>
              <a:off x="9135557" y="2432927"/>
              <a:ext cx="749080" cy="226876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2E004944-F882-C9A8-65B9-67369A2AD7D8}"/>
                </a:ext>
              </a:extLst>
            </p:cNvPr>
            <p:cNvSpPr/>
            <p:nvPr/>
          </p:nvSpPr>
          <p:spPr>
            <a:xfrm>
              <a:off x="8709741" y="2257145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D31FEAF5-1B44-7985-E332-1ED7980355EB}"/>
                </a:ext>
              </a:extLst>
            </p:cNvPr>
            <p:cNvSpPr/>
            <p:nvPr/>
          </p:nvSpPr>
          <p:spPr>
            <a:xfrm>
              <a:off x="9148994" y="236044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959DE4A7-82CE-54D2-AF15-5C1BA18B7EF9}"/>
                </a:ext>
              </a:extLst>
            </p:cNvPr>
            <p:cNvSpPr/>
            <p:nvPr/>
          </p:nvSpPr>
          <p:spPr>
            <a:xfrm>
              <a:off x="7591081" y="2409913"/>
              <a:ext cx="425818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Diamond 179">
              <a:extLst>
                <a:ext uri="{FF2B5EF4-FFF2-40B4-BE49-F238E27FC236}">
                  <a16:creationId xmlns:a16="http://schemas.microsoft.com/office/drawing/2014/main" id="{FEFA422D-00F5-2E3F-EECF-6BA3674F1EBD}"/>
                </a:ext>
              </a:extLst>
            </p:cNvPr>
            <p:cNvSpPr/>
            <p:nvPr/>
          </p:nvSpPr>
          <p:spPr>
            <a:xfrm>
              <a:off x="8026607" y="2502780"/>
              <a:ext cx="167131" cy="167133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8C69193-9641-660A-D29C-EDC53265D823}"/>
                </a:ext>
              </a:extLst>
            </p:cNvPr>
            <p:cNvSpPr/>
            <p:nvPr/>
          </p:nvSpPr>
          <p:spPr>
            <a:xfrm>
              <a:off x="8954217" y="3078046"/>
              <a:ext cx="425816" cy="3515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2" name="Connector: Elbow 181">
              <a:extLst>
                <a:ext uri="{FF2B5EF4-FFF2-40B4-BE49-F238E27FC236}">
                  <a16:creationId xmlns:a16="http://schemas.microsoft.com/office/drawing/2014/main" id="{2BCAC452-57D1-8C6E-7210-EAF0C06E26E0}"/>
                </a:ext>
              </a:extLst>
            </p:cNvPr>
            <p:cNvCxnSpPr>
              <a:cxnSpLocks/>
              <a:stCxn id="189" idx="3"/>
              <a:endCxn id="181" idx="1"/>
            </p:cNvCxnSpPr>
            <p:nvPr/>
          </p:nvCxnSpPr>
          <p:spPr>
            <a:xfrm flipH="1">
              <a:off x="8954216" y="2814472"/>
              <a:ext cx="698886" cy="439357"/>
            </a:xfrm>
            <a:prstGeom prst="bentConnector5">
              <a:avLst>
                <a:gd name="adj1" fmla="val 33475"/>
                <a:gd name="adj2" fmla="val 26193"/>
                <a:gd name="adj3" fmla="val 124784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56034D7-7C58-6F75-7DF5-34251C720805}"/>
                </a:ext>
              </a:extLst>
            </p:cNvPr>
            <p:cNvSpPr txBox="1"/>
            <p:nvPr/>
          </p:nvSpPr>
          <p:spPr>
            <a:xfrm>
              <a:off x="7618588" y="1545013"/>
              <a:ext cx="2567017" cy="6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solidFill>
                    <a:schemeClr val="bg1"/>
                  </a:solidFill>
                  <a:latin typeface="Alte Haas Grotesk" panose="02000503000000020004" pitchFamily="2" charset="0"/>
                </a:rPr>
                <a:t>Seats Availability DOMAIN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6361581-2B69-94DE-F454-F0D9793AFB52}"/>
                </a:ext>
              </a:extLst>
            </p:cNvPr>
            <p:cNvSpPr txBox="1"/>
            <p:nvPr/>
          </p:nvSpPr>
          <p:spPr>
            <a:xfrm>
              <a:off x="9182782" y="862837"/>
              <a:ext cx="1523319" cy="407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b="1" cap="all" dirty="0">
                  <a:latin typeface="Alte Haas Grotesk" panose="02000503000000020004" pitchFamily="2" charset="0"/>
                </a:rPr>
                <a:t>Infra</a:t>
              </a:r>
            </a:p>
          </p:txBody>
        </p:sp>
        <p:sp>
          <p:nvSpPr>
            <p:cNvPr id="185" name="Right Brace 184">
              <a:extLst>
                <a:ext uri="{FF2B5EF4-FFF2-40B4-BE49-F238E27FC236}">
                  <a16:creationId xmlns:a16="http://schemas.microsoft.com/office/drawing/2014/main" id="{E89BE776-D4A3-4CBC-2B8C-8B0DB93D0CFF}"/>
                </a:ext>
              </a:extLst>
            </p:cNvPr>
            <p:cNvSpPr/>
            <p:nvPr/>
          </p:nvSpPr>
          <p:spPr>
            <a:xfrm rot="12414236">
              <a:off x="10019507" y="3457714"/>
              <a:ext cx="883655" cy="428062"/>
            </a:xfrm>
            <a:prstGeom prst="rightBrace">
              <a:avLst>
                <a:gd name="adj1" fmla="val 9622"/>
                <a:gd name="adj2" fmla="val 54011"/>
              </a:avLst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7EFA404-9C19-B860-A261-9E4C100A7DE4}"/>
                </a:ext>
              </a:extLst>
            </p:cNvPr>
            <p:cNvSpPr/>
            <p:nvPr/>
          </p:nvSpPr>
          <p:spPr>
            <a:xfrm>
              <a:off x="9926171" y="3343924"/>
              <a:ext cx="171374" cy="17137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97DD16C-F9E2-3178-16D4-60241CEE07AA}"/>
                </a:ext>
              </a:extLst>
            </p:cNvPr>
            <p:cNvSpPr/>
            <p:nvPr/>
          </p:nvSpPr>
          <p:spPr>
            <a:xfrm rot="17820000">
              <a:off x="10111547" y="3443045"/>
              <a:ext cx="1204694" cy="5463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b="1" cap="all" dirty="0">
                  <a:solidFill>
                    <a:schemeClr val="tx1"/>
                  </a:solidFill>
                </a:rPr>
                <a:t>Repo (adapter)</a:t>
              </a:r>
              <a:endParaRPr lang="en-GB" sz="700" b="1" cap="all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3B731CE-C71E-A7D3-0C80-7B69E4ACF236}"/>
                </a:ext>
              </a:extLst>
            </p:cNvPr>
            <p:cNvCxnSpPr>
              <a:cxnSpLocks/>
              <a:stCxn id="181" idx="3"/>
              <a:endCxn id="186" idx="2"/>
            </p:cNvCxnSpPr>
            <p:nvPr/>
          </p:nvCxnSpPr>
          <p:spPr>
            <a:xfrm>
              <a:off x="9380033" y="3253829"/>
              <a:ext cx="546138" cy="17578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Diamond 188">
              <a:extLst>
                <a:ext uri="{FF2B5EF4-FFF2-40B4-BE49-F238E27FC236}">
                  <a16:creationId xmlns:a16="http://schemas.microsoft.com/office/drawing/2014/main" id="{7503AD24-1058-9D59-37D2-073DDEE2FC85}"/>
                </a:ext>
              </a:extLst>
            </p:cNvPr>
            <p:cNvSpPr/>
            <p:nvPr/>
          </p:nvSpPr>
          <p:spPr>
            <a:xfrm>
              <a:off x="9485971" y="2730905"/>
              <a:ext cx="167131" cy="167131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Flowchart: Magnetic Disk 189">
              <a:extLst>
                <a:ext uri="{FF2B5EF4-FFF2-40B4-BE49-F238E27FC236}">
                  <a16:creationId xmlns:a16="http://schemas.microsoft.com/office/drawing/2014/main" id="{869E3C6F-A3B0-4823-B10E-BA0A7B6BFD80}"/>
                </a:ext>
              </a:extLst>
            </p:cNvPr>
            <p:cNvSpPr/>
            <p:nvPr/>
          </p:nvSpPr>
          <p:spPr>
            <a:xfrm>
              <a:off x="11396665" y="3773985"/>
              <a:ext cx="504521" cy="707977"/>
            </a:xfrm>
            <a:prstGeom prst="flowChartMagneticDisk">
              <a:avLst/>
            </a:prstGeom>
            <a:solidFill>
              <a:srgbClr val="DEEBF7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800" b="1" cap="all" dirty="0" err="1">
                  <a:solidFill>
                    <a:schemeClr val="accent1"/>
                  </a:solidFill>
                </a:rPr>
                <a:t>db</a:t>
              </a:r>
              <a:endParaRPr lang="fr-FR" sz="800" b="1" cap="all" dirty="0">
                <a:solidFill>
                  <a:schemeClr val="accent1"/>
                </a:solidFill>
              </a:endParaRP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4783ED7-0832-34CB-BF77-7CABC0EE31E7}"/>
                </a:ext>
              </a:extLst>
            </p:cNvPr>
            <p:cNvCxnSpPr>
              <a:cxnSpLocks/>
              <a:stCxn id="187" idx="2"/>
              <a:endCxn id="190" idx="2"/>
            </p:cNvCxnSpPr>
            <p:nvPr/>
          </p:nvCxnSpPr>
          <p:spPr>
            <a:xfrm>
              <a:off x="10957277" y="3840211"/>
              <a:ext cx="439387" cy="2877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832440EA-B72F-04C3-EFD2-31AB61EB8382}"/>
              </a:ext>
            </a:extLst>
          </p:cNvPr>
          <p:cNvCxnSpPr>
            <a:cxnSpLocks/>
            <a:stCxn id="150" idx="2"/>
            <a:endCxn id="193" idx="1"/>
          </p:cNvCxnSpPr>
          <p:nvPr/>
        </p:nvCxnSpPr>
        <p:spPr>
          <a:xfrm>
            <a:off x="9565603" y="5271593"/>
            <a:ext cx="217848" cy="10437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4EA41F1-A440-2F90-8DE8-61CF29EE04C4}"/>
              </a:ext>
            </a:extLst>
          </p:cNvPr>
          <p:cNvSpPr/>
          <p:nvPr/>
        </p:nvSpPr>
        <p:spPr>
          <a:xfrm rot="17820000">
            <a:off x="5411476" y="3179914"/>
            <a:ext cx="824437" cy="546311"/>
          </a:xfrm>
          <a:prstGeom prst="rect">
            <a:avLst/>
          </a:prstGeom>
          <a:solidFill>
            <a:srgbClr val="FFD96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Auditorium </a:t>
            </a:r>
            <a:r>
              <a:rPr lang="fr-FR" sz="900" cap="all" dirty="0" err="1">
                <a:solidFill>
                  <a:schemeClr val="tx1"/>
                </a:solidFill>
              </a:rPr>
              <a:t>seating</a:t>
            </a:r>
            <a:r>
              <a:rPr lang="fr-FR" sz="900" cap="all" dirty="0">
                <a:solidFill>
                  <a:schemeClr val="tx1"/>
                </a:solidFill>
              </a:rPr>
              <a:t> web Adapter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F148EDC-DFD7-DD46-9E09-4881F99D4190}"/>
              </a:ext>
            </a:extLst>
          </p:cNvPr>
          <p:cNvCxnSpPr>
            <a:cxnSpLocks/>
            <a:stCxn id="216" idx="2"/>
            <a:endCxn id="124" idx="0"/>
          </p:cNvCxnSpPr>
          <p:nvPr/>
        </p:nvCxnSpPr>
        <p:spPr>
          <a:xfrm flipV="1">
            <a:off x="6067078" y="3482077"/>
            <a:ext cx="686191" cy="950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5CCA3AE-DC28-07AF-77A4-FC31B01A9800}"/>
              </a:ext>
            </a:extLst>
          </p:cNvPr>
          <p:cNvSpPr/>
          <p:nvPr/>
        </p:nvSpPr>
        <p:spPr>
          <a:xfrm rot="17798078">
            <a:off x="6441801" y="3393203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BBF7BB88-7958-762B-C0DC-C41CC60B01F7}"/>
              </a:ext>
            </a:extLst>
          </p:cNvPr>
          <p:cNvCxnSpPr>
            <a:cxnSpLocks/>
            <a:stCxn id="124" idx="2"/>
            <a:endCxn id="60" idx="1"/>
          </p:cNvCxnSpPr>
          <p:nvPr/>
        </p:nvCxnSpPr>
        <p:spPr>
          <a:xfrm>
            <a:off x="7041263" y="3626511"/>
            <a:ext cx="175534" cy="3992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CB73EF0-935D-80FD-0DA6-10CCD5AA72D7}"/>
              </a:ext>
            </a:extLst>
          </p:cNvPr>
          <p:cNvSpPr txBox="1"/>
          <p:nvPr/>
        </p:nvSpPr>
        <p:spPr>
          <a:xfrm>
            <a:off x="6103191" y="3581579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6B6EB44-AA4A-653F-C0E5-F7D29686C9D9}"/>
              </a:ext>
            </a:extLst>
          </p:cNvPr>
          <p:cNvSpPr/>
          <p:nvPr/>
        </p:nvSpPr>
        <p:spPr>
          <a:xfrm rot="17798078">
            <a:off x="9078840" y="1743118"/>
            <a:ext cx="910930" cy="3221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E973D3E-8B0B-E788-7857-276EC33A8C01}"/>
              </a:ext>
            </a:extLst>
          </p:cNvPr>
          <p:cNvCxnSpPr>
            <a:cxnSpLocks/>
            <a:stCxn id="83" idx="3"/>
            <a:endCxn id="147" idx="1"/>
          </p:cNvCxnSpPr>
          <p:nvPr/>
        </p:nvCxnSpPr>
        <p:spPr>
          <a:xfrm flipV="1">
            <a:off x="9107044" y="2311342"/>
            <a:ext cx="223076" cy="1556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6FC44D8-6325-6FBA-6DB6-177609B48ED5}"/>
              </a:ext>
            </a:extLst>
          </p:cNvPr>
          <p:cNvSpPr txBox="1"/>
          <p:nvPr/>
        </p:nvSpPr>
        <p:spPr>
          <a:xfrm>
            <a:off x="9142249" y="3337653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29B36FF-2726-96F6-96F9-A1ED9706C7D2}"/>
              </a:ext>
            </a:extLst>
          </p:cNvPr>
          <p:cNvSpPr/>
          <p:nvPr/>
        </p:nvSpPr>
        <p:spPr>
          <a:xfrm rot="17798078">
            <a:off x="9028812" y="5091517"/>
            <a:ext cx="851298" cy="248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>
                <a:solidFill>
                  <a:schemeClr val="tx1"/>
                </a:solidFill>
              </a:rPr>
              <a:t>Web </a:t>
            </a:r>
            <a:r>
              <a:rPr lang="fr-FR" sz="900" cap="all" dirty="0" err="1">
                <a:solidFill>
                  <a:schemeClr val="tx1"/>
                </a:solidFill>
              </a:rPr>
              <a:t>controller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B582013-8C85-3BFC-0027-8C909A8F3FE4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8862893" y="4672761"/>
            <a:ext cx="437948" cy="50384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F5B00FA-831A-60D9-35C3-16C6FE4A2696}"/>
              </a:ext>
            </a:extLst>
          </p:cNvPr>
          <p:cNvSpPr txBox="1"/>
          <p:nvPr/>
        </p:nvSpPr>
        <p:spPr>
          <a:xfrm>
            <a:off x="8965153" y="4664216"/>
            <a:ext cx="618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>
                <a:latin typeface="Alte Haas Grotesk" panose="02000503000000020004" pitchFamily="2" charset="0"/>
              </a:rPr>
              <a:t>HTTP</a:t>
            </a:r>
            <a:endParaRPr lang="en-GB" sz="900" b="1" dirty="0">
              <a:latin typeface="Alte Haas Grotesk" panose="02000503000000020004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82C9FBF-083C-E03A-1E91-7D0E1A3E8928}"/>
              </a:ext>
            </a:extLst>
          </p:cNvPr>
          <p:cNvCxnSpPr>
            <a:cxnSpLocks/>
            <a:stCxn id="160" idx="2"/>
          </p:cNvCxnSpPr>
          <p:nvPr/>
        </p:nvCxnSpPr>
        <p:spPr>
          <a:xfrm>
            <a:off x="2082406" y="2316045"/>
            <a:ext cx="400567" cy="303239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6B81530-3AF7-F7F1-E6D2-30E2FCEF1862}"/>
              </a:ext>
            </a:extLst>
          </p:cNvPr>
          <p:cNvSpPr/>
          <p:nvPr/>
        </p:nvSpPr>
        <p:spPr>
          <a:xfrm rot="17798078">
            <a:off x="1343693" y="1999023"/>
            <a:ext cx="1086095" cy="4377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cap="all" dirty="0" err="1">
                <a:solidFill>
                  <a:schemeClr val="tx1"/>
                </a:solidFill>
              </a:rPr>
              <a:t>WebController</a:t>
            </a:r>
            <a:r>
              <a:rPr lang="fr-FR" sz="900" cap="all" dirty="0">
                <a:solidFill>
                  <a:schemeClr val="tx1"/>
                </a:solidFill>
              </a:rPr>
              <a:t> (Adapter)</a:t>
            </a:r>
            <a:endParaRPr lang="en-GB" sz="900" cap="all" dirty="0">
              <a:solidFill>
                <a:schemeClr val="tx1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F5086DF-C070-E37B-B057-56181D96B9DE}"/>
              </a:ext>
            </a:extLst>
          </p:cNvPr>
          <p:cNvSpPr txBox="1"/>
          <p:nvPr/>
        </p:nvSpPr>
        <p:spPr>
          <a:xfrm>
            <a:off x="2078667" y="2152354"/>
            <a:ext cx="6187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C00000"/>
                </a:solidFill>
                <a:latin typeface="Alte Haas Grotesk" panose="02000503000000020004" pitchFamily="2" charset="0"/>
              </a:rPr>
              <a:t>(in proc)</a:t>
            </a:r>
            <a:endParaRPr lang="en-GB" sz="800" b="1" dirty="0">
              <a:solidFill>
                <a:srgbClr val="C00000"/>
              </a:solidFill>
              <a:latin typeface="Alte Haas Grotesk" panose="02000503000000020004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482CC4-CBD2-C49E-1A2E-9CC035DB84E7}"/>
              </a:ext>
            </a:extLst>
          </p:cNvPr>
          <p:cNvSpPr txBox="1"/>
          <p:nvPr/>
        </p:nvSpPr>
        <p:spPr>
          <a:xfrm>
            <a:off x="7020527" y="4979275"/>
            <a:ext cx="1702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Provides 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AuditoriumSeatings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1200" i="1" dirty="0" err="1">
                <a:solidFill>
                  <a:schemeClr val="accent6">
                    <a:lumMod val="75000"/>
                  </a:schemeClr>
                </a:solidFill>
              </a:rPr>
              <a:t>AuditoriumSeating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</a:rPr>
              <a:t> = Auditorium layout for the show with current availabilities mapped for every seat)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333FF3-C995-290E-F09B-C41894CAF0AB}"/>
              </a:ext>
            </a:extLst>
          </p:cNvPr>
          <p:cNvSpPr txBox="1"/>
          <p:nvPr/>
        </p:nvSpPr>
        <p:spPr>
          <a:xfrm>
            <a:off x="329631" y="5601871"/>
            <a:ext cx="6183581" cy="10156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The next step after the initial version of the ACL providing the </a:t>
            </a:r>
            <a:r>
              <a:rPr lang="en-US" sz="1200" b="1" dirty="0" err="1"/>
              <a:t>AuditoriumSeating</a:t>
            </a:r>
            <a:r>
              <a:rPr lang="en-US" sz="1200" b="1" dirty="0"/>
              <a:t> is often to extract it and make it a dedicated service/API for multiple consumers to consume it.</a:t>
            </a:r>
          </a:p>
          <a:p>
            <a:endParaRPr lang="en-US" sz="1200" b="1" dirty="0"/>
          </a:p>
          <a:p>
            <a:r>
              <a:rPr lang="en-US" sz="1200" b="1" dirty="0"/>
              <a:t>One will notice that our </a:t>
            </a:r>
            <a:r>
              <a:rPr lang="en-US" sz="1200" b="1" dirty="0" err="1"/>
              <a:t>IProvideUpToDateAuditoriumSeatings</a:t>
            </a:r>
            <a:r>
              <a:rPr lang="en-US" sz="1200" b="1" dirty="0"/>
              <a:t> driven port hasn’t changed since the initial version.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2ED39B-1A17-2797-2C7B-42D4A8691B09}"/>
              </a:ext>
            </a:extLst>
          </p:cNvPr>
          <p:cNvSpPr txBox="1"/>
          <p:nvPr/>
        </p:nvSpPr>
        <p:spPr>
          <a:xfrm>
            <a:off x="5827365" y="1387010"/>
            <a:ext cx="2647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 err="1">
                <a:solidFill>
                  <a:schemeClr val="accent6">
                    <a:lumMod val="75000"/>
                  </a:schemeClr>
                </a:solidFill>
              </a:rPr>
              <a:t>IProvideUpToDateAuditoriumSeatings</a:t>
            </a: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1200" b="1" dirty="0">
                <a:solidFill>
                  <a:schemeClr val="accent6">
                    <a:lumMod val="75000"/>
                  </a:schemeClr>
                </a:solidFill>
              </a:rPr>
              <a:t>(driven port)</a:t>
            </a:r>
            <a:endParaRPr lang="en-US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5EB5E195-9838-39D1-B91B-2B98DE87E3E4}"/>
              </a:ext>
            </a:extLst>
          </p:cNvPr>
          <p:cNvSpPr/>
          <p:nvPr/>
        </p:nvSpPr>
        <p:spPr>
          <a:xfrm rot="8169860">
            <a:off x="5036015" y="2105642"/>
            <a:ext cx="1844243" cy="517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5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646</Words>
  <Application>Microsoft Office PowerPoint</Application>
  <PresentationFormat>Widescreen</PresentationFormat>
  <Paragraphs>131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Alte Haas Grotesk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PIERRAIN Thomas</dc:creator>
  <cp:lastModifiedBy>PIERRAIN Thomas</cp:lastModifiedBy>
  <cp:revision>84</cp:revision>
  <dcterms:created xsi:type="dcterms:W3CDTF">2022-05-28T12:18:08Z</dcterms:created>
  <dcterms:modified xsi:type="dcterms:W3CDTF">2022-05-28T15:46:19Z</dcterms:modified>
</cp:coreProperties>
</file>