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63" r:id="rId3"/>
    <p:sldId id="265" r:id="rId4"/>
    <p:sldId id="269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57" r:id="rId13"/>
    <p:sldId id="258" r:id="rId14"/>
    <p:sldId id="262" r:id="rId15"/>
    <p:sldId id="26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E3F"/>
    <a:srgbClr val="632A8E"/>
    <a:srgbClr val="BA8CDC"/>
    <a:srgbClr val="7F6000"/>
    <a:srgbClr val="BF9000"/>
    <a:srgbClr val="9A57CD"/>
    <a:srgbClr val="2E8EE4"/>
    <a:srgbClr val="4472C4"/>
    <a:srgbClr val="6A8ED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84964" autoAdjust="0"/>
  </p:normalViewPr>
  <p:slideViewPr>
    <p:cSldViewPr snapToGrid="0">
      <p:cViewPr>
        <p:scale>
          <a:sx n="46" d="100"/>
          <a:sy n="46" d="100"/>
        </p:scale>
        <p:origin x="783" y="4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AC1E9-3E82-4A62-AF19-0295C6351D44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FB828-7FE4-42D1-BEA2-6A733FD1B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It’s</a:t>
            </a:r>
            <a:r>
              <a:rPr lang="fr-FR" dirty="0"/>
              <a:t> one of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fav</a:t>
            </a:r>
            <a:r>
              <a:rPr lang="fr-FR" dirty="0"/>
              <a:t> topic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658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21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80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859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Blind spots of lots of test strategies is due to the fact that dev doesn’t take lot of time to code integration tests (vs. unit ones)</a:t>
            </a:r>
          </a:p>
          <a:p>
            <a:r>
              <a:rPr lang="en-GB" dirty="0"/>
              <a:t>We trade off former approaches (UT x IT) in </a:t>
            </a:r>
            <a:r>
              <a:rPr lang="en-GB" dirty="0" err="1"/>
              <a:t>favor</a:t>
            </a:r>
            <a:r>
              <a:rPr lang="en-GB" dirty="0"/>
              <a:t> of quietness in production whatever the dev team.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Realizing that We realized that dev took more time to unit test than to integration tests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Dev dedicate a lot more times to unit test than integration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50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/>
              <a:t>After more than 15 years of TDD practice, we are describing here a testing strategy (</a:t>
            </a:r>
            <a:r>
              <a:rPr lang="en-GB" sz="1200" i="1" dirty="0">
                <a:solidFill>
                  <a:schemeClr val="bg1"/>
                </a:solidFill>
              </a:rPr>
              <a:t>outside-in diamond</a:t>
            </a:r>
            <a:r>
              <a:rPr lang="en-GB" sz="1200" b="0" dirty="0"/>
              <a:t>) that works amazingly well in many of our contexts (clients, domains , teams, cultures)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5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Image: https://miro.medium.com/max/13440/1*o7WmwGkLVR0dVQUYqfSBeg.jpeg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18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94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I could have added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Fragile tests / </a:t>
            </a:r>
            <a:r>
              <a:rPr lang="fr-FR" sz="1200" dirty="0" err="1">
                <a:solidFill>
                  <a:schemeClr val="bg1"/>
                </a:solidFill>
              </a:rPr>
              <a:t>Painful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Refactoring</a:t>
            </a: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Messy test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Slowness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Non deterministic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446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209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62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30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50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6C5F-B178-4852-A47C-17E9709E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435" y="1381599"/>
            <a:ext cx="10381130" cy="2865650"/>
          </a:xfrm>
        </p:spPr>
        <p:txBody>
          <a:bodyPr anchor="b">
            <a:normAutofit/>
          </a:bodyPr>
          <a:lstStyle>
            <a:lvl1pPr algn="ctr">
              <a:defRPr sz="5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2D431-CDBA-498E-8B7B-005EAEF8E825}"/>
              </a:ext>
            </a:extLst>
          </p:cNvPr>
          <p:cNvSpPr txBox="1"/>
          <p:nvPr userDrawn="1"/>
        </p:nvSpPr>
        <p:spPr>
          <a:xfrm>
            <a:off x="98214" y="655260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</a:rPr>
              <a:t>V 1.1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EC943-2F3C-4AA0-9678-8827A308CA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44" y="5118039"/>
            <a:ext cx="2730111" cy="111024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C5BD6C6-4B3B-4540-A9D2-FE7DA1BC8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0966"/>
            <a:ext cx="9144000" cy="831649"/>
          </a:xfrm>
        </p:spPr>
        <p:txBody>
          <a:bodyPr>
            <a:normAutofit/>
          </a:bodyPr>
          <a:lstStyle>
            <a:lvl1pPr marL="0" indent="0" algn="ctr">
              <a:buNone/>
              <a:defRPr sz="2000" b="1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05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F5E9-D85B-4678-8C16-D85A1314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44E8-A9E7-4F7D-8868-07D5A3E4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5CFD-D7B3-4D99-B93A-3287FE73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8B6D-C926-4312-8C69-B1D2C980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3B3F5-750D-4E5A-8744-65C32AF4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1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F6BF-7731-4A8E-878D-5AFB6D50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800FE-BCDA-44B1-8841-40A3D36E1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Alte Haas Grotesk" panose="0200050300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609E-3C40-4104-81C2-820300D3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BFDA-7B8F-4452-90A2-4540B26A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A9DE3-9A43-4527-B965-C366E4A5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4BDC9-07CB-44F4-935C-C6E47689C3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069" y="6225655"/>
            <a:ext cx="877630" cy="3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1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80EA-F87D-4935-9809-CDAE4C09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1FFC-2248-4889-A9FD-0AA094E3F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1707-2696-4C2E-A8F1-D74DAAE31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0E09F-6E97-4243-853D-AED2901A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3ED63-8135-4A01-8B46-C7344447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BED99-6DE4-46B8-88C8-0CA069A1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70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A97F-8DDD-4507-903A-231361F8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2DDFA-3A97-48C3-9D55-FA687169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lte Haas Grotesk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0903D-6558-4862-A0E0-1C1FC5E29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BA655-FDC8-4AA5-9AAA-72F96B6AC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lte Haas Grotesk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07766-73FA-4F3E-B92B-03CDC11F4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B568E-3D4A-4024-99EB-1BCDE5EC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44839-BAEB-4590-86D2-122AFE9D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9EE2B-9D4A-4CB4-8336-AD7CD97D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5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2DA7-4B63-4146-841D-31AE970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2CA61-43FC-4AD3-A464-32A75B13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594A1-877A-41A6-AF8C-328551E9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7F180-992F-48EC-BC27-1A3D427D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0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73786-A954-4272-8034-15DDEDBB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endParaRPr lang="en-GB" dirty="0">
              <a:latin typeface="Alte Haas Grotesk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E0EE3-71E9-4DAF-A194-38F99D3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fld id="{6ED83594-01D8-455D-B85F-E6CFBA39A512}" type="slidenum">
              <a:rPr lang="en-GB" smtClean="0"/>
              <a:pPr/>
              <a:t>‹#›</a:t>
            </a:fld>
            <a:endParaRPr lang="en-GB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767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3CE78-4379-43B3-8710-83E48914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27BA3-BCED-4B9C-BEDB-E848D3CA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B4D5-0F4B-4F18-AF53-C75557E18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lte Haas Grotesk" panose="02000503000000020004" pitchFamily="2" charset="0"/>
              </a:defRPr>
            </a:lvl1pPr>
          </a:lstStyle>
          <a:p>
            <a:fld id="{6ED83594-01D8-455D-B85F-E6CFBA39A512}" type="slidenum">
              <a:rPr lang="en-GB" smtClean="0"/>
              <a:pPr/>
              <a:t>‹#›</a:t>
            </a:fld>
            <a:endParaRPr lang="en-GB">
              <a:latin typeface="Alte Haas Grotesk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51274-909D-40D3-8647-7A772501693C}"/>
              </a:ext>
            </a:extLst>
          </p:cNvPr>
          <p:cNvSpPr txBox="1"/>
          <p:nvPr userDrawn="1"/>
        </p:nvSpPr>
        <p:spPr>
          <a:xfrm>
            <a:off x="98214" y="655260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</a:rPr>
              <a:t>V 1.2</a:t>
            </a:r>
          </a:p>
        </p:txBody>
      </p:sp>
    </p:spTree>
    <p:extLst>
      <p:ext uri="{BB962C8B-B14F-4D97-AF65-F5344CB8AC3E}">
        <p14:creationId xmlns:p14="http://schemas.microsoft.com/office/powerpoint/2010/main" val="27019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lte Haas Grotesk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721E9-2B05-4512-A2FF-8CC1EF9E817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81318" y="257242"/>
            <a:ext cx="6045004" cy="2876905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Write Antifragile &amp; Domain-Driven Tests with 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E658D3-B212-488E-A84A-2D341D5A884C}"/>
              </a:ext>
            </a:extLst>
          </p:cNvPr>
          <p:cNvGrpSpPr/>
          <p:nvPr/>
        </p:nvGrpSpPr>
        <p:grpSpPr>
          <a:xfrm>
            <a:off x="6802192" y="958968"/>
            <a:ext cx="10575814" cy="5490088"/>
            <a:chOff x="2103866" y="167348"/>
            <a:chExt cx="10575814" cy="54900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F85473-D4A1-410C-A65F-B5010DF64DFF}"/>
                </a:ext>
              </a:extLst>
            </p:cNvPr>
            <p:cNvSpPr>
              <a:spLocks noChangeAspect="1"/>
            </p:cNvSpPr>
            <p:nvPr/>
          </p:nvSpPr>
          <p:spPr>
            <a:xfrm rot="2745393">
              <a:off x="2396837" y="1012708"/>
              <a:ext cx="3830569" cy="383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44EBD1-67FC-4EB1-B5D0-BD7900DC6371}"/>
                </a:ext>
              </a:extLst>
            </p:cNvPr>
            <p:cNvSpPr txBox="1"/>
            <p:nvPr/>
          </p:nvSpPr>
          <p:spPr>
            <a:xfrm>
              <a:off x="2103866" y="2525681"/>
              <a:ext cx="4203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 tests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429236-4A34-4B42-AB96-720359743819}"/>
                </a:ext>
              </a:extLst>
            </p:cNvPr>
            <p:cNvSpPr txBox="1"/>
            <p:nvPr/>
          </p:nvSpPr>
          <p:spPr>
            <a:xfrm>
              <a:off x="2975969" y="3170120"/>
              <a:ext cx="2686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(Coarse-grained “unit” tests)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1E2D97F-0879-4F40-A1CD-265245A5C283}"/>
                </a:ext>
              </a:extLst>
            </p:cNvPr>
            <p:cNvSpPr/>
            <p:nvPr/>
          </p:nvSpPr>
          <p:spPr>
            <a:xfrm rot="10800000">
              <a:off x="3257517" y="4601156"/>
              <a:ext cx="2106798" cy="1056280"/>
            </a:xfrm>
            <a:prstGeom prst="triangle">
              <a:avLst>
                <a:gd name="adj" fmla="val 51567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6149FD-8091-44F7-9C92-EC0CEABCF39B}"/>
                </a:ext>
              </a:extLst>
            </p:cNvPr>
            <p:cNvSpPr txBox="1"/>
            <p:nvPr/>
          </p:nvSpPr>
          <p:spPr>
            <a:xfrm>
              <a:off x="3677822" y="4727077"/>
              <a:ext cx="1200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unit tests</a:t>
              </a:r>
            </a:p>
            <a:p>
              <a:pPr algn="ct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(Fine-grained)</a:t>
              </a: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6C711A1-7D09-411A-AA4D-2A2464B144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319" y="199863"/>
              <a:ext cx="3138095" cy="1583173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415FA9F-8CD8-432F-B053-19CDB833C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7219" y="167348"/>
              <a:ext cx="1688047" cy="869637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D6ADDC-FEE6-45D9-9CF3-F5D7A4617C7C}"/>
                </a:ext>
              </a:extLst>
            </p:cNvPr>
            <p:cNvSpPr txBox="1"/>
            <p:nvPr/>
          </p:nvSpPr>
          <p:spPr>
            <a:xfrm>
              <a:off x="3108840" y="1064510"/>
              <a:ext cx="2378038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contract tests</a:t>
              </a:r>
              <a:b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6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 tests</a:t>
              </a:r>
              <a:b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F203C1-CF7A-4C0D-A01C-5E04C1FB9774}"/>
                </a:ext>
              </a:extLst>
            </p:cNvPr>
            <p:cNvSpPr txBox="1"/>
            <p:nvPr/>
          </p:nvSpPr>
          <p:spPr>
            <a:xfrm>
              <a:off x="3555423" y="386663"/>
              <a:ext cx="1553569" cy="63094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QA</a:t>
              </a:r>
            </a:p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Smoke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End-to-end  tests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3F1A847-40A1-48BB-848C-64FC63EB0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202" y="1783036"/>
              <a:ext cx="9905178" cy="107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F215AA-F362-4873-A090-CE7E2074E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939" y="981448"/>
              <a:ext cx="9325511" cy="44417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A9FAC9-0094-4C9B-900D-50839FAF2FC7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33" y="4601156"/>
              <a:ext cx="9462147" cy="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C12123A3-A500-401E-A336-AF4507700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20" y="6112258"/>
            <a:ext cx="1087394" cy="442207"/>
          </a:xfrm>
          <a:prstGeom prst="rect">
            <a:avLst/>
          </a:prstGeom>
        </p:spPr>
      </p:pic>
      <p:sp>
        <p:nvSpPr>
          <p:cNvPr id="27" name="Title 3">
            <a:extLst>
              <a:ext uri="{FF2B5EF4-FFF2-40B4-BE49-F238E27FC236}">
                <a16:creationId xmlns:a16="http://schemas.microsoft.com/office/drawing/2014/main" id="{BA403CED-F306-413C-9C9E-D5033F60163F}"/>
              </a:ext>
            </a:extLst>
          </p:cNvPr>
          <p:cNvSpPr txBox="1">
            <a:spLocks/>
          </p:cNvSpPr>
          <p:nvPr/>
        </p:nvSpPr>
        <p:spPr>
          <a:xfrm>
            <a:off x="790345" y="1856131"/>
            <a:ext cx="4798332" cy="2509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4800" cap="all" dirty="0">
                <a:solidFill>
                  <a:srgbClr val="2E8EE4"/>
                </a:solidFill>
              </a:rPr>
              <a:t>Outside-in diamond</a:t>
            </a:r>
            <a:r>
              <a:rPr lang="en-US" sz="4800" cap="all" dirty="0"/>
              <a:t>    </a:t>
            </a:r>
            <a:br>
              <a:rPr lang="en-US" sz="4800" cap="all" dirty="0"/>
            </a:br>
            <a:r>
              <a:rPr lang="en-US" sz="4800" dirty="0">
                <a:solidFill>
                  <a:schemeClr val="bg1"/>
                </a:solidFill>
              </a:rPr>
              <a:t>TDD</a:t>
            </a:r>
            <a:endParaRPr lang="en-GB" sz="4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86459E-9CAD-4DB9-854D-95162987D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46" y="2604746"/>
            <a:ext cx="486903" cy="486903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8494E067-FDDD-49D2-BC76-F8B90F0B830B}"/>
              </a:ext>
            </a:extLst>
          </p:cNvPr>
          <p:cNvSpPr txBox="1">
            <a:spLocks/>
          </p:cNvSpPr>
          <p:nvPr/>
        </p:nvSpPr>
        <p:spPr>
          <a:xfrm rot="18840000">
            <a:off x="1615834" y="4902224"/>
            <a:ext cx="4355474" cy="1080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1200" dirty="0"/>
              <a:t>Thomas PIERRAIN        @tpierrain </a:t>
            </a:r>
            <a:r>
              <a:rPr lang="en-US" sz="1200" dirty="0">
                <a:latin typeface="Bahnschrift SemiLight Condensed" panose="020B0502040204020203" pitchFamily="34" charset="0"/>
              </a:rPr>
              <a:t>(</a:t>
            </a:r>
            <a:r>
              <a:rPr lang="el-GR" sz="1200" b="1" dirty="0">
                <a:latin typeface="Bahnschrift SemiLight Condensed" panose="020B0502040204020203" pitchFamily="34" charset="0"/>
              </a:rPr>
              <a:t>υ</a:t>
            </a:r>
            <a:r>
              <a:rPr lang="az-Cyrl-AZ" sz="1200" b="1" dirty="0">
                <a:latin typeface="Bahnschrift SemiLight Condensed" panose="020B0502040204020203" pitchFamily="34" charset="0"/>
              </a:rPr>
              <a:t>ѕ</a:t>
            </a:r>
            <a:r>
              <a:rPr lang="fr-FR" sz="1200" b="1" dirty="0">
                <a:latin typeface="Bahnschrift SemiLight Condensed" panose="020B0502040204020203" pitchFamily="34" charset="0"/>
              </a:rPr>
              <a:t>e ca</a:t>
            </a:r>
            <a:r>
              <a:rPr lang="az-Cyrl-AZ" sz="1200" b="1" dirty="0">
                <a:latin typeface="Bahnschrift SemiLight Condensed" panose="020B0502040204020203" pitchFamily="34" charset="0"/>
              </a:rPr>
              <a:t>ѕ</a:t>
            </a:r>
            <a:r>
              <a:rPr lang="fr-FR" sz="1200" b="1" dirty="0">
                <a:latin typeface="Bahnschrift SemiLight Condensed" panose="020B0502040204020203" pitchFamily="34" charset="0"/>
              </a:rPr>
              <a:t>e </a:t>
            </a:r>
            <a:r>
              <a:rPr lang="fr-FR" sz="1200" b="1" dirty="0" err="1">
                <a:latin typeface="Bahnschrift SemiLight Condensed" panose="020B0502040204020203" pitchFamily="34" charset="0"/>
              </a:rPr>
              <a:t>dr</a:t>
            </a:r>
            <a:r>
              <a:rPr lang="el-GR" sz="1200" b="1" dirty="0">
                <a:latin typeface="Bahnschrift SemiLight Condensed" panose="020B0502040204020203" pitchFamily="34" charset="0"/>
              </a:rPr>
              <a:t>ι</a:t>
            </a:r>
            <a:r>
              <a:rPr lang="fr-FR" sz="1200" b="1" dirty="0" err="1">
                <a:latin typeface="Bahnschrift SemiLight Condensed" panose="020B0502040204020203" pitchFamily="34" charset="0"/>
              </a:rPr>
              <a:t>ven</a:t>
            </a:r>
            <a:r>
              <a:rPr lang="en-US" sz="1200" dirty="0">
                <a:latin typeface="Bahnschrift SemiLight Condensed" panose="020B0502040204020203" pitchFamily="34" charset="0"/>
              </a:rPr>
              <a:t>)</a:t>
            </a:r>
            <a:endParaRPr lang="en-GB" sz="900" dirty="0">
              <a:latin typeface="Bahnschrift SemiLigh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6AA99-4164-4A16-9405-E10BDB2BE9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221F1F"/>
              </a:clrFrom>
              <a:clrTo>
                <a:srgbClr val="221F1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6" t="17818" r="14212" b="20938"/>
          <a:stretch/>
        </p:blipFill>
        <p:spPr>
          <a:xfrm>
            <a:off x="749720" y="5118965"/>
            <a:ext cx="1142416" cy="9208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DB22AD-2D10-48B7-AFFC-A71D8DB36771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85362">
            <a:off x="2944113" y="5386360"/>
            <a:ext cx="335025" cy="3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5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cxnSpLocks/>
              <a:stCxn id="19" idx="3"/>
              <a:endCxn id="6" idx="6"/>
            </p:cNvCxnSpPr>
            <p:nvPr/>
          </p:nvCxnSpPr>
          <p:spPr>
            <a:xfrm>
              <a:off x="9388821" y="3429000"/>
              <a:ext cx="352063" cy="596485"/>
            </a:xfrm>
            <a:prstGeom prst="bentConnector3">
              <a:avLst>
                <a:gd name="adj1" fmla="val 16493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7984742" y="4368664"/>
              <a:ext cx="531921" cy="32900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E6E7D9B-24F8-4416-AA50-BBCCF09F7E3A}"/>
              </a:ext>
            </a:extLst>
          </p:cNvPr>
          <p:cNvSpPr/>
          <p:nvPr/>
        </p:nvSpPr>
        <p:spPr>
          <a:xfrm>
            <a:off x="8550595" y="4373989"/>
            <a:ext cx="523644" cy="451417"/>
          </a:xfrm>
          <a:prstGeom prst="triangl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F8E78-0E27-4129-BCF9-B439759A67B4}"/>
              </a:ext>
            </a:extLst>
          </p:cNvPr>
          <p:cNvSpPr/>
          <p:nvPr/>
        </p:nvSpPr>
        <p:spPr>
          <a:xfrm>
            <a:off x="9466289" y="3707795"/>
            <a:ext cx="439438" cy="439438"/>
          </a:xfrm>
          <a:prstGeom prst="ellips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92BEFE-3895-47ED-9F65-BB997078DD25}"/>
              </a:ext>
            </a:extLst>
          </p:cNvPr>
          <p:cNvSpPr txBox="1"/>
          <p:nvPr/>
        </p:nvSpPr>
        <p:spPr>
          <a:xfrm>
            <a:off x="7818326" y="5217654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E242CA-1460-4E6A-B2F3-E905252A19C4}"/>
              </a:ext>
            </a:extLst>
          </p:cNvPr>
          <p:cNvSpPr txBox="1"/>
          <p:nvPr/>
        </p:nvSpPr>
        <p:spPr>
          <a:xfrm>
            <a:off x="5973458" y="4922845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D60689-F65C-4C91-B6A7-08B2A1BE1660}"/>
              </a:ext>
            </a:extLst>
          </p:cNvPr>
          <p:cNvSpPr txBox="1"/>
          <p:nvPr/>
        </p:nvSpPr>
        <p:spPr>
          <a:xfrm>
            <a:off x="9987909" y="5203412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B44DFF-0EF5-4EBB-86F8-BDA9B99328D3}"/>
              </a:ext>
            </a:extLst>
          </p:cNvPr>
          <p:cNvSpPr txBox="1"/>
          <p:nvPr/>
        </p:nvSpPr>
        <p:spPr>
          <a:xfrm>
            <a:off x="10484994" y="3331533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D8CD5-23CD-47FD-A827-42BF41062AD6}"/>
              </a:ext>
            </a:extLst>
          </p:cNvPr>
          <p:cNvSpPr txBox="1"/>
          <p:nvPr/>
        </p:nvSpPr>
        <p:spPr>
          <a:xfrm>
            <a:off x="10141418" y="1455869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53334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</a:p>
          <a:p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 less refactoring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cxnSpLocks/>
              <a:stCxn id="19" idx="3"/>
              <a:endCxn id="6" idx="6"/>
            </p:cNvCxnSpPr>
            <p:nvPr/>
          </p:nvCxnSpPr>
          <p:spPr>
            <a:xfrm>
              <a:off x="9388821" y="3429000"/>
              <a:ext cx="352063" cy="596485"/>
            </a:xfrm>
            <a:prstGeom prst="bentConnector3">
              <a:avLst>
                <a:gd name="adj1" fmla="val 16493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7984742" y="4368664"/>
              <a:ext cx="531921" cy="32900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E6E7D9B-24F8-4416-AA50-BBCCF09F7E3A}"/>
              </a:ext>
            </a:extLst>
          </p:cNvPr>
          <p:cNvSpPr/>
          <p:nvPr/>
        </p:nvSpPr>
        <p:spPr>
          <a:xfrm>
            <a:off x="8550595" y="4373989"/>
            <a:ext cx="523644" cy="451417"/>
          </a:xfrm>
          <a:prstGeom prst="triangl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F8E78-0E27-4129-BCF9-B439759A67B4}"/>
              </a:ext>
            </a:extLst>
          </p:cNvPr>
          <p:cNvSpPr/>
          <p:nvPr/>
        </p:nvSpPr>
        <p:spPr>
          <a:xfrm>
            <a:off x="9466289" y="3707795"/>
            <a:ext cx="439438" cy="439438"/>
          </a:xfrm>
          <a:prstGeom prst="ellips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92BEFE-3895-47ED-9F65-BB997078DD25}"/>
              </a:ext>
            </a:extLst>
          </p:cNvPr>
          <p:cNvSpPr txBox="1"/>
          <p:nvPr/>
        </p:nvSpPr>
        <p:spPr>
          <a:xfrm>
            <a:off x="7818326" y="5217654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E242CA-1460-4E6A-B2F3-E905252A19C4}"/>
              </a:ext>
            </a:extLst>
          </p:cNvPr>
          <p:cNvSpPr txBox="1"/>
          <p:nvPr/>
        </p:nvSpPr>
        <p:spPr>
          <a:xfrm>
            <a:off x="5973458" y="4922845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D60689-F65C-4C91-B6A7-08B2A1BE1660}"/>
              </a:ext>
            </a:extLst>
          </p:cNvPr>
          <p:cNvSpPr txBox="1"/>
          <p:nvPr/>
        </p:nvSpPr>
        <p:spPr>
          <a:xfrm>
            <a:off x="9987909" y="5203412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B44DFF-0EF5-4EBB-86F8-BDA9B99328D3}"/>
              </a:ext>
            </a:extLst>
          </p:cNvPr>
          <p:cNvSpPr txBox="1"/>
          <p:nvPr/>
        </p:nvSpPr>
        <p:spPr>
          <a:xfrm>
            <a:off x="10484994" y="3331533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D8CD5-23CD-47FD-A827-42BF41062AD6}"/>
              </a:ext>
            </a:extLst>
          </p:cNvPr>
          <p:cNvSpPr txBox="1"/>
          <p:nvPr/>
        </p:nvSpPr>
        <p:spPr>
          <a:xfrm>
            <a:off x="10141418" y="1455869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74556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082833DD-AD8A-44FB-9DD1-0B1D995C1AE3}"/>
              </a:ext>
            </a:extLst>
          </p:cNvPr>
          <p:cNvSpPr/>
          <p:nvPr/>
        </p:nvSpPr>
        <p:spPr>
          <a:xfrm>
            <a:off x="4363965" y="-1"/>
            <a:ext cx="7809593" cy="175065"/>
          </a:xfrm>
          <a:prstGeom prst="triangle">
            <a:avLst>
              <a:gd name="adj" fmla="val 84553"/>
            </a:avLst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9F5850A-0D96-4B08-A418-2485E651E750}"/>
              </a:ext>
            </a:extLst>
          </p:cNvPr>
          <p:cNvSpPr/>
          <p:nvPr/>
        </p:nvSpPr>
        <p:spPr>
          <a:xfrm rot="10800000">
            <a:off x="4281564" y="5655994"/>
            <a:ext cx="1027641" cy="334726"/>
          </a:xfrm>
          <a:prstGeom prst="triangle">
            <a:avLst>
              <a:gd name="adj" fmla="val 43912"/>
            </a:avLst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FB5ED179-6DC0-4D18-B19E-08D0E451037B}"/>
              </a:ext>
            </a:extLst>
          </p:cNvPr>
          <p:cNvSpPr/>
          <p:nvPr/>
        </p:nvSpPr>
        <p:spPr>
          <a:xfrm>
            <a:off x="4352411" y="168524"/>
            <a:ext cx="7256310" cy="837722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Pentagon 54">
            <a:extLst>
              <a:ext uri="{FF2B5EF4-FFF2-40B4-BE49-F238E27FC236}">
                <a16:creationId xmlns:a16="http://schemas.microsoft.com/office/drawing/2014/main" id="{90302C7E-F390-40F7-9DD0-8F2676F58BE8}"/>
              </a:ext>
            </a:extLst>
          </p:cNvPr>
          <p:cNvSpPr/>
          <p:nvPr/>
        </p:nvSpPr>
        <p:spPr>
          <a:xfrm>
            <a:off x="4615650" y="1025990"/>
            <a:ext cx="7256310" cy="728077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98C7FA10-904F-4318-9252-B1DDCE0C3A16}"/>
              </a:ext>
            </a:extLst>
          </p:cNvPr>
          <p:cNvSpPr/>
          <p:nvPr/>
        </p:nvSpPr>
        <p:spPr>
          <a:xfrm>
            <a:off x="4285561" y="4640040"/>
            <a:ext cx="5457507" cy="1021541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4F7A167-F6C0-4F96-AC15-53E05271C3BD}"/>
              </a:ext>
            </a:extLst>
          </p:cNvPr>
          <p:cNvSpPr/>
          <p:nvPr/>
        </p:nvSpPr>
        <p:spPr>
          <a:xfrm>
            <a:off x="5157802" y="1810568"/>
            <a:ext cx="5502177" cy="2759382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20066B0B-E133-46A0-97E1-551F4370115B}"/>
              </a:ext>
            </a:extLst>
          </p:cNvPr>
          <p:cNvSpPr/>
          <p:nvPr/>
        </p:nvSpPr>
        <p:spPr>
          <a:xfrm rot="16200000">
            <a:off x="4056436" y="-1348149"/>
            <a:ext cx="8128531" cy="828376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C191D2-6CBA-4FF3-985D-236E02774F51}"/>
              </a:ext>
            </a:extLst>
          </p:cNvPr>
          <p:cNvSpPr txBox="1"/>
          <p:nvPr/>
        </p:nvSpPr>
        <p:spPr>
          <a:xfrm>
            <a:off x="7890485" y="2057403"/>
            <a:ext cx="4302053" cy="228472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GB" sz="1000" cap="all" dirty="0">
                <a:solidFill>
                  <a:schemeClr val="tx1"/>
                </a:solidFill>
              </a:rPr>
              <a:t>It all starts here…</a:t>
            </a:r>
          </a:p>
          <a:p>
            <a:r>
              <a:rPr lang="en-GB" sz="1000" cap="all" dirty="0"/>
              <a:t>Outside-in TDD</a:t>
            </a:r>
          </a:p>
          <a:p>
            <a:r>
              <a:rPr lang="en-GB" sz="1000" cap="all" dirty="0"/>
              <a:t>Behavioural &amp; Domain-Driven</a:t>
            </a:r>
          </a:p>
          <a:p>
            <a:r>
              <a:rPr lang="en-GB" sz="1000" cap="all" dirty="0"/>
              <a:t>Bloody Fast</a:t>
            </a:r>
          </a:p>
          <a:p>
            <a:r>
              <a:rPr lang="en-GB" sz="1000" cap="all" dirty="0"/>
              <a:t>Autonomous &amp; Concise </a:t>
            </a:r>
            <a:br>
              <a:rPr lang="en-GB" sz="1000" cap="all" dirty="0"/>
            </a:br>
            <a:r>
              <a:rPr lang="en-GB" sz="1000" cap="all" dirty="0"/>
              <a:t>(builders &amp; Fuzzers to setup)</a:t>
            </a:r>
          </a:p>
          <a:p>
            <a:r>
              <a:rPr lang="en-GB" sz="1000" strike="sngStrike" cap="all" dirty="0"/>
              <a:t>NO I/O</a:t>
            </a:r>
            <a:r>
              <a:rPr lang="en-GB" sz="1000" cap="all" dirty="0"/>
              <a:t> </a:t>
            </a:r>
            <a:r>
              <a:rPr lang="en-GB" sz="1000" cap="all" dirty="0">
                <a:sym typeface="Wingdings" panose="05000000000000000000" pitchFamily="2" charset="2"/>
              </a:rPr>
              <a:t> “last miles” stubs</a:t>
            </a:r>
            <a:endParaRPr lang="en-GB" sz="1000" cap="all" dirty="0"/>
          </a:p>
          <a:p>
            <a:r>
              <a:rPr lang="en-GB" sz="1000" cap="all" dirty="0"/>
              <a:t>Deterministic &amp; Isolated</a:t>
            </a:r>
          </a:p>
          <a:p>
            <a:r>
              <a:rPr lang="en-GB" sz="1000" cap="all" dirty="0"/>
              <a:t>The outer loop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794424-A177-41A7-B169-58EEE9058656}"/>
              </a:ext>
            </a:extLst>
          </p:cNvPr>
          <p:cNvSpPr txBox="1"/>
          <p:nvPr/>
        </p:nvSpPr>
        <p:spPr>
          <a:xfrm>
            <a:off x="8517269" y="4712998"/>
            <a:ext cx="3675269" cy="1093104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r">
              <a:spcAft>
                <a:spcPts val="600"/>
              </a:spcAft>
            </a:pPr>
            <a:r>
              <a:rPr lang="en-GB" sz="1000" b="1" cap="all" dirty="0">
                <a:latin typeface="Alte Haas Grotesk" panose="02000503000000020004" pitchFamily="2" charset="0"/>
              </a:rPr>
              <a:t>For complex parts only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Behavioural &amp; Domain-Driven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Bloody Fast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Deterministic &amp; Isolated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The inner (optional) loop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F73F57-C17B-41BB-9F19-7307245EF6EA}"/>
              </a:ext>
            </a:extLst>
          </p:cNvPr>
          <p:cNvSpPr txBox="1"/>
          <p:nvPr/>
        </p:nvSpPr>
        <p:spPr>
          <a:xfrm>
            <a:off x="8929660" y="1086906"/>
            <a:ext cx="3262878" cy="611821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sz="900" cap="all" dirty="0">
                <a:solidFill>
                  <a:schemeClr val="tx1"/>
                </a:solidFill>
              </a:rPr>
              <a:t>Are we still compliant with…?</a:t>
            </a:r>
          </a:p>
          <a:p>
            <a:r>
              <a:rPr lang="en-US" sz="900" cap="all" dirty="0"/>
              <a:t>Some real systems involved</a:t>
            </a:r>
          </a:p>
          <a:p>
            <a:r>
              <a:rPr lang="en-US" sz="900" cap="all" dirty="0"/>
              <a:t>Ensure that Stubs </a:t>
            </a:r>
            <a:r>
              <a:rPr lang="en-US" sz="900" cap="all" dirty="0">
                <a:sym typeface="Wingdings" panose="05000000000000000000" pitchFamily="2" charset="2"/>
              </a:rPr>
              <a:t></a:t>
            </a:r>
            <a:r>
              <a:rPr lang="en-US" sz="900" cap="all" dirty="0"/>
              <a:t> Real systems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EA4B75-5D4E-4B52-91A8-CD8394C34CF6}"/>
              </a:ext>
            </a:extLst>
          </p:cNvPr>
          <p:cNvSpPr txBox="1"/>
          <p:nvPr/>
        </p:nvSpPr>
        <p:spPr>
          <a:xfrm>
            <a:off x="10133020" y="212037"/>
            <a:ext cx="2063935" cy="74297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sz="800" cap="all" dirty="0">
                <a:solidFill>
                  <a:schemeClr val="tx1"/>
                </a:solidFill>
              </a:rPr>
              <a:t>Checking In real life…</a:t>
            </a:r>
          </a:p>
          <a:p>
            <a:r>
              <a:rPr lang="en-US" sz="800" cap="all" dirty="0"/>
              <a:t>All real systems involved</a:t>
            </a:r>
            <a:br>
              <a:rPr lang="en-US" sz="800" cap="all" dirty="0"/>
            </a:br>
            <a:br>
              <a:rPr lang="en-US" sz="800" cap="all" dirty="0"/>
            </a:br>
            <a:r>
              <a:rPr lang="en-US" sz="800" cap="all" dirty="0"/>
              <a:t>May be Manual sometimes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D190CC-5098-44DF-AF4F-DCE5AAC43ADA}"/>
              </a:ext>
            </a:extLst>
          </p:cNvPr>
          <p:cNvCxnSpPr>
            <a:cxnSpLocks/>
          </p:cNvCxnSpPr>
          <p:nvPr/>
        </p:nvCxnSpPr>
        <p:spPr>
          <a:xfrm>
            <a:off x="5512261" y="4601156"/>
            <a:ext cx="6851189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D00FD95-94F1-42B0-960F-D81CC136EB3F}"/>
              </a:ext>
            </a:extLst>
          </p:cNvPr>
          <p:cNvCxnSpPr>
            <a:cxnSpLocks/>
          </p:cNvCxnSpPr>
          <p:nvPr/>
        </p:nvCxnSpPr>
        <p:spPr>
          <a:xfrm>
            <a:off x="8302301" y="1807400"/>
            <a:ext cx="4118299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19116E-E0F1-48FD-8FFD-BF2FA9E9D84D}"/>
              </a:ext>
            </a:extLst>
          </p:cNvPr>
          <p:cNvCxnSpPr>
            <a:cxnSpLocks/>
          </p:cNvCxnSpPr>
          <p:nvPr/>
        </p:nvCxnSpPr>
        <p:spPr>
          <a:xfrm>
            <a:off x="8287012" y="975065"/>
            <a:ext cx="419073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01881AC3-2438-4EA3-BAE8-89C7766BC15C}"/>
              </a:ext>
            </a:extLst>
          </p:cNvPr>
          <p:cNvSpPr/>
          <p:nvPr/>
        </p:nvSpPr>
        <p:spPr>
          <a:xfrm rot="16200000">
            <a:off x="3982823" y="5989948"/>
            <a:ext cx="859840" cy="87626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4840560" y="5997525"/>
            <a:ext cx="7461250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4695106" y="5997525"/>
            <a:ext cx="778264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7BBC72F-3EA1-4D41-BD07-DCF56FF038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DADADA"/>
              </a:clrFrom>
              <a:clrTo>
                <a:srgbClr val="DADADA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9" t="2174" r="23385" b="35565"/>
          <a:stretch/>
        </p:blipFill>
        <p:spPr>
          <a:xfrm>
            <a:off x="10372228" y="2138146"/>
            <a:ext cx="216036" cy="273948"/>
          </a:xfrm>
          <a:prstGeom prst="rect">
            <a:avLst/>
          </a:prstGeom>
        </p:spPr>
      </p:pic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749C7C53-FB20-4F54-ACC0-2D38CF354911}"/>
              </a:ext>
            </a:extLst>
          </p:cNvPr>
          <p:cNvSpPr/>
          <p:nvPr/>
        </p:nvSpPr>
        <p:spPr>
          <a:xfrm>
            <a:off x="1003047" y="219606"/>
            <a:ext cx="2130201" cy="574837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A7AC0A-A7F7-48DC-8322-8BFCFDEF8C65}"/>
              </a:ext>
            </a:extLst>
          </p:cNvPr>
          <p:cNvGrpSpPr/>
          <p:nvPr/>
        </p:nvGrpSpPr>
        <p:grpSpPr>
          <a:xfrm>
            <a:off x="2196230" y="167348"/>
            <a:ext cx="10483450" cy="5490088"/>
            <a:chOff x="2196230" y="167348"/>
            <a:chExt cx="10483450" cy="549008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DCAAC5-5393-4E21-94B8-B994E272AAB9}"/>
                </a:ext>
              </a:extLst>
            </p:cNvPr>
            <p:cNvSpPr>
              <a:spLocks noChangeAspect="1"/>
            </p:cNvSpPr>
            <p:nvPr/>
          </p:nvSpPr>
          <p:spPr>
            <a:xfrm rot="2745393">
              <a:off x="2396837" y="1012708"/>
              <a:ext cx="3830569" cy="383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EE7483-493D-4D0B-A673-70DCD94C7F56}"/>
                </a:ext>
              </a:extLst>
            </p:cNvPr>
            <p:cNvSpPr txBox="1"/>
            <p:nvPr/>
          </p:nvSpPr>
          <p:spPr>
            <a:xfrm>
              <a:off x="2196230" y="2627281"/>
              <a:ext cx="4203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 tests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C587DE-C272-460D-A633-383240641EC9}"/>
                </a:ext>
              </a:extLst>
            </p:cNvPr>
            <p:cNvSpPr txBox="1"/>
            <p:nvPr/>
          </p:nvSpPr>
          <p:spPr>
            <a:xfrm>
              <a:off x="2975969" y="3170120"/>
              <a:ext cx="2686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(Coarse-grained “unit” tests)</a:t>
              </a: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629DE1F8-0B24-4BCB-BC13-7A5965481DEA}"/>
                </a:ext>
              </a:extLst>
            </p:cNvPr>
            <p:cNvSpPr/>
            <p:nvPr/>
          </p:nvSpPr>
          <p:spPr>
            <a:xfrm rot="10800000">
              <a:off x="3257517" y="4601156"/>
              <a:ext cx="2106798" cy="1056280"/>
            </a:xfrm>
            <a:prstGeom prst="triangle">
              <a:avLst>
                <a:gd name="adj" fmla="val 51567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C74FBA-5857-47CD-A1AB-DC115FAADB05}"/>
                </a:ext>
              </a:extLst>
            </p:cNvPr>
            <p:cNvSpPr txBox="1"/>
            <p:nvPr/>
          </p:nvSpPr>
          <p:spPr>
            <a:xfrm>
              <a:off x="3677822" y="4727077"/>
              <a:ext cx="1200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unit tests</a:t>
              </a:r>
            </a:p>
            <a:p>
              <a:pPr algn="ct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(Fine-grained)</a:t>
              </a: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6A3C7062-BEBC-485A-99CC-BB9434F0B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319" y="199863"/>
              <a:ext cx="3138095" cy="1583173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84A09AC-B8BD-4293-BDAF-1361787EB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7219" y="167348"/>
              <a:ext cx="1688047" cy="869637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7E1689-99A0-4AE0-B54E-F3574166211B}"/>
                </a:ext>
              </a:extLst>
            </p:cNvPr>
            <p:cNvSpPr txBox="1"/>
            <p:nvPr/>
          </p:nvSpPr>
          <p:spPr>
            <a:xfrm>
              <a:off x="3108840" y="1064510"/>
              <a:ext cx="2378038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contract tests</a:t>
              </a:r>
              <a:b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6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 tests</a:t>
              </a:r>
              <a:b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28ECB0E-B585-42D0-AA6F-0E457D1D7A89}"/>
                </a:ext>
              </a:extLst>
            </p:cNvPr>
            <p:cNvSpPr txBox="1"/>
            <p:nvPr/>
          </p:nvSpPr>
          <p:spPr>
            <a:xfrm>
              <a:off x="3555423" y="386663"/>
              <a:ext cx="1553569" cy="63094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QA</a:t>
              </a:r>
            </a:p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Smoke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End-to-end  tests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3D2001-0389-4CD8-B948-36A2C11A5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202" y="1783036"/>
              <a:ext cx="9905178" cy="107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B5E459-2823-408C-A83E-28553A52C3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939" y="981448"/>
              <a:ext cx="9325511" cy="44417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B0BA09A-F119-4342-9081-6DBBF1CB8954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33" y="4601156"/>
              <a:ext cx="9462147" cy="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F72A0D1-D099-4018-9ADE-AC4FA434BF58}"/>
              </a:ext>
            </a:extLst>
          </p:cNvPr>
          <p:cNvGrpSpPr/>
          <p:nvPr/>
        </p:nvGrpSpPr>
        <p:grpSpPr>
          <a:xfrm>
            <a:off x="553361" y="258183"/>
            <a:ext cx="984420" cy="658404"/>
            <a:chOff x="174299" y="509897"/>
            <a:chExt cx="984420" cy="658404"/>
          </a:xfrm>
          <a:solidFill>
            <a:schemeClr val="bg1"/>
          </a:solidFill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B16F5DD-014B-4E86-9DE5-1D25053D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213524" y="509897"/>
              <a:ext cx="945195" cy="481552"/>
            </a:xfrm>
            <a:prstGeom prst="rect">
              <a:avLst/>
            </a:prstGeom>
            <a:grpFill/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B9D8247-CF2B-4EE2-8682-3AE5B1710B57}"/>
                </a:ext>
              </a:extLst>
            </p:cNvPr>
            <p:cNvSpPr txBox="1"/>
            <p:nvPr/>
          </p:nvSpPr>
          <p:spPr>
            <a:xfrm>
              <a:off x="174299" y="937469"/>
              <a:ext cx="984101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cap="all" dirty="0"/>
                <a:t>From this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2C29DE3-0876-4439-9691-3F7AD5A5DB53}"/>
              </a:ext>
            </a:extLst>
          </p:cNvPr>
          <p:cNvSpPr txBox="1"/>
          <p:nvPr/>
        </p:nvSpPr>
        <p:spPr>
          <a:xfrm>
            <a:off x="1650318" y="349830"/>
            <a:ext cx="1281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cap="all" dirty="0"/>
              <a:t>To this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E7F3CD85-B155-4DB1-B743-D16B608EEF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DADADA"/>
              </a:clrFrom>
              <a:clrTo>
                <a:srgbClr val="DADADA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89" t="2174" r="23385" b="35565"/>
          <a:stretch/>
        </p:blipFill>
        <p:spPr>
          <a:xfrm>
            <a:off x="1364666" y="1645940"/>
            <a:ext cx="526862" cy="6071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90269B5-AB38-4637-9387-1B2E7DABB68F}"/>
              </a:ext>
            </a:extLst>
          </p:cNvPr>
          <p:cNvSpPr txBox="1"/>
          <p:nvPr/>
        </p:nvSpPr>
        <p:spPr>
          <a:xfrm>
            <a:off x="1145689" y="2216749"/>
            <a:ext cx="94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  <a:t>Start</a:t>
            </a:r>
            <a:b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</a:br>
            <a: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  <a:t>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CB4889-1059-4E49-BCED-924D60FDCAB9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</p:spTree>
    <p:extLst>
      <p:ext uri="{BB962C8B-B14F-4D97-AF65-F5344CB8AC3E}">
        <p14:creationId xmlns:p14="http://schemas.microsoft.com/office/powerpoint/2010/main" val="153570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04F96C86-E2BD-442C-90E2-3DF0467F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00" y="178765"/>
            <a:ext cx="4013852" cy="3830527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340AED3-61B4-4762-B21A-2802EB1E0736}"/>
              </a:ext>
            </a:extLst>
          </p:cNvPr>
          <p:cNvSpPr/>
          <p:nvPr/>
        </p:nvSpPr>
        <p:spPr>
          <a:xfrm rot="16200000">
            <a:off x="4056436" y="-1348149"/>
            <a:ext cx="8128531" cy="828376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01881AC3-2438-4EA3-BAE8-89C7766BC15C}"/>
              </a:ext>
            </a:extLst>
          </p:cNvPr>
          <p:cNvSpPr/>
          <p:nvPr/>
        </p:nvSpPr>
        <p:spPr>
          <a:xfrm rot="16200000">
            <a:off x="3982823" y="5989948"/>
            <a:ext cx="859840" cy="87626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4840560" y="5997525"/>
            <a:ext cx="7461250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12F3223-64B5-4C10-BC00-14BBD0F2FD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7" r="12234"/>
          <a:stretch/>
        </p:blipFill>
        <p:spPr>
          <a:xfrm>
            <a:off x="338322" y="4382258"/>
            <a:ext cx="4045570" cy="1955164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4695106" y="5997525"/>
            <a:ext cx="778264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1964EB-962C-4D62-82C6-A23559D38030}"/>
              </a:ext>
            </a:extLst>
          </p:cNvPr>
          <p:cNvCxnSpPr>
            <a:cxnSpLocks/>
          </p:cNvCxnSpPr>
          <p:nvPr/>
        </p:nvCxnSpPr>
        <p:spPr>
          <a:xfrm flipV="1">
            <a:off x="3321492" y="1360227"/>
            <a:ext cx="718245" cy="163793"/>
          </a:xfrm>
          <a:prstGeom prst="straightConnector1">
            <a:avLst/>
          </a:prstGeom>
          <a:ln w="22225">
            <a:solidFill>
              <a:srgbClr val="6A8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68DE1-C001-4F89-BC40-BA324CEA3DCC}"/>
              </a:ext>
            </a:extLst>
          </p:cNvPr>
          <p:cNvCxnSpPr>
            <a:cxnSpLocks/>
          </p:cNvCxnSpPr>
          <p:nvPr/>
        </p:nvCxnSpPr>
        <p:spPr>
          <a:xfrm flipH="1">
            <a:off x="1069009" y="3459480"/>
            <a:ext cx="486421" cy="825390"/>
          </a:xfrm>
          <a:prstGeom prst="straightConnector1">
            <a:avLst/>
          </a:prstGeom>
          <a:ln w="222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6344482-453F-46D8-A14F-042697FC8FCE}"/>
              </a:ext>
            </a:extLst>
          </p:cNvPr>
          <p:cNvSpPr txBox="1"/>
          <p:nvPr/>
        </p:nvSpPr>
        <p:spPr>
          <a:xfrm>
            <a:off x="5840655" y="4458275"/>
            <a:ext cx="6120302" cy="15120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Can you Give me </a:t>
            </a:r>
            <a:b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</a:br>
            <a: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an example?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46D5E-0D08-4E1D-943C-4F2521D446BB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A63B0-6EDC-48A0-A09A-873F290ABE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3" r="4943"/>
          <a:stretch/>
        </p:blipFill>
        <p:spPr>
          <a:xfrm>
            <a:off x="4128642" y="200580"/>
            <a:ext cx="7782644" cy="4369707"/>
          </a:xfrm>
          <a:prstGeom prst="rect">
            <a:avLst/>
          </a:prstGeom>
          <a:ln w="19050">
            <a:solidFill>
              <a:srgbClr val="6A8ED0"/>
            </a:solidFill>
          </a:ln>
        </p:spPr>
      </p:pic>
    </p:spTree>
    <p:extLst>
      <p:ext uri="{BB962C8B-B14F-4D97-AF65-F5344CB8AC3E}">
        <p14:creationId xmlns:p14="http://schemas.microsoft.com/office/powerpoint/2010/main" val="230846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-226088" y="5997525"/>
            <a:ext cx="12524723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E392D2-CD53-4F96-A5A0-4C04D75E9B6A}"/>
              </a:ext>
            </a:extLst>
          </p:cNvPr>
          <p:cNvSpPr/>
          <p:nvPr/>
        </p:nvSpPr>
        <p:spPr>
          <a:xfrm>
            <a:off x="-105508" y="-71432"/>
            <a:ext cx="12355193" cy="60762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FF91708C-8799-4976-BFC2-FFFB59FA87E7}"/>
              </a:ext>
            </a:extLst>
          </p:cNvPr>
          <p:cNvSpPr/>
          <p:nvPr/>
        </p:nvSpPr>
        <p:spPr>
          <a:xfrm flipV="1">
            <a:off x="-78158" y="0"/>
            <a:ext cx="6862148" cy="707010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344482-453F-46D8-A14F-042697FC8FCE}"/>
              </a:ext>
            </a:extLst>
          </p:cNvPr>
          <p:cNvSpPr txBox="1"/>
          <p:nvPr/>
        </p:nvSpPr>
        <p:spPr>
          <a:xfrm>
            <a:off x="10039034" y="181167"/>
            <a:ext cx="1758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577780" y="5996936"/>
            <a:ext cx="11868215" cy="7931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08D7C8-4950-47BE-BD61-EF3D0BF2B5A2}"/>
              </a:ext>
            </a:extLst>
          </p:cNvPr>
          <p:cNvSpPr txBox="1"/>
          <p:nvPr/>
        </p:nvSpPr>
        <p:spPr>
          <a:xfrm>
            <a:off x="5691023" y="74210"/>
            <a:ext cx="4207296" cy="155784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GB" sz="1100" cap="all" dirty="0">
                <a:solidFill>
                  <a:schemeClr val="tx1"/>
                </a:solidFill>
              </a:rPr>
              <a:t>What you test is what you ship…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</a:rPr>
              <a:t>No more bad surprises in situation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b="0" cap="all" dirty="0">
                <a:latin typeface="Chantilly-Light" pitchFamily="2" charset="0"/>
              </a:rPr>
              <a:t>&gt;&gt; everything is tested assembled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no more code plumbing leaks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cap="all" dirty="0">
                <a:latin typeface="Chantilly-Light" pitchFamily="2" charset="0"/>
              </a:rPr>
              <a:t>&gt;&gt;</a:t>
            </a:r>
            <a:r>
              <a:rPr lang="en-GB" sz="900" b="0" cap="all" dirty="0">
                <a:latin typeface="Chantilly-Light" pitchFamily="2" charset="0"/>
              </a:rPr>
              <a:t> Our Acceptance tests cover everything (but I/O)</a:t>
            </a:r>
          </a:p>
          <a:p>
            <a:pPr>
              <a:spcAft>
                <a:spcPts val="1000"/>
              </a:spcAft>
            </a:pPr>
            <a:r>
              <a:rPr lang="en-US" sz="900" b="0" cap="all" dirty="0">
                <a:latin typeface="Chantilly-Light" pitchFamily="2" charset="0"/>
              </a:rPr>
              <a:t>complementary contract (integration) tests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  <a:sym typeface="Wingdings" panose="05000000000000000000" pitchFamily="2" charset="2"/>
              </a:rPr>
              <a:t>&gt;&gt; A </a:t>
            </a:r>
            <a:r>
              <a:rPr lang="en-US" sz="900" b="0" cap="all" dirty="0">
                <a:latin typeface="Chantilly-Light" pitchFamily="2" charset="0"/>
              </a:rPr>
              <a:t>guarantee that the stubs we use to speed our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Acceptance tests are faithful to reality</a:t>
            </a:r>
            <a:endParaRPr lang="en-GB" sz="900" b="0" cap="all" dirty="0">
              <a:latin typeface="Chantilly-Light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008EB9A-9AD4-4711-B3CB-884DB4B5CA4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700" y="178765"/>
            <a:ext cx="4013852" cy="383052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1B08B6-DB85-4AB9-B6D3-EAC4F3A302B3}"/>
              </a:ext>
            </a:extLst>
          </p:cNvPr>
          <p:cNvSpPr txBox="1"/>
          <p:nvPr/>
        </p:nvSpPr>
        <p:spPr>
          <a:xfrm>
            <a:off x="9342013" y="958000"/>
            <a:ext cx="2673470" cy="151024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GB" sz="1100" cap="all" dirty="0">
                <a:solidFill>
                  <a:schemeClr val="tx1"/>
                </a:solidFill>
              </a:rPr>
              <a:t>Easier for Junior DEVs</a:t>
            </a:r>
          </a:p>
          <a:p>
            <a:pPr>
              <a:spcAft>
                <a:spcPts val="1000"/>
              </a:spcAft>
            </a:pPr>
            <a:r>
              <a:rPr lang="en-US" sz="900" b="0" cap="all" dirty="0">
                <a:latin typeface="Chantilly-Light" pitchFamily="2" charset="0"/>
              </a:rPr>
              <a:t>They are More focused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on the system behaviors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&gt;&gt; it Enforces Yagni</a:t>
            </a:r>
          </a:p>
          <a:p>
            <a:r>
              <a:rPr lang="en-US" sz="900" b="0" cap="all" dirty="0">
                <a:latin typeface="Chantilly-Light" pitchFamily="2" charset="0"/>
              </a:rPr>
              <a:t>They code less fragile tests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(no more implementation tests)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  <a:sym typeface="Wingdings" panose="05000000000000000000" pitchFamily="2" charset="2"/>
              </a:rPr>
              <a:t>&gt;&gt; it </a:t>
            </a:r>
            <a:r>
              <a:rPr lang="en-US" sz="900" b="0" cap="all" dirty="0">
                <a:latin typeface="Chantilly-Light" pitchFamily="2" charset="0"/>
              </a:rPr>
              <a:t>Eases merciless Refactoring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3CF5FE-47C3-450A-BBC5-DE96AE5D4889}"/>
              </a:ext>
            </a:extLst>
          </p:cNvPr>
          <p:cNvGrpSpPr/>
          <p:nvPr/>
        </p:nvGrpSpPr>
        <p:grpSpPr>
          <a:xfrm>
            <a:off x="2328372" y="1544312"/>
            <a:ext cx="5644324" cy="3753205"/>
            <a:chOff x="1957411" y="1842942"/>
            <a:chExt cx="5644324" cy="37532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90CFF8-D689-4191-8285-C10578B3834A}"/>
                </a:ext>
              </a:extLst>
            </p:cNvPr>
            <p:cNvSpPr txBox="1"/>
            <p:nvPr/>
          </p:nvSpPr>
          <p:spPr>
            <a:xfrm>
              <a:off x="4531572" y="1842942"/>
              <a:ext cx="19093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How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C809DC-5124-4F4B-80FA-8DFF13345C02}"/>
                </a:ext>
              </a:extLst>
            </p:cNvPr>
            <p:cNvSpPr txBox="1"/>
            <p:nvPr/>
          </p:nvSpPr>
          <p:spPr>
            <a:xfrm>
              <a:off x="1957411" y="4160147"/>
              <a:ext cx="3067523" cy="1436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fr-FR"/>
              </a:defPPr>
              <a:lvl1pPr algn="r">
                <a:spcAft>
                  <a:spcPts val="600"/>
                </a:spcAft>
                <a:defRPr b="1">
                  <a:solidFill>
                    <a:schemeClr val="bg1"/>
                  </a:solidFill>
                  <a:latin typeface="Alte Haas Grotesk" panose="02000503000000020004" pitchFamily="2" charset="0"/>
                </a:defRPr>
              </a:lvl1pPr>
            </a:lstStyle>
            <a:p>
              <a:r>
                <a:rPr lang="en-GB" sz="1100" cap="all" dirty="0">
                  <a:solidFill>
                    <a:schemeClr val="tx1"/>
                  </a:solidFill>
                </a:rPr>
                <a:t>Friendly patterns &amp; tools</a:t>
              </a:r>
            </a:p>
            <a:p>
              <a:r>
                <a:rPr lang="en-GB" sz="900" b="0" cap="all" dirty="0">
                  <a:latin typeface="Chantilly-Light" pitchFamily="2" charset="0"/>
                </a:rPr>
                <a:t>DDD &amp; Hexagonal architecture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Builders &amp; Fuzzers 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for acceptance tests setup </a:t>
              </a:r>
            </a:p>
            <a:p>
              <a:r>
                <a:rPr lang="en-GB" sz="900" b="0" cap="all" dirty="0">
                  <a:latin typeface="Chantilly-Light" pitchFamily="2" charset="0"/>
                </a:rPr>
                <a:t>live-testing tools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0B353D-5799-4E3E-9B2A-40B87093C299}"/>
                </a:ext>
              </a:extLst>
            </p:cNvPr>
            <p:cNvSpPr txBox="1"/>
            <p:nvPr/>
          </p:nvSpPr>
          <p:spPr>
            <a:xfrm>
              <a:off x="2982250" y="2407305"/>
              <a:ext cx="4619485" cy="253844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fr-FR"/>
              </a:defPPr>
              <a:lvl1pPr algn="r">
                <a:spcAft>
                  <a:spcPts val="600"/>
                </a:spcAft>
                <a:defRPr b="1">
                  <a:solidFill>
                    <a:schemeClr val="bg1"/>
                  </a:solidFill>
                  <a:latin typeface="Alte Haas Grotesk" panose="02000503000000020004" pitchFamily="2" charset="0"/>
                </a:defRPr>
              </a:lvl1pPr>
            </a:lstStyle>
            <a:p>
              <a:pPr>
                <a:spcAft>
                  <a:spcPts val="1000"/>
                </a:spcAft>
              </a:pPr>
              <a:r>
                <a:rPr lang="en-GB" sz="1100" cap="all" dirty="0">
                  <a:solidFill>
                    <a:schemeClr val="tx1"/>
                  </a:solidFill>
                </a:rPr>
                <a:t>Specific Outside-in TDD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Double loop </a:t>
              </a:r>
              <a:r>
                <a:rPr lang="en-GB" sz="900" b="0" cap="all" dirty="0">
                  <a:latin typeface="Chantilly-Light" pitchFamily="2" charset="0"/>
                  <a:sym typeface="Wingdings" panose="05000000000000000000" pitchFamily="2" charset="2"/>
                </a:rPr>
                <a:t> </a:t>
              </a:r>
              <a:r>
                <a:rPr lang="en-US" sz="900" b="0" cap="all" dirty="0">
                  <a:latin typeface="Chantilly-Light" pitchFamily="2" charset="0"/>
                </a:rPr>
                <a:t>one and a half loop instead</a:t>
              </a:r>
              <a:br>
                <a:rPr lang="en-US" sz="900" b="0" cap="all" dirty="0">
                  <a:latin typeface="Chantilly-Light" pitchFamily="2" charset="0"/>
                </a:rPr>
              </a:br>
              <a:r>
                <a:rPr lang="en-US" sz="900" b="0" cap="all" dirty="0">
                  <a:latin typeface="Chantilly-Light" pitchFamily="2" charset="0"/>
                </a:rPr>
                <a:t>(Fine-grained unit tests only whenever facing difficulties)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Still Baby steps FTW!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only the external systems are stubbed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Acceptance tests cover adapters code too!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(only the adaptation code in action, not its I/O)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Behavioural and domain-driven tests 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(DDD Ubiquitous language)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Blazing-fast acceptance tests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FE37340-C341-44C8-98CC-C36EDF4DE334}"/>
              </a:ext>
            </a:extLst>
          </p:cNvPr>
          <p:cNvSpPr txBox="1"/>
          <p:nvPr/>
        </p:nvSpPr>
        <p:spPr>
          <a:xfrm>
            <a:off x="8929176" y="2683312"/>
            <a:ext cx="2364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But…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EDB33A-D522-4B5D-B3E0-FFD23DE78F61}"/>
              </a:ext>
            </a:extLst>
          </p:cNvPr>
          <p:cNvSpPr txBox="1"/>
          <p:nvPr/>
        </p:nvSpPr>
        <p:spPr>
          <a:xfrm>
            <a:off x="8275782" y="3305819"/>
            <a:ext cx="3739701" cy="153276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GB" sz="1100" cap="all" dirty="0">
                <a:solidFill>
                  <a:schemeClr val="tx1"/>
                </a:solidFill>
              </a:rPr>
              <a:t>…What about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</a:rPr>
              <a:t>Combinatory explosion of test cases?!?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lots of concise &amp; easy to write acceptance tests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(powered by fuzzers) were more than sufficient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in 85% of our </a:t>
            </a:r>
            <a:r>
              <a:rPr lang="en-GB" sz="900" b="0" cap="all" dirty="0" err="1">
                <a:latin typeface="Chantilly-Light" pitchFamily="2" charset="0"/>
                <a:sym typeface="Wingdings" panose="05000000000000000000" pitchFamily="2" charset="2"/>
              </a:rPr>
              <a:t>xp</a:t>
            </a:r>
            <a:endParaRPr lang="en-GB" sz="900" b="0" cap="all" dirty="0">
              <a:latin typeface="Chantilly-Light" pitchFamily="2" charset="0"/>
              <a:sym typeface="Wingdings" panose="05000000000000000000" pitchFamily="2" charset="2"/>
            </a:endParaRP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Surgical identification of bug spots?!?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 no big deal actually. very episodically, You just debug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your reproductible acceptance test and… TADA!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(this point was just cargo-cult psychological barrier)</a:t>
            </a:r>
            <a:endParaRPr lang="en-US" sz="1100" cap="all" dirty="0">
              <a:solidFill>
                <a:srgbClr val="4472C4"/>
              </a:solidFill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E78A2-1A2E-4821-AF1C-BE0A202B001A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D4EEF-8296-4CC6-A988-8B37C6D50964}"/>
              </a:ext>
            </a:extLst>
          </p:cNvPr>
          <p:cNvSpPr txBox="1"/>
          <p:nvPr/>
        </p:nvSpPr>
        <p:spPr>
          <a:xfrm>
            <a:off x="1051034" y="5217989"/>
            <a:ext cx="11010419" cy="77851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US" sz="1050" b="0" cap="all" dirty="0">
                <a:solidFill>
                  <a:schemeClr val="tx1"/>
                </a:solidFill>
                <a:latin typeface="Chantilly-Light" charset="0"/>
                <a:ea typeface="Chantilly-Light" charset="0"/>
                <a:cs typeface="Chantilly-Light" charset="0"/>
                <a:sym typeface="Wingdings" panose="05000000000000000000" pitchFamily="2" charset="2"/>
              </a:rPr>
              <a:t>Dev people dislike to write enough integration tests (vs. unit ones). This explains lots of Blind Spots &amp; Failures of classical test strategies</a:t>
            </a:r>
          </a:p>
          <a:p>
            <a:pPr>
              <a:spcAft>
                <a:spcPts val="1000"/>
              </a:spcAft>
            </a:pPr>
            <a:r>
              <a:rPr lang="en-US" sz="1050" cap="all" dirty="0">
                <a:solidFill>
                  <a:schemeClr val="tx1"/>
                </a:solidFill>
                <a:sym typeface="Wingdings" panose="05000000000000000000" pitchFamily="2" charset="2"/>
              </a:rPr>
              <a:t> We've tradeoff former approaches (UT 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x</a:t>
            </a:r>
            <a:r>
              <a:rPr lang="en-US" sz="1050" cap="all" dirty="0">
                <a:solidFill>
                  <a:schemeClr val="tx1"/>
                </a:solidFill>
                <a:sym typeface="Wingdings" panose="05000000000000000000" pitchFamily="2" charset="2"/>
              </a:rPr>
              <a:t> IT) in favor of safeness in production whatever the vigilance of the dev team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DF4A12-F9B8-49D8-9A9D-72D89FBEC4F2}"/>
              </a:ext>
            </a:extLst>
          </p:cNvPr>
          <p:cNvCxnSpPr>
            <a:cxnSpLocks/>
          </p:cNvCxnSpPr>
          <p:nvPr/>
        </p:nvCxnSpPr>
        <p:spPr>
          <a:xfrm>
            <a:off x="544947" y="5192284"/>
            <a:ext cx="117698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3"/>
          </p:cNvCxnSpPr>
          <p:nvPr/>
        </p:nvCxnSpPr>
        <p:spPr>
          <a:xfrm flipH="1">
            <a:off x="5421624" y="1929033"/>
            <a:ext cx="1390289" cy="2909555"/>
          </a:xfrm>
          <a:prstGeom prst="bentConnector4">
            <a:avLst>
              <a:gd name="adj1" fmla="val -89773"/>
              <a:gd name="adj2" fmla="val 9995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23414" y="4098753"/>
            <a:ext cx="0" cy="97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3"/>
          </p:cNvCxnSpPr>
          <p:nvPr/>
        </p:nvCxnSpPr>
        <p:spPr>
          <a:xfrm>
            <a:off x="11293205" y="3068033"/>
            <a:ext cx="805890" cy="1770555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3"/>
          </p:cNvCxnSpPr>
          <p:nvPr/>
        </p:nvCxnSpPr>
        <p:spPr>
          <a:xfrm>
            <a:off x="11797852" y="565888"/>
            <a:ext cx="266452" cy="1714804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5400000">
            <a:off x="9535783" y="958713"/>
            <a:ext cx="1087930" cy="243844"/>
          </a:xfrm>
          <a:prstGeom prst="bentConnector3">
            <a:avLst>
              <a:gd name="adj1" fmla="val 42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957234" y="142809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01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9DB09C-2F74-4E80-9389-046A1637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cap="all" dirty="0"/>
              <a:t>Binary is for machine </a:t>
            </a:r>
            <a:br>
              <a:rPr lang="en-GB" cap="all" dirty="0"/>
            </a:br>
            <a:r>
              <a:rPr lang="en-GB" cap="all" dirty="0"/>
              <a:t>Code is for people</a:t>
            </a:r>
            <a:br>
              <a:rPr lang="en-GB" cap="all" dirty="0"/>
            </a:br>
            <a:br>
              <a:rPr lang="en-GB" cap="all" dirty="0"/>
            </a:br>
            <a:r>
              <a:rPr lang="en-GB" cap="all" dirty="0"/>
              <a:t>We care people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58301-B971-48EA-B6F1-88BF8BF61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3927"/>
            <a:ext cx="10515600" cy="875723"/>
          </a:xfrm>
        </p:spPr>
        <p:txBody>
          <a:bodyPr>
            <a:normAutofit/>
          </a:bodyPr>
          <a:lstStyle/>
          <a:p>
            <a:r>
              <a:rPr lang="en-GB" sz="1400" b="0" dirty="0"/>
              <a:t>Special thanks to: </a:t>
            </a:r>
            <a:r>
              <a:rPr lang="en-GB" sz="1400" dirty="0"/>
              <a:t>Cyrille DUPUYDAUBY</a:t>
            </a:r>
            <a:r>
              <a:rPr lang="en-GB" sz="1400" b="0" dirty="0"/>
              <a:t> &amp; </a:t>
            </a:r>
            <a:r>
              <a:rPr lang="en-GB" sz="1400" dirty="0"/>
              <a:t>Rui CARVALHO</a:t>
            </a:r>
            <a:r>
              <a:rPr lang="en-GB" sz="1400" b="0" dirty="0"/>
              <a:t> for their kind 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209150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E0B0-7BEA-4032-A5A2-FD530BA9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000"/>
            <a:ext cx="10515600" cy="1561000"/>
          </a:xfrm>
        </p:spPr>
        <p:txBody>
          <a:bodyPr anchor="t"/>
          <a:lstStyle/>
          <a:p>
            <a:r>
              <a:rPr lang="en-GB" dirty="0"/>
              <a:t>Disclaimers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27DB0-FD7B-4FB2-894E-4E073EE2F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79006"/>
            <a:ext cx="10515600" cy="25275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There is no silver bullet</a:t>
            </a:r>
            <a:r>
              <a:rPr lang="en-GB" sz="1600" b="0" dirty="0"/>
              <a:t> Your testing strategy &amp; techniques must always be chosen accordingly to your context (both human &amp; technical)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GB" sz="1600" b="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GB" sz="1600" b="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1600" b="0" dirty="0"/>
              <a:t>Thanks to </a:t>
            </a:r>
            <a:r>
              <a:rPr lang="en-GB" sz="1600" dirty="0"/>
              <a:t>Kent Beck</a:t>
            </a:r>
            <a:r>
              <a:rPr lang="en-GB" sz="1600" b="0" dirty="0"/>
              <a:t>, </a:t>
            </a:r>
            <a:r>
              <a:rPr lang="en-GB" sz="1600" dirty="0"/>
              <a:t>Martin Fowler</a:t>
            </a:r>
            <a:r>
              <a:rPr lang="en-GB" sz="1600" b="0" dirty="0"/>
              <a:t>, </a:t>
            </a:r>
            <a:r>
              <a:rPr lang="en-GB" sz="1600" dirty="0"/>
              <a:t>Michael Feathers</a:t>
            </a:r>
            <a:r>
              <a:rPr lang="en-GB" sz="1600" b="0" dirty="0"/>
              <a:t>, </a:t>
            </a:r>
            <a:r>
              <a:rPr lang="en-GB" sz="1600" dirty="0"/>
              <a:t>Nat Pryce</a:t>
            </a:r>
            <a:r>
              <a:rPr lang="en-GB" sz="1600" b="0" dirty="0"/>
              <a:t> &amp; </a:t>
            </a:r>
            <a:r>
              <a:rPr lang="en-GB" sz="1600" dirty="0"/>
              <a:t>Steve Freeman</a:t>
            </a:r>
            <a:r>
              <a:rPr lang="en-GB" sz="1600" b="0" dirty="0"/>
              <a:t> for their great source of inspiration over the years  </a:t>
            </a:r>
            <a:r>
              <a:rPr lang="en-GB" sz="3600" dirty="0">
                <a:solidFill>
                  <a:schemeClr val="bg1"/>
                </a:solidFill>
              </a:rPr>
              <a:t>#shouldersOfGiants</a:t>
            </a:r>
          </a:p>
        </p:txBody>
      </p:sp>
    </p:spTree>
    <p:extLst>
      <p:ext uri="{BB962C8B-B14F-4D97-AF65-F5344CB8AC3E}">
        <p14:creationId xmlns:p14="http://schemas.microsoft.com/office/powerpoint/2010/main" val="255201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A8DB38-3DF5-4F40-987D-1ACEDE55C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-123000"/>
            <a:ext cx="11304056" cy="75341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20DB52-6660-4F65-B2C7-DD03A39120E6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721E9-2B05-4512-A2FF-8CC1EF9E817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81318" y="4689447"/>
            <a:ext cx="6045004" cy="1196804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Why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BA403CED-F306-413C-9C9E-D5033F60163F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1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5F49B4F3-B0C4-4499-A18A-D7768C910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-123000"/>
            <a:ext cx="11304056" cy="7534154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0BF667A-4029-4139-B8C0-8A080DD2C239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Legend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DD836E-7AD4-4563-9D07-0CACDDC810BA}"/>
              </a:ext>
            </a:extLst>
          </p:cNvPr>
          <p:cNvGrpSpPr/>
          <p:nvPr/>
        </p:nvGrpSpPr>
        <p:grpSpPr>
          <a:xfrm>
            <a:off x="6230933" y="5796285"/>
            <a:ext cx="4026215" cy="544506"/>
            <a:chOff x="6409351" y="5796285"/>
            <a:chExt cx="4026215" cy="544506"/>
          </a:xfrm>
        </p:grpSpPr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92FD954E-4A6E-45C9-AC80-DE18335996EB}"/>
                </a:ext>
              </a:extLst>
            </p:cNvPr>
            <p:cNvSpPr/>
            <p:nvPr/>
          </p:nvSpPr>
          <p:spPr>
            <a:xfrm>
              <a:off x="6409351" y="5796285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36F9D1-1634-43B5-AD1C-4278695105CA}"/>
                </a:ext>
              </a:extLst>
            </p:cNvPr>
            <p:cNvSpPr txBox="1"/>
            <p:nvPr/>
          </p:nvSpPr>
          <p:spPr>
            <a:xfrm>
              <a:off x="7367079" y="5883872"/>
              <a:ext cx="30684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(Fine-grained)</a:t>
              </a:r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 Unit Tests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FB74F6-9063-4168-B695-06584ECD3F79}"/>
              </a:ext>
            </a:extLst>
          </p:cNvPr>
          <p:cNvGrpSpPr/>
          <p:nvPr/>
        </p:nvGrpSpPr>
        <p:grpSpPr>
          <a:xfrm>
            <a:off x="6230933" y="4676345"/>
            <a:ext cx="5625143" cy="544506"/>
            <a:chOff x="6409351" y="4676345"/>
            <a:chExt cx="5625143" cy="544506"/>
          </a:xfrm>
        </p:grpSpPr>
        <p:sp>
          <p:nvSpPr>
            <p:cNvPr id="35" name="Rectangle: Single Corner Snipped 34">
              <a:extLst>
                <a:ext uri="{FF2B5EF4-FFF2-40B4-BE49-F238E27FC236}">
                  <a16:creationId xmlns:a16="http://schemas.microsoft.com/office/drawing/2014/main" id="{E962FBE4-61BB-4B7F-9FEC-A5FDDEDCF2AA}"/>
                </a:ext>
              </a:extLst>
            </p:cNvPr>
            <p:cNvSpPr/>
            <p:nvPr/>
          </p:nvSpPr>
          <p:spPr>
            <a:xfrm>
              <a:off x="6409351" y="4676345"/>
              <a:ext cx="653143" cy="544506"/>
            </a:xfrm>
            <a:prstGeom prst="snip1Rect">
              <a:avLst/>
            </a:prstGeom>
            <a:solidFill>
              <a:srgbClr val="2E8EE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C3C8D5-77F3-4FE0-A912-91C61F0A74B1}"/>
                </a:ext>
              </a:extLst>
            </p:cNvPr>
            <p:cNvSpPr txBox="1"/>
            <p:nvPr/>
          </p:nvSpPr>
          <p:spPr>
            <a:xfrm>
              <a:off x="7367077" y="4763932"/>
              <a:ext cx="46674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(Coarse-grained Unit)</a:t>
              </a:r>
              <a:r>
                <a:rPr lang="en-GB" b="1" dirty="0">
                  <a:solidFill>
                    <a:schemeClr val="bg1">
                      <a:lumMod val="85000"/>
                    </a:schemeClr>
                  </a:solidFill>
                  <a:latin typeface="Alte Haas Grotesk" panose="02000503000000020004" pitchFamily="2" charset="0"/>
                </a:rPr>
                <a:t> </a:t>
              </a:r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Tests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D455374-D670-4B42-9266-E62317AF30B9}"/>
              </a:ext>
            </a:extLst>
          </p:cNvPr>
          <p:cNvGrpSpPr/>
          <p:nvPr/>
        </p:nvGrpSpPr>
        <p:grpSpPr>
          <a:xfrm>
            <a:off x="6230933" y="3556406"/>
            <a:ext cx="5625142" cy="544506"/>
            <a:chOff x="6409351" y="3556406"/>
            <a:chExt cx="5625142" cy="544506"/>
          </a:xfrm>
        </p:grpSpPr>
        <p:sp>
          <p:nvSpPr>
            <p:cNvPr id="69" name="Rectangle: Single Corner Snipped 68">
              <a:extLst>
                <a:ext uri="{FF2B5EF4-FFF2-40B4-BE49-F238E27FC236}">
                  <a16:creationId xmlns:a16="http://schemas.microsoft.com/office/drawing/2014/main" id="{B32338AE-328F-44A3-AE5F-8074B160BA39}"/>
                </a:ext>
              </a:extLst>
            </p:cNvPr>
            <p:cNvSpPr/>
            <p:nvPr/>
          </p:nvSpPr>
          <p:spPr>
            <a:xfrm>
              <a:off x="6409351" y="3556406"/>
              <a:ext cx="653143" cy="544506"/>
            </a:xfrm>
            <a:prstGeom prst="snip1Rect">
              <a:avLst/>
            </a:prstGeom>
            <a:solidFill>
              <a:srgbClr val="BF9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IT</a:t>
              </a:r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1CEA78C-3B89-4A59-B6A8-1E4C2755CB7A}"/>
                </a:ext>
              </a:extLst>
            </p:cNvPr>
            <p:cNvSpPr txBox="1"/>
            <p:nvPr/>
          </p:nvSpPr>
          <p:spPr>
            <a:xfrm>
              <a:off x="7367076" y="3644077"/>
              <a:ext cx="46674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Tests </a:t>
              </a:r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(Contract)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0306DB-B081-4DDB-9FBF-D090B1DBC835}"/>
              </a:ext>
            </a:extLst>
          </p:cNvPr>
          <p:cNvGrpSpPr/>
          <p:nvPr/>
        </p:nvGrpSpPr>
        <p:grpSpPr>
          <a:xfrm>
            <a:off x="6230933" y="2436467"/>
            <a:ext cx="5659104" cy="544506"/>
            <a:chOff x="6409351" y="2436467"/>
            <a:chExt cx="5659104" cy="544506"/>
          </a:xfrm>
        </p:grpSpPr>
        <p:sp>
          <p:nvSpPr>
            <p:cNvPr id="43" name="Rectangle: Single Corner Snipped 42">
              <a:extLst>
                <a:ext uri="{FF2B5EF4-FFF2-40B4-BE49-F238E27FC236}">
                  <a16:creationId xmlns:a16="http://schemas.microsoft.com/office/drawing/2014/main" id="{DB0E0FC2-C5FE-40FD-A34C-2C395FE179C0}"/>
                </a:ext>
              </a:extLst>
            </p:cNvPr>
            <p:cNvSpPr/>
            <p:nvPr/>
          </p:nvSpPr>
          <p:spPr>
            <a:xfrm>
              <a:off x="6409351" y="2436467"/>
              <a:ext cx="653143" cy="544506"/>
            </a:xfrm>
            <a:prstGeom prst="snip1Rect">
              <a:avLst/>
            </a:prstGeom>
            <a:solidFill>
              <a:srgbClr val="7F6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18D07D-9041-4143-8CFE-82CE54297EC3}"/>
                </a:ext>
              </a:extLst>
            </p:cNvPr>
            <p:cNvSpPr txBox="1"/>
            <p:nvPr/>
          </p:nvSpPr>
          <p:spPr>
            <a:xfrm>
              <a:off x="7401038" y="2524054"/>
              <a:ext cx="46674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 </a:t>
              </a:r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(E2E)</a:t>
              </a:r>
              <a:endParaRPr lang="en-GB" b="1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13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0D21BF1-2104-4EE8-B206-F224BF3EAB3F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Beware of…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279D0AB6-6217-4696-8B09-66F8D94215D8}"/>
              </a:ext>
            </a:extLst>
          </p:cNvPr>
          <p:cNvSpPr txBox="1">
            <a:spLocks/>
          </p:cNvSpPr>
          <p:nvPr/>
        </p:nvSpPr>
        <p:spPr>
          <a:xfrm>
            <a:off x="5692417" y="3871204"/>
            <a:ext cx="6045004" cy="2609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Fragile tests 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Blind spots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Boredom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F202DC3-9F46-4F54-A72A-F97AB16753F9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8655273" y="3229965"/>
            <a:ext cx="2491140" cy="1319808"/>
          </a:xfrm>
          <a:prstGeom prst="curvedConnector3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4D83A5-B851-491B-A13F-4DD80BA723F0}"/>
              </a:ext>
            </a:extLst>
          </p:cNvPr>
          <p:cNvSpPr txBox="1"/>
          <p:nvPr/>
        </p:nvSpPr>
        <p:spPr>
          <a:xfrm>
            <a:off x="7232908" y="1997968"/>
            <a:ext cx="401606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K More Or Less" pitchFamily="50" charset="0"/>
              </a:rPr>
              <a:t>When we test Implementations instead of behaviours  ; - (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29BD5C-AB21-412D-A2F9-7D204007FBA1}"/>
              </a:ext>
            </a:extLst>
          </p:cNvPr>
          <p:cNvSpPr txBox="1"/>
          <p:nvPr/>
        </p:nvSpPr>
        <p:spPr>
          <a:xfrm>
            <a:off x="5576219" y="3184594"/>
            <a:ext cx="289566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  <a:latin typeface="DK More Or Less" pitchFamily="50" charset="0"/>
              </a:rPr>
              <a:t>When Unit </a:t>
            </a:r>
            <a:r>
              <a:rPr lang="en-GB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DK More Or Less" pitchFamily="50" charset="0"/>
              </a:rPr>
              <a:t>x</a:t>
            </a:r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  <a:latin typeface="DK More Or Less" pitchFamily="50" charset="0"/>
              </a:rPr>
              <a:t> Integration </a:t>
            </a:r>
            <a:r>
              <a:rPr lang="fr-FR" dirty="0">
                <a:solidFill>
                  <a:schemeClr val="accent5">
                    <a:lumMod val="40000"/>
                    <a:lumOff val="60000"/>
                  </a:schemeClr>
                </a:solidFill>
                <a:latin typeface="DK More Or Less" pitchFamily="50" charset="0"/>
              </a:rPr>
              <a:t>Tests</a:t>
            </a:r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  <a:latin typeface="DK More Or Less" pitchFamily="50" charset="0"/>
              </a:rPr>
              <a:t> coverage is </a:t>
            </a:r>
            <a:b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  <a:latin typeface="DK More Or Less" pitchFamily="50" charset="0"/>
              </a:rPr>
            </a:br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  <a:latin typeface="DK More Or Less" pitchFamily="50" charset="0"/>
              </a:rPr>
              <a:t>not enough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6F6BB6D-B5A3-49D8-A155-DE54377511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54448" y="3583071"/>
            <a:ext cx="1642712" cy="2678610"/>
          </a:xfrm>
          <a:prstGeom prst="curvedConnector2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F66E52-98EE-4E29-96EB-06FBE5E89850}"/>
              </a:ext>
            </a:extLst>
          </p:cNvPr>
          <p:cNvSpPr txBox="1"/>
          <p:nvPr/>
        </p:nvSpPr>
        <p:spPr>
          <a:xfrm>
            <a:off x="3466003" y="4883409"/>
            <a:ext cx="28956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K More Or Less" pitchFamily="50" charset="0"/>
              </a:rPr>
              <a:t>Beware of Bugs located in stupid code (e.g. Adapters)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219ED84-7AA9-4C8C-A84E-4D3370519A58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7123294" y="3320281"/>
            <a:ext cx="688970" cy="5107888"/>
          </a:xfrm>
          <a:prstGeom prst="curved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4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CE120C-DEF8-4A4E-8436-92701590426B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9D81E05-387D-4389-9B28-4D5B19783F17}"/>
              </a:ext>
            </a:extLst>
          </p:cNvPr>
          <p:cNvGrpSpPr/>
          <p:nvPr/>
        </p:nvGrpSpPr>
        <p:grpSpPr>
          <a:xfrm>
            <a:off x="7047561" y="2390051"/>
            <a:ext cx="3578139" cy="2799827"/>
            <a:chOff x="7047561" y="2390051"/>
            <a:chExt cx="3578139" cy="279982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4642883-E9C9-4769-9BFA-B80150BB6FC6}"/>
                </a:ext>
              </a:extLst>
            </p:cNvPr>
            <p:cNvGrpSpPr/>
            <p:nvPr/>
          </p:nvGrpSpPr>
          <p:grpSpPr>
            <a:xfrm>
              <a:off x="7047561" y="2483217"/>
              <a:ext cx="3578139" cy="2706661"/>
              <a:chOff x="6882718" y="2581188"/>
              <a:chExt cx="3578139" cy="270666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C017AD-1CF9-4ED1-8359-CFFFF6AA72F3}"/>
                  </a:ext>
                </a:extLst>
              </p:cNvPr>
              <p:cNvSpPr/>
              <p:nvPr/>
            </p:nvSpPr>
            <p:spPr>
              <a:xfrm>
                <a:off x="6882718" y="2581188"/>
                <a:ext cx="3578139" cy="2706661"/>
              </a:xfrm>
              <a:prstGeom prst="rect">
                <a:avLst/>
              </a:prstGeom>
              <a:solidFill>
                <a:srgbClr val="BA8CDC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B1E4A0A-2FF6-435D-AE18-F65622DA0396}"/>
                  </a:ext>
                </a:extLst>
              </p:cNvPr>
              <p:cNvSpPr/>
              <p:nvPr/>
            </p:nvSpPr>
            <p:spPr>
              <a:xfrm>
                <a:off x="7609203" y="2915587"/>
                <a:ext cx="462982" cy="382249"/>
              </a:xfrm>
              <a:prstGeom prst="roundRect">
                <a:avLst/>
              </a:prstGeom>
              <a:solidFill>
                <a:srgbClr val="9A57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0B96201-FBAA-432C-A632-591EADD6F9E2}"/>
                  </a:ext>
                </a:extLst>
              </p:cNvPr>
              <p:cNvSpPr/>
              <p:nvPr/>
            </p:nvSpPr>
            <p:spPr>
              <a:xfrm>
                <a:off x="7521760" y="4177539"/>
                <a:ext cx="462982" cy="382249"/>
              </a:xfrm>
              <a:prstGeom prst="roundRect">
                <a:avLst/>
              </a:prstGeom>
              <a:solidFill>
                <a:srgbClr val="9A57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995EAB6-6522-4572-B132-D5BB63896DE9}"/>
                  </a:ext>
                </a:extLst>
              </p:cNvPr>
              <p:cNvSpPr/>
              <p:nvPr/>
            </p:nvSpPr>
            <p:spPr>
              <a:xfrm>
                <a:off x="8925839" y="3237875"/>
                <a:ext cx="462982" cy="382249"/>
              </a:xfrm>
              <a:prstGeom prst="roundRect">
                <a:avLst/>
              </a:prstGeom>
              <a:solidFill>
                <a:srgbClr val="9A57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DB95655-1790-499E-A6E6-22D2DB372E02}"/>
                  </a:ext>
                </a:extLst>
              </p:cNvPr>
              <p:cNvSpPr/>
              <p:nvPr/>
            </p:nvSpPr>
            <p:spPr>
              <a:xfrm>
                <a:off x="9299897" y="3882878"/>
                <a:ext cx="462982" cy="382249"/>
              </a:xfrm>
              <a:prstGeom prst="roundRect">
                <a:avLst/>
              </a:prstGeom>
              <a:solidFill>
                <a:srgbClr val="9A57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19E8A0F-E8F1-427C-BF14-15039D2F6E57}"/>
                  </a:ext>
                </a:extLst>
              </p:cNvPr>
              <p:cNvSpPr/>
              <p:nvPr/>
            </p:nvSpPr>
            <p:spPr>
              <a:xfrm>
                <a:off x="8406955" y="4559788"/>
                <a:ext cx="462982" cy="382249"/>
              </a:xfrm>
              <a:prstGeom prst="roundRect">
                <a:avLst/>
              </a:prstGeom>
              <a:solidFill>
                <a:srgbClr val="9A57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020A4D9B-9D33-4D81-B2B1-2748A59761DF}"/>
                  </a:ext>
                </a:extLst>
              </p:cNvPr>
              <p:cNvCxnSpPr>
                <a:stCxn id="7" idx="3"/>
                <a:endCxn id="19" idx="1"/>
              </p:cNvCxnSpPr>
              <p:nvPr/>
            </p:nvCxnSpPr>
            <p:spPr>
              <a:xfrm>
                <a:off x="8072185" y="3106712"/>
                <a:ext cx="853654" cy="322288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6AF9A897-0D97-4875-B6D1-5DED2A3AC6C8}"/>
                  </a:ext>
                </a:extLst>
              </p:cNvPr>
              <p:cNvCxnSpPr>
                <a:stCxn id="19" idx="3"/>
                <a:endCxn id="20" idx="3"/>
              </p:cNvCxnSpPr>
              <p:nvPr/>
            </p:nvCxnSpPr>
            <p:spPr>
              <a:xfrm>
                <a:off x="9388821" y="3429000"/>
                <a:ext cx="374058" cy="645003"/>
              </a:xfrm>
              <a:prstGeom prst="bentConnector3">
                <a:avLst>
                  <a:gd name="adj1" fmla="val 161114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D4132A7A-F9DD-43A2-BFCA-55B739EEE26C}"/>
                  </a:ext>
                </a:extLst>
              </p:cNvPr>
              <p:cNvCxnSpPr>
                <a:stCxn id="18" idx="3"/>
                <a:endCxn id="21" idx="1"/>
              </p:cNvCxnSpPr>
              <p:nvPr/>
            </p:nvCxnSpPr>
            <p:spPr>
              <a:xfrm>
                <a:off x="7984742" y="4368664"/>
                <a:ext cx="422213" cy="382249"/>
              </a:xfrm>
              <a:prstGeom prst="bentConnector3">
                <a:avLst>
                  <a:gd name="adj1" fmla="val 6430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BC98D2F-F3B7-4C8F-A876-3E4315051910}"/>
                  </a:ext>
                </a:extLst>
              </p:cNvPr>
              <p:cNvCxnSpPr>
                <a:stCxn id="7" idx="2"/>
                <a:endCxn id="18" idx="0"/>
              </p:cNvCxnSpPr>
              <p:nvPr/>
            </p:nvCxnSpPr>
            <p:spPr>
              <a:xfrm flipH="1">
                <a:off x="7753251" y="3297836"/>
                <a:ext cx="87443" cy="8797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Diamond 28">
                <a:extLst>
                  <a:ext uri="{FF2B5EF4-FFF2-40B4-BE49-F238E27FC236}">
                    <a16:creationId xmlns:a16="http://schemas.microsoft.com/office/drawing/2014/main" id="{C50C0532-995E-4B9E-86B4-73E60647BFAA}"/>
                  </a:ext>
                </a:extLst>
              </p:cNvPr>
              <p:cNvSpPr/>
              <p:nvPr/>
            </p:nvSpPr>
            <p:spPr>
              <a:xfrm>
                <a:off x="8072185" y="3020556"/>
                <a:ext cx="181718" cy="181718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Diamond 29">
                <a:extLst>
                  <a:ext uri="{FF2B5EF4-FFF2-40B4-BE49-F238E27FC236}">
                    <a16:creationId xmlns:a16="http://schemas.microsoft.com/office/drawing/2014/main" id="{AF748BE4-7139-4220-9D25-454DCA11AD45}"/>
                  </a:ext>
                </a:extLst>
              </p:cNvPr>
              <p:cNvSpPr/>
              <p:nvPr/>
            </p:nvSpPr>
            <p:spPr>
              <a:xfrm>
                <a:off x="9394132" y="3338140"/>
                <a:ext cx="181718" cy="181718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DCBD962-5247-4009-B6D8-81D90A739320}"/>
                </a:ext>
              </a:extLst>
            </p:cNvPr>
            <p:cNvSpPr/>
            <p:nvPr/>
          </p:nvSpPr>
          <p:spPr>
            <a:xfrm>
              <a:off x="7907626" y="2390051"/>
              <a:ext cx="186331" cy="186331"/>
            </a:xfrm>
            <a:prstGeom prst="ellipse">
              <a:avLst/>
            </a:prstGeom>
            <a:solidFill>
              <a:srgbClr val="9A57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CFD5B8F-D9F1-45CC-814D-55BD72E091FF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8005537" y="2589066"/>
              <a:ext cx="0" cy="22855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AF69AC-F430-4942-9B37-9715D8272292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298972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DB95655-1790-499E-A6E6-22D2DB372E02}"/>
                </a:ext>
              </a:extLst>
            </p:cNvPr>
            <p:cNvSpPr/>
            <p:nvPr/>
          </p:nvSpPr>
          <p:spPr>
            <a:xfrm>
              <a:off x="9299897" y="3882878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19E8A0F-E8F1-427C-BF14-15039D2F6E57}"/>
                </a:ext>
              </a:extLst>
            </p:cNvPr>
            <p:cNvSpPr/>
            <p:nvPr/>
          </p:nvSpPr>
          <p:spPr>
            <a:xfrm>
              <a:off x="8406955" y="4559788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stCxn id="19" idx="3"/>
              <a:endCxn id="20" idx="3"/>
            </p:cNvCxnSpPr>
            <p:nvPr/>
          </p:nvCxnSpPr>
          <p:spPr>
            <a:xfrm>
              <a:off x="9388821" y="3429000"/>
              <a:ext cx="374058" cy="645003"/>
            </a:xfrm>
            <a:prstGeom prst="bentConnector3">
              <a:avLst>
                <a:gd name="adj1" fmla="val 16111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stCxn id="18" idx="3"/>
              <a:endCxn id="21" idx="1"/>
            </p:cNvCxnSpPr>
            <p:nvPr/>
          </p:nvCxnSpPr>
          <p:spPr>
            <a:xfrm>
              <a:off x="7984742" y="4368664"/>
              <a:ext cx="422213" cy="382249"/>
            </a:xfrm>
            <a:prstGeom prst="bentConnector3">
              <a:avLst>
                <a:gd name="adj1" fmla="val 6430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  <a:endCxn id="20" idx="3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  <a:endCxn id="20" idx="2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  <a:endCxn id="21" idx="2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7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DB95655-1790-499E-A6E6-22D2DB372E02}"/>
                </a:ext>
              </a:extLst>
            </p:cNvPr>
            <p:cNvSpPr/>
            <p:nvPr/>
          </p:nvSpPr>
          <p:spPr>
            <a:xfrm>
              <a:off x="9299897" y="3882878"/>
              <a:ext cx="462982" cy="382249"/>
            </a:xfrm>
            <a:prstGeom prst="roundRect">
              <a:avLst/>
            </a:prstGeom>
            <a:solidFill>
              <a:srgbClr val="9A57CD"/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19E8A0F-E8F1-427C-BF14-15039D2F6E57}"/>
                </a:ext>
              </a:extLst>
            </p:cNvPr>
            <p:cNvSpPr/>
            <p:nvPr/>
          </p:nvSpPr>
          <p:spPr>
            <a:xfrm>
              <a:off x="8406955" y="4559788"/>
              <a:ext cx="462982" cy="382249"/>
            </a:xfrm>
            <a:prstGeom prst="roundRect">
              <a:avLst/>
            </a:prstGeom>
            <a:solidFill>
              <a:srgbClr val="9A57CD"/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stCxn id="19" idx="3"/>
              <a:endCxn id="20" idx="3"/>
            </p:cNvCxnSpPr>
            <p:nvPr/>
          </p:nvCxnSpPr>
          <p:spPr>
            <a:xfrm>
              <a:off x="9388821" y="3429000"/>
              <a:ext cx="374058" cy="645003"/>
            </a:xfrm>
            <a:prstGeom prst="bentConnector3">
              <a:avLst>
                <a:gd name="adj1" fmla="val 16111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stCxn id="18" idx="3"/>
              <a:endCxn id="21" idx="1"/>
            </p:cNvCxnSpPr>
            <p:nvPr/>
          </p:nvCxnSpPr>
          <p:spPr>
            <a:xfrm>
              <a:off x="7984742" y="4368664"/>
              <a:ext cx="422213" cy="382249"/>
            </a:xfrm>
            <a:prstGeom prst="bentConnector3">
              <a:avLst>
                <a:gd name="adj1" fmla="val 6430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  <a:endCxn id="20" idx="3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  <a:endCxn id="20" idx="2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  <a:endCxn id="21" idx="2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7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cxnSpLocks/>
              <a:stCxn id="19" idx="3"/>
              <a:endCxn id="6" idx="6"/>
            </p:cNvCxnSpPr>
            <p:nvPr/>
          </p:nvCxnSpPr>
          <p:spPr>
            <a:xfrm>
              <a:off x="9388821" y="3429000"/>
              <a:ext cx="352063" cy="596485"/>
            </a:xfrm>
            <a:prstGeom prst="bentConnector3">
              <a:avLst>
                <a:gd name="adj1" fmla="val 16493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7984742" y="4368664"/>
              <a:ext cx="531921" cy="32900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E6E7D9B-24F8-4416-AA50-BBCCF09F7E3A}"/>
              </a:ext>
            </a:extLst>
          </p:cNvPr>
          <p:cNvSpPr/>
          <p:nvPr/>
        </p:nvSpPr>
        <p:spPr>
          <a:xfrm>
            <a:off x="8550595" y="4373989"/>
            <a:ext cx="523644" cy="451417"/>
          </a:xfrm>
          <a:prstGeom prst="triangl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F8E78-0E27-4129-BCF9-B439759A67B4}"/>
              </a:ext>
            </a:extLst>
          </p:cNvPr>
          <p:cNvSpPr/>
          <p:nvPr/>
        </p:nvSpPr>
        <p:spPr>
          <a:xfrm>
            <a:off x="9466289" y="3707795"/>
            <a:ext cx="439438" cy="439438"/>
          </a:xfrm>
          <a:prstGeom prst="ellips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27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1013</Words>
  <Application>Microsoft Office PowerPoint</Application>
  <PresentationFormat>Widescreen</PresentationFormat>
  <Paragraphs>214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Alte Haas Grotesk</vt:lpstr>
      <vt:lpstr>Arial</vt:lpstr>
      <vt:lpstr>Bahnschrift SemiLight Condensed</vt:lpstr>
      <vt:lpstr>Calibri</vt:lpstr>
      <vt:lpstr>Chantilly-Light</vt:lpstr>
      <vt:lpstr>DK More Or Less</vt:lpstr>
      <vt:lpstr>Office Theme</vt:lpstr>
      <vt:lpstr>Write Antifragile &amp; Domain-Driven Tests with  </vt:lpstr>
      <vt:lpstr>Disclaimers</vt:lpstr>
      <vt:lpstr>Why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is for machine  Code is for people  We care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PIERRAIN Thomas</cp:lastModifiedBy>
  <cp:revision>277</cp:revision>
  <cp:lastPrinted>2021-01-24T16:35:49Z</cp:lastPrinted>
  <dcterms:created xsi:type="dcterms:W3CDTF">2021-01-22T11:53:11Z</dcterms:created>
  <dcterms:modified xsi:type="dcterms:W3CDTF">2021-02-07T10:37:59Z</dcterms:modified>
</cp:coreProperties>
</file>