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5" r:id="rId12"/>
    <p:sldId id="257" r:id="rId13"/>
    <p:sldId id="258" r:id="rId14"/>
    <p:sldId id="262" r:id="rId15"/>
    <p:sldId id="260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0000"/>
    <a:srgbClr val="3A3E3F"/>
    <a:srgbClr val="632A8E"/>
    <a:srgbClr val="BA8CDC"/>
    <a:srgbClr val="7F6000"/>
    <a:srgbClr val="9A57CD"/>
    <a:srgbClr val="2E8EE4"/>
    <a:srgbClr val="4472C4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>
        <p:scale>
          <a:sx n="63" d="100"/>
          <a:sy n="63" d="100"/>
        </p:scale>
        <p:origin x="54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5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7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Premature optimization: Split the make it work and the make it better</a:t>
            </a:r>
          </a:p>
          <a:p>
            <a:endParaRPr lang="en-US" dirty="0"/>
          </a:p>
          <a:p>
            <a:r>
              <a:rPr lang="en-US" dirty="0"/>
              <a:t>More relaxed – Against Procrastination and premature optimizations</a:t>
            </a:r>
          </a:p>
          <a:p>
            <a:r>
              <a:rPr lang="en-US" dirty="0"/>
              <a:t>More efficient – Progressive consolidation with baby steps</a:t>
            </a:r>
          </a:p>
          <a:p>
            <a:r>
              <a:rPr lang="en-US" dirty="0"/>
              <a:t>More relevant – Outside-in embraces YAGNI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Cognitive overload reduce stamina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chemeClr val="bg1"/>
                </a:solidFill>
              </a:rPr>
              <a:t>Pit of failure. Like a broken window syndrome.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https://www.welcometothejungle.com/en/articles/cognitive-overload-at-work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Non deterministic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DK More Or Less" pitchFamily="50" charset="0"/>
              </a:rPr>
              <a:t> The team must be confident in their tests</a:t>
            </a: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6680EDF-544B-47A5-94E0-2EE1815FBE04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A91C794-7AC0-40C3-9A17-238CC87E3259}"/>
              </a:ext>
            </a:extLst>
          </p:cNvPr>
          <p:cNvSpPr/>
          <p:nvPr/>
        </p:nvSpPr>
        <p:spPr>
          <a:xfrm>
            <a:off x="3698923" y="3220992"/>
            <a:ext cx="331656" cy="416016"/>
          </a:xfrm>
          <a:prstGeom prst="flowChartMagneticDisk">
            <a:avLst/>
          </a:prstGeom>
          <a:solidFill>
            <a:srgbClr val="BF9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AF997D-3F0D-42FD-8C53-4CAE1402940E}"/>
              </a:ext>
            </a:extLst>
          </p:cNvPr>
          <p:cNvSpPr/>
          <p:nvPr/>
        </p:nvSpPr>
        <p:spPr>
          <a:xfrm>
            <a:off x="4999629" y="3220992"/>
            <a:ext cx="1039625" cy="10396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FE85D8-E8C4-4548-9CB8-384539171106}"/>
              </a:ext>
            </a:extLst>
          </p:cNvPr>
          <p:cNvSpPr/>
          <p:nvPr/>
        </p:nvSpPr>
        <p:spPr>
          <a:xfrm>
            <a:off x="5129284" y="3373393"/>
            <a:ext cx="770978" cy="770978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FC929D-3BFB-4DEF-8047-246E75D4EA13}"/>
              </a:ext>
            </a:extLst>
          </p:cNvPr>
          <p:cNvSpPr/>
          <p:nvPr/>
        </p:nvSpPr>
        <p:spPr>
          <a:xfrm>
            <a:off x="5250975" y="3525792"/>
            <a:ext cx="540225" cy="5402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FE009069-3E71-43BC-B220-6816391BFD93}"/>
              </a:ext>
            </a:extLst>
          </p:cNvPr>
          <p:cNvSpPr/>
          <p:nvPr/>
        </p:nvSpPr>
        <p:spPr>
          <a:xfrm rot="18900000">
            <a:off x="4958014" y="3184883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5BF0A-1D79-4CB2-8FD8-F77E172653A9}"/>
              </a:ext>
            </a:extLst>
          </p:cNvPr>
          <p:cNvSpPr/>
          <p:nvPr/>
        </p:nvSpPr>
        <p:spPr>
          <a:xfrm>
            <a:off x="7640471" y="3234643"/>
            <a:ext cx="1039625" cy="10396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AB367F-3347-40CC-87D5-F94B71A7A49E}"/>
              </a:ext>
            </a:extLst>
          </p:cNvPr>
          <p:cNvSpPr/>
          <p:nvPr/>
        </p:nvSpPr>
        <p:spPr>
          <a:xfrm>
            <a:off x="7770126" y="3387044"/>
            <a:ext cx="770978" cy="7709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C89A24-4A51-4298-AED8-1C048C697448}"/>
              </a:ext>
            </a:extLst>
          </p:cNvPr>
          <p:cNvSpPr/>
          <p:nvPr/>
        </p:nvSpPr>
        <p:spPr>
          <a:xfrm>
            <a:off x="7891817" y="3539443"/>
            <a:ext cx="540225" cy="5402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218A3-34B8-487E-B03A-11A3C771DCE1}"/>
              </a:ext>
            </a:extLst>
          </p:cNvPr>
          <p:cNvSpPr/>
          <p:nvPr/>
        </p:nvSpPr>
        <p:spPr>
          <a:xfrm flipH="1">
            <a:off x="8122693" y="3687294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132AF28A-6ED5-464A-9FF7-F0BB7CBE86F5}"/>
              </a:ext>
            </a:extLst>
          </p:cNvPr>
          <p:cNvSpPr/>
          <p:nvPr/>
        </p:nvSpPr>
        <p:spPr>
          <a:xfrm rot="18900000">
            <a:off x="7598856" y="3198534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459FC4-1D4A-462E-84D6-672D42F634F9}"/>
              </a:ext>
            </a:extLst>
          </p:cNvPr>
          <p:cNvSpPr/>
          <p:nvPr/>
        </p:nvSpPr>
        <p:spPr>
          <a:xfrm flipH="1">
            <a:off x="5481851" y="3673643"/>
            <a:ext cx="76199" cy="76199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552FC-03BB-4B91-8BA5-78704F6DEC85}"/>
              </a:ext>
            </a:extLst>
          </p:cNvPr>
          <p:cNvSpPr/>
          <p:nvPr/>
        </p:nvSpPr>
        <p:spPr>
          <a:xfrm>
            <a:off x="1603610" y="4561047"/>
            <a:ext cx="1039625" cy="10396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EBBA-350F-4BCC-9247-A87357D5CB59}"/>
              </a:ext>
            </a:extLst>
          </p:cNvPr>
          <p:cNvSpPr/>
          <p:nvPr/>
        </p:nvSpPr>
        <p:spPr>
          <a:xfrm>
            <a:off x="1733265" y="4713448"/>
            <a:ext cx="770978" cy="770978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632437-32BA-48F3-8D4F-D1CA740B90FF}"/>
              </a:ext>
            </a:extLst>
          </p:cNvPr>
          <p:cNvSpPr/>
          <p:nvPr/>
        </p:nvSpPr>
        <p:spPr>
          <a:xfrm>
            <a:off x="1854956" y="4865847"/>
            <a:ext cx="540225" cy="5402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092A2B99-3523-42E7-9F1C-CE87B546E921}"/>
              </a:ext>
            </a:extLst>
          </p:cNvPr>
          <p:cNvSpPr/>
          <p:nvPr/>
        </p:nvSpPr>
        <p:spPr>
          <a:xfrm rot="18900000">
            <a:off x="1561995" y="4524938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F01158-A9BE-4968-800F-9A5B8B3A89F4}"/>
              </a:ext>
            </a:extLst>
          </p:cNvPr>
          <p:cNvSpPr/>
          <p:nvPr/>
        </p:nvSpPr>
        <p:spPr>
          <a:xfrm flipH="1">
            <a:off x="2085832" y="5013698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86576F4-5B67-456A-A102-5A818425B831}"/>
              </a:ext>
            </a:extLst>
          </p:cNvPr>
          <p:cNvSpPr/>
          <p:nvPr/>
        </p:nvSpPr>
        <p:spPr>
          <a:xfrm>
            <a:off x="6579505" y="5530289"/>
            <a:ext cx="318280" cy="355549"/>
          </a:xfrm>
          <a:prstGeom prst="flowChartMagneticDisk">
            <a:avLst/>
          </a:prstGeom>
          <a:solidFill>
            <a:srgbClr val="BF9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7BCAA9D3-5B99-4CE2-A165-F06FC12FC4E4}"/>
              </a:ext>
            </a:extLst>
          </p:cNvPr>
          <p:cNvSpPr/>
          <p:nvPr/>
        </p:nvSpPr>
        <p:spPr>
          <a:xfrm>
            <a:off x="618293" y="4448586"/>
            <a:ext cx="747046" cy="834521"/>
          </a:xfrm>
          <a:prstGeom prst="flowChartMagneticDisk">
            <a:avLst/>
          </a:prstGeom>
          <a:solidFill>
            <a:srgbClr val="BF9000"/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4307D09-2D4D-4ACA-AB21-A08102944E56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relaxed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More efficient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relevant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D5BDE3-28B8-48E3-B391-736676D2326B}"/>
              </a:ext>
            </a:extLst>
          </p:cNvPr>
          <p:cNvGrpSpPr/>
          <p:nvPr/>
        </p:nvGrpSpPr>
        <p:grpSpPr>
          <a:xfrm>
            <a:off x="7616750" y="841290"/>
            <a:ext cx="2646188" cy="4164066"/>
            <a:chOff x="7616750" y="841290"/>
            <a:chExt cx="2646188" cy="416406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09E15D1F-14C6-4997-BED8-CA8197EBC9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94219" y="2867091"/>
              <a:ext cx="3156107" cy="1120424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A5B603-137C-478C-99DE-55AF254F0E3F}"/>
                </a:ext>
              </a:extLst>
            </p:cNvPr>
            <p:cNvSpPr txBox="1"/>
            <p:nvPr/>
          </p:nvSpPr>
          <p:spPr>
            <a:xfrm>
              <a:off x="7616750" y="841290"/>
              <a:ext cx="2646188" cy="920422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Baby steps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eradicate Procrastination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premature optimizations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43AEE3-54FF-47C8-9A60-BD6759AC3BB2}"/>
              </a:ext>
            </a:extLst>
          </p:cNvPr>
          <p:cNvGrpSpPr/>
          <p:nvPr/>
        </p:nvGrpSpPr>
        <p:grpSpPr>
          <a:xfrm>
            <a:off x="3992880" y="5841376"/>
            <a:ext cx="5169690" cy="489534"/>
            <a:chOff x="3992880" y="5841376"/>
            <a:chExt cx="5169690" cy="4895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DF67E-3B3A-4F3D-ACFC-61BE8C513805}"/>
                </a:ext>
              </a:extLst>
            </p:cNvPr>
            <p:cNvSpPr txBox="1"/>
            <p:nvPr/>
          </p:nvSpPr>
          <p:spPr>
            <a:xfrm>
              <a:off x="3992880" y="5841376"/>
              <a:ext cx="2898142" cy="48953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YAGNI 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 Outside-in form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)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A6C3E81-18C9-462A-BDD0-D8979F15A6CE}"/>
                </a:ext>
              </a:extLst>
            </p:cNvPr>
            <p:cNvCxnSpPr>
              <a:cxnSpLocks/>
            </p:cNvCxnSpPr>
            <p:nvPr/>
          </p:nvCxnSpPr>
          <p:spPr>
            <a:xfrm>
              <a:off x="7008671" y="6122520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605FA-C94E-4EBC-B8D8-5EE14D86A278}"/>
              </a:ext>
            </a:extLst>
          </p:cNvPr>
          <p:cNvGrpSpPr/>
          <p:nvPr/>
        </p:nvGrpSpPr>
        <p:grpSpPr>
          <a:xfrm>
            <a:off x="5989428" y="2248238"/>
            <a:ext cx="3172974" cy="3540903"/>
            <a:chOff x="5989428" y="2248238"/>
            <a:chExt cx="3172974" cy="35409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B26D61-A8EA-47BF-A9F7-2FDDE68030E7}"/>
                </a:ext>
              </a:extLst>
            </p:cNvPr>
            <p:cNvGrpSpPr/>
            <p:nvPr/>
          </p:nvGrpSpPr>
          <p:grpSpPr>
            <a:xfrm>
              <a:off x="5989428" y="2248238"/>
              <a:ext cx="3172974" cy="3540903"/>
              <a:chOff x="6027686" y="2176755"/>
              <a:chExt cx="3579700" cy="358435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BBD859-2044-46D7-80E5-33B24908E835}"/>
                  </a:ext>
                </a:extLst>
              </p:cNvPr>
              <p:cNvSpPr txBox="1"/>
              <p:nvPr/>
            </p:nvSpPr>
            <p:spPr>
              <a:xfrm>
                <a:off x="6027686" y="2176755"/>
                <a:ext cx="2315654" cy="1399045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</p:spPr>
            <p:txBody>
              <a:bodyPr wrap="square" tIns="90000" bIns="90000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No regression</a:t>
                </a:r>
              </a:p>
              <a:p>
                <a:pPr algn="ctr"/>
                <a:endPara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Less debugging with Live testing tools</a:t>
                </a:r>
                <a:b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</a:br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347792A5-75A1-45EE-8E2E-0FD1069777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98949" y="3352670"/>
                <a:ext cx="2359124" cy="2457750"/>
              </a:xfrm>
              <a:prstGeom prst="curvedConnector2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5CB2318-FA5E-406C-B51D-A866CF7521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39339" y="2710133"/>
              <a:ext cx="204919" cy="1096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554169" y="-544759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Legend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9190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5CDFA-3C81-46BF-B3A5-CF7CF14662D5}"/>
              </a:ext>
            </a:extLst>
          </p:cNvPr>
          <p:cNvGrpSpPr/>
          <p:nvPr/>
        </p:nvGrpSpPr>
        <p:grpSpPr>
          <a:xfrm>
            <a:off x="6230933" y="2445002"/>
            <a:ext cx="5794117" cy="544506"/>
            <a:chOff x="6230933" y="2445002"/>
            <a:chExt cx="5794117" cy="544506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230933" y="2445002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222620" y="2532589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2CFDDB-BC47-4988-B92E-D3181FAE8D44}"/>
                </a:ext>
              </a:extLst>
            </p:cNvPr>
            <p:cNvGrpSpPr/>
            <p:nvPr/>
          </p:nvGrpSpPr>
          <p:grpSpPr>
            <a:xfrm>
              <a:off x="11540295" y="2480327"/>
              <a:ext cx="484755" cy="473857"/>
              <a:chOff x="11540295" y="2414343"/>
              <a:chExt cx="591685" cy="57838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EDF825-F8B2-4A2D-B82F-12AC96771DB9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2C047CA-2ECB-4D56-9196-D835BF911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9DA8414-535F-4B0F-886A-9B342FD96347}"/>
                </a:ext>
              </a:extLst>
            </p:cNvPr>
            <p:cNvGrpSpPr/>
            <p:nvPr/>
          </p:nvGrpSpPr>
          <p:grpSpPr>
            <a:xfrm>
              <a:off x="10881686" y="2469159"/>
              <a:ext cx="481813" cy="496192"/>
              <a:chOff x="10881686" y="2445090"/>
              <a:chExt cx="588094" cy="60564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F66993-3D4B-4880-B3C1-AD7B2025FB1A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746759A-7190-40D6-A94F-601AE3D79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81923-56A9-49A2-894F-1B262DD73810}"/>
              </a:ext>
            </a:extLst>
          </p:cNvPr>
          <p:cNvGrpSpPr/>
          <p:nvPr/>
        </p:nvGrpSpPr>
        <p:grpSpPr>
          <a:xfrm>
            <a:off x="6230933" y="3562096"/>
            <a:ext cx="5805794" cy="544506"/>
            <a:chOff x="6230933" y="3587571"/>
            <a:chExt cx="5805794" cy="544506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230933" y="3587571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188658" y="3675158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586ABC-B76F-419D-9993-A983880EB04D}"/>
                </a:ext>
              </a:extLst>
            </p:cNvPr>
            <p:cNvGrpSpPr/>
            <p:nvPr/>
          </p:nvGrpSpPr>
          <p:grpSpPr>
            <a:xfrm>
              <a:off x="11551972" y="3622896"/>
              <a:ext cx="484755" cy="473857"/>
              <a:chOff x="11540295" y="2414343"/>
              <a:chExt cx="591685" cy="5783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91E8C72-88D6-4FBC-A327-DCC1791BF807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EBFC8D-09D9-4B2B-92AD-51B063BAB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B0D66C-9C0B-44E0-889F-C606EA263AFA}"/>
                </a:ext>
              </a:extLst>
            </p:cNvPr>
            <p:cNvGrpSpPr/>
            <p:nvPr/>
          </p:nvGrpSpPr>
          <p:grpSpPr>
            <a:xfrm>
              <a:off x="10893363" y="3611728"/>
              <a:ext cx="481813" cy="496192"/>
              <a:chOff x="10881686" y="2445090"/>
              <a:chExt cx="588094" cy="60564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D255FD-D340-46BA-B5A7-B90B12C54DB7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12A4A35-4AC5-41BC-89F6-10237D15B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203519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1. 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3. Complex setups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9D6F7-FB20-48C6-9805-C23A4A60512B}"/>
              </a:ext>
            </a:extLst>
          </p:cNvPr>
          <p:cNvGrpSpPr/>
          <p:nvPr/>
        </p:nvGrpSpPr>
        <p:grpSpPr>
          <a:xfrm>
            <a:off x="7619001" y="1100334"/>
            <a:ext cx="4016061" cy="4003878"/>
            <a:chOff x="7619001" y="1100334"/>
            <a:chExt cx="4016061" cy="4003878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F202DC3-9F46-4F54-A72A-F97AB16753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8527386" y="2874179"/>
              <a:ext cx="3329678" cy="1130387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D83A5-B851-491B-A13F-4DD80BA723F0}"/>
                </a:ext>
              </a:extLst>
            </p:cNvPr>
            <p:cNvSpPr txBox="1"/>
            <p:nvPr/>
          </p:nvSpPr>
          <p:spPr>
            <a:xfrm>
              <a:off x="7619001" y="1100334"/>
              <a:ext cx="4016061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DK More Or Less" pitchFamily="50" charset="0"/>
                </a:rPr>
                <a:t>When we test Implementations instead of behaviours  ; - (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1BBC39-FA17-47BD-988A-5E90E33F8E1C}"/>
              </a:ext>
            </a:extLst>
          </p:cNvPr>
          <p:cNvGrpSpPr/>
          <p:nvPr/>
        </p:nvGrpSpPr>
        <p:grpSpPr>
          <a:xfrm>
            <a:off x="5741693" y="2395376"/>
            <a:ext cx="3470153" cy="3352586"/>
            <a:chOff x="5692417" y="2367386"/>
            <a:chExt cx="3914969" cy="33937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9BD5C-AB21-412D-A2F9-7D204007FBA1}"/>
                </a:ext>
              </a:extLst>
            </p:cNvPr>
            <p:cNvSpPr txBox="1"/>
            <p:nvPr/>
          </p:nvSpPr>
          <p:spPr>
            <a:xfrm>
              <a:off x="5692417" y="2367386"/>
              <a:ext cx="2895663" cy="994026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When 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Unit </a:t>
              </a:r>
              <a:r>
                <a:rPr lang="en-GB" sz="11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x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Integration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)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</a:p>
            <a:p>
              <a:pPr algn="ctr"/>
              <a:r>
                <a:rPr lang="fr-F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Test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coverage is </a:t>
              </a:r>
              <a:b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not enough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F6BB6D-B5A3-49D8-A155-DE54377511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98949" y="3352670"/>
              <a:ext cx="2359124" cy="2457750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39B539-A4FE-4E8B-932E-C63290B2585F}"/>
              </a:ext>
            </a:extLst>
          </p:cNvPr>
          <p:cNvGrpSpPr/>
          <p:nvPr/>
        </p:nvGrpSpPr>
        <p:grpSpPr>
          <a:xfrm>
            <a:off x="4243222" y="4018377"/>
            <a:ext cx="4968623" cy="1767572"/>
            <a:chOff x="4193946" y="4019739"/>
            <a:chExt cx="5372078" cy="17413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F66E52-98EE-4E29-96EB-06FBE5E89850}"/>
                </a:ext>
              </a:extLst>
            </p:cNvPr>
            <p:cNvSpPr txBox="1"/>
            <p:nvPr/>
          </p:nvSpPr>
          <p:spPr>
            <a:xfrm>
              <a:off x="4193946" y="4019739"/>
              <a:ext cx="3079901" cy="1073539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Because We tend to overlook some boring but crucial areas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like adapters code </a:t>
              </a:r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)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  <a:b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endParaRPr lang="en-GB" sz="7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219ED84-7AA9-4C8C-A84E-4D3370519A5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7316049" y="3511123"/>
              <a:ext cx="667823" cy="3832126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1D88-5597-4E26-9CD3-FDB3698AC3EF}"/>
              </a:ext>
            </a:extLst>
          </p:cNvPr>
          <p:cNvGrpSpPr/>
          <p:nvPr/>
        </p:nvGrpSpPr>
        <p:grpSpPr>
          <a:xfrm>
            <a:off x="2417882" y="5714997"/>
            <a:ext cx="5949169" cy="674200"/>
            <a:chOff x="4010511" y="5714997"/>
            <a:chExt cx="5949169" cy="6742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B31DD-9C8A-4DD1-A000-D97975DFF162}"/>
                </a:ext>
              </a:extLst>
            </p:cNvPr>
            <p:cNvSpPr txBox="1"/>
            <p:nvPr/>
          </p:nvSpPr>
          <p:spPr>
            <a:xfrm>
              <a:off x="4010511" y="5714997"/>
              <a:ext cx="3768239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cognitive overload reduces stamina 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engagement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16D702A-7524-4DF8-A5FE-66318DCD382D}"/>
                </a:ext>
              </a:extLst>
            </p:cNvPr>
            <p:cNvCxnSpPr>
              <a:cxnSpLocks/>
            </p:cNvCxnSpPr>
            <p:nvPr/>
          </p:nvCxnSpPr>
          <p:spPr>
            <a:xfrm>
              <a:off x="7805781" y="6070081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A51C7-6639-428C-B1F2-92EF93EE2860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9D81E05-387D-4389-9B28-4D5B19783F17}"/>
                </a:ext>
              </a:extLst>
            </p:cNvPr>
            <p:cNvGrpSpPr/>
            <p:nvPr/>
          </p:nvGrpSpPr>
          <p:grpSpPr>
            <a:xfrm>
              <a:off x="7047561" y="2390051"/>
              <a:ext cx="3578139" cy="2799827"/>
              <a:chOff x="7047561" y="2390051"/>
              <a:chExt cx="3578139" cy="279982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4642883-E9C9-4769-9BFA-B80150BB6FC6}"/>
                  </a:ext>
                </a:extLst>
              </p:cNvPr>
              <p:cNvGrpSpPr/>
              <p:nvPr/>
            </p:nvGrpSpPr>
            <p:grpSpPr>
              <a:xfrm>
                <a:off x="7047561" y="2483217"/>
                <a:ext cx="3578139" cy="2706661"/>
                <a:chOff x="6882718" y="2581188"/>
                <a:chExt cx="3578139" cy="270666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3C017AD-1CF9-4ED1-8359-CFFFF6AA72F3}"/>
                    </a:ext>
                  </a:extLst>
                </p:cNvPr>
                <p:cNvSpPr/>
                <p:nvPr/>
              </p:nvSpPr>
              <p:spPr>
                <a:xfrm>
                  <a:off x="6882718" y="2581188"/>
                  <a:ext cx="3578139" cy="2706661"/>
                </a:xfrm>
                <a:prstGeom prst="rect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B1E4A0A-2FF6-435D-AE18-F65622DA0396}"/>
                    </a:ext>
                  </a:extLst>
                </p:cNvPr>
                <p:cNvSpPr/>
                <p:nvPr/>
              </p:nvSpPr>
              <p:spPr>
                <a:xfrm>
                  <a:off x="7609203" y="2915587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0B96201-FBAA-432C-A632-591EADD6F9E2}"/>
                    </a:ext>
                  </a:extLst>
                </p:cNvPr>
                <p:cNvSpPr/>
                <p:nvPr/>
              </p:nvSpPr>
              <p:spPr>
                <a:xfrm>
                  <a:off x="7521760" y="4177539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995EAB6-6522-4572-B132-D5BB63896DE9}"/>
                    </a:ext>
                  </a:extLst>
                </p:cNvPr>
                <p:cNvSpPr/>
                <p:nvPr/>
              </p:nvSpPr>
              <p:spPr>
                <a:xfrm>
                  <a:off x="8925839" y="3237875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DB95655-1790-499E-A6E6-22D2DB372E02}"/>
                    </a:ext>
                  </a:extLst>
                </p:cNvPr>
                <p:cNvSpPr/>
                <p:nvPr/>
              </p:nvSpPr>
              <p:spPr>
                <a:xfrm>
                  <a:off x="9299897" y="388287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619E8A0F-E8F1-427C-BF14-15039D2F6E57}"/>
                    </a:ext>
                  </a:extLst>
                </p:cNvPr>
                <p:cNvSpPr/>
                <p:nvPr/>
              </p:nvSpPr>
              <p:spPr>
                <a:xfrm>
                  <a:off x="8406955" y="455978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20A4D9B-9D33-4D81-B2B1-2748A59761DF}"/>
                    </a:ext>
                  </a:extLst>
                </p:cNvPr>
                <p:cNvCxnSpPr>
                  <a:stCxn id="7" idx="3"/>
                  <a:endCxn id="19" idx="1"/>
                </p:cNvCxnSpPr>
                <p:nvPr/>
              </p:nvCxnSpPr>
              <p:spPr>
                <a:xfrm>
                  <a:off x="8072185" y="3106712"/>
                  <a:ext cx="853654" cy="32228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6AF9A897-0D97-4875-B6D1-5DED2A3AC6C8}"/>
                    </a:ext>
                  </a:extLst>
                </p:cNvPr>
                <p:cNvCxnSpPr>
                  <a:stCxn id="19" idx="3"/>
                  <a:endCxn id="20" idx="3"/>
                </p:cNvCxnSpPr>
                <p:nvPr/>
              </p:nvCxnSpPr>
              <p:spPr>
                <a:xfrm>
                  <a:off x="9388821" y="3429000"/>
                  <a:ext cx="374058" cy="645003"/>
                </a:xfrm>
                <a:prstGeom prst="bentConnector3">
                  <a:avLst>
                    <a:gd name="adj1" fmla="val 161114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D4132A7A-F9DD-43A2-BFCA-55B739EEE26C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7984742" y="4368664"/>
                  <a:ext cx="422213" cy="382249"/>
                </a:xfrm>
                <a:prstGeom prst="bentConnector3">
                  <a:avLst>
                    <a:gd name="adj1" fmla="val 64307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BC98D2F-F3B7-4C8F-A876-3E4315051910}"/>
                    </a:ext>
                  </a:extLst>
                </p:cNvPr>
                <p:cNvCxnSpPr>
                  <a:stCxn id="7" idx="2"/>
                  <a:endCxn id="18" idx="0"/>
                </p:cNvCxnSpPr>
                <p:nvPr/>
              </p:nvCxnSpPr>
              <p:spPr>
                <a:xfrm flipH="1">
                  <a:off x="7753251" y="3297836"/>
                  <a:ext cx="87443" cy="8797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Diamond 28">
                  <a:extLst>
                    <a:ext uri="{FF2B5EF4-FFF2-40B4-BE49-F238E27FC236}">
                      <a16:creationId xmlns:a16="http://schemas.microsoft.com/office/drawing/2014/main" id="{C50C0532-995E-4B9E-86B4-73E60647BFAA}"/>
                    </a:ext>
                  </a:extLst>
                </p:cNvPr>
                <p:cNvSpPr/>
                <p:nvPr/>
              </p:nvSpPr>
              <p:spPr>
                <a:xfrm>
                  <a:off x="8072185" y="3020556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AF748BE4-7139-4220-9D25-454DCA11AD45}"/>
                    </a:ext>
                  </a:extLst>
                </p:cNvPr>
                <p:cNvSpPr/>
                <p:nvPr/>
              </p:nvSpPr>
              <p:spPr>
                <a:xfrm>
                  <a:off x="9394132" y="3338140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CBD962-5247-4009-B6D8-81D90A739320}"/>
                  </a:ext>
                </a:extLst>
              </p:cNvPr>
              <p:cNvSpPr/>
              <p:nvPr/>
            </p:nvSpPr>
            <p:spPr>
              <a:xfrm>
                <a:off x="7907626" y="2390051"/>
                <a:ext cx="186331" cy="186331"/>
              </a:xfrm>
              <a:prstGeom prst="ellipse">
                <a:avLst/>
              </a:prstGeom>
              <a:solidFill>
                <a:srgbClr val="9A57C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FD5B8F-D9F1-45CC-814D-55BD72E091FF}"/>
                  </a:ext>
                </a:extLst>
              </p:cNvPr>
              <p:cNvCxnSpPr>
                <a:endCxn id="7" idx="0"/>
              </p:cNvCxnSpPr>
              <p:nvPr/>
            </p:nvCxnSpPr>
            <p:spPr>
              <a:xfrm>
                <a:off x="8005537" y="2589066"/>
                <a:ext cx="0" cy="22855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4BFB4A-61EF-4081-A2FF-BEF9469591ED}"/>
                </a:ext>
              </a:extLst>
            </p:cNvPr>
            <p:cNvSpPr txBox="1"/>
            <p:nvPr/>
          </p:nvSpPr>
          <p:spPr>
            <a:xfrm>
              <a:off x="9988550" y="2508250"/>
              <a:ext cx="59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Alte Haas Grotesk" panose="02000503000000020004" pitchFamily="2" charset="0"/>
                </a:rPr>
                <a:t>API</a:t>
              </a:r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2DC5DD25-C989-4BC2-B52B-2F06AC819B80}"/>
              </a:ext>
            </a:extLst>
          </p:cNvPr>
          <p:cNvSpPr/>
          <p:nvPr/>
        </p:nvSpPr>
        <p:spPr>
          <a:xfrm>
            <a:off x="8154000" y="4179600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C6519-2036-45C2-AD8D-8DCBBA40552B}"/>
              </a:ext>
            </a:extLst>
          </p:cNvPr>
          <p:cNvSpPr txBox="1"/>
          <p:nvPr/>
        </p:nvSpPr>
        <p:spPr>
          <a:xfrm>
            <a:off x="7401600" y="340200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B3FA3D6-116A-4B69-9842-A188A36F7B33}"/>
              </a:ext>
            </a:extLst>
          </p:cNvPr>
          <p:cNvGrpSpPr/>
          <p:nvPr/>
        </p:nvGrpSpPr>
        <p:grpSpPr>
          <a:xfrm>
            <a:off x="5652745" y="1355830"/>
            <a:ext cx="6149675" cy="4961434"/>
            <a:chOff x="5652745" y="1355830"/>
            <a:chExt cx="6149675" cy="4961434"/>
          </a:xfrm>
        </p:grpSpPr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78680A61-3AA9-4348-9C90-17A1A06E84B2}"/>
                </a:ext>
              </a:extLst>
            </p:cNvPr>
            <p:cNvSpPr/>
            <p:nvPr/>
          </p:nvSpPr>
          <p:spPr>
            <a:xfrm>
              <a:off x="5652745" y="319456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AFC6462-E986-4F90-BBD2-6BC1646E7B97}"/>
                </a:ext>
              </a:extLst>
            </p:cNvPr>
            <p:cNvSpPr/>
            <p:nvPr/>
          </p:nvSpPr>
          <p:spPr>
            <a:xfrm>
              <a:off x="5656633" y="491762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10435574" y="135583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D632A309-1600-47D6-9A4A-872FFB7FA6E2}"/>
                </a:ext>
              </a:extLst>
            </p:cNvPr>
            <p:cNvSpPr/>
            <p:nvPr/>
          </p:nvSpPr>
          <p:spPr>
            <a:xfrm>
              <a:off x="11149277" y="362265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00CA79F6-A508-45D9-842A-1A681FAB9B21}"/>
                </a:ext>
              </a:extLst>
            </p:cNvPr>
            <p:cNvSpPr/>
            <p:nvPr/>
          </p:nvSpPr>
          <p:spPr>
            <a:xfrm>
              <a:off x="10234619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1ACAE1DE-2F8E-4C38-AA4B-DEC3517CEFE9}"/>
                </a:ext>
              </a:extLst>
            </p:cNvPr>
            <p:cNvSpPr/>
            <p:nvPr/>
          </p:nvSpPr>
          <p:spPr>
            <a:xfrm>
              <a:off x="7961815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51B82E-DFDF-4D78-9A86-E077D6D7400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6305888" y="3466821"/>
              <a:ext cx="1371653" cy="6721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DB284E-C2CB-4707-8631-EB0A6A362FE0}"/>
                </a:ext>
              </a:extLst>
            </p:cNvPr>
            <p:cNvCxnSpPr>
              <a:cxnSpLocks/>
              <a:stCxn id="34" idx="0"/>
              <a:endCxn id="18" idx="1"/>
            </p:cNvCxnSpPr>
            <p:nvPr/>
          </p:nvCxnSpPr>
          <p:spPr>
            <a:xfrm flipV="1">
              <a:off x="6309776" y="4270693"/>
              <a:ext cx="1376827" cy="9191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1A5B5ED-6BEF-4953-B500-DF773CDFE772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6309776" y="4758864"/>
              <a:ext cx="2262022" cy="4310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904F89-A21E-4115-8722-6B2B25F3BB52}"/>
                </a:ext>
              </a:extLst>
            </p:cNvPr>
            <p:cNvCxnSpPr>
              <a:cxnSpLocks/>
              <a:stCxn id="36" idx="1"/>
              <a:endCxn id="19" idx="0"/>
            </p:cNvCxnSpPr>
            <p:nvPr/>
          </p:nvCxnSpPr>
          <p:spPr>
            <a:xfrm flipH="1">
              <a:off x="9322173" y="1900336"/>
              <a:ext cx="1439973" cy="123956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4D0EA94-3FA0-4503-809B-FEDEEA2B5545}"/>
                </a:ext>
              </a:extLst>
            </p:cNvPr>
            <p:cNvCxnSpPr>
              <a:cxnSpLocks/>
              <a:stCxn id="37" idx="2"/>
              <a:endCxn id="20" idx="3"/>
            </p:cNvCxnSpPr>
            <p:nvPr/>
          </p:nvCxnSpPr>
          <p:spPr>
            <a:xfrm flipH="1">
              <a:off x="9927722" y="3894903"/>
              <a:ext cx="1221555" cy="8112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FF0006-AE02-4D3F-9AC8-7C9F50F39B35}"/>
                </a:ext>
              </a:extLst>
            </p:cNvPr>
            <p:cNvCxnSpPr>
              <a:cxnSpLocks/>
              <a:stCxn id="38" idx="3"/>
              <a:endCxn id="20" idx="2"/>
            </p:cNvCxnSpPr>
            <p:nvPr/>
          </p:nvCxnSpPr>
          <p:spPr>
            <a:xfrm flipH="1" flipV="1">
              <a:off x="9696231" y="4167156"/>
              <a:ext cx="864960" cy="160560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98B155C-A1AD-419C-A8AB-861D2897627D}"/>
                </a:ext>
              </a:extLst>
            </p:cNvPr>
            <p:cNvCxnSpPr>
              <a:cxnSpLocks/>
              <a:stCxn id="39" idx="3"/>
              <a:endCxn id="21" idx="2"/>
            </p:cNvCxnSpPr>
            <p:nvPr/>
          </p:nvCxnSpPr>
          <p:spPr>
            <a:xfrm flipV="1">
              <a:off x="8288387" y="4844066"/>
              <a:ext cx="514902" cy="9286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0CE2F-FE04-45C3-A18B-378704BEC15D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19CFF-3B4C-4E1A-ADD7-12B3AD0EFF0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29447-4767-409D-89E9-58DDC5883099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E515B-FD17-4528-B4DE-B8D790A5A8E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149A7-6E75-4814-8830-F21F4ED6E240}"/>
              </a:ext>
            </a:extLst>
          </p:cNvPr>
          <p:cNvSpPr txBox="1"/>
          <p:nvPr/>
        </p:nvSpPr>
        <p:spPr>
          <a:xfrm>
            <a:off x="7314855" y="2938272"/>
            <a:ext cx="2857778" cy="735756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tIns="90000" bIns="90000" rtlCol="0" anchor="ctr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lte Haas Grotesk" panose="02000503000000020004" pitchFamily="2" charset="0"/>
              </a:rPr>
              <a:t>Now we want to change our implementation here</a:t>
            </a:r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2BC32C-9AFE-4027-8B1C-D73B7AEABE20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0C009-8F38-44AA-B043-C73B5EBCA92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1154</Words>
  <Application>Microsoft Office PowerPoint</Application>
  <PresentationFormat>Widescreen</PresentationFormat>
  <Paragraphs>252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310</cp:revision>
  <cp:lastPrinted>2021-01-24T16:35:49Z</cp:lastPrinted>
  <dcterms:created xsi:type="dcterms:W3CDTF">2021-01-22T11:53:11Z</dcterms:created>
  <dcterms:modified xsi:type="dcterms:W3CDTF">2021-02-08T20:54:34Z</dcterms:modified>
</cp:coreProperties>
</file>