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63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5" r:id="rId12"/>
    <p:sldId id="276" r:id="rId13"/>
    <p:sldId id="257" r:id="rId14"/>
    <p:sldId id="258" r:id="rId15"/>
    <p:sldId id="262" r:id="rId16"/>
    <p:sldId id="260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000000"/>
    <a:srgbClr val="3A3E3F"/>
    <a:srgbClr val="632A8E"/>
    <a:srgbClr val="BA8CDC"/>
    <a:srgbClr val="7F6000"/>
    <a:srgbClr val="9A57CD"/>
    <a:srgbClr val="2E8EE4"/>
    <a:srgbClr val="4472C4"/>
    <a:srgbClr val="6A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4964" autoAdjust="0"/>
  </p:normalViewPr>
  <p:slideViewPr>
    <p:cSldViewPr snapToGrid="0">
      <p:cViewPr varScale="1">
        <p:scale>
          <a:sx n="64" d="100"/>
          <a:sy n="64" d="100"/>
        </p:scale>
        <p:origin x="426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C1E9-3E82-4A62-AF19-0295C6351D44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B828-7FE4-42D1-BEA2-6A733FD1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It’s</a:t>
            </a:r>
            <a:r>
              <a:rPr lang="fr-FR" dirty="0"/>
              <a:t> one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fav</a:t>
            </a:r>
            <a:r>
              <a:rPr lang="fr-FR" dirty="0"/>
              <a:t> topic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2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5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: https://insights-images.thoughtworks.com/pairprogramming_f0d3ae7ef121e981e150bfcae4ecb995.jpg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228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Blind spots of lots of test strategies is due to the fact that dev doesn’t take lot of time to code integration tests (vs. unit ones)</a:t>
            </a:r>
          </a:p>
          <a:p>
            <a:r>
              <a:rPr lang="en-GB" dirty="0"/>
              <a:t>We trade off former approaches (UT x IT) in </a:t>
            </a:r>
            <a:r>
              <a:rPr lang="en-GB" dirty="0" err="1"/>
              <a:t>favor</a:t>
            </a:r>
            <a:r>
              <a:rPr lang="en-GB" dirty="0"/>
              <a:t> of quietness in production whatever the dev team.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Realizing that We realized that dev took more time to unit test than to integration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Dev dedicate a lot more times to unit test than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0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7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/>
              <a:t>After more than 15 years of TDD practice, we are describing here a testing strategy (</a:t>
            </a:r>
            <a:r>
              <a:rPr lang="en-GB" sz="1200" i="1" dirty="0">
                <a:solidFill>
                  <a:schemeClr val="bg1"/>
                </a:solidFill>
              </a:rPr>
              <a:t>outside-in diamond</a:t>
            </a:r>
            <a:r>
              <a:rPr lang="en-GB" sz="1200" b="0" dirty="0"/>
              <a:t>) that works amazingly well in many of our contexts (clients, domains , teams, cultures)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Premature optimization: Split the make it work and the make it better</a:t>
            </a:r>
          </a:p>
          <a:p>
            <a:endParaRPr lang="en-US" dirty="0"/>
          </a:p>
          <a:p>
            <a:r>
              <a:rPr lang="en-US" dirty="0"/>
              <a:t>More relaxed – Against Procrastination and premature optimizations</a:t>
            </a:r>
          </a:p>
          <a:p>
            <a:r>
              <a:rPr lang="en-US" dirty="0"/>
              <a:t>More efficient – Progressive consolidation with baby steps</a:t>
            </a:r>
          </a:p>
          <a:p>
            <a:r>
              <a:rPr lang="en-US" dirty="0"/>
              <a:t>More relevant – Outside-in embraces YAGNI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Image: https://miro.medium.com/max/13440/1*o7WmwGkLVR0dVQUYqfSBeg.jpeg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8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4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Cognitive overload reduce stamina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chemeClr val="bg1"/>
                </a:solidFill>
              </a:rPr>
              <a:t>Pit of failure. Like a broken window syndrome.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https://www.welcometothejungle.com/en/articles/cognitive-overload-at-work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Image : https://encrypted-tbn0.gstatic.com/images?q=tbn:ANd9GcRUkEI7a62LZWV7URYcN5jClByl0GkP6ReZvA&amp;usqp=CAU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 could have added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Non deterministic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DK More Or Less" pitchFamily="50" charset="0"/>
              </a:rPr>
              <a:t> The team must be confident in their tests</a:t>
            </a:r>
            <a:endParaRPr lang="en-GB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Fragile tests / </a:t>
            </a:r>
            <a:r>
              <a:rPr lang="fr-FR" sz="1200" dirty="0" err="1">
                <a:solidFill>
                  <a:schemeClr val="bg1"/>
                </a:solidFill>
              </a:rPr>
              <a:t>Painful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Refactoring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Messy test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Slowness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deterministic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4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0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6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3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0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C5F-B178-4852-A47C-17E9709E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1381599"/>
            <a:ext cx="10381130" cy="2865650"/>
          </a:xfrm>
        </p:spPr>
        <p:txBody>
          <a:bodyPr anchor="b">
            <a:normAutofit/>
          </a:bodyPr>
          <a:lstStyle>
            <a:lvl1pPr algn="ctr">
              <a:defRPr sz="5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431-CDBA-498E-8B7B-005EAEF8E825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943-2F3C-4AA0-9678-8827A308C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4" y="5118039"/>
            <a:ext cx="2730111" cy="11102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5BD6C6-4B3B-4540-A9D2-FE7DA1BC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966"/>
            <a:ext cx="9144000" cy="831649"/>
          </a:xfrm>
        </p:spPr>
        <p:txBody>
          <a:bodyPr>
            <a:normAutofit/>
          </a:bodyPr>
          <a:lstStyle>
            <a:lvl1pPr marL="0" indent="0" algn="ctr">
              <a:buNone/>
              <a:defRPr sz="2000" b="1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5E9-D85B-4678-8C16-D85A131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4E8-A9E7-4F7D-8868-07D5A3E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5CFD-D7B3-4D99-B93A-3287FE73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B6D-C926-4312-8C69-B1D2C9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3F5-750D-4E5A-8744-65C32A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6BF-7731-4A8E-878D-5AFB6D5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0FE-BCDA-44B1-8841-40A3D36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Alte Haas Grotesk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609E-3C40-4104-81C2-820300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FDA-7B8F-4452-90A2-4540B2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DE3-9A43-4527-B965-C366E4A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BDC9-07CB-44F4-935C-C6E47689C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69" y="6225655"/>
            <a:ext cx="877630" cy="3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0EA-F87D-4935-9809-CDAE4C0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FFC-2248-4889-A9FD-0AA094E3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1707-2696-4C2E-A8F1-D74DAAE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E09F-6E97-4243-853D-AED2901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3ED63-8135-4A01-8B46-C7344447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ED99-6DE4-46B8-88C8-0CA06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7F-8DDD-4507-903A-231361F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DDFA-3A97-48C3-9D55-FA687169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903D-6558-4862-A0E0-1C1FC5E2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655-FDC8-4AA5-9AAA-72F96B6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7766-73FA-4F3E-B92B-03CDC11F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568E-3D4A-4024-99EB-1BCDE5E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44839-BAEB-4590-86D2-122AFE9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EE2B-9D4A-4CB4-8336-AD7CD97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2DA7-4B63-4146-841D-31AE97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CA61-43FC-4AD3-A464-32A75B1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94A1-877A-41A6-AF8C-328551E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F180-992F-48EC-BC27-1A3D427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786-A954-4272-8034-15DDED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endParaRPr lang="en-GB" dirty="0">
              <a:latin typeface="Alte Haas Grotesk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EE3-71E9-4DAF-A194-38F99D3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6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CE78-4379-43B3-8710-83E4891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7BA3-BCED-4B9C-BEDB-E848D3CA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4D5-0F4B-4F18-AF53-C75557E1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1274-909D-40D3-8647-7A772501693C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1.2</a:t>
            </a:r>
          </a:p>
        </p:txBody>
      </p:sp>
    </p:spTree>
    <p:extLst>
      <p:ext uri="{BB962C8B-B14F-4D97-AF65-F5344CB8AC3E}">
        <p14:creationId xmlns:p14="http://schemas.microsoft.com/office/powerpoint/2010/main" val="2701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257242"/>
            <a:ext cx="6045004" cy="2876905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Antifragile &amp; Domain-Driven Tests with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58D3-B212-488E-A84A-2D341D5A884C}"/>
              </a:ext>
            </a:extLst>
          </p:cNvPr>
          <p:cNvGrpSpPr/>
          <p:nvPr/>
        </p:nvGrpSpPr>
        <p:grpSpPr>
          <a:xfrm>
            <a:off x="6802192" y="958968"/>
            <a:ext cx="10575814" cy="5490088"/>
            <a:chOff x="2103866" y="167348"/>
            <a:chExt cx="10575814" cy="5490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5473-D4A1-410C-A65F-B5010DF64DFF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4EBD1-67FC-4EB1-B5D0-BD7900DC6371}"/>
                </a:ext>
              </a:extLst>
            </p:cNvPr>
            <p:cNvSpPr txBox="1"/>
            <p:nvPr/>
          </p:nvSpPr>
          <p:spPr>
            <a:xfrm>
              <a:off x="2103866" y="25256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29236-4A34-4B42-AB96-72035974381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1E2D97F-0879-4F40-A1CD-265245A5C283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149FD-8091-44F7-9C92-EC0CEABCF39B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C711A1-7D09-411A-AA4D-2A2464B14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415FA9F-8CD8-432F-B053-19CDB833C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D6ADDC-FEE6-45D9-9CF3-F5D7A4617C7C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F203C1-CF7A-4C0D-A01C-5E04C1FB9774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F1A847-40A1-48BB-848C-64FC63EB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F215AA-F362-4873-A090-CE7E2074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9FAC9-0094-4C9B-900D-50839FAF2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123A3-A500-401E-A336-AF450770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0" y="6112258"/>
            <a:ext cx="1087394" cy="442207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90345" y="1856131"/>
            <a:ext cx="4798332" cy="250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solidFill>
                  <a:srgbClr val="2E8EE4"/>
                </a:solidFill>
              </a:rPr>
              <a:t>Outside-in diamond</a:t>
            </a:r>
            <a:r>
              <a:rPr lang="en-US" sz="4800" cap="all" dirty="0"/>
              <a:t>    </a:t>
            </a:r>
            <a:br>
              <a:rPr lang="en-US" sz="4800" cap="all" dirty="0"/>
            </a:br>
            <a:r>
              <a:rPr lang="en-US" sz="4800" dirty="0">
                <a:solidFill>
                  <a:schemeClr val="bg1"/>
                </a:solidFill>
              </a:rPr>
              <a:t>TDD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459E-9CAD-4DB9-854D-95162987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6" y="2604746"/>
            <a:ext cx="486903" cy="486903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8494E067-FDDD-49D2-BC76-F8B90F0B830B}"/>
              </a:ext>
            </a:extLst>
          </p:cNvPr>
          <p:cNvSpPr txBox="1">
            <a:spLocks/>
          </p:cNvSpPr>
          <p:nvPr/>
        </p:nvSpPr>
        <p:spPr>
          <a:xfrm rot="18840000">
            <a:off x="1615834" y="4902224"/>
            <a:ext cx="4355474" cy="10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Thomas PIERRAIN        @tpierrain </a:t>
            </a:r>
            <a:r>
              <a:rPr lang="en-US" sz="1200" dirty="0">
                <a:latin typeface="Bahnschrift SemiLight Condensed" panose="020B0502040204020203" pitchFamily="34" charset="0"/>
              </a:rPr>
              <a:t>(</a:t>
            </a:r>
            <a:r>
              <a:rPr lang="el-GR" sz="1200" b="1" dirty="0">
                <a:latin typeface="Bahnschrift SemiLight Condensed" panose="020B0502040204020203" pitchFamily="34" charset="0"/>
              </a:rPr>
              <a:t>υ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ca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dr</a:t>
            </a:r>
            <a:r>
              <a:rPr lang="el-GR" sz="1200" b="1" dirty="0">
                <a:latin typeface="Bahnschrift SemiLight Condensed" panose="020B0502040204020203" pitchFamily="34" charset="0"/>
              </a:rPr>
              <a:t>ι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ven</a:t>
            </a:r>
            <a:r>
              <a:rPr lang="en-US" sz="1200" dirty="0">
                <a:latin typeface="Bahnschrift SemiLight Condensed" panose="020B0502040204020203" pitchFamily="34" charset="0"/>
              </a:rPr>
              <a:t>)</a:t>
            </a:r>
            <a:endParaRPr lang="en-GB" sz="900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AA99-4164-4A16-9405-E10BDB2B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7818" r="14212" b="20938"/>
          <a:stretch/>
        </p:blipFill>
        <p:spPr>
          <a:xfrm>
            <a:off x="749720" y="5118965"/>
            <a:ext cx="1142416" cy="920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B22AD-2D10-48B7-AFFC-A71D8DB367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5362">
            <a:off x="2944113" y="5386360"/>
            <a:ext cx="335025" cy="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61833-A074-43E2-90FF-E2767A48C70F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C54B74-4D0D-4180-966F-5EC7F878C3C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5873C5-3B22-4772-8AD2-39C7AD51B28C}"/>
              </a:ext>
            </a:extLst>
          </p:cNvPr>
          <p:cNvSpPr txBox="1"/>
          <p:nvPr/>
        </p:nvSpPr>
        <p:spPr>
          <a:xfrm>
            <a:off x="2743026" y="4470596"/>
            <a:ext cx="74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😕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33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61833-A074-43E2-90FF-E2767A48C70F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C54B74-4D0D-4180-966F-5EC7F878C3C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26680EDF-544B-47A5-94E0-2EE1815FBE04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 less refactoring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CC2099-59EB-4B87-A7E0-EAD83A77017E}"/>
              </a:ext>
            </a:extLst>
          </p:cNvPr>
          <p:cNvSpPr txBox="1"/>
          <p:nvPr/>
        </p:nvSpPr>
        <p:spPr>
          <a:xfrm>
            <a:off x="2743026" y="4470596"/>
            <a:ext cx="74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😕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0554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92AEEA-AF61-4CDE-B1A4-0C0D6713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3" y="-793082"/>
            <a:ext cx="14772395" cy="831474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26680EDF-544B-47A5-94E0-2EE1815FBE04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Blind spots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0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82833DD-AD8A-44FB-9DD1-0B1D995C1AE3}"/>
              </a:ext>
            </a:extLst>
          </p:cNvPr>
          <p:cNvSpPr/>
          <p:nvPr/>
        </p:nvSpPr>
        <p:spPr>
          <a:xfrm>
            <a:off x="4363965" y="-1"/>
            <a:ext cx="7809593" cy="175065"/>
          </a:xfrm>
          <a:prstGeom prst="triangle">
            <a:avLst>
              <a:gd name="adj" fmla="val 84553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9F5850A-0D96-4B08-A418-2485E651E750}"/>
              </a:ext>
            </a:extLst>
          </p:cNvPr>
          <p:cNvSpPr/>
          <p:nvPr/>
        </p:nvSpPr>
        <p:spPr>
          <a:xfrm rot="10800000">
            <a:off x="4281564" y="5655994"/>
            <a:ext cx="1027641" cy="334726"/>
          </a:xfrm>
          <a:prstGeom prst="triangle">
            <a:avLst>
              <a:gd name="adj" fmla="val 43912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FB5ED179-6DC0-4D18-B19E-08D0E451037B}"/>
              </a:ext>
            </a:extLst>
          </p:cNvPr>
          <p:cNvSpPr/>
          <p:nvPr/>
        </p:nvSpPr>
        <p:spPr>
          <a:xfrm>
            <a:off x="4352411" y="168524"/>
            <a:ext cx="7256310" cy="83772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90302C7E-F390-40F7-9DD0-8F2676F58BE8}"/>
              </a:ext>
            </a:extLst>
          </p:cNvPr>
          <p:cNvSpPr/>
          <p:nvPr/>
        </p:nvSpPr>
        <p:spPr>
          <a:xfrm>
            <a:off x="4615650" y="1025990"/>
            <a:ext cx="7256310" cy="728077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8C7FA10-904F-4318-9252-B1DDCE0C3A16}"/>
              </a:ext>
            </a:extLst>
          </p:cNvPr>
          <p:cNvSpPr/>
          <p:nvPr/>
        </p:nvSpPr>
        <p:spPr>
          <a:xfrm>
            <a:off x="4285561" y="4640040"/>
            <a:ext cx="5457507" cy="1021541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F7A167-F6C0-4F96-AC15-53E05271C3BD}"/>
              </a:ext>
            </a:extLst>
          </p:cNvPr>
          <p:cNvSpPr/>
          <p:nvPr/>
        </p:nvSpPr>
        <p:spPr>
          <a:xfrm>
            <a:off x="5157802" y="1810568"/>
            <a:ext cx="5502177" cy="275938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0066B0B-E133-46A0-97E1-551F4370115B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191D2-6CBA-4FF3-985D-236E02774F51}"/>
              </a:ext>
            </a:extLst>
          </p:cNvPr>
          <p:cNvSpPr txBox="1"/>
          <p:nvPr/>
        </p:nvSpPr>
        <p:spPr>
          <a:xfrm>
            <a:off x="7890485" y="2057403"/>
            <a:ext cx="4302053" cy="22847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000" cap="all" dirty="0">
                <a:solidFill>
                  <a:schemeClr val="tx1"/>
                </a:solidFill>
              </a:rPr>
              <a:t>It all starts here…</a:t>
            </a:r>
          </a:p>
          <a:p>
            <a:r>
              <a:rPr lang="en-GB" sz="1000" cap="all" dirty="0"/>
              <a:t>Outside-in TDD</a:t>
            </a:r>
          </a:p>
          <a:p>
            <a:r>
              <a:rPr lang="en-GB" sz="1000" cap="all" dirty="0"/>
              <a:t>Behavioural &amp; Domain-Driven</a:t>
            </a:r>
          </a:p>
          <a:p>
            <a:r>
              <a:rPr lang="en-GB" sz="1000" cap="all" dirty="0"/>
              <a:t>Bloody Fast</a:t>
            </a:r>
          </a:p>
          <a:p>
            <a:r>
              <a:rPr lang="en-GB" sz="1000" cap="all" dirty="0"/>
              <a:t>Autonomous &amp; Concise </a:t>
            </a:r>
            <a:br>
              <a:rPr lang="en-GB" sz="1000" cap="all" dirty="0"/>
            </a:br>
            <a:r>
              <a:rPr lang="en-GB" sz="1000" cap="all" dirty="0"/>
              <a:t>(builders &amp; Fuzzers to setup)</a:t>
            </a:r>
          </a:p>
          <a:p>
            <a:r>
              <a:rPr lang="en-GB" sz="1000" strike="sngStrike" cap="all" dirty="0"/>
              <a:t>NO I/O</a:t>
            </a:r>
            <a:r>
              <a:rPr lang="en-GB" sz="1000" cap="all" dirty="0"/>
              <a:t> </a:t>
            </a:r>
            <a:r>
              <a:rPr lang="en-GB" sz="1000" cap="all" dirty="0">
                <a:sym typeface="Wingdings" panose="05000000000000000000" pitchFamily="2" charset="2"/>
              </a:rPr>
              <a:t> “last miles” stubs</a:t>
            </a:r>
            <a:endParaRPr lang="en-GB" sz="1000" cap="all" dirty="0"/>
          </a:p>
          <a:p>
            <a:r>
              <a:rPr lang="en-GB" sz="1000" cap="all" dirty="0"/>
              <a:t>Deterministic &amp; Isolated</a:t>
            </a:r>
          </a:p>
          <a:p>
            <a:r>
              <a:rPr lang="en-GB" sz="1000" cap="all" dirty="0"/>
              <a:t>The outer loop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94424-A177-41A7-B169-58EEE9058656}"/>
              </a:ext>
            </a:extLst>
          </p:cNvPr>
          <p:cNvSpPr txBox="1"/>
          <p:nvPr/>
        </p:nvSpPr>
        <p:spPr>
          <a:xfrm>
            <a:off x="8517269" y="4712998"/>
            <a:ext cx="3675269" cy="109310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r>
              <a:rPr lang="en-GB" sz="1000" b="1" cap="all" dirty="0">
                <a:latin typeface="Alte Haas Grotesk" panose="02000503000000020004" pitchFamily="2" charset="0"/>
              </a:rPr>
              <a:t>For complex parts only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Behavioural &amp; Domain-Driven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Bloody Fast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Deterministic &amp; Isolated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The inner (optional) loop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3F57-C17B-41BB-9F19-7307245EF6EA}"/>
              </a:ext>
            </a:extLst>
          </p:cNvPr>
          <p:cNvSpPr txBox="1"/>
          <p:nvPr/>
        </p:nvSpPr>
        <p:spPr>
          <a:xfrm>
            <a:off x="8929660" y="1086906"/>
            <a:ext cx="3262878" cy="61182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900" cap="all" dirty="0">
                <a:solidFill>
                  <a:schemeClr val="tx1"/>
                </a:solidFill>
              </a:rPr>
              <a:t>Are we still compliant with…?</a:t>
            </a:r>
          </a:p>
          <a:p>
            <a:r>
              <a:rPr lang="en-US" sz="900" cap="all" dirty="0"/>
              <a:t>Some real systems involved</a:t>
            </a:r>
          </a:p>
          <a:p>
            <a:r>
              <a:rPr lang="en-US" sz="900" cap="all" dirty="0"/>
              <a:t>Ensure that Stubs </a:t>
            </a:r>
            <a:r>
              <a:rPr lang="en-US" sz="900" cap="all" dirty="0">
                <a:sym typeface="Wingdings" panose="05000000000000000000" pitchFamily="2" charset="2"/>
              </a:rPr>
              <a:t></a:t>
            </a:r>
            <a:r>
              <a:rPr lang="en-US" sz="900" cap="all" dirty="0"/>
              <a:t> Real 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A4B75-5D4E-4B52-91A8-CD8394C34CF6}"/>
              </a:ext>
            </a:extLst>
          </p:cNvPr>
          <p:cNvSpPr txBox="1"/>
          <p:nvPr/>
        </p:nvSpPr>
        <p:spPr>
          <a:xfrm>
            <a:off x="10133020" y="212037"/>
            <a:ext cx="2063935" cy="74297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800" cap="all" dirty="0">
                <a:solidFill>
                  <a:schemeClr val="tx1"/>
                </a:solidFill>
              </a:rPr>
              <a:t>Checking In real life…</a:t>
            </a:r>
          </a:p>
          <a:p>
            <a:r>
              <a:rPr lang="en-US" sz="800" cap="all" dirty="0"/>
              <a:t>All real systems involved</a:t>
            </a:r>
            <a:br>
              <a:rPr lang="en-US" sz="800" cap="all" dirty="0"/>
            </a:br>
            <a:br>
              <a:rPr lang="en-US" sz="800" cap="all" dirty="0"/>
            </a:br>
            <a:r>
              <a:rPr lang="en-US" sz="800" cap="all" dirty="0"/>
              <a:t>May be Manual sometimes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D190CC-5098-44DF-AF4F-DCE5AAC43ADA}"/>
              </a:ext>
            </a:extLst>
          </p:cNvPr>
          <p:cNvCxnSpPr>
            <a:cxnSpLocks/>
          </p:cNvCxnSpPr>
          <p:nvPr/>
        </p:nvCxnSpPr>
        <p:spPr>
          <a:xfrm>
            <a:off x="5512261" y="4601156"/>
            <a:ext cx="685118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00FD95-94F1-42B0-960F-D81CC136EB3F}"/>
              </a:ext>
            </a:extLst>
          </p:cNvPr>
          <p:cNvCxnSpPr>
            <a:cxnSpLocks/>
          </p:cNvCxnSpPr>
          <p:nvPr/>
        </p:nvCxnSpPr>
        <p:spPr>
          <a:xfrm>
            <a:off x="8302301" y="1807400"/>
            <a:ext cx="411829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19116E-E0F1-48FD-8FFD-BF2FA9E9D84D}"/>
              </a:ext>
            </a:extLst>
          </p:cNvPr>
          <p:cNvCxnSpPr>
            <a:cxnSpLocks/>
          </p:cNvCxnSpPr>
          <p:nvPr/>
        </p:nvCxnSpPr>
        <p:spPr>
          <a:xfrm>
            <a:off x="8287012" y="975065"/>
            <a:ext cx="419073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7BBC72F-3EA1-4D41-BD07-DCF56FF03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0372228" y="2138146"/>
            <a:ext cx="216036" cy="273948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49C7C53-FB20-4F54-ACC0-2D38CF354911}"/>
              </a:ext>
            </a:extLst>
          </p:cNvPr>
          <p:cNvSpPr/>
          <p:nvPr/>
        </p:nvSpPr>
        <p:spPr>
          <a:xfrm>
            <a:off x="1003047" y="219606"/>
            <a:ext cx="2130201" cy="57483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A7AC0A-A7F7-48DC-8322-8BFCFDEF8C65}"/>
              </a:ext>
            </a:extLst>
          </p:cNvPr>
          <p:cNvGrpSpPr/>
          <p:nvPr/>
        </p:nvGrpSpPr>
        <p:grpSpPr>
          <a:xfrm>
            <a:off x="2196230" y="167348"/>
            <a:ext cx="10483450" cy="5490088"/>
            <a:chOff x="2196230" y="167348"/>
            <a:chExt cx="10483450" cy="54900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DCAAC5-5393-4E21-94B8-B994E272AAB9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EE7483-493D-4D0B-A673-70DCD94C7F56}"/>
                </a:ext>
              </a:extLst>
            </p:cNvPr>
            <p:cNvSpPr txBox="1"/>
            <p:nvPr/>
          </p:nvSpPr>
          <p:spPr>
            <a:xfrm>
              <a:off x="2196230" y="26272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C587DE-C272-460D-A633-383240641EC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9DE1F8-0B24-4BCB-BC13-7A5965481DEA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C74FBA-5857-47CD-A1AB-DC115FAADB05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A3C7062-BEBC-485A-99CC-BB9434F0B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4A09AC-B8BD-4293-BDAF-1361787EB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E1689-99A0-4AE0-B54E-F3574166211B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8ECB0E-B585-42D0-AA6F-0E457D1D7A89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3D2001-0389-4CD8-B948-36A2C11A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B5E459-2823-408C-A83E-28553A52C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0BA09A-F119-4342-9081-6DBBF1CB8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2A0D1-D099-4018-9ADE-AC4FA434BF58}"/>
              </a:ext>
            </a:extLst>
          </p:cNvPr>
          <p:cNvGrpSpPr/>
          <p:nvPr/>
        </p:nvGrpSpPr>
        <p:grpSpPr>
          <a:xfrm>
            <a:off x="553361" y="258183"/>
            <a:ext cx="984420" cy="658404"/>
            <a:chOff x="174299" y="509897"/>
            <a:chExt cx="984420" cy="658404"/>
          </a:xfrm>
          <a:solidFill>
            <a:schemeClr val="bg1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16F5DD-014B-4E86-9DE5-1D25053D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3524" y="509897"/>
              <a:ext cx="945195" cy="481552"/>
            </a:xfrm>
            <a:prstGeom prst="rect">
              <a:avLst/>
            </a:prstGeom>
            <a:grp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9D8247-CF2B-4EE2-8682-3AE5B1710B57}"/>
                </a:ext>
              </a:extLst>
            </p:cNvPr>
            <p:cNvSpPr txBox="1"/>
            <p:nvPr/>
          </p:nvSpPr>
          <p:spPr>
            <a:xfrm>
              <a:off x="174299" y="937469"/>
              <a:ext cx="98410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cap="all" dirty="0"/>
                <a:t>From this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C29DE3-0876-4439-9691-3F7AD5A5DB53}"/>
              </a:ext>
            </a:extLst>
          </p:cNvPr>
          <p:cNvSpPr txBox="1"/>
          <p:nvPr/>
        </p:nvSpPr>
        <p:spPr>
          <a:xfrm>
            <a:off x="1650318" y="349830"/>
            <a:ext cx="1281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cap="all" dirty="0"/>
              <a:t>To this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F3CD85-B155-4DB1-B743-D16B608E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364666" y="1645940"/>
            <a:ext cx="526862" cy="6071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0269B5-AB38-4637-9387-1B2E7DABB68F}"/>
              </a:ext>
            </a:extLst>
          </p:cNvPr>
          <p:cNvSpPr txBox="1"/>
          <p:nvPr/>
        </p:nvSpPr>
        <p:spPr>
          <a:xfrm>
            <a:off x="1145689" y="2216749"/>
            <a:ext cx="94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Start</a:t>
            </a:r>
            <a:b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</a:br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B4889-1059-4E49-BCED-924D60FDCAB9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</p:spTree>
    <p:extLst>
      <p:ext uri="{BB962C8B-B14F-4D97-AF65-F5344CB8AC3E}">
        <p14:creationId xmlns:p14="http://schemas.microsoft.com/office/powerpoint/2010/main" val="153570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4F96C86-E2BD-442C-90E2-3DF0467F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40AED3-61B4-4762-B21A-2802EB1E0736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2F3223-64B5-4C10-BC00-14BBD0F2F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2234"/>
          <a:stretch/>
        </p:blipFill>
        <p:spPr>
          <a:xfrm>
            <a:off x="338322" y="4382258"/>
            <a:ext cx="4045570" cy="195516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964EB-962C-4D62-82C6-A23559D38030}"/>
              </a:ext>
            </a:extLst>
          </p:cNvPr>
          <p:cNvCxnSpPr>
            <a:cxnSpLocks/>
          </p:cNvCxnSpPr>
          <p:nvPr/>
        </p:nvCxnSpPr>
        <p:spPr>
          <a:xfrm flipV="1">
            <a:off x="3321492" y="1360227"/>
            <a:ext cx="718245" cy="163793"/>
          </a:xfrm>
          <a:prstGeom prst="straightConnector1">
            <a:avLst/>
          </a:prstGeom>
          <a:ln w="22225">
            <a:solidFill>
              <a:srgbClr val="6A8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8DE1-C001-4F89-BC40-BA324CEA3DCC}"/>
              </a:ext>
            </a:extLst>
          </p:cNvPr>
          <p:cNvCxnSpPr>
            <a:cxnSpLocks/>
          </p:cNvCxnSpPr>
          <p:nvPr/>
        </p:nvCxnSpPr>
        <p:spPr>
          <a:xfrm flipH="1">
            <a:off x="1069009" y="3459480"/>
            <a:ext cx="486421" cy="825390"/>
          </a:xfrm>
          <a:prstGeom prst="straightConnector1">
            <a:avLst/>
          </a:prstGeom>
          <a:ln w="222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5840655" y="4458275"/>
            <a:ext cx="6120302" cy="15120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Can you Give me </a:t>
            </a:r>
            <a:b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</a:br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an example?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46D5E-0D08-4E1D-943C-4F2521D446BB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A63B0-6EDC-48A0-A09A-873F290AB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3" r="4943"/>
          <a:stretch/>
        </p:blipFill>
        <p:spPr>
          <a:xfrm>
            <a:off x="4128642" y="200580"/>
            <a:ext cx="7782644" cy="4369707"/>
          </a:xfrm>
          <a:prstGeom prst="rect">
            <a:avLst/>
          </a:prstGeom>
          <a:ln w="19050">
            <a:solidFill>
              <a:srgbClr val="6A8ED0"/>
            </a:solidFill>
          </a:ln>
        </p:spPr>
      </p:pic>
    </p:spTree>
    <p:extLst>
      <p:ext uri="{BB962C8B-B14F-4D97-AF65-F5344CB8AC3E}">
        <p14:creationId xmlns:p14="http://schemas.microsoft.com/office/powerpoint/2010/main" val="230846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-226088" y="5997525"/>
            <a:ext cx="12524723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392D2-CD53-4F96-A5A0-4C04D75E9B6A}"/>
              </a:ext>
            </a:extLst>
          </p:cNvPr>
          <p:cNvSpPr/>
          <p:nvPr/>
        </p:nvSpPr>
        <p:spPr>
          <a:xfrm>
            <a:off x="-105508" y="-71432"/>
            <a:ext cx="12355193" cy="6076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F91708C-8799-4976-BFC2-FFFB59FA87E7}"/>
              </a:ext>
            </a:extLst>
          </p:cNvPr>
          <p:cNvSpPr/>
          <p:nvPr/>
        </p:nvSpPr>
        <p:spPr>
          <a:xfrm flipV="1">
            <a:off x="-78158" y="0"/>
            <a:ext cx="6862148" cy="707010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10039034" y="181167"/>
            <a:ext cx="175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577780" y="5996936"/>
            <a:ext cx="11868215" cy="793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08D7C8-4950-47BE-BD61-EF3D0BF2B5A2}"/>
              </a:ext>
            </a:extLst>
          </p:cNvPr>
          <p:cNvSpPr txBox="1"/>
          <p:nvPr/>
        </p:nvSpPr>
        <p:spPr>
          <a:xfrm>
            <a:off x="5691023" y="74210"/>
            <a:ext cx="4207296" cy="15578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What you test is what you ship…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No more bad surprises in situation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</a:rPr>
              <a:t>&gt;&gt; everything is tested assembled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no more code plumbing leaks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cap="all" dirty="0">
                <a:latin typeface="Chantilly-Light" pitchFamily="2" charset="0"/>
              </a:rPr>
              <a:t>&gt;&gt;</a:t>
            </a:r>
            <a:r>
              <a:rPr lang="en-GB" sz="900" b="0" cap="all" dirty="0">
                <a:latin typeface="Chantilly-Light" pitchFamily="2" charset="0"/>
              </a:rPr>
              <a:t> Our Acceptance tests cover everything (but I/O)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complementary contract (integration) tests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A </a:t>
            </a:r>
            <a:r>
              <a:rPr lang="en-US" sz="900" b="0" cap="all" dirty="0">
                <a:latin typeface="Chantilly-Light" pitchFamily="2" charset="0"/>
              </a:rPr>
              <a:t>guarantee that the stubs we use to speed our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Acceptance tests are faithful to reality</a:t>
            </a:r>
            <a:endParaRPr lang="en-GB" sz="900" b="0" cap="all" dirty="0">
              <a:latin typeface="Chantilly-Ligh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08EB9A-9AD4-4711-B3CB-884DB4B5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1B08B6-DB85-4AB9-B6D3-EAC4F3A302B3}"/>
              </a:ext>
            </a:extLst>
          </p:cNvPr>
          <p:cNvSpPr txBox="1"/>
          <p:nvPr/>
        </p:nvSpPr>
        <p:spPr>
          <a:xfrm>
            <a:off x="9342013" y="958000"/>
            <a:ext cx="2673470" cy="15102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100" cap="all" dirty="0">
                <a:solidFill>
                  <a:schemeClr val="tx1"/>
                </a:solidFill>
              </a:rPr>
              <a:t>Easier for Junior DEVs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They are More focused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on the system behaviors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&gt;&gt; it Enforces Yagni</a:t>
            </a:r>
          </a:p>
          <a:p>
            <a:r>
              <a:rPr lang="en-US" sz="900" b="0" cap="all" dirty="0">
                <a:latin typeface="Chantilly-Light" pitchFamily="2" charset="0"/>
              </a:rPr>
              <a:t>They code less fragile tests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(no more implementation tests)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it </a:t>
            </a:r>
            <a:r>
              <a:rPr lang="en-US" sz="900" b="0" cap="all" dirty="0">
                <a:latin typeface="Chantilly-Light" pitchFamily="2" charset="0"/>
              </a:rPr>
              <a:t>Eases merciless Refactoring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CF5FE-47C3-450A-BBC5-DE96AE5D4889}"/>
              </a:ext>
            </a:extLst>
          </p:cNvPr>
          <p:cNvGrpSpPr/>
          <p:nvPr/>
        </p:nvGrpSpPr>
        <p:grpSpPr>
          <a:xfrm>
            <a:off x="2328372" y="1544312"/>
            <a:ext cx="5644324" cy="3753205"/>
            <a:chOff x="1957411" y="1842942"/>
            <a:chExt cx="5644324" cy="3753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0CFF8-D689-4191-8285-C10578B3834A}"/>
                </a:ext>
              </a:extLst>
            </p:cNvPr>
            <p:cNvSpPr txBox="1"/>
            <p:nvPr/>
          </p:nvSpPr>
          <p:spPr>
            <a:xfrm>
              <a:off x="4531572" y="1842942"/>
              <a:ext cx="1909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809DC-5124-4F4B-80FA-8DFF13345C02}"/>
                </a:ext>
              </a:extLst>
            </p:cNvPr>
            <p:cNvSpPr txBox="1"/>
            <p:nvPr/>
          </p:nvSpPr>
          <p:spPr>
            <a:xfrm>
              <a:off x="1957411" y="4160147"/>
              <a:ext cx="3067523" cy="1436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r>
                <a:rPr lang="en-GB" sz="1100" cap="all" dirty="0">
                  <a:solidFill>
                    <a:schemeClr val="tx1"/>
                  </a:solidFill>
                </a:rPr>
                <a:t>Friendly patterns &amp; tools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DDD &amp; Hexagonal architecture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Builders &amp; Fuzzers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for acceptance tests setup 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live-testing tools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B353D-5799-4E3E-9B2A-40B87093C299}"/>
                </a:ext>
              </a:extLst>
            </p:cNvPr>
            <p:cNvSpPr txBox="1"/>
            <p:nvPr/>
          </p:nvSpPr>
          <p:spPr>
            <a:xfrm>
              <a:off x="2982250" y="2407305"/>
              <a:ext cx="4619485" cy="25384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GB" sz="1100" cap="all" dirty="0">
                  <a:solidFill>
                    <a:schemeClr val="tx1"/>
                  </a:solidFill>
                </a:rPr>
                <a:t>Specific Outside-in TDD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Double loop </a:t>
              </a:r>
              <a:r>
                <a:rPr lang="en-GB" sz="900" b="0" cap="all" dirty="0">
                  <a:latin typeface="Chantilly-Light" pitchFamily="2" charset="0"/>
                  <a:sym typeface="Wingdings" panose="05000000000000000000" pitchFamily="2" charset="2"/>
                </a:rPr>
                <a:t> </a:t>
              </a:r>
              <a:r>
                <a:rPr lang="en-US" sz="900" b="0" cap="all" dirty="0">
                  <a:latin typeface="Chantilly-Light" pitchFamily="2" charset="0"/>
                </a:rPr>
                <a:t>one and a half loop instead</a:t>
              </a:r>
              <a:br>
                <a:rPr lang="en-US" sz="900" b="0" cap="all" dirty="0">
                  <a:latin typeface="Chantilly-Light" pitchFamily="2" charset="0"/>
                </a:rPr>
              </a:br>
              <a:r>
                <a:rPr lang="en-US" sz="900" b="0" cap="all" dirty="0">
                  <a:latin typeface="Chantilly-Light" pitchFamily="2" charset="0"/>
                </a:rPr>
                <a:t>(Fine-grained unit tests only whenever facing difficulties)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Still Baby steps FTW!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only the external systems are stubbed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Acceptance tests cover adapters code too!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(only the adaptation code in action, not its I/O)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Behavioural and domain-driven tests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(DDD Ubiquitous language)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Blazing-fast acceptance tests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E37340-C341-44C8-98CC-C36EDF4DE334}"/>
              </a:ext>
            </a:extLst>
          </p:cNvPr>
          <p:cNvSpPr txBox="1"/>
          <p:nvPr/>
        </p:nvSpPr>
        <p:spPr>
          <a:xfrm>
            <a:off x="8929176" y="2683312"/>
            <a:ext cx="236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But…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DB33A-D522-4B5D-B3E0-FFD23DE78F61}"/>
              </a:ext>
            </a:extLst>
          </p:cNvPr>
          <p:cNvSpPr txBox="1"/>
          <p:nvPr/>
        </p:nvSpPr>
        <p:spPr>
          <a:xfrm>
            <a:off x="8275782" y="3305819"/>
            <a:ext cx="3739701" cy="15327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…What about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Combinatory explosion of test cases?!?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lots of concise &amp; easy to write acceptance tests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(powered by fuzzers) were more than sufficient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in 85% of our </a:t>
            </a:r>
            <a:r>
              <a:rPr lang="en-GB" sz="900" b="0" cap="all" dirty="0" err="1">
                <a:latin typeface="Chantilly-Light" pitchFamily="2" charset="0"/>
                <a:sym typeface="Wingdings" panose="05000000000000000000" pitchFamily="2" charset="2"/>
              </a:rPr>
              <a:t>xp</a:t>
            </a:r>
            <a:endParaRPr lang="en-GB" sz="900" b="0" cap="all" dirty="0">
              <a:latin typeface="Chantilly-Light" pitchFamily="2" charset="0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Surgical identification of bug spots?!?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 no big deal actually. very episodically, You just debug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your reproductible acceptance test and… TADA!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(this point was just cargo-cult psychological barrier)</a:t>
            </a:r>
            <a:endParaRPr lang="en-US" sz="1100" cap="all" dirty="0">
              <a:solidFill>
                <a:srgbClr val="4472C4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E78A2-1A2E-4821-AF1C-BE0A202B001A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D4EEF-8296-4CC6-A988-8B37C6D50964}"/>
              </a:ext>
            </a:extLst>
          </p:cNvPr>
          <p:cNvSpPr txBox="1"/>
          <p:nvPr/>
        </p:nvSpPr>
        <p:spPr>
          <a:xfrm>
            <a:off x="1051034" y="5217989"/>
            <a:ext cx="11010419" cy="7785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1050" b="0" cap="all" dirty="0">
                <a:solidFill>
                  <a:schemeClr val="tx1"/>
                </a:solidFill>
                <a:latin typeface="Chantilly-Light" charset="0"/>
                <a:ea typeface="Chantilly-Light" charset="0"/>
                <a:cs typeface="Chantilly-Light" charset="0"/>
                <a:sym typeface="Wingdings" panose="05000000000000000000" pitchFamily="2" charset="2"/>
              </a:rPr>
              <a:t>Dev people dislike to write enough integration tests (vs. unit ones). This explains lots of Blind Spots &amp; Failures of classical test strategies</a:t>
            </a:r>
          </a:p>
          <a:p>
            <a:pPr>
              <a:spcAft>
                <a:spcPts val="1000"/>
              </a:spcAft>
            </a:pP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 We've tradeoff former approaches (UT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 IT) in favor of safeness in production whatever the vigilance of the dev team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DF4A12-F9B8-49D8-9A9D-72D89FBEC4F2}"/>
              </a:ext>
            </a:extLst>
          </p:cNvPr>
          <p:cNvCxnSpPr>
            <a:cxnSpLocks/>
          </p:cNvCxnSpPr>
          <p:nvPr/>
        </p:nvCxnSpPr>
        <p:spPr>
          <a:xfrm>
            <a:off x="544947" y="5192284"/>
            <a:ext cx="11769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</p:cNvCxnSpPr>
          <p:nvPr/>
        </p:nvCxnSpPr>
        <p:spPr>
          <a:xfrm flipH="1">
            <a:off x="5421624" y="1929033"/>
            <a:ext cx="1390289" cy="2909555"/>
          </a:xfrm>
          <a:prstGeom prst="bentConnector4">
            <a:avLst>
              <a:gd name="adj1" fmla="val -89773"/>
              <a:gd name="adj2" fmla="val 999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23414" y="4098753"/>
            <a:ext cx="0" cy="9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11293205" y="3068033"/>
            <a:ext cx="805890" cy="17705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</p:cNvCxnSpPr>
          <p:nvPr/>
        </p:nvCxnSpPr>
        <p:spPr>
          <a:xfrm>
            <a:off x="11797852" y="565888"/>
            <a:ext cx="266452" cy="17148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535783" y="958713"/>
            <a:ext cx="1087930" cy="243844"/>
          </a:xfrm>
          <a:prstGeom prst="bentConnector3">
            <a:avLst>
              <a:gd name="adj1" fmla="val 4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57234" y="14280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B09C-2F74-4E80-9389-046A163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Binary is for machine </a:t>
            </a:r>
            <a:br>
              <a:rPr lang="en-GB" cap="all" dirty="0"/>
            </a:br>
            <a:r>
              <a:rPr lang="en-GB" cap="all" dirty="0"/>
              <a:t>Code is for people</a:t>
            </a:r>
            <a:br>
              <a:rPr lang="en-GB" cap="all" dirty="0"/>
            </a:br>
            <a:br>
              <a:rPr lang="en-GB" cap="all" dirty="0"/>
            </a:br>
            <a:r>
              <a:rPr lang="en-GB" cap="all" dirty="0"/>
              <a:t>We care people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8301-B971-48EA-B6F1-88BF8BF6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3927"/>
            <a:ext cx="10515600" cy="875723"/>
          </a:xfrm>
        </p:spPr>
        <p:txBody>
          <a:bodyPr>
            <a:normAutofit/>
          </a:bodyPr>
          <a:lstStyle/>
          <a:p>
            <a:r>
              <a:rPr lang="en-GB" sz="1400" b="0" dirty="0"/>
              <a:t>Special thanks to: </a:t>
            </a:r>
            <a:r>
              <a:rPr lang="en-GB" sz="1400" dirty="0"/>
              <a:t>Cyrille DUPUYDAUBY</a:t>
            </a:r>
            <a:r>
              <a:rPr lang="en-GB" sz="1400" b="0" dirty="0"/>
              <a:t> &amp; </a:t>
            </a:r>
            <a:r>
              <a:rPr lang="en-GB" sz="1400" dirty="0"/>
              <a:t>Rui CARVALHO</a:t>
            </a:r>
            <a:r>
              <a:rPr lang="en-GB" sz="1400" b="0" dirty="0"/>
              <a:t> for their kind 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209150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A91C794-7AC0-40C3-9A17-238CC87E3259}"/>
              </a:ext>
            </a:extLst>
          </p:cNvPr>
          <p:cNvSpPr/>
          <p:nvPr/>
        </p:nvSpPr>
        <p:spPr>
          <a:xfrm>
            <a:off x="3698923" y="3220992"/>
            <a:ext cx="331656" cy="416016"/>
          </a:xfrm>
          <a:prstGeom prst="flowChartMagneticDisk">
            <a:avLst/>
          </a:prstGeom>
          <a:solidFill>
            <a:srgbClr val="BF9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AF997D-3F0D-42FD-8C53-4CAE1402940E}"/>
              </a:ext>
            </a:extLst>
          </p:cNvPr>
          <p:cNvSpPr/>
          <p:nvPr/>
        </p:nvSpPr>
        <p:spPr>
          <a:xfrm>
            <a:off x="4999629" y="3220992"/>
            <a:ext cx="1039625" cy="1039625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FE85D8-E8C4-4548-9CB8-384539171106}"/>
              </a:ext>
            </a:extLst>
          </p:cNvPr>
          <p:cNvSpPr/>
          <p:nvPr/>
        </p:nvSpPr>
        <p:spPr>
          <a:xfrm>
            <a:off x="5129284" y="3373393"/>
            <a:ext cx="770978" cy="770978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FC929D-3BFB-4DEF-8047-246E75D4EA13}"/>
              </a:ext>
            </a:extLst>
          </p:cNvPr>
          <p:cNvSpPr/>
          <p:nvPr/>
        </p:nvSpPr>
        <p:spPr>
          <a:xfrm>
            <a:off x="5250975" y="3525792"/>
            <a:ext cx="540225" cy="540225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FE009069-3E71-43BC-B220-6816391BFD93}"/>
              </a:ext>
            </a:extLst>
          </p:cNvPr>
          <p:cNvSpPr/>
          <p:nvPr/>
        </p:nvSpPr>
        <p:spPr>
          <a:xfrm rot="18900000">
            <a:off x="4958014" y="3184883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05BF0A-1D79-4CB2-8FD8-F77E172653A9}"/>
              </a:ext>
            </a:extLst>
          </p:cNvPr>
          <p:cNvSpPr/>
          <p:nvPr/>
        </p:nvSpPr>
        <p:spPr>
          <a:xfrm>
            <a:off x="7640471" y="3234643"/>
            <a:ext cx="1039625" cy="1039625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AB367F-3347-40CC-87D5-F94B71A7A49E}"/>
              </a:ext>
            </a:extLst>
          </p:cNvPr>
          <p:cNvSpPr/>
          <p:nvPr/>
        </p:nvSpPr>
        <p:spPr>
          <a:xfrm>
            <a:off x="7770126" y="3387044"/>
            <a:ext cx="770978" cy="7709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C89A24-4A51-4298-AED8-1C048C697448}"/>
              </a:ext>
            </a:extLst>
          </p:cNvPr>
          <p:cNvSpPr/>
          <p:nvPr/>
        </p:nvSpPr>
        <p:spPr>
          <a:xfrm>
            <a:off x="7891817" y="3539443"/>
            <a:ext cx="540225" cy="540225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B218A3-34B8-487E-B03A-11A3C771DCE1}"/>
              </a:ext>
            </a:extLst>
          </p:cNvPr>
          <p:cNvSpPr/>
          <p:nvPr/>
        </p:nvSpPr>
        <p:spPr>
          <a:xfrm flipH="1">
            <a:off x="8122693" y="3687294"/>
            <a:ext cx="76199" cy="76199"/>
          </a:xfrm>
          <a:prstGeom prst="ellipse">
            <a:avLst/>
          </a:prstGeom>
          <a:solidFill>
            <a:srgbClr val="BF9000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132AF28A-6ED5-464A-9FF7-F0BB7CBE86F5}"/>
              </a:ext>
            </a:extLst>
          </p:cNvPr>
          <p:cNvSpPr/>
          <p:nvPr/>
        </p:nvSpPr>
        <p:spPr>
          <a:xfrm rot="18900000">
            <a:off x="7598856" y="3198534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459FC4-1D4A-462E-84D6-672D42F634F9}"/>
              </a:ext>
            </a:extLst>
          </p:cNvPr>
          <p:cNvSpPr/>
          <p:nvPr/>
        </p:nvSpPr>
        <p:spPr>
          <a:xfrm flipH="1">
            <a:off x="5481851" y="3673643"/>
            <a:ext cx="76199" cy="76199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F552FC-03BB-4B91-8BA5-78704F6DEC85}"/>
              </a:ext>
            </a:extLst>
          </p:cNvPr>
          <p:cNvSpPr/>
          <p:nvPr/>
        </p:nvSpPr>
        <p:spPr>
          <a:xfrm>
            <a:off x="1603610" y="4561047"/>
            <a:ext cx="1039625" cy="1039625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AEBBA-350F-4BCC-9247-A87357D5CB59}"/>
              </a:ext>
            </a:extLst>
          </p:cNvPr>
          <p:cNvSpPr/>
          <p:nvPr/>
        </p:nvSpPr>
        <p:spPr>
          <a:xfrm>
            <a:off x="1733265" y="4713448"/>
            <a:ext cx="770978" cy="770978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632437-32BA-48F3-8D4F-D1CA740B90FF}"/>
              </a:ext>
            </a:extLst>
          </p:cNvPr>
          <p:cNvSpPr/>
          <p:nvPr/>
        </p:nvSpPr>
        <p:spPr>
          <a:xfrm>
            <a:off x="1854956" y="4865847"/>
            <a:ext cx="540225" cy="540225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092A2B99-3523-42E7-9F1C-CE87B546E921}"/>
              </a:ext>
            </a:extLst>
          </p:cNvPr>
          <p:cNvSpPr/>
          <p:nvPr/>
        </p:nvSpPr>
        <p:spPr>
          <a:xfrm rot="18900000">
            <a:off x="1561995" y="4524938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F01158-A9BE-4968-800F-9A5B8B3A89F4}"/>
              </a:ext>
            </a:extLst>
          </p:cNvPr>
          <p:cNvSpPr/>
          <p:nvPr/>
        </p:nvSpPr>
        <p:spPr>
          <a:xfrm flipH="1">
            <a:off x="2085832" y="5013698"/>
            <a:ext cx="76199" cy="76199"/>
          </a:xfrm>
          <a:prstGeom prst="ellipse">
            <a:avLst/>
          </a:prstGeom>
          <a:solidFill>
            <a:srgbClr val="BF9000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586576F4-5B67-456A-A102-5A818425B831}"/>
              </a:ext>
            </a:extLst>
          </p:cNvPr>
          <p:cNvSpPr/>
          <p:nvPr/>
        </p:nvSpPr>
        <p:spPr>
          <a:xfrm>
            <a:off x="6579505" y="5530289"/>
            <a:ext cx="318280" cy="355549"/>
          </a:xfrm>
          <a:prstGeom prst="flowChartMagneticDisk">
            <a:avLst/>
          </a:prstGeom>
          <a:solidFill>
            <a:srgbClr val="BF9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7BCAA9D3-5B99-4CE2-A165-F06FC12FC4E4}"/>
              </a:ext>
            </a:extLst>
          </p:cNvPr>
          <p:cNvSpPr/>
          <p:nvPr/>
        </p:nvSpPr>
        <p:spPr>
          <a:xfrm>
            <a:off x="618293" y="4448586"/>
            <a:ext cx="747046" cy="834521"/>
          </a:xfrm>
          <a:prstGeom prst="flowChartMagneticDisk">
            <a:avLst/>
          </a:prstGeom>
          <a:solidFill>
            <a:srgbClr val="BF9000"/>
          </a:solidFill>
          <a:ln w="79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5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0B0-7BEA-4032-A5A2-FD530B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247"/>
            <a:ext cx="10515600" cy="1561000"/>
          </a:xfrm>
        </p:spPr>
        <p:txBody>
          <a:bodyPr anchor="t"/>
          <a:lstStyle/>
          <a:p>
            <a:r>
              <a:rPr lang="en-GB" dirty="0"/>
              <a:t>Disclaimers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7DB0-FD7B-4FB2-894E-4E073EE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3088"/>
            <a:ext cx="10515600" cy="4057650"/>
          </a:xfrm>
        </p:spPr>
        <p:txBody>
          <a:bodyPr anchor="ctr"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sz="3600" dirty="0">
                <a:solidFill>
                  <a:schemeClr val="bg1"/>
                </a:solidFill>
              </a:rPr>
              <a:t>There is no silver bullet</a:t>
            </a:r>
            <a:r>
              <a:rPr lang="en-GB" sz="1600" b="0" dirty="0"/>
              <a:t> Your testing strategy &amp; techniques must always be chosen accordingly to your context (both human &amp; technical)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sz="1600" b="0" dirty="0"/>
              <a:t>As long as you can </a:t>
            </a:r>
            <a:r>
              <a:rPr lang="en-GB" sz="3600" dirty="0">
                <a:solidFill>
                  <a:schemeClr val="bg1"/>
                </a:solidFill>
              </a:rPr>
              <a:t>explain your trade-offs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GB" sz="1600" b="0" dirty="0"/>
              <a:t>Thanks to </a:t>
            </a:r>
            <a:r>
              <a:rPr lang="en-GB" sz="1600" dirty="0"/>
              <a:t>Kent Beck</a:t>
            </a:r>
            <a:r>
              <a:rPr lang="en-GB" sz="1600" b="0" dirty="0"/>
              <a:t>, </a:t>
            </a:r>
            <a:r>
              <a:rPr lang="en-GB" sz="1600" dirty="0"/>
              <a:t>Martin Fowler</a:t>
            </a:r>
            <a:r>
              <a:rPr lang="en-GB" sz="1600" b="0" dirty="0"/>
              <a:t>, </a:t>
            </a:r>
            <a:r>
              <a:rPr lang="en-GB" sz="1600" dirty="0"/>
              <a:t>Michael Feathers</a:t>
            </a:r>
            <a:r>
              <a:rPr lang="en-GB" sz="1600" b="0" dirty="0"/>
              <a:t>, </a:t>
            </a:r>
            <a:r>
              <a:rPr lang="en-GB" sz="1600" dirty="0"/>
              <a:t>Nat Pryce</a:t>
            </a:r>
            <a:r>
              <a:rPr lang="en-GB" sz="1600" b="0" dirty="0"/>
              <a:t> &amp; </a:t>
            </a:r>
            <a:r>
              <a:rPr lang="en-GB" sz="1600" dirty="0"/>
              <a:t>Steve Freeman</a:t>
            </a:r>
            <a:r>
              <a:rPr lang="en-GB" sz="1600" b="0" dirty="0"/>
              <a:t> for their great source of inspiration over the years  </a:t>
            </a:r>
            <a:r>
              <a:rPr lang="en-GB" sz="3600" dirty="0">
                <a:solidFill>
                  <a:schemeClr val="bg1"/>
                </a:solidFill>
              </a:rPr>
              <a:t>#shouldersOfGiants</a:t>
            </a:r>
          </a:p>
        </p:txBody>
      </p:sp>
    </p:spTree>
    <p:extLst>
      <p:ext uri="{BB962C8B-B14F-4D97-AF65-F5344CB8AC3E}">
        <p14:creationId xmlns:p14="http://schemas.microsoft.com/office/powerpoint/2010/main" val="2552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8DB38-3DF5-4F40-987D-1ACEDE55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20DB52-6660-4F65-B2C7-DD03A39120E6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4689447"/>
            <a:ext cx="6045004" cy="119680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4307D09-2D4D-4ACA-AB21-A08102944E56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More relaxed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More efficient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More relevant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D5BDE3-28B8-48E3-B391-736676D2326B}"/>
              </a:ext>
            </a:extLst>
          </p:cNvPr>
          <p:cNvGrpSpPr/>
          <p:nvPr/>
        </p:nvGrpSpPr>
        <p:grpSpPr>
          <a:xfrm>
            <a:off x="7616750" y="841290"/>
            <a:ext cx="2646188" cy="4164066"/>
            <a:chOff x="7616750" y="841290"/>
            <a:chExt cx="2646188" cy="4164066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09E15D1F-14C6-4997-BED8-CA8197EBC98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94219" y="2867091"/>
              <a:ext cx="3156107" cy="1120424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A5B603-137C-478C-99DE-55AF254F0E3F}"/>
                </a:ext>
              </a:extLst>
            </p:cNvPr>
            <p:cNvSpPr txBox="1"/>
            <p:nvPr/>
          </p:nvSpPr>
          <p:spPr>
            <a:xfrm>
              <a:off x="7616750" y="841290"/>
              <a:ext cx="2646188" cy="920422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Baby steps </a:t>
              </a:r>
              <a:b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eradicate Procrastination </a:t>
              </a:r>
              <a:b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and premature optimizations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43AEE3-54FF-47C8-9A60-BD6759AC3BB2}"/>
              </a:ext>
            </a:extLst>
          </p:cNvPr>
          <p:cNvGrpSpPr/>
          <p:nvPr/>
        </p:nvGrpSpPr>
        <p:grpSpPr>
          <a:xfrm>
            <a:off x="3992880" y="5841376"/>
            <a:ext cx="5169690" cy="489534"/>
            <a:chOff x="3992880" y="5841376"/>
            <a:chExt cx="5169690" cy="4895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DDF67E-3B3A-4F3D-ACFC-61BE8C513805}"/>
                </a:ext>
              </a:extLst>
            </p:cNvPr>
            <p:cNvSpPr txBox="1"/>
            <p:nvPr/>
          </p:nvSpPr>
          <p:spPr>
            <a:xfrm>
              <a:off x="3992880" y="5841376"/>
              <a:ext cx="2898142" cy="48953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YAGNI  </a:t>
              </a:r>
              <a:r>
                <a:rPr lang="en-US" sz="2000" dirty="0">
                  <a:solidFill>
                    <a:schemeClr val="bg1"/>
                  </a:solidFill>
                  <a:latin typeface="DK More Or Less" pitchFamily="50" charset="0"/>
                </a:rPr>
                <a:t>(</a:t>
              </a:r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 Outside-in form </a:t>
              </a:r>
              <a:r>
                <a:rPr lang="en-US" sz="2000" dirty="0">
                  <a:solidFill>
                    <a:schemeClr val="bg1"/>
                  </a:solidFill>
                  <a:latin typeface="DK More Or Less" pitchFamily="50" charset="0"/>
                </a:rPr>
                <a:t>)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CA6C3E81-18C9-462A-BDD0-D8979F15A6CE}"/>
                </a:ext>
              </a:extLst>
            </p:cNvPr>
            <p:cNvCxnSpPr>
              <a:cxnSpLocks/>
            </p:cNvCxnSpPr>
            <p:nvPr/>
          </p:nvCxnSpPr>
          <p:spPr>
            <a:xfrm>
              <a:off x="7008671" y="6122520"/>
              <a:ext cx="2153899" cy="126646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C605FA-C94E-4EBC-B8D8-5EE14D86A278}"/>
              </a:ext>
            </a:extLst>
          </p:cNvPr>
          <p:cNvGrpSpPr/>
          <p:nvPr/>
        </p:nvGrpSpPr>
        <p:grpSpPr>
          <a:xfrm>
            <a:off x="5989428" y="2248238"/>
            <a:ext cx="3172974" cy="3540903"/>
            <a:chOff x="5989428" y="2248238"/>
            <a:chExt cx="3172974" cy="35409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B26D61-A8EA-47BF-A9F7-2FDDE68030E7}"/>
                </a:ext>
              </a:extLst>
            </p:cNvPr>
            <p:cNvGrpSpPr/>
            <p:nvPr/>
          </p:nvGrpSpPr>
          <p:grpSpPr>
            <a:xfrm>
              <a:off x="5989428" y="2248238"/>
              <a:ext cx="3172974" cy="3540903"/>
              <a:chOff x="6027686" y="2176755"/>
              <a:chExt cx="3579700" cy="358435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BBD859-2044-46D7-80E5-33B24908E835}"/>
                  </a:ext>
                </a:extLst>
              </p:cNvPr>
              <p:cNvSpPr txBox="1"/>
              <p:nvPr/>
            </p:nvSpPr>
            <p:spPr>
              <a:xfrm>
                <a:off x="6027686" y="2176755"/>
                <a:ext cx="2315654" cy="1399045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</p:spPr>
            <p:txBody>
              <a:bodyPr wrap="square" tIns="90000" bIns="90000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DK More Or Less" pitchFamily="50" charset="0"/>
                  </a:rPr>
                  <a:t>No regression</a:t>
                </a:r>
              </a:p>
              <a:p>
                <a:pPr algn="ctr"/>
                <a:endPara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DK More Or Less" pitchFamily="50" charset="0"/>
                  </a:rPr>
                  <a:t>Less debugging with Live testing tools</a:t>
                </a:r>
                <a:br>
                  <a:rPr lang="en-US" sz="16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DK More Or Less" pitchFamily="50" charset="0"/>
                  </a:rPr>
                </a:br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endParaRPr>
              </a:p>
            </p:txBody>
          </p: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347792A5-75A1-45EE-8E2E-0FD10697773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98949" y="3352670"/>
                <a:ext cx="2359124" cy="2457750"/>
              </a:xfrm>
              <a:prstGeom prst="curvedConnector2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5CB2318-FA5E-406C-B51D-A866CF7521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39339" y="2710133"/>
              <a:ext cx="204919" cy="10969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71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5F49B4F3-B0C4-4499-A18A-D7768C910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0BF667A-4029-4139-B8C0-8A080DD2C239}"/>
              </a:ext>
            </a:extLst>
          </p:cNvPr>
          <p:cNvSpPr/>
          <p:nvPr/>
        </p:nvSpPr>
        <p:spPr>
          <a:xfrm>
            <a:off x="554169" y="-544759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Tests?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DD836E-7AD4-4563-9D07-0CACDDC810BA}"/>
              </a:ext>
            </a:extLst>
          </p:cNvPr>
          <p:cNvGrpSpPr/>
          <p:nvPr/>
        </p:nvGrpSpPr>
        <p:grpSpPr>
          <a:xfrm>
            <a:off x="6230933" y="5796285"/>
            <a:ext cx="4026215" cy="544506"/>
            <a:chOff x="6409351" y="5796285"/>
            <a:chExt cx="4026215" cy="544506"/>
          </a:xfrm>
        </p:grpSpPr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92FD954E-4A6E-45C9-AC80-DE18335996EB}"/>
                </a:ext>
              </a:extLst>
            </p:cNvPr>
            <p:cNvSpPr/>
            <p:nvPr/>
          </p:nvSpPr>
          <p:spPr>
            <a:xfrm>
              <a:off x="6409351" y="5796285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36F9D1-1634-43B5-AD1C-4278695105CA}"/>
                </a:ext>
              </a:extLst>
            </p:cNvPr>
            <p:cNvSpPr txBox="1"/>
            <p:nvPr/>
          </p:nvSpPr>
          <p:spPr>
            <a:xfrm>
              <a:off x="7367079" y="5883872"/>
              <a:ext cx="30684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(Fine-grained)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 Unit Tests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B74F6-9063-4168-B695-06584ECD3F79}"/>
              </a:ext>
            </a:extLst>
          </p:cNvPr>
          <p:cNvGrpSpPr/>
          <p:nvPr/>
        </p:nvGrpSpPr>
        <p:grpSpPr>
          <a:xfrm>
            <a:off x="6230933" y="4679190"/>
            <a:ext cx="5625143" cy="544506"/>
            <a:chOff x="6409351" y="4676345"/>
            <a:chExt cx="5625143" cy="544506"/>
          </a:xfrm>
        </p:grpSpPr>
        <p:sp>
          <p:nvSpPr>
            <p:cNvPr id="35" name="Rectangle: Single Corner Snipped 34">
              <a:extLst>
                <a:ext uri="{FF2B5EF4-FFF2-40B4-BE49-F238E27FC236}">
                  <a16:creationId xmlns:a16="http://schemas.microsoft.com/office/drawing/2014/main" id="{E962FBE4-61BB-4B7F-9FEC-A5FDDEDCF2AA}"/>
                </a:ext>
              </a:extLst>
            </p:cNvPr>
            <p:cNvSpPr/>
            <p:nvPr/>
          </p:nvSpPr>
          <p:spPr>
            <a:xfrm>
              <a:off x="6409351" y="4676345"/>
              <a:ext cx="653143" cy="544506"/>
            </a:xfrm>
            <a:prstGeom prst="snip1Rect">
              <a:avLst/>
            </a:prstGeom>
            <a:solidFill>
              <a:srgbClr val="2E8EE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C3C8D5-77F3-4FE0-A912-91C61F0A74B1}"/>
                </a:ext>
              </a:extLst>
            </p:cNvPr>
            <p:cNvSpPr txBox="1"/>
            <p:nvPr/>
          </p:nvSpPr>
          <p:spPr>
            <a:xfrm>
              <a:off x="7367077" y="4763932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(Coarse-grained Unit)</a:t>
              </a:r>
              <a:r>
                <a:rPr lang="en-GB" b="1" dirty="0">
                  <a:solidFill>
                    <a:schemeClr val="bg1">
                      <a:lumMod val="85000"/>
                    </a:schemeClr>
                  </a:solidFill>
                  <a:latin typeface="Alte Haas Grotesk" panose="02000503000000020004" pitchFamily="2" charset="0"/>
                </a:rPr>
                <a:t> 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Tests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95CDFA-3C81-46BF-B3A5-CF7CF14662D5}"/>
              </a:ext>
            </a:extLst>
          </p:cNvPr>
          <p:cNvGrpSpPr/>
          <p:nvPr/>
        </p:nvGrpSpPr>
        <p:grpSpPr>
          <a:xfrm>
            <a:off x="6230933" y="2445002"/>
            <a:ext cx="5794117" cy="544506"/>
            <a:chOff x="6230933" y="2445002"/>
            <a:chExt cx="5794117" cy="544506"/>
          </a:xfrm>
        </p:grpSpPr>
        <p:sp>
          <p:nvSpPr>
            <p:cNvPr id="43" name="Rectangle: Single Corner Snipped 42">
              <a:extLst>
                <a:ext uri="{FF2B5EF4-FFF2-40B4-BE49-F238E27FC236}">
                  <a16:creationId xmlns:a16="http://schemas.microsoft.com/office/drawing/2014/main" id="{DB0E0FC2-C5FE-40FD-A34C-2C395FE179C0}"/>
                </a:ext>
              </a:extLst>
            </p:cNvPr>
            <p:cNvSpPr/>
            <p:nvPr/>
          </p:nvSpPr>
          <p:spPr>
            <a:xfrm>
              <a:off x="6230933" y="2445002"/>
              <a:ext cx="653143" cy="544506"/>
            </a:xfrm>
            <a:prstGeom prst="snip1Rect">
              <a:avLst/>
            </a:prstGeom>
            <a:solidFill>
              <a:srgbClr val="7F6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18D07D-9041-4143-8CFE-82CE54297EC3}"/>
                </a:ext>
              </a:extLst>
            </p:cNvPr>
            <p:cNvSpPr txBox="1"/>
            <p:nvPr/>
          </p:nvSpPr>
          <p:spPr>
            <a:xfrm>
              <a:off x="7222620" y="2532589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(E2E)</a:t>
              </a:r>
              <a:endParaRPr lang="en-GB" b="1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2CFDDB-BC47-4988-B92E-D3181FAE8D44}"/>
                </a:ext>
              </a:extLst>
            </p:cNvPr>
            <p:cNvGrpSpPr/>
            <p:nvPr/>
          </p:nvGrpSpPr>
          <p:grpSpPr>
            <a:xfrm>
              <a:off x="11540295" y="2480327"/>
              <a:ext cx="484755" cy="473857"/>
              <a:chOff x="11540295" y="2414343"/>
              <a:chExt cx="591685" cy="57838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BEDF825-F8B2-4A2D-B82F-12AC96771DB9}"/>
                  </a:ext>
                </a:extLst>
              </p:cNvPr>
              <p:cNvSpPr/>
              <p:nvPr/>
            </p:nvSpPr>
            <p:spPr>
              <a:xfrm>
                <a:off x="11553597" y="2414343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62C047CA-2ECB-4D56-9196-D835BF911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540295" y="2525948"/>
                <a:ext cx="578383" cy="437314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9DA8414-535F-4B0F-886A-9B342FD96347}"/>
                </a:ext>
              </a:extLst>
            </p:cNvPr>
            <p:cNvGrpSpPr/>
            <p:nvPr/>
          </p:nvGrpSpPr>
          <p:grpSpPr>
            <a:xfrm>
              <a:off x="10881686" y="2469159"/>
              <a:ext cx="481813" cy="496192"/>
              <a:chOff x="10881686" y="2445090"/>
              <a:chExt cx="588094" cy="605645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1F66993-3D4B-4880-B3C1-AD7B2025FB1A}"/>
                  </a:ext>
                </a:extLst>
              </p:cNvPr>
              <p:cNvSpPr/>
              <p:nvPr/>
            </p:nvSpPr>
            <p:spPr>
              <a:xfrm>
                <a:off x="10881686" y="2472352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E746759A-7190-40D6-A94F-601AE3D79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891397" y="2445090"/>
                <a:ext cx="578383" cy="592154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A81923-56A9-49A2-894F-1B262DD73810}"/>
              </a:ext>
            </a:extLst>
          </p:cNvPr>
          <p:cNvGrpSpPr/>
          <p:nvPr/>
        </p:nvGrpSpPr>
        <p:grpSpPr>
          <a:xfrm>
            <a:off x="6230933" y="3562096"/>
            <a:ext cx="5805794" cy="544506"/>
            <a:chOff x="6230933" y="3587571"/>
            <a:chExt cx="5805794" cy="544506"/>
          </a:xfrm>
        </p:grpSpPr>
        <p:sp>
          <p:nvSpPr>
            <p:cNvPr id="69" name="Rectangle: Single Corner Snipped 68">
              <a:extLst>
                <a:ext uri="{FF2B5EF4-FFF2-40B4-BE49-F238E27FC236}">
                  <a16:creationId xmlns:a16="http://schemas.microsoft.com/office/drawing/2014/main" id="{B32338AE-328F-44A3-AE5F-8074B160BA39}"/>
                </a:ext>
              </a:extLst>
            </p:cNvPr>
            <p:cNvSpPr/>
            <p:nvPr/>
          </p:nvSpPr>
          <p:spPr>
            <a:xfrm>
              <a:off x="6230933" y="3587571"/>
              <a:ext cx="653143" cy="544506"/>
            </a:xfrm>
            <a:prstGeom prst="snip1Rect">
              <a:avLst/>
            </a:prstGeom>
            <a:solidFill>
              <a:srgbClr val="BF9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CEA78C-3B89-4A59-B6A8-1E4C2755CB7A}"/>
                </a:ext>
              </a:extLst>
            </p:cNvPr>
            <p:cNvSpPr txBox="1"/>
            <p:nvPr/>
          </p:nvSpPr>
          <p:spPr>
            <a:xfrm>
              <a:off x="7188658" y="3675158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(Contract)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9586ABC-B76F-419D-9993-A983880EB04D}"/>
                </a:ext>
              </a:extLst>
            </p:cNvPr>
            <p:cNvGrpSpPr/>
            <p:nvPr/>
          </p:nvGrpSpPr>
          <p:grpSpPr>
            <a:xfrm>
              <a:off x="11551972" y="3622896"/>
              <a:ext cx="484755" cy="473857"/>
              <a:chOff x="11540295" y="2414343"/>
              <a:chExt cx="591685" cy="5783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91E8C72-88D6-4FBC-A327-DCC1791BF807}"/>
                  </a:ext>
                </a:extLst>
              </p:cNvPr>
              <p:cNvSpPr/>
              <p:nvPr/>
            </p:nvSpPr>
            <p:spPr>
              <a:xfrm>
                <a:off x="11553597" y="2414343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6EBFC8D-09D9-4B2B-92AD-51B063BAB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540295" y="2525948"/>
                <a:ext cx="578383" cy="43731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B0D66C-9C0B-44E0-889F-C606EA263AFA}"/>
                </a:ext>
              </a:extLst>
            </p:cNvPr>
            <p:cNvGrpSpPr/>
            <p:nvPr/>
          </p:nvGrpSpPr>
          <p:grpSpPr>
            <a:xfrm>
              <a:off x="10893363" y="3611728"/>
              <a:ext cx="481813" cy="496192"/>
              <a:chOff x="10881686" y="2445090"/>
              <a:chExt cx="588094" cy="60564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D255FD-D340-46BA-B5A7-B90B12C54DB7}"/>
                  </a:ext>
                </a:extLst>
              </p:cNvPr>
              <p:cNvSpPr/>
              <p:nvPr/>
            </p:nvSpPr>
            <p:spPr>
              <a:xfrm>
                <a:off x="10881686" y="2472352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12A4A35-4AC5-41BC-89F6-10237D15B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891397" y="2445090"/>
                <a:ext cx="578383" cy="5921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441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D21BF1-2104-4EE8-B206-F224BF3EAB3F}"/>
              </a:ext>
            </a:extLst>
          </p:cNvPr>
          <p:cNvSpPr/>
          <p:nvPr/>
        </p:nvSpPr>
        <p:spPr>
          <a:xfrm>
            <a:off x="1203519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Beware of…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79D0AB6-6217-4696-8B09-66F8D94215D8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1. Fragile tests 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Blind spots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3. Complex setups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9D6F7-FB20-48C6-9805-C23A4A60512B}"/>
              </a:ext>
            </a:extLst>
          </p:cNvPr>
          <p:cNvGrpSpPr/>
          <p:nvPr/>
        </p:nvGrpSpPr>
        <p:grpSpPr>
          <a:xfrm>
            <a:off x="7619001" y="1100334"/>
            <a:ext cx="4016061" cy="4003878"/>
            <a:chOff x="7619001" y="1100334"/>
            <a:chExt cx="4016061" cy="4003878"/>
          </a:xfrm>
        </p:grpSpPr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6F202DC3-9F46-4F54-A72A-F97AB16753F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8527386" y="2874179"/>
              <a:ext cx="3329678" cy="1130387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4D83A5-B851-491B-A13F-4DD80BA723F0}"/>
                </a:ext>
              </a:extLst>
            </p:cNvPr>
            <p:cNvSpPr txBox="1"/>
            <p:nvPr/>
          </p:nvSpPr>
          <p:spPr>
            <a:xfrm>
              <a:off x="7619001" y="1100334"/>
              <a:ext cx="4016061" cy="674200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DK More Or Less" pitchFamily="50" charset="0"/>
                </a:rPr>
                <a:t>When we test Implementations instead of behaviours  ; - (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1B70A-DA0F-4187-9C0D-52B64FA44AC2}"/>
              </a:ext>
            </a:extLst>
          </p:cNvPr>
          <p:cNvGrpSpPr/>
          <p:nvPr/>
        </p:nvGrpSpPr>
        <p:grpSpPr>
          <a:xfrm>
            <a:off x="6182727" y="3950518"/>
            <a:ext cx="3029118" cy="1797443"/>
            <a:chOff x="6182727" y="3950518"/>
            <a:chExt cx="3029118" cy="17974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29BD5C-AB21-412D-A2F9-7D204007FBA1}"/>
                </a:ext>
              </a:extLst>
            </p:cNvPr>
            <p:cNvSpPr txBox="1"/>
            <p:nvPr/>
          </p:nvSpPr>
          <p:spPr>
            <a:xfrm>
              <a:off x="6182727" y="3950518"/>
              <a:ext cx="2566660" cy="981977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When </a:t>
              </a:r>
              <a:r>
                <a:rPr lang="en-GB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(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Unit </a:t>
              </a:r>
              <a:r>
                <a:rPr lang="en-GB" sz="11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x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Integration</a:t>
              </a:r>
              <a:r>
                <a:rPr lang="en-GB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)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</a:t>
              </a:r>
            </a:p>
            <a:p>
              <a:pPr algn="ctr"/>
              <a:r>
                <a:rPr lang="fr-FR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Test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coverage is </a:t>
              </a:r>
              <a:b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</a:b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not enough</a:t>
              </a:r>
              <a:endPara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16F6BB6D-B5A3-49D8-A155-DE543775118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rot="16200000" flipH="1">
              <a:off x="7931218" y="4467334"/>
              <a:ext cx="815466" cy="1745788"/>
            </a:xfrm>
            <a:prstGeom prst="curved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8D1D88-5597-4E26-9CD3-FDB3698AC3EF}"/>
              </a:ext>
            </a:extLst>
          </p:cNvPr>
          <p:cNvGrpSpPr/>
          <p:nvPr/>
        </p:nvGrpSpPr>
        <p:grpSpPr>
          <a:xfrm>
            <a:off x="2417882" y="5714997"/>
            <a:ext cx="5949169" cy="674200"/>
            <a:chOff x="4010511" y="5714997"/>
            <a:chExt cx="5949169" cy="6742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AB31DD-9C8A-4DD1-A000-D97975DFF162}"/>
                </a:ext>
              </a:extLst>
            </p:cNvPr>
            <p:cNvSpPr txBox="1"/>
            <p:nvPr/>
          </p:nvSpPr>
          <p:spPr>
            <a:xfrm>
              <a:off x="4010511" y="5714997"/>
              <a:ext cx="3768239" cy="674200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cognitive overload reduces stamina 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and engagement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16D702A-7524-4DF8-A5FE-66318DCD382D}"/>
                </a:ext>
              </a:extLst>
            </p:cNvPr>
            <p:cNvCxnSpPr>
              <a:cxnSpLocks/>
            </p:cNvCxnSpPr>
            <p:nvPr/>
          </p:nvCxnSpPr>
          <p:spPr>
            <a:xfrm>
              <a:off x="7805781" y="6070081"/>
              <a:ext cx="2153899" cy="126646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DA0CFB-EF71-49E2-89FF-D6479A0F829A}"/>
              </a:ext>
            </a:extLst>
          </p:cNvPr>
          <p:cNvGrpSpPr/>
          <p:nvPr/>
        </p:nvGrpSpPr>
        <p:grpSpPr>
          <a:xfrm>
            <a:off x="5808611" y="2366615"/>
            <a:ext cx="2848594" cy="1654987"/>
            <a:chOff x="5808611" y="2366615"/>
            <a:chExt cx="2848594" cy="16549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F66E52-98EE-4E29-96EB-06FBE5E89850}"/>
                </a:ext>
              </a:extLst>
            </p:cNvPr>
            <p:cNvSpPr txBox="1"/>
            <p:nvPr/>
          </p:nvSpPr>
          <p:spPr>
            <a:xfrm>
              <a:off x="5808611" y="2366615"/>
              <a:ext cx="2848594" cy="1089700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Because We tend to overlook some boring but crucial areas </a:t>
              </a: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(</a:t>
              </a:r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like adapters code </a:t>
              </a:r>
              <a:r>
                <a:rPr 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)</a:t>
              </a:r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</a:t>
              </a:r>
              <a:b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</a:br>
              <a:endParaRPr lang="en-GB" sz="700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endParaRPr>
            </a:p>
          </p:txBody>
        </p: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4E5D844-8B30-4580-9C7F-3DE9993C450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822011" y="3563813"/>
              <a:ext cx="614446" cy="30113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8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CE120C-DEF8-4A4E-8436-92701590426B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AF69AC-F430-4942-9B37-9715D8272292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BA51C7-6639-428C-B1F2-92EF93EE2860}"/>
              </a:ext>
            </a:extLst>
          </p:cNvPr>
          <p:cNvGrpSpPr/>
          <p:nvPr/>
        </p:nvGrpSpPr>
        <p:grpSpPr>
          <a:xfrm>
            <a:off x="7047561" y="2390051"/>
            <a:ext cx="3578139" cy="2799827"/>
            <a:chOff x="7047561" y="2390051"/>
            <a:chExt cx="3578139" cy="279982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9D81E05-387D-4389-9B28-4D5B19783F17}"/>
                </a:ext>
              </a:extLst>
            </p:cNvPr>
            <p:cNvGrpSpPr/>
            <p:nvPr/>
          </p:nvGrpSpPr>
          <p:grpSpPr>
            <a:xfrm>
              <a:off x="7047561" y="2390051"/>
              <a:ext cx="3578139" cy="2799827"/>
              <a:chOff x="7047561" y="2390051"/>
              <a:chExt cx="3578139" cy="279982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4642883-E9C9-4769-9BFA-B80150BB6FC6}"/>
                  </a:ext>
                </a:extLst>
              </p:cNvPr>
              <p:cNvGrpSpPr/>
              <p:nvPr/>
            </p:nvGrpSpPr>
            <p:grpSpPr>
              <a:xfrm>
                <a:off x="7047561" y="2483217"/>
                <a:ext cx="3578139" cy="2706661"/>
                <a:chOff x="6882718" y="2581188"/>
                <a:chExt cx="3578139" cy="2706661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3C017AD-1CF9-4ED1-8359-CFFFF6AA72F3}"/>
                    </a:ext>
                  </a:extLst>
                </p:cNvPr>
                <p:cNvSpPr/>
                <p:nvPr/>
              </p:nvSpPr>
              <p:spPr>
                <a:xfrm>
                  <a:off x="6882718" y="2581188"/>
                  <a:ext cx="3578139" cy="2706661"/>
                </a:xfrm>
                <a:prstGeom prst="rect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B1E4A0A-2FF6-435D-AE18-F65622DA0396}"/>
                    </a:ext>
                  </a:extLst>
                </p:cNvPr>
                <p:cNvSpPr/>
                <p:nvPr/>
              </p:nvSpPr>
              <p:spPr>
                <a:xfrm>
                  <a:off x="7609203" y="2915587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0B96201-FBAA-432C-A632-591EADD6F9E2}"/>
                    </a:ext>
                  </a:extLst>
                </p:cNvPr>
                <p:cNvSpPr/>
                <p:nvPr/>
              </p:nvSpPr>
              <p:spPr>
                <a:xfrm>
                  <a:off x="7521760" y="4177539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995EAB6-6522-4572-B132-D5BB63896DE9}"/>
                    </a:ext>
                  </a:extLst>
                </p:cNvPr>
                <p:cNvSpPr/>
                <p:nvPr/>
              </p:nvSpPr>
              <p:spPr>
                <a:xfrm>
                  <a:off x="8925839" y="3237875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DB95655-1790-499E-A6E6-22D2DB372E02}"/>
                    </a:ext>
                  </a:extLst>
                </p:cNvPr>
                <p:cNvSpPr/>
                <p:nvPr/>
              </p:nvSpPr>
              <p:spPr>
                <a:xfrm>
                  <a:off x="9299897" y="3882878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619E8A0F-E8F1-427C-BF14-15039D2F6E57}"/>
                    </a:ext>
                  </a:extLst>
                </p:cNvPr>
                <p:cNvSpPr/>
                <p:nvPr/>
              </p:nvSpPr>
              <p:spPr>
                <a:xfrm>
                  <a:off x="8406955" y="4559788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020A4D9B-9D33-4D81-B2B1-2748A59761DF}"/>
                    </a:ext>
                  </a:extLst>
                </p:cNvPr>
                <p:cNvCxnSpPr>
                  <a:stCxn id="7" idx="3"/>
                  <a:endCxn id="19" idx="1"/>
                </p:cNvCxnSpPr>
                <p:nvPr/>
              </p:nvCxnSpPr>
              <p:spPr>
                <a:xfrm>
                  <a:off x="8072185" y="3106712"/>
                  <a:ext cx="853654" cy="32228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6AF9A897-0D97-4875-B6D1-5DED2A3AC6C8}"/>
                    </a:ext>
                  </a:extLst>
                </p:cNvPr>
                <p:cNvCxnSpPr>
                  <a:stCxn id="19" idx="3"/>
                  <a:endCxn id="20" idx="3"/>
                </p:cNvCxnSpPr>
                <p:nvPr/>
              </p:nvCxnSpPr>
              <p:spPr>
                <a:xfrm>
                  <a:off x="9388821" y="3429000"/>
                  <a:ext cx="374058" cy="645003"/>
                </a:xfrm>
                <a:prstGeom prst="bentConnector3">
                  <a:avLst>
                    <a:gd name="adj1" fmla="val 161114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or: Elbow 24">
                  <a:extLst>
                    <a:ext uri="{FF2B5EF4-FFF2-40B4-BE49-F238E27FC236}">
                      <a16:creationId xmlns:a16="http://schemas.microsoft.com/office/drawing/2014/main" id="{D4132A7A-F9DD-43A2-BFCA-55B739EEE26C}"/>
                    </a:ext>
                  </a:extLst>
                </p:cNvPr>
                <p:cNvCxnSpPr>
                  <a:stCxn id="18" idx="3"/>
                  <a:endCxn id="21" idx="1"/>
                </p:cNvCxnSpPr>
                <p:nvPr/>
              </p:nvCxnSpPr>
              <p:spPr>
                <a:xfrm>
                  <a:off x="7984742" y="4368664"/>
                  <a:ext cx="422213" cy="382249"/>
                </a:xfrm>
                <a:prstGeom prst="bentConnector3">
                  <a:avLst>
                    <a:gd name="adj1" fmla="val 64307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BC98D2F-F3B7-4C8F-A876-3E4315051910}"/>
                    </a:ext>
                  </a:extLst>
                </p:cNvPr>
                <p:cNvCxnSpPr>
                  <a:stCxn id="7" idx="2"/>
                  <a:endCxn id="18" idx="0"/>
                </p:cNvCxnSpPr>
                <p:nvPr/>
              </p:nvCxnSpPr>
              <p:spPr>
                <a:xfrm flipH="1">
                  <a:off x="7753251" y="3297836"/>
                  <a:ext cx="87443" cy="8797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Diamond 28">
                  <a:extLst>
                    <a:ext uri="{FF2B5EF4-FFF2-40B4-BE49-F238E27FC236}">
                      <a16:creationId xmlns:a16="http://schemas.microsoft.com/office/drawing/2014/main" id="{C50C0532-995E-4B9E-86B4-73E60647BFAA}"/>
                    </a:ext>
                  </a:extLst>
                </p:cNvPr>
                <p:cNvSpPr/>
                <p:nvPr/>
              </p:nvSpPr>
              <p:spPr>
                <a:xfrm>
                  <a:off x="8072185" y="3020556"/>
                  <a:ext cx="181718" cy="181718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Diamond 29">
                  <a:extLst>
                    <a:ext uri="{FF2B5EF4-FFF2-40B4-BE49-F238E27FC236}">
                      <a16:creationId xmlns:a16="http://schemas.microsoft.com/office/drawing/2014/main" id="{AF748BE4-7139-4220-9D25-454DCA11AD45}"/>
                    </a:ext>
                  </a:extLst>
                </p:cNvPr>
                <p:cNvSpPr/>
                <p:nvPr/>
              </p:nvSpPr>
              <p:spPr>
                <a:xfrm>
                  <a:off x="9394132" y="3338140"/>
                  <a:ext cx="181718" cy="181718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CBD962-5247-4009-B6D8-81D90A739320}"/>
                  </a:ext>
                </a:extLst>
              </p:cNvPr>
              <p:cNvSpPr/>
              <p:nvPr/>
            </p:nvSpPr>
            <p:spPr>
              <a:xfrm>
                <a:off x="7907626" y="2390051"/>
                <a:ext cx="186331" cy="186331"/>
              </a:xfrm>
              <a:prstGeom prst="ellipse">
                <a:avLst/>
              </a:prstGeom>
              <a:solidFill>
                <a:srgbClr val="9A57C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CFD5B8F-D9F1-45CC-814D-55BD72E091FF}"/>
                  </a:ext>
                </a:extLst>
              </p:cNvPr>
              <p:cNvCxnSpPr>
                <a:endCxn id="7" idx="0"/>
              </p:cNvCxnSpPr>
              <p:nvPr/>
            </p:nvCxnSpPr>
            <p:spPr>
              <a:xfrm>
                <a:off x="8005537" y="2589066"/>
                <a:ext cx="0" cy="22855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4BFB4A-61EF-4081-A2FF-BEF9469591ED}"/>
                </a:ext>
              </a:extLst>
            </p:cNvPr>
            <p:cNvSpPr txBox="1"/>
            <p:nvPr/>
          </p:nvSpPr>
          <p:spPr>
            <a:xfrm>
              <a:off x="9988550" y="2508250"/>
              <a:ext cx="59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Alte Haas Grotesk" panose="02000503000000020004" pitchFamily="2" charset="0"/>
                </a:rPr>
                <a:t>API</a:t>
              </a:r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2DC5DD25-C989-4BC2-B52B-2F06AC819B80}"/>
              </a:ext>
            </a:extLst>
          </p:cNvPr>
          <p:cNvSpPr/>
          <p:nvPr/>
        </p:nvSpPr>
        <p:spPr>
          <a:xfrm>
            <a:off x="8154000" y="4179600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5C6519-2036-45C2-AD8D-8DCBBA40552B}"/>
              </a:ext>
            </a:extLst>
          </p:cNvPr>
          <p:cNvSpPr txBox="1"/>
          <p:nvPr/>
        </p:nvSpPr>
        <p:spPr>
          <a:xfrm>
            <a:off x="7401600" y="340200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9897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B3FA3D6-116A-4B69-9842-A188A36F7B33}"/>
              </a:ext>
            </a:extLst>
          </p:cNvPr>
          <p:cNvGrpSpPr/>
          <p:nvPr/>
        </p:nvGrpSpPr>
        <p:grpSpPr>
          <a:xfrm>
            <a:off x="5652745" y="1355830"/>
            <a:ext cx="6149675" cy="4961434"/>
            <a:chOff x="5652745" y="1355830"/>
            <a:chExt cx="6149675" cy="4961434"/>
          </a:xfrm>
        </p:grpSpPr>
        <p:sp>
          <p:nvSpPr>
            <p:cNvPr id="33" name="Rectangle: Single Corner Snipped 32">
              <a:extLst>
                <a:ext uri="{FF2B5EF4-FFF2-40B4-BE49-F238E27FC236}">
                  <a16:creationId xmlns:a16="http://schemas.microsoft.com/office/drawing/2014/main" id="{78680A61-3AA9-4348-9C90-17A1A06E84B2}"/>
                </a:ext>
              </a:extLst>
            </p:cNvPr>
            <p:cNvSpPr/>
            <p:nvPr/>
          </p:nvSpPr>
          <p:spPr>
            <a:xfrm>
              <a:off x="5652745" y="3194568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4AFC6462-E986-4F90-BBD2-6BC1646E7B97}"/>
                </a:ext>
              </a:extLst>
            </p:cNvPr>
            <p:cNvSpPr/>
            <p:nvPr/>
          </p:nvSpPr>
          <p:spPr>
            <a:xfrm>
              <a:off x="5656633" y="4917625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92FD954E-4A6E-45C9-AC80-DE18335996EB}"/>
                </a:ext>
              </a:extLst>
            </p:cNvPr>
            <p:cNvSpPr/>
            <p:nvPr/>
          </p:nvSpPr>
          <p:spPr>
            <a:xfrm>
              <a:off x="10435574" y="1355830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7" name="Rectangle: Single Corner Snipped 36">
              <a:extLst>
                <a:ext uri="{FF2B5EF4-FFF2-40B4-BE49-F238E27FC236}">
                  <a16:creationId xmlns:a16="http://schemas.microsoft.com/office/drawing/2014/main" id="{D632A309-1600-47D6-9A4A-872FFB7FA6E2}"/>
                </a:ext>
              </a:extLst>
            </p:cNvPr>
            <p:cNvSpPr/>
            <p:nvPr/>
          </p:nvSpPr>
          <p:spPr>
            <a:xfrm>
              <a:off x="11149277" y="3622650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00CA79F6-A508-45D9-842A-1A681FAB9B21}"/>
                </a:ext>
              </a:extLst>
            </p:cNvPr>
            <p:cNvSpPr/>
            <p:nvPr/>
          </p:nvSpPr>
          <p:spPr>
            <a:xfrm>
              <a:off x="10234619" y="5772758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9" name="Rectangle: Single Corner Snipped 38">
              <a:extLst>
                <a:ext uri="{FF2B5EF4-FFF2-40B4-BE49-F238E27FC236}">
                  <a16:creationId xmlns:a16="http://schemas.microsoft.com/office/drawing/2014/main" id="{1ACAE1DE-2F8E-4C38-AA4B-DEC3517CEFE9}"/>
                </a:ext>
              </a:extLst>
            </p:cNvPr>
            <p:cNvSpPr/>
            <p:nvPr/>
          </p:nvSpPr>
          <p:spPr>
            <a:xfrm>
              <a:off x="7961815" y="5772758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551B82E-DFDF-4D78-9A86-E077D6D7400D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6305888" y="3466821"/>
              <a:ext cx="1371653" cy="6721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9DB284E-C2CB-4707-8631-EB0A6A362FE0}"/>
                </a:ext>
              </a:extLst>
            </p:cNvPr>
            <p:cNvCxnSpPr>
              <a:cxnSpLocks/>
              <a:stCxn id="34" idx="0"/>
              <a:endCxn id="18" idx="1"/>
            </p:cNvCxnSpPr>
            <p:nvPr/>
          </p:nvCxnSpPr>
          <p:spPr>
            <a:xfrm flipV="1">
              <a:off x="6309776" y="4270693"/>
              <a:ext cx="1376827" cy="9191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1A5B5ED-6BEF-4953-B500-DF773CDFE772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6309776" y="4758864"/>
              <a:ext cx="2262022" cy="4310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B904F89-A21E-4115-8722-6B2B25F3BB52}"/>
                </a:ext>
              </a:extLst>
            </p:cNvPr>
            <p:cNvCxnSpPr>
              <a:cxnSpLocks/>
              <a:stCxn id="36" idx="1"/>
              <a:endCxn id="19" idx="0"/>
            </p:cNvCxnSpPr>
            <p:nvPr/>
          </p:nvCxnSpPr>
          <p:spPr>
            <a:xfrm flipH="1">
              <a:off x="9322173" y="1900336"/>
              <a:ext cx="1439973" cy="123956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4D0EA94-3FA0-4503-809B-FEDEEA2B5545}"/>
                </a:ext>
              </a:extLst>
            </p:cNvPr>
            <p:cNvCxnSpPr>
              <a:cxnSpLocks/>
              <a:stCxn id="37" idx="2"/>
              <a:endCxn id="20" idx="3"/>
            </p:cNvCxnSpPr>
            <p:nvPr/>
          </p:nvCxnSpPr>
          <p:spPr>
            <a:xfrm flipH="1">
              <a:off x="9927722" y="3894903"/>
              <a:ext cx="1221555" cy="8112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3FF0006-AE02-4D3F-9AC8-7C9F50F39B35}"/>
                </a:ext>
              </a:extLst>
            </p:cNvPr>
            <p:cNvCxnSpPr>
              <a:cxnSpLocks/>
              <a:stCxn id="38" idx="3"/>
              <a:endCxn id="20" idx="2"/>
            </p:cNvCxnSpPr>
            <p:nvPr/>
          </p:nvCxnSpPr>
          <p:spPr>
            <a:xfrm flipH="1" flipV="1">
              <a:off x="9696231" y="4167156"/>
              <a:ext cx="864960" cy="160560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98B155C-A1AD-419C-A8AB-861D2897627D}"/>
                </a:ext>
              </a:extLst>
            </p:cNvPr>
            <p:cNvCxnSpPr>
              <a:cxnSpLocks/>
              <a:stCxn id="39" idx="3"/>
              <a:endCxn id="21" idx="2"/>
            </p:cNvCxnSpPr>
            <p:nvPr/>
          </p:nvCxnSpPr>
          <p:spPr>
            <a:xfrm flipV="1">
              <a:off x="8288387" y="4844066"/>
              <a:ext cx="514902" cy="9286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0CE2F-FE04-45C3-A18B-378704BEC15D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919CFF-3B4C-4E1A-ADD7-12B3AD0EFF06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41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  <a:endCxn id="20" idx="3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  <a:endCxn id="21" idx="2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229447-4767-409D-89E9-58DDC5883099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3E515B-FD17-4528-B4DE-B8D790A5A8E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4149A7-6E75-4814-8830-F21F4ED6E240}"/>
              </a:ext>
            </a:extLst>
          </p:cNvPr>
          <p:cNvSpPr txBox="1"/>
          <p:nvPr/>
        </p:nvSpPr>
        <p:spPr>
          <a:xfrm>
            <a:off x="7314855" y="2938272"/>
            <a:ext cx="2857778" cy="735756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square" tIns="90000" bIns="90000" rtlCol="0" anchor="ctr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lte Haas Grotesk" panose="02000503000000020004" pitchFamily="2" charset="0"/>
              </a:rPr>
              <a:t>Now we want to change our implementation here</a:t>
            </a:r>
          </a:p>
        </p:txBody>
      </p:sp>
    </p:spTree>
    <p:extLst>
      <p:ext uri="{BB962C8B-B14F-4D97-AF65-F5344CB8AC3E}">
        <p14:creationId xmlns:p14="http://schemas.microsoft.com/office/powerpoint/2010/main" val="16358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2BC32C-9AFE-4027-8B1C-D73B7AEABE20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00C009-8F38-44AA-B043-C73B5EBCA926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89927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1213</Words>
  <Application>Microsoft Office PowerPoint</Application>
  <PresentationFormat>Widescreen</PresentationFormat>
  <Paragraphs>263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Alte Haas Grotesk</vt:lpstr>
      <vt:lpstr>Arial</vt:lpstr>
      <vt:lpstr>Bahnschrift SemiLight Condensed</vt:lpstr>
      <vt:lpstr>Calibri</vt:lpstr>
      <vt:lpstr>Chantilly-Light</vt:lpstr>
      <vt:lpstr>DK More Or Less</vt:lpstr>
      <vt:lpstr>Office Theme</vt:lpstr>
      <vt:lpstr>Write Antifragile &amp; Domain-Driven Tests with  </vt:lpstr>
      <vt:lpstr>Disclaimers</vt:lpstr>
      <vt:lpstr>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is for machine  Code is for people  We care people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316</cp:revision>
  <cp:lastPrinted>2021-01-24T16:35:49Z</cp:lastPrinted>
  <dcterms:created xsi:type="dcterms:W3CDTF">2021-01-22T11:53:11Z</dcterms:created>
  <dcterms:modified xsi:type="dcterms:W3CDTF">2021-02-08T21:23:07Z</dcterms:modified>
</cp:coreProperties>
</file>