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311" r:id="rId3"/>
    <p:sldId id="312" r:id="rId4"/>
    <p:sldId id="314" r:id="rId5"/>
    <p:sldId id="317" r:id="rId6"/>
    <p:sldId id="316" r:id="rId7"/>
    <p:sldId id="318" r:id="rId8"/>
    <p:sldId id="319" r:id="rId9"/>
    <p:sldId id="315" r:id="rId10"/>
    <p:sldId id="320" r:id="rId11"/>
    <p:sldId id="322" r:id="rId12"/>
    <p:sldId id="323" r:id="rId13"/>
    <p:sldId id="313" r:id="rId14"/>
    <p:sldId id="3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111" d="100"/>
          <a:sy n="111" d="100"/>
        </p:scale>
        <p:origin x="342" y="54"/>
      </p:cViewPr>
      <p:guideLst/>
    </p:cSldViewPr>
  </p:slideViewPr>
  <p:notesTextViewPr>
    <p:cViewPr>
      <p:scale>
        <a:sx n="1" d="1"/>
        <a:sy n="1" d="1"/>
      </p:scale>
      <p:origin x="0" y="0"/>
    </p:cViewPr>
  </p:notesTextViewPr>
  <p:notesViewPr>
    <p:cSldViewPr snapToGrid="0">
      <p:cViewPr varScale="1">
        <p:scale>
          <a:sx n="76" d="100"/>
          <a:sy n="76" d="100"/>
        </p:scale>
        <p:origin x="275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83D76A-437B-48E9-A153-76C0F5543216}" type="datetimeFigureOut">
              <a:rPr lang="en-US" smtClean="0"/>
              <a:t>4/18/2018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BBE1BF-3D55-488F-AB95-6D1F6B159FAA}" type="slidenum">
              <a:rPr lang="en-US" smtClean="0"/>
              <a:t>‹#›</a:t>
            </a:fld>
            <a:endParaRPr lang="en-US"/>
          </a:p>
        </p:txBody>
      </p:sp>
    </p:spTree>
    <p:extLst>
      <p:ext uri="{BB962C8B-B14F-4D97-AF65-F5344CB8AC3E}">
        <p14:creationId xmlns:p14="http://schemas.microsoft.com/office/powerpoint/2010/main" val="3442234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2C7981-5322-433C-9597-B37C7F26C5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9C75A1F-B73C-4B70-9C27-8838D7FA1ED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BB9DF-3F0F-406F-BD61-53D4D822BE10}" type="datetimeFigureOut">
              <a:rPr lang="en-US" smtClean="0"/>
              <a:t>4/18/2018</a:t>
            </a:fld>
            <a:endParaRPr lang="en-US"/>
          </a:p>
        </p:txBody>
      </p:sp>
      <p:sp>
        <p:nvSpPr>
          <p:cNvPr id="4" name="Slide Image Placeholder 3">
            <a:extLst>
              <a:ext uri="{FF2B5EF4-FFF2-40B4-BE49-F238E27FC236}">
                <a16:creationId xmlns:a16="http://schemas.microsoft.com/office/drawing/2014/main" id="{EF75E1D9-EFE9-4BC6-A224-FCE12CE14B2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32B824AB-5128-4BAD-9332-5F5A07D172C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BF57818-6B0B-4F89-AED5-0817C84EB7C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007419A6-62CF-4E06-B0E4-C083509E689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0F6AC-D6EA-4A22-A53B-122014C676D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descr="Image result for george mason logo transparen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48710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498908"/>
            <a:ext cx="10321636" cy="2260932"/>
          </a:xfrm>
        </p:spPr>
        <p:txBody>
          <a:bodyPr anchor="b">
            <a:normAutofit/>
          </a:bodyPr>
          <a:lstStyle>
            <a:lvl1pPr algn="r">
              <a:defRPr sz="4000" b="1" cap="all" baseline="0">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524000" y="2978583"/>
            <a:ext cx="10321636" cy="620827"/>
          </a:xfrm>
        </p:spPr>
        <p:txBody>
          <a:bodyPr/>
          <a:lstStyle>
            <a:lvl1pPr marL="0" indent="0" algn="r">
              <a:buNone/>
              <a:defRPr sz="2400" cap="sm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 Placeholder 9"/>
          <p:cNvSpPr>
            <a:spLocks noGrp="1"/>
          </p:cNvSpPr>
          <p:nvPr>
            <p:ph type="body" sz="quarter" idx="13" hasCustomPrompt="1"/>
          </p:nvPr>
        </p:nvSpPr>
        <p:spPr>
          <a:xfrm>
            <a:off x="5046374" y="4426165"/>
            <a:ext cx="6799262" cy="484188"/>
          </a:xfrm>
        </p:spPr>
        <p:txBody>
          <a:bodyPr/>
          <a:lstStyle>
            <a:lvl1pPr marL="0" indent="0" algn="r">
              <a:buNone/>
              <a:defRPr sz="1600"/>
            </a:lvl1pPr>
          </a:lstStyle>
          <a:p>
            <a:pPr lvl="0"/>
            <a:r>
              <a:rPr lang="en-US" dirty="0"/>
              <a:t>Click to edit presenter(s)</a:t>
            </a:r>
          </a:p>
        </p:txBody>
      </p:sp>
      <p:sp>
        <p:nvSpPr>
          <p:cNvPr id="12" name="Text Placeholder 11"/>
          <p:cNvSpPr>
            <a:spLocks noGrp="1"/>
          </p:cNvSpPr>
          <p:nvPr>
            <p:ph type="body" sz="quarter" idx="14" hasCustomPrompt="1"/>
          </p:nvPr>
        </p:nvSpPr>
        <p:spPr>
          <a:xfrm>
            <a:off x="9152313" y="5129096"/>
            <a:ext cx="2693323" cy="332366"/>
          </a:xfrm>
        </p:spPr>
        <p:txBody>
          <a:bodyPr>
            <a:normAutofit/>
          </a:bodyPr>
          <a:lstStyle>
            <a:lvl1pPr marL="0" indent="0" algn="r">
              <a:buNone/>
              <a:defRPr sz="1400" i="1"/>
            </a:lvl1pPr>
          </a:lstStyle>
          <a:p>
            <a:pPr lvl="0"/>
            <a:r>
              <a:rPr lang="en-US" dirty="0"/>
              <a:t>Click to edit date</a:t>
            </a:r>
          </a:p>
        </p:txBody>
      </p:sp>
      <p:sp>
        <p:nvSpPr>
          <p:cNvPr id="14" name="Rectangle 13"/>
          <p:cNvSpPr/>
          <p:nvPr userDrawn="1"/>
        </p:nvSpPr>
        <p:spPr>
          <a:xfrm>
            <a:off x="7058025" y="2834438"/>
            <a:ext cx="4787611" cy="45719"/>
          </a:xfrm>
          <a:prstGeom prst="rect">
            <a:avLst/>
          </a:prstGeom>
          <a:gradFill flip="none" rotWithShape="1">
            <a:gsLst>
              <a:gs pos="0">
                <a:srgbClr val="008000"/>
              </a:gs>
              <a:gs pos="71000">
                <a:srgbClr val="FFFF00">
                  <a:shade val="67500"/>
                  <a:satMod val="115000"/>
                </a:srgbClr>
              </a:gs>
              <a:gs pos="100000">
                <a:srgbClr val="FFFF00">
                  <a:shade val="100000"/>
                  <a:satMod val="115000"/>
                </a:srgbClr>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06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8150" y="365126"/>
            <a:ext cx="11258550" cy="906722"/>
          </a:xfrm>
        </p:spPr>
        <p:txBody>
          <a:bodyPr/>
          <a:lstStyle/>
          <a:p>
            <a:r>
              <a:rPr lang="en-US" dirty="0"/>
              <a:t>Click to edit Master title style</a:t>
            </a:r>
          </a:p>
        </p:txBody>
      </p:sp>
      <p:sp>
        <p:nvSpPr>
          <p:cNvPr id="3" name="Content Placeholder 2"/>
          <p:cNvSpPr>
            <a:spLocks noGrp="1"/>
          </p:cNvSpPr>
          <p:nvPr>
            <p:ph idx="1"/>
          </p:nvPr>
        </p:nvSpPr>
        <p:spPr>
          <a:xfrm>
            <a:off x="438150" y="1529542"/>
            <a:ext cx="11258550" cy="46474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A28C45A-1671-4334-BF2E-5D8FEFDD8541}" type="slidenum">
              <a:rPr lang="en-US" smtClean="0"/>
              <a:t>‹#›</a:t>
            </a:fld>
            <a:endParaRPr lang="en-US"/>
          </a:p>
        </p:txBody>
      </p:sp>
      <p:sp>
        <p:nvSpPr>
          <p:cNvPr id="7" name="Rectangle 6"/>
          <p:cNvSpPr/>
          <p:nvPr userDrawn="1"/>
        </p:nvSpPr>
        <p:spPr>
          <a:xfrm flipV="1">
            <a:off x="438150" y="1286221"/>
            <a:ext cx="10915650" cy="45719"/>
          </a:xfrm>
          <a:prstGeom prst="rect">
            <a:avLst/>
          </a:prstGeom>
          <a:gradFill flip="none" rotWithShape="1">
            <a:gsLst>
              <a:gs pos="0">
                <a:srgbClr val="008000"/>
              </a:gs>
              <a:gs pos="71000">
                <a:srgbClr val="FFFF00">
                  <a:shade val="67500"/>
                  <a:satMod val="115000"/>
                </a:srgbClr>
              </a:gs>
              <a:gs pos="100000">
                <a:srgbClr val="FFFF00">
                  <a:shade val="100000"/>
                  <a:satMod val="115000"/>
                </a:srgbClr>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050" name="Picture 2" descr="Image result for george mason logo transparent computational social sci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8150" y="6188350"/>
            <a:ext cx="820193" cy="53312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userDrawn="1"/>
        </p:nvCxnSpPr>
        <p:spPr>
          <a:xfrm flipV="1">
            <a:off x="1428750" y="6318250"/>
            <a:ext cx="0" cy="431801"/>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2" name="TextBox 11"/>
          <p:cNvSpPr txBox="1"/>
          <p:nvPr userDrawn="1"/>
        </p:nvSpPr>
        <p:spPr>
          <a:xfrm>
            <a:off x="1475333" y="6380261"/>
            <a:ext cx="4743450" cy="307777"/>
          </a:xfrm>
          <a:prstGeom prst="rect">
            <a:avLst/>
          </a:prstGeom>
          <a:noFill/>
        </p:spPr>
        <p:txBody>
          <a:bodyPr wrap="square" rtlCol="0">
            <a:spAutoFit/>
          </a:bodyPr>
          <a:lstStyle/>
          <a:p>
            <a:r>
              <a:rPr lang="en-US" sz="1400" dirty="0">
                <a:solidFill>
                  <a:schemeClr val="tx1">
                    <a:lumMod val="65000"/>
                    <a:lumOff val="35000"/>
                  </a:schemeClr>
                </a:solidFill>
              </a:rPr>
              <a:t>Computational Social Science</a:t>
            </a:r>
          </a:p>
        </p:txBody>
      </p:sp>
    </p:spTree>
    <p:extLst>
      <p:ext uri="{BB962C8B-B14F-4D97-AF65-F5344CB8AC3E}">
        <p14:creationId xmlns:p14="http://schemas.microsoft.com/office/powerpoint/2010/main" val="150373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845800" cy="2852737"/>
          </a:xfrm>
        </p:spPr>
        <p:txBody>
          <a:bodyPr anchor="b">
            <a:normAutofit/>
          </a:bodyPr>
          <a:lstStyle>
            <a:lvl1pPr algn="r">
              <a:defRPr sz="4000"/>
            </a:lvl1pPr>
          </a:lstStyle>
          <a:p>
            <a:r>
              <a:rPr lang="en-US" dirty="0"/>
              <a:t>Click to edit Master title style</a:t>
            </a:r>
          </a:p>
        </p:txBody>
      </p:sp>
      <p:sp>
        <p:nvSpPr>
          <p:cNvPr id="3" name="Text Placeholder 2"/>
          <p:cNvSpPr>
            <a:spLocks noGrp="1"/>
          </p:cNvSpPr>
          <p:nvPr>
            <p:ph type="body" idx="1"/>
          </p:nvPr>
        </p:nvSpPr>
        <p:spPr>
          <a:xfrm>
            <a:off x="831850" y="4589463"/>
            <a:ext cx="10845800"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A28C45A-1671-4334-BF2E-5D8FEFDD8541}" type="slidenum">
              <a:rPr lang="en-US" smtClean="0"/>
              <a:t>‹#›</a:t>
            </a:fld>
            <a:endParaRPr lang="en-US"/>
          </a:p>
        </p:txBody>
      </p:sp>
      <p:pic>
        <p:nvPicPr>
          <p:cNvPr id="7" name="Picture 2" descr="Image result for george mason logo transparent computational social sci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8150" y="6188350"/>
            <a:ext cx="820193" cy="5331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flipV="1">
            <a:off x="1428750" y="6318250"/>
            <a:ext cx="0" cy="431801"/>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9" name="TextBox 8"/>
          <p:cNvSpPr txBox="1"/>
          <p:nvPr userDrawn="1"/>
        </p:nvSpPr>
        <p:spPr>
          <a:xfrm>
            <a:off x="1475333" y="6380261"/>
            <a:ext cx="4743450" cy="307777"/>
          </a:xfrm>
          <a:prstGeom prst="rect">
            <a:avLst/>
          </a:prstGeom>
          <a:noFill/>
        </p:spPr>
        <p:txBody>
          <a:bodyPr wrap="square" rtlCol="0">
            <a:spAutoFit/>
          </a:bodyPr>
          <a:lstStyle/>
          <a:p>
            <a:r>
              <a:rPr lang="en-US" sz="1400" dirty="0">
                <a:solidFill>
                  <a:schemeClr val="tx1">
                    <a:lumMod val="65000"/>
                    <a:lumOff val="35000"/>
                  </a:schemeClr>
                </a:solidFill>
              </a:rPr>
              <a:t>Computational Social Science</a:t>
            </a:r>
          </a:p>
        </p:txBody>
      </p:sp>
    </p:spTree>
    <p:extLst>
      <p:ext uri="{BB962C8B-B14F-4D97-AF65-F5344CB8AC3E}">
        <p14:creationId xmlns:p14="http://schemas.microsoft.com/office/powerpoint/2010/main" val="92785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A28C45A-1671-4334-BF2E-5D8FEFDD8541}" type="slidenum">
              <a:rPr lang="en-US" smtClean="0"/>
              <a:t>‹#›</a:t>
            </a:fld>
            <a:endParaRPr lang="en-US"/>
          </a:p>
        </p:txBody>
      </p:sp>
      <p:pic>
        <p:nvPicPr>
          <p:cNvPr id="7" name="Picture 2" descr="Image result for george mason logo transparent computational social sci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8150" y="6188350"/>
            <a:ext cx="820193" cy="5331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flipV="1">
            <a:off x="1428750" y="6318250"/>
            <a:ext cx="0" cy="431801"/>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9" name="TextBox 8"/>
          <p:cNvSpPr txBox="1"/>
          <p:nvPr userDrawn="1"/>
        </p:nvSpPr>
        <p:spPr>
          <a:xfrm>
            <a:off x="1475333" y="6380261"/>
            <a:ext cx="4743450" cy="307777"/>
          </a:xfrm>
          <a:prstGeom prst="rect">
            <a:avLst/>
          </a:prstGeom>
          <a:noFill/>
        </p:spPr>
        <p:txBody>
          <a:bodyPr wrap="square" rtlCol="0">
            <a:spAutoFit/>
          </a:bodyPr>
          <a:lstStyle/>
          <a:p>
            <a:r>
              <a:rPr lang="en-US" sz="1400" dirty="0">
                <a:solidFill>
                  <a:schemeClr val="tx1">
                    <a:lumMod val="65000"/>
                    <a:lumOff val="35000"/>
                  </a:schemeClr>
                </a:solidFill>
              </a:rPr>
              <a:t>Computational Social Science</a:t>
            </a:r>
          </a:p>
        </p:txBody>
      </p:sp>
      <p:sp>
        <p:nvSpPr>
          <p:cNvPr id="10" name="Title 1"/>
          <p:cNvSpPr>
            <a:spLocks noGrp="1"/>
          </p:cNvSpPr>
          <p:nvPr>
            <p:ph type="title"/>
          </p:nvPr>
        </p:nvSpPr>
        <p:spPr>
          <a:xfrm>
            <a:off x="438150" y="365126"/>
            <a:ext cx="11258550" cy="906722"/>
          </a:xfrm>
        </p:spPr>
        <p:txBody>
          <a:bodyPr/>
          <a:lstStyle/>
          <a:p>
            <a:r>
              <a:rPr lang="en-US" dirty="0"/>
              <a:t>Click to edit Master title style</a:t>
            </a:r>
          </a:p>
        </p:txBody>
      </p:sp>
      <p:sp>
        <p:nvSpPr>
          <p:cNvPr id="11" name="Rectangle 10"/>
          <p:cNvSpPr/>
          <p:nvPr userDrawn="1"/>
        </p:nvSpPr>
        <p:spPr>
          <a:xfrm flipV="1">
            <a:off x="438150" y="1286221"/>
            <a:ext cx="10915650" cy="45719"/>
          </a:xfrm>
          <a:prstGeom prst="rect">
            <a:avLst/>
          </a:prstGeom>
          <a:gradFill flip="none" rotWithShape="1">
            <a:gsLst>
              <a:gs pos="0">
                <a:srgbClr val="008000"/>
              </a:gs>
              <a:gs pos="71000">
                <a:srgbClr val="FFFF00">
                  <a:shade val="67500"/>
                  <a:satMod val="115000"/>
                </a:srgbClr>
              </a:gs>
              <a:gs pos="100000">
                <a:srgbClr val="FFFF00">
                  <a:shade val="100000"/>
                  <a:satMod val="115000"/>
                </a:srgbClr>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715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A28C45A-1671-4334-BF2E-5D8FEFDD8541}" type="slidenum">
              <a:rPr lang="en-US" smtClean="0"/>
              <a:t>‹#›</a:t>
            </a:fld>
            <a:endParaRPr lang="en-US"/>
          </a:p>
        </p:txBody>
      </p:sp>
      <p:pic>
        <p:nvPicPr>
          <p:cNvPr id="5" name="Picture 2" descr="Image result for george mason logo transparent computational social sci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8150" y="6188350"/>
            <a:ext cx="820193" cy="5331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flipV="1">
            <a:off x="1428750" y="6318250"/>
            <a:ext cx="0" cy="431801"/>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7" name="TextBox 6"/>
          <p:cNvSpPr txBox="1"/>
          <p:nvPr userDrawn="1"/>
        </p:nvSpPr>
        <p:spPr>
          <a:xfrm>
            <a:off x="1475333" y="6380261"/>
            <a:ext cx="4743450" cy="307777"/>
          </a:xfrm>
          <a:prstGeom prst="rect">
            <a:avLst/>
          </a:prstGeom>
          <a:noFill/>
        </p:spPr>
        <p:txBody>
          <a:bodyPr wrap="square" rtlCol="0">
            <a:spAutoFit/>
          </a:bodyPr>
          <a:lstStyle/>
          <a:p>
            <a:r>
              <a:rPr lang="en-US" sz="1400" dirty="0">
                <a:solidFill>
                  <a:schemeClr val="tx1">
                    <a:lumMod val="65000"/>
                    <a:lumOff val="35000"/>
                  </a:schemeClr>
                </a:solidFill>
              </a:rPr>
              <a:t>Computational Social Science</a:t>
            </a:r>
          </a:p>
        </p:txBody>
      </p:sp>
    </p:spTree>
    <p:extLst>
      <p:ext uri="{BB962C8B-B14F-4D97-AF65-F5344CB8AC3E}">
        <p14:creationId xmlns:p14="http://schemas.microsoft.com/office/powerpoint/2010/main" val="34561729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126"/>
            <a:ext cx="11220450" cy="9067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529542"/>
            <a:ext cx="11220450" cy="46474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610600" y="6356350"/>
            <a:ext cx="3067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8C45A-1671-4334-BF2E-5D8FEFDD8541}" type="slidenum">
              <a:rPr lang="en-US" smtClean="0"/>
              <a:t>‹#›</a:t>
            </a:fld>
            <a:endParaRPr lang="en-US"/>
          </a:p>
        </p:txBody>
      </p:sp>
    </p:spTree>
    <p:extLst>
      <p:ext uri="{BB962C8B-B14F-4D97-AF65-F5344CB8AC3E}">
        <p14:creationId xmlns:p14="http://schemas.microsoft.com/office/powerpoint/2010/main" val="598367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3366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336600"/>
        </a:buClr>
        <a:buFont typeface="Roboto Light"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3366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336600"/>
        </a:buClr>
        <a:buFont typeface="Roboto Light"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3366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tpike3/bilateralshapley" TargetMode="External"/><Relationship Id="rId7" Type="http://schemas.openxmlformats.org/officeDocument/2006/relationships/hyperlink" Target="https://github.com/projectmesa/mesa/wiki/Mesa-Packages"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mesa.readthedocs.io/en/master/packages.html" TargetMode="External"/><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hyperlink" Target="https://github.com/econ-ar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00" dirty="0"/>
              <a:t>Integrating Computational Tools into foreign policy analysis</a:t>
            </a:r>
            <a:endParaRPr lang="en-US" sz="4000" b="1" dirty="0"/>
          </a:p>
        </p:txBody>
      </p:sp>
      <p:sp>
        <p:nvSpPr>
          <p:cNvPr id="3" name="Subtitle 2"/>
          <p:cNvSpPr>
            <a:spLocks noGrp="1"/>
          </p:cNvSpPr>
          <p:nvPr>
            <p:ph type="subTitle" idx="1"/>
          </p:nvPr>
        </p:nvSpPr>
        <p:spPr/>
        <p:txBody>
          <a:bodyPr>
            <a:normAutofit fontScale="92500"/>
          </a:bodyPr>
          <a:lstStyle/>
          <a:p>
            <a:r>
              <a:rPr lang="en-US" i="1" dirty="0"/>
              <a:t>INTRODUCING MESA PACKAGES with A U.S. foreign policy case study</a:t>
            </a:r>
          </a:p>
        </p:txBody>
      </p:sp>
      <p:sp>
        <p:nvSpPr>
          <p:cNvPr id="7" name="Text Placeholder 6">
            <a:extLst>
              <a:ext uri="{FF2B5EF4-FFF2-40B4-BE49-F238E27FC236}">
                <a16:creationId xmlns:a16="http://schemas.microsoft.com/office/drawing/2014/main" id="{80BB5DA0-EA36-4C4A-87B9-2C0430E4DE9B}"/>
              </a:ext>
            </a:extLst>
          </p:cNvPr>
          <p:cNvSpPr>
            <a:spLocks noGrp="1"/>
          </p:cNvSpPr>
          <p:nvPr>
            <p:ph type="body" sz="quarter" idx="13"/>
          </p:nvPr>
        </p:nvSpPr>
        <p:spPr/>
        <p:txBody>
          <a:bodyPr/>
          <a:lstStyle/>
          <a:p>
            <a:r>
              <a:rPr lang="en-US" i="1" dirty="0"/>
              <a:t>Tom Pike</a:t>
            </a:r>
          </a:p>
          <a:p>
            <a:endParaRPr lang="en-US" dirty="0"/>
          </a:p>
        </p:txBody>
      </p:sp>
      <p:sp>
        <p:nvSpPr>
          <p:cNvPr id="9" name="Text Placeholder 8">
            <a:extLst>
              <a:ext uri="{FF2B5EF4-FFF2-40B4-BE49-F238E27FC236}">
                <a16:creationId xmlns:a16="http://schemas.microsoft.com/office/drawing/2014/main" id="{E1FD40A5-BEF0-447C-9F3A-550B3B22F945}"/>
              </a:ext>
            </a:extLst>
          </p:cNvPr>
          <p:cNvSpPr>
            <a:spLocks noGrp="1"/>
          </p:cNvSpPr>
          <p:nvPr>
            <p:ph type="body" sz="quarter" idx="14"/>
          </p:nvPr>
        </p:nvSpPr>
        <p:spPr/>
        <p:txBody>
          <a:bodyPr/>
          <a:lstStyle/>
          <a:p>
            <a:r>
              <a:rPr lang="en-US" dirty="0"/>
              <a:t>18 April 2018</a:t>
            </a:r>
          </a:p>
        </p:txBody>
      </p:sp>
    </p:spTree>
    <p:extLst>
      <p:ext uri="{BB962C8B-B14F-4D97-AF65-F5344CB8AC3E}">
        <p14:creationId xmlns:p14="http://schemas.microsoft.com/office/powerpoint/2010/main" val="2648727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7DC8-6C91-42D9-98A3-CC1AA41077B2}"/>
              </a:ext>
            </a:extLst>
          </p:cNvPr>
          <p:cNvSpPr>
            <a:spLocks noGrp="1"/>
          </p:cNvSpPr>
          <p:nvPr>
            <p:ph type="title"/>
          </p:nvPr>
        </p:nvSpPr>
        <p:spPr/>
        <p:txBody>
          <a:bodyPr/>
          <a:lstStyle/>
          <a:p>
            <a:r>
              <a:rPr lang="en-US" dirty="0"/>
              <a:t>Mesa packages- Trifecta</a:t>
            </a:r>
          </a:p>
        </p:txBody>
      </p:sp>
      <p:pic>
        <p:nvPicPr>
          <p:cNvPr id="2050" name="Picture 2" descr="https://cdn-images-1.medium.com/max/800/1*70aOJ1osE9C8cVZUkmH95g.png">
            <a:extLst>
              <a:ext uri="{FF2B5EF4-FFF2-40B4-BE49-F238E27FC236}">
                <a16:creationId xmlns:a16="http://schemas.microsoft.com/office/drawing/2014/main" id="{2F099B65-C354-4857-BCAD-F2032CE1E6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989" y="2221766"/>
            <a:ext cx="2363153" cy="1964371"/>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44705A-BF28-47A4-AAB6-56289EF4619E}"/>
              </a:ext>
            </a:extLst>
          </p:cNvPr>
          <p:cNvSpPr txBox="1"/>
          <p:nvPr/>
        </p:nvSpPr>
        <p:spPr>
          <a:xfrm>
            <a:off x="70165" y="1666264"/>
            <a:ext cx="4142994" cy="369332"/>
          </a:xfrm>
          <a:prstGeom prst="rect">
            <a:avLst/>
          </a:prstGeom>
          <a:noFill/>
        </p:spPr>
        <p:txBody>
          <a:bodyPr wrap="none" rtlCol="0">
            <a:spAutoFit/>
          </a:bodyPr>
          <a:lstStyle/>
          <a:p>
            <a:r>
              <a:rPr lang="en-US" b="1" dirty="0"/>
              <a:t>PACKAGE ON GITHUB (or SIMILAR)</a:t>
            </a:r>
          </a:p>
        </p:txBody>
      </p:sp>
      <p:sp>
        <p:nvSpPr>
          <p:cNvPr id="5" name="Rectangle 4">
            <a:extLst>
              <a:ext uri="{FF2B5EF4-FFF2-40B4-BE49-F238E27FC236}">
                <a16:creationId xmlns:a16="http://schemas.microsoft.com/office/drawing/2014/main" id="{DF349287-886E-49CC-9191-14242E68120B}"/>
              </a:ext>
            </a:extLst>
          </p:cNvPr>
          <p:cNvSpPr/>
          <p:nvPr/>
        </p:nvSpPr>
        <p:spPr>
          <a:xfrm>
            <a:off x="4565" y="4534971"/>
            <a:ext cx="3604987" cy="646331"/>
          </a:xfrm>
          <a:prstGeom prst="rect">
            <a:avLst/>
          </a:prstGeom>
        </p:spPr>
        <p:txBody>
          <a:bodyPr wrap="square">
            <a:spAutoFit/>
          </a:bodyPr>
          <a:lstStyle/>
          <a:p>
            <a:r>
              <a:rPr lang="en-US" dirty="0">
                <a:hlinkClick r:id="rId3"/>
              </a:rPr>
              <a:t>https://github.com/tpike3/bilateralshapley</a:t>
            </a:r>
            <a:endParaRPr lang="en-US" dirty="0"/>
          </a:p>
        </p:txBody>
      </p:sp>
      <p:pic>
        <p:nvPicPr>
          <p:cNvPr id="2052" name="Picture 4" descr="@projectmesa">
            <a:extLst>
              <a:ext uri="{FF2B5EF4-FFF2-40B4-BE49-F238E27FC236}">
                <a16:creationId xmlns:a16="http://schemas.microsoft.com/office/drawing/2014/main" id="{C0B0FF1F-1773-457B-891B-90D3258074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7732" y="1991267"/>
            <a:ext cx="1960260" cy="19602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23B702-9260-461B-AE9F-563B976B7C2C}"/>
              </a:ext>
            </a:extLst>
          </p:cNvPr>
          <p:cNvSpPr txBox="1"/>
          <p:nvPr/>
        </p:nvSpPr>
        <p:spPr>
          <a:xfrm>
            <a:off x="7999426" y="1593592"/>
            <a:ext cx="2433102" cy="369332"/>
          </a:xfrm>
          <a:prstGeom prst="rect">
            <a:avLst/>
          </a:prstGeom>
          <a:noFill/>
        </p:spPr>
        <p:txBody>
          <a:bodyPr wrap="none" rtlCol="0">
            <a:spAutoFit/>
          </a:bodyPr>
          <a:lstStyle/>
          <a:p>
            <a:r>
              <a:rPr lang="en-US" b="1" dirty="0"/>
              <a:t>LINK ON MESA WIKI</a:t>
            </a:r>
          </a:p>
        </p:txBody>
      </p:sp>
      <p:pic>
        <p:nvPicPr>
          <p:cNvPr id="2054" name="Picture 6" descr="http://www.clker.com/cliparts/c/9/e/b/15147313061275352418free-frustrated-computer-user-clipart.med.png">
            <a:extLst>
              <a:ext uri="{FF2B5EF4-FFF2-40B4-BE49-F238E27FC236}">
                <a16:creationId xmlns:a16="http://schemas.microsoft.com/office/drawing/2014/main" id="{3CA0E389-53C6-4F1B-B985-E970A9C937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302" y="3771602"/>
            <a:ext cx="2857500" cy="2819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113543FA-D931-487A-8995-94637E9B0021}"/>
              </a:ext>
            </a:extLst>
          </p:cNvPr>
          <p:cNvCxnSpPr/>
          <p:nvPr/>
        </p:nvCxnSpPr>
        <p:spPr>
          <a:xfrm>
            <a:off x="3460684" y="3771602"/>
            <a:ext cx="752475" cy="590550"/>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D069E98-00F7-4AB5-9EC8-24F087DC9A60}"/>
              </a:ext>
            </a:extLst>
          </p:cNvPr>
          <p:cNvCxnSpPr>
            <a:cxnSpLocks/>
          </p:cNvCxnSpPr>
          <p:nvPr/>
        </p:nvCxnSpPr>
        <p:spPr>
          <a:xfrm>
            <a:off x="3426195" y="2855654"/>
            <a:ext cx="4431507" cy="0"/>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C39FA39-0261-4CD5-8A36-E320DC94602B}"/>
              </a:ext>
            </a:extLst>
          </p:cNvPr>
          <p:cNvCxnSpPr>
            <a:cxnSpLocks/>
          </p:cNvCxnSpPr>
          <p:nvPr/>
        </p:nvCxnSpPr>
        <p:spPr>
          <a:xfrm flipH="1">
            <a:off x="7196945" y="3818454"/>
            <a:ext cx="739338" cy="505896"/>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308209C-E0C8-40AF-B962-99254AEDA941}"/>
              </a:ext>
            </a:extLst>
          </p:cNvPr>
          <p:cNvSpPr txBox="1"/>
          <p:nvPr/>
        </p:nvSpPr>
        <p:spPr>
          <a:xfrm>
            <a:off x="5229014" y="3296245"/>
            <a:ext cx="825867" cy="369332"/>
          </a:xfrm>
          <a:prstGeom prst="rect">
            <a:avLst/>
          </a:prstGeom>
          <a:noFill/>
        </p:spPr>
        <p:txBody>
          <a:bodyPr wrap="none" rtlCol="0">
            <a:spAutoFit/>
          </a:bodyPr>
          <a:lstStyle/>
          <a:p>
            <a:r>
              <a:rPr lang="en-US" b="1" dirty="0"/>
              <a:t>USER</a:t>
            </a:r>
          </a:p>
        </p:txBody>
      </p:sp>
      <p:sp>
        <p:nvSpPr>
          <p:cNvPr id="3" name="Rectangle 2">
            <a:extLst>
              <a:ext uri="{FF2B5EF4-FFF2-40B4-BE49-F238E27FC236}">
                <a16:creationId xmlns:a16="http://schemas.microsoft.com/office/drawing/2014/main" id="{B8C9CD31-15D5-43FB-85E3-226896B30719}"/>
              </a:ext>
            </a:extLst>
          </p:cNvPr>
          <p:cNvSpPr/>
          <p:nvPr/>
        </p:nvSpPr>
        <p:spPr>
          <a:xfrm>
            <a:off x="2996142" y="6512361"/>
            <a:ext cx="5545108" cy="369332"/>
          </a:xfrm>
          <a:prstGeom prst="rect">
            <a:avLst/>
          </a:prstGeom>
        </p:spPr>
        <p:txBody>
          <a:bodyPr wrap="none">
            <a:spAutoFit/>
          </a:bodyPr>
          <a:lstStyle/>
          <a:p>
            <a:r>
              <a:rPr lang="en-US" dirty="0">
                <a:hlinkClick r:id="rId6"/>
              </a:rPr>
              <a:t>http://mesa.readthedocs.io/en/master/packages.html</a:t>
            </a:r>
            <a:endParaRPr lang="en-US" dirty="0"/>
          </a:p>
        </p:txBody>
      </p:sp>
      <p:sp>
        <p:nvSpPr>
          <p:cNvPr id="7" name="Rectangle 6">
            <a:extLst>
              <a:ext uri="{FF2B5EF4-FFF2-40B4-BE49-F238E27FC236}">
                <a16:creationId xmlns:a16="http://schemas.microsoft.com/office/drawing/2014/main" id="{89B49B91-A384-450B-AC4B-6F9B76C7E440}"/>
              </a:ext>
            </a:extLst>
          </p:cNvPr>
          <p:cNvSpPr/>
          <p:nvPr/>
        </p:nvSpPr>
        <p:spPr>
          <a:xfrm>
            <a:off x="5229014" y="1307477"/>
            <a:ext cx="6122189" cy="369332"/>
          </a:xfrm>
          <a:prstGeom prst="rect">
            <a:avLst/>
          </a:prstGeom>
        </p:spPr>
        <p:txBody>
          <a:bodyPr wrap="none">
            <a:spAutoFit/>
          </a:bodyPr>
          <a:lstStyle/>
          <a:p>
            <a:r>
              <a:rPr lang="en-US" dirty="0">
                <a:hlinkClick r:id="rId7"/>
              </a:rPr>
              <a:t>https://github.com/projectmesa/mesa/wiki/Mesa-Packages</a:t>
            </a:r>
            <a:endParaRPr lang="en-US" dirty="0"/>
          </a:p>
        </p:txBody>
      </p:sp>
      <p:pic>
        <p:nvPicPr>
          <p:cNvPr id="9" name="Picture 8">
            <a:extLst>
              <a:ext uri="{FF2B5EF4-FFF2-40B4-BE49-F238E27FC236}">
                <a16:creationId xmlns:a16="http://schemas.microsoft.com/office/drawing/2014/main" id="{CB9251DE-C656-44F8-BF0A-EA25A55E1636}"/>
              </a:ext>
            </a:extLst>
          </p:cNvPr>
          <p:cNvPicPr>
            <a:picLocks noChangeAspect="1"/>
          </p:cNvPicPr>
          <p:nvPr/>
        </p:nvPicPr>
        <p:blipFill>
          <a:blip r:embed="rId8"/>
          <a:stretch>
            <a:fillRect/>
          </a:stretch>
        </p:blipFill>
        <p:spPr>
          <a:xfrm>
            <a:off x="8089005" y="4157383"/>
            <a:ext cx="2239550" cy="2047838"/>
          </a:xfrm>
          <a:prstGeom prst="rect">
            <a:avLst/>
          </a:prstGeom>
          <a:ln>
            <a:solidFill>
              <a:schemeClr val="accent1"/>
            </a:solidFill>
          </a:ln>
        </p:spPr>
      </p:pic>
      <p:cxnSp>
        <p:nvCxnSpPr>
          <p:cNvPr id="16" name="Straight Arrow Connector 15">
            <a:extLst>
              <a:ext uri="{FF2B5EF4-FFF2-40B4-BE49-F238E27FC236}">
                <a16:creationId xmlns:a16="http://schemas.microsoft.com/office/drawing/2014/main" id="{66AA8CD1-0B68-46C1-8854-CF55EE96347A}"/>
              </a:ext>
            </a:extLst>
          </p:cNvPr>
          <p:cNvCxnSpPr>
            <a:cxnSpLocks/>
          </p:cNvCxnSpPr>
          <p:nvPr/>
        </p:nvCxnSpPr>
        <p:spPr>
          <a:xfrm flipH="1" flipV="1">
            <a:off x="7196945" y="4928554"/>
            <a:ext cx="828917" cy="421022"/>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hlinkClick r:id="rId9"/>
            <a:extLst>
              <a:ext uri="{FF2B5EF4-FFF2-40B4-BE49-F238E27FC236}">
                <a16:creationId xmlns:a16="http://schemas.microsoft.com/office/drawing/2014/main" id="{04DD03CB-BAFB-4C6B-B7EA-40C2CA749F7B}"/>
              </a:ext>
            </a:extLst>
          </p:cNvPr>
          <p:cNvSpPr/>
          <p:nvPr/>
        </p:nvSpPr>
        <p:spPr>
          <a:xfrm>
            <a:off x="8738867" y="6327695"/>
            <a:ext cx="2967479" cy="369332"/>
          </a:xfrm>
          <a:prstGeom prst="rect">
            <a:avLst/>
          </a:prstGeom>
        </p:spPr>
        <p:txBody>
          <a:bodyPr wrap="none">
            <a:spAutoFit/>
          </a:bodyPr>
          <a:lstStyle/>
          <a:p>
            <a:r>
              <a:rPr lang="en-US" dirty="0">
                <a:hlinkClick r:id="rId9"/>
              </a:rPr>
              <a:t>https://github.com/econ-ark</a:t>
            </a:r>
            <a:endParaRPr lang="en-US" dirty="0"/>
          </a:p>
        </p:txBody>
      </p:sp>
    </p:spTree>
    <p:extLst>
      <p:ext uri="{BB962C8B-B14F-4D97-AF65-F5344CB8AC3E}">
        <p14:creationId xmlns:p14="http://schemas.microsoft.com/office/powerpoint/2010/main" val="342903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8687-ACC2-44D6-A54F-4C9FB787B059}"/>
              </a:ext>
            </a:extLst>
          </p:cNvPr>
          <p:cNvSpPr>
            <a:spLocks noGrp="1"/>
          </p:cNvSpPr>
          <p:nvPr>
            <p:ph type="title"/>
          </p:nvPr>
        </p:nvSpPr>
        <p:spPr/>
        <p:txBody>
          <a:bodyPr/>
          <a:lstStyle/>
          <a:p>
            <a:r>
              <a:rPr lang="en-US" dirty="0"/>
              <a:t>FUTURE – At 10 packages?</a:t>
            </a:r>
          </a:p>
        </p:txBody>
      </p:sp>
      <p:pic>
        <p:nvPicPr>
          <p:cNvPr id="5" name="Content Placeholder 4">
            <a:extLst>
              <a:ext uri="{FF2B5EF4-FFF2-40B4-BE49-F238E27FC236}">
                <a16:creationId xmlns:a16="http://schemas.microsoft.com/office/drawing/2014/main" id="{9A678C7B-ABFA-416E-BBCF-3EBD85C94BE9}"/>
              </a:ext>
            </a:extLst>
          </p:cNvPr>
          <p:cNvPicPr>
            <a:picLocks noGrp="1" noChangeAspect="1"/>
          </p:cNvPicPr>
          <p:nvPr>
            <p:ph idx="1"/>
          </p:nvPr>
        </p:nvPicPr>
        <p:blipFill>
          <a:blip r:embed="rId2"/>
          <a:stretch>
            <a:fillRect/>
          </a:stretch>
        </p:blipFill>
        <p:spPr>
          <a:xfrm>
            <a:off x="8148638" y="1436443"/>
            <a:ext cx="3588306" cy="2540736"/>
          </a:xfrm>
          <a:prstGeom prst="rect">
            <a:avLst/>
          </a:prstGeom>
          <a:ln>
            <a:solidFill>
              <a:schemeClr val="tx1"/>
            </a:solidFill>
          </a:ln>
        </p:spPr>
      </p:pic>
      <p:pic>
        <p:nvPicPr>
          <p:cNvPr id="4" name="Picture 3">
            <a:extLst>
              <a:ext uri="{FF2B5EF4-FFF2-40B4-BE49-F238E27FC236}">
                <a16:creationId xmlns:a16="http://schemas.microsoft.com/office/drawing/2014/main" id="{C3D4C342-A6E6-4B86-89F2-5279D0FEE062}"/>
              </a:ext>
            </a:extLst>
          </p:cNvPr>
          <p:cNvPicPr>
            <a:picLocks noChangeAspect="1"/>
          </p:cNvPicPr>
          <p:nvPr/>
        </p:nvPicPr>
        <p:blipFill>
          <a:blip r:embed="rId3"/>
          <a:stretch>
            <a:fillRect/>
          </a:stretch>
        </p:blipFill>
        <p:spPr>
          <a:xfrm>
            <a:off x="200025" y="1490662"/>
            <a:ext cx="4176713" cy="2432299"/>
          </a:xfrm>
          <a:prstGeom prst="rect">
            <a:avLst/>
          </a:prstGeom>
          <a:ln>
            <a:solidFill>
              <a:schemeClr val="tx1"/>
            </a:solidFill>
          </a:ln>
        </p:spPr>
      </p:pic>
      <p:pic>
        <p:nvPicPr>
          <p:cNvPr id="6" name="Picture 5">
            <a:extLst>
              <a:ext uri="{FF2B5EF4-FFF2-40B4-BE49-F238E27FC236}">
                <a16:creationId xmlns:a16="http://schemas.microsoft.com/office/drawing/2014/main" id="{E16DFD30-FEEE-4CC8-B2C3-C9C7434CDBE4}"/>
              </a:ext>
            </a:extLst>
          </p:cNvPr>
          <p:cNvPicPr>
            <a:picLocks noChangeAspect="1"/>
          </p:cNvPicPr>
          <p:nvPr/>
        </p:nvPicPr>
        <p:blipFill>
          <a:blip r:embed="rId4"/>
          <a:stretch>
            <a:fillRect/>
          </a:stretch>
        </p:blipFill>
        <p:spPr>
          <a:xfrm>
            <a:off x="4540981" y="1436444"/>
            <a:ext cx="3443413" cy="2486517"/>
          </a:xfrm>
          <a:prstGeom prst="rect">
            <a:avLst/>
          </a:prstGeom>
          <a:ln>
            <a:solidFill>
              <a:schemeClr val="tx1"/>
            </a:solidFill>
          </a:ln>
        </p:spPr>
      </p:pic>
      <p:sp>
        <p:nvSpPr>
          <p:cNvPr id="7" name="TextBox 6">
            <a:extLst>
              <a:ext uri="{FF2B5EF4-FFF2-40B4-BE49-F238E27FC236}">
                <a16:creationId xmlns:a16="http://schemas.microsoft.com/office/drawing/2014/main" id="{18FCACCF-2E87-433C-8D1A-3AEF61E7766D}"/>
              </a:ext>
            </a:extLst>
          </p:cNvPr>
          <p:cNvSpPr txBox="1"/>
          <p:nvPr/>
        </p:nvSpPr>
        <p:spPr>
          <a:xfrm>
            <a:off x="438150" y="4721007"/>
            <a:ext cx="10443885" cy="646331"/>
          </a:xfrm>
          <a:prstGeom prst="rect">
            <a:avLst/>
          </a:prstGeom>
          <a:noFill/>
        </p:spPr>
        <p:txBody>
          <a:bodyPr wrap="none" rtlCol="0">
            <a:spAutoFit/>
          </a:bodyPr>
          <a:lstStyle/>
          <a:p>
            <a:r>
              <a:rPr lang="en-US" sz="3600" b="1" dirty="0"/>
              <a:t>Why is this more important than convenience?</a:t>
            </a:r>
          </a:p>
        </p:txBody>
      </p:sp>
    </p:spTree>
    <p:extLst>
      <p:ext uri="{BB962C8B-B14F-4D97-AF65-F5344CB8AC3E}">
        <p14:creationId xmlns:p14="http://schemas.microsoft.com/office/powerpoint/2010/main" val="105839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6F2B-1DBC-4132-8208-32C439237E5B}"/>
              </a:ext>
            </a:extLst>
          </p:cNvPr>
          <p:cNvSpPr>
            <a:spLocks noGrp="1"/>
          </p:cNvSpPr>
          <p:nvPr>
            <p:ph type="title"/>
          </p:nvPr>
        </p:nvSpPr>
        <p:spPr/>
        <p:txBody>
          <a:bodyPr/>
          <a:lstStyle/>
          <a:p>
            <a:r>
              <a:rPr lang="en-US" dirty="0"/>
              <a:t>SCIENCE</a:t>
            </a:r>
          </a:p>
        </p:txBody>
      </p:sp>
      <p:sp>
        <p:nvSpPr>
          <p:cNvPr id="3" name="Content Placeholder 2">
            <a:extLst>
              <a:ext uri="{FF2B5EF4-FFF2-40B4-BE49-F238E27FC236}">
                <a16:creationId xmlns:a16="http://schemas.microsoft.com/office/drawing/2014/main" id="{1B7D86FF-D2A7-4D85-BA8D-8FDB85235C8E}"/>
              </a:ext>
            </a:extLst>
          </p:cNvPr>
          <p:cNvSpPr>
            <a:spLocks noGrp="1"/>
          </p:cNvSpPr>
          <p:nvPr>
            <p:ph idx="1"/>
          </p:nvPr>
        </p:nvSpPr>
        <p:spPr/>
        <p:txBody>
          <a:bodyPr>
            <a:normAutofit fontScale="85000" lnSpcReduction="20000"/>
          </a:bodyPr>
          <a:lstStyle/>
          <a:p>
            <a:r>
              <a:rPr lang="en-US" b="1" dirty="0"/>
              <a:t>Reproducibility </a:t>
            </a:r>
            <a:r>
              <a:rPr lang="en-US" dirty="0"/>
              <a:t>– Others one can run it and get the same result*</a:t>
            </a:r>
          </a:p>
          <a:p>
            <a:endParaRPr lang="en-US" dirty="0"/>
          </a:p>
          <a:p>
            <a:r>
              <a:rPr lang="en-US" b="1" dirty="0"/>
              <a:t>Replicability</a:t>
            </a:r>
            <a:r>
              <a:rPr lang="en-US" dirty="0"/>
              <a:t>  - Others can replicate the results across similar phenomenon*</a:t>
            </a:r>
          </a:p>
          <a:p>
            <a:pPr lvl="4"/>
            <a:endParaRPr lang="en-US" dirty="0"/>
          </a:p>
          <a:p>
            <a:r>
              <a:rPr lang="en-US" b="1" dirty="0"/>
              <a:t>Research</a:t>
            </a:r>
            <a:r>
              <a:rPr lang="en-US" dirty="0"/>
              <a:t> – Easier to find out </a:t>
            </a:r>
            <a:r>
              <a:rPr lang="en-US" sz="3800" b="1" dirty="0"/>
              <a:t>why</a:t>
            </a:r>
            <a:r>
              <a:rPr lang="en-US" dirty="0"/>
              <a:t> the results could not be reproduced or replicated  </a:t>
            </a:r>
          </a:p>
          <a:p>
            <a:endParaRPr lang="en-US" dirty="0"/>
          </a:p>
          <a:p>
            <a:pPr marL="0" indent="0" algn="ctr">
              <a:buNone/>
            </a:pPr>
            <a:r>
              <a:rPr lang="en-US" sz="4200" b="1" dirty="0"/>
              <a:t>Which will hopefully lead us to….</a:t>
            </a:r>
            <a:r>
              <a:rPr lang="en-US" sz="4200" dirty="0"/>
              <a:t> </a:t>
            </a:r>
          </a:p>
          <a:p>
            <a:endParaRPr lang="en-US" dirty="0"/>
          </a:p>
          <a:p>
            <a:endParaRPr lang="en-US" dirty="0"/>
          </a:p>
          <a:p>
            <a:pPr marL="0" indent="0">
              <a:buNone/>
            </a:pPr>
            <a:r>
              <a:rPr lang="en-US" sz="1900" dirty="0"/>
              <a:t>* Jeffrey T. Leek and Roger D. Peng, “Reproducible Research Can Still Be Wrong: Adopting a Prevention Approach,” </a:t>
            </a:r>
            <a:r>
              <a:rPr lang="en-US" sz="1900" i="1" dirty="0"/>
              <a:t>Proceedings of the National Academy of Sciences</a:t>
            </a:r>
            <a:r>
              <a:rPr lang="en-US" sz="1900" dirty="0"/>
              <a:t> 112, no. 6 (2015): 1645–46, </a:t>
            </a:r>
            <a:r>
              <a:rPr lang="en-US" sz="1900" dirty="0" err="1"/>
              <a:t>doi:10.1073</a:t>
            </a:r>
            <a:r>
              <a:rPr lang="en-US" sz="1900" dirty="0"/>
              <a:t>/</a:t>
            </a:r>
            <a:r>
              <a:rPr lang="en-US" sz="1900" dirty="0" err="1"/>
              <a:t>pnas.1421412111</a:t>
            </a:r>
            <a:r>
              <a:rPr lang="en-US" dirty="0"/>
              <a:t>.</a:t>
            </a:r>
          </a:p>
          <a:p>
            <a:endParaRPr lang="en-US" dirty="0"/>
          </a:p>
        </p:txBody>
      </p:sp>
    </p:spTree>
    <p:extLst>
      <p:ext uri="{BB962C8B-B14F-4D97-AF65-F5344CB8AC3E}">
        <p14:creationId xmlns:p14="http://schemas.microsoft.com/office/powerpoint/2010/main" val="394400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DFAA-F799-401B-8E2F-3FC02044923F}"/>
              </a:ext>
            </a:extLst>
          </p:cNvPr>
          <p:cNvSpPr>
            <a:spLocks noGrp="1"/>
          </p:cNvSpPr>
          <p:nvPr>
            <p:ph type="title"/>
          </p:nvPr>
        </p:nvSpPr>
        <p:spPr/>
        <p:txBody>
          <a:bodyPr>
            <a:normAutofit fontScale="90000"/>
          </a:bodyPr>
          <a:lstStyle/>
          <a:p>
            <a:r>
              <a:rPr lang="en-US" dirty="0"/>
              <a:t>A comprehensive Complex systems paradigm</a:t>
            </a:r>
          </a:p>
        </p:txBody>
      </p:sp>
      <p:sp>
        <p:nvSpPr>
          <p:cNvPr id="3" name="Content Placeholder 2">
            <a:extLst>
              <a:ext uri="{FF2B5EF4-FFF2-40B4-BE49-F238E27FC236}">
                <a16:creationId xmlns:a16="http://schemas.microsoft.com/office/drawing/2014/main" id="{26E18887-4173-433B-949E-B9B1D31CD4F1}"/>
              </a:ext>
            </a:extLst>
          </p:cNvPr>
          <p:cNvSpPr>
            <a:spLocks noGrp="1"/>
          </p:cNvSpPr>
          <p:nvPr>
            <p:ph idx="1"/>
          </p:nvPr>
        </p:nvSpPr>
        <p:spPr>
          <a:xfrm>
            <a:off x="438150" y="1529542"/>
            <a:ext cx="11165715" cy="4647421"/>
          </a:xfrm>
        </p:spPr>
        <p:txBody>
          <a:bodyPr/>
          <a:lstStyle/>
          <a:p>
            <a:pPr marL="0" indent="0" algn="ctr">
              <a:buNone/>
            </a:pPr>
            <a:r>
              <a:rPr lang="en-US" i="1" dirty="0"/>
              <a:t>Bottom up models are virtual laboratories where controlled experiments distinguish noise from signal in the systems organization…. This approach may change our whole notion of scientific theory, which until now has been based on the theories of physics. Theories of complex systems may never be reducible to simple analytical equations, but are more likely to be sets of conceptually simple mechanisms (e.g. Darwinian natural selection) that produce different dynamics and outcomes in different contexts.</a:t>
            </a:r>
            <a:endParaRPr lang="en-US" dirty="0"/>
          </a:p>
          <a:p>
            <a:pPr marL="0" indent="0">
              <a:buNone/>
            </a:pPr>
            <a:endParaRPr lang="en-US" sz="1800" dirty="0"/>
          </a:p>
          <a:p>
            <a:pPr marL="0" indent="0">
              <a:buNone/>
            </a:pPr>
            <a:r>
              <a:rPr lang="en-US" sz="1800" dirty="0"/>
              <a:t>Volker Grimm et al, “Pattern Oriented Modeling of Agent Based Complex Systems: Lessons from Ecology” Science, New Series, Vol. 310, No. 5750 (Nov. 11, 2005), pp. 987-991</a:t>
            </a:r>
          </a:p>
          <a:p>
            <a:endParaRPr lang="en-US" dirty="0"/>
          </a:p>
        </p:txBody>
      </p:sp>
    </p:spTree>
    <p:extLst>
      <p:ext uri="{BB962C8B-B14F-4D97-AF65-F5344CB8AC3E}">
        <p14:creationId xmlns:p14="http://schemas.microsoft.com/office/powerpoint/2010/main" val="123771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3A46B8-AA24-4147-8127-85873C78B81B}"/>
              </a:ext>
            </a:extLst>
          </p:cNvPr>
          <p:cNvSpPr>
            <a:spLocks noGrp="1"/>
          </p:cNvSpPr>
          <p:nvPr>
            <p:ph type="title"/>
          </p:nvPr>
        </p:nvSpPr>
        <p:spPr/>
        <p:txBody>
          <a:bodyPr/>
          <a:lstStyle/>
          <a:p>
            <a:r>
              <a:rPr lang="en-US" dirty="0"/>
              <a:t>QUESTIONS</a:t>
            </a:r>
          </a:p>
        </p:txBody>
      </p:sp>
      <p:sp>
        <p:nvSpPr>
          <p:cNvPr id="5" name="Text Placeholder 4">
            <a:extLst>
              <a:ext uri="{FF2B5EF4-FFF2-40B4-BE49-F238E27FC236}">
                <a16:creationId xmlns:a16="http://schemas.microsoft.com/office/drawing/2014/main" id="{934B9D00-BF49-4233-93FA-E7F96337D2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567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2829-59D1-49C2-9240-57D848C33F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C274C6E-FC3E-4697-A496-B7D4700120B3}"/>
              </a:ext>
            </a:extLst>
          </p:cNvPr>
          <p:cNvSpPr>
            <a:spLocks noGrp="1"/>
          </p:cNvSpPr>
          <p:nvPr>
            <p:ph idx="1"/>
          </p:nvPr>
        </p:nvSpPr>
        <p:spPr/>
        <p:txBody>
          <a:bodyPr>
            <a:normAutofit/>
          </a:bodyPr>
          <a:lstStyle/>
          <a:p>
            <a:pPr lvl="1"/>
            <a:endParaRPr lang="en-US" dirty="0"/>
          </a:p>
          <a:p>
            <a:pPr lvl="1"/>
            <a:r>
              <a:rPr lang="en-US" dirty="0"/>
              <a:t>Emergent Behavior</a:t>
            </a:r>
          </a:p>
          <a:p>
            <a:pPr lvl="1"/>
            <a:r>
              <a:rPr lang="en-US" dirty="0"/>
              <a:t>Coalition Formation Example</a:t>
            </a:r>
          </a:p>
          <a:p>
            <a:pPr lvl="2"/>
            <a:r>
              <a:rPr lang="en-US" dirty="0"/>
              <a:t>Toy Example</a:t>
            </a:r>
          </a:p>
          <a:p>
            <a:pPr lvl="2"/>
            <a:r>
              <a:rPr lang="en-US" dirty="0"/>
              <a:t>Libya Policy Example</a:t>
            </a:r>
          </a:p>
          <a:p>
            <a:pPr lvl="2"/>
            <a:r>
              <a:rPr lang="en-US" dirty="0"/>
              <a:t>Possibilities</a:t>
            </a:r>
          </a:p>
          <a:p>
            <a:pPr lvl="1"/>
            <a:r>
              <a:rPr lang="en-US" dirty="0"/>
              <a:t>Mesa Packages</a:t>
            </a:r>
          </a:p>
          <a:p>
            <a:pPr lvl="2"/>
            <a:r>
              <a:rPr lang="en-US" dirty="0"/>
              <a:t>Overview</a:t>
            </a:r>
          </a:p>
          <a:p>
            <a:pPr lvl="2"/>
            <a:r>
              <a:rPr lang="en-US" dirty="0"/>
              <a:t>How To</a:t>
            </a:r>
          </a:p>
          <a:p>
            <a:pPr lvl="2"/>
            <a:r>
              <a:rPr lang="en-US" dirty="0"/>
              <a:t>Future</a:t>
            </a:r>
          </a:p>
          <a:p>
            <a:pPr lvl="1"/>
            <a:r>
              <a:rPr lang="en-US" dirty="0"/>
              <a:t>Questions</a:t>
            </a:r>
          </a:p>
          <a:p>
            <a:endParaRPr lang="en-US" dirty="0"/>
          </a:p>
          <a:p>
            <a:endParaRPr lang="en-US" dirty="0"/>
          </a:p>
        </p:txBody>
      </p:sp>
    </p:spTree>
    <p:extLst>
      <p:ext uri="{BB962C8B-B14F-4D97-AF65-F5344CB8AC3E}">
        <p14:creationId xmlns:p14="http://schemas.microsoft.com/office/powerpoint/2010/main" val="297166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DFAA-F799-401B-8E2F-3FC02044923F}"/>
              </a:ext>
            </a:extLst>
          </p:cNvPr>
          <p:cNvSpPr>
            <a:spLocks noGrp="1"/>
          </p:cNvSpPr>
          <p:nvPr>
            <p:ph type="title"/>
          </p:nvPr>
        </p:nvSpPr>
        <p:spPr/>
        <p:txBody>
          <a:bodyPr/>
          <a:lstStyle/>
          <a:p>
            <a:r>
              <a:rPr lang="en-US" dirty="0"/>
              <a:t>Emergent Behavior</a:t>
            </a:r>
          </a:p>
        </p:txBody>
      </p:sp>
      <p:sp>
        <p:nvSpPr>
          <p:cNvPr id="3" name="Content Placeholder 2">
            <a:extLst>
              <a:ext uri="{FF2B5EF4-FFF2-40B4-BE49-F238E27FC236}">
                <a16:creationId xmlns:a16="http://schemas.microsoft.com/office/drawing/2014/main" id="{26E18887-4173-433B-949E-B9B1D31CD4F1}"/>
              </a:ext>
            </a:extLst>
          </p:cNvPr>
          <p:cNvSpPr>
            <a:spLocks noGrp="1"/>
          </p:cNvSpPr>
          <p:nvPr>
            <p:ph idx="1"/>
          </p:nvPr>
        </p:nvSpPr>
        <p:spPr>
          <a:xfrm>
            <a:off x="347999" y="1504951"/>
            <a:ext cx="3811878" cy="4736408"/>
          </a:xfrm>
          <a:ln>
            <a:solidFill>
              <a:schemeClr val="tx1"/>
            </a:solidFill>
          </a:ln>
        </p:spPr>
        <p:txBody>
          <a:bodyPr/>
          <a:lstStyle/>
          <a:p>
            <a:pPr marL="0" indent="0" algn="ctr">
              <a:buNone/>
            </a:pPr>
            <a:r>
              <a:rPr lang="en-US" b="1" u="sng" dirty="0"/>
              <a:t>OBSERVED</a:t>
            </a:r>
          </a:p>
          <a:p>
            <a:r>
              <a:rPr lang="en-US" dirty="0"/>
              <a:t>Starting code form scratch</a:t>
            </a:r>
          </a:p>
          <a:p>
            <a:r>
              <a:rPr lang="en-US" dirty="0"/>
              <a:t>Adapt existing models – </a:t>
            </a:r>
            <a:r>
              <a:rPr lang="en-US" sz="2000" dirty="0" err="1"/>
              <a:t>Netlogo</a:t>
            </a:r>
            <a:r>
              <a:rPr lang="en-US" sz="2000" dirty="0"/>
              <a:t>, MASON, </a:t>
            </a:r>
            <a:r>
              <a:rPr lang="en-US" sz="2000" dirty="0" err="1"/>
              <a:t>RePast</a:t>
            </a:r>
            <a:endParaRPr lang="en-US" sz="2000" dirty="0"/>
          </a:p>
          <a:p>
            <a:r>
              <a:rPr lang="en-US" b="1" u="sng" dirty="0"/>
              <a:t>But where is…</a:t>
            </a:r>
          </a:p>
          <a:p>
            <a:pPr lvl="1"/>
            <a:r>
              <a:rPr lang="en-US" dirty="0"/>
              <a:t>Citing/using  packages inside model</a:t>
            </a:r>
          </a:p>
        </p:txBody>
      </p:sp>
      <p:sp>
        <p:nvSpPr>
          <p:cNvPr id="4" name="Content Placeholder 2">
            <a:extLst>
              <a:ext uri="{FF2B5EF4-FFF2-40B4-BE49-F238E27FC236}">
                <a16:creationId xmlns:a16="http://schemas.microsoft.com/office/drawing/2014/main" id="{A620226E-0CFC-4973-A16A-4F37FEA8A85D}"/>
              </a:ext>
            </a:extLst>
          </p:cNvPr>
          <p:cNvSpPr txBox="1">
            <a:spLocks/>
          </p:cNvSpPr>
          <p:nvPr/>
        </p:nvSpPr>
        <p:spPr>
          <a:xfrm>
            <a:off x="7974973" y="1559593"/>
            <a:ext cx="3529886" cy="4681765"/>
          </a:xfrm>
          <a:prstGeom prst="rect">
            <a:avLst/>
          </a:prstGeom>
          <a:noFill/>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3366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336600"/>
              </a:buClr>
              <a:buFont typeface="Roboto Light"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3366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336600"/>
              </a:buClr>
              <a:buFont typeface="Roboto Light"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3366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POSSIBLE</a:t>
            </a:r>
          </a:p>
          <a:p>
            <a:r>
              <a:rPr lang="en-US" dirty="0"/>
              <a:t>Optimized libraries of aspects of ABMs</a:t>
            </a:r>
          </a:p>
          <a:p>
            <a:r>
              <a:rPr lang="en-US" dirty="0"/>
              <a:t>Already common practice for ML and NN</a:t>
            </a:r>
          </a:p>
          <a:p>
            <a:pPr marL="0" indent="0">
              <a:buNone/>
            </a:pPr>
            <a:r>
              <a:rPr lang="en-US" b="1" u="sng" dirty="0"/>
              <a:t>Goal Behavior</a:t>
            </a:r>
          </a:p>
          <a:p>
            <a:r>
              <a:rPr lang="en-US" dirty="0"/>
              <a:t>Modelers incorporate a variety of packages to build richer models </a:t>
            </a:r>
          </a:p>
        </p:txBody>
      </p:sp>
      <p:pic>
        <p:nvPicPr>
          <p:cNvPr id="1026" name="Picture 2" descr="Image result for image frustration">
            <a:extLst>
              <a:ext uri="{FF2B5EF4-FFF2-40B4-BE49-F238E27FC236}">
                <a16:creationId xmlns:a16="http://schemas.microsoft.com/office/drawing/2014/main" id="{63573CAE-F5D7-4A69-AC1F-FC1D58E57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033" y="1470112"/>
            <a:ext cx="3529886" cy="238751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E11435B-8C82-4063-BB8C-492F39857FE1}"/>
              </a:ext>
            </a:extLst>
          </p:cNvPr>
          <p:cNvPicPr>
            <a:picLocks noChangeAspect="1"/>
          </p:cNvPicPr>
          <p:nvPr/>
        </p:nvPicPr>
        <p:blipFill>
          <a:blip r:embed="rId3"/>
          <a:stretch>
            <a:fillRect/>
          </a:stretch>
        </p:blipFill>
        <p:spPr>
          <a:xfrm>
            <a:off x="4271963" y="3943495"/>
            <a:ext cx="3593549" cy="2297863"/>
          </a:xfrm>
          <a:prstGeom prst="rect">
            <a:avLst/>
          </a:prstGeom>
          <a:ln>
            <a:solidFill>
              <a:schemeClr val="tx1"/>
            </a:solidFill>
          </a:ln>
        </p:spPr>
      </p:pic>
    </p:spTree>
    <p:extLst>
      <p:ext uri="{BB962C8B-B14F-4D97-AF65-F5344CB8AC3E}">
        <p14:creationId xmlns:p14="http://schemas.microsoft.com/office/powerpoint/2010/main" val="785326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937E-3A33-47B4-8E88-6850BB0D7974}"/>
              </a:ext>
            </a:extLst>
          </p:cNvPr>
          <p:cNvSpPr>
            <a:spLocks noGrp="1"/>
          </p:cNvSpPr>
          <p:nvPr>
            <p:ph type="title"/>
          </p:nvPr>
        </p:nvSpPr>
        <p:spPr/>
        <p:txBody>
          <a:bodyPr/>
          <a:lstStyle/>
          <a:p>
            <a:r>
              <a:rPr lang="en-US" dirty="0"/>
              <a:t>Example – Gradient Descent Optimizer</a:t>
            </a:r>
          </a:p>
        </p:txBody>
      </p:sp>
      <p:sp>
        <p:nvSpPr>
          <p:cNvPr id="3" name="Content Placeholder 2">
            <a:extLst>
              <a:ext uri="{FF2B5EF4-FFF2-40B4-BE49-F238E27FC236}">
                <a16:creationId xmlns:a16="http://schemas.microsoft.com/office/drawing/2014/main" id="{08D54F46-3B62-4A4E-A507-8273C6468827}"/>
              </a:ext>
            </a:extLst>
          </p:cNvPr>
          <p:cNvSpPr>
            <a:spLocks noGrp="1"/>
          </p:cNvSpPr>
          <p:nvPr>
            <p:ph idx="1"/>
          </p:nvPr>
        </p:nvSpPr>
        <p:spPr>
          <a:xfrm>
            <a:off x="7657710" y="1435849"/>
            <a:ext cx="4461310" cy="4647421"/>
          </a:xfrm>
          <a:ln>
            <a:solidFill>
              <a:schemeClr val="tx1"/>
            </a:solidFill>
          </a:ln>
        </p:spPr>
        <p:txBody>
          <a:bodyPr/>
          <a:lstStyle/>
          <a:p>
            <a:pPr marL="0" indent="0">
              <a:buNone/>
            </a:pPr>
            <a:r>
              <a:rPr lang="en-US" b="1" dirty="0"/>
              <a:t>For me to call: </a:t>
            </a:r>
          </a:p>
          <a:p>
            <a:pPr marL="0" indent="0">
              <a:buNone/>
            </a:pPr>
            <a:r>
              <a:rPr lang="en-US" sz="2400" dirty="0"/>
              <a:t>optimizer = </a:t>
            </a:r>
            <a:r>
              <a:rPr lang="en-US" sz="2400" dirty="0" err="1"/>
              <a:t>tf.train.GradientDescentOptimizer</a:t>
            </a:r>
            <a:r>
              <a:rPr lang="en-US" sz="2400" dirty="0"/>
              <a:t>(0.5).minimize(loss)</a:t>
            </a:r>
          </a:p>
        </p:txBody>
      </p:sp>
      <p:sp>
        <p:nvSpPr>
          <p:cNvPr id="4" name="Content Placeholder 2">
            <a:extLst>
              <a:ext uri="{FF2B5EF4-FFF2-40B4-BE49-F238E27FC236}">
                <a16:creationId xmlns:a16="http://schemas.microsoft.com/office/drawing/2014/main" id="{1F48D9E0-5131-4522-8BFB-7EF17B634C18}"/>
              </a:ext>
            </a:extLst>
          </p:cNvPr>
          <p:cNvSpPr txBox="1">
            <a:spLocks/>
          </p:cNvSpPr>
          <p:nvPr/>
        </p:nvSpPr>
        <p:spPr>
          <a:xfrm>
            <a:off x="252415" y="1468407"/>
            <a:ext cx="4262437" cy="464742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366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336600"/>
              </a:buClr>
              <a:buFont typeface="Roboto Light"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3366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336600"/>
              </a:buClr>
              <a:buFont typeface="Roboto Light"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3366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TensorFlow:  </a:t>
            </a:r>
          </a:p>
          <a:p>
            <a:r>
              <a:rPr lang="en-US" dirty="0"/>
              <a:t>7 Classes (1</a:t>
            </a:r>
            <a:r>
              <a:rPr lang="en-US" baseline="30000" dirty="0"/>
              <a:t>st</a:t>
            </a:r>
            <a:r>
              <a:rPr lang="en-US" dirty="0"/>
              <a:t> Layer) </a:t>
            </a:r>
          </a:p>
          <a:p>
            <a:r>
              <a:rPr lang="en-US" dirty="0"/>
              <a:t> Calls 11,400 lines of      code*</a:t>
            </a:r>
          </a:p>
          <a:p>
            <a:pPr marL="0" indent="0">
              <a:buFont typeface="Arial" panose="020B0604020202020204" pitchFamily="34" charset="0"/>
              <a:buNone/>
            </a:pPr>
            <a:endParaRPr lang="en-US" dirty="0"/>
          </a:p>
          <a:p>
            <a:pPr marL="0" indent="0">
              <a:buFont typeface="Arial" panose="020B0604020202020204" pitchFamily="34" charset="0"/>
              <a:buNone/>
            </a:pPr>
            <a:r>
              <a:rPr lang="en-US" sz="2000" dirty="0"/>
              <a:t>*Doesn’t use all of them, but one of 11 calls and I am not a computer scientist</a:t>
            </a:r>
          </a:p>
        </p:txBody>
      </p:sp>
      <p:pic>
        <p:nvPicPr>
          <p:cNvPr id="2050" name="Picture 2" descr="Image result for image computer frustration">
            <a:extLst>
              <a:ext uri="{FF2B5EF4-FFF2-40B4-BE49-F238E27FC236}">
                <a16:creationId xmlns:a16="http://schemas.microsoft.com/office/drawing/2014/main" id="{F2F4306D-B3B2-4A87-81B9-EB9A52268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977" y="1468407"/>
            <a:ext cx="2936896" cy="236618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7659951-D483-47EE-BD71-53DBB4E4C998}"/>
              </a:ext>
            </a:extLst>
          </p:cNvPr>
          <p:cNvPicPr>
            <a:picLocks noChangeAspect="1"/>
          </p:cNvPicPr>
          <p:nvPr/>
        </p:nvPicPr>
        <p:blipFill>
          <a:blip r:embed="rId3"/>
          <a:stretch>
            <a:fillRect/>
          </a:stretch>
        </p:blipFill>
        <p:spPr>
          <a:xfrm>
            <a:off x="4598977" y="3905249"/>
            <a:ext cx="2974607" cy="2143903"/>
          </a:xfrm>
          <a:prstGeom prst="rect">
            <a:avLst/>
          </a:prstGeom>
          <a:ln>
            <a:solidFill>
              <a:schemeClr val="tx1"/>
            </a:solidFill>
          </a:ln>
        </p:spPr>
      </p:pic>
    </p:spTree>
    <p:extLst>
      <p:ext uri="{BB962C8B-B14F-4D97-AF65-F5344CB8AC3E}">
        <p14:creationId xmlns:p14="http://schemas.microsoft.com/office/powerpoint/2010/main" val="188514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CEBAA-DF44-4CAA-80A2-F71DEF2C222D}"/>
              </a:ext>
            </a:extLst>
          </p:cNvPr>
          <p:cNvSpPr>
            <a:spLocks noGrp="1"/>
          </p:cNvSpPr>
          <p:nvPr>
            <p:ph type="title"/>
          </p:nvPr>
        </p:nvSpPr>
        <p:spPr/>
        <p:txBody>
          <a:bodyPr/>
          <a:lstStyle/>
          <a:p>
            <a:r>
              <a:rPr lang="en-US" dirty="0"/>
              <a:t>Example- Bilateral Shapley Value</a:t>
            </a:r>
          </a:p>
        </p:txBody>
      </p:sp>
      <p:sp>
        <p:nvSpPr>
          <p:cNvPr id="3" name="Content Placeholder 2">
            <a:extLst>
              <a:ext uri="{FF2B5EF4-FFF2-40B4-BE49-F238E27FC236}">
                <a16:creationId xmlns:a16="http://schemas.microsoft.com/office/drawing/2014/main" id="{19C16847-7227-408E-A724-13170E0E9FF7}"/>
              </a:ext>
            </a:extLst>
          </p:cNvPr>
          <p:cNvSpPr>
            <a:spLocks noGrp="1"/>
          </p:cNvSpPr>
          <p:nvPr>
            <p:ph idx="1"/>
          </p:nvPr>
        </p:nvSpPr>
        <p:spPr>
          <a:xfrm>
            <a:off x="438150" y="1529543"/>
            <a:ext cx="5473253" cy="4596508"/>
          </a:xfrm>
          <a:ln>
            <a:solidFill>
              <a:schemeClr val="tx1"/>
            </a:solidFill>
          </a:ln>
        </p:spPr>
        <p:txBody>
          <a:bodyPr/>
          <a:lstStyle/>
          <a:p>
            <a:r>
              <a:rPr lang="en-US" b="1" dirty="0"/>
              <a:t>Coalition Game Theory- How agent coalesce to form groups</a:t>
            </a:r>
          </a:p>
          <a:p>
            <a:pPr lvl="1"/>
            <a:r>
              <a:rPr lang="en-US" dirty="0"/>
              <a:t>Transmission line siting*</a:t>
            </a:r>
          </a:p>
          <a:p>
            <a:pPr lvl="1"/>
            <a:r>
              <a:rPr lang="en-US" dirty="0"/>
              <a:t>Politicians supporting a bill</a:t>
            </a:r>
          </a:p>
          <a:p>
            <a:pPr lvl="1"/>
            <a:r>
              <a:rPr lang="en-US" dirty="0"/>
              <a:t>Villagers in civil conflict</a:t>
            </a:r>
          </a:p>
          <a:p>
            <a:pPr lvl="1"/>
            <a:r>
              <a:rPr lang="en-US" dirty="0"/>
              <a:t>Impact of U.S. Support…</a:t>
            </a:r>
          </a:p>
          <a:p>
            <a:pPr marL="457200" lvl="1" indent="0">
              <a:buNone/>
            </a:pPr>
            <a:endParaRPr lang="en-US" dirty="0"/>
          </a:p>
        </p:txBody>
      </p:sp>
      <p:pic>
        <p:nvPicPr>
          <p:cNvPr id="1026" name="Picture 2" descr="Sensors 12 09055f2 1024">
            <a:extLst>
              <a:ext uri="{FF2B5EF4-FFF2-40B4-BE49-F238E27FC236}">
                <a16:creationId xmlns:a16="http://schemas.microsoft.com/office/drawing/2014/main" id="{009C64A9-1086-4B2A-867B-F33AFAFA1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050" y="2393055"/>
            <a:ext cx="4805363" cy="20718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A3C7F52-EA28-44AA-8EDB-D4E89AC5D5F2}"/>
              </a:ext>
            </a:extLst>
          </p:cNvPr>
          <p:cNvSpPr/>
          <p:nvPr/>
        </p:nvSpPr>
        <p:spPr>
          <a:xfrm>
            <a:off x="6280599" y="5352276"/>
            <a:ext cx="6096000" cy="553998"/>
          </a:xfrm>
          <a:prstGeom prst="rect">
            <a:avLst/>
          </a:prstGeom>
        </p:spPr>
        <p:txBody>
          <a:bodyPr>
            <a:spAutoFit/>
          </a:bodyPr>
          <a:lstStyle/>
          <a:p>
            <a:r>
              <a:rPr lang="en-US" baseline="30000" dirty="0">
                <a:latin typeface="Calibri" panose="020F0502020204030204" pitchFamily="34" charset="0"/>
                <a:ea typeface="Calibri" panose="020F0502020204030204" pitchFamily="34" charset="0"/>
                <a:cs typeface="Times New Roman" panose="02020603050405020304" pitchFamily="18" charset="0"/>
              </a:rPr>
              <a:t>Hai-Yan Shi et al., “Game Theory for Wireless Sensor Networks: A Survey,” </a:t>
            </a:r>
            <a:r>
              <a:rPr lang="en-US" i="1" baseline="30000" dirty="0">
                <a:latin typeface="Calibri" panose="020F0502020204030204" pitchFamily="34" charset="0"/>
                <a:ea typeface="Calibri" panose="020F0502020204030204" pitchFamily="34" charset="0"/>
                <a:cs typeface="Times New Roman" panose="02020603050405020304" pitchFamily="18" charset="0"/>
              </a:rPr>
              <a:t>Sensors</a:t>
            </a:r>
            <a:r>
              <a:rPr lang="en-US" baseline="30000" dirty="0">
                <a:latin typeface="Calibri" panose="020F0502020204030204" pitchFamily="34" charset="0"/>
                <a:ea typeface="Calibri" panose="020F0502020204030204" pitchFamily="34" charset="0"/>
                <a:cs typeface="Times New Roman" panose="02020603050405020304" pitchFamily="18" charset="0"/>
              </a:rPr>
              <a:t> 12, no. 7 (July 2, 2012): 9055–97, </a:t>
            </a:r>
            <a:r>
              <a:rPr lang="en-US" baseline="30000" dirty="0" err="1">
                <a:latin typeface="Calibri" panose="020F0502020204030204" pitchFamily="34" charset="0"/>
                <a:ea typeface="Calibri" panose="020F0502020204030204" pitchFamily="34" charset="0"/>
                <a:cs typeface="Times New Roman" panose="02020603050405020304" pitchFamily="18" charset="0"/>
              </a:rPr>
              <a:t>doi:10.3390</a:t>
            </a:r>
            <a:r>
              <a:rPr lang="en-US" baseline="30000" dirty="0">
                <a:latin typeface="Calibri" panose="020F0502020204030204" pitchFamily="34" charset="0"/>
                <a:ea typeface="Calibri" panose="020F0502020204030204" pitchFamily="34" charset="0"/>
                <a:cs typeface="Times New Roman" panose="02020603050405020304" pitchFamily="18" charset="0"/>
              </a:rPr>
              <a:t>/</a:t>
            </a:r>
            <a:r>
              <a:rPr lang="en-US" baseline="30000" dirty="0" err="1">
                <a:latin typeface="Calibri" panose="020F0502020204030204" pitchFamily="34" charset="0"/>
                <a:ea typeface="Calibri" panose="020F0502020204030204" pitchFamily="34" charset="0"/>
                <a:cs typeface="Times New Roman" panose="02020603050405020304" pitchFamily="18" charset="0"/>
              </a:rPr>
              <a:t>s120709055</a:t>
            </a:r>
            <a:r>
              <a:rPr lang="en-US" baseline="30000"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Rectangle 3">
            <a:extLst>
              <a:ext uri="{FF2B5EF4-FFF2-40B4-BE49-F238E27FC236}">
                <a16:creationId xmlns:a16="http://schemas.microsoft.com/office/drawing/2014/main" id="{C6B98EE2-845C-40F8-AE36-A7A4DD277A92}"/>
              </a:ext>
            </a:extLst>
          </p:cNvPr>
          <p:cNvSpPr/>
          <p:nvPr/>
        </p:nvSpPr>
        <p:spPr>
          <a:xfrm>
            <a:off x="400050" y="5548970"/>
            <a:ext cx="5511352" cy="577081"/>
          </a:xfrm>
          <a:prstGeom prst="rect">
            <a:avLst/>
          </a:prstGeom>
        </p:spPr>
        <p:txBody>
          <a:bodyPr wrap="square">
            <a:spAutoFit/>
          </a:bodyPr>
          <a:lstStyle/>
          <a:p>
            <a:r>
              <a:rPr lang="en-US" sz="1050" dirty="0">
                <a:latin typeface="Calibri" panose="020F0502020204030204" pitchFamily="34" charset="0"/>
                <a:ea typeface="Calibri" panose="020F0502020204030204" pitchFamily="34" charset="0"/>
                <a:cs typeface="Times New Roman" panose="02020603050405020304" pitchFamily="18" charset="0"/>
              </a:rPr>
              <a:t>*Mark </a:t>
            </a:r>
            <a:r>
              <a:rPr lang="en-US" sz="1050" dirty="0" err="1">
                <a:latin typeface="Calibri" panose="020F0502020204030204" pitchFamily="34" charset="0"/>
                <a:ea typeface="Calibri" panose="020F0502020204030204" pitchFamily="34" charset="0"/>
                <a:cs typeface="Times New Roman" panose="02020603050405020304" pitchFamily="18" charset="0"/>
              </a:rPr>
              <a:t>Abdollahian</a:t>
            </a:r>
            <a:r>
              <a:rPr lang="en-US" sz="1050" dirty="0">
                <a:latin typeface="Calibri" panose="020F0502020204030204" pitchFamily="34" charset="0"/>
                <a:ea typeface="Calibri" panose="020F0502020204030204" pitchFamily="34" charset="0"/>
                <a:cs typeface="Times New Roman" panose="02020603050405020304" pitchFamily="18" charset="0"/>
              </a:rPr>
              <a:t>, Yang </a:t>
            </a:r>
            <a:r>
              <a:rPr lang="en-US" sz="1050" dirty="0" err="1">
                <a:latin typeface="Calibri" panose="020F0502020204030204" pitchFamily="34" charset="0"/>
                <a:ea typeface="Calibri" panose="020F0502020204030204" pitchFamily="34" charset="0"/>
                <a:cs typeface="Times New Roman" panose="02020603050405020304" pitchFamily="18" charset="0"/>
              </a:rPr>
              <a:t>Zinig</a:t>
            </a:r>
            <a:r>
              <a:rPr lang="en-US" sz="1050" dirty="0">
                <a:latin typeface="Calibri" panose="020F0502020204030204" pitchFamily="34" charset="0"/>
                <a:ea typeface="Calibri" panose="020F0502020204030204" pitchFamily="34" charset="0"/>
                <a:cs typeface="Times New Roman" panose="02020603050405020304" pitchFamily="18" charset="0"/>
              </a:rPr>
              <a:t>, and Hal Nelson, “Techno-Social Energy Infrastructure Siting : Sustainable Energy Modeling Programming ( </a:t>
            </a:r>
            <a:r>
              <a:rPr lang="en-US" sz="1050" dirty="0" err="1">
                <a:latin typeface="Calibri" panose="020F0502020204030204" pitchFamily="34" charset="0"/>
                <a:ea typeface="Calibri" panose="020F0502020204030204" pitchFamily="34" charset="0"/>
                <a:cs typeface="Times New Roman" panose="02020603050405020304" pitchFamily="18" charset="0"/>
              </a:rPr>
              <a:t>SEMPro</a:t>
            </a:r>
            <a:r>
              <a:rPr lang="en-US" sz="1050" dirty="0">
                <a:latin typeface="Calibri" panose="020F0502020204030204" pitchFamily="34" charset="0"/>
                <a:ea typeface="Calibri" panose="020F0502020204030204" pitchFamily="34" charset="0"/>
                <a:cs typeface="Times New Roman" panose="02020603050405020304" pitchFamily="18" charset="0"/>
              </a:rPr>
              <a:t> ),” </a:t>
            </a:r>
            <a:r>
              <a:rPr lang="en-US" sz="1050" i="1" dirty="0">
                <a:latin typeface="Calibri" panose="020F0502020204030204" pitchFamily="34" charset="0"/>
                <a:ea typeface="Calibri" panose="020F0502020204030204" pitchFamily="34" charset="0"/>
                <a:cs typeface="Times New Roman" panose="02020603050405020304" pitchFamily="18" charset="0"/>
              </a:rPr>
              <a:t>Journal of </a:t>
            </a:r>
            <a:r>
              <a:rPr lang="en-US" sz="1050" i="1" dirty="0" err="1">
                <a:latin typeface="Calibri" panose="020F0502020204030204" pitchFamily="34" charset="0"/>
                <a:ea typeface="Calibri" panose="020F0502020204030204" pitchFamily="34" charset="0"/>
                <a:cs typeface="Times New Roman" panose="02020603050405020304" pitchFamily="18" charset="0"/>
              </a:rPr>
              <a:t>Artifical</a:t>
            </a:r>
            <a:r>
              <a:rPr lang="en-US" sz="1050" i="1" dirty="0">
                <a:latin typeface="Calibri" panose="020F0502020204030204" pitchFamily="34" charset="0"/>
                <a:ea typeface="Calibri" panose="020F0502020204030204" pitchFamily="34" charset="0"/>
                <a:cs typeface="Times New Roman" panose="02020603050405020304" pitchFamily="18" charset="0"/>
              </a:rPr>
              <a:t> </a:t>
            </a:r>
            <a:r>
              <a:rPr lang="en-US" sz="1050" i="1" dirty="0" err="1">
                <a:latin typeface="Calibri" panose="020F0502020204030204" pitchFamily="34" charset="0"/>
                <a:ea typeface="Calibri" panose="020F0502020204030204" pitchFamily="34" charset="0"/>
                <a:cs typeface="Times New Roman" panose="02020603050405020304" pitchFamily="18" charset="0"/>
              </a:rPr>
              <a:t>Socieities</a:t>
            </a:r>
            <a:r>
              <a:rPr lang="en-US" sz="1050" i="1" dirty="0">
                <a:latin typeface="Calibri" panose="020F0502020204030204" pitchFamily="34" charset="0"/>
                <a:ea typeface="Calibri" panose="020F0502020204030204" pitchFamily="34" charset="0"/>
                <a:cs typeface="Times New Roman" panose="02020603050405020304" pitchFamily="18" charset="0"/>
              </a:rPr>
              <a:t> and Simulation</a:t>
            </a:r>
            <a:r>
              <a:rPr lang="en-US" sz="1050" dirty="0">
                <a:latin typeface="Calibri" panose="020F0502020204030204" pitchFamily="34" charset="0"/>
                <a:ea typeface="Calibri" panose="020F0502020204030204" pitchFamily="34" charset="0"/>
                <a:cs typeface="Times New Roman" panose="02020603050405020304" pitchFamily="18" charset="0"/>
              </a:rPr>
              <a:t> 16, no. 3 (2013): 1–12.</a:t>
            </a:r>
          </a:p>
        </p:txBody>
      </p:sp>
    </p:spTree>
    <p:extLst>
      <p:ext uri="{BB962C8B-B14F-4D97-AF65-F5344CB8AC3E}">
        <p14:creationId xmlns:p14="http://schemas.microsoft.com/office/powerpoint/2010/main" val="54324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CEBAA-DF44-4CAA-80A2-F71DEF2C222D}"/>
              </a:ext>
            </a:extLst>
          </p:cNvPr>
          <p:cNvSpPr>
            <a:spLocks noGrp="1"/>
          </p:cNvSpPr>
          <p:nvPr>
            <p:ph type="title"/>
          </p:nvPr>
        </p:nvSpPr>
        <p:spPr/>
        <p:txBody>
          <a:bodyPr/>
          <a:lstStyle/>
          <a:p>
            <a:r>
              <a:rPr lang="en-US" dirty="0"/>
              <a:t>Example- Bilateral Shapley Value</a:t>
            </a:r>
          </a:p>
        </p:txBody>
      </p:sp>
      <p:sp>
        <p:nvSpPr>
          <p:cNvPr id="4" name="Rectangle 3">
            <a:extLst>
              <a:ext uri="{FF2B5EF4-FFF2-40B4-BE49-F238E27FC236}">
                <a16:creationId xmlns:a16="http://schemas.microsoft.com/office/drawing/2014/main" id="{892ABA5E-28A2-4A28-B421-E3EE76906CE0}"/>
              </a:ext>
            </a:extLst>
          </p:cNvPr>
          <p:cNvSpPr/>
          <p:nvPr/>
        </p:nvSpPr>
        <p:spPr>
          <a:xfrm>
            <a:off x="7501943" y="1632129"/>
            <a:ext cx="331416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DATA-AGENTS</a:t>
            </a:r>
          </a:p>
        </p:txBody>
      </p:sp>
      <p:cxnSp>
        <p:nvCxnSpPr>
          <p:cNvPr id="6" name="Straight Arrow Connector 5">
            <a:extLst>
              <a:ext uri="{FF2B5EF4-FFF2-40B4-BE49-F238E27FC236}">
                <a16:creationId xmlns:a16="http://schemas.microsoft.com/office/drawing/2014/main" id="{B9420077-231E-4713-B081-D41521F09992}"/>
              </a:ext>
            </a:extLst>
          </p:cNvPr>
          <p:cNvCxnSpPr>
            <a:stCxn id="4" idx="2"/>
          </p:cNvCxnSpPr>
          <p:nvPr/>
        </p:nvCxnSpPr>
        <p:spPr>
          <a:xfrm flipH="1">
            <a:off x="9148763" y="2546529"/>
            <a:ext cx="10262" cy="51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933785C-A07F-42F2-A8BB-2B491FAE8A3D}"/>
              </a:ext>
            </a:extLst>
          </p:cNvPr>
          <p:cNvSpPr/>
          <p:nvPr/>
        </p:nvSpPr>
        <p:spPr>
          <a:xfrm>
            <a:off x="7491681" y="3057525"/>
            <a:ext cx="331416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BSV</a:t>
            </a:r>
            <a:endParaRPr lang="en-US" dirty="0"/>
          </a:p>
        </p:txBody>
      </p:sp>
      <p:pic>
        <p:nvPicPr>
          <p:cNvPr id="10" name="Picture 9">
            <a:extLst>
              <a:ext uri="{FF2B5EF4-FFF2-40B4-BE49-F238E27FC236}">
                <a16:creationId xmlns:a16="http://schemas.microsoft.com/office/drawing/2014/main" id="{CBE403B9-6010-42EF-AF37-B90F0BCEF770}"/>
              </a:ext>
            </a:extLst>
          </p:cNvPr>
          <p:cNvPicPr>
            <a:picLocks noChangeAspect="1"/>
          </p:cNvPicPr>
          <p:nvPr/>
        </p:nvPicPr>
        <p:blipFill>
          <a:blip r:embed="rId2"/>
          <a:stretch>
            <a:fillRect/>
          </a:stretch>
        </p:blipFill>
        <p:spPr>
          <a:xfrm>
            <a:off x="878255" y="1489109"/>
            <a:ext cx="5382959" cy="4614932"/>
          </a:xfrm>
          <a:prstGeom prst="rect">
            <a:avLst/>
          </a:prstGeom>
          <a:ln>
            <a:solidFill>
              <a:schemeClr val="tx1"/>
            </a:solidFill>
          </a:ln>
        </p:spPr>
      </p:pic>
      <p:cxnSp>
        <p:nvCxnSpPr>
          <p:cNvPr id="11" name="Straight Arrow Connector 10">
            <a:extLst>
              <a:ext uri="{FF2B5EF4-FFF2-40B4-BE49-F238E27FC236}">
                <a16:creationId xmlns:a16="http://schemas.microsoft.com/office/drawing/2014/main" id="{24E6A1DB-1856-49FC-8976-C06519C53386}"/>
              </a:ext>
            </a:extLst>
          </p:cNvPr>
          <p:cNvCxnSpPr/>
          <p:nvPr/>
        </p:nvCxnSpPr>
        <p:spPr>
          <a:xfrm flipH="1">
            <a:off x="9138500" y="3971925"/>
            <a:ext cx="10262" cy="51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BC37754-65CA-429B-B1FF-63DE68D8164E}"/>
              </a:ext>
            </a:extLst>
          </p:cNvPr>
          <p:cNvSpPr/>
          <p:nvPr/>
        </p:nvSpPr>
        <p:spPr>
          <a:xfrm>
            <a:off x="7481418" y="4482921"/>
            <a:ext cx="331416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Tree>
    <p:extLst>
      <p:ext uri="{BB962C8B-B14F-4D97-AF65-F5344CB8AC3E}">
        <p14:creationId xmlns:p14="http://schemas.microsoft.com/office/powerpoint/2010/main" val="220474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EA28-B35E-4110-AAA4-5D74BAC0D8AE}"/>
              </a:ext>
            </a:extLst>
          </p:cNvPr>
          <p:cNvSpPr>
            <a:spLocks noGrp="1"/>
          </p:cNvSpPr>
          <p:nvPr>
            <p:ph type="title"/>
          </p:nvPr>
        </p:nvSpPr>
        <p:spPr/>
        <p:txBody>
          <a:bodyPr/>
          <a:lstStyle/>
          <a:p>
            <a:r>
              <a:rPr lang="en-US" dirty="0"/>
              <a:t>EXAMPLE – </a:t>
            </a:r>
            <a:r>
              <a:rPr lang="en-US" dirty="0" err="1"/>
              <a:t>BSV</a:t>
            </a:r>
            <a:r>
              <a:rPr lang="en-US" dirty="0"/>
              <a:t>- LIBYA</a:t>
            </a:r>
          </a:p>
        </p:txBody>
      </p:sp>
      <p:sp>
        <p:nvSpPr>
          <p:cNvPr id="5" name="Rectangle 4">
            <a:extLst>
              <a:ext uri="{FF2B5EF4-FFF2-40B4-BE49-F238E27FC236}">
                <a16:creationId xmlns:a16="http://schemas.microsoft.com/office/drawing/2014/main" id="{B79AC285-704E-4D58-8E7E-E45EEAB551E2}"/>
              </a:ext>
            </a:extLst>
          </p:cNvPr>
          <p:cNvSpPr/>
          <p:nvPr/>
        </p:nvSpPr>
        <p:spPr>
          <a:xfrm>
            <a:off x="7491681" y="1632129"/>
            <a:ext cx="3314163" cy="914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LIBYA ASSESSMENT</a:t>
            </a:r>
          </a:p>
        </p:txBody>
      </p:sp>
      <p:cxnSp>
        <p:nvCxnSpPr>
          <p:cNvPr id="6" name="Straight Arrow Connector 5">
            <a:extLst>
              <a:ext uri="{FF2B5EF4-FFF2-40B4-BE49-F238E27FC236}">
                <a16:creationId xmlns:a16="http://schemas.microsoft.com/office/drawing/2014/main" id="{29BD0C7A-C1B3-42BD-B299-C1F7319CD3B1}"/>
              </a:ext>
            </a:extLst>
          </p:cNvPr>
          <p:cNvCxnSpPr>
            <a:stCxn id="5" idx="2"/>
          </p:cNvCxnSpPr>
          <p:nvPr/>
        </p:nvCxnSpPr>
        <p:spPr>
          <a:xfrm flipH="1">
            <a:off x="9138501" y="2546529"/>
            <a:ext cx="10262" cy="51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21AA6A-B34D-4370-A939-B1AAB46CAA79}"/>
              </a:ext>
            </a:extLst>
          </p:cNvPr>
          <p:cNvSpPr/>
          <p:nvPr/>
        </p:nvSpPr>
        <p:spPr>
          <a:xfrm>
            <a:off x="7491681" y="3057525"/>
            <a:ext cx="331416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BSV</a:t>
            </a:r>
            <a:endParaRPr lang="en-US" dirty="0"/>
          </a:p>
        </p:txBody>
      </p:sp>
      <p:cxnSp>
        <p:nvCxnSpPr>
          <p:cNvPr id="8" name="Straight Arrow Connector 7">
            <a:extLst>
              <a:ext uri="{FF2B5EF4-FFF2-40B4-BE49-F238E27FC236}">
                <a16:creationId xmlns:a16="http://schemas.microsoft.com/office/drawing/2014/main" id="{2FAB21C3-72B4-48C8-ABA3-23A28C1844D8}"/>
              </a:ext>
            </a:extLst>
          </p:cNvPr>
          <p:cNvCxnSpPr/>
          <p:nvPr/>
        </p:nvCxnSpPr>
        <p:spPr>
          <a:xfrm flipH="1">
            <a:off x="9138500" y="3971925"/>
            <a:ext cx="10262" cy="51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4430221-91B5-4474-9C96-2C8343DAD835}"/>
              </a:ext>
            </a:extLst>
          </p:cNvPr>
          <p:cNvSpPr/>
          <p:nvPr/>
        </p:nvSpPr>
        <p:spPr>
          <a:xfrm>
            <a:off x="7481418" y="4482921"/>
            <a:ext cx="331416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pic>
        <p:nvPicPr>
          <p:cNvPr id="12" name="Picture 11">
            <a:extLst>
              <a:ext uri="{FF2B5EF4-FFF2-40B4-BE49-F238E27FC236}">
                <a16:creationId xmlns:a16="http://schemas.microsoft.com/office/drawing/2014/main" id="{B333F166-1F4E-48C3-9361-13D71B89C501}"/>
              </a:ext>
            </a:extLst>
          </p:cNvPr>
          <p:cNvPicPr>
            <a:picLocks noChangeAspect="1"/>
          </p:cNvPicPr>
          <p:nvPr/>
        </p:nvPicPr>
        <p:blipFill>
          <a:blip r:embed="rId2"/>
          <a:stretch>
            <a:fillRect/>
          </a:stretch>
        </p:blipFill>
        <p:spPr>
          <a:xfrm>
            <a:off x="495300" y="1453343"/>
            <a:ext cx="2837444" cy="4599796"/>
          </a:xfrm>
          <a:prstGeom prst="rect">
            <a:avLst/>
          </a:prstGeom>
          <a:solidFill>
            <a:schemeClr val="accent2">
              <a:lumMod val="75000"/>
            </a:schemeClr>
          </a:solidFill>
          <a:ln>
            <a:solidFill>
              <a:schemeClr val="tx1"/>
            </a:solidFill>
          </a:ln>
        </p:spPr>
      </p:pic>
      <p:pic>
        <p:nvPicPr>
          <p:cNvPr id="13" name="Picture 12">
            <a:extLst>
              <a:ext uri="{FF2B5EF4-FFF2-40B4-BE49-F238E27FC236}">
                <a16:creationId xmlns:a16="http://schemas.microsoft.com/office/drawing/2014/main" id="{BAB25A93-ADD4-403B-B7F8-F89904AEE1FF}"/>
              </a:ext>
            </a:extLst>
          </p:cNvPr>
          <p:cNvPicPr>
            <a:picLocks noChangeAspect="1"/>
          </p:cNvPicPr>
          <p:nvPr/>
        </p:nvPicPr>
        <p:blipFill>
          <a:blip r:embed="rId3"/>
          <a:stretch>
            <a:fillRect/>
          </a:stretch>
        </p:blipFill>
        <p:spPr>
          <a:xfrm>
            <a:off x="3481387" y="1416919"/>
            <a:ext cx="3861651" cy="4636219"/>
          </a:xfrm>
          <a:prstGeom prst="rect">
            <a:avLst/>
          </a:prstGeom>
          <a:ln>
            <a:solidFill>
              <a:schemeClr val="tx1"/>
            </a:solidFill>
          </a:ln>
        </p:spPr>
      </p:pic>
    </p:spTree>
    <p:extLst>
      <p:ext uri="{BB962C8B-B14F-4D97-AF65-F5344CB8AC3E}">
        <p14:creationId xmlns:p14="http://schemas.microsoft.com/office/powerpoint/2010/main" val="258090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EA28-B35E-4110-AAA4-5D74BAC0D8AE}"/>
              </a:ext>
            </a:extLst>
          </p:cNvPr>
          <p:cNvSpPr>
            <a:spLocks noGrp="1"/>
          </p:cNvSpPr>
          <p:nvPr>
            <p:ph type="title"/>
          </p:nvPr>
        </p:nvSpPr>
        <p:spPr/>
        <p:txBody>
          <a:bodyPr/>
          <a:lstStyle/>
          <a:p>
            <a:r>
              <a:rPr lang="en-US" dirty="0"/>
              <a:t>EXAMPLE – </a:t>
            </a:r>
            <a:r>
              <a:rPr lang="en-US" dirty="0" err="1"/>
              <a:t>BSV</a:t>
            </a:r>
            <a:r>
              <a:rPr lang="en-US" dirty="0"/>
              <a:t>- LIBYA- RESULTS</a:t>
            </a:r>
          </a:p>
        </p:txBody>
      </p:sp>
      <p:sp>
        <p:nvSpPr>
          <p:cNvPr id="5" name="Rectangle 4">
            <a:extLst>
              <a:ext uri="{FF2B5EF4-FFF2-40B4-BE49-F238E27FC236}">
                <a16:creationId xmlns:a16="http://schemas.microsoft.com/office/drawing/2014/main" id="{B79AC285-704E-4D58-8E7E-E45EEAB551E2}"/>
              </a:ext>
            </a:extLst>
          </p:cNvPr>
          <p:cNvSpPr/>
          <p:nvPr/>
        </p:nvSpPr>
        <p:spPr>
          <a:xfrm>
            <a:off x="7491681" y="1632129"/>
            <a:ext cx="3314163" cy="914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LIBYA ASSESSMENT</a:t>
            </a:r>
          </a:p>
        </p:txBody>
      </p:sp>
      <p:cxnSp>
        <p:nvCxnSpPr>
          <p:cNvPr id="6" name="Straight Arrow Connector 5">
            <a:extLst>
              <a:ext uri="{FF2B5EF4-FFF2-40B4-BE49-F238E27FC236}">
                <a16:creationId xmlns:a16="http://schemas.microsoft.com/office/drawing/2014/main" id="{29BD0C7A-C1B3-42BD-B299-C1F7319CD3B1}"/>
              </a:ext>
            </a:extLst>
          </p:cNvPr>
          <p:cNvCxnSpPr>
            <a:stCxn id="5" idx="2"/>
          </p:cNvCxnSpPr>
          <p:nvPr/>
        </p:nvCxnSpPr>
        <p:spPr>
          <a:xfrm flipH="1">
            <a:off x="9138501" y="2546529"/>
            <a:ext cx="10262" cy="51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21AA6A-B34D-4370-A939-B1AAB46CAA79}"/>
              </a:ext>
            </a:extLst>
          </p:cNvPr>
          <p:cNvSpPr/>
          <p:nvPr/>
        </p:nvSpPr>
        <p:spPr>
          <a:xfrm>
            <a:off x="7491681" y="3057525"/>
            <a:ext cx="331416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BSV</a:t>
            </a:r>
            <a:endParaRPr lang="en-US" dirty="0"/>
          </a:p>
        </p:txBody>
      </p:sp>
      <p:cxnSp>
        <p:nvCxnSpPr>
          <p:cNvPr id="8" name="Straight Arrow Connector 7">
            <a:extLst>
              <a:ext uri="{FF2B5EF4-FFF2-40B4-BE49-F238E27FC236}">
                <a16:creationId xmlns:a16="http://schemas.microsoft.com/office/drawing/2014/main" id="{2FAB21C3-72B4-48C8-ABA3-23A28C1844D8}"/>
              </a:ext>
            </a:extLst>
          </p:cNvPr>
          <p:cNvCxnSpPr/>
          <p:nvPr/>
        </p:nvCxnSpPr>
        <p:spPr>
          <a:xfrm flipH="1">
            <a:off x="9138500" y="3971925"/>
            <a:ext cx="10262" cy="51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4430221-91B5-4474-9C96-2C8343DAD835}"/>
              </a:ext>
            </a:extLst>
          </p:cNvPr>
          <p:cNvSpPr/>
          <p:nvPr/>
        </p:nvSpPr>
        <p:spPr>
          <a:xfrm>
            <a:off x="7481418" y="4482921"/>
            <a:ext cx="3314163" cy="914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pic>
        <p:nvPicPr>
          <p:cNvPr id="3" name="Picture 2">
            <a:extLst>
              <a:ext uri="{FF2B5EF4-FFF2-40B4-BE49-F238E27FC236}">
                <a16:creationId xmlns:a16="http://schemas.microsoft.com/office/drawing/2014/main" id="{F736E9E3-9632-4655-B3BC-EA97244031E1}"/>
              </a:ext>
            </a:extLst>
          </p:cNvPr>
          <p:cNvPicPr>
            <a:picLocks noChangeAspect="1"/>
          </p:cNvPicPr>
          <p:nvPr/>
        </p:nvPicPr>
        <p:blipFill>
          <a:blip r:embed="rId2"/>
          <a:stretch>
            <a:fillRect/>
          </a:stretch>
        </p:blipFill>
        <p:spPr>
          <a:xfrm>
            <a:off x="300037" y="1177532"/>
            <a:ext cx="5767388" cy="5588786"/>
          </a:xfrm>
          <a:prstGeom prst="rect">
            <a:avLst/>
          </a:prstGeom>
          <a:solidFill>
            <a:schemeClr val="accent2">
              <a:lumMod val="75000"/>
            </a:schemeClr>
          </a:solidFill>
          <a:ln>
            <a:solidFill>
              <a:schemeClr val="tx1"/>
            </a:solidFill>
          </a:ln>
        </p:spPr>
      </p:pic>
    </p:spTree>
    <p:extLst>
      <p:ext uri="{BB962C8B-B14F-4D97-AF65-F5344CB8AC3E}">
        <p14:creationId xmlns:p14="http://schemas.microsoft.com/office/powerpoint/2010/main" val="58928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62B9-0CF4-439C-9047-15BD0E66B72E}"/>
              </a:ext>
            </a:extLst>
          </p:cNvPr>
          <p:cNvSpPr>
            <a:spLocks noGrp="1"/>
          </p:cNvSpPr>
          <p:nvPr>
            <p:ph type="title"/>
          </p:nvPr>
        </p:nvSpPr>
        <p:spPr>
          <a:xfrm>
            <a:off x="438150" y="365126"/>
            <a:ext cx="11258550" cy="906722"/>
          </a:xfrm>
        </p:spPr>
        <p:txBody>
          <a:bodyPr/>
          <a:lstStyle/>
          <a:p>
            <a:r>
              <a:rPr lang="en-US" dirty="0"/>
              <a:t>Possibilities</a:t>
            </a:r>
          </a:p>
        </p:txBody>
      </p:sp>
      <p:sp>
        <p:nvSpPr>
          <p:cNvPr id="3" name="Content Placeholder 2">
            <a:extLst>
              <a:ext uri="{FF2B5EF4-FFF2-40B4-BE49-F238E27FC236}">
                <a16:creationId xmlns:a16="http://schemas.microsoft.com/office/drawing/2014/main" id="{2DF0EBDD-EA5B-4EF7-9318-05744D956DCF}"/>
              </a:ext>
            </a:extLst>
          </p:cNvPr>
          <p:cNvSpPr>
            <a:spLocks noGrp="1"/>
          </p:cNvSpPr>
          <p:nvPr>
            <p:ph idx="1"/>
          </p:nvPr>
        </p:nvSpPr>
        <p:spPr>
          <a:xfrm>
            <a:off x="438150" y="1529542"/>
            <a:ext cx="5005388" cy="4647421"/>
          </a:xfrm>
          <a:ln>
            <a:solidFill>
              <a:schemeClr val="tx1"/>
            </a:solidFill>
          </a:ln>
        </p:spPr>
        <p:txBody>
          <a:bodyPr>
            <a:normAutofit fontScale="92500" lnSpcReduction="20000"/>
          </a:bodyPr>
          <a:lstStyle/>
          <a:p>
            <a:r>
              <a:rPr lang="en-US" dirty="0"/>
              <a:t>Cognition: </a:t>
            </a:r>
          </a:p>
          <a:p>
            <a:pPr lvl="1"/>
            <a:r>
              <a:rPr lang="en-US" dirty="0"/>
              <a:t>PECS</a:t>
            </a:r>
          </a:p>
          <a:p>
            <a:pPr lvl="1"/>
            <a:r>
              <a:rPr lang="en-US" dirty="0"/>
              <a:t>Fast and Frugal</a:t>
            </a:r>
          </a:p>
          <a:p>
            <a:pPr lvl="1"/>
            <a:r>
              <a:rPr lang="en-US" dirty="0"/>
              <a:t>EA with Hebbian Learning</a:t>
            </a:r>
          </a:p>
          <a:p>
            <a:r>
              <a:rPr lang="en-US" dirty="0"/>
              <a:t>Agent Movement/Sleep</a:t>
            </a:r>
          </a:p>
          <a:p>
            <a:r>
              <a:rPr lang="en-US" dirty="0"/>
              <a:t>Theory Mix and Match </a:t>
            </a:r>
          </a:p>
          <a:p>
            <a:r>
              <a:rPr lang="en-US" dirty="0"/>
              <a:t>Same Landscape-different parts</a:t>
            </a:r>
          </a:p>
          <a:p>
            <a:pPr lvl="1"/>
            <a:r>
              <a:rPr lang="en-US" dirty="0"/>
              <a:t>Little Jones Creek</a:t>
            </a:r>
          </a:p>
          <a:p>
            <a:pPr lvl="2"/>
            <a:r>
              <a:rPr lang="en-US" dirty="0"/>
              <a:t>Frogs</a:t>
            </a:r>
          </a:p>
          <a:p>
            <a:pPr lvl="2"/>
            <a:r>
              <a:rPr lang="en-US" dirty="0"/>
              <a:t>Fish</a:t>
            </a:r>
          </a:p>
          <a:p>
            <a:pPr lvl="2"/>
            <a:r>
              <a:rPr lang="en-US" dirty="0"/>
              <a:t>Birds</a:t>
            </a:r>
          </a:p>
          <a:p>
            <a:pPr lvl="2"/>
            <a:r>
              <a:rPr lang="en-US" dirty="0"/>
              <a:t>Trees</a:t>
            </a:r>
          </a:p>
          <a:p>
            <a:r>
              <a:rPr lang="en-US" dirty="0" err="1"/>
              <a:t>Cython</a:t>
            </a:r>
            <a:r>
              <a:rPr lang="en-US" dirty="0"/>
              <a:t> and </a:t>
            </a:r>
            <a:r>
              <a:rPr lang="en-US" dirty="0" err="1"/>
              <a:t>Jython</a:t>
            </a:r>
            <a:endParaRPr lang="en-US" dirty="0"/>
          </a:p>
        </p:txBody>
      </p:sp>
      <p:sp>
        <p:nvSpPr>
          <p:cNvPr id="4" name="Rectangle 3">
            <a:extLst>
              <a:ext uri="{FF2B5EF4-FFF2-40B4-BE49-F238E27FC236}">
                <a16:creationId xmlns:a16="http://schemas.microsoft.com/office/drawing/2014/main" id="{D0D3B6F2-CC6B-4B12-8E3C-58953CF06F49}"/>
              </a:ext>
            </a:extLst>
          </p:cNvPr>
          <p:cNvSpPr/>
          <p:nvPr/>
        </p:nvSpPr>
        <p:spPr>
          <a:xfrm>
            <a:off x="7266970" y="1745141"/>
            <a:ext cx="2138635" cy="49433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WEATHER VARIANCE</a:t>
            </a:r>
          </a:p>
        </p:txBody>
      </p:sp>
      <p:cxnSp>
        <p:nvCxnSpPr>
          <p:cNvPr id="5" name="Straight Arrow Connector 4">
            <a:extLst>
              <a:ext uri="{FF2B5EF4-FFF2-40B4-BE49-F238E27FC236}">
                <a16:creationId xmlns:a16="http://schemas.microsoft.com/office/drawing/2014/main" id="{BFDB4EC6-E1AF-4F13-938C-B1CCE2A772D3}"/>
              </a:ext>
            </a:extLst>
          </p:cNvPr>
          <p:cNvCxnSpPr>
            <a:cxnSpLocks/>
            <a:stCxn id="4" idx="2"/>
          </p:cNvCxnSpPr>
          <p:nvPr/>
        </p:nvCxnSpPr>
        <p:spPr>
          <a:xfrm>
            <a:off x="8336288" y="2239477"/>
            <a:ext cx="0" cy="405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2B52BEA-0F1F-479D-93FB-3FF1C81E6619}"/>
              </a:ext>
            </a:extLst>
          </p:cNvPr>
          <p:cNvSpPr/>
          <p:nvPr/>
        </p:nvSpPr>
        <p:spPr>
          <a:xfrm>
            <a:off x="7163271" y="3451566"/>
            <a:ext cx="2318348" cy="605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BSV</a:t>
            </a:r>
            <a:endParaRPr lang="en-US" dirty="0"/>
          </a:p>
        </p:txBody>
      </p:sp>
      <p:cxnSp>
        <p:nvCxnSpPr>
          <p:cNvPr id="7" name="Straight Arrow Connector 6">
            <a:extLst>
              <a:ext uri="{FF2B5EF4-FFF2-40B4-BE49-F238E27FC236}">
                <a16:creationId xmlns:a16="http://schemas.microsoft.com/office/drawing/2014/main" id="{259946C0-C6DA-4E29-8799-944B1CE38979}"/>
              </a:ext>
            </a:extLst>
          </p:cNvPr>
          <p:cNvCxnSpPr/>
          <p:nvPr/>
        </p:nvCxnSpPr>
        <p:spPr>
          <a:xfrm flipH="1">
            <a:off x="8308087" y="4051351"/>
            <a:ext cx="7179" cy="348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373F71-5321-40B1-8CE6-2A53868BB5EC}"/>
              </a:ext>
            </a:extLst>
          </p:cNvPr>
          <p:cNvSpPr/>
          <p:nvPr/>
        </p:nvSpPr>
        <p:spPr>
          <a:xfrm>
            <a:off x="7163790" y="5336937"/>
            <a:ext cx="2318348" cy="6244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RESULTS</a:t>
            </a:r>
            <a:endParaRPr lang="en-US" dirty="0"/>
          </a:p>
        </p:txBody>
      </p:sp>
      <p:sp>
        <p:nvSpPr>
          <p:cNvPr id="9" name="Rectangle 8">
            <a:extLst>
              <a:ext uri="{FF2B5EF4-FFF2-40B4-BE49-F238E27FC236}">
                <a16:creationId xmlns:a16="http://schemas.microsoft.com/office/drawing/2014/main" id="{8735CCC4-3127-4D7E-96FF-780699415638}"/>
              </a:ext>
            </a:extLst>
          </p:cNvPr>
          <p:cNvSpPr/>
          <p:nvPr/>
        </p:nvSpPr>
        <p:spPr>
          <a:xfrm>
            <a:off x="7156091" y="4400300"/>
            <a:ext cx="2318348" cy="6244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CONFLICT ONSET</a:t>
            </a:r>
          </a:p>
        </p:txBody>
      </p:sp>
      <p:sp>
        <p:nvSpPr>
          <p:cNvPr id="13" name="Rectangle 12">
            <a:extLst>
              <a:ext uri="{FF2B5EF4-FFF2-40B4-BE49-F238E27FC236}">
                <a16:creationId xmlns:a16="http://schemas.microsoft.com/office/drawing/2014/main" id="{DDBC10C2-10DC-4E9A-B7EE-9C3D1E074BB8}"/>
              </a:ext>
            </a:extLst>
          </p:cNvPr>
          <p:cNvSpPr/>
          <p:nvPr/>
        </p:nvSpPr>
        <p:spPr>
          <a:xfrm>
            <a:off x="7274148" y="2656906"/>
            <a:ext cx="2138635" cy="49433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 SITUATION</a:t>
            </a:r>
          </a:p>
        </p:txBody>
      </p:sp>
      <p:cxnSp>
        <p:nvCxnSpPr>
          <p:cNvPr id="14" name="Straight Arrow Connector 13">
            <a:extLst>
              <a:ext uri="{FF2B5EF4-FFF2-40B4-BE49-F238E27FC236}">
                <a16:creationId xmlns:a16="http://schemas.microsoft.com/office/drawing/2014/main" id="{C96B5FBC-599E-4E16-ACCC-7EABDE509EFF}"/>
              </a:ext>
            </a:extLst>
          </p:cNvPr>
          <p:cNvCxnSpPr>
            <a:cxnSpLocks/>
          </p:cNvCxnSpPr>
          <p:nvPr/>
        </p:nvCxnSpPr>
        <p:spPr>
          <a:xfrm>
            <a:off x="8322445" y="3151242"/>
            <a:ext cx="0" cy="2817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087734-6A2C-4695-8C3D-59C06EFE05DB}"/>
              </a:ext>
            </a:extLst>
          </p:cNvPr>
          <p:cNvCxnSpPr>
            <a:cxnSpLocks/>
            <a:stCxn id="9" idx="2"/>
            <a:endCxn id="8" idx="0"/>
          </p:cNvCxnSpPr>
          <p:nvPr/>
        </p:nvCxnSpPr>
        <p:spPr>
          <a:xfrm>
            <a:off x="8315265" y="5024725"/>
            <a:ext cx="7699" cy="312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50DD47B-AB4B-4362-AD9E-F27C2BBADAFE}"/>
              </a:ext>
            </a:extLst>
          </p:cNvPr>
          <p:cNvSpPr/>
          <p:nvPr/>
        </p:nvSpPr>
        <p:spPr>
          <a:xfrm>
            <a:off x="5697022" y="6156787"/>
            <a:ext cx="6096000" cy="553998"/>
          </a:xfrm>
          <a:prstGeom prst="rect">
            <a:avLst/>
          </a:prstGeom>
          <a:noFill/>
          <a:ln>
            <a:solidFill>
              <a:schemeClr val="tx1"/>
            </a:solidFill>
          </a:ln>
        </p:spPr>
        <p:txBody>
          <a:bodyPr>
            <a:spAutoFit/>
          </a:bodyPr>
          <a:lstStyle/>
          <a:p>
            <a:r>
              <a:rPr lang="en-US" baseline="30000" dirty="0" err="1">
                <a:latin typeface="Calibri" panose="020F0502020204030204" pitchFamily="34" charset="0"/>
                <a:ea typeface="Calibri" panose="020F0502020204030204" pitchFamily="34" charset="0"/>
                <a:cs typeface="Times New Roman" panose="02020603050405020304" pitchFamily="18" charset="0"/>
              </a:rPr>
              <a:t>Zining</a:t>
            </a:r>
            <a:r>
              <a:rPr lang="en-US" baseline="30000" dirty="0">
                <a:latin typeface="Calibri" panose="020F0502020204030204" pitchFamily="34" charset="0"/>
                <a:ea typeface="Calibri" panose="020F0502020204030204" pitchFamily="34" charset="0"/>
                <a:cs typeface="Times New Roman" panose="02020603050405020304" pitchFamily="18" charset="0"/>
              </a:rPr>
              <a:t> Yang and Piotr M </a:t>
            </a:r>
            <a:r>
              <a:rPr lang="en-US" baseline="30000" dirty="0" err="1">
                <a:latin typeface="Calibri" panose="020F0502020204030204" pitchFamily="34" charset="0"/>
                <a:ea typeface="Calibri" panose="020F0502020204030204" pitchFamily="34" charset="0"/>
                <a:cs typeface="Times New Roman" panose="02020603050405020304" pitchFamily="18" charset="0"/>
              </a:rPr>
              <a:t>Zagorowski</a:t>
            </a:r>
            <a:r>
              <a:rPr lang="en-US" baseline="30000" dirty="0">
                <a:latin typeface="Calibri" panose="020F0502020204030204" pitchFamily="34" charset="0"/>
                <a:ea typeface="Calibri" panose="020F0502020204030204" pitchFamily="34" charset="0"/>
                <a:cs typeface="Times New Roman" panose="02020603050405020304" pitchFamily="18" charset="0"/>
              </a:rPr>
              <a:t>, “Climate Variability , Opposition Group Formation and Conflict Onset,” 2017.</a:t>
            </a:r>
            <a:endParaRPr lang="en-US" dirty="0"/>
          </a:p>
        </p:txBody>
      </p:sp>
      <p:cxnSp>
        <p:nvCxnSpPr>
          <p:cNvPr id="27" name="Straight Arrow Connector 26">
            <a:extLst>
              <a:ext uri="{FF2B5EF4-FFF2-40B4-BE49-F238E27FC236}">
                <a16:creationId xmlns:a16="http://schemas.microsoft.com/office/drawing/2014/main" id="{0AE53F48-DE5F-496F-B042-8775F512426D}"/>
              </a:ext>
            </a:extLst>
          </p:cNvPr>
          <p:cNvCxnSpPr>
            <a:cxnSpLocks/>
          </p:cNvCxnSpPr>
          <p:nvPr/>
        </p:nvCxnSpPr>
        <p:spPr>
          <a:xfrm>
            <a:off x="4090988" y="3387836"/>
            <a:ext cx="2005012"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020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25166</TotalTime>
  <Words>647</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Roboto Light</vt:lpstr>
      <vt:lpstr>Times New Roman</vt:lpstr>
      <vt:lpstr>Office Theme</vt:lpstr>
      <vt:lpstr>Integrating Computational Tools into foreign policy analysis</vt:lpstr>
      <vt:lpstr>Agenda</vt:lpstr>
      <vt:lpstr>Emergent Behavior</vt:lpstr>
      <vt:lpstr>Example – Gradient Descent Optimizer</vt:lpstr>
      <vt:lpstr>Example- Bilateral Shapley Value</vt:lpstr>
      <vt:lpstr>Example- Bilateral Shapley Value</vt:lpstr>
      <vt:lpstr>EXAMPLE – BSV- LIBYA</vt:lpstr>
      <vt:lpstr>EXAMPLE – BSV- LIBYA- RESULTS</vt:lpstr>
      <vt:lpstr>Possibilities</vt:lpstr>
      <vt:lpstr>Mesa packages- Trifecta</vt:lpstr>
      <vt:lpstr>FUTURE – At 10 packages?</vt:lpstr>
      <vt:lpstr>SCIENCE</vt:lpstr>
      <vt:lpstr>A comprehensive Complex systems paradigm</vt:lpstr>
      <vt:lpstr>QUESTIONS</vt:lpstr>
    </vt:vector>
  </TitlesOfParts>
  <Company>LMI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Horio, Brant</dc:creator>
  <cp:lastModifiedBy>Tom Pike</cp:lastModifiedBy>
  <cp:revision>377</cp:revision>
  <dcterms:created xsi:type="dcterms:W3CDTF">2017-03-21T13:07:28Z</dcterms:created>
  <dcterms:modified xsi:type="dcterms:W3CDTF">2018-04-18T20:12:37Z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