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15"/>
  </p:notesMasterIdLst>
  <p:sldIdLst>
    <p:sldId id="256" r:id="rId2"/>
    <p:sldId id="273" r:id="rId3"/>
    <p:sldId id="272" r:id="rId4"/>
    <p:sldId id="260" r:id="rId5"/>
    <p:sldId id="262" r:id="rId6"/>
    <p:sldId id="261" r:id="rId7"/>
    <p:sldId id="257" r:id="rId8"/>
    <p:sldId id="265" r:id="rId9"/>
    <p:sldId id="270" r:id="rId10"/>
    <p:sldId id="267" r:id="rId11"/>
    <p:sldId id="266" r:id="rId12"/>
    <p:sldId id="269" r:id="rId13"/>
    <p:sldId id="271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2F533-B7B7-47F1-ACAB-A2DC6BCADEA8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335A-D8FC-435D-8B1F-682BC2B84F8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9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inkl. juridiske, økonomiske, tekniske og miljømæssige forhold 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7335A-D8FC-435D-8B1F-682BC2B84F8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0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" y="5898"/>
            <a:ext cx="12181515" cy="68521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0" y="2130427"/>
            <a:ext cx="10270165" cy="1470025"/>
          </a:xfrm>
        </p:spPr>
        <p:txBody>
          <a:bodyPr/>
          <a:lstStyle>
            <a:lvl1pPr algn="ctr">
              <a:defRPr b="1" cap="all" spc="240" baseline="0">
                <a:solidFill>
                  <a:srgbClr val="211A52"/>
                </a:solidFill>
              </a:defRPr>
            </a:lvl1pPr>
          </a:lstStyle>
          <a:p>
            <a:r>
              <a:rPr lang="da-DK" dirty="0" smtClean="0"/>
              <a:t>Klik for at skrive titel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8D4A-AC51-4017-BC2A-F3AE6CFC6774}" type="datetime1">
              <a:rPr lang="da-DK" smtClean="0"/>
              <a:t>11-12-2017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813675" y="4033868"/>
            <a:ext cx="10561173" cy="1347733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160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911424" y="4120277"/>
            <a:ext cx="10273141" cy="1180931"/>
          </a:xfrm>
        </p:spPr>
        <p:txBody>
          <a:bodyPr anchor="ctr"/>
          <a:lstStyle>
            <a:lvl1pPr marL="0" indent="0" algn="ctr">
              <a:buNone/>
              <a:defRPr kern="1200" cap="all" spc="240" baseline="0">
                <a:solidFill>
                  <a:schemeClr val="bg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skrive undertitel, navn mv.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15" y="5848469"/>
            <a:ext cx="1728192" cy="918360"/>
          </a:xfrm>
          <a:prstGeom prst="rect">
            <a:avLst/>
          </a:prstGeom>
        </p:spPr>
      </p:pic>
      <p:pic>
        <p:nvPicPr>
          <p:cNvPr id="11" name="Pladsholder til indhold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75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465915"/>
            <a:ext cx="7315200" cy="566738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368032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389717" y="5180119"/>
            <a:ext cx="7315200" cy="509934"/>
          </a:xfrm>
        </p:spPr>
        <p:txBody>
          <a:bodyPr>
            <a:normAutofit/>
          </a:bodyPr>
          <a:lstStyle>
            <a:lvl1pPr marL="0" indent="0" algn="ctr">
              <a:buNone/>
              <a:defRPr sz="2160">
                <a:solidFill>
                  <a:srgbClr val="54616E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BB8C-2BEF-4781-9045-11D328BACDD8}" type="datetime1">
              <a:rPr lang="da-DK" smtClean="0"/>
              <a:t>11-12-2017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pic>
        <p:nvPicPr>
          <p:cNvPr id="8" name="Pladsholder til indho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3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side billede med blå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694A-4949-4CC6-ADF3-E859308DB88B}" type="datetime1">
              <a:rPr lang="da-DK" smtClean="0"/>
              <a:t>11-12-2017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07435" y="3601820"/>
            <a:ext cx="10177131" cy="2073829"/>
          </a:xfrm>
        </p:spPr>
        <p:txBody>
          <a:bodyPr anchor="t">
            <a:normAutofit/>
          </a:bodyPr>
          <a:lstStyle>
            <a:lvl1pPr algn="ctr">
              <a:defRPr sz="288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6" name="Pladsholder til indho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5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side billede med hvi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3446" y="3601820"/>
            <a:ext cx="9985109" cy="2073829"/>
          </a:xfrm>
        </p:spPr>
        <p:txBody>
          <a:bodyPr anchor="t">
            <a:normAutofit/>
          </a:bodyPr>
          <a:lstStyle>
            <a:lvl1pPr algn="ctr">
              <a:defRPr sz="288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E934-32C1-4177-BE8A-D3989ED81AB1}" type="datetime1">
              <a:rPr lang="da-DK" smtClean="0"/>
              <a:t>11-12-2017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pic>
        <p:nvPicPr>
          <p:cNvPr id="6" name="Pladsholder til indho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36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ut 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" y="5898"/>
            <a:ext cx="12181515" cy="6852103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815414" y="2492896"/>
            <a:ext cx="10561173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16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562475"/>
            <a:ext cx="10363200" cy="1470025"/>
          </a:xfrm>
        </p:spPr>
        <p:txBody>
          <a:bodyPr/>
          <a:lstStyle>
            <a:lvl1pPr algn="ctr">
              <a:defRPr kern="1200" cap="all" spc="240" baseline="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C033-570B-4629-98FB-BA58D6D57D45}" type="datetime1">
              <a:rPr lang="da-DK" smtClean="0"/>
              <a:t>11-12-2017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pic>
        <p:nvPicPr>
          <p:cNvPr id="9" name="Pladsholder til indho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15" y="5848469"/>
            <a:ext cx="1728192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84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411480">
              <a:buClr>
                <a:srgbClr val="54616E"/>
              </a:buClr>
              <a:buSzPct val="100000"/>
              <a:buFont typeface="Arial" pitchFamily="34" charset="0"/>
              <a:buChar char="•"/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FC49-EFC4-47D2-8358-8F41DAA60A21}" type="datetime1">
              <a:rPr lang="da-DK" smtClean="0"/>
              <a:t>11-12-2017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ladsholder til indho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2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rø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FC0-EF22-4FAC-BD94-AD93D1AE9240}" type="datetime1">
              <a:rPr lang="da-DK" smtClean="0"/>
              <a:t>11-12-2017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16185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548640" indent="0">
              <a:buNone/>
              <a:defRPr>
                <a:solidFill>
                  <a:srgbClr val="54616E"/>
                </a:solidFill>
              </a:defRPr>
            </a:lvl2pPr>
            <a:lvl3pPr marL="1097280" indent="0">
              <a:buNone/>
              <a:defRPr>
                <a:solidFill>
                  <a:srgbClr val="54616E"/>
                </a:solidFill>
              </a:defRPr>
            </a:lvl3pPr>
            <a:lvl4pPr marL="1645920" indent="0">
              <a:buNone/>
              <a:defRPr>
                <a:solidFill>
                  <a:srgbClr val="54616E"/>
                </a:solidFill>
              </a:defRPr>
            </a:lvl4pPr>
            <a:lvl5pPr marL="219456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 smtClean="0"/>
          </a:p>
        </p:txBody>
      </p:sp>
      <p:pic>
        <p:nvPicPr>
          <p:cNvPr id="6" name="Pladsholder til indho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8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2984972"/>
            <a:ext cx="10363200" cy="1362076"/>
          </a:xfrm>
        </p:spPr>
        <p:txBody>
          <a:bodyPr anchor="t"/>
          <a:lstStyle>
            <a:lvl1pPr algn="ctr">
              <a:defRPr sz="2880" b="0" cap="all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963084" y="1484784"/>
            <a:ext cx="10363200" cy="1500187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rgbClr val="54616E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1FB5-93D4-4670-BB5E-9DC9803532E5}" type="datetime1">
              <a:rPr lang="da-DK" smtClean="0"/>
              <a:t>11-12-2017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ladsholder til indho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2EC4-3CF5-4556-9F4B-F737BA4ADA25}" type="datetime1">
              <a:rPr lang="da-DK" smtClean="0"/>
              <a:t>11-12-2017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1556793"/>
            <a:ext cx="5294379" cy="4205267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/>
          </p:nvPr>
        </p:nvSpPr>
        <p:spPr>
          <a:xfrm>
            <a:off x="6288021" y="1556793"/>
            <a:ext cx="5294379" cy="4205267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pic>
        <p:nvPicPr>
          <p:cNvPr id="10" name="Pladsholder til indho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12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16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160" b="1">
                <a:solidFill>
                  <a:srgbClr val="211A5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AE7B-6AA9-44BD-A621-C08D03655C06}" type="datetime1">
              <a:rPr lang="da-DK" smtClean="0"/>
              <a:t>11-12-2017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/>
          </p:nvPr>
        </p:nvSpPr>
        <p:spPr>
          <a:xfrm>
            <a:off x="623392" y="2204865"/>
            <a:ext cx="5376597" cy="3470785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/>
          </p:nvPr>
        </p:nvSpPr>
        <p:spPr>
          <a:xfrm>
            <a:off x="6178219" y="2204865"/>
            <a:ext cx="5390389" cy="3470785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pic>
        <p:nvPicPr>
          <p:cNvPr id="12" name="Pladsholder til indho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79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F94A-0F11-4DB7-A3DE-141C7DD4E085}" type="datetime1">
              <a:rPr lang="da-DK" smtClean="0"/>
              <a:t>11-12-2017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pic>
        <p:nvPicPr>
          <p:cNvPr id="6" name="Pladsholder til indho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77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1AD1-65C2-410D-BB03-D8FC357969E0}" type="datetime1">
              <a:rPr lang="da-DK" smtClean="0"/>
              <a:t>11-12-2017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pic>
        <p:nvPicPr>
          <p:cNvPr id="5" name="Pladsholder til indho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33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>
            <a:normAutofit/>
          </a:bodyPr>
          <a:lstStyle>
            <a:lvl1pPr algn="l">
              <a:defRPr sz="2160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240549"/>
          </a:xfrm>
        </p:spPr>
        <p:txBody>
          <a:bodyPr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D3D7-258F-473C-A234-5E093559B266}" type="datetime1">
              <a:rPr lang="da-DK" smtClean="0"/>
              <a:t>11-12-2017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847861" y="260649"/>
            <a:ext cx="6432715" cy="5415001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pic>
        <p:nvPicPr>
          <p:cNvPr id="9" name="Pladsholder til indho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6" y="121483"/>
            <a:ext cx="2291093" cy="7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34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161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16E"/>
                </a:solidFill>
              </a:defRPr>
            </a:lvl1pPr>
          </a:lstStyle>
          <a:p>
            <a:fld id="{4F13C63A-6786-4DFE-9628-80D755F4D21E}" type="datetime1">
              <a:rPr lang="da-DK" smtClean="0"/>
              <a:t>11-12-2017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16E"/>
                </a:solidFill>
              </a:defRPr>
            </a:lvl1pPr>
          </a:lstStyle>
          <a:p>
            <a:fld id="{AFCD7855-649B-4E42-94EF-420F3EE1A11C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15" y="5848469"/>
            <a:ext cx="1728192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1097280" rtl="0" eaLnBrk="1" latinLnBrk="0" hangingPunct="1">
        <a:spcBef>
          <a:spcPct val="0"/>
        </a:spcBef>
        <a:buNone/>
        <a:defRPr sz="288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rgbClr val="211A52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rgbClr val="211A52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rgbClr val="211A52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rgbClr val="211A52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rgbClr val="211A52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 err="1"/>
              <a:t>On-line</a:t>
            </a:r>
            <a:r>
              <a:rPr lang="da-DK" b="1" dirty="0"/>
              <a:t> </a:t>
            </a:r>
            <a:r>
              <a:rPr lang="da-DK" b="1" dirty="0" smtClean="0"/>
              <a:t>målinger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Hovedaktivitet 5</a:t>
            </a:r>
          </a:p>
          <a:p>
            <a:r>
              <a:rPr lang="da-DK" dirty="0" smtClean="0"/>
              <a:t>Amelia Reimer Borregaard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355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Ideelt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Lave anlægsomkostninger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Lave </a:t>
            </a:r>
            <a:r>
              <a:rPr lang="da-DK" dirty="0" smtClean="0"/>
              <a:t>driftsomkostninger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Lavt energiforbrug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Måling og transmission hvert minut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a-DK" dirty="0" smtClean="0"/>
          </a:p>
          <a:p>
            <a:r>
              <a:rPr lang="da-DK" dirty="0" smtClean="0"/>
              <a:t>Fokusområder</a:t>
            </a:r>
            <a:endParaRPr lang="da-DK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Produktion af energi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Antennesignal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Måleparametre</a:t>
            </a:r>
            <a:endParaRPr lang="da-DK" dirty="0" smtClean="0"/>
          </a:p>
          <a:p>
            <a:pPr marL="548640" lvl="1" indent="0">
              <a:buNone/>
            </a:pPr>
            <a:r>
              <a:rPr lang="da-DK" dirty="0"/>
              <a:t> </a:t>
            </a:r>
            <a:r>
              <a:rPr lang="da-DK" dirty="0" smtClean="0"/>
              <a:t>    </a:t>
            </a:r>
            <a:r>
              <a:rPr lang="da-DK" dirty="0" smtClean="0"/>
              <a:t>Prototype</a:t>
            </a:r>
            <a:endParaRPr lang="da-DK" dirty="0" smtClean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Hvad skal der ske?</a:t>
            </a:r>
            <a:br>
              <a:rPr lang="da-DK" dirty="0" smtClean="0"/>
            </a:br>
            <a:r>
              <a:rPr lang="da-DK" sz="2800" dirty="0" smtClean="0"/>
              <a:t>5.6 Design af målestation til datalogning i kloaknet </a:t>
            </a:r>
            <a:endParaRPr lang="da-DK" sz="2800" dirty="0"/>
          </a:p>
        </p:txBody>
      </p:sp>
      <p:sp>
        <p:nvSpPr>
          <p:cNvPr id="6" name="Højrepil 5"/>
          <p:cNvSpPr/>
          <p:nvPr/>
        </p:nvSpPr>
        <p:spPr>
          <a:xfrm>
            <a:off x="729761" y="5222634"/>
            <a:ext cx="870438" cy="33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Pladsholder til indho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9" y="1599635"/>
            <a:ext cx="4920858" cy="4162425"/>
          </a:xfrm>
          <a:prstGeom prst="rect">
            <a:avLst/>
          </a:prstGeom>
        </p:spPr>
      </p:pic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2838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ladsholder til indhold 6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19" y="1463916"/>
            <a:ext cx="6247762" cy="3596056"/>
          </a:xfrm>
          <a:prstGeom prst="rect">
            <a:avLst/>
          </a:prstGeom>
        </p:spPr>
      </p:pic>
      <p:sp>
        <p:nvSpPr>
          <p:cNvPr id="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Hvad skal der ske?</a:t>
            </a:r>
            <a:br>
              <a:rPr lang="da-DK" dirty="0" smtClean="0"/>
            </a:br>
            <a:r>
              <a:rPr lang="da-DK" sz="2800" dirty="0" smtClean="0"/>
              <a:t>5.7 </a:t>
            </a:r>
            <a:r>
              <a:rPr lang="da-DK" sz="2800" dirty="0"/>
              <a:t>Udvikling af datasystem til monitering og styring (data-hub</a:t>
            </a:r>
            <a:r>
              <a:rPr lang="da-DK" sz="2800" dirty="0" smtClean="0"/>
              <a:t>)</a:t>
            </a:r>
            <a:endParaRPr lang="da-DK" sz="2800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19" y="1463916"/>
            <a:ext cx="6247761" cy="3596055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18" y="1463915"/>
            <a:ext cx="6247761" cy="3596055"/>
          </a:xfrm>
          <a:prstGeom prst="rect">
            <a:avLst/>
          </a:prstGeom>
        </p:spPr>
      </p:pic>
      <p:sp>
        <p:nvSpPr>
          <p:cNvPr id="3" name="Pladsholder til slidenummer 2"/>
          <p:cNvSpPr>
            <a:spLocks noGrp="1"/>
          </p:cNvSpPr>
          <p:nvPr>
            <p:ph type="sldNum" sz="quarter" idx="12"/>
          </p:nvPr>
        </p:nvSpPr>
        <p:spPr>
          <a:xfrm>
            <a:off x="9432524" y="6356352"/>
            <a:ext cx="2149875" cy="315443"/>
          </a:xfrm>
        </p:spPr>
        <p:txBody>
          <a:bodyPr/>
          <a:lstStyle/>
          <a:p>
            <a:fld id="{AFCD7855-649B-4E42-94EF-420F3EE1A11C}" type="slidenum">
              <a:rPr lang="da-DK" smtClean="0"/>
              <a:t>11</a:t>
            </a:fld>
            <a:endParaRPr lang="da-DK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609600" y="1600202"/>
            <a:ext cx="10972800" cy="4161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Clr>
                <a:srgbClr val="54616E"/>
              </a:buClr>
              <a:buSzPct val="100000"/>
              <a:buFont typeface="Arial" pitchFamily="34" charset="0"/>
              <a:buChar char="•"/>
              <a:defRPr sz="2160" kern="1200">
                <a:solidFill>
                  <a:srgbClr val="54616E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0" kern="1200">
                <a:solidFill>
                  <a:srgbClr val="54616E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0" kern="1200">
                <a:solidFill>
                  <a:srgbClr val="54616E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0" kern="1200">
                <a:solidFill>
                  <a:srgbClr val="54616E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60" kern="1200">
                <a:solidFill>
                  <a:srgbClr val="54616E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             Algoritme til monitering og styring</a:t>
            </a:r>
            <a:endParaRPr lang="da-DK" dirty="0"/>
          </a:p>
        </p:txBody>
      </p:sp>
      <p:sp>
        <p:nvSpPr>
          <p:cNvPr id="8" name="Højrepil 7"/>
          <p:cNvSpPr/>
          <p:nvPr/>
        </p:nvSpPr>
        <p:spPr>
          <a:xfrm>
            <a:off x="729761" y="5222634"/>
            <a:ext cx="870438" cy="33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4855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Test af målestation [5.6</a:t>
            </a:r>
            <a:r>
              <a:rPr lang="da-DK" dirty="0" smtClean="0"/>
              <a:t>]</a:t>
            </a:r>
          </a:p>
          <a:p>
            <a:r>
              <a:rPr lang="da-DK" dirty="0" smtClean="0"/>
              <a:t>Sammenligning af målestation [5.6] og </a:t>
            </a:r>
            <a:r>
              <a:rPr lang="da-DK" dirty="0"/>
              <a:t>onlinemålere</a:t>
            </a:r>
            <a:endParaRPr lang="da-DK" dirty="0" smtClean="0"/>
          </a:p>
          <a:p>
            <a:r>
              <a:rPr lang="da-DK" dirty="0" smtClean="0"/>
              <a:t>Integrering i styringssystem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         </a:t>
            </a:r>
            <a:r>
              <a:rPr lang="da-DK" dirty="0" smtClean="0"/>
              <a:t> </a:t>
            </a:r>
            <a:r>
              <a:rPr lang="da-DK" dirty="0" smtClean="0"/>
              <a:t>Løbende evaluering, artikel</a:t>
            </a:r>
            <a:endParaRPr lang="da-DK" dirty="0"/>
          </a:p>
        </p:txBody>
      </p:sp>
      <p:sp>
        <p:nvSpPr>
          <p:cNvPr id="4" name="Højrepil 3"/>
          <p:cNvSpPr/>
          <p:nvPr/>
        </p:nvSpPr>
        <p:spPr>
          <a:xfrm>
            <a:off x="729761" y="5222634"/>
            <a:ext cx="870438" cy="33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da-DK" dirty="0" smtClean="0"/>
              <a:t>Hvad skal der ske?</a:t>
            </a:r>
            <a:br>
              <a:rPr lang="da-DK" dirty="0" smtClean="0"/>
            </a:br>
            <a:r>
              <a:rPr lang="da-DK" sz="2800" dirty="0" smtClean="0"/>
              <a:t>5.8 </a:t>
            </a:r>
            <a:r>
              <a:rPr lang="da-DK" sz="2800" dirty="0"/>
              <a:t>Test af udstyr, evaluering og vidensdeling af nyt datasystem</a:t>
            </a:r>
            <a:endParaRPr lang="da-DK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12</a:t>
            </a:fld>
            <a:endParaRPr lang="da-DK"/>
          </a:p>
        </p:txBody>
      </p:sp>
      <p:pic>
        <p:nvPicPr>
          <p:cNvPr id="6" name="Picture 2" descr="Billedresultat for nanono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5" t="26410" r="11621" b="16449"/>
          <a:stretch/>
        </p:blipFill>
        <p:spPr bwMode="auto">
          <a:xfrm>
            <a:off x="9276902" y="1417638"/>
            <a:ext cx="2426676" cy="20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ladsholder til indhold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8" t="63062" r="59608" b="6403"/>
          <a:stretch/>
        </p:blipFill>
        <p:spPr>
          <a:xfrm>
            <a:off x="8275319" y="1600202"/>
            <a:ext cx="713233" cy="1271016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28" y="3574883"/>
            <a:ext cx="4266540" cy="24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2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Hovedaktivitet 5</a:t>
            </a:r>
            <a:br>
              <a:rPr lang="da-DK" dirty="0"/>
            </a:br>
            <a:r>
              <a:rPr lang="da-DK" dirty="0"/>
              <a:t>Amelia Reimer </a:t>
            </a:r>
            <a:r>
              <a:rPr lang="da-DK" dirty="0" smtClean="0"/>
              <a:t>Borregaard</a:t>
            </a:r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209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Fredericia 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88" y="1600200"/>
            <a:ext cx="7082024" cy="4162425"/>
          </a:xfrm>
        </p:spPr>
      </p:pic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2</a:t>
            </a:fld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88" y="1600200"/>
            <a:ext cx="7082024" cy="4162424"/>
          </a:xfrm>
          <a:prstGeom prst="rect">
            <a:avLst/>
          </a:prstGeom>
        </p:spPr>
      </p:pic>
      <p:sp>
        <p:nvSpPr>
          <p:cNvPr id="12" name="Tekstfelt 11"/>
          <p:cNvSpPr txBox="1"/>
          <p:nvPr/>
        </p:nvSpPr>
        <p:spPr>
          <a:xfrm>
            <a:off x="1917192" y="4692727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da-DK" sz="1000" dirty="0" smtClean="0">
                <a:solidFill>
                  <a:schemeClr val="tx1">
                    <a:lumMod val="50000"/>
                  </a:schemeClr>
                </a:solidFill>
              </a:rPr>
              <a:t>tofkonc.</a:t>
            </a:r>
            <a:endParaRPr lang="da-DK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88" y="1600196"/>
            <a:ext cx="7082027" cy="4162427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88" y="1600196"/>
            <a:ext cx="7082024" cy="4162425"/>
          </a:xfrm>
          <a:prstGeom prst="rect">
            <a:avLst/>
          </a:prstGeom>
        </p:spPr>
      </p:pic>
      <p:sp>
        <p:nvSpPr>
          <p:cNvPr id="11" name="Tekstfelt 10"/>
          <p:cNvSpPr txBox="1"/>
          <p:nvPr/>
        </p:nvSpPr>
        <p:spPr>
          <a:xfrm>
            <a:off x="7504176" y="1481990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solidFill>
                  <a:schemeClr val="tx1">
                    <a:lumMod val="50000"/>
                  </a:schemeClr>
                </a:solidFill>
              </a:rPr>
              <a:t>stofkonc.</a:t>
            </a:r>
            <a:endParaRPr lang="da-DK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4306824" y="1477087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solidFill>
                  <a:schemeClr val="tx1">
                    <a:lumMod val="50000"/>
                  </a:schemeClr>
                </a:solidFill>
              </a:rPr>
              <a:t>stofkonc.</a:t>
            </a:r>
            <a:endParaRPr lang="da-DK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00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 err="1"/>
              <a:t>On-line</a:t>
            </a:r>
            <a:r>
              <a:rPr lang="da-DK" b="1" dirty="0"/>
              <a:t> </a:t>
            </a:r>
            <a:r>
              <a:rPr lang="da-DK" b="1" dirty="0" smtClean="0"/>
              <a:t>målinger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Hovedaktivitet 5</a:t>
            </a:r>
          </a:p>
          <a:p>
            <a:r>
              <a:rPr lang="da-DK" dirty="0" smtClean="0"/>
              <a:t>Amelia Reimer Borregaard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5761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Baggrund for hovedaktivitet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FRSE forventer at arbejde med nye affaldsfraktioner i biogasproduktionen</a:t>
            </a:r>
          </a:p>
          <a:p>
            <a:pPr lvl="1"/>
            <a:r>
              <a:rPr lang="da-DK" dirty="0" smtClean="0"/>
              <a:t>Vigtigt med stabil drift </a:t>
            </a:r>
          </a:p>
          <a:p>
            <a:pPr lvl="1"/>
            <a:r>
              <a:rPr lang="da-DK" dirty="0" smtClean="0"/>
              <a:t>Bedst styring af biogasproduktion</a:t>
            </a:r>
          </a:p>
          <a:p>
            <a:r>
              <a:rPr lang="da-DK" dirty="0" smtClean="0"/>
              <a:t>Optimering ved brug af online målinger</a:t>
            </a:r>
          </a:p>
          <a:p>
            <a:r>
              <a:rPr lang="da-DK" dirty="0" smtClean="0"/>
              <a:t>Opmagasinering i ledningsnettet</a:t>
            </a:r>
          </a:p>
          <a:p>
            <a:endParaRPr lang="da-DK" dirty="0"/>
          </a:p>
          <a:p>
            <a:r>
              <a:rPr lang="da-DK" b="1" dirty="0"/>
              <a:t>Hovedaktiviteten skal undersøge/demonstrere om, der er basis for at etablere </a:t>
            </a:r>
            <a:r>
              <a:rPr lang="da-DK" b="1" dirty="0" err="1"/>
              <a:t>on-line</a:t>
            </a:r>
            <a:r>
              <a:rPr lang="da-DK" b="1" dirty="0"/>
              <a:t> målere på renseanlæg og i kloaknet ved </a:t>
            </a:r>
            <a:r>
              <a:rPr lang="da-DK" b="1" dirty="0" smtClean="0"/>
              <a:t>FRSE</a:t>
            </a:r>
            <a:endParaRPr lang="da-DK" b="1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7356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Output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Beslutningsgrundlag for </a:t>
            </a:r>
            <a:r>
              <a:rPr lang="da-DK" dirty="0"/>
              <a:t>investering i online målere </a:t>
            </a:r>
            <a:r>
              <a:rPr lang="da-DK" dirty="0" smtClean="0"/>
              <a:t>til:</a:t>
            </a:r>
          </a:p>
          <a:p>
            <a:pPr lvl="1"/>
            <a:r>
              <a:rPr lang="da-DK" dirty="0" smtClean="0"/>
              <a:t>Kloaknet</a:t>
            </a:r>
          </a:p>
          <a:p>
            <a:pPr lvl="1"/>
            <a:r>
              <a:rPr lang="da-DK" dirty="0" smtClean="0"/>
              <a:t>Renseanlæg </a:t>
            </a:r>
          </a:p>
          <a:p>
            <a:pPr lvl="1"/>
            <a:r>
              <a:rPr lang="da-DK" dirty="0" smtClean="0"/>
              <a:t>Energiproducerende </a:t>
            </a:r>
            <a:r>
              <a:rPr lang="da-DK" dirty="0"/>
              <a:t>anlæg </a:t>
            </a:r>
          </a:p>
          <a:p>
            <a:pPr lvl="1"/>
            <a:r>
              <a:rPr lang="da-DK" dirty="0" smtClean="0"/>
              <a:t>Evt. udløb </a:t>
            </a:r>
            <a:r>
              <a:rPr lang="da-DK" dirty="0"/>
              <a:t>hos udvalgte virksomheder. </a:t>
            </a:r>
            <a:endParaRPr lang="da-DK" dirty="0" smtClean="0"/>
          </a:p>
          <a:p>
            <a:r>
              <a:rPr lang="da-DK" dirty="0" smtClean="0"/>
              <a:t>Optimering af samlet anlæg </a:t>
            </a:r>
            <a:r>
              <a:rPr lang="da-DK" dirty="0"/>
              <a:t>ift. energiforbrug og -produktion </a:t>
            </a:r>
            <a:endParaRPr lang="da-DK" dirty="0" smtClean="0"/>
          </a:p>
          <a:p>
            <a:r>
              <a:rPr lang="da-DK" dirty="0" smtClean="0"/>
              <a:t>Skabe grundlag </a:t>
            </a:r>
            <a:r>
              <a:rPr lang="da-DK" dirty="0"/>
              <a:t>for </a:t>
            </a:r>
            <a:r>
              <a:rPr lang="da-DK" dirty="0" smtClean="0"/>
              <a:t>HA6: Smart-</a:t>
            </a:r>
            <a:r>
              <a:rPr lang="da-DK" dirty="0" err="1" smtClean="0"/>
              <a:t>energy</a:t>
            </a:r>
            <a:r>
              <a:rPr lang="da-DK" dirty="0"/>
              <a:t>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6258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Partnere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Fredericia Spildevand og Energi A/S </a:t>
            </a:r>
            <a:endParaRPr lang="da-DK" dirty="0" smtClean="0"/>
          </a:p>
          <a:p>
            <a:r>
              <a:rPr lang="da-DK" dirty="0" smtClean="0"/>
              <a:t>Aalborg Universitet – Institut for Byggeri og Anlæg</a:t>
            </a:r>
          </a:p>
          <a:p>
            <a:r>
              <a:rPr lang="da-DK" dirty="0"/>
              <a:t>Aalborg Universitet – Institut for </a:t>
            </a:r>
            <a:r>
              <a:rPr lang="da-DK" dirty="0" smtClean="0"/>
              <a:t>Elektroniske Systemer </a:t>
            </a: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Samarbejdspartnere</a:t>
            </a:r>
            <a:endParaRPr lang="da-DK" dirty="0" smtClean="0"/>
          </a:p>
          <a:p>
            <a:r>
              <a:rPr lang="da-DK" dirty="0" err="1" smtClean="0"/>
              <a:t>Alpcon</a:t>
            </a:r>
            <a:endParaRPr lang="da-DK" dirty="0" smtClean="0"/>
          </a:p>
          <a:p>
            <a:r>
              <a:rPr lang="da-DK" dirty="0" err="1" smtClean="0"/>
              <a:t>NanoNord</a:t>
            </a:r>
            <a:endParaRPr lang="da-DK" dirty="0"/>
          </a:p>
          <a:p>
            <a:r>
              <a:rPr lang="da-DK" dirty="0" smtClean="0"/>
              <a:t>(Fredericia Maskinmesterskole)</a:t>
            </a:r>
            <a:endParaRPr lang="da-DK" dirty="0" smtClean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5094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Underaktiviteter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971676"/>
              </p:ext>
            </p:extLst>
          </p:nvPr>
        </p:nvGraphicFramePr>
        <p:xfrm>
          <a:off x="609600" y="1203159"/>
          <a:ext cx="10515599" cy="4675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208">
                  <a:extLst>
                    <a:ext uri="{9D8B030D-6E8A-4147-A177-3AD203B41FA5}">
                      <a16:colId xmlns:a16="http://schemas.microsoft.com/office/drawing/2014/main" val="3194862519"/>
                    </a:ext>
                  </a:extLst>
                </a:gridCol>
                <a:gridCol w="7774848">
                  <a:extLst>
                    <a:ext uri="{9D8B030D-6E8A-4147-A177-3AD203B41FA5}">
                      <a16:colId xmlns:a16="http://schemas.microsoft.com/office/drawing/2014/main" val="1009562921"/>
                    </a:ext>
                  </a:extLst>
                </a:gridCol>
                <a:gridCol w="2221543">
                  <a:extLst>
                    <a:ext uri="{9D8B030D-6E8A-4147-A177-3AD203B41FA5}">
                      <a16:colId xmlns:a16="http://schemas.microsoft.com/office/drawing/2014/main" val="3971090524"/>
                    </a:ext>
                  </a:extLst>
                </a:gridCol>
              </a:tblGrid>
              <a:tr h="3023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5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Underaktiviteter og tilhørende produkter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Ansvarlige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1014573"/>
                  </a:ext>
                </a:extLst>
              </a:tr>
              <a:tr h="60463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da-DK" sz="1400">
                          <a:effectLst/>
                        </a:rPr>
                        <a:t>5.1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dirty="0">
                          <a:effectLst/>
                        </a:rPr>
                        <a:t>Kortlægning af måleparametre på kloaknet, renseanlæg og energiproducerende anlæg samt udvalgte virksomheder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FRSE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1123912"/>
                  </a:ext>
                </a:extLst>
              </a:tr>
              <a:tr h="30231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da-DK" sz="1400">
                          <a:effectLst/>
                        </a:rPr>
                        <a:t>5.2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dirty="0">
                          <a:effectLst/>
                        </a:rPr>
                        <a:t>Kortlægning og analyse af måleudstyr til udvalgte parametre inkl. pris og kvalitet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FRSE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9065513"/>
                  </a:ext>
                </a:extLst>
              </a:tr>
              <a:tr h="60463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da-DK" sz="1400">
                          <a:effectLst/>
                        </a:rPr>
                        <a:t>5.3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dirty="0">
                          <a:effectLst/>
                        </a:rPr>
                        <a:t>Kortlægning af nøglelokaliteter på kloaknet, renseanlæg, energiproducerende anlæg samt evt. ved udvalgte større virksomheder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FRSE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0701209"/>
                  </a:ext>
                </a:extLst>
              </a:tr>
              <a:tr h="60463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da-DK" sz="1400">
                          <a:effectLst/>
                        </a:rPr>
                        <a:t>5.4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dirty="0">
                          <a:effectLst/>
                        </a:rPr>
                        <a:t>Udarbejdelse af udbud samt udbudsrunde udføres med henblik på at installere online målere på relevante punkter på kloaknet, renseanlæg, energiproducerende anlæg samt evt. ved udvalgte virksomheder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FRSE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3025293"/>
                  </a:ext>
                </a:extLst>
              </a:tr>
              <a:tr h="90694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da-DK" sz="1400">
                          <a:effectLst/>
                        </a:rPr>
                        <a:t>5.5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dirty="0">
                          <a:effectLst/>
                        </a:rPr>
                        <a:t>Kortlægning af lagerkapacitet på kloaknettet og evt. design af teknologi til miljømæssigt forsvarligt at regulere opmagasinering af spildevand på kloaknettet. Underaktiviteten udføres i et samarbejde mellem FRSE og </a:t>
                      </a:r>
                      <a:r>
                        <a:rPr lang="da-DK" sz="1400" b="0" dirty="0">
                          <a:effectLst/>
                        </a:rPr>
                        <a:t>Fredericia Maskinmesterskole</a:t>
                      </a:r>
                      <a:endParaRPr lang="da-DK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FRSE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91517"/>
                  </a:ext>
                </a:extLst>
              </a:tr>
              <a:tr h="58573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da-DK" sz="1400" dirty="0">
                          <a:effectLst/>
                        </a:rPr>
                        <a:t>5.6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dirty="0">
                          <a:effectLst/>
                        </a:rPr>
                        <a:t>Design af målestation til datalogning i kloaknet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AAU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5495875"/>
                  </a:ext>
                </a:extLst>
              </a:tr>
              <a:tr h="30231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da-DK" sz="1400">
                          <a:effectLst/>
                        </a:rPr>
                        <a:t>5.7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dirty="0">
                          <a:effectLst/>
                        </a:rPr>
                        <a:t>Udvikling af datasystem til monitering og styring (data-hub) i et samarbejde mellem FRSE og AAU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AAU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4996403"/>
                  </a:ext>
                </a:extLst>
              </a:tr>
              <a:tr h="30231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da-DK" sz="1400">
                          <a:effectLst/>
                        </a:rPr>
                        <a:t>5.8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dirty="0">
                          <a:effectLst/>
                        </a:rPr>
                        <a:t>Test af udstyr, evaluering og vidensdeling af nyt datasystem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AAU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888544"/>
                  </a:ext>
                </a:extLst>
              </a:tr>
            </a:tbl>
          </a:graphicData>
        </a:graphic>
      </p:graphicFrame>
      <p:sp>
        <p:nvSpPr>
          <p:cNvPr id="3" name="Pladsholder til sli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9223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Hvad skal der ske?</a:t>
            </a:r>
            <a:br>
              <a:rPr lang="da-DK" dirty="0" smtClean="0"/>
            </a:br>
            <a:r>
              <a:rPr lang="da-DK" sz="2800" dirty="0" smtClean="0"/>
              <a:t>5.1-3, 5 Kortlægninger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Måleparametre og nøglelokaliteter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Kloaknet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Renseanlæg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/>
              <a:t>E</a:t>
            </a:r>
            <a:r>
              <a:rPr lang="da-DK" dirty="0" smtClean="0"/>
              <a:t>nergiproducerende anlæg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Udvalgte </a:t>
            </a:r>
            <a:r>
              <a:rPr lang="da-DK" dirty="0"/>
              <a:t>virksomheder</a:t>
            </a: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a-DK" dirty="0" smtClean="0"/>
              <a:t>Måleudstyr</a:t>
            </a: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a-DK" dirty="0" smtClean="0"/>
              <a:t>Lagerkapacitet og styringspotentiale</a:t>
            </a:r>
            <a:endParaRPr lang="da-DK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Kloaknet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a-DK" dirty="0" smtClean="0"/>
              <a:t>Renseanlæg</a:t>
            </a:r>
            <a:endParaRPr lang="da-DK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             </a:t>
            </a:r>
            <a:r>
              <a:rPr lang="da-DK" dirty="0" smtClean="0"/>
              <a:t>Rapporter og målekampagne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31" y="1771798"/>
            <a:ext cx="2695074" cy="2021306"/>
          </a:xfrm>
          <a:prstGeom prst="rect">
            <a:avLst/>
          </a:prstGeom>
        </p:spPr>
      </p:pic>
      <p:sp>
        <p:nvSpPr>
          <p:cNvPr id="2" name="Højrepil 1"/>
          <p:cNvSpPr/>
          <p:nvPr/>
        </p:nvSpPr>
        <p:spPr>
          <a:xfrm>
            <a:off x="729761" y="5222634"/>
            <a:ext cx="870438" cy="33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6252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Udbud på onlinemålere </a:t>
            </a:r>
          </a:p>
          <a:p>
            <a:endParaRPr lang="da-DK" dirty="0"/>
          </a:p>
          <a:p>
            <a:r>
              <a:rPr lang="da-DK" dirty="0" smtClean="0"/>
              <a:t>Udbudsrunde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dirty="0"/>
              <a:t> </a:t>
            </a:r>
            <a:r>
              <a:rPr lang="da-DK" dirty="0" smtClean="0"/>
              <a:t>       Gennemføre udbudsrunde</a:t>
            </a:r>
            <a:endParaRPr lang="da-DK" dirty="0"/>
          </a:p>
        </p:txBody>
      </p:sp>
      <p:sp>
        <p:nvSpPr>
          <p:cNvPr id="4" name="Højrepil 3"/>
          <p:cNvSpPr/>
          <p:nvPr/>
        </p:nvSpPr>
        <p:spPr>
          <a:xfrm>
            <a:off x="609600" y="5305761"/>
            <a:ext cx="870438" cy="33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Hvad skal der ske?</a:t>
            </a:r>
            <a:br>
              <a:rPr lang="da-DK" dirty="0" smtClean="0"/>
            </a:br>
            <a:r>
              <a:rPr lang="da-DK" sz="2800" dirty="0" smtClean="0"/>
              <a:t>5.4 </a:t>
            </a:r>
            <a:r>
              <a:rPr lang="da-DK" sz="2800" dirty="0"/>
              <a:t>Udarbejdelse af udbud samt udbudsrunde 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7855-649B-4E42-94EF-420F3EE1A11C}" type="slidenum">
              <a:rPr lang="da-DK" smtClean="0"/>
              <a:t>9</a:t>
            </a:fld>
            <a:endParaRPr lang="da-DK"/>
          </a:p>
        </p:txBody>
      </p:sp>
      <p:pic>
        <p:nvPicPr>
          <p:cNvPr id="1026" name="Picture 2" descr="Billedresultat for online measurement of process parame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65" y="2432305"/>
            <a:ext cx="1500728" cy="23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online measurement of process paramet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36" y="1519189"/>
            <a:ext cx="2398188" cy="21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ledresultat for nanonor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5" t="26410" r="11621" b="16449"/>
          <a:stretch/>
        </p:blipFill>
        <p:spPr bwMode="auto">
          <a:xfrm>
            <a:off x="7899123" y="4121383"/>
            <a:ext cx="2426676" cy="20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online measurement collection sys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62" y="1469679"/>
            <a:ext cx="2159038" cy="21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ret bille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05" y="3787868"/>
            <a:ext cx="1837626" cy="183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32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U_Fredericia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1" id="{38614C54-9508-488E-98EB-FCC9B52B27C0}" vid="{0408CE32-8E8F-4DB8-9BDE-09A87F6038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Præsentation1</Template>
  <TotalTime>1203</TotalTime>
  <Words>419</Words>
  <Application>Microsoft Office PowerPoint</Application>
  <PresentationFormat>Widescreen</PresentationFormat>
  <Paragraphs>136</Paragraphs>
  <Slides>13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AAU_Fredericia</vt:lpstr>
      <vt:lpstr>On-line målinger</vt:lpstr>
      <vt:lpstr>Fredericia </vt:lpstr>
      <vt:lpstr>On-line målinger</vt:lpstr>
      <vt:lpstr>Baggrund for hovedaktivitet</vt:lpstr>
      <vt:lpstr>Output</vt:lpstr>
      <vt:lpstr>Partnere</vt:lpstr>
      <vt:lpstr>Underaktiviteter</vt:lpstr>
      <vt:lpstr>Hvad skal der ske? 5.1-3, 5 Kortlægninger</vt:lpstr>
      <vt:lpstr>Hvad skal der ske? 5.4 Udarbejdelse af udbud samt udbudsrunde </vt:lpstr>
      <vt:lpstr>Hvad skal der ske? 5.6 Design af målestation til datalogning i kloaknet </vt:lpstr>
      <vt:lpstr>Hvad skal der ske? 5.7 Udvikling af datasystem til monitering og styring (data-hub)</vt:lpstr>
      <vt:lpstr>Hvad skal der ske? 5.8 Test af udstyr, evaluering og vidensdeling af nyt datasystem</vt:lpstr>
      <vt:lpstr>Hovedaktivitet 5 Amelia Reimer Borregaard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On-line målinger</dc:title>
  <dc:creator>Amelia Reimer Borregaard</dc:creator>
  <cp:lastModifiedBy>Amelia Reimer Borregaard</cp:lastModifiedBy>
  <cp:revision>51</cp:revision>
  <dcterms:created xsi:type="dcterms:W3CDTF">2017-11-21T14:13:36Z</dcterms:created>
  <dcterms:modified xsi:type="dcterms:W3CDTF">2017-12-11T11:52:24Z</dcterms:modified>
</cp:coreProperties>
</file>