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6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17440" y="1600200"/>
            <a:ext cx="5108040" cy="407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a-DK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07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72888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728880"/>
            <a:ext cx="8229240" cy="1943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a-DK" sz="135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pic>
        <p:nvPicPr>
          <p:cNvPr id="8" name="Billede 6"/>
          <p:cNvPicPr/>
          <p:nvPr/>
        </p:nvPicPr>
        <p:blipFill>
          <a:blip r:embed="rId15">
            <a:lum bright="70000" contrast="-70000"/>
          </a:blip>
          <a:stretch/>
        </p:blipFill>
        <p:spPr>
          <a:xfrm>
            <a:off x="2520" y="5760"/>
            <a:ext cx="9135720" cy="685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18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2D0DFFE-1574-4405-B572-E017ED72F755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610200" y="4033800"/>
            <a:ext cx="7920360" cy="134748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Billede 10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a-DK" sz="20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7"/>
          <p:cNvPicPr/>
          <p:nvPr/>
        </p:nvPicPr>
        <p:blipFill>
          <a:blip r:embed="rId14"/>
          <a:stretch/>
        </p:blipFill>
        <p:spPr>
          <a:xfrm>
            <a:off x="4032000" y="5762160"/>
            <a:ext cx="1223640" cy="103392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5ABFA175-95B7-4842-A076-112DADB633F0}" type="datetime">
              <a:rPr lang="da-DK" sz="750" b="0" strike="noStrike" spc="-1">
                <a:solidFill>
                  <a:srgbClr val="54616E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15-03-2018</a:t>
            </a:fld>
            <a:endParaRPr lang="da-DK" sz="75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075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150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</a:p>
          <a:p>
            <a:pPr marL="857160" lvl="2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</a:p>
          <a:p>
            <a:pPr marL="1200240" lvl="3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</a:p>
          <a:p>
            <a:pPr marL="1542960" lvl="4" indent="-17100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1350" b="0" strike="noStrike" spc="-1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</a:p>
        </p:txBody>
      </p:sp>
      <p:sp>
        <p:nvSpPr>
          <p:cNvPr id="44" name="CustomShape 3"/>
          <p:cNvSpPr/>
          <p:nvPr/>
        </p:nvSpPr>
        <p:spPr>
          <a:xfrm>
            <a:off x="457200" y="302400"/>
            <a:ext cx="8229240" cy="1114920"/>
          </a:xfrm>
          <a:prstGeom prst="rect">
            <a:avLst/>
          </a:prstGeom>
          <a:solidFill>
            <a:srgbClr val="211A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a-DK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</a:t>
            </a:r>
            <a:endParaRPr lang="da-DK" sz="2000" b="0" strike="noStrike" spc="-1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1800" b="1" strike="noStrike" cap="all" spc="148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Model Predictive Control of a sewer system</a:t>
            </a:r>
            <a:endParaRPr lang="da-DK" sz="18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83640" y="4120200"/>
            <a:ext cx="7776360" cy="1180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lang="da-DK" sz="1400" b="0" strike="noStrike" cap="all" spc="148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 Naundrup Pedersen, Thomas Holm Pilgaard</a:t>
            </a:r>
            <a:endParaRPr lang="da-DK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D5BF07-8717-4218-AC8F-9254022031A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70000" lnSpcReduction="20000"/>
          </a:bodyPr>
          <a:lstStyle/>
          <a:p>
            <a:pPr fontAlgn="ctr"/>
            <a:r>
              <a:rPr lang="da-DK" dirty="0"/>
              <a:t>Kloaknet</a:t>
            </a:r>
          </a:p>
          <a:p>
            <a:pPr lvl="1" fontAlgn="ctr"/>
            <a:r>
              <a:rPr lang="da-DK" dirty="0"/>
              <a:t>Flow målinger i nettet?</a:t>
            </a:r>
          </a:p>
          <a:p>
            <a:pPr lvl="1" fontAlgn="ctr"/>
            <a:r>
              <a:rPr lang="da-DK" dirty="0"/>
              <a:t>Koncentrations målinger i nettet?</a:t>
            </a:r>
          </a:p>
          <a:p>
            <a:pPr lvl="1" fontAlgn="ctr"/>
            <a:r>
              <a:rPr lang="da-DK" dirty="0"/>
              <a:t>Findes der nogle bassiner i nettet lige nu i valgte hovedledning?</a:t>
            </a:r>
          </a:p>
          <a:p>
            <a:pPr lvl="1" fontAlgn="ctr"/>
            <a:r>
              <a:rPr lang="da-DK" dirty="0"/>
              <a:t>Grundvands indtrængning (mængder?)</a:t>
            </a:r>
          </a:p>
          <a:p>
            <a:pPr lvl="1" fontAlgn="ctr"/>
            <a:r>
              <a:rPr lang="da-DK" dirty="0"/>
              <a:t>Er det en pumpe station, på hjørnet af Holstensvej og Strandvejen?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A9079-10BE-4933-98D6-27D94B9B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251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18861"/>
            <a:ext cx="8229240" cy="4075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endParaRPr lang="da-DK" sz="1500" b="1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2000" b="1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</a:rPr>
              <a:t>Hvem er vi?</a:t>
            </a:r>
            <a:endParaRPr lang="da-DK" sz="2000" b="1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57040" indent="-256680">
              <a:lnSpc>
                <a:spcPct val="100000"/>
              </a:lnSpc>
              <a:spcBef>
                <a:spcPts val="300"/>
              </a:spcBef>
              <a:buClr>
                <a:srgbClr val="211A52"/>
              </a:buClr>
              <a:buFont typeface="Arial"/>
              <a:buChar char="•"/>
            </a:pPr>
            <a:r>
              <a:rPr lang="da-DK" sz="20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Introduktion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Problemet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Flow</a:t>
            </a:r>
          </a:p>
          <a:p>
            <a:pPr marL="1014480" lvl="2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Koncentrat</a:t>
            </a:r>
            <a:endParaRPr lang="da-DK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b="0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Area of interest</a:t>
            </a:r>
          </a:p>
          <a:p>
            <a:pPr marL="557280" lvl="1" indent="-213840">
              <a:lnSpc>
                <a:spcPct val="100000"/>
              </a:lnSpc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Løsning</a:t>
            </a:r>
          </a:p>
          <a:p>
            <a:pPr marL="100080" indent="-213840">
              <a:spcBef>
                <a:spcPts val="269"/>
              </a:spcBef>
              <a:buClr>
                <a:srgbClr val="211A52"/>
              </a:buClr>
              <a:buFont typeface="Arial"/>
              <a:buChar char="•"/>
            </a:pPr>
            <a:r>
              <a:rPr lang="da-DK" sz="2000" b="1" strike="noStrike" spc="-1" dirty="0">
                <a:solidFill>
                  <a:srgbClr val="211A5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Spørgsmål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da-DK" sz="135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da-DK" sz="2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 lang="da-DK" sz="2000" b="0" strike="noStrike" spc="-1" dirty="0">
              <a:solidFill>
                <a:srgbClr val="211A5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/>
          </p:nvPr>
        </p:nvSpPr>
        <p:spPr/>
        <p:txBody>
          <a:bodyPr>
            <a:normAutofit/>
          </a:bodyPr>
          <a:lstStyle/>
          <a:p>
            <a:endParaRPr lang="da-DK" dirty="0"/>
          </a:p>
          <a:p>
            <a:r>
              <a:rPr lang="da-DK" dirty="0"/>
              <a:t>Kontrol og Automation </a:t>
            </a:r>
          </a:p>
          <a:p>
            <a:pPr lvl="1"/>
            <a:r>
              <a:rPr lang="da-DK" dirty="0"/>
              <a:t>Modellering</a:t>
            </a:r>
          </a:p>
          <a:p>
            <a:pPr lvl="2"/>
            <a:r>
              <a:rPr lang="da-DK" dirty="0"/>
              <a:t>System identifikation</a:t>
            </a:r>
          </a:p>
          <a:p>
            <a:pPr lvl="1"/>
            <a:r>
              <a:rPr lang="da-DK" dirty="0"/>
              <a:t>Regulering</a:t>
            </a:r>
          </a:p>
          <a:p>
            <a:pPr lvl="2"/>
            <a:r>
              <a:rPr lang="da-DK" dirty="0"/>
              <a:t>Temperatur, flow, position</a:t>
            </a:r>
          </a:p>
          <a:p>
            <a:pPr lvl="1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Hvem er vi?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0E895C-9F6C-4086-B15D-2550797225C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da-DK" sz="2400" dirty="0"/>
              <a:t>Flow / Koncentrat</a:t>
            </a:r>
          </a:p>
          <a:p>
            <a:pPr marL="742950" lvl="4" indent="-285750"/>
            <a:r>
              <a:rPr lang="da-DK" dirty="0"/>
              <a:t>Beboelse</a:t>
            </a:r>
          </a:p>
          <a:p>
            <a:pPr marL="1200150" lvl="5" indent="-285750"/>
            <a:r>
              <a:rPr lang="da-DK" dirty="0"/>
              <a:t>Konsistent</a:t>
            </a:r>
          </a:p>
          <a:p>
            <a:pPr marL="742950" lvl="4" indent="-285750"/>
            <a:r>
              <a:rPr lang="da-DK" dirty="0"/>
              <a:t>Industri</a:t>
            </a:r>
          </a:p>
          <a:p>
            <a:pPr marL="1200150" lvl="5" indent="-285750"/>
            <a:r>
              <a:rPr lang="da-DK" dirty="0"/>
              <a:t>Ukendt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4B48B-373C-4332-9B0F-66D0032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sz="2000" dirty="0">
                <a:solidFill>
                  <a:schemeClr val="bg1"/>
                </a:solidFill>
              </a:rPr>
              <a:t>Problemstillinger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AF6613-23CC-4BE5-A32A-7DE147EDE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1600209"/>
            <a:ext cx="4221772" cy="2037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DEAC5-B8E2-43EE-8736-54457CF8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6" y="3637800"/>
            <a:ext cx="4361415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2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FAD0-F6CD-45B9-AF46-5C6569B7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000" dirty="0">
                <a:solidFill>
                  <a:schemeClr val="bg1"/>
                </a:solidFill>
              </a:rPr>
              <a:t>  Area of interest</a:t>
            </a:r>
            <a:r>
              <a:rPr lang="da-DK" dirty="0"/>
              <a:t>	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40DE6-7610-4E1F-98B1-37B75DF1286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04EAD-ED49-4CB8-9D85-0EB394BA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1" y="1600200"/>
            <a:ext cx="5449077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DC5E34-8E8F-4A88-A46D-2753E2123B4D}"/>
              </a:ext>
            </a:extLst>
          </p:cNvPr>
          <p:cNvSpPr/>
          <p:nvPr/>
        </p:nvSpPr>
        <p:spPr>
          <a:xfrm>
            <a:off x="374754" y="134911"/>
            <a:ext cx="8559384" cy="1394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B8726-45A3-4C15-B455-6B6660EE0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434716"/>
            <a:ext cx="4273072" cy="52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02FD-69D0-42A1-BE63-48ED560B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Løsnings forslag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8F27-B7F2-49DA-A67B-882936BDC0D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23A48-1674-43B8-8AF1-F581F20A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3" y="1600200"/>
            <a:ext cx="4767829" cy="261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9F1B4B-2381-4882-BA46-057C173CC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52" y="4216374"/>
            <a:ext cx="2967135" cy="167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1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8F15-166C-4E7B-92EC-9CEC49B7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8E21A-F719-49C1-AD8D-36A53113C34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85000" lnSpcReduction="20000"/>
          </a:bodyPr>
          <a:lstStyle/>
          <a:p>
            <a:pPr fontAlgn="ctr"/>
            <a:r>
              <a:rPr lang="da-DK" dirty="0"/>
              <a:t>Projekt/præsentation</a:t>
            </a:r>
          </a:p>
          <a:p>
            <a:pPr lvl="1" fontAlgn="ctr"/>
            <a:r>
              <a:rPr lang="da-DK" dirty="0"/>
              <a:t>Giver valg af hovedledning mening (præsentation)?</a:t>
            </a:r>
          </a:p>
          <a:p>
            <a:pPr lvl="1" fontAlgn="ctr"/>
            <a:r>
              <a:rPr lang="da-DK" dirty="0"/>
              <a:t>Kan hovedledning simplificeres som vist?</a:t>
            </a:r>
          </a:p>
          <a:p>
            <a:pPr lvl="1" fontAlgn="ctr"/>
            <a:r>
              <a:rPr lang="da-DK" dirty="0"/>
              <a:t>Er projektet relevant i forhold til Fredericia?</a:t>
            </a:r>
          </a:p>
          <a:p>
            <a:pPr lvl="2" fontAlgn="ctr"/>
            <a:r>
              <a:rPr lang="da-DK" dirty="0"/>
              <a:t>Flowstyring af input til rensningsanlæg og ikke regulering af kemiske forbindelser i ledningsnettet.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5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D76C-4153-4B29-A6D5-7527F17E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000" dirty="0">
                <a:solidFill>
                  <a:schemeClr val="bg1"/>
                </a:solidFill>
              </a:rPr>
              <a:t>    Sprørgsmål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A6FE-4B8C-4275-8961-6B551199634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 fontScale="55000" lnSpcReduction="20000"/>
          </a:bodyPr>
          <a:lstStyle/>
          <a:p>
            <a:pPr fontAlgn="ctr"/>
            <a:r>
              <a:rPr lang="da-DK" dirty="0"/>
              <a:t>Rensningsanlæg</a:t>
            </a:r>
          </a:p>
          <a:p>
            <a:pPr lvl="1" fontAlgn="ctr"/>
            <a:r>
              <a:rPr lang="da-DK" dirty="0"/>
              <a:t>Hvilke processer benyttes til rensning?</a:t>
            </a:r>
          </a:p>
          <a:p>
            <a:pPr lvl="1" fontAlgn="ctr"/>
            <a:r>
              <a:rPr lang="da-DK" dirty="0"/>
              <a:t>Hvilke stoffer giver problemer under rensning?</a:t>
            </a:r>
          </a:p>
          <a:p>
            <a:pPr lvl="1" fontAlgn="ctr"/>
            <a:r>
              <a:rPr lang="da-DK" dirty="0"/>
              <a:t>Hvordan påvirker flow/koncentrat ændringer i rensningen?</a:t>
            </a:r>
          </a:p>
          <a:p>
            <a:pPr lvl="2" fontAlgn="ctr"/>
            <a:r>
              <a:rPr lang="da-DK" dirty="0"/>
              <a:t>F.eks. Pludselig udledning fra industri</a:t>
            </a:r>
          </a:p>
          <a:p>
            <a:pPr lvl="1" fontAlgn="ctr"/>
            <a:r>
              <a:rPr lang="da-DK" dirty="0"/>
              <a:t>Kapacitet i rensnings anlægget(flow/koncentration)?</a:t>
            </a:r>
          </a:p>
          <a:p>
            <a:pPr lvl="1" fontAlgn="ctr"/>
            <a:r>
              <a:rPr lang="da-DK" dirty="0"/>
              <a:t>Ideelt flow (mængde/koncentration)?</a:t>
            </a:r>
          </a:p>
          <a:p>
            <a:pPr lvl="1" fontAlgn="ctr"/>
            <a:r>
              <a:rPr lang="da-DK" dirty="0"/>
              <a:t>Priotering i forhold til flow ind i rensningsanlæg(mængde/koncentration)?</a:t>
            </a:r>
          </a:p>
          <a:p>
            <a:pPr marL="457200" lvl="1" indent="0" fontAlgn="ctr">
              <a:buNone/>
            </a:pP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4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aau</Template>
  <TotalTime>538</TotalTime>
  <Words>206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Hvem er vi?</vt:lpstr>
      <vt:lpstr> Problemstillinger</vt:lpstr>
      <vt:lpstr>  Area of interest </vt:lpstr>
      <vt:lpstr>PowerPoint Presentation</vt:lpstr>
      <vt:lpstr>  Løsnings forslag</vt:lpstr>
      <vt:lpstr>    Sprørgsmål</vt:lpstr>
      <vt:lpstr>    Sprørgsmål</vt:lpstr>
      <vt:lpstr>    Sprørgsmål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transition strategy from robust to optimal control performance applied to a heat exchanger</dc:title>
  <dc:subject/>
  <dc:creator>Jonas Ørndrup Nielsen</dc:creator>
  <dc:description/>
  <cp:lastModifiedBy>Thomas Holm Pilgaard</cp:lastModifiedBy>
  <cp:revision>50</cp:revision>
  <dcterms:created xsi:type="dcterms:W3CDTF">2017-06-20T12:52:23Z</dcterms:created>
  <dcterms:modified xsi:type="dcterms:W3CDTF">2018-03-15T13:28:28Z</dcterms:modified>
  <dc:language>da-DK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