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ms-office.legacyDiagramTex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5.bin" ContentType="application/vnd.openxmlformats-officedocument.oleObject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legacyDocTextInfo.bin" ContentType="application/vnd.ms-office.legacyDocTextInfo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61" r:id="rId2"/>
    <p:sldId id="257" r:id="rId3"/>
    <p:sldId id="258" r:id="rId4"/>
    <p:sldId id="262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C3300"/>
    <a:srgbClr val="0066FF"/>
    <a:srgbClr val="00FF99"/>
    <a:srgbClr val="DDDDDD"/>
    <a:srgbClr val="33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>
        <p:scale>
          <a:sx n="66" d="100"/>
          <a:sy n="66" d="100"/>
        </p:scale>
        <p:origin x="-6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06/relationships/legacyDocTextInfo" Target="legacyDocTextInfo.bin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5" Type="http://schemas.microsoft.com/office/2006/relationships/legacyDiagramText" Target="legacyDiagramText5.bin"/><Relationship Id="rId4" Type="http://schemas.microsoft.com/office/2006/relationships/legacyDiagramText" Target="legacyDiagramText4.bin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97AFA-E6C5-4F2F-BD25-A2FE249F62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112F8-F8FE-4437-96BA-2CABC669C01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17679-31FC-457B-9397-A8416BFCDF6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E2AB8-08A4-4254-AAD8-4CBF3D98295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ADE50-76D4-4BCD-8AED-1A9F698121B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98A45-48F3-4343-A487-6AEF8062C4D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FD8E1-4AC8-48A5-90EA-996B2528138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4BC48-A748-4D83-8914-F83C5920E6D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0DF19-D75D-4147-BE4A-C9FA3FAE82C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D5C80-793E-4F77-8242-C0A06A08478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5304F-327F-4210-9D94-1AF16014191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90E75-BF6D-4ACF-B071-B88BF29FA98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FF9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31E566F-321C-4934-B672-DBD3D866F37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008063"/>
          </a:xfrm>
          <a:solidFill>
            <a:schemeClr val="bg1"/>
          </a:solidFill>
        </p:spPr>
        <p:txBody>
          <a:bodyPr/>
          <a:lstStyle/>
          <a:p>
            <a:r>
              <a:rPr lang="pt-BR" sz="2800" b="1" i="1" smtClean="0">
                <a:solidFill>
                  <a:srgbClr val="CC3300"/>
                </a:solidFill>
              </a:rPr>
              <a:t>Representações de uma ORGANIZAÇÃO</a:t>
            </a:r>
            <a:br>
              <a:rPr lang="pt-BR" sz="2800" b="1" i="1" smtClean="0">
                <a:solidFill>
                  <a:srgbClr val="CC3300"/>
                </a:solidFill>
              </a:rPr>
            </a:br>
            <a:r>
              <a:rPr lang="pt-BR" sz="1400" b="1" i="1" smtClean="0"/>
              <a:t/>
            </a:r>
            <a:br>
              <a:rPr lang="pt-BR" sz="1400" b="1" i="1" smtClean="0"/>
            </a:br>
            <a:r>
              <a:rPr lang="pt-BR" sz="2000" b="1" i="1" smtClean="0"/>
              <a:t>ORGANOGRAMA  x  FUNCIONOGRAMA</a:t>
            </a:r>
            <a:r>
              <a:rPr lang="pt-BR" sz="2000" smtClean="0"/>
              <a:t> 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4033838" cy="1079500"/>
          </a:xfrm>
        </p:spPr>
        <p:txBody>
          <a:bodyPr/>
          <a:lstStyle/>
          <a:p>
            <a:r>
              <a:rPr lang="pt-BR" sz="2400" b="1" i="1" u="sng" smtClean="0"/>
              <a:t>Organograma</a:t>
            </a:r>
            <a:r>
              <a:rPr lang="pt-BR" sz="2400" b="1" i="1" smtClean="0"/>
              <a:t> </a:t>
            </a:r>
          </a:p>
          <a:p>
            <a:pPr lvl="1"/>
            <a:r>
              <a:rPr lang="pt-BR" sz="2000" b="1" i="1" smtClean="0"/>
              <a:t>Estrutura hierárquica</a:t>
            </a:r>
          </a:p>
          <a:p>
            <a:pPr lvl="1"/>
            <a:r>
              <a:rPr lang="pt-BR" sz="2000" b="1" i="1" smtClean="0"/>
              <a:t>Estabelece responsabilidades</a:t>
            </a:r>
          </a:p>
          <a:p>
            <a:pPr lvl="1"/>
            <a:endParaRPr lang="pt-BR" sz="2000" b="1" i="1" smtClean="0"/>
          </a:p>
        </p:txBody>
      </p:sp>
      <p:graphicFrame>
        <p:nvGraphicFramePr>
          <p:cNvPr id="7175" name="Organization Chart 7"/>
          <p:cNvGraphicFramePr>
            <a:graphicFrameLocks/>
          </p:cNvGraphicFramePr>
          <p:nvPr>
            <p:ph sz="quarter" idx="2"/>
          </p:nvPr>
        </p:nvGraphicFramePr>
        <p:xfrm>
          <a:off x="179388" y="2708275"/>
          <a:ext cx="3810000" cy="2808288"/>
        </p:xfrm>
        <a:graphic>
          <a:graphicData uri="http://schemas.openxmlformats.org/drawingml/2006/compatibility">
            <com:legacyDrawing xmlns:com="http://schemas.openxmlformats.org/drawingml/2006/compatibility" spid="_x0000_s1026"/>
          </a:graphicData>
        </a:graphic>
      </p:graphicFrame>
      <p:sp>
        <p:nvSpPr>
          <p:cNvPr id="1061" name="Text Box 60"/>
          <p:cNvSpPr txBox="1">
            <a:spLocks noChangeArrowheads="1"/>
          </p:cNvSpPr>
          <p:nvPr/>
        </p:nvSpPr>
        <p:spPr bwMode="auto">
          <a:xfrm>
            <a:off x="4787900" y="2133600"/>
            <a:ext cx="17272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261938" algn="l"/>
              </a:tabLst>
            </a:pPr>
            <a:r>
              <a:rPr lang="pt-BR" sz="1800" b="1" u="sng"/>
              <a:t>Empresa XYZ</a:t>
            </a:r>
          </a:p>
          <a:p>
            <a:pPr>
              <a:lnSpc>
                <a:spcPct val="30000"/>
              </a:lnSpc>
              <a:spcBef>
                <a:spcPct val="50000"/>
              </a:spcBef>
              <a:tabLst>
                <a:tab pos="261938" algn="l"/>
              </a:tabLst>
            </a:pPr>
            <a:endParaRPr lang="pt-BR" sz="1800" b="1" u="sng"/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261938" algn="l"/>
              </a:tabLst>
            </a:pPr>
            <a:r>
              <a:rPr lang="pt-BR" sz="1800"/>
              <a:t>	</a:t>
            </a:r>
            <a:r>
              <a:rPr lang="pt-BR" sz="1600"/>
              <a:t>Comercial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261938" algn="l"/>
              </a:tabLst>
            </a:pPr>
            <a:endParaRPr lang="pt-BR" sz="1600"/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261938" algn="l"/>
              </a:tabLst>
            </a:pPr>
            <a:endParaRPr lang="pt-BR" sz="1600"/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261938" algn="l"/>
              </a:tabLst>
            </a:pPr>
            <a:endParaRPr lang="pt-BR" sz="1600"/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261938" algn="l"/>
              </a:tabLst>
            </a:pPr>
            <a:endParaRPr lang="pt-BR" sz="1600"/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261938" algn="l"/>
              </a:tabLst>
            </a:pPr>
            <a:r>
              <a:rPr lang="pt-BR" sz="1600"/>
              <a:t>	Produção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261938" algn="l"/>
              </a:tabLst>
            </a:pPr>
            <a:endParaRPr lang="pt-BR" sz="1600"/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261938" algn="l"/>
              </a:tabLst>
            </a:pPr>
            <a:endParaRPr lang="pt-BR" sz="1600"/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261938" algn="l"/>
              </a:tabLst>
            </a:pPr>
            <a:endParaRPr lang="pt-BR" sz="1600"/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261938" algn="l"/>
              </a:tabLst>
            </a:pPr>
            <a:endParaRPr lang="pt-BR" sz="1600"/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261938" algn="l"/>
              </a:tabLst>
            </a:pPr>
            <a:r>
              <a:rPr lang="pt-BR" sz="1600"/>
              <a:t>	R.Humanos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261938" algn="l"/>
              </a:tabLst>
            </a:pPr>
            <a:endParaRPr lang="pt-BR" sz="1600"/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261938" algn="l"/>
              </a:tabLst>
            </a:pPr>
            <a:endParaRPr lang="pt-BR" sz="1600"/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261938" algn="l"/>
              </a:tabLst>
            </a:pPr>
            <a:endParaRPr lang="pt-BR" sz="1600"/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261938" algn="l"/>
              </a:tabLst>
            </a:pPr>
            <a:r>
              <a:rPr lang="pt-BR" sz="1600"/>
              <a:t>	Financeiro</a:t>
            </a:r>
          </a:p>
        </p:txBody>
      </p:sp>
      <p:sp>
        <p:nvSpPr>
          <p:cNvPr id="1062" name="Text Box 62"/>
          <p:cNvSpPr txBox="1">
            <a:spLocks noChangeArrowheads="1"/>
          </p:cNvSpPr>
          <p:nvPr/>
        </p:nvSpPr>
        <p:spPr bwMode="auto">
          <a:xfrm>
            <a:off x="5221288" y="1341438"/>
            <a:ext cx="2808287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pt-BR" sz="2000"/>
              <a:t>  </a:t>
            </a:r>
            <a:r>
              <a:rPr lang="pt-BR" b="1" i="1" u="sng"/>
              <a:t>Funcionograma</a:t>
            </a:r>
          </a:p>
          <a:p>
            <a:pPr lvl="1">
              <a:lnSpc>
                <a:spcPct val="40000"/>
              </a:lnSpc>
              <a:spcBef>
                <a:spcPct val="50000"/>
              </a:spcBef>
            </a:pPr>
            <a:r>
              <a:rPr lang="pt-BR" sz="2000" b="1" i="1"/>
              <a:t>- Processos, Fluxos</a:t>
            </a:r>
          </a:p>
        </p:txBody>
      </p:sp>
      <p:sp>
        <p:nvSpPr>
          <p:cNvPr id="1063" name="Text Box 63"/>
          <p:cNvSpPr txBox="1">
            <a:spLocks noChangeArrowheads="1"/>
          </p:cNvSpPr>
          <p:nvPr/>
        </p:nvSpPr>
        <p:spPr bwMode="auto">
          <a:xfrm>
            <a:off x="6875463" y="3213100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64" name="Text Box 64"/>
          <p:cNvSpPr txBox="1">
            <a:spLocks noChangeArrowheads="1"/>
          </p:cNvSpPr>
          <p:nvPr/>
        </p:nvSpPr>
        <p:spPr bwMode="auto">
          <a:xfrm>
            <a:off x="6443663" y="2781300"/>
            <a:ext cx="15128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pt-BR" sz="1000"/>
              <a:t>Marketing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pt-BR" sz="1000"/>
              <a:t>Venda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pt-BR" sz="1000"/>
              <a:t>Pós-venda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pt-BR" sz="1000"/>
              <a:t>Faturamento</a:t>
            </a:r>
          </a:p>
        </p:txBody>
      </p:sp>
      <p:sp>
        <p:nvSpPr>
          <p:cNvPr id="1065" name="Text Box 65"/>
          <p:cNvSpPr txBox="1">
            <a:spLocks noChangeArrowheads="1"/>
          </p:cNvSpPr>
          <p:nvPr/>
        </p:nvSpPr>
        <p:spPr bwMode="auto">
          <a:xfrm>
            <a:off x="6442075" y="3717925"/>
            <a:ext cx="1944688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  <a:tabLst>
                <a:tab pos="449263" algn="l"/>
              </a:tabLst>
            </a:pPr>
            <a:endParaRPr lang="pt-BR" sz="1000"/>
          </a:p>
          <a:p>
            <a:pPr>
              <a:lnSpc>
                <a:spcPct val="30000"/>
              </a:lnSpc>
              <a:spcBef>
                <a:spcPct val="50000"/>
              </a:spcBef>
              <a:tabLst>
                <a:tab pos="449263" algn="l"/>
              </a:tabLst>
            </a:pPr>
            <a:r>
              <a:rPr lang="pt-BR" sz="1000"/>
              <a:t>Planej.Controle de Produção</a:t>
            </a:r>
          </a:p>
          <a:p>
            <a:pPr>
              <a:lnSpc>
                <a:spcPct val="30000"/>
              </a:lnSpc>
              <a:spcBef>
                <a:spcPct val="50000"/>
              </a:spcBef>
              <a:tabLst>
                <a:tab pos="449263" algn="l"/>
              </a:tabLst>
            </a:pPr>
            <a:r>
              <a:rPr lang="pt-BR" sz="1000"/>
              <a:t>Funções Prod.(1,2,3..)</a:t>
            </a:r>
          </a:p>
          <a:p>
            <a:pPr>
              <a:lnSpc>
                <a:spcPct val="30000"/>
              </a:lnSpc>
              <a:spcBef>
                <a:spcPct val="50000"/>
              </a:spcBef>
              <a:tabLst>
                <a:tab pos="449263" algn="l"/>
              </a:tabLst>
            </a:pPr>
            <a:r>
              <a:rPr lang="pt-BR" sz="1000"/>
              <a:t>Suprimentos</a:t>
            </a:r>
          </a:p>
          <a:p>
            <a:pPr>
              <a:lnSpc>
                <a:spcPct val="30000"/>
              </a:lnSpc>
              <a:spcBef>
                <a:spcPct val="50000"/>
              </a:spcBef>
              <a:tabLst>
                <a:tab pos="449263" algn="l"/>
              </a:tabLst>
            </a:pPr>
            <a:r>
              <a:rPr lang="pt-BR" sz="1000"/>
              <a:t>	</a:t>
            </a:r>
            <a:r>
              <a:rPr lang="pt-BR" sz="900"/>
              <a:t>Estoque MP, PSM ePA</a:t>
            </a:r>
          </a:p>
          <a:p>
            <a:pPr>
              <a:lnSpc>
                <a:spcPct val="30000"/>
              </a:lnSpc>
              <a:spcBef>
                <a:spcPct val="50000"/>
              </a:spcBef>
              <a:tabLst>
                <a:tab pos="449263" algn="l"/>
              </a:tabLst>
            </a:pPr>
            <a:r>
              <a:rPr lang="pt-BR" sz="900"/>
              <a:t>	Compras</a:t>
            </a:r>
          </a:p>
          <a:p>
            <a:pPr>
              <a:lnSpc>
                <a:spcPct val="30000"/>
              </a:lnSpc>
              <a:spcBef>
                <a:spcPct val="50000"/>
              </a:spcBef>
              <a:tabLst>
                <a:tab pos="449263" algn="l"/>
              </a:tabLst>
            </a:pPr>
            <a:r>
              <a:rPr lang="pt-BR" sz="1000"/>
              <a:t>Expedição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49263" algn="l"/>
              </a:tabLst>
            </a:pPr>
            <a:r>
              <a:rPr lang="pt-BR" sz="900"/>
              <a:t>	</a:t>
            </a:r>
          </a:p>
        </p:txBody>
      </p:sp>
      <p:sp>
        <p:nvSpPr>
          <p:cNvPr id="1066" name="Text Box 66"/>
          <p:cNvSpPr txBox="1">
            <a:spLocks noChangeArrowheads="1"/>
          </p:cNvSpPr>
          <p:nvPr/>
        </p:nvSpPr>
        <p:spPr bwMode="auto">
          <a:xfrm>
            <a:off x="6443663" y="5084763"/>
            <a:ext cx="23034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pt-BR" sz="1000"/>
              <a:t>Planejamento, Recro e Seleção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pt-BR" sz="1000"/>
              <a:t>Treinamento e Desemvolvimento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pt-BR" sz="1000"/>
              <a:t>Controle e Avaliação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pt-BR" sz="1000"/>
              <a:t>Manutenção</a:t>
            </a:r>
            <a:endParaRPr lang="pt-BR" sz="1800"/>
          </a:p>
        </p:txBody>
      </p:sp>
      <p:sp>
        <p:nvSpPr>
          <p:cNvPr id="1067" name="Text Box 68"/>
          <p:cNvSpPr txBox="1">
            <a:spLocks noChangeArrowheads="1"/>
          </p:cNvSpPr>
          <p:nvPr/>
        </p:nvSpPr>
        <p:spPr bwMode="auto">
          <a:xfrm>
            <a:off x="6443663" y="6092825"/>
            <a:ext cx="23034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pt-BR" sz="1000"/>
              <a:t>Plan.Orçamento e Controladoria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pt-BR" sz="1000"/>
              <a:t>Recebíveis, Exigíveis e Fluxo de Caixa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pt-BR" sz="1000"/>
              <a:t>Tesouraria e Controle de Disponíveis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pt-BR" sz="1000"/>
              <a:t>Contabilidade Gerencial, Custos e Fiscal</a:t>
            </a:r>
            <a:endParaRPr lang="pt-BR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  <p:bldDgm spid="71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85750"/>
            <a:ext cx="7772400" cy="800100"/>
          </a:xfrm>
        </p:spPr>
        <p:txBody>
          <a:bodyPr/>
          <a:lstStyle/>
          <a:p>
            <a:pPr>
              <a:defRPr/>
            </a:pPr>
            <a:r>
              <a:rPr lang="pt-BR" sz="3200" b="1" i="1" smtClean="0">
                <a:solidFill>
                  <a:srgbClr val="33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Análise Estruturada de Sistemas</a:t>
            </a:r>
            <a:r>
              <a:rPr lang="pt-BR" sz="1400" smtClean="0"/>
              <a:t/>
            </a:r>
            <a:br>
              <a:rPr lang="pt-BR" sz="1400" smtClean="0"/>
            </a:br>
            <a:r>
              <a:rPr lang="pt-BR" sz="1400" smtClean="0"/>
              <a:t> </a:t>
            </a:r>
            <a:r>
              <a:rPr lang="pt-BR" sz="1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Chris Gane &amp; Trish Sarson, R.J.: LTC, 1.983</a:t>
            </a:r>
            <a:r>
              <a:rPr lang="pt-BR" sz="1400" smtClean="0"/>
              <a:t> </a:t>
            </a:r>
            <a:br>
              <a:rPr lang="pt-BR" sz="1400" smtClean="0"/>
            </a:br>
            <a:r>
              <a:rPr lang="pt-BR" sz="2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DFD = Diagrama de Fluxo de Dados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55013" cy="53721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pt-BR" sz="1800" b="1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pt-BR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Ferramenta para Projeto Lógico de Sistemas de Informações, funções  organizacionais e sua decomposição em processos e fluxos</a:t>
            </a:r>
          </a:p>
          <a:p>
            <a:pPr>
              <a:lnSpc>
                <a:spcPct val="80000"/>
              </a:lnSpc>
              <a:defRPr/>
            </a:pPr>
            <a:r>
              <a:rPr lang="pt-BR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Possibilita  o estudo em diversos níveis de detalhes (pai x filho)</a:t>
            </a:r>
          </a:p>
          <a:p>
            <a:pPr>
              <a:lnSpc>
                <a:spcPct val="80000"/>
              </a:lnSpc>
              <a:defRPr/>
            </a:pPr>
            <a:r>
              <a:rPr lang="pt-BR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Detalhes em “Explosões” sucessivas de funções e Processos</a:t>
            </a:r>
          </a:p>
          <a:p>
            <a:pPr>
              <a:lnSpc>
                <a:spcPct val="80000"/>
              </a:lnSpc>
              <a:defRPr/>
            </a:pPr>
            <a:r>
              <a:rPr lang="pt-BR" sz="1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Simbologia simplificada (4 símbolos)</a:t>
            </a:r>
          </a:p>
          <a:p>
            <a:pPr>
              <a:lnSpc>
                <a:spcPct val="80000"/>
              </a:lnSpc>
              <a:defRPr/>
            </a:pPr>
            <a:endParaRPr lang="pt-BR" sz="700" smtClean="0"/>
          </a:p>
          <a:p>
            <a:pPr lvl="4">
              <a:lnSpc>
                <a:spcPct val="80000"/>
              </a:lnSpc>
              <a:defRPr/>
            </a:pPr>
            <a:endParaRPr lang="pt-BR" sz="700" smtClean="0"/>
          </a:p>
          <a:p>
            <a:pPr lvl="4">
              <a:lnSpc>
                <a:spcPct val="110000"/>
              </a:lnSpc>
              <a:defRPr/>
            </a:pPr>
            <a:endParaRPr lang="pt-BR" sz="1600" b="1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4">
              <a:lnSpc>
                <a:spcPct val="110000"/>
              </a:lnSpc>
              <a:defRPr/>
            </a:pPr>
            <a:r>
              <a:rPr lang="pt-BR" sz="1600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Quadrilátero c/cantos arredondados</a:t>
            </a:r>
            <a:endParaRPr lang="pt-BR" sz="1600" smtClean="0"/>
          </a:p>
          <a:p>
            <a:pPr lvl="4">
              <a:lnSpc>
                <a:spcPct val="110000"/>
              </a:lnSpc>
              <a:buFontTx/>
              <a:buNone/>
              <a:defRPr/>
            </a:pPr>
            <a:r>
              <a:rPr lang="pt-BR" sz="1600" smtClean="0"/>
              <a:t> </a:t>
            </a:r>
            <a:r>
              <a:rPr lang="pt-BR" sz="1400" smtClean="0"/>
              <a:t>= </a:t>
            </a:r>
            <a:r>
              <a:rPr lang="pt-BR" sz="1200" smtClean="0"/>
              <a:t>Processo ou Função</a:t>
            </a:r>
          </a:p>
          <a:p>
            <a:pPr lvl="4">
              <a:lnSpc>
                <a:spcPct val="110000"/>
              </a:lnSpc>
              <a:buFontTx/>
              <a:buNone/>
              <a:defRPr/>
            </a:pPr>
            <a:endParaRPr lang="pt-BR" sz="500" smtClean="0"/>
          </a:p>
          <a:p>
            <a:pPr lvl="4">
              <a:lnSpc>
                <a:spcPct val="110000"/>
              </a:lnSpc>
              <a:buFontTx/>
              <a:buNone/>
              <a:defRPr/>
            </a:pPr>
            <a:endParaRPr lang="pt-BR" sz="500" smtClean="0"/>
          </a:p>
          <a:p>
            <a:pPr lvl="4">
              <a:lnSpc>
                <a:spcPct val="110000"/>
              </a:lnSpc>
              <a:defRPr/>
            </a:pPr>
            <a:r>
              <a:rPr lang="pt-BR" sz="1600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Retângulo aberto</a:t>
            </a:r>
          </a:p>
          <a:p>
            <a:pPr lvl="4">
              <a:lnSpc>
                <a:spcPct val="110000"/>
              </a:lnSpc>
              <a:buFontTx/>
              <a:buNone/>
              <a:defRPr/>
            </a:pPr>
            <a:r>
              <a:rPr lang="pt-BR" sz="1400" smtClean="0"/>
              <a:t>= </a:t>
            </a:r>
            <a:r>
              <a:rPr lang="pt-BR" sz="1200" smtClean="0"/>
              <a:t>Arquivo ou deposito temporário de dados ou elementos </a:t>
            </a:r>
          </a:p>
          <a:p>
            <a:pPr lvl="4">
              <a:lnSpc>
                <a:spcPct val="110000"/>
              </a:lnSpc>
              <a:buFontTx/>
              <a:buNone/>
              <a:defRPr/>
            </a:pPr>
            <a:endParaRPr lang="pt-BR" sz="500" smtClean="0"/>
          </a:p>
          <a:p>
            <a:pPr lvl="4">
              <a:lnSpc>
                <a:spcPct val="110000"/>
              </a:lnSpc>
              <a:buFontTx/>
              <a:buNone/>
              <a:defRPr/>
            </a:pPr>
            <a:endParaRPr lang="pt-BR" sz="500" smtClean="0"/>
          </a:p>
          <a:p>
            <a:pPr lvl="4">
              <a:lnSpc>
                <a:spcPct val="110000"/>
              </a:lnSpc>
              <a:defRPr/>
            </a:pPr>
            <a:r>
              <a:rPr lang="pt-BR" sz="1600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Quadrilátero Sombreado</a:t>
            </a:r>
          </a:p>
          <a:p>
            <a:pPr lvl="4">
              <a:lnSpc>
                <a:spcPct val="110000"/>
              </a:lnSpc>
              <a:buFontTx/>
              <a:buNone/>
              <a:defRPr/>
            </a:pPr>
            <a:r>
              <a:rPr lang="pt-BR" sz="1400" smtClean="0"/>
              <a:t>= </a:t>
            </a:r>
            <a:r>
              <a:rPr lang="pt-BR" sz="1200" smtClean="0"/>
              <a:t>Entidade Externa ao Sistema em análise</a:t>
            </a:r>
          </a:p>
          <a:p>
            <a:pPr lvl="4">
              <a:lnSpc>
                <a:spcPct val="110000"/>
              </a:lnSpc>
              <a:buFontTx/>
              <a:buNone/>
              <a:defRPr/>
            </a:pPr>
            <a:endParaRPr lang="pt-BR" sz="500" smtClean="0"/>
          </a:p>
          <a:p>
            <a:pPr lvl="4">
              <a:lnSpc>
                <a:spcPct val="110000"/>
              </a:lnSpc>
              <a:buFontTx/>
              <a:buNone/>
              <a:defRPr/>
            </a:pPr>
            <a:endParaRPr lang="pt-BR" sz="500" smtClean="0"/>
          </a:p>
          <a:p>
            <a:pPr lvl="4">
              <a:lnSpc>
                <a:spcPct val="110000"/>
              </a:lnSpc>
              <a:defRPr/>
            </a:pPr>
            <a:r>
              <a:rPr lang="pt-BR" sz="1600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Setas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pt-BR" sz="1400" smtClean="0"/>
              <a:t>= </a:t>
            </a:r>
            <a:r>
              <a:rPr lang="pt-BR" sz="1200" smtClean="0"/>
              <a:t>Direção e Sentido do Fluxo</a:t>
            </a:r>
          </a:p>
        </p:txBody>
      </p:sp>
      <p:sp>
        <p:nvSpPr>
          <p:cNvPr id="2053" name="AutoShape 4"/>
          <p:cNvSpPr>
            <a:spLocks noChangeArrowheads="1"/>
          </p:cNvSpPr>
          <p:nvPr/>
        </p:nvSpPr>
        <p:spPr bwMode="auto">
          <a:xfrm>
            <a:off x="1042988" y="3357563"/>
            <a:ext cx="1225550" cy="649287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1116013" y="5013325"/>
            <a:ext cx="1117600" cy="571500"/>
            <a:chOff x="816" y="4464"/>
            <a:chExt cx="528" cy="480"/>
          </a:xfrm>
        </p:grpSpPr>
        <p:sp>
          <p:nvSpPr>
            <p:cNvPr id="2056" name="Rectangle 7"/>
            <p:cNvSpPr>
              <a:spLocks noChangeArrowheads="1"/>
            </p:cNvSpPr>
            <p:nvPr/>
          </p:nvSpPr>
          <p:spPr bwMode="auto">
            <a:xfrm>
              <a:off x="864" y="4464"/>
              <a:ext cx="480" cy="4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Rectangle 8"/>
            <p:cNvSpPr>
              <a:spLocks noChangeArrowheads="1"/>
            </p:cNvSpPr>
            <p:nvPr/>
          </p:nvSpPr>
          <p:spPr bwMode="auto">
            <a:xfrm>
              <a:off x="816" y="4512"/>
              <a:ext cx="480" cy="4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5" name="Line 9"/>
          <p:cNvSpPr>
            <a:spLocks noChangeShapeType="1"/>
          </p:cNvSpPr>
          <p:nvPr/>
        </p:nvSpPr>
        <p:spPr bwMode="auto">
          <a:xfrm>
            <a:off x="1187450" y="6092825"/>
            <a:ext cx="1117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/>
        </p:nvGraphicFramePr>
        <p:xfrm>
          <a:off x="1042988" y="4292600"/>
          <a:ext cx="1255712" cy="346075"/>
        </p:xfrm>
        <a:graphic>
          <a:graphicData uri="http://schemas.openxmlformats.org/presentationml/2006/ole">
            <p:oleObj spid="_x0000_s2050" name="VISIO" r:id="rId3" imgW="1255680" imgH="346680" progId="Visio.Drawing.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762000"/>
          </a:xfrm>
        </p:spPr>
        <p:txBody>
          <a:bodyPr/>
          <a:lstStyle/>
          <a:p>
            <a:r>
              <a:rPr lang="pt-BR" sz="2800" b="1" i="1" smtClean="0"/>
              <a:t>DFD em diferentes níveis de detalhamento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143000" y="1219200"/>
          <a:ext cx="6962775" cy="5273675"/>
        </p:xfrm>
        <a:graphic>
          <a:graphicData uri="http://schemas.openxmlformats.org/presentationml/2006/ole">
            <p:oleObj spid="_x0000_s3074" name="Visio" r:id="rId3" imgW="7401306" imgH="6459474" progId="Visio.Drawing.11">
              <p:embed/>
            </p:oleObj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443663" y="3284538"/>
            <a:ext cx="158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>
                <a:solidFill>
                  <a:srgbClr val="CC3300"/>
                </a:solidFill>
              </a:rPr>
              <a:t>Detalhamento 1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476375" y="4797425"/>
            <a:ext cx="158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>
                <a:solidFill>
                  <a:srgbClr val="0066FF"/>
                </a:solidFill>
              </a:rPr>
              <a:t>Detalhamento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1331913" y="981075"/>
            <a:ext cx="6335712" cy="5472113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1908175" y="1125538"/>
            <a:ext cx="2592388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 b="1" i="1" u="sng"/>
              <a:t>EMPRESA  XYZ  (do slide 1)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72400" cy="515937"/>
          </a:xfrm>
        </p:spPr>
        <p:txBody>
          <a:bodyPr/>
          <a:lstStyle/>
          <a:p>
            <a:r>
              <a:rPr lang="pt-BR" sz="2400" b="1" i="1" smtClean="0"/>
              <a:t>Exemplo de Funcionograma em formato DFD - Gane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1547813" y="4005263"/>
            <a:ext cx="2736850" cy="2232025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4643438" y="1412875"/>
            <a:ext cx="2736850" cy="286385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1619250" y="1628775"/>
            <a:ext cx="2089150" cy="2016125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4716463" y="4724400"/>
            <a:ext cx="2736850" cy="1455738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908175" y="1628775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000"/>
              <a:t>COMERCIAL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003800" y="1484313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000"/>
              <a:t>PRODUÇÃO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835150" y="4076700"/>
            <a:ext cx="1406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000"/>
              <a:t>FINANCEIRO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4860925" y="4724400"/>
            <a:ext cx="2087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000"/>
              <a:t>RECURSOS HUMANOS</a:t>
            </a:r>
          </a:p>
        </p:txBody>
      </p:sp>
      <p:sp>
        <p:nvSpPr>
          <p:cNvPr id="11293" name="AutoShape 29"/>
          <p:cNvSpPr>
            <a:spLocks noChangeArrowheads="1"/>
          </p:cNvSpPr>
          <p:nvPr/>
        </p:nvSpPr>
        <p:spPr bwMode="auto">
          <a:xfrm>
            <a:off x="2986088" y="4221163"/>
            <a:ext cx="957262" cy="720725"/>
          </a:xfrm>
          <a:prstGeom prst="flowChartAlternateProcess">
            <a:avLst/>
          </a:prstGeom>
          <a:solidFill>
            <a:srgbClr val="CCFFFF">
              <a:alpha val="1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3205163" y="5300663"/>
            <a:ext cx="939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800" b="1">
                <a:latin typeface="Arial" charset="0"/>
              </a:rPr>
              <a:t>Contabilidade</a:t>
            </a:r>
            <a:r>
              <a:rPr lang="pt-BR" sz="600" b="1"/>
              <a:t> </a:t>
            </a:r>
          </a:p>
          <a:p>
            <a:pPr>
              <a:spcBef>
                <a:spcPct val="50000"/>
              </a:spcBef>
            </a:pPr>
            <a:r>
              <a:rPr lang="pt-BR" sz="600"/>
              <a:t>Gerencial</a:t>
            </a:r>
          </a:p>
          <a:p>
            <a:pPr>
              <a:spcBef>
                <a:spcPct val="50000"/>
              </a:spcBef>
            </a:pPr>
            <a:r>
              <a:rPr lang="pt-BR" sz="600"/>
              <a:t>Custos</a:t>
            </a:r>
          </a:p>
          <a:p>
            <a:pPr>
              <a:spcBef>
                <a:spcPct val="50000"/>
              </a:spcBef>
            </a:pPr>
            <a:r>
              <a:rPr lang="pt-BR" sz="600"/>
              <a:t>Fiscal</a:t>
            </a:r>
          </a:p>
        </p:txBody>
      </p:sp>
      <p:sp>
        <p:nvSpPr>
          <p:cNvPr id="11320" name="AutoShape 56"/>
          <p:cNvSpPr>
            <a:spLocks noChangeArrowheads="1"/>
          </p:cNvSpPr>
          <p:nvPr/>
        </p:nvSpPr>
        <p:spPr bwMode="auto">
          <a:xfrm>
            <a:off x="4930775" y="5013325"/>
            <a:ext cx="793750" cy="504825"/>
          </a:xfrm>
          <a:prstGeom prst="flowChartAlternateProcess">
            <a:avLst/>
          </a:prstGeom>
          <a:solidFill>
            <a:srgbClr val="CCFFFF">
              <a:alpha val="1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Text Box 57"/>
          <p:cNvSpPr txBox="1">
            <a:spLocks noChangeArrowheads="1"/>
          </p:cNvSpPr>
          <p:nvPr/>
        </p:nvSpPr>
        <p:spPr bwMode="auto">
          <a:xfrm>
            <a:off x="4932363" y="5013325"/>
            <a:ext cx="865187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800" b="1">
                <a:latin typeface="Arial" charset="0"/>
              </a:rPr>
              <a:t>Controle e Avaliação</a:t>
            </a:r>
            <a:r>
              <a:rPr lang="pt-BR" sz="600" b="1"/>
              <a:t> </a:t>
            </a:r>
          </a:p>
          <a:p>
            <a:pPr>
              <a:spcBef>
                <a:spcPct val="50000"/>
              </a:spcBef>
            </a:pPr>
            <a:r>
              <a:rPr lang="pt-BR" sz="600" b="1"/>
              <a:t>Folha de Pgto</a:t>
            </a:r>
          </a:p>
          <a:p>
            <a:pPr>
              <a:spcBef>
                <a:spcPct val="50000"/>
              </a:spcBef>
            </a:pPr>
            <a:endParaRPr lang="pt-BR" sz="600"/>
          </a:p>
        </p:txBody>
      </p:sp>
      <p:sp>
        <p:nvSpPr>
          <p:cNvPr id="11322" name="AutoShape 58"/>
          <p:cNvSpPr>
            <a:spLocks noChangeArrowheads="1"/>
          </p:cNvSpPr>
          <p:nvPr/>
        </p:nvSpPr>
        <p:spPr bwMode="auto">
          <a:xfrm>
            <a:off x="6227763" y="5589588"/>
            <a:ext cx="863600" cy="504825"/>
          </a:xfrm>
          <a:prstGeom prst="flowChartAlternateProcess">
            <a:avLst/>
          </a:prstGeom>
          <a:solidFill>
            <a:srgbClr val="CCFFFF">
              <a:alpha val="1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Text Box 59"/>
          <p:cNvSpPr txBox="1">
            <a:spLocks noChangeArrowheads="1"/>
          </p:cNvSpPr>
          <p:nvPr/>
        </p:nvSpPr>
        <p:spPr bwMode="auto">
          <a:xfrm>
            <a:off x="6227763" y="5589588"/>
            <a:ext cx="863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800" b="1">
                <a:latin typeface="Arial" charset="0"/>
              </a:rPr>
              <a:t>Manutenção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pt-BR" sz="600"/>
              <a:t>Benefícios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pt-BR" sz="600"/>
              <a:t>Assistencia Social</a:t>
            </a:r>
          </a:p>
          <a:p>
            <a:pPr>
              <a:spcBef>
                <a:spcPct val="50000"/>
              </a:spcBef>
            </a:pPr>
            <a:endParaRPr lang="pt-BR" sz="400"/>
          </a:p>
        </p:txBody>
      </p:sp>
      <p:sp>
        <p:nvSpPr>
          <p:cNvPr id="11324" name="AutoShape 60"/>
          <p:cNvSpPr>
            <a:spLocks noChangeArrowheads="1"/>
          </p:cNvSpPr>
          <p:nvPr/>
        </p:nvSpPr>
        <p:spPr bwMode="auto">
          <a:xfrm>
            <a:off x="4932363" y="5661025"/>
            <a:ext cx="1009650" cy="360363"/>
          </a:xfrm>
          <a:prstGeom prst="flowChartAlternateProcess">
            <a:avLst/>
          </a:prstGeom>
          <a:solidFill>
            <a:srgbClr val="CCFFFF">
              <a:alpha val="1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Text Box 61"/>
          <p:cNvSpPr txBox="1">
            <a:spLocks noChangeArrowheads="1"/>
          </p:cNvSpPr>
          <p:nvPr/>
        </p:nvSpPr>
        <p:spPr bwMode="auto">
          <a:xfrm>
            <a:off x="4932363" y="5661025"/>
            <a:ext cx="1079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800" b="1">
                <a:latin typeface="Arial" charset="0"/>
              </a:rPr>
              <a:t>Treinamento e Desenvolvimento</a:t>
            </a:r>
            <a:endParaRPr lang="pt-BR" sz="600"/>
          </a:p>
        </p:txBody>
      </p:sp>
      <p:sp>
        <p:nvSpPr>
          <p:cNvPr id="11326" name="AutoShape 62"/>
          <p:cNvSpPr>
            <a:spLocks noChangeArrowheads="1"/>
          </p:cNvSpPr>
          <p:nvPr/>
        </p:nvSpPr>
        <p:spPr bwMode="auto">
          <a:xfrm>
            <a:off x="6154738" y="5013325"/>
            <a:ext cx="938212" cy="431800"/>
          </a:xfrm>
          <a:prstGeom prst="flowChartAlternateProcess">
            <a:avLst/>
          </a:prstGeom>
          <a:solidFill>
            <a:srgbClr val="CCFFFF">
              <a:alpha val="1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7" name="Text Box 63"/>
          <p:cNvSpPr txBox="1">
            <a:spLocks noChangeArrowheads="1"/>
          </p:cNvSpPr>
          <p:nvPr/>
        </p:nvSpPr>
        <p:spPr bwMode="auto">
          <a:xfrm>
            <a:off x="6156325" y="5013325"/>
            <a:ext cx="10080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800" b="1">
                <a:latin typeface="Arial" charset="0"/>
              </a:rPr>
              <a:t>Recrutamento e Seleção</a:t>
            </a:r>
            <a:endParaRPr lang="pt-BR" sz="600" b="1"/>
          </a:p>
          <a:p>
            <a:pPr>
              <a:spcBef>
                <a:spcPct val="50000"/>
              </a:spcBef>
            </a:pPr>
            <a:endParaRPr lang="pt-BR" sz="600"/>
          </a:p>
        </p:txBody>
      </p:sp>
      <p:cxnSp>
        <p:nvCxnSpPr>
          <p:cNvPr id="11332" name="AutoShape 68"/>
          <p:cNvCxnSpPr>
            <a:cxnSpLocks noChangeShapeType="1"/>
          </p:cNvCxnSpPr>
          <p:nvPr/>
        </p:nvCxnSpPr>
        <p:spPr bwMode="auto">
          <a:xfrm rot="-5400000">
            <a:off x="1500982" y="883443"/>
            <a:ext cx="704850" cy="2627313"/>
          </a:xfrm>
          <a:prstGeom prst="bentConnector3">
            <a:avLst>
              <a:gd name="adj1" fmla="val 14864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1342" name="AutoShape 78"/>
          <p:cNvCxnSpPr>
            <a:cxnSpLocks noChangeShapeType="1"/>
            <a:stCxn id="8262" idx="3"/>
            <a:endCxn id="11269" idx="1"/>
          </p:cNvCxnSpPr>
          <p:nvPr/>
        </p:nvCxnSpPr>
        <p:spPr bwMode="auto">
          <a:xfrm>
            <a:off x="1042988" y="5118100"/>
            <a:ext cx="504825" cy="3175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1343" name="AutoShape 79"/>
          <p:cNvCxnSpPr>
            <a:cxnSpLocks noChangeShapeType="1"/>
            <a:endCxn id="8271" idx="1"/>
          </p:cNvCxnSpPr>
          <p:nvPr/>
        </p:nvCxnSpPr>
        <p:spPr bwMode="auto">
          <a:xfrm flipV="1">
            <a:off x="971550" y="2379663"/>
            <a:ext cx="863600" cy="514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1344" name="AutoShape 80"/>
          <p:cNvCxnSpPr>
            <a:cxnSpLocks noChangeShapeType="1"/>
            <a:stCxn id="8266" idx="2"/>
            <a:endCxn id="8276" idx="1"/>
          </p:cNvCxnSpPr>
          <p:nvPr/>
        </p:nvCxnSpPr>
        <p:spPr bwMode="auto">
          <a:xfrm rot="16200000" flipH="1">
            <a:off x="1082675" y="2490788"/>
            <a:ext cx="174625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grpSp>
        <p:nvGrpSpPr>
          <p:cNvPr id="2" name="Group 193"/>
          <p:cNvGrpSpPr>
            <a:grpSpLocks/>
          </p:cNvGrpSpPr>
          <p:nvPr/>
        </p:nvGrpSpPr>
        <p:grpSpPr bwMode="auto">
          <a:xfrm>
            <a:off x="1835150" y="1916113"/>
            <a:ext cx="1730375" cy="1585912"/>
            <a:chOff x="1156" y="1207"/>
            <a:chExt cx="1090" cy="999"/>
          </a:xfrm>
        </p:grpSpPr>
        <p:sp>
          <p:nvSpPr>
            <p:cNvPr id="8268" name="AutoShape 21"/>
            <p:cNvSpPr>
              <a:spLocks noChangeArrowheads="1"/>
            </p:cNvSpPr>
            <p:nvPr/>
          </p:nvSpPr>
          <p:spPr bwMode="auto">
            <a:xfrm>
              <a:off x="1746" y="1207"/>
              <a:ext cx="454" cy="454"/>
            </a:xfrm>
            <a:prstGeom prst="flowChartAlternateProcess">
              <a:avLst/>
            </a:prstGeom>
            <a:solidFill>
              <a:srgbClr val="CCFFFF">
                <a:alpha val="14117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69" name="Group 192"/>
            <p:cNvGrpSpPr>
              <a:grpSpLocks/>
            </p:cNvGrpSpPr>
            <p:nvPr/>
          </p:nvGrpSpPr>
          <p:grpSpPr bwMode="auto">
            <a:xfrm>
              <a:off x="1156" y="1207"/>
              <a:ext cx="1090" cy="999"/>
              <a:chOff x="1156" y="1207"/>
              <a:chExt cx="1090" cy="999"/>
            </a:xfrm>
          </p:grpSpPr>
          <p:sp>
            <p:nvSpPr>
              <p:cNvPr id="8270" name="AutoShape 10"/>
              <p:cNvSpPr>
                <a:spLocks noChangeArrowheads="1"/>
              </p:cNvSpPr>
              <p:nvPr/>
            </p:nvSpPr>
            <p:spPr bwMode="auto">
              <a:xfrm>
                <a:off x="1156" y="1344"/>
                <a:ext cx="454" cy="363"/>
              </a:xfrm>
              <a:prstGeom prst="flowChartAlternateProcess">
                <a:avLst/>
              </a:prstGeom>
              <a:solidFill>
                <a:srgbClr val="CCFFFF">
                  <a:alpha val="14117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1" name="Text Box 20"/>
              <p:cNvSpPr txBox="1">
                <a:spLocks noChangeArrowheads="1"/>
              </p:cNvSpPr>
              <p:nvPr/>
            </p:nvSpPr>
            <p:spPr bwMode="auto">
              <a:xfrm>
                <a:off x="1156" y="1344"/>
                <a:ext cx="454" cy="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 sz="800" b="1">
                    <a:latin typeface="Arial" charset="0"/>
                  </a:rPr>
                  <a:t>Marketing</a:t>
                </a:r>
                <a:r>
                  <a:rPr lang="pt-BR" sz="600"/>
                  <a:t> 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600"/>
                  <a:t>Divulgação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600"/>
                  <a:t>Promoção</a:t>
                </a:r>
              </a:p>
            </p:txBody>
          </p:sp>
          <p:sp>
            <p:nvSpPr>
              <p:cNvPr id="8272" name="Text Box 22"/>
              <p:cNvSpPr txBox="1">
                <a:spLocks noChangeArrowheads="1"/>
              </p:cNvSpPr>
              <p:nvPr/>
            </p:nvSpPr>
            <p:spPr bwMode="auto">
              <a:xfrm>
                <a:off x="1746" y="1207"/>
                <a:ext cx="453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 sz="800" b="1">
                    <a:latin typeface="Arial" charset="0"/>
                  </a:rPr>
                  <a:t>Venda</a:t>
                </a:r>
                <a:r>
                  <a:rPr lang="pt-BR" sz="600" b="1"/>
                  <a:t> 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600"/>
                  <a:t>Pedido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600"/>
                  <a:t>Demonstração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600"/>
                  <a:t>Ord.Fabricação</a:t>
                </a:r>
              </a:p>
            </p:txBody>
          </p:sp>
          <p:sp>
            <p:nvSpPr>
              <p:cNvPr id="8273" name="AutoShape 23"/>
              <p:cNvSpPr>
                <a:spLocks noChangeArrowheads="1"/>
              </p:cNvSpPr>
              <p:nvPr/>
            </p:nvSpPr>
            <p:spPr bwMode="auto">
              <a:xfrm>
                <a:off x="1701" y="1797"/>
                <a:ext cx="500" cy="409"/>
              </a:xfrm>
              <a:prstGeom prst="flowChartAlternateProcess">
                <a:avLst/>
              </a:prstGeom>
              <a:solidFill>
                <a:srgbClr val="CCFFFF">
                  <a:alpha val="14117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4" name="Text Box 24"/>
              <p:cNvSpPr txBox="1">
                <a:spLocks noChangeArrowheads="1"/>
              </p:cNvSpPr>
              <p:nvPr/>
            </p:nvSpPr>
            <p:spPr bwMode="auto">
              <a:xfrm>
                <a:off x="1701" y="1797"/>
                <a:ext cx="545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 sz="800" b="1">
                    <a:latin typeface="Arial" charset="0"/>
                  </a:rPr>
                  <a:t>Faturamento</a:t>
                </a:r>
                <a:r>
                  <a:rPr lang="pt-BR" sz="600" b="1"/>
                  <a:t> 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600"/>
                  <a:t>Pedido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600"/>
                  <a:t>Demonstração</a:t>
                </a:r>
              </a:p>
              <a:p>
                <a:pPr>
                  <a:spcBef>
                    <a:spcPct val="50000"/>
                  </a:spcBef>
                </a:pPr>
                <a:endParaRPr lang="pt-BR" sz="600"/>
              </a:p>
            </p:txBody>
          </p:sp>
          <p:sp>
            <p:nvSpPr>
              <p:cNvPr id="8275" name="AutoShape 25"/>
              <p:cNvSpPr>
                <a:spLocks noChangeArrowheads="1"/>
              </p:cNvSpPr>
              <p:nvPr/>
            </p:nvSpPr>
            <p:spPr bwMode="auto">
              <a:xfrm>
                <a:off x="1156" y="1888"/>
                <a:ext cx="454" cy="317"/>
              </a:xfrm>
              <a:prstGeom prst="flowChartAlternateProcess">
                <a:avLst/>
              </a:prstGeom>
              <a:solidFill>
                <a:srgbClr val="CCFFFF">
                  <a:alpha val="14117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6" name="Text Box 26"/>
              <p:cNvSpPr txBox="1">
                <a:spLocks noChangeArrowheads="1"/>
              </p:cNvSpPr>
              <p:nvPr/>
            </p:nvSpPr>
            <p:spPr bwMode="auto">
              <a:xfrm>
                <a:off x="1156" y="1888"/>
                <a:ext cx="454" cy="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 sz="800" b="1">
                    <a:latin typeface="Arial" charset="0"/>
                  </a:rPr>
                  <a:t>Pós-venda</a:t>
                </a:r>
                <a:r>
                  <a:rPr lang="pt-BR" sz="600"/>
                  <a:t> 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600"/>
                  <a:t>SAC - Garantia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600"/>
                  <a:t>Ass.Técnica</a:t>
                </a:r>
              </a:p>
            </p:txBody>
          </p:sp>
          <p:cxnSp>
            <p:nvCxnSpPr>
              <p:cNvPr id="8277" name="AutoShape 81"/>
              <p:cNvCxnSpPr>
                <a:cxnSpLocks noChangeShapeType="1"/>
                <a:stCxn id="8274" idx="0"/>
                <a:endCxn id="8268" idx="2"/>
              </p:cNvCxnSpPr>
              <p:nvPr/>
            </p:nvCxnSpPr>
            <p:spPr bwMode="auto">
              <a:xfrm rot="5400000" flipH="1">
                <a:off x="1906" y="1728"/>
                <a:ext cx="136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</p:spPr>
          </p:cxnSp>
        </p:grpSp>
      </p:grpSp>
      <p:cxnSp>
        <p:nvCxnSpPr>
          <p:cNvPr id="11346" name="AutoShape 82"/>
          <p:cNvCxnSpPr>
            <a:cxnSpLocks noChangeShapeType="1"/>
            <a:stCxn id="11292" idx="0"/>
            <a:endCxn id="8274" idx="2"/>
          </p:cNvCxnSpPr>
          <p:nvPr/>
        </p:nvCxnSpPr>
        <p:spPr bwMode="auto">
          <a:xfrm rot="-5400000">
            <a:off x="2277269" y="3509169"/>
            <a:ext cx="884237" cy="8286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1347" name="AutoShape 83"/>
          <p:cNvCxnSpPr>
            <a:cxnSpLocks noChangeShapeType="1"/>
            <a:stCxn id="8272" idx="3"/>
            <a:endCxn id="8249" idx="1"/>
          </p:cNvCxnSpPr>
          <p:nvPr/>
        </p:nvCxnSpPr>
        <p:spPr bwMode="auto">
          <a:xfrm>
            <a:off x="3490913" y="2230438"/>
            <a:ext cx="1439862" cy="46037"/>
          </a:xfrm>
          <a:prstGeom prst="bentConnector3">
            <a:avLst>
              <a:gd name="adj1" fmla="val 4994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1355" name="AutoShape 91"/>
          <p:cNvCxnSpPr>
            <a:cxnSpLocks noChangeShapeType="1"/>
            <a:stCxn id="8244" idx="2"/>
            <a:endCxn id="8260" idx="2"/>
          </p:cNvCxnSpPr>
          <p:nvPr/>
        </p:nvCxnSpPr>
        <p:spPr bwMode="auto">
          <a:xfrm rot="16200000" flipH="1">
            <a:off x="6871494" y="2534444"/>
            <a:ext cx="69850" cy="3014662"/>
          </a:xfrm>
          <a:prstGeom prst="bentConnector3">
            <a:avLst>
              <a:gd name="adj1" fmla="val 425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</p:spPr>
      </p:cxnSp>
      <p:cxnSp>
        <p:nvCxnSpPr>
          <p:cNvPr id="11356" name="AutoShape 92"/>
          <p:cNvCxnSpPr>
            <a:cxnSpLocks noChangeShapeType="1"/>
            <a:stCxn id="11293" idx="0"/>
            <a:endCxn id="8245" idx="1"/>
          </p:cNvCxnSpPr>
          <p:nvPr/>
        </p:nvCxnSpPr>
        <p:spPr bwMode="auto">
          <a:xfrm rot="-5400000">
            <a:off x="3960019" y="3177382"/>
            <a:ext cx="549275" cy="15382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</p:spPr>
      </p:cxnSp>
      <p:grpSp>
        <p:nvGrpSpPr>
          <p:cNvPr id="4" name="Group 187"/>
          <p:cNvGrpSpPr>
            <a:grpSpLocks/>
          </p:cNvGrpSpPr>
          <p:nvPr/>
        </p:nvGrpSpPr>
        <p:grpSpPr bwMode="auto">
          <a:xfrm>
            <a:off x="107950" y="2565400"/>
            <a:ext cx="863600" cy="503238"/>
            <a:chOff x="68" y="1616"/>
            <a:chExt cx="544" cy="317"/>
          </a:xfrm>
        </p:grpSpPr>
        <p:sp>
          <p:nvSpPr>
            <p:cNvPr id="8265" name="Rectangle 64"/>
            <p:cNvSpPr>
              <a:spLocks noChangeArrowheads="1"/>
            </p:cNvSpPr>
            <p:nvPr/>
          </p:nvSpPr>
          <p:spPr bwMode="auto">
            <a:xfrm>
              <a:off x="113" y="1616"/>
              <a:ext cx="499" cy="2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6" name="Rectangle 65"/>
            <p:cNvSpPr>
              <a:spLocks noChangeArrowheads="1"/>
            </p:cNvSpPr>
            <p:nvPr/>
          </p:nvSpPr>
          <p:spPr bwMode="auto">
            <a:xfrm>
              <a:off x="68" y="1651"/>
              <a:ext cx="499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7" name="Text Box 66"/>
            <p:cNvSpPr txBox="1">
              <a:spLocks noChangeArrowheads="1"/>
            </p:cNvSpPr>
            <p:nvPr/>
          </p:nvSpPr>
          <p:spPr bwMode="auto">
            <a:xfrm>
              <a:off x="68" y="1722"/>
              <a:ext cx="49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000"/>
                <a:t>CLIENTES</a:t>
              </a:r>
            </a:p>
          </p:txBody>
        </p:sp>
      </p:grpSp>
      <p:grpSp>
        <p:nvGrpSpPr>
          <p:cNvPr id="5" name="Group 188"/>
          <p:cNvGrpSpPr>
            <a:grpSpLocks/>
          </p:cNvGrpSpPr>
          <p:nvPr/>
        </p:nvGrpSpPr>
        <p:grpSpPr bwMode="auto">
          <a:xfrm>
            <a:off x="179388" y="4797425"/>
            <a:ext cx="863600" cy="719138"/>
            <a:chOff x="113" y="3022"/>
            <a:chExt cx="544" cy="453"/>
          </a:xfrm>
        </p:grpSpPr>
        <p:sp>
          <p:nvSpPr>
            <p:cNvPr id="8262" name="Rectangle 75"/>
            <p:cNvSpPr>
              <a:spLocks noChangeArrowheads="1"/>
            </p:cNvSpPr>
            <p:nvPr/>
          </p:nvSpPr>
          <p:spPr bwMode="auto">
            <a:xfrm>
              <a:off x="158" y="3022"/>
              <a:ext cx="499" cy="4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3" name="Rectangle 76"/>
            <p:cNvSpPr>
              <a:spLocks noChangeArrowheads="1"/>
            </p:cNvSpPr>
            <p:nvPr/>
          </p:nvSpPr>
          <p:spPr bwMode="auto">
            <a:xfrm>
              <a:off x="113" y="3072"/>
              <a:ext cx="499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" name="Text Box 77"/>
            <p:cNvSpPr txBox="1">
              <a:spLocks noChangeArrowheads="1"/>
            </p:cNvSpPr>
            <p:nvPr/>
          </p:nvSpPr>
          <p:spPr bwMode="auto">
            <a:xfrm>
              <a:off x="113" y="3173"/>
              <a:ext cx="49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000"/>
                <a:t>BANCOS</a:t>
              </a:r>
            </a:p>
          </p:txBody>
        </p:sp>
      </p:grpSp>
      <p:grpSp>
        <p:nvGrpSpPr>
          <p:cNvPr id="6" name="Group 189"/>
          <p:cNvGrpSpPr>
            <a:grpSpLocks/>
          </p:cNvGrpSpPr>
          <p:nvPr/>
        </p:nvGrpSpPr>
        <p:grpSpPr bwMode="auto">
          <a:xfrm>
            <a:off x="7885113" y="3429000"/>
            <a:ext cx="1150937" cy="647700"/>
            <a:chOff x="4967" y="2160"/>
            <a:chExt cx="725" cy="408"/>
          </a:xfrm>
        </p:grpSpPr>
        <p:sp>
          <p:nvSpPr>
            <p:cNvPr id="8259" name="Rectangle 87"/>
            <p:cNvSpPr>
              <a:spLocks noChangeArrowheads="1"/>
            </p:cNvSpPr>
            <p:nvPr/>
          </p:nvSpPr>
          <p:spPr bwMode="auto">
            <a:xfrm>
              <a:off x="5027" y="2160"/>
              <a:ext cx="665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0" name="Rectangle 88"/>
            <p:cNvSpPr>
              <a:spLocks noChangeArrowheads="1"/>
            </p:cNvSpPr>
            <p:nvPr/>
          </p:nvSpPr>
          <p:spPr bwMode="auto">
            <a:xfrm>
              <a:off x="4967" y="2205"/>
              <a:ext cx="665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1" name="Text Box 89"/>
            <p:cNvSpPr txBox="1">
              <a:spLocks noChangeArrowheads="1"/>
            </p:cNvSpPr>
            <p:nvPr/>
          </p:nvSpPr>
          <p:spPr bwMode="auto">
            <a:xfrm>
              <a:off x="4967" y="2296"/>
              <a:ext cx="66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000"/>
                <a:t>FORNECEDOR</a:t>
              </a:r>
            </a:p>
          </p:txBody>
        </p:sp>
      </p:grpSp>
      <p:grpSp>
        <p:nvGrpSpPr>
          <p:cNvPr id="7" name="Group 190"/>
          <p:cNvGrpSpPr>
            <a:grpSpLocks/>
          </p:cNvGrpSpPr>
          <p:nvPr/>
        </p:nvGrpSpPr>
        <p:grpSpPr bwMode="auto">
          <a:xfrm>
            <a:off x="7885113" y="5949950"/>
            <a:ext cx="1006475" cy="647700"/>
            <a:chOff x="4967" y="3748"/>
            <a:chExt cx="634" cy="408"/>
          </a:xfrm>
        </p:grpSpPr>
        <p:sp>
          <p:nvSpPr>
            <p:cNvPr id="8256" name="Rectangle 94"/>
            <p:cNvSpPr>
              <a:spLocks noChangeArrowheads="1"/>
            </p:cNvSpPr>
            <p:nvPr/>
          </p:nvSpPr>
          <p:spPr bwMode="auto">
            <a:xfrm>
              <a:off x="5019" y="3748"/>
              <a:ext cx="582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7" name="Rectangle 95"/>
            <p:cNvSpPr>
              <a:spLocks noChangeArrowheads="1"/>
            </p:cNvSpPr>
            <p:nvPr/>
          </p:nvSpPr>
          <p:spPr bwMode="auto">
            <a:xfrm>
              <a:off x="4967" y="3793"/>
              <a:ext cx="582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8" name="Text Box 96"/>
            <p:cNvSpPr txBox="1">
              <a:spLocks noChangeArrowheads="1"/>
            </p:cNvSpPr>
            <p:nvPr/>
          </p:nvSpPr>
          <p:spPr bwMode="auto">
            <a:xfrm>
              <a:off x="4967" y="3884"/>
              <a:ext cx="58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000"/>
                <a:t>GOVERNO</a:t>
              </a:r>
            </a:p>
          </p:txBody>
        </p:sp>
      </p:grpSp>
      <p:cxnSp>
        <p:nvCxnSpPr>
          <p:cNvPr id="11361" name="AutoShape 97"/>
          <p:cNvCxnSpPr>
            <a:cxnSpLocks noChangeShapeType="1"/>
            <a:stCxn id="11295" idx="2"/>
            <a:endCxn id="8258" idx="1"/>
          </p:cNvCxnSpPr>
          <p:nvPr/>
        </p:nvCxnSpPr>
        <p:spPr bwMode="auto">
          <a:xfrm rot="16200000" flipH="1">
            <a:off x="5591175" y="3994150"/>
            <a:ext cx="338138" cy="42497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1362" name="AutoShape 98"/>
          <p:cNvCxnSpPr>
            <a:cxnSpLocks noChangeShapeType="1"/>
            <a:stCxn id="11294" idx="3"/>
            <a:endCxn id="11321" idx="1"/>
          </p:cNvCxnSpPr>
          <p:nvPr/>
        </p:nvCxnSpPr>
        <p:spPr bwMode="auto">
          <a:xfrm>
            <a:off x="3919538" y="4578350"/>
            <a:ext cx="1012825" cy="7413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</p:spPr>
      </p:cxnSp>
      <p:cxnSp>
        <p:nvCxnSpPr>
          <p:cNvPr id="11354" name="AutoShape 90"/>
          <p:cNvCxnSpPr>
            <a:cxnSpLocks noChangeShapeType="1"/>
            <a:stCxn id="8247" idx="3"/>
            <a:endCxn id="8261" idx="1"/>
          </p:cNvCxnSpPr>
          <p:nvPr/>
        </p:nvCxnSpPr>
        <p:spPr bwMode="auto">
          <a:xfrm>
            <a:off x="6804025" y="3746500"/>
            <a:ext cx="1081088" cy="20638"/>
          </a:xfrm>
          <a:prstGeom prst="bent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grpSp>
        <p:nvGrpSpPr>
          <p:cNvPr id="8" name="Group 194"/>
          <p:cNvGrpSpPr>
            <a:grpSpLocks/>
          </p:cNvGrpSpPr>
          <p:nvPr/>
        </p:nvGrpSpPr>
        <p:grpSpPr bwMode="auto">
          <a:xfrm>
            <a:off x="4860925" y="1700213"/>
            <a:ext cx="2303463" cy="2449512"/>
            <a:chOff x="3062" y="1071"/>
            <a:chExt cx="1451" cy="1543"/>
          </a:xfrm>
        </p:grpSpPr>
        <p:sp>
          <p:nvSpPr>
            <p:cNvPr id="8242" name="AutoShape 46"/>
            <p:cNvSpPr>
              <a:spLocks noChangeArrowheads="1"/>
            </p:cNvSpPr>
            <p:nvPr/>
          </p:nvSpPr>
          <p:spPr bwMode="auto">
            <a:xfrm>
              <a:off x="3833" y="1071"/>
              <a:ext cx="680" cy="702"/>
            </a:xfrm>
            <a:prstGeom prst="flowChartAlternateProcess">
              <a:avLst/>
            </a:prstGeom>
            <a:solidFill>
              <a:srgbClr val="CCFFFF">
                <a:alpha val="14117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" name="AutoShape 9"/>
            <p:cNvSpPr>
              <a:spLocks noChangeArrowheads="1"/>
            </p:cNvSpPr>
            <p:nvPr/>
          </p:nvSpPr>
          <p:spPr bwMode="auto">
            <a:xfrm>
              <a:off x="3062" y="1979"/>
              <a:ext cx="1360" cy="635"/>
            </a:xfrm>
            <a:prstGeom prst="flowChartAlternateProcess">
              <a:avLst/>
            </a:prstGeom>
            <a:solidFill>
              <a:srgbClr val="CCFFFF">
                <a:alpha val="14117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AutoShape 35"/>
            <p:cNvSpPr>
              <a:spLocks noChangeArrowheads="1"/>
            </p:cNvSpPr>
            <p:nvPr/>
          </p:nvSpPr>
          <p:spPr bwMode="auto">
            <a:xfrm>
              <a:off x="3151" y="2115"/>
              <a:ext cx="500" cy="409"/>
            </a:xfrm>
            <a:prstGeom prst="flowChartAlternateProcess">
              <a:avLst/>
            </a:prstGeom>
            <a:solidFill>
              <a:srgbClr val="CCFFFF">
                <a:alpha val="14117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Text Box 36"/>
            <p:cNvSpPr txBox="1">
              <a:spLocks noChangeArrowheads="1"/>
            </p:cNvSpPr>
            <p:nvPr/>
          </p:nvSpPr>
          <p:spPr bwMode="auto">
            <a:xfrm>
              <a:off x="3152" y="2115"/>
              <a:ext cx="499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800" b="1">
                  <a:latin typeface="Arial" charset="0"/>
                </a:rPr>
                <a:t>Estoques</a:t>
              </a:r>
              <a:r>
                <a:rPr lang="pt-BR" sz="600" b="1"/>
                <a:t> </a:t>
              </a:r>
            </a:p>
            <a:p>
              <a:pPr>
                <a:spcBef>
                  <a:spcPct val="50000"/>
                </a:spcBef>
              </a:pPr>
              <a:r>
                <a:rPr lang="pt-BR" sz="600"/>
                <a:t>Pedido</a:t>
              </a:r>
            </a:p>
            <a:p>
              <a:pPr>
                <a:spcBef>
                  <a:spcPct val="50000"/>
                </a:spcBef>
              </a:pPr>
              <a:r>
                <a:rPr lang="pt-BR" sz="600"/>
                <a:t>Demonstração</a:t>
              </a:r>
            </a:p>
            <a:p>
              <a:pPr>
                <a:spcBef>
                  <a:spcPct val="50000"/>
                </a:spcBef>
              </a:pPr>
              <a:endParaRPr lang="pt-BR" sz="600"/>
            </a:p>
          </p:txBody>
        </p:sp>
        <p:sp>
          <p:nvSpPr>
            <p:cNvPr id="8246" name="AutoShape 37"/>
            <p:cNvSpPr>
              <a:spLocks noChangeArrowheads="1"/>
            </p:cNvSpPr>
            <p:nvPr/>
          </p:nvSpPr>
          <p:spPr bwMode="auto">
            <a:xfrm>
              <a:off x="3833" y="2205"/>
              <a:ext cx="454" cy="363"/>
            </a:xfrm>
            <a:prstGeom prst="flowChartAlternateProcess">
              <a:avLst/>
            </a:prstGeom>
            <a:solidFill>
              <a:srgbClr val="CCFFFF">
                <a:alpha val="14117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Text Box 38"/>
            <p:cNvSpPr txBox="1">
              <a:spLocks noChangeArrowheads="1"/>
            </p:cNvSpPr>
            <p:nvPr/>
          </p:nvSpPr>
          <p:spPr bwMode="auto">
            <a:xfrm>
              <a:off x="3833" y="2205"/>
              <a:ext cx="453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800" b="1">
                  <a:latin typeface="Arial" charset="0"/>
                </a:rPr>
                <a:t>Compras</a:t>
              </a:r>
              <a:endParaRPr lang="pt-BR" sz="600"/>
            </a:p>
            <a:p>
              <a:pPr>
                <a:spcBef>
                  <a:spcPct val="50000"/>
                </a:spcBef>
              </a:pPr>
              <a:r>
                <a:rPr lang="pt-BR" sz="600"/>
                <a:t>Cotações</a:t>
              </a:r>
            </a:p>
            <a:p>
              <a:pPr>
                <a:spcBef>
                  <a:spcPct val="50000"/>
                </a:spcBef>
              </a:pPr>
              <a:r>
                <a:rPr lang="pt-BR" sz="600"/>
                <a:t>Ordem Compra</a:t>
              </a:r>
            </a:p>
          </p:txBody>
        </p:sp>
        <p:sp>
          <p:nvSpPr>
            <p:cNvPr id="8248" name="Text Box 43"/>
            <p:cNvSpPr txBox="1">
              <a:spLocks noChangeArrowheads="1"/>
            </p:cNvSpPr>
            <p:nvPr/>
          </p:nvSpPr>
          <p:spPr bwMode="auto">
            <a:xfrm>
              <a:off x="3198" y="1979"/>
              <a:ext cx="63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800" b="1">
                  <a:latin typeface="Arial" charset="0"/>
                </a:rPr>
                <a:t>SUPRIMENTOS</a:t>
              </a:r>
              <a:endParaRPr lang="pt-BR" sz="600"/>
            </a:p>
          </p:txBody>
        </p:sp>
        <p:sp>
          <p:nvSpPr>
            <p:cNvPr id="8249" name="AutoShape 44"/>
            <p:cNvSpPr>
              <a:spLocks noChangeArrowheads="1"/>
            </p:cNvSpPr>
            <p:nvPr/>
          </p:nvSpPr>
          <p:spPr bwMode="auto">
            <a:xfrm>
              <a:off x="3106" y="1162"/>
              <a:ext cx="500" cy="544"/>
            </a:xfrm>
            <a:prstGeom prst="flowChartAlternateProcess">
              <a:avLst/>
            </a:prstGeom>
            <a:solidFill>
              <a:srgbClr val="CCFFFF">
                <a:alpha val="14117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0" name="Text Box 45"/>
            <p:cNvSpPr txBox="1">
              <a:spLocks noChangeArrowheads="1"/>
            </p:cNvSpPr>
            <p:nvPr/>
          </p:nvSpPr>
          <p:spPr bwMode="auto">
            <a:xfrm>
              <a:off x="3152" y="1207"/>
              <a:ext cx="40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900" b="1">
                  <a:latin typeface="Arial" charset="0"/>
                </a:rPr>
                <a:t>PCP</a:t>
              </a:r>
              <a:r>
                <a:rPr lang="pt-BR" sz="600" b="1"/>
                <a:t> </a:t>
              </a:r>
            </a:p>
            <a:p>
              <a:pPr>
                <a:spcBef>
                  <a:spcPct val="50000"/>
                </a:spcBef>
              </a:pPr>
              <a:r>
                <a:rPr lang="pt-BR" sz="600"/>
                <a:t>Programação </a:t>
              </a:r>
            </a:p>
            <a:p>
              <a:pPr>
                <a:spcBef>
                  <a:spcPct val="50000"/>
                </a:spcBef>
              </a:pPr>
              <a:r>
                <a:rPr lang="pt-BR" sz="600"/>
                <a:t>Plano Mestre</a:t>
              </a:r>
            </a:p>
            <a:p>
              <a:pPr>
                <a:spcBef>
                  <a:spcPct val="50000"/>
                </a:spcBef>
              </a:pPr>
              <a:r>
                <a:rPr lang="pt-BR" sz="600"/>
                <a:t>Controle</a:t>
              </a:r>
            </a:p>
          </p:txBody>
        </p:sp>
        <p:sp>
          <p:nvSpPr>
            <p:cNvPr id="8251" name="Text Box 47"/>
            <p:cNvSpPr txBox="1">
              <a:spLocks noChangeArrowheads="1"/>
            </p:cNvSpPr>
            <p:nvPr/>
          </p:nvSpPr>
          <p:spPr bwMode="auto">
            <a:xfrm>
              <a:off x="3825" y="1117"/>
              <a:ext cx="643" cy="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800" b="1">
                  <a:latin typeface="Arial" charset="0"/>
                </a:rPr>
                <a:t>Etapas Produtivas</a:t>
              </a:r>
              <a:r>
                <a:rPr lang="pt-BR" sz="600"/>
                <a:t> </a:t>
              </a:r>
            </a:p>
            <a:p>
              <a:pPr>
                <a:spcBef>
                  <a:spcPct val="50000"/>
                </a:spcBef>
              </a:pPr>
              <a:r>
                <a:rPr lang="pt-BR" sz="600"/>
                <a:t>Corte</a:t>
              </a:r>
            </a:p>
            <a:p>
              <a:pPr>
                <a:spcBef>
                  <a:spcPct val="50000"/>
                </a:spcBef>
              </a:pPr>
              <a:r>
                <a:rPr lang="pt-BR" sz="600"/>
                <a:t>Montagem</a:t>
              </a:r>
            </a:p>
            <a:p>
              <a:pPr>
                <a:spcBef>
                  <a:spcPct val="50000"/>
                </a:spcBef>
              </a:pPr>
              <a:r>
                <a:rPr lang="pt-BR" sz="600"/>
                <a:t>Pintura</a:t>
              </a:r>
            </a:p>
            <a:p>
              <a:pPr>
                <a:spcBef>
                  <a:spcPct val="50000"/>
                </a:spcBef>
              </a:pPr>
              <a:r>
                <a:rPr lang="pt-BR" sz="600"/>
                <a:t>Acabamento</a:t>
              </a:r>
            </a:p>
            <a:p>
              <a:pPr>
                <a:spcBef>
                  <a:spcPct val="50000"/>
                </a:spcBef>
              </a:pPr>
              <a:r>
                <a:rPr lang="pt-BR" sz="600"/>
                <a:t>.........</a:t>
              </a:r>
            </a:p>
          </p:txBody>
        </p:sp>
        <p:cxnSp>
          <p:nvCxnSpPr>
            <p:cNvPr id="8252" name="AutoShape 84"/>
            <p:cNvCxnSpPr>
              <a:cxnSpLocks noChangeShapeType="1"/>
              <a:stCxn id="8249" idx="3"/>
              <a:endCxn id="8251" idx="1"/>
            </p:cNvCxnSpPr>
            <p:nvPr/>
          </p:nvCxnSpPr>
          <p:spPr bwMode="auto">
            <a:xfrm>
              <a:off x="3606" y="1434"/>
              <a:ext cx="219" cy="7"/>
            </a:xfrm>
            <a:prstGeom prst="bentConnector3">
              <a:avLst>
                <a:gd name="adj1" fmla="val 49773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253" name="AutoShape 85"/>
            <p:cNvCxnSpPr>
              <a:cxnSpLocks noChangeShapeType="1"/>
              <a:stCxn id="8249" idx="2"/>
              <a:endCxn id="8243" idx="0"/>
            </p:cNvCxnSpPr>
            <p:nvPr/>
          </p:nvCxnSpPr>
          <p:spPr bwMode="auto">
            <a:xfrm rot="16200000" flipH="1">
              <a:off x="3412" y="1650"/>
              <a:ext cx="273" cy="386"/>
            </a:xfrm>
            <a:prstGeom prst="bentConnector3">
              <a:avLst>
                <a:gd name="adj1" fmla="val 4981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254" name="AutoShape 100"/>
            <p:cNvCxnSpPr>
              <a:cxnSpLocks noChangeShapeType="1"/>
              <a:stCxn id="8245" idx="3"/>
              <a:endCxn id="8247" idx="1"/>
            </p:cNvCxnSpPr>
            <p:nvPr/>
          </p:nvCxnSpPr>
          <p:spPr bwMode="auto">
            <a:xfrm>
              <a:off x="3651" y="2313"/>
              <a:ext cx="182" cy="47"/>
            </a:xfrm>
            <a:prstGeom prst="bentConnector3">
              <a:avLst>
                <a:gd name="adj1" fmla="val 49449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</p:spPr>
        </p:cxnSp>
        <p:cxnSp>
          <p:nvCxnSpPr>
            <p:cNvPr id="8255" name="AutoShape 101"/>
            <p:cNvCxnSpPr>
              <a:cxnSpLocks noChangeShapeType="1"/>
              <a:stCxn id="8243" idx="3"/>
              <a:endCxn id="8251" idx="2"/>
            </p:cNvCxnSpPr>
            <p:nvPr/>
          </p:nvCxnSpPr>
          <p:spPr bwMode="auto">
            <a:xfrm flipH="1" flipV="1">
              <a:off x="4147" y="1764"/>
              <a:ext cx="275" cy="533"/>
            </a:xfrm>
            <a:prstGeom prst="bentConnector4">
              <a:avLst>
                <a:gd name="adj1" fmla="val -52366"/>
                <a:gd name="adj2" fmla="val 79926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</p:grpSp>
      <p:sp>
        <p:nvSpPr>
          <p:cNvPr id="11291" name="AutoShape 27"/>
          <p:cNvSpPr>
            <a:spLocks noChangeArrowheads="1"/>
          </p:cNvSpPr>
          <p:nvPr/>
        </p:nvSpPr>
        <p:spPr bwMode="auto">
          <a:xfrm>
            <a:off x="1835150" y="4365625"/>
            <a:ext cx="939800" cy="719138"/>
          </a:xfrm>
          <a:prstGeom prst="flowChartAlternateProcess">
            <a:avLst/>
          </a:prstGeom>
          <a:solidFill>
            <a:srgbClr val="CCFFFF">
              <a:alpha val="1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1835150" y="4365625"/>
            <a:ext cx="939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800" b="1">
                <a:latin typeface="Arial" charset="0"/>
              </a:rPr>
              <a:t>Recebíveis</a:t>
            </a:r>
            <a:r>
              <a:rPr lang="pt-BR" sz="600"/>
              <a:t>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600"/>
              <a:t>Controle C.Receber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600"/>
              <a:t>Cobrança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600"/>
              <a:t>Inadimplência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3059113" y="4292600"/>
            <a:ext cx="860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800" b="1">
                <a:latin typeface="Arial" charset="0"/>
              </a:rPr>
              <a:t>Exigíveis</a:t>
            </a:r>
            <a:r>
              <a:rPr lang="pt-BR" sz="600" b="1"/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sz="600"/>
              <a:t>Contas a Pagar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sz="600"/>
              <a:t>Controles Orçam.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sz="600"/>
              <a:t>Custeio</a:t>
            </a:r>
          </a:p>
        </p:txBody>
      </p:sp>
      <p:sp>
        <p:nvSpPr>
          <p:cNvPr id="11295" name="AutoShape 31"/>
          <p:cNvSpPr>
            <a:spLocks noChangeArrowheads="1"/>
          </p:cNvSpPr>
          <p:nvPr/>
        </p:nvSpPr>
        <p:spPr bwMode="auto">
          <a:xfrm>
            <a:off x="3203575" y="5229225"/>
            <a:ext cx="862013" cy="720725"/>
          </a:xfrm>
          <a:prstGeom prst="flowChartAlternateProcess">
            <a:avLst/>
          </a:prstGeom>
          <a:solidFill>
            <a:srgbClr val="CCFFFF">
              <a:alpha val="1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AutoShape 33"/>
          <p:cNvSpPr>
            <a:spLocks noChangeArrowheads="1"/>
          </p:cNvSpPr>
          <p:nvPr/>
        </p:nvSpPr>
        <p:spPr bwMode="auto">
          <a:xfrm>
            <a:off x="1835150" y="5300663"/>
            <a:ext cx="1008063" cy="792162"/>
          </a:xfrm>
          <a:prstGeom prst="flowChartAlternateProcess">
            <a:avLst/>
          </a:prstGeom>
          <a:solidFill>
            <a:srgbClr val="CCFFFF">
              <a:alpha val="1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1908175" y="5300663"/>
            <a:ext cx="86360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800" b="1">
                <a:latin typeface="Arial" charset="0"/>
              </a:rPr>
              <a:t>Flx.Caixa/ Tesouraria</a:t>
            </a:r>
            <a:r>
              <a:rPr lang="pt-BR" sz="600"/>
              <a:t>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600"/>
              <a:t>Pagamentos e Recebimentos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600"/>
              <a:t>Disponibilidades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600"/>
              <a:t>Aplicações</a:t>
            </a:r>
          </a:p>
        </p:txBody>
      </p:sp>
      <p:cxnSp>
        <p:nvCxnSpPr>
          <p:cNvPr id="11363" name="AutoShape 99"/>
          <p:cNvCxnSpPr>
            <a:cxnSpLocks noChangeShapeType="1"/>
            <a:stCxn id="11296" idx="1"/>
            <a:endCxn id="11297" idx="3"/>
          </p:cNvCxnSpPr>
          <p:nvPr/>
        </p:nvCxnSpPr>
        <p:spPr bwMode="auto">
          <a:xfrm rot="10800000" flipV="1">
            <a:off x="2843213" y="5614988"/>
            <a:ext cx="361950" cy="825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</p:spPr>
      </p:cxnSp>
      <p:cxnSp>
        <p:nvCxnSpPr>
          <p:cNvPr id="11366" name="AutoShape 102"/>
          <p:cNvCxnSpPr>
            <a:cxnSpLocks noChangeShapeType="1"/>
            <a:stCxn id="11297" idx="1"/>
            <a:endCxn id="11292" idx="1"/>
          </p:cNvCxnSpPr>
          <p:nvPr/>
        </p:nvCxnSpPr>
        <p:spPr bwMode="auto">
          <a:xfrm rot="10800000" flipH="1">
            <a:off x="1835150" y="4640263"/>
            <a:ext cx="1588" cy="1057275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</p:spPr>
      </p:cxnSp>
      <p:cxnSp>
        <p:nvCxnSpPr>
          <p:cNvPr id="11367" name="AutoShape 103"/>
          <p:cNvCxnSpPr>
            <a:cxnSpLocks noChangeShapeType="1"/>
            <a:stCxn id="11298" idx="0"/>
            <a:endCxn id="11293" idx="2"/>
          </p:cNvCxnSpPr>
          <p:nvPr/>
        </p:nvCxnSpPr>
        <p:spPr bwMode="auto">
          <a:xfrm rot="-5400000">
            <a:off x="2723356" y="4558507"/>
            <a:ext cx="358775" cy="1125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</p:spPr>
      </p:cxnSp>
      <p:cxnSp>
        <p:nvCxnSpPr>
          <p:cNvPr id="8241" name="AutoShape 195"/>
          <p:cNvCxnSpPr>
            <a:cxnSpLocks noChangeShapeType="1"/>
            <a:stCxn id="11272" idx="3"/>
            <a:endCxn id="8257" idx="0"/>
          </p:cNvCxnSpPr>
          <p:nvPr/>
        </p:nvCxnSpPr>
        <p:spPr bwMode="auto">
          <a:xfrm>
            <a:off x="7453313" y="5453063"/>
            <a:ext cx="893762" cy="568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1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1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1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70" grpId="0" animBg="1"/>
      <p:bldP spid="11271" grpId="0" animBg="1"/>
      <p:bldP spid="11272" grpId="0" animBg="1"/>
      <p:bldP spid="11276" grpId="0"/>
      <p:bldP spid="11277" grpId="0"/>
      <p:bldP spid="11278" grpId="0"/>
      <p:bldP spid="11279" grpId="0"/>
      <p:bldP spid="11293" grpId="0" animBg="1"/>
      <p:bldP spid="11296" grpId="0"/>
      <p:bldP spid="11320" grpId="0" animBg="1"/>
      <p:bldP spid="11321" grpId="0"/>
      <p:bldP spid="11322" grpId="0" animBg="1"/>
      <p:bldP spid="11323" grpId="0"/>
      <p:bldP spid="11324" grpId="0" animBg="1"/>
      <p:bldP spid="11325" grpId="0"/>
      <p:bldP spid="11326" grpId="0" animBg="1"/>
      <p:bldP spid="11327" grpId="0"/>
      <p:bldP spid="11291" grpId="0" animBg="1"/>
      <p:bldP spid="11292" grpId="0"/>
      <p:bldP spid="11294" grpId="0"/>
      <p:bldP spid="11295" grpId="0" animBg="1"/>
      <p:bldP spid="11297" grpId="0" animBg="1"/>
      <p:bldP spid="112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457200"/>
          </a:xfrm>
        </p:spPr>
        <p:txBody>
          <a:bodyPr/>
          <a:lstStyle/>
          <a:p>
            <a:r>
              <a:rPr lang="pt-BR" sz="2800" b="1" i="1" smtClean="0"/>
              <a:t>Exemplo 1: parte de um Sistema Integrado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23850" y="981075"/>
          <a:ext cx="8458200" cy="5561013"/>
        </p:xfrm>
        <a:graphic>
          <a:graphicData uri="http://schemas.openxmlformats.org/presentationml/2006/ole">
            <p:oleObj spid="_x0000_s4098" name="Visio" r:id="rId3" imgW="10441968" imgH="655584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457200"/>
          </a:xfrm>
        </p:spPr>
        <p:txBody>
          <a:bodyPr/>
          <a:lstStyle/>
          <a:p>
            <a:r>
              <a:rPr lang="pt-BR" sz="2800" b="1" i="1" smtClean="0"/>
              <a:t>Exemplo 2:  Sistema Integrado de Construtora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685800" y="1219200"/>
          <a:ext cx="8001000" cy="5141913"/>
        </p:xfrm>
        <a:graphic>
          <a:graphicData uri="http://schemas.openxmlformats.org/presentationml/2006/ole">
            <p:oleObj spid="_x0000_s5122" name="VISIO" r:id="rId3" imgW="9427320" imgH="6058440" progId="Visio.Drawing.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772400" cy="371475"/>
          </a:xfrm>
        </p:spPr>
        <p:txBody>
          <a:bodyPr/>
          <a:lstStyle/>
          <a:p>
            <a:r>
              <a:rPr lang="pt-BR" sz="2800" b="1" i="1" smtClean="0"/>
              <a:t>Exemplo 3:  Sistema Integrado de IES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ph idx="1"/>
          </p:nvPr>
        </p:nvGraphicFramePr>
        <p:xfrm>
          <a:off x="250825" y="981075"/>
          <a:ext cx="8713788" cy="5467350"/>
        </p:xfrm>
        <a:graphic>
          <a:graphicData uri="http://schemas.openxmlformats.org/presentationml/2006/ole">
            <p:oleObj spid="_x0000_s6146" name="Visio" r:id="rId3" imgW="9975864" imgH="626086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288</Words>
  <Application>Microsoft PowerPoint</Application>
  <PresentationFormat>On-screen Show (4:3)</PresentationFormat>
  <Paragraphs>142</Paragraphs>
  <Slides>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Times New Roman</vt:lpstr>
      <vt:lpstr>Arial</vt:lpstr>
      <vt:lpstr>Calibri</vt:lpstr>
      <vt:lpstr>Estrutura padrão</vt:lpstr>
      <vt:lpstr>VISIO 5 Drawing</vt:lpstr>
      <vt:lpstr>Desenho do Microsoft Office Visio</vt:lpstr>
      <vt:lpstr>Desenho do Microsoft Visio</vt:lpstr>
      <vt:lpstr>Representações de uma ORGANIZAÇÃO  ORGANOGRAMA  x  FUNCIONOGRAMA </vt:lpstr>
      <vt:lpstr>Análise Estruturada de Sistemas  Chris Gane &amp; Trish Sarson, R.J.: LTC, 1.983  DFD = Diagrama de Fluxo de Dados</vt:lpstr>
      <vt:lpstr>DFD em diferentes níveis de detalhamento</vt:lpstr>
      <vt:lpstr>Exemplo de Funcionograma em formato DFD - Gane</vt:lpstr>
      <vt:lpstr>Exemplo 1: parte de um Sistema Integrado</vt:lpstr>
      <vt:lpstr>Exemplo 2:  Sistema Integrado de Construtora</vt:lpstr>
      <vt:lpstr>Exemplo 3:  Sistema Integrado de 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Érico</dc:creator>
  <cp:lastModifiedBy>Hp-DV7</cp:lastModifiedBy>
  <cp:revision>22</cp:revision>
  <dcterms:created xsi:type="dcterms:W3CDTF">1999-06-07T02:53:04Z</dcterms:created>
  <dcterms:modified xsi:type="dcterms:W3CDTF">2010-04-05T18:52:24Z</dcterms:modified>
</cp:coreProperties>
</file>