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3"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65" d="100"/>
          <a:sy n="65" d="100"/>
        </p:scale>
        <p:origin x="5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30744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30671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24100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3684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51071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4284788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60805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146135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smtClean="0"/>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146512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97846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60540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41660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87705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124819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73528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smtClean="0"/>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325522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B88009E-120E-4A24-A2A9-22D00577DDD1}" type="datetimeFigureOut">
              <a:rPr lang="zh-TW" altLang="en-US" smtClean="0"/>
              <a:t>2019/6/8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284427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B88009E-120E-4A24-A2A9-22D00577DDD1}" type="datetimeFigureOut">
              <a:rPr lang="zh-TW" altLang="en-US" smtClean="0"/>
              <a:t>2019/6/8</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34F3718-63BE-447A-86F0-CD745EF457E9}" type="slidenum">
              <a:rPr lang="zh-TW" altLang="en-US" smtClean="0"/>
              <a:t>‹#›</a:t>
            </a:fld>
            <a:endParaRPr lang="zh-TW" altLang="en-US"/>
          </a:p>
        </p:txBody>
      </p:sp>
    </p:spTree>
    <p:extLst>
      <p:ext uri="{BB962C8B-B14F-4D97-AF65-F5344CB8AC3E}">
        <p14:creationId xmlns:p14="http://schemas.microsoft.com/office/powerpoint/2010/main" val="4194328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353222" y="1178170"/>
            <a:ext cx="8940434" cy="2646484"/>
          </a:xfrm>
        </p:spPr>
        <p:txBody>
          <a:bodyPr>
            <a:normAutofit fontScale="90000"/>
          </a:bodyPr>
          <a:lstStyle/>
          <a:p>
            <a:pPr>
              <a:lnSpc>
                <a:spcPct val="100000"/>
              </a:lnSpc>
            </a:pPr>
            <a:r>
              <a:rPr lang="en-US" altLang="zh-TW" b="1" dirty="0">
                <a:latin typeface="微軟正黑體" panose="020B0604030504040204" pitchFamily="34" charset="-120"/>
                <a:ea typeface="微軟正黑體" panose="020B0604030504040204" pitchFamily="34" charset="-120"/>
              </a:rPr>
              <a:t>KDD </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Cup</a:t>
            </a:r>
            <a:r>
              <a:rPr lang="zh-TW" altLang="en-US" b="1" dirty="0" smtClean="0">
                <a:latin typeface="微軟正黑體" panose="020B0604030504040204" pitchFamily="34" charset="-120"/>
                <a:ea typeface="微軟正黑體" panose="020B0604030504040204" pitchFamily="34" charset="-120"/>
              </a:rPr>
              <a:t>大賽第一階段期末報告</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zh-TW" altLang="en-US" b="1" dirty="0" smtClean="0">
                <a:latin typeface="微軟正黑體" panose="020B0604030504040204" pitchFamily="34" charset="-120"/>
                <a:ea typeface="微軟正黑體" panose="020B0604030504040204" pitchFamily="34" charset="-120"/>
              </a:rPr>
              <a:t>隊名</a:t>
            </a:r>
            <a:r>
              <a:rPr lang="en-US" altLang="zh-TW" b="1"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Sidekick Power</a:t>
            </a:r>
            <a:endParaRPr lang="zh-TW" altLang="en-US"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1478451" y="4396153"/>
            <a:ext cx="8689976" cy="1371599"/>
          </a:xfrm>
        </p:spPr>
        <p:txBody>
          <a:bodyPr>
            <a:normAutofit/>
          </a:bodyPr>
          <a:lstStyle/>
          <a:p>
            <a:r>
              <a:rPr lang="zh-TW" altLang="en-US" sz="2800" b="1" dirty="0" smtClean="0">
                <a:solidFill>
                  <a:schemeClr val="tx1"/>
                </a:solidFill>
                <a:latin typeface="微軟正黑體" panose="020B0604030504040204" pitchFamily="34" charset="-120"/>
                <a:ea typeface="微軟正黑體" panose="020B0604030504040204" pitchFamily="34" charset="-120"/>
              </a:rPr>
              <a:t>組員</a:t>
            </a:r>
            <a:r>
              <a:rPr lang="en-US" altLang="zh-TW" sz="2800" b="1" dirty="0" smtClean="0">
                <a:solidFill>
                  <a:schemeClr val="tx1"/>
                </a:solidFill>
                <a:latin typeface="微軟正黑體" panose="020B0604030504040204" pitchFamily="34" charset="-120"/>
                <a:ea typeface="微軟正黑體" panose="020B0604030504040204" pitchFamily="34" charset="-120"/>
              </a:rPr>
              <a:t>:</a:t>
            </a:r>
            <a:r>
              <a:rPr lang="zh-TW" altLang="en-US" sz="2800" b="1" dirty="0" smtClean="0">
                <a:solidFill>
                  <a:schemeClr val="tx1"/>
                </a:solidFill>
                <a:latin typeface="微軟正黑體" panose="020B0604030504040204" pitchFamily="34" charset="-120"/>
                <a:ea typeface="微軟正黑體" panose="020B0604030504040204" pitchFamily="34" charset="-120"/>
              </a:rPr>
              <a:t> </a:t>
            </a:r>
            <a:r>
              <a:rPr lang="en-US" altLang="zh-TW" sz="2800" b="1" dirty="0" smtClean="0">
                <a:solidFill>
                  <a:schemeClr val="tx1"/>
                </a:solidFill>
                <a:latin typeface="微軟正黑體" panose="020B0604030504040204" pitchFamily="34" charset="-120"/>
                <a:ea typeface="微軟正黑體" panose="020B0604030504040204" pitchFamily="34" charset="-120"/>
              </a:rPr>
              <a:t>M10715042 </a:t>
            </a:r>
            <a:r>
              <a:rPr lang="zh-TW" altLang="en-US" sz="2800" b="1" dirty="0">
                <a:solidFill>
                  <a:schemeClr val="tx1"/>
                </a:solidFill>
                <a:latin typeface="微軟正黑體" panose="020B0604030504040204" pitchFamily="34" charset="-120"/>
                <a:ea typeface="微軟正黑體" panose="020B0604030504040204" pitchFamily="34" charset="-120"/>
              </a:rPr>
              <a:t>蔡秉宸</a:t>
            </a:r>
            <a:endParaRPr lang="en-US" altLang="zh-TW" sz="2800" b="1" dirty="0">
              <a:solidFill>
                <a:schemeClr val="tx1"/>
              </a:solidFill>
              <a:latin typeface="微軟正黑體" panose="020B0604030504040204" pitchFamily="34" charset="-120"/>
              <a:ea typeface="微軟正黑體" panose="020B0604030504040204" pitchFamily="34" charset="-120"/>
            </a:endParaRPr>
          </a:p>
          <a:p>
            <a:r>
              <a:rPr lang="zh-TW" altLang="en-US" sz="2800" b="1" dirty="0">
                <a:solidFill>
                  <a:schemeClr val="tx1"/>
                </a:solidFill>
                <a:latin typeface="微軟正黑體" panose="020B0604030504040204" pitchFamily="34" charset="-120"/>
                <a:ea typeface="微軟正黑體" panose="020B0604030504040204" pitchFamily="34" charset="-120"/>
              </a:rPr>
              <a:t> </a:t>
            </a:r>
            <a:r>
              <a:rPr lang="zh-TW" altLang="en-US" sz="2800" b="1" dirty="0" smtClean="0">
                <a:solidFill>
                  <a:schemeClr val="tx1"/>
                </a:solidFill>
                <a:latin typeface="微軟正黑體" panose="020B0604030504040204" pitchFamily="34" charset="-120"/>
                <a:ea typeface="微軟正黑體" panose="020B0604030504040204" pitchFamily="34" charset="-120"/>
              </a:rPr>
              <a:t>        </a:t>
            </a:r>
            <a:r>
              <a:rPr lang="en-US" altLang="zh-TW" sz="2800" b="1" dirty="0" smtClean="0">
                <a:solidFill>
                  <a:schemeClr val="tx1"/>
                </a:solidFill>
                <a:latin typeface="微軟正黑體" panose="020B0604030504040204" pitchFamily="34" charset="-120"/>
                <a:ea typeface="微軟正黑體" panose="020B0604030504040204" pitchFamily="34" charset="-120"/>
              </a:rPr>
              <a:t>M10715079 </a:t>
            </a:r>
            <a:r>
              <a:rPr lang="zh-TW" altLang="en-US" sz="2800" b="1" dirty="0">
                <a:solidFill>
                  <a:schemeClr val="tx1"/>
                </a:solidFill>
                <a:latin typeface="微軟正黑體" panose="020B0604030504040204" pitchFamily="34" charset="-120"/>
                <a:ea typeface="微軟正黑體" panose="020B0604030504040204" pitchFamily="34" charset="-120"/>
              </a:rPr>
              <a:t>林軒而</a:t>
            </a:r>
          </a:p>
        </p:txBody>
      </p:sp>
    </p:spTree>
    <p:extLst>
      <p:ext uri="{BB962C8B-B14F-4D97-AF65-F5344CB8AC3E}">
        <p14:creationId xmlns:p14="http://schemas.microsoft.com/office/powerpoint/2010/main" val="96218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8850" y="527539"/>
            <a:ext cx="10364451" cy="966186"/>
          </a:xfrm>
        </p:spPr>
        <p:txBody>
          <a:bodyPr>
            <a:normAutofit/>
          </a:bodyPr>
          <a:lstStyle/>
          <a:p>
            <a:pPr algn="l"/>
            <a:r>
              <a:rPr lang="en-US" altLang="zh-TW" sz="4000" b="1" dirty="0">
                <a:latin typeface="微軟正黑體" panose="020B0604030504040204" pitchFamily="34" charset="-120"/>
                <a:ea typeface="微軟正黑體" panose="020B0604030504040204" pitchFamily="34" charset="-120"/>
              </a:rPr>
              <a:t>outline</a:t>
            </a:r>
            <a:endParaRPr lang="zh-TW" altLang="en-US" sz="4000" dirty="0"/>
          </a:p>
        </p:txBody>
      </p:sp>
      <p:sp>
        <p:nvSpPr>
          <p:cNvPr id="3" name="內容版面配置區 2"/>
          <p:cNvSpPr>
            <a:spLocks noGrp="1"/>
          </p:cNvSpPr>
          <p:nvPr>
            <p:ph sz="quarter" idx="13"/>
          </p:nvPr>
        </p:nvSpPr>
        <p:spPr>
          <a:xfrm>
            <a:off x="799475" y="1707672"/>
            <a:ext cx="10363826" cy="4731228"/>
          </a:xfrm>
        </p:spPr>
        <p:txBody>
          <a:bodyPr>
            <a:noAutofit/>
          </a:bodyPr>
          <a:lstStyle/>
          <a:p>
            <a:pPr>
              <a:lnSpc>
                <a:spcPct val="150000"/>
              </a:lnSpc>
            </a:pPr>
            <a:r>
              <a:rPr lang="zh-TW" altLang="en-US" sz="2800" b="1" dirty="0">
                <a:latin typeface="微軟正黑體" panose="020B0604030504040204" pitchFamily="34" charset="-120"/>
                <a:ea typeface="微軟正黑體" panose="020B0604030504040204" pitchFamily="34" charset="-120"/>
              </a:rPr>
              <a:t>實作</a:t>
            </a:r>
            <a:r>
              <a:rPr lang="zh-TW" altLang="en-US" sz="2800" b="1" dirty="0" smtClean="0">
                <a:latin typeface="微軟正黑體" panose="020B0604030504040204" pitchFamily="34" charset="-120"/>
                <a:ea typeface="微軟正黑體" panose="020B0604030504040204" pitchFamily="34" charset="-120"/>
              </a:rPr>
              <a:t>方法</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使</a:t>
            </a:r>
            <a:r>
              <a:rPr lang="zh-TW" altLang="en-US" sz="2800" b="1" dirty="0">
                <a:latin typeface="微軟正黑體" panose="020B0604030504040204" pitchFamily="34" charset="-120"/>
                <a:ea typeface="微軟正黑體" panose="020B0604030504040204" pitchFamily="34" charset="-120"/>
              </a:rPr>
              <a:t>用</a:t>
            </a:r>
            <a:r>
              <a:rPr lang="zh-TW" altLang="en-US" sz="2800" b="1" dirty="0" smtClean="0">
                <a:latin typeface="微軟正黑體" panose="020B0604030504040204" pitchFamily="34" charset="-120"/>
                <a:ea typeface="微軟正黑體" panose="020B0604030504040204" pitchFamily="34" charset="-120"/>
              </a:rPr>
              <a:t>特徵、標籤</a:t>
            </a:r>
            <a:endParaRPr lang="en-US" altLang="zh-TW" sz="2800" b="1" dirty="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第一階段最終結果</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結果分析</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組員</a:t>
            </a:r>
            <a:r>
              <a:rPr lang="zh-TW" altLang="en-US" sz="2800" b="1" dirty="0" smtClean="0">
                <a:latin typeface="微軟正黑體" panose="020B0604030504040204" pitchFamily="34" charset="-120"/>
                <a:ea typeface="微軟正黑體" panose="020B0604030504040204" pitchFamily="34" charset="-120"/>
              </a:rPr>
              <a:t>分工</a:t>
            </a:r>
            <a:endParaRPr lang="en-US" altLang="zh-TW" sz="2800" b="1" dirty="0" smtClean="0">
              <a:latin typeface="微軟正黑體" panose="020B0604030504040204" pitchFamily="34" charset="-120"/>
              <a:ea typeface="微軟正黑體" panose="020B0604030504040204" pitchFamily="34" charset="-120"/>
            </a:endParaRPr>
          </a:p>
          <a:p>
            <a:pPr>
              <a:lnSpc>
                <a:spcPct val="150000"/>
              </a:lnSpc>
            </a:pPr>
            <a:r>
              <a:rPr lang="zh-TW" altLang="en-US" sz="2800" b="1" dirty="0" smtClean="0">
                <a:latin typeface="微軟正黑體" panose="020B0604030504040204" pitchFamily="34" charset="-120"/>
                <a:ea typeface="微軟正黑體" panose="020B0604030504040204" pitchFamily="34" charset="-120"/>
              </a:rPr>
              <a:t>參賽心得</a:t>
            </a:r>
            <a:endParaRPr lang="en-US" altLang="zh-TW" sz="2800" b="1" dirty="0">
              <a:latin typeface="微軟正黑體" panose="020B0604030504040204" pitchFamily="34" charset="-120"/>
              <a:ea typeface="微軟正黑體" panose="020B0604030504040204" pitchFamily="34" charset="-120"/>
            </a:endParaRPr>
          </a:p>
          <a:p>
            <a:pPr>
              <a:lnSpc>
                <a:spcPct val="150000"/>
              </a:lnSpc>
            </a:pPr>
            <a:endParaRPr lang="zh-TW" altLang="en-US" sz="2800" dirty="0"/>
          </a:p>
        </p:txBody>
      </p:sp>
    </p:spTree>
    <p:extLst>
      <p:ext uri="{BB962C8B-B14F-4D97-AF65-F5344CB8AC3E}">
        <p14:creationId xmlns:p14="http://schemas.microsoft.com/office/powerpoint/2010/main" val="86796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4" y="617787"/>
            <a:ext cx="11000427" cy="1191731"/>
          </a:xfrm>
        </p:spPr>
        <p:txBody>
          <a:bodyPr>
            <a:noAutofit/>
          </a:bodyPr>
          <a:lstStyle/>
          <a:p>
            <a:pPr algn="l"/>
            <a:r>
              <a:rPr lang="zh-TW" altLang="en-US" sz="4000" b="1" dirty="0">
                <a:latin typeface="微軟正黑體" panose="020B0604030504040204" pitchFamily="34" charset="-120"/>
                <a:ea typeface="微軟正黑體" panose="020B0604030504040204" pitchFamily="34" charset="-120"/>
              </a:rPr>
              <a:t>實作</a:t>
            </a:r>
            <a:r>
              <a:rPr lang="zh-TW" altLang="en-US" sz="4000" b="1" dirty="0" smtClean="0">
                <a:latin typeface="微軟正黑體" panose="020B0604030504040204" pitchFamily="34" charset="-120"/>
                <a:ea typeface="微軟正黑體" panose="020B0604030504040204" pitchFamily="34" charset="-120"/>
              </a:rPr>
              <a:t>方法</a:t>
            </a:r>
            <a:r>
              <a:rPr lang="en-US" altLang="zh-TW" sz="4000" b="1" dirty="0" smtClean="0">
                <a:latin typeface="微軟正黑體" panose="020B0604030504040204" pitchFamily="34" charset="-120"/>
                <a:ea typeface="微軟正黑體" panose="020B0604030504040204" pitchFamily="34" charset="-120"/>
              </a:rPr>
              <a:t>(</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Networks</a:t>
            </a:r>
            <a:r>
              <a:rPr lang="en-US" altLang="zh-TW" sz="4000" b="1" dirty="0">
                <a:latin typeface="微軟正黑體" panose="020B0604030504040204" pitchFamily="34" charset="-120"/>
                <a:ea typeface="微軟正黑體" panose="020B0604030504040204" pitchFamily="34" charset="-120"/>
              </a:rPr>
              <a:t>)</a:t>
            </a:r>
            <a:br>
              <a:rPr lang="en-US" altLang="zh-TW" sz="4000" b="1" dirty="0">
                <a:latin typeface="微軟正黑體" panose="020B0604030504040204" pitchFamily="34" charset="-120"/>
                <a:ea typeface="微軟正黑體" panose="020B0604030504040204" pitchFamily="34" charset="-120"/>
              </a:rPr>
            </a:b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13774" y="2127738"/>
            <a:ext cx="10363826" cy="3663461"/>
          </a:xfrm>
        </p:spPr>
        <p:txBody>
          <a:bodyPr/>
          <a:lstStyle/>
          <a:p>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8" y="2127738"/>
            <a:ext cx="8377415" cy="4379940"/>
          </a:xfrm>
          <a:prstGeom prst="rect">
            <a:avLst/>
          </a:prstGeom>
        </p:spPr>
      </p:pic>
      <p:sp>
        <p:nvSpPr>
          <p:cNvPr id="6" name="矩形 5"/>
          <p:cNvSpPr/>
          <p:nvPr/>
        </p:nvSpPr>
        <p:spPr>
          <a:xfrm>
            <a:off x="8549678" y="3236654"/>
            <a:ext cx="3411415" cy="2554545"/>
          </a:xfrm>
          <a:prstGeom prst="rect">
            <a:avLst/>
          </a:prstGeom>
        </p:spPr>
        <p:txBody>
          <a:bodyPr wrap="square">
            <a:spAutoFit/>
          </a:bodyPr>
          <a:lstStyle/>
          <a:p>
            <a:pPr>
              <a:lnSpc>
                <a:spcPct val="200000"/>
              </a:lnSpc>
            </a:pPr>
            <a:r>
              <a:rPr lang="zh-TW" altLang="en-US" sz="2000" b="1" dirty="0" smtClean="0">
                <a:latin typeface="微軟正黑體" panose="020B0604030504040204" pitchFamily="34" charset="-120"/>
                <a:ea typeface="微軟正黑體" panose="020B0604030504040204" pitchFamily="34" charset="-120"/>
              </a:rPr>
              <a:t>隱藏層 </a:t>
            </a:r>
            <a:r>
              <a:rPr lang="en-US" altLang="zh-TW" sz="2000" b="1" dirty="0" smtClean="0">
                <a:latin typeface="微軟正黑體" panose="020B0604030504040204" pitchFamily="34" charset="-120"/>
                <a:ea typeface="微軟正黑體" panose="020B0604030504040204" pitchFamily="34" charset="-120"/>
              </a:rPr>
              <a:t>: 3</a:t>
            </a:r>
            <a:r>
              <a:rPr lang="zh-TW" altLang="en-US" sz="2000" b="1" dirty="0" smtClean="0">
                <a:latin typeface="微軟正黑體" panose="020B0604030504040204" pitchFamily="34" charset="-120"/>
                <a:ea typeface="微軟正黑體" panose="020B0604030504040204" pitchFamily="34" charset="-120"/>
              </a:rPr>
              <a:t>層</a:t>
            </a:r>
            <a:endParaRPr lang="en-US" altLang="zh-TW" sz="2000" b="1" dirty="0" smtClean="0">
              <a:latin typeface="微軟正黑體" panose="020B0604030504040204" pitchFamily="34" charset="-120"/>
              <a:ea typeface="微軟正黑體" panose="020B0604030504040204" pitchFamily="34" charset="-120"/>
            </a:endParaRPr>
          </a:p>
          <a:p>
            <a:pPr>
              <a:lnSpc>
                <a:spcPct val="200000"/>
              </a:lnSpc>
            </a:pPr>
            <a:r>
              <a:rPr lang="en-US" altLang="zh-TW" sz="2000" b="1" dirty="0" smtClean="0">
                <a:latin typeface="微軟正黑體" panose="020B0604030504040204" pitchFamily="34" charset="-120"/>
                <a:ea typeface="微軟正黑體" panose="020B0604030504040204" pitchFamily="34" charset="-120"/>
              </a:rPr>
              <a:t>Dropout(</a:t>
            </a:r>
            <a:r>
              <a:rPr lang="zh-TW" altLang="en-US" sz="2000" b="1" dirty="0" smtClean="0">
                <a:latin typeface="微軟正黑體" panose="020B0604030504040204" pitchFamily="34" charset="-120"/>
                <a:ea typeface="微軟正黑體" panose="020B0604030504040204" pitchFamily="34" charset="-120"/>
              </a:rPr>
              <a:t>避免</a:t>
            </a:r>
            <a:r>
              <a:rPr lang="en-US" altLang="zh-TW" sz="2000" b="1" dirty="0" smtClean="0">
                <a:latin typeface="微軟正黑體" panose="020B0604030504040204" pitchFamily="34" charset="-120"/>
                <a:ea typeface="微軟正黑體" panose="020B0604030504040204" pitchFamily="34" charset="-120"/>
              </a:rPr>
              <a:t>Overfitting)</a:t>
            </a:r>
          </a:p>
          <a:p>
            <a:pPr>
              <a:lnSpc>
                <a:spcPct val="200000"/>
              </a:lnSpc>
            </a:pPr>
            <a:r>
              <a:rPr lang="en-US" altLang="zh-TW" sz="2000" b="1" dirty="0" err="1">
                <a:latin typeface="微軟正黑體" panose="020B0604030504040204" pitchFamily="34" charset="-120"/>
                <a:ea typeface="微軟正黑體" panose="020B0604030504040204" pitchFamily="34" charset="-120"/>
              </a:rPr>
              <a:t>Softmax</a:t>
            </a:r>
            <a:r>
              <a:rPr lang="zh-TW" altLang="en-US" sz="2000" b="1" dirty="0">
                <a:latin typeface="微軟正黑體" panose="020B0604030504040204" pitchFamily="34" charset="-120"/>
                <a:ea typeface="微軟正黑體" panose="020B0604030504040204" pitchFamily="34" charset="-120"/>
              </a:rPr>
              <a:t>分類器</a:t>
            </a:r>
            <a:endParaRPr lang="en-US" altLang="zh-TW" sz="2000" b="1" dirty="0" smtClean="0">
              <a:latin typeface="微軟正黑體" panose="020B0604030504040204" pitchFamily="34" charset="-120"/>
              <a:ea typeface="微軟正黑體" panose="020B0604030504040204" pitchFamily="34" charset="-120"/>
            </a:endParaRPr>
          </a:p>
          <a:p>
            <a:pPr>
              <a:lnSpc>
                <a:spcPct val="200000"/>
              </a:lnSpc>
            </a:pP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023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7999" y="897098"/>
            <a:ext cx="10364451" cy="753083"/>
          </a:xfrm>
        </p:spPr>
        <p:txBody>
          <a:bodyPr>
            <a:noAutofit/>
          </a:bodyPr>
          <a:lstStyle/>
          <a:p>
            <a:pPr algn="l"/>
            <a:r>
              <a:rPr lang="zh-TW" altLang="en-US" sz="4000" b="1" dirty="0">
                <a:latin typeface="微軟正黑體" panose="020B0604030504040204" pitchFamily="34" charset="-120"/>
                <a:ea typeface="微軟正黑體" panose="020B0604030504040204" pitchFamily="34" charset="-120"/>
              </a:rPr>
              <a:t>使用</a:t>
            </a:r>
            <a:r>
              <a:rPr lang="zh-TW" altLang="en-US" sz="4000" b="1" dirty="0" smtClean="0">
                <a:latin typeface="微軟正黑體" panose="020B0604030504040204" pitchFamily="34" charset="-120"/>
                <a:ea typeface="微軟正黑體" panose="020B0604030504040204" pitchFamily="34" charset="-120"/>
              </a:rPr>
              <a:t>特徵、標籤</a:t>
            </a:r>
            <a:r>
              <a:rPr lang="en-US" altLang="zh-TW" sz="4000" b="1" dirty="0">
                <a:latin typeface="微軟正黑體" panose="020B0604030504040204" pitchFamily="34" charset="-120"/>
                <a:ea typeface="微軟正黑體" panose="020B0604030504040204" pitchFamily="34" charset="-120"/>
              </a:rPr>
              <a:t/>
            </a:r>
            <a:br>
              <a:rPr lang="en-US" altLang="zh-TW" sz="4000" b="1" dirty="0">
                <a:latin typeface="微軟正黑體" panose="020B0604030504040204" pitchFamily="34" charset="-120"/>
                <a:ea typeface="微軟正黑體" panose="020B0604030504040204" pitchFamily="34" charset="-120"/>
              </a:rPr>
            </a:br>
            <a:endParaRPr lang="zh-TW" altLang="en-US" sz="4000" dirty="0"/>
          </a:p>
        </p:txBody>
      </p:sp>
      <p:graphicFrame>
        <p:nvGraphicFramePr>
          <p:cNvPr id="9" name="表格 8"/>
          <p:cNvGraphicFramePr>
            <a:graphicFrameLocks noGrp="1"/>
          </p:cNvGraphicFramePr>
          <p:nvPr>
            <p:extLst>
              <p:ext uri="{D42A27DB-BD31-4B8C-83A1-F6EECF244321}">
                <p14:modId xmlns:p14="http://schemas.microsoft.com/office/powerpoint/2010/main" val="3120957797"/>
              </p:ext>
            </p:extLst>
          </p:nvPr>
        </p:nvGraphicFramePr>
        <p:xfrm>
          <a:off x="321604" y="2851527"/>
          <a:ext cx="11676180" cy="1109788"/>
        </p:xfrm>
        <a:graphic>
          <a:graphicData uri="http://schemas.openxmlformats.org/drawingml/2006/table">
            <a:tbl>
              <a:tblPr firstRow="1" bandRow="1">
                <a:tableStyleId>{5C22544A-7EE6-4342-B048-85BDC9FD1C3A}</a:tableStyleId>
              </a:tblPr>
              <a:tblGrid>
                <a:gridCol w="1167618">
                  <a:extLst>
                    <a:ext uri="{9D8B030D-6E8A-4147-A177-3AD203B41FA5}">
                      <a16:colId xmlns:a16="http://schemas.microsoft.com/office/drawing/2014/main" val="1759266959"/>
                    </a:ext>
                  </a:extLst>
                </a:gridCol>
                <a:gridCol w="1167618">
                  <a:extLst>
                    <a:ext uri="{9D8B030D-6E8A-4147-A177-3AD203B41FA5}">
                      <a16:colId xmlns:a16="http://schemas.microsoft.com/office/drawing/2014/main" val="2249985139"/>
                    </a:ext>
                  </a:extLst>
                </a:gridCol>
                <a:gridCol w="1167618">
                  <a:extLst>
                    <a:ext uri="{9D8B030D-6E8A-4147-A177-3AD203B41FA5}">
                      <a16:colId xmlns:a16="http://schemas.microsoft.com/office/drawing/2014/main" val="2690938578"/>
                    </a:ext>
                  </a:extLst>
                </a:gridCol>
                <a:gridCol w="1167618">
                  <a:extLst>
                    <a:ext uri="{9D8B030D-6E8A-4147-A177-3AD203B41FA5}">
                      <a16:colId xmlns:a16="http://schemas.microsoft.com/office/drawing/2014/main" val="3068210531"/>
                    </a:ext>
                  </a:extLst>
                </a:gridCol>
                <a:gridCol w="1167618">
                  <a:extLst>
                    <a:ext uri="{9D8B030D-6E8A-4147-A177-3AD203B41FA5}">
                      <a16:colId xmlns:a16="http://schemas.microsoft.com/office/drawing/2014/main" val="1329437122"/>
                    </a:ext>
                  </a:extLst>
                </a:gridCol>
                <a:gridCol w="1167618">
                  <a:extLst>
                    <a:ext uri="{9D8B030D-6E8A-4147-A177-3AD203B41FA5}">
                      <a16:colId xmlns:a16="http://schemas.microsoft.com/office/drawing/2014/main" val="2449248229"/>
                    </a:ext>
                  </a:extLst>
                </a:gridCol>
                <a:gridCol w="1167618">
                  <a:extLst>
                    <a:ext uri="{9D8B030D-6E8A-4147-A177-3AD203B41FA5}">
                      <a16:colId xmlns:a16="http://schemas.microsoft.com/office/drawing/2014/main" val="1584611669"/>
                    </a:ext>
                  </a:extLst>
                </a:gridCol>
                <a:gridCol w="1167618">
                  <a:extLst>
                    <a:ext uri="{9D8B030D-6E8A-4147-A177-3AD203B41FA5}">
                      <a16:colId xmlns:a16="http://schemas.microsoft.com/office/drawing/2014/main" val="369170268"/>
                    </a:ext>
                  </a:extLst>
                </a:gridCol>
                <a:gridCol w="1167618">
                  <a:extLst>
                    <a:ext uri="{9D8B030D-6E8A-4147-A177-3AD203B41FA5}">
                      <a16:colId xmlns:a16="http://schemas.microsoft.com/office/drawing/2014/main" val="3112765651"/>
                    </a:ext>
                  </a:extLst>
                </a:gridCol>
                <a:gridCol w="1167618">
                  <a:extLst>
                    <a:ext uri="{9D8B030D-6E8A-4147-A177-3AD203B41FA5}">
                      <a16:colId xmlns:a16="http://schemas.microsoft.com/office/drawing/2014/main" val="4125286536"/>
                    </a:ext>
                  </a:extLst>
                </a:gridCol>
              </a:tblGrid>
              <a:tr h="546428">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User</a:t>
                      </a:r>
                      <a:r>
                        <a:rPr lang="zh-TW" altLang="en-US" sz="1400" b="1" dirty="0" smtClean="0">
                          <a:latin typeface="微軟正黑體" panose="020B0604030504040204" pitchFamily="34" charset="-120"/>
                          <a:ea typeface="微軟正黑體" panose="020B0604030504040204" pitchFamily="34" charset="-120"/>
                        </a:rPr>
                        <a:t>屬性</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zh-TW" altLang="en-US" sz="1400" b="1" dirty="0" smtClean="0">
                          <a:solidFill>
                            <a:srgbClr val="FF0000"/>
                          </a:solidFill>
                          <a:latin typeface="微軟正黑體" panose="020B0604030504040204" pitchFamily="34" charset="-120"/>
                          <a:ea typeface="微軟正黑體" panose="020B0604030504040204" pitchFamily="34" charset="-120"/>
                        </a:rPr>
                        <a:t>經緯度</a:t>
                      </a:r>
                      <a:endParaRPr lang="zh-TW" altLang="en-US" sz="1400" b="1" dirty="0">
                        <a:solidFill>
                          <a:srgbClr val="FF0000"/>
                        </a:solidFill>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zh-TW" altLang="en-US" sz="1400" b="1" dirty="0" smtClean="0">
                          <a:solidFill>
                            <a:srgbClr val="FF0000"/>
                          </a:solidFill>
                          <a:latin typeface="微軟正黑體" panose="020B0604030504040204" pitchFamily="34" charset="-120"/>
                          <a:ea typeface="微軟正黑體" panose="020B0604030504040204" pitchFamily="34" charset="-120"/>
                        </a:rPr>
                        <a:t>時間資訊</a:t>
                      </a:r>
                      <a:endParaRPr lang="zh-TW" altLang="en-US" sz="1400" b="1" dirty="0">
                        <a:solidFill>
                          <a:srgbClr val="FF0000"/>
                        </a:solidFill>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dis</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price</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eta</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err="1" smtClean="0">
                          <a:solidFill>
                            <a:srgbClr val="FF0000"/>
                          </a:solidFill>
                          <a:latin typeface="微軟正黑體" panose="020B0604030504040204" pitchFamily="34" charset="-120"/>
                          <a:ea typeface="微軟正黑體" panose="020B0604030504040204" pitchFamily="34" charset="-120"/>
                        </a:rPr>
                        <a:t>rank_dis</a:t>
                      </a:r>
                      <a:endParaRPr lang="zh-TW" altLang="en-US" sz="1400" b="1" dirty="0">
                        <a:solidFill>
                          <a:srgbClr val="FF0000"/>
                        </a:solidFill>
                        <a:latin typeface="微軟正黑體" panose="020B0604030504040204" pitchFamily="34" charset="-120"/>
                        <a:ea typeface="微軟正黑體" panose="020B0604030504040204" pitchFamily="34" charset="-12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TW" sz="1400" b="1" dirty="0" err="1" smtClean="0">
                          <a:solidFill>
                            <a:srgbClr val="FF0000"/>
                          </a:solidFill>
                          <a:latin typeface="微軟正黑體" panose="020B0604030504040204" pitchFamily="34" charset="-120"/>
                          <a:ea typeface="微軟正黑體" panose="020B0604030504040204" pitchFamily="34" charset="-120"/>
                        </a:rPr>
                        <a:t>rank_price</a:t>
                      </a:r>
                      <a:endParaRPr lang="zh-TW" altLang="en-US" sz="1400" b="1" dirty="0" smtClean="0">
                        <a:solidFill>
                          <a:srgbClr val="FF0000"/>
                        </a:solidFill>
                        <a:latin typeface="微軟正黑體" panose="020B0604030504040204" pitchFamily="34" charset="-120"/>
                        <a:ea typeface="微軟正黑體" panose="020B0604030504040204" pitchFamily="34" charset="-12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TW" sz="1400" b="1" dirty="0" err="1" smtClean="0">
                          <a:solidFill>
                            <a:srgbClr val="FF0000"/>
                          </a:solidFill>
                          <a:latin typeface="微軟正黑體" panose="020B0604030504040204" pitchFamily="34" charset="-120"/>
                          <a:ea typeface="微軟正黑體" panose="020B0604030504040204" pitchFamily="34" charset="-120"/>
                        </a:rPr>
                        <a:t>rank_eta</a:t>
                      </a:r>
                      <a:endParaRPr lang="zh-TW" altLang="en-US" sz="1400" b="1" dirty="0" smtClean="0">
                        <a:solidFill>
                          <a:srgbClr val="FF0000"/>
                        </a:solidFill>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mode</a:t>
                      </a:r>
                      <a:endParaRPr lang="zh-TW" altLang="en-US" sz="1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419928680"/>
                  </a:ext>
                </a:extLst>
              </a:tr>
              <a:tr h="563360">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66</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5</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2</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tc>
                  <a:txBody>
                    <a:bodyPr/>
                    <a:lstStyle/>
                    <a:p>
                      <a:pPr algn="ctr">
                        <a:lnSpc>
                          <a:spcPct val="200000"/>
                        </a:lnSpc>
                      </a:pPr>
                      <a:r>
                        <a:rPr lang="en-US" altLang="zh-TW" sz="1400" b="1" dirty="0" smtClean="0">
                          <a:latin typeface="微軟正黑體" panose="020B0604030504040204" pitchFamily="34" charset="-120"/>
                          <a:ea typeface="微軟正黑體" panose="020B0604030504040204" pitchFamily="34" charset="-120"/>
                        </a:rPr>
                        <a:t>7</a:t>
                      </a:r>
                      <a:endParaRPr lang="zh-TW" altLang="en-US" sz="1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351203649"/>
                  </a:ext>
                </a:extLst>
              </a:tr>
            </a:tbl>
          </a:graphicData>
        </a:graphic>
      </p:graphicFrame>
      <p:sp>
        <p:nvSpPr>
          <p:cNvPr id="11" name="矩形 10"/>
          <p:cNvSpPr/>
          <p:nvPr/>
        </p:nvSpPr>
        <p:spPr>
          <a:xfrm>
            <a:off x="462281" y="2029021"/>
            <a:ext cx="2029723" cy="584775"/>
          </a:xfrm>
          <a:prstGeom prst="rect">
            <a:avLst/>
          </a:prstGeom>
        </p:spPr>
        <p:txBody>
          <a:bodyPr wrap="none">
            <a:spAutoFit/>
          </a:bodyPr>
          <a:lstStyle/>
          <a:p>
            <a:r>
              <a:rPr lang="zh-TW" altLang="en-US" sz="3200" b="1" dirty="0" smtClean="0">
                <a:latin typeface="微軟正黑體" panose="020B0604030504040204" pitchFamily="34" charset="-120"/>
                <a:ea typeface="微軟正黑體" panose="020B0604030504040204" pitchFamily="34" charset="-120"/>
              </a:rPr>
              <a:t>特徵</a:t>
            </a:r>
            <a:r>
              <a:rPr lang="en-US" altLang="zh-TW" sz="3200" b="1" smtClean="0">
                <a:latin typeface="微軟正黑體" panose="020B0604030504040204" pitchFamily="34" charset="-120"/>
                <a:ea typeface="微軟正黑體" panose="020B0604030504040204" pitchFamily="34" charset="-120"/>
              </a:rPr>
              <a:t>(122)</a:t>
            </a:r>
            <a:endParaRPr lang="zh-TW" altLang="en-US" sz="3200" dirty="0"/>
          </a:p>
        </p:txBody>
      </p:sp>
      <p:sp>
        <p:nvSpPr>
          <p:cNvPr id="12" name="矩形 11"/>
          <p:cNvSpPr/>
          <p:nvPr/>
        </p:nvSpPr>
        <p:spPr>
          <a:xfrm>
            <a:off x="462280" y="4463586"/>
            <a:ext cx="1005403" cy="584775"/>
          </a:xfrm>
          <a:prstGeom prst="rect">
            <a:avLst/>
          </a:prstGeom>
        </p:spPr>
        <p:txBody>
          <a:bodyPr wrap="none">
            <a:spAutoFit/>
          </a:bodyPr>
          <a:lstStyle/>
          <a:p>
            <a:r>
              <a:rPr lang="zh-TW" altLang="en-US" sz="3200" b="1" dirty="0" smtClean="0">
                <a:latin typeface="微軟正黑體" panose="020B0604030504040204" pitchFamily="34" charset="-120"/>
                <a:ea typeface="微軟正黑體" panose="020B0604030504040204" pitchFamily="34" charset="-120"/>
              </a:rPr>
              <a:t>標籤</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81763330"/>
              </p:ext>
            </p:extLst>
          </p:nvPr>
        </p:nvGraphicFramePr>
        <p:xfrm>
          <a:off x="567789" y="5310554"/>
          <a:ext cx="8128000" cy="914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91459757"/>
                    </a:ext>
                  </a:extLst>
                </a:gridCol>
                <a:gridCol w="4064000">
                  <a:extLst>
                    <a:ext uri="{9D8B030D-6E8A-4147-A177-3AD203B41FA5}">
                      <a16:colId xmlns:a16="http://schemas.microsoft.com/office/drawing/2014/main" val="2098194043"/>
                    </a:ext>
                  </a:extLst>
                </a:gridCol>
              </a:tblGrid>
              <a:tr h="402273">
                <a:tc>
                  <a:txBody>
                    <a:bodyPr/>
                    <a:lstStyle/>
                    <a:p>
                      <a:pPr algn="ctr">
                        <a:lnSpc>
                          <a:spcPct val="150000"/>
                        </a:lnSpc>
                      </a:pPr>
                      <a:r>
                        <a:rPr lang="en-US" altLang="zh-TW" sz="1600" b="1" dirty="0" err="1" smtClean="0">
                          <a:latin typeface="微軟正黑體" panose="020B0604030504040204" pitchFamily="34" charset="-120"/>
                          <a:ea typeface="微軟正黑體" panose="020B0604030504040204" pitchFamily="34" charset="-120"/>
                        </a:rPr>
                        <a:t>Click_mode</a:t>
                      </a:r>
                      <a:endParaRPr lang="zh-TW" altLang="en-US" sz="1600" b="1" dirty="0">
                        <a:latin typeface="微軟正黑體" panose="020B0604030504040204" pitchFamily="34" charset="-120"/>
                        <a:ea typeface="微軟正黑體" panose="020B0604030504040204" pitchFamily="34" charset="-120"/>
                      </a:endParaRPr>
                    </a:p>
                  </a:txBody>
                  <a:tcPr/>
                </a:tc>
                <a:tc>
                  <a:txBody>
                    <a:bodyPr/>
                    <a:lstStyle/>
                    <a:p>
                      <a:pPr algn="ctr">
                        <a:lnSpc>
                          <a:spcPct val="150000"/>
                        </a:lnSpc>
                      </a:pPr>
                      <a:r>
                        <a:rPr lang="en-US" altLang="zh-TW" sz="1600" b="1" dirty="0" err="1" smtClean="0">
                          <a:solidFill>
                            <a:srgbClr val="FF0000"/>
                          </a:solidFill>
                          <a:latin typeface="微軟正黑體" panose="020B0604030504040204" pitchFamily="34" charset="-120"/>
                          <a:ea typeface="微軟正黑體" panose="020B0604030504040204" pitchFamily="34" charset="-120"/>
                        </a:rPr>
                        <a:t>Choise</a:t>
                      </a:r>
                      <a:endParaRPr lang="zh-TW" altLang="en-US" sz="1600" b="1"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093727347"/>
                  </a:ext>
                </a:extLst>
              </a:tr>
              <a:tr h="370840">
                <a:tc>
                  <a:txBody>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12(0~11)</a:t>
                      </a:r>
                      <a:endParaRPr lang="zh-TW" altLang="en-US" sz="1600" b="1" dirty="0">
                        <a:latin typeface="微軟正黑體" panose="020B0604030504040204" pitchFamily="34" charset="-120"/>
                        <a:ea typeface="微軟正黑體" panose="020B0604030504040204" pitchFamily="34" charset="-120"/>
                      </a:endParaRPr>
                    </a:p>
                  </a:txBody>
                  <a:tcPr/>
                </a:tc>
                <a:tc>
                  <a:txBody>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   8(0~7)</a:t>
                      </a:r>
                      <a:endParaRPr lang="zh-TW" altLang="en-US" sz="16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982293295"/>
                  </a:ext>
                </a:extLst>
              </a:tr>
            </a:tbl>
          </a:graphicData>
        </a:graphic>
      </p:graphicFrame>
    </p:spTree>
    <p:extLst>
      <p:ext uri="{BB962C8B-B14F-4D97-AF65-F5344CB8AC3E}">
        <p14:creationId xmlns:p14="http://schemas.microsoft.com/office/powerpoint/2010/main" val="637852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967" y="828921"/>
            <a:ext cx="4757263" cy="1016852"/>
          </a:xfrm>
        </p:spPr>
        <p:txBody>
          <a:bodyPr>
            <a:noAutofit/>
          </a:bodyPr>
          <a:lstStyle/>
          <a:p>
            <a:r>
              <a:rPr lang="zh-TW" altLang="en-US" sz="4000" b="1" dirty="0">
                <a:latin typeface="微軟正黑體" panose="020B0604030504040204" pitchFamily="34" charset="-120"/>
                <a:ea typeface="微軟正黑體" panose="020B0604030504040204" pitchFamily="34" charset="-120"/>
              </a:rPr>
              <a:t>第一</a:t>
            </a:r>
            <a:r>
              <a:rPr lang="zh-TW" altLang="en-US" sz="4000" b="1" dirty="0" smtClean="0">
                <a:latin typeface="微軟正黑體" panose="020B0604030504040204" pitchFamily="34" charset="-120"/>
                <a:ea typeface="微軟正黑體" panose="020B0604030504040204" pitchFamily="34" charset="-120"/>
              </a:rPr>
              <a:t>階段最終結果</a:t>
            </a:r>
            <a:r>
              <a:rPr lang="en-US" altLang="zh-TW" sz="4000" b="1" dirty="0">
                <a:latin typeface="微軟正黑體" panose="020B0604030504040204" pitchFamily="34" charset="-120"/>
                <a:ea typeface="微軟正黑體" panose="020B0604030504040204" pitchFamily="34" charset="-120"/>
              </a:rPr>
              <a:t/>
            </a:r>
            <a:br>
              <a:rPr lang="en-US" altLang="zh-TW" sz="4000" b="1" dirty="0">
                <a:latin typeface="微軟正黑體" panose="020B0604030504040204" pitchFamily="34" charset="-120"/>
                <a:ea typeface="微軟正黑體" panose="020B0604030504040204" pitchFamily="34" charset="-120"/>
              </a:rPr>
            </a:br>
            <a:endParaRPr lang="zh-TW" altLang="en-US" sz="4000" dirty="0"/>
          </a:p>
        </p:txBody>
      </p:sp>
      <p:pic>
        <p:nvPicPr>
          <p:cNvPr id="4" name="內容版面配置區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93968" y="1890347"/>
            <a:ext cx="10709655" cy="4429490"/>
          </a:xfrm>
        </p:spPr>
      </p:pic>
      <p:sp>
        <p:nvSpPr>
          <p:cNvPr id="5" name="矩形 4"/>
          <p:cNvSpPr/>
          <p:nvPr/>
        </p:nvSpPr>
        <p:spPr>
          <a:xfrm>
            <a:off x="693967" y="3552092"/>
            <a:ext cx="10709655" cy="55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2207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149" y="609726"/>
            <a:ext cx="10364451" cy="1175114"/>
          </a:xfrm>
        </p:spPr>
        <p:txBody>
          <a:bodyPr>
            <a:normAutofit/>
          </a:bodyPr>
          <a:lstStyle/>
          <a:p>
            <a:pPr algn="l"/>
            <a:r>
              <a:rPr lang="zh-TW" altLang="en-US" sz="4000" b="1" dirty="0" smtClean="0">
                <a:latin typeface="微軟正黑體" panose="020B0604030504040204" pitchFamily="34" charset="-120"/>
                <a:ea typeface="微軟正黑體" panose="020B0604030504040204" pitchFamily="34" charset="-120"/>
              </a:rPr>
              <a:t>結果分析</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13774" y="1934308"/>
            <a:ext cx="10363826" cy="4580791"/>
          </a:xfrm>
        </p:spPr>
        <p:txBody>
          <a:bodyPr>
            <a:normAutofit fontScale="92500"/>
          </a:bodyPr>
          <a:lstStyle/>
          <a:p>
            <a:pPr marL="514350" indent="-514350">
              <a:buFont typeface="+mj-lt"/>
              <a:buAutoNum type="arabicParenR"/>
            </a:pPr>
            <a:r>
              <a:rPr lang="zh-TW" altLang="en-US" sz="2800" b="1" dirty="0" smtClean="0">
                <a:latin typeface="微軟正黑體" panose="020B0604030504040204" pitchFamily="34" charset="-120"/>
                <a:ea typeface="微軟正黑體" panose="020B0604030504040204" pitchFamily="34" charset="-120"/>
              </a:rPr>
              <a:t>一開始嘗試將訓練資料分成有</a:t>
            </a:r>
            <a:r>
              <a:rPr lang="en-US" altLang="zh-TW" sz="2800" b="1" dirty="0" err="1" smtClean="0">
                <a:latin typeface="微軟正黑體" panose="020B0604030504040204" pitchFamily="34" charset="-120"/>
                <a:ea typeface="微軟正黑體" panose="020B0604030504040204" pitchFamily="34" charset="-120"/>
              </a:rPr>
              <a:t>pid</a:t>
            </a:r>
            <a:r>
              <a:rPr lang="zh-TW" altLang="en-US" sz="2800" b="1" dirty="0" smtClean="0">
                <a:latin typeface="微軟正黑體" panose="020B0604030504040204" pitchFamily="34" charset="-120"/>
                <a:ea typeface="微軟正黑體" panose="020B0604030504040204" pitchFamily="34" charset="-120"/>
              </a:rPr>
              <a:t>跟無</a:t>
            </a:r>
            <a:r>
              <a:rPr lang="en-US" altLang="zh-TW" sz="2800" b="1" dirty="0" err="1" smtClean="0">
                <a:latin typeface="微軟正黑體" panose="020B0604030504040204" pitchFamily="34" charset="-120"/>
                <a:ea typeface="微軟正黑體" panose="020B0604030504040204" pitchFamily="34" charset="-120"/>
              </a:rPr>
              <a:t>pid</a:t>
            </a:r>
            <a:r>
              <a:rPr lang="zh-TW" altLang="en-US" sz="2800" b="1" dirty="0" smtClean="0">
                <a:latin typeface="微軟正黑體" panose="020B0604030504040204" pitchFamily="34" charset="-120"/>
                <a:ea typeface="微軟正黑體" panose="020B0604030504040204" pitchFamily="34" charset="-120"/>
              </a:rPr>
              <a:t>兩份資料，分別訓練個別</a:t>
            </a:r>
            <a:r>
              <a:rPr lang="en-US" altLang="zh-TW" sz="2800" b="1" dirty="0" smtClean="0">
                <a:latin typeface="微軟正黑體" panose="020B0604030504040204" pitchFamily="34" charset="-120"/>
                <a:ea typeface="微軟正黑體" panose="020B0604030504040204" pitchFamily="34" charset="-120"/>
              </a:rPr>
              <a:t>model</a:t>
            </a:r>
            <a:r>
              <a:rPr lang="zh-TW" altLang="en-US" sz="2800" b="1" dirty="0" smtClean="0">
                <a:latin typeface="微軟正黑體" panose="020B0604030504040204" pitchFamily="34" charset="-120"/>
                <a:ea typeface="微軟正黑體" panose="020B0604030504040204" pitchFamily="34" charset="-120"/>
              </a:rPr>
              <a:t>進行預測，但結果跟全部資料放一起訓練的結果差不多，有時全部資料一起訓練的</a:t>
            </a:r>
            <a:r>
              <a:rPr lang="en-US" altLang="zh-TW" sz="2800" b="1" dirty="0" smtClean="0">
                <a:latin typeface="微軟正黑體" panose="020B0604030504040204" pitchFamily="34" charset="-120"/>
                <a:ea typeface="微軟正黑體" panose="020B0604030504040204" pitchFamily="34" charset="-120"/>
              </a:rPr>
              <a:t>MODEL</a:t>
            </a:r>
            <a:r>
              <a:rPr lang="zh-TW" altLang="en-US" sz="2800" b="1" dirty="0" smtClean="0">
                <a:latin typeface="微軟正黑體" panose="020B0604030504040204" pitchFamily="34" charset="-120"/>
                <a:ea typeface="微軟正黑體" panose="020B0604030504040204" pitchFamily="34" charset="-120"/>
              </a:rPr>
              <a:t>預測結果反而更好。</a:t>
            </a: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r>
              <a:rPr lang="zh-TW" altLang="en-US" sz="2800" b="1" dirty="0" smtClean="0">
                <a:latin typeface="微軟正黑體" panose="020B0604030504040204" pitchFamily="34" charset="-120"/>
                <a:ea typeface="微軟正黑體" panose="020B0604030504040204" pitchFamily="34" charset="-120"/>
              </a:rPr>
              <a:t>從預測使用者的</a:t>
            </a:r>
            <a:r>
              <a:rPr lang="en-US" altLang="zh-TW" sz="2800" b="1" dirty="0" err="1" smtClean="0">
                <a:latin typeface="微軟正黑體" panose="020B0604030504040204" pitchFamily="34" charset="-120"/>
                <a:ea typeface="微軟正黑體" panose="020B0604030504040204" pitchFamily="34" charset="-120"/>
              </a:rPr>
              <a:t>click_MOdel</a:t>
            </a:r>
            <a:r>
              <a:rPr lang="zh-TW" altLang="en-US" sz="2800" b="1" dirty="0" smtClean="0">
                <a:latin typeface="微軟正黑體" panose="020B0604030504040204" pitchFamily="34" charset="-120"/>
                <a:ea typeface="微軟正黑體" panose="020B0604030504040204" pitchFamily="34" charset="-120"/>
              </a:rPr>
              <a:t>改成預測使用者選擇推薦的順序</a:t>
            </a:r>
            <a:r>
              <a:rPr lang="en-US" altLang="zh-TW" sz="2800" b="1" dirty="0" smtClean="0">
                <a:latin typeface="微軟正黑體" panose="020B0604030504040204" pitchFamily="34" charset="-120"/>
                <a:ea typeface="微軟正黑體" panose="020B0604030504040204" pitchFamily="34" charset="-120"/>
              </a:rPr>
              <a:t>(</a:t>
            </a:r>
            <a:r>
              <a:rPr lang="en-US" altLang="zh-TW" sz="2800" b="1" dirty="0" err="1" smtClean="0">
                <a:latin typeface="微軟正黑體" panose="020B0604030504040204" pitchFamily="34" charset="-120"/>
                <a:ea typeface="微軟正黑體" panose="020B0604030504040204" pitchFamily="34" charset="-120"/>
              </a:rPr>
              <a:t>choise</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，結果有微幅提升。</a:t>
            </a: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r>
              <a:rPr lang="zh-TW" altLang="en-US" sz="2800" b="1" dirty="0" smtClean="0">
                <a:latin typeface="微軟正黑體" panose="020B0604030504040204" pitchFamily="34" charset="-120"/>
                <a:ea typeface="微軟正黑體" panose="020B0604030504040204" pitchFamily="34" charset="-120"/>
              </a:rPr>
              <a:t>在本機端測試準確率</a:t>
            </a:r>
            <a:r>
              <a:rPr lang="en-US" altLang="zh-TW" sz="2800" b="1" dirty="0" smtClean="0">
                <a:latin typeface="微軟正黑體" panose="020B0604030504040204" pitchFamily="34" charset="-120"/>
                <a:ea typeface="微軟正黑體" panose="020B0604030504040204" pitchFamily="34" charset="-120"/>
              </a:rPr>
              <a:t>70%</a:t>
            </a:r>
            <a:r>
              <a:rPr lang="zh-TW" altLang="en-US" sz="2800" b="1" dirty="0" smtClean="0">
                <a:latin typeface="微軟正黑體" panose="020B0604030504040204" pitchFamily="34" charset="-120"/>
                <a:ea typeface="微軟正黑體" panose="020B0604030504040204" pitchFamily="34" charset="-120"/>
              </a:rPr>
              <a:t>上下，準確率沒有有效的提升。</a:t>
            </a:r>
            <a:endParaRPr lang="en-US" altLang="zh-TW" sz="2800" b="1" dirty="0" smtClean="0">
              <a:latin typeface="微軟正黑體" panose="020B0604030504040204" pitchFamily="34" charset="-120"/>
              <a:ea typeface="微軟正黑體" panose="020B0604030504040204" pitchFamily="34" charset="-120"/>
            </a:endParaRPr>
          </a:p>
          <a:p>
            <a:pPr marL="514350" indent="-514350">
              <a:buFont typeface="+mj-lt"/>
              <a:buAutoNum type="arabicParenR"/>
            </a:pPr>
            <a:endParaRPr lang="zh-TW" altLang="en-US"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9092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6" y="618517"/>
            <a:ext cx="2755548" cy="1139945"/>
          </a:xfrm>
        </p:spPr>
        <p:txBody>
          <a:bodyPr>
            <a:normAutofit/>
          </a:bodyPr>
          <a:lstStyle/>
          <a:p>
            <a:pPr algn="l"/>
            <a:r>
              <a:rPr lang="zh-TW" altLang="en-US" sz="4000" b="1" dirty="0" smtClean="0">
                <a:latin typeface="微軟正黑體" panose="020B0604030504040204" pitchFamily="34" charset="-120"/>
                <a:ea typeface="微軟正黑體" panose="020B0604030504040204" pitchFamily="34" charset="-120"/>
              </a:rPr>
              <a:t>組員分工</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13776" y="1992924"/>
            <a:ext cx="10363826" cy="3716214"/>
          </a:xfrm>
        </p:spPr>
        <p:txBody>
          <a:bodyPr>
            <a:normAutofit/>
          </a:bodyPr>
          <a:lstStyle/>
          <a:p>
            <a:pPr>
              <a:lnSpc>
                <a:spcPct val="250000"/>
              </a:lnSpc>
            </a:pPr>
            <a:r>
              <a:rPr lang="zh-TW" altLang="en-US" sz="3200" b="1" dirty="0">
                <a:latin typeface="微軟正黑體" panose="020B0604030504040204" pitchFamily="34" charset="-120"/>
                <a:ea typeface="微軟正黑體" panose="020B0604030504040204" pitchFamily="34" charset="-120"/>
              </a:rPr>
              <a:t>蔡秉</a:t>
            </a:r>
            <a:r>
              <a:rPr lang="zh-TW" altLang="en-US" sz="3200" b="1" dirty="0" smtClean="0">
                <a:latin typeface="微軟正黑體" panose="020B0604030504040204" pitchFamily="34" charset="-120"/>
                <a:ea typeface="微軟正黑體" panose="020B0604030504040204" pitchFamily="34" charset="-120"/>
              </a:rPr>
              <a:t>宸 </a:t>
            </a:r>
            <a:r>
              <a:rPr lang="en-US" altLang="zh-TW" sz="3200" b="1" dirty="0" smtClean="0">
                <a:latin typeface="微軟正黑體" panose="020B0604030504040204" pitchFamily="34" charset="-120"/>
                <a:ea typeface="微軟正黑體" panose="020B0604030504040204" pitchFamily="34" charset="-120"/>
              </a:rPr>
              <a:t>:</a:t>
            </a:r>
            <a:r>
              <a:rPr lang="zh-TW" altLang="en-US" sz="3200" b="1" dirty="0" smtClean="0">
                <a:latin typeface="微軟正黑體" panose="020B0604030504040204" pitchFamily="34" charset="-120"/>
                <a:ea typeface="微軟正黑體" panose="020B0604030504040204" pitchFamily="34" charset="-120"/>
              </a:rPr>
              <a:t> 資料預處理合併，特徵收集</a:t>
            </a:r>
            <a:endParaRPr lang="en-US" altLang="zh-TW" sz="3200" b="1" dirty="0">
              <a:latin typeface="微軟正黑體" panose="020B0604030504040204" pitchFamily="34" charset="-120"/>
              <a:ea typeface="微軟正黑體" panose="020B0604030504040204" pitchFamily="34" charset="-120"/>
            </a:endParaRPr>
          </a:p>
          <a:p>
            <a:pPr>
              <a:lnSpc>
                <a:spcPct val="250000"/>
              </a:lnSpc>
            </a:pPr>
            <a:r>
              <a:rPr lang="zh-TW" altLang="en-US" sz="3200" b="1" dirty="0" smtClean="0">
                <a:latin typeface="微軟正黑體" panose="020B0604030504040204" pitchFamily="34" charset="-120"/>
                <a:ea typeface="微軟正黑體" panose="020B0604030504040204" pitchFamily="34" charset="-120"/>
              </a:rPr>
              <a:t>林</a:t>
            </a:r>
            <a:r>
              <a:rPr lang="zh-TW" altLang="en-US" sz="3200" b="1" dirty="0">
                <a:latin typeface="微軟正黑體" panose="020B0604030504040204" pitchFamily="34" charset="-120"/>
                <a:ea typeface="微軟正黑體" panose="020B0604030504040204" pitchFamily="34" charset="-120"/>
              </a:rPr>
              <a:t>軒</a:t>
            </a:r>
            <a:r>
              <a:rPr lang="zh-TW" altLang="en-US" sz="3200" b="1" dirty="0" smtClean="0">
                <a:latin typeface="微軟正黑體" panose="020B0604030504040204" pitchFamily="34" charset="-120"/>
                <a:ea typeface="微軟正黑體" panose="020B0604030504040204" pitchFamily="34" charset="-120"/>
              </a:rPr>
              <a:t>而 </a:t>
            </a:r>
            <a:r>
              <a:rPr lang="en-US" altLang="zh-TW" sz="3200" b="1" dirty="0" smtClean="0">
                <a:latin typeface="微軟正黑體" panose="020B0604030504040204" pitchFamily="34" charset="-120"/>
                <a:ea typeface="微軟正黑體" panose="020B0604030504040204" pitchFamily="34" charset="-120"/>
              </a:rPr>
              <a:t>:</a:t>
            </a:r>
            <a:r>
              <a:rPr lang="zh-TW" altLang="en-US" sz="3200" b="1" dirty="0" smtClean="0">
                <a:latin typeface="微軟正黑體" panose="020B0604030504040204" pitchFamily="34" charset="-120"/>
                <a:ea typeface="微軟正黑體" panose="020B0604030504040204" pitchFamily="34" charset="-120"/>
              </a:rPr>
              <a:t> 模型建構，微調模型參數</a:t>
            </a:r>
            <a:endParaRPr lang="zh-TW" altLang="en-US" sz="3200" b="1" dirty="0">
              <a:latin typeface="微軟正黑體" panose="020B0604030504040204" pitchFamily="34" charset="-120"/>
              <a:ea typeface="微軟正黑體" panose="020B0604030504040204" pitchFamily="34" charset="-120"/>
            </a:endParaRPr>
          </a:p>
          <a:p>
            <a:pPr>
              <a:lnSpc>
                <a:spcPct val="250000"/>
              </a:lnSpc>
            </a:pPr>
            <a:endParaRPr lang="zh-TW" altLang="en-US" sz="3200" dirty="0"/>
          </a:p>
        </p:txBody>
      </p:sp>
    </p:spTree>
    <p:extLst>
      <p:ext uri="{BB962C8B-B14F-4D97-AF65-F5344CB8AC3E}">
        <p14:creationId xmlns:p14="http://schemas.microsoft.com/office/powerpoint/2010/main" val="345058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821" y="501287"/>
            <a:ext cx="2884502" cy="1222006"/>
          </a:xfrm>
        </p:spPr>
        <p:txBody>
          <a:bodyPr>
            <a:normAutofit/>
          </a:bodyPr>
          <a:lstStyle/>
          <a:p>
            <a:pPr algn="l"/>
            <a:r>
              <a:rPr lang="zh-TW" altLang="en-US" sz="4000" b="1" dirty="0" smtClean="0">
                <a:latin typeface="微軟正黑體" panose="020B0604030504040204" pitchFamily="34" charset="-120"/>
                <a:ea typeface="微軟正黑體" panose="020B0604030504040204" pitchFamily="34" charset="-120"/>
              </a:rPr>
              <a:t>參賽心得</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3"/>
          </p:nvPr>
        </p:nvSpPr>
        <p:spPr>
          <a:xfrm>
            <a:off x="902051" y="2085738"/>
            <a:ext cx="10363826" cy="4068877"/>
          </a:xfrm>
        </p:spPr>
        <p:txBody>
          <a:bodyPr>
            <a:noAutofit/>
          </a:bodyPr>
          <a:lstStyle/>
          <a:p>
            <a:pPr marL="0" indent="0">
              <a:lnSpc>
                <a:spcPct val="150000"/>
              </a:lnSpc>
              <a:buNone/>
            </a:pPr>
            <a:r>
              <a:rPr lang="zh-TW" altLang="en-US" sz="2400" b="1" dirty="0" smtClean="0">
                <a:latin typeface="微軟正黑體" panose="020B0604030504040204" pitchFamily="34" charset="-120"/>
                <a:ea typeface="微軟正黑體" panose="020B0604030504040204" pitchFamily="34" charset="-120"/>
              </a:rPr>
              <a:t>從課堂中學習的東西應用到比賽中，</a:t>
            </a:r>
            <a:r>
              <a:rPr lang="en-US" altLang="zh-TW" sz="2400" b="1" dirty="0" smtClean="0">
                <a:latin typeface="微軟正黑體" panose="020B0604030504040204" pitchFamily="34" charset="-120"/>
                <a:ea typeface="微軟正黑體" panose="020B0604030504040204" pitchFamily="34" charset="-120"/>
              </a:rPr>
              <a:t>KDD</a:t>
            </a:r>
            <a:r>
              <a:rPr lang="zh-TW" altLang="en-US" sz="2400" b="1" dirty="0" smtClean="0">
                <a:latin typeface="微軟正黑體" panose="020B0604030504040204" pitchFamily="34" charset="-120"/>
                <a:ea typeface="微軟正黑體" panose="020B0604030504040204" pitchFamily="34" charset="-120"/>
              </a:rPr>
              <a:t>比賽讓我們學習處理龐大原始的數據資料，從第一手的資料慢慢篩選出來我們需要的特徵，並為了讓準確率提升還要額外去加入原始資料所沒有的特徵幫助訓練提高準確率，另外還有不同的機器學習方法跟深度學習的方法需要去了解，因為不同的方法結果都可能會有不同的準確率，盡可能地去找出適合比賽資料需要的方法也是這次比賽中學習到很重要的一件事情，雖然最後比賽結果沒有很理想，但這是一次從無到有的經驗，日後也能把這次比賽的經驗吸收並用於往後的研究裡。</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4762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3"/>
          </p:nvPr>
        </p:nvSpPr>
        <p:spPr>
          <a:xfrm>
            <a:off x="650005" y="2444262"/>
            <a:ext cx="10363826" cy="2277207"/>
          </a:xfrm>
        </p:spPr>
        <p:txBody>
          <a:bodyPr>
            <a:normAutofit/>
          </a:bodyPr>
          <a:lstStyle/>
          <a:p>
            <a:pPr marL="0" indent="0" algn="ctr">
              <a:lnSpc>
                <a:spcPct val="200000"/>
              </a:lnSpc>
              <a:buNone/>
            </a:pPr>
            <a:r>
              <a:rPr lang="en-US" altLang="zh-TW" sz="6600" b="1" dirty="0" smtClean="0">
                <a:latin typeface="微軟正黑體" panose="020B0604030504040204" pitchFamily="34" charset="-120"/>
                <a:ea typeface="微軟正黑體" panose="020B0604030504040204" pitchFamily="34" charset="-120"/>
              </a:rPr>
              <a:t>Q&amp;A</a:t>
            </a:r>
            <a:endParaRPr lang="zh-TW" altLang="en-US" sz="6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0508050"/>
      </p:ext>
    </p:extLst>
  </p:cSld>
  <p:clrMapOvr>
    <a:masterClrMapping/>
  </p:clrMapOvr>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小水滴</Template>
  <TotalTime>3998</TotalTime>
  <Words>354</Words>
  <Application>Microsoft Office PowerPoint</Application>
  <PresentationFormat>寬螢幕</PresentationFormat>
  <Paragraphs>54</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微軟正黑體</vt:lpstr>
      <vt:lpstr>新細明體</vt:lpstr>
      <vt:lpstr>Arial</vt:lpstr>
      <vt:lpstr>Tw Cen MT</vt:lpstr>
      <vt:lpstr>小水滴</vt:lpstr>
      <vt:lpstr>KDD  Cup大賽第一階段期末報告  隊名:Sidekick Power</vt:lpstr>
      <vt:lpstr>outline</vt:lpstr>
      <vt:lpstr>實作方法(Neural Networks) </vt:lpstr>
      <vt:lpstr>使用特徵、標籤 </vt:lpstr>
      <vt:lpstr>第一階段最終結果 </vt:lpstr>
      <vt:lpstr>結果分析</vt:lpstr>
      <vt:lpstr>組員分工</vt:lpstr>
      <vt:lpstr>參賽心得</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KDD  Cup大賽第一階段期末報告  隊名:Sidekick Power</dc:title>
  <dc:creator>cccvv3@gmail.com</dc:creator>
  <cp:lastModifiedBy>cccvv3@gmail.com</cp:lastModifiedBy>
  <cp:revision>16</cp:revision>
  <dcterms:created xsi:type="dcterms:W3CDTF">2019-05-31T04:13:54Z</dcterms:created>
  <dcterms:modified xsi:type="dcterms:W3CDTF">2019-06-08T12:25:16Z</dcterms:modified>
</cp:coreProperties>
</file>