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396" r:id="rId4"/>
    <p:sldId id="433" r:id="rId5"/>
    <p:sldId id="362" r:id="rId6"/>
    <p:sldId id="434" r:id="rId7"/>
    <p:sldId id="435" r:id="rId8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8F8F8"/>
    <a:srgbClr val="F2F2F2"/>
    <a:srgbClr val="002255"/>
    <a:srgbClr val="F1AC1C"/>
    <a:srgbClr val="000000"/>
    <a:srgbClr val="D27099"/>
    <a:srgbClr val="A45897"/>
    <a:srgbClr val="C0504D"/>
    <a:srgbClr val="012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85083" autoAdjust="0"/>
  </p:normalViewPr>
  <p:slideViewPr>
    <p:cSldViewPr>
      <p:cViewPr>
        <p:scale>
          <a:sx n="90" d="100"/>
          <a:sy n="90" d="100"/>
        </p:scale>
        <p:origin x="528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6A0EF6-BA2C-49AF-B26F-0B47AE917F0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9" y="9119475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82FF75E-411E-4829-8ADD-90C8260C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69333E5-1563-47BB-9B0F-0CE9F72C04E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3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5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05D4309-2A32-4DC6-B4DC-A95A2E89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D4309-2A32-4DC6-B4DC-A95A2E896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Escolhi 3 tipos de crimes para fazer as análises:</a:t>
            </a:r>
          </a:p>
          <a:p>
            <a:r>
              <a:rPr lang="pt-BR" dirty="0"/>
              <a:t>-Veiculo</a:t>
            </a:r>
          </a:p>
          <a:p>
            <a:r>
              <a:rPr lang="pt-BR" dirty="0"/>
              <a:t>-Transeunte</a:t>
            </a:r>
          </a:p>
          <a:p>
            <a:r>
              <a:rPr lang="pt-BR" dirty="0"/>
              <a:t>-Estabelecimento (Juntei estabelecimento ensino, interior estabelecimento, estabelecimento-outros e estabelecimento comercial)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D4309-2A32-4DC6-B4DC-A95A2E896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D4309-2A32-4DC6-B4DC-A95A2E896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D4309-2A32-4DC6-B4DC-A95A2E896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D4309-2A32-4DC6-B4DC-A95A2E896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D4309-2A32-4DC6-B4DC-A95A2E896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58932" y="4979838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Font typeface="+mj-lt"/>
              <a:buNone/>
              <a:defRPr sz="700" kern="1200">
                <a:solidFill>
                  <a:srgbClr val="78A2B6"/>
                </a:solidFill>
                <a:latin typeface="Vau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 </a:t>
            </a:r>
            <a:fld id="{C1F9E84E-F32B-49AA-8034-3C4C2C38E319}" type="slidenum">
              <a:rPr lang="en-US" altLang="en-US" smtClean="0"/>
              <a:pPr algn="ctr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4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2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4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8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44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58932" y="4979838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Font typeface="+mj-lt"/>
              <a:buNone/>
              <a:defRPr sz="700" kern="1200">
                <a:solidFill>
                  <a:srgbClr val="78A2B6"/>
                </a:solidFill>
                <a:latin typeface="Vau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 </a:t>
            </a:r>
            <a:fld id="{C1F9E84E-F32B-49AA-8034-3C4C2C38E319}" type="slidenum">
              <a:rPr lang="en-US" altLang="en-US" smtClean="0"/>
              <a:pPr algn="ctr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4561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62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1739D5A-DD22-479C-B4FE-F38C348F586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F4D88E0-00A4-480B-93E4-EE6D1E5D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58932" y="4979838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Font typeface="+mj-lt"/>
              <a:buNone/>
              <a:defRPr sz="700" kern="1200">
                <a:solidFill>
                  <a:srgbClr val="78A2B6"/>
                </a:solidFill>
                <a:latin typeface="Vau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 </a:t>
            </a:r>
            <a:fld id="{C1F9E84E-F32B-49AA-8034-3C4C2C38E319}" type="slidenum">
              <a:rPr lang="en-US" altLang="en-US" smtClean="0"/>
              <a:pPr algn="ctr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957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758932" y="4979838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Font typeface="+mj-lt"/>
              <a:buNone/>
              <a:defRPr sz="700" kern="1200">
                <a:solidFill>
                  <a:srgbClr val="78A2B6"/>
                </a:solidFill>
                <a:latin typeface="Vau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 </a:t>
            </a:r>
            <a:fld id="{C1F9E84E-F32B-49AA-8034-3C4C2C38E319}" type="slidenum">
              <a:rPr lang="en-US" altLang="en-US" smtClean="0"/>
              <a:pPr algn="ctr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611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932" y="4979838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Font typeface="+mj-lt"/>
              <a:buNone/>
              <a:defRPr sz="700" kern="1200">
                <a:solidFill>
                  <a:srgbClr val="78A2B6"/>
                </a:solidFill>
                <a:latin typeface="Vau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 </a:t>
            </a:r>
            <a:fld id="{C1F9E84E-F32B-49AA-8034-3C4C2C38E319}" type="slidenum">
              <a:rPr lang="en-US" altLang="en-US" smtClean="0"/>
              <a:pPr algn="ctr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518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758932" y="4979838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Font typeface="+mj-lt"/>
              <a:buNone/>
              <a:defRPr sz="700" kern="1200">
                <a:solidFill>
                  <a:srgbClr val="78A2B6"/>
                </a:solidFill>
                <a:latin typeface="Vau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 </a:t>
            </a:r>
            <a:fld id="{C1F9E84E-F32B-49AA-8034-3C4C2C38E319}" type="slidenum">
              <a:rPr lang="en-US" altLang="en-US" smtClean="0"/>
              <a:pPr algn="ctr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0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758932" y="4979838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Font typeface="+mj-lt"/>
              <a:buNone/>
              <a:defRPr sz="700" kern="1200">
                <a:solidFill>
                  <a:srgbClr val="78A2B6"/>
                </a:solidFill>
                <a:latin typeface="Vau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 </a:t>
            </a:r>
            <a:fld id="{C1F9E84E-F32B-49AA-8034-3C4C2C38E319}" type="slidenum">
              <a:rPr lang="en-US" altLang="en-US" smtClean="0"/>
              <a:pPr algn="ctr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234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16E462D-FD54-43AF-BFA7-636E53D1F92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26E6B-DC82-47ED-BB26-A399DB4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F0F0F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8932" y="4963925"/>
            <a:ext cx="349572" cy="163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+mj-lt"/>
              <a:buNone/>
              <a:defRPr sz="700">
                <a:solidFill>
                  <a:srgbClr val="78A2B6"/>
                </a:solidFill>
                <a:latin typeface="Vaud"/>
              </a:defRPr>
            </a:lvl1pPr>
          </a:lstStyle>
          <a:p>
            <a:pPr algn="ctr"/>
            <a:r>
              <a:rPr lang="en-US" altLang="en-US" dirty="0"/>
              <a:t>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197542" y="4948015"/>
            <a:ext cx="7416822" cy="18239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buFont typeface="+mj-lt"/>
              <a:buNone/>
              <a:defRPr sz="700">
                <a:solidFill>
                  <a:srgbClr val="78A2B6"/>
                </a:solidFill>
                <a:latin typeface="Vaud"/>
              </a:defRPr>
            </a:lvl1pPr>
          </a:lstStyle>
          <a:p>
            <a:pPr lvl="0"/>
            <a:r>
              <a:rPr lang="pt-BR" dirty="0"/>
              <a:t>A</a:t>
            </a:r>
            <a:r>
              <a:rPr lang="en-US" dirty="0" err="1"/>
              <a:t>nálise</a:t>
            </a:r>
            <a:r>
              <a:rPr lang="en-US" dirty="0"/>
              <a:t> dos Dados da </a:t>
            </a:r>
            <a:r>
              <a:rPr lang="en-US" dirty="0" err="1"/>
              <a:t>Prefeitura</a:t>
            </a:r>
            <a:r>
              <a:rPr lang="en-US" dirty="0"/>
              <a:t> de São Carlos, SP</a:t>
            </a:r>
            <a:endParaRPr lang="pt-BR" dirty="0"/>
          </a:p>
        </p:txBody>
      </p:sp>
      <p:pic>
        <p:nvPicPr>
          <p:cNvPr id="11" name="Picture 2" descr="C:\Users\G3RMA1N\Downloads\ADMINISTRADOR_17_logomarcaicmc (1)\LOGO ICMC CMYK.png">
            <a:extLst>
              <a:ext uri="{FF2B5EF4-FFF2-40B4-BE49-F238E27FC236}">
                <a16:creationId xmlns:a16="http://schemas.microsoft.com/office/drawing/2014/main" id="{38704A00-8895-49BD-97A9-728B2960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" y="4971365"/>
            <a:ext cx="481738" cy="1366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8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7120" y="4550519"/>
            <a:ext cx="9144000" cy="61351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PE" b="1" dirty="0">
              <a:solidFill>
                <a:srgbClr val="F1AC1C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0" y="18136"/>
            <a:ext cx="9140440" cy="7534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/>
          <a:p>
            <a:pPr algn="ctr"/>
            <a:endParaRPr lang="pt-BR" sz="2800" b="1" dirty="0">
              <a:solidFill>
                <a:srgbClr val="005985"/>
              </a:solidFill>
            </a:endParaRPr>
          </a:p>
        </p:txBody>
      </p:sp>
      <p:pic>
        <p:nvPicPr>
          <p:cNvPr id="11" name="Picture 2" descr="C:\Users\G3RMA1N\Downloads\ADMINISTRADOR_17_logomarcaicmc (1)\LOGO ICMC CMYK.png">
            <a:extLst>
              <a:ext uri="{FF2B5EF4-FFF2-40B4-BE49-F238E27FC236}">
                <a16:creationId xmlns:a16="http://schemas.microsoft.com/office/drawing/2014/main" id="{6AD69471-746C-416C-B702-1D582167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0306"/>
            <a:ext cx="1867275" cy="8405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E3A70-7F37-46F1-A29A-6EDC6075D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8240" cy="4443958"/>
          </a:xfrm>
          <a:prstGeom prst="rect">
            <a:avLst/>
          </a:prstGeom>
        </p:spPr>
      </p:pic>
      <p:sp>
        <p:nvSpPr>
          <p:cNvPr id="35" name="Retângulo 8">
            <a:extLst>
              <a:ext uri="{FF2B5EF4-FFF2-40B4-BE49-F238E27FC236}">
                <a16:creationId xmlns:a16="http://schemas.microsoft.com/office/drawing/2014/main" id="{2DC74834-E642-42C9-B441-13F5FD6C88C1}"/>
              </a:ext>
            </a:extLst>
          </p:cNvPr>
          <p:cNvSpPr/>
          <p:nvPr/>
        </p:nvSpPr>
        <p:spPr>
          <a:xfrm>
            <a:off x="1780" y="2106076"/>
            <a:ext cx="9136880" cy="938226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 defTabSz="1828434"/>
            <a:r>
              <a:rPr lang="pt-BR" sz="2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nálise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dos Dados da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Cidade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 de São Carlos</a:t>
            </a:r>
            <a:endParaRPr lang="pt-BR" sz="2200" b="1" dirty="0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FD22A6A-87D8-40BF-B310-CC5FBFDE7E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" y="4507216"/>
            <a:ext cx="1392510" cy="5876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030D23-8680-4FB8-BAC6-5E872913C3BF}"/>
              </a:ext>
            </a:extLst>
          </p:cNvPr>
          <p:cNvSpPr txBox="1"/>
          <p:nvPr/>
        </p:nvSpPr>
        <p:spPr>
          <a:xfrm>
            <a:off x="4185422" y="4608683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6"/>
                </a:solidFill>
                <a:latin typeface="Trebuchet MS" panose="020B0603020202020204" pitchFamily="34" charset="0"/>
              </a:rPr>
              <a:t>2019</a:t>
            </a:r>
            <a:endParaRPr lang="en-US" sz="2000" b="1" dirty="0">
              <a:solidFill>
                <a:schemeClr val="accent6"/>
              </a:solidFill>
              <a:latin typeface="Trebuchet MS" panose="020B0603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9B816D0-EE09-476B-9530-F660AA850C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94" y="4476960"/>
            <a:ext cx="1440160" cy="6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63"/>
    </mc:Choice>
    <mc:Fallback xmlns="">
      <p:transition spd="slow" advTm="394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467544" y="88345"/>
            <a:ext cx="8208912" cy="432047"/>
            <a:chOff x="467544" y="88345"/>
            <a:chExt cx="8208912" cy="432047"/>
          </a:xfrm>
        </p:grpSpPr>
        <p:sp>
          <p:nvSpPr>
            <p:cNvPr id="7" name="6 Rectángulo redondeado"/>
            <p:cNvSpPr/>
            <p:nvPr/>
          </p:nvSpPr>
          <p:spPr>
            <a:xfrm>
              <a:off x="467544" y="88345"/>
              <a:ext cx="8208912" cy="432047"/>
            </a:xfrm>
            <a:prstGeom prst="roundRect">
              <a:avLst>
                <a:gd name="adj" fmla="val 45540"/>
              </a:avLst>
            </a:prstGeom>
            <a:gradFill flip="none" rotWithShape="1">
              <a:gsLst>
                <a:gs pos="0">
                  <a:srgbClr val="E1E1E1">
                    <a:alpha val="65000"/>
                  </a:srgbClr>
                </a:gs>
                <a:gs pos="100000">
                  <a:srgbClr val="D7D7D7">
                    <a:alpha val="6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7 Grupo"/>
            <p:cNvGrpSpPr/>
            <p:nvPr/>
          </p:nvGrpSpPr>
          <p:grpSpPr>
            <a:xfrm>
              <a:off x="743012" y="214358"/>
              <a:ext cx="156580" cy="197152"/>
              <a:chOff x="743012" y="214358"/>
              <a:chExt cx="156580" cy="197152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743012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9 Grupo"/>
              <p:cNvGrpSpPr/>
              <p:nvPr/>
            </p:nvGrpSpPr>
            <p:grpSpPr>
              <a:xfrm>
                <a:off x="816491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1" name="10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11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" name="14 Rectángulo"/>
          <p:cNvSpPr/>
          <p:nvPr/>
        </p:nvSpPr>
        <p:spPr>
          <a:xfrm>
            <a:off x="1014914" y="88345"/>
            <a:ext cx="7486440" cy="43204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12D50"/>
                </a:solidFill>
                <a:latin typeface="Trebuchet MS" panose="020B0603020202020204" pitchFamily="34" charset="0"/>
                <a:ea typeface="+mj-ea"/>
                <a:cs typeface="+mj-cs"/>
              </a:rPr>
              <a:t>Crimes </a:t>
            </a:r>
          </a:p>
        </p:txBody>
      </p:sp>
      <p:sp>
        <p:nvSpPr>
          <p:cNvPr id="20" name="18 Rectángulo">
            <a:extLst>
              <a:ext uri="{FF2B5EF4-FFF2-40B4-BE49-F238E27FC236}">
                <a16:creationId xmlns:a16="http://schemas.microsoft.com/office/drawing/2014/main" id="{7BC2E151-7F7B-4518-ACE6-34660FFF719B}"/>
              </a:ext>
            </a:extLst>
          </p:cNvPr>
          <p:cNvSpPr/>
          <p:nvPr/>
        </p:nvSpPr>
        <p:spPr>
          <a:xfrm>
            <a:off x="323528" y="555526"/>
            <a:ext cx="5904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s-PE" sz="1600" dirty="0">
                <a:latin typeface="Trebuchet MS" panose="020B0603020202020204" pitchFamily="34" charset="0"/>
              </a:rPr>
              <a:t>Data set de 2015 até 2019</a:t>
            </a:r>
            <a:endParaRPr lang="en-US" sz="1600" dirty="0">
              <a:solidFill>
                <a:srgbClr val="1F77B4"/>
              </a:solidFill>
              <a:latin typeface="Trebuchet MS" panose="020B0603020202020204" pitchFamily="34" charset="0"/>
              <a:cs typeface="Microsoft Uighur" panose="02000000000000000000" pitchFamily="2" charset="-78"/>
            </a:endParaRPr>
          </a:p>
        </p:txBody>
      </p:sp>
      <p:sp>
        <p:nvSpPr>
          <p:cNvPr id="21" name="22 Rectángulo">
            <a:extLst>
              <a:ext uri="{FF2B5EF4-FFF2-40B4-BE49-F238E27FC236}">
                <a16:creationId xmlns:a16="http://schemas.microsoft.com/office/drawing/2014/main" id="{6DEF680D-C73C-4B57-B685-DA77899ACB74}"/>
              </a:ext>
            </a:extLst>
          </p:cNvPr>
          <p:cNvSpPr/>
          <p:nvPr/>
        </p:nvSpPr>
        <p:spPr>
          <a:xfrm>
            <a:off x="323528" y="966272"/>
            <a:ext cx="54726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n-US" sz="1600" dirty="0" err="1">
                <a:solidFill>
                  <a:srgbClr val="1F77B4"/>
                </a:solidFill>
                <a:latin typeface="Trebuchet MS" panose="020B0603020202020204" pitchFamily="34" charset="0"/>
                <a:cs typeface="Microsoft Uighur" panose="02000000000000000000" pitchFamily="2" charset="-78"/>
              </a:rPr>
              <a:t>Atributos</a:t>
            </a:r>
            <a:r>
              <a:rPr lang="en-US" sz="1600" dirty="0">
                <a:latin typeface="Trebuchet MS" panose="020B0603020202020204" pitchFamily="34" charset="0"/>
                <a:cs typeface="Microsoft Uighur" panose="02000000000000000000" pitchFamily="2" charset="-78"/>
              </a:rPr>
              <a:t>:</a:t>
            </a:r>
          </a:p>
          <a:p>
            <a:pPr marL="625475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 panose="020B0603020202020204" pitchFamily="34" charset="0"/>
                <a:cs typeface="Microsoft Uighur" panose="02000000000000000000" pitchFamily="2" charset="-78"/>
              </a:rPr>
              <a:t>ANO: </a:t>
            </a:r>
            <a:r>
              <a:rPr lang="en-US" sz="1200" dirty="0" err="1">
                <a:latin typeface="Trebuchet MS" panose="020B0603020202020204" pitchFamily="34" charset="0"/>
                <a:cs typeface="Microsoft Uighur" panose="02000000000000000000" pitchFamily="2" charset="-78"/>
              </a:rPr>
              <a:t>Ano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 da </a:t>
            </a:r>
            <a:r>
              <a:rPr lang="en-US" sz="1200" dirty="0" err="1">
                <a:latin typeface="Trebuchet MS" panose="020B0603020202020204" pitchFamily="34" charset="0"/>
                <a:cs typeface="Microsoft Uighur" panose="02000000000000000000" pitchFamily="2" charset="-78"/>
              </a:rPr>
              <a:t>ocorrência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.</a:t>
            </a:r>
          </a:p>
          <a:p>
            <a:pPr marL="625475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 panose="020B0603020202020204" pitchFamily="34" charset="0"/>
                <a:cs typeface="Microsoft Uighur" panose="02000000000000000000" pitchFamily="2" charset="-78"/>
              </a:rPr>
              <a:t>DATA_OCORRENCIA_BO: 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Data da </a:t>
            </a:r>
            <a:r>
              <a:rPr lang="en-US" sz="1200" dirty="0" err="1">
                <a:latin typeface="Trebuchet MS" panose="020B0603020202020204" pitchFamily="34" charset="0"/>
                <a:cs typeface="Microsoft Uighur" panose="02000000000000000000" pitchFamily="2" charset="-78"/>
              </a:rPr>
              <a:t>ocorrência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.</a:t>
            </a:r>
          </a:p>
          <a:p>
            <a:pPr marL="625475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 panose="020B0603020202020204" pitchFamily="34" charset="0"/>
                <a:cs typeface="Microsoft Uighur" panose="02000000000000000000" pitchFamily="2" charset="-78"/>
              </a:rPr>
              <a:t>HORA_OCORRENCIA_BO: 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Hora da </a:t>
            </a:r>
            <a:r>
              <a:rPr lang="en-US" sz="1200" dirty="0" err="1">
                <a:latin typeface="Trebuchet MS" panose="020B0603020202020204" pitchFamily="34" charset="0"/>
                <a:cs typeface="Microsoft Uighur" panose="02000000000000000000" pitchFamily="2" charset="-78"/>
              </a:rPr>
              <a:t>ocorrência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.</a:t>
            </a:r>
          </a:p>
          <a:p>
            <a:pPr marL="625475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 panose="020B0603020202020204" pitchFamily="34" charset="0"/>
                <a:cs typeface="Microsoft Uighur" panose="02000000000000000000" pitchFamily="2" charset="-78"/>
              </a:rPr>
              <a:t>FLAGRANTE: 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Flagrante</a:t>
            </a:r>
          </a:p>
          <a:p>
            <a:pPr marL="625475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 panose="020B0603020202020204" pitchFamily="34" charset="0"/>
                <a:cs typeface="Microsoft Uighur" panose="02000000000000000000" pitchFamily="2" charset="-78"/>
              </a:rPr>
              <a:t>CONDUTA: 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Tipo do crime (16 </a:t>
            </a:r>
            <a:r>
              <a:rPr lang="en-US" sz="1200" dirty="0" err="1">
                <a:latin typeface="Trebuchet MS" panose="020B0603020202020204" pitchFamily="34" charset="0"/>
                <a:cs typeface="Microsoft Uighur" panose="02000000000000000000" pitchFamily="2" charset="-78"/>
              </a:rPr>
              <a:t>tipos</a:t>
            </a:r>
            <a:r>
              <a:rPr lang="en-US" sz="1200" dirty="0">
                <a:latin typeface="Trebuchet MS" panose="020B0603020202020204" pitchFamily="34" charset="0"/>
                <a:cs typeface="Microsoft Uighur" panose="02000000000000000000" pitchFamily="2" charset="-78"/>
              </a:rPr>
              <a:t>)</a:t>
            </a:r>
          </a:p>
          <a:p>
            <a:pPr marL="625475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 panose="020B0603020202020204" pitchFamily="34" charset="0"/>
                <a:cs typeface="Microsoft Uighur" panose="02000000000000000000" pitchFamily="2" charset="-78"/>
              </a:rPr>
              <a:t>LATITUDE: </a:t>
            </a:r>
            <a:r>
              <a:rPr lang="en-US" sz="1200" dirty="0" err="1">
                <a:latin typeface="Trebuchet MS" panose="020B0603020202020204" pitchFamily="34" charset="0"/>
                <a:cs typeface="Microsoft Uighur" panose="02000000000000000000" pitchFamily="2" charset="-78"/>
              </a:rPr>
              <a:t>lat</a:t>
            </a:r>
            <a:endParaRPr lang="en-US" sz="1200" dirty="0">
              <a:latin typeface="Trebuchet MS" panose="020B0603020202020204" pitchFamily="34" charset="0"/>
              <a:cs typeface="Microsoft Uighur" panose="02000000000000000000" pitchFamily="2" charset="-78"/>
            </a:endParaRPr>
          </a:p>
          <a:p>
            <a:pPr marL="625475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 panose="020B0603020202020204" pitchFamily="34" charset="0"/>
                <a:cs typeface="Microsoft Uighur" panose="02000000000000000000" pitchFamily="2" charset="-78"/>
              </a:rPr>
              <a:t>LONGITUDE: </a:t>
            </a:r>
            <a:r>
              <a:rPr lang="en-US" sz="1200" dirty="0" err="1">
                <a:latin typeface="Trebuchet MS" panose="020B0603020202020204" pitchFamily="34" charset="0"/>
                <a:cs typeface="Microsoft Uighur" panose="02000000000000000000" pitchFamily="2" charset="-78"/>
              </a:rPr>
              <a:t>lng</a:t>
            </a:r>
            <a:endParaRPr lang="en-US" sz="1200" dirty="0">
              <a:latin typeface="Trebuchet MS" panose="020B0603020202020204" pitchFamily="34" charset="0"/>
              <a:cs typeface="Microsoft Uighur" panose="02000000000000000000" pitchFamily="2" charset="-78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004756F-C0CB-443D-B6B6-E4DF6831E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627" t="27328" r="35197" b="21567"/>
          <a:stretch/>
        </p:blipFill>
        <p:spPr>
          <a:xfrm rot="7009630">
            <a:off x="5125418" y="743333"/>
            <a:ext cx="3125038" cy="2627422"/>
          </a:xfrm>
          <a:prstGeom prst="rect">
            <a:avLst/>
          </a:prstGeom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F9F69C-F621-40B1-BB7F-3A7421F21AD6}"/>
              </a:ext>
            </a:extLst>
          </p:cNvPr>
          <p:cNvSpPr/>
          <p:nvPr/>
        </p:nvSpPr>
        <p:spPr>
          <a:xfrm>
            <a:off x="672266" y="3142252"/>
            <a:ext cx="7799467" cy="16739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3615C8EC-0BD1-4B3A-B6D6-10368CB96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182" y="3167341"/>
            <a:ext cx="7311150" cy="1648898"/>
          </a:xfrm>
          <a:prstGeom prst="rect">
            <a:avLst/>
          </a:prstGeom>
          <a:effectLst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585678-CF78-45A5-B277-E13E0EF409AA}"/>
              </a:ext>
            </a:extLst>
          </p:cNvPr>
          <p:cNvSpPr txBox="1"/>
          <p:nvPr/>
        </p:nvSpPr>
        <p:spPr>
          <a:xfrm>
            <a:off x="5938131" y="1927595"/>
            <a:ext cx="124264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São Carlos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7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124506" y="88444"/>
            <a:ext cx="2477456" cy="432047"/>
            <a:chOff x="467544" y="88345"/>
            <a:chExt cx="8208912" cy="432047"/>
          </a:xfrm>
        </p:grpSpPr>
        <p:sp>
          <p:nvSpPr>
            <p:cNvPr id="7" name="6 Rectángulo redondeado"/>
            <p:cNvSpPr/>
            <p:nvPr/>
          </p:nvSpPr>
          <p:spPr>
            <a:xfrm>
              <a:off x="467544" y="88345"/>
              <a:ext cx="8208912" cy="432047"/>
            </a:xfrm>
            <a:prstGeom prst="roundRect">
              <a:avLst>
                <a:gd name="adj" fmla="val 45540"/>
              </a:avLst>
            </a:prstGeom>
            <a:gradFill flip="none" rotWithShape="1">
              <a:gsLst>
                <a:gs pos="0">
                  <a:srgbClr val="E1E1E1">
                    <a:alpha val="65000"/>
                  </a:srgbClr>
                </a:gs>
                <a:gs pos="100000">
                  <a:srgbClr val="D7D7D7">
                    <a:alpha val="6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7 Grupo"/>
            <p:cNvGrpSpPr/>
            <p:nvPr/>
          </p:nvGrpSpPr>
          <p:grpSpPr>
            <a:xfrm>
              <a:off x="743012" y="214358"/>
              <a:ext cx="156587" cy="197152"/>
              <a:chOff x="743012" y="214358"/>
              <a:chExt cx="156587" cy="197152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743012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9 Grupo"/>
              <p:cNvGrpSpPr/>
              <p:nvPr/>
            </p:nvGrpSpPr>
            <p:grpSpPr>
              <a:xfrm>
                <a:off x="816497" y="214358"/>
                <a:ext cx="83102" cy="197152"/>
                <a:chOff x="8097424" y="1923678"/>
                <a:chExt cx="338316" cy="432048"/>
              </a:xfrm>
            </p:grpSpPr>
            <p:cxnSp>
              <p:nvCxnSpPr>
                <p:cNvPr id="11" name="10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11 Conector recto"/>
                <p:cNvCxnSpPr>
                  <a:cxnSpLocks/>
                </p:cNvCxnSpPr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" name="14 Rectángulo"/>
          <p:cNvSpPr/>
          <p:nvPr/>
        </p:nvSpPr>
        <p:spPr>
          <a:xfrm>
            <a:off x="291167" y="131081"/>
            <a:ext cx="7486440" cy="43204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12D50"/>
                </a:solidFill>
                <a:latin typeface="Trebuchet MS" panose="020B0603020202020204" pitchFamily="34" charset="0"/>
              </a:rPr>
              <a:t>Crimes: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5C6316-0CA0-45D9-9A60-52AD40F3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2" y="865177"/>
            <a:ext cx="3840294" cy="2725368"/>
          </a:xfrm>
          <a:prstGeom prst="rect">
            <a:avLst/>
          </a:prstGeom>
          <a:ln w="19050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9C6D9A-1F62-42AE-9DD6-79B1DFB072AB}"/>
              </a:ext>
            </a:extLst>
          </p:cNvPr>
          <p:cNvSpPr/>
          <p:nvPr/>
        </p:nvSpPr>
        <p:spPr>
          <a:xfrm>
            <a:off x="4355976" y="190073"/>
            <a:ext cx="4590834" cy="35338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96969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D6FF907-FF97-4B51-B69D-9C705753F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3113" y="379449"/>
            <a:ext cx="3867324" cy="110939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8232809-6D2E-41B7-8185-38680427E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113" y="1571151"/>
            <a:ext cx="1695450" cy="185737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04B0A7D-5AF7-4A04-994B-B6D764A3DE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4356" y="1643078"/>
            <a:ext cx="1458876" cy="91603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2170B64-4019-4299-BA5E-7E2BD11AE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4356" y="2699437"/>
            <a:ext cx="2104912" cy="77869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27EFE-E876-40BD-936D-F4E4F3EEF3D2}"/>
              </a:ext>
            </a:extLst>
          </p:cNvPr>
          <p:cNvCxnSpPr>
            <a:cxnSpLocks/>
          </p:cNvCxnSpPr>
          <p:nvPr/>
        </p:nvCxnSpPr>
        <p:spPr>
          <a:xfrm>
            <a:off x="2079456" y="2227861"/>
            <a:ext cx="522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D0E242-371A-4176-94C3-75ABB7A829C8}"/>
              </a:ext>
            </a:extLst>
          </p:cNvPr>
          <p:cNvSpPr txBox="1"/>
          <p:nvPr/>
        </p:nvSpPr>
        <p:spPr>
          <a:xfrm>
            <a:off x="2575667" y="2073972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Av. São Carlos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70724-8E84-43E7-B33B-AA030614F6F4}"/>
              </a:ext>
            </a:extLst>
          </p:cNvPr>
          <p:cNvCxnSpPr>
            <a:cxnSpLocks/>
          </p:cNvCxnSpPr>
          <p:nvPr/>
        </p:nvCxnSpPr>
        <p:spPr>
          <a:xfrm flipH="1" flipV="1">
            <a:off x="1475656" y="2101097"/>
            <a:ext cx="504056" cy="8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8D5058-EC83-451D-97DE-5E33C239F78F}"/>
              </a:ext>
            </a:extLst>
          </p:cNvPr>
          <p:cNvSpPr txBox="1"/>
          <p:nvPr/>
        </p:nvSpPr>
        <p:spPr>
          <a:xfrm>
            <a:off x="793439" y="194140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Centro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91DE16-5A2C-4BF6-A84D-FB88CEE38CCC}"/>
              </a:ext>
            </a:extLst>
          </p:cNvPr>
          <p:cNvCxnSpPr>
            <a:cxnSpLocks/>
          </p:cNvCxnSpPr>
          <p:nvPr/>
        </p:nvCxnSpPr>
        <p:spPr>
          <a:xfrm>
            <a:off x="2079455" y="2559116"/>
            <a:ext cx="522507" cy="5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AC9F07-E619-4D55-858E-8E377CE80597}"/>
              </a:ext>
            </a:extLst>
          </p:cNvPr>
          <p:cNvSpPr txBox="1"/>
          <p:nvPr/>
        </p:nvSpPr>
        <p:spPr>
          <a:xfrm>
            <a:off x="2575667" y="2449701"/>
            <a:ext cx="1158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Vila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Luftala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EFBA37-A33F-4375-9C65-29F2A3AC6978}"/>
              </a:ext>
            </a:extLst>
          </p:cNvPr>
          <p:cNvCxnSpPr>
            <a:cxnSpLocks/>
          </p:cNvCxnSpPr>
          <p:nvPr/>
        </p:nvCxnSpPr>
        <p:spPr>
          <a:xfrm flipV="1">
            <a:off x="2079455" y="1729507"/>
            <a:ext cx="396468" cy="12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EE134D-4D67-49FE-8241-B11B603D9AF4}"/>
              </a:ext>
            </a:extLst>
          </p:cNvPr>
          <p:cNvSpPr txBox="1"/>
          <p:nvPr/>
        </p:nvSpPr>
        <p:spPr>
          <a:xfrm>
            <a:off x="2499269" y="1547687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Jardim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Luftala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DE7C54-6E86-4308-8426-4ED0B979AA14}"/>
              </a:ext>
            </a:extLst>
          </p:cNvPr>
          <p:cNvCxnSpPr>
            <a:cxnSpLocks/>
          </p:cNvCxnSpPr>
          <p:nvPr/>
        </p:nvCxnSpPr>
        <p:spPr>
          <a:xfrm flipH="1">
            <a:off x="1619674" y="2699437"/>
            <a:ext cx="360038" cy="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0057C60-1654-49C4-B967-D9FC90BEDD8E}"/>
              </a:ext>
            </a:extLst>
          </p:cNvPr>
          <p:cNvSpPr txBox="1"/>
          <p:nvPr/>
        </p:nvSpPr>
        <p:spPr>
          <a:xfrm>
            <a:off x="207836" y="2559116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Jardim Cruzeiro</a:t>
            </a:r>
          </a:p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Sul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97C2C4-7A30-4138-9EAB-665A1C9EB19E}"/>
              </a:ext>
            </a:extLst>
          </p:cNvPr>
          <p:cNvSpPr/>
          <p:nvPr/>
        </p:nvSpPr>
        <p:spPr>
          <a:xfrm>
            <a:off x="93379" y="3966591"/>
            <a:ext cx="8957241" cy="8795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A9D1F45A-6031-458B-AF4D-905E1A6CF1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182" y="4062218"/>
            <a:ext cx="8884557" cy="808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48FB2EA-2F2A-4B2B-A58C-8425A0BAE7EA}"/>
              </a:ext>
            </a:extLst>
          </p:cNvPr>
          <p:cNvSpPr txBox="1"/>
          <p:nvPr/>
        </p:nvSpPr>
        <p:spPr>
          <a:xfrm>
            <a:off x="6099772" y="9469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1095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36FA53-6BDC-43D6-926C-7B63AC5417BB}"/>
              </a:ext>
            </a:extLst>
          </p:cNvPr>
          <p:cNvSpPr txBox="1"/>
          <p:nvPr/>
        </p:nvSpPr>
        <p:spPr>
          <a:xfrm>
            <a:off x="7124864" y="6566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1829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DC3A5-EE67-444C-B0A6-FD3587CA3E3E}"/>
              </a:ext>
            </a:extLst>
          </p:cNvPr>
          <p:cNvSpPr txBox="1"/>
          <p:nvPr/>
        </p:nvSpPr>
        <p:spPr>
          <a:xfrm>
            <a:off x="7895353" y="4049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95466" y="96910"/>
            <a:ext cx="4032517" cy="432047"/>
            <a:chOff x="467544" y="88345"/>
            <a:chExt cx="8208912" cy="432047"/>
          </a:xfrm>
        </p:grpSpPr>
        <p:sp>
          <p:nvSpPr>
            <p:cNvPr id="7" name="6 Rectángulo redondeado"/>
            <p:cNvSpPr/>
            <p:nvPr/>
          </p:nvSpPr>
          <p:spPr>
            <a:xfrm>
              <a:off x="467544" y="88345"/>
              <a:ext cx="8208912" cy="432047"/>
            </a:xfrm>
            <a:prstGeom prst="roundRect">
              <a:avLst>
                <a:gd name="adj" fmla="val 45540"/>
              </a:avLst>
            </a:prstGeom>
            <a:gradFill flip="none" rotWithShape="1">
              <a:gsLst>
                <a:gs pos="0">
                  <a:srgbClr val="E1E1E1">
                    <a:alpha val="65000"/>
                  </a:srgbClr>
                </a:gs>
                <a:gs pos="100000">
                  <a:srgbClr val="D7D7D7">
                    <a:alpha val="6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7 Grupo"/>
            <p:cNvGrpSpPr/>
            <p:nvPr/>
          </p:nvGrpSpPr>
          <p:grpSpPr>
            <a:xfrm>
              <a:off x="743012" y="214358"/>
              <a:ext cx="156580" cy="197152"/>
              <a:chOff x="743012" y="214358"/>
              <a:chExt cx="156580" cy="197152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743012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9 Grupo"/>
              <p:cNvGrpSpPr/>
              <p:nvPr/>
            </p:nvGrpSpPr>
            <p:grpSpPr>
              <a:xfrm>
                <a:off x="816491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1" name="10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11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" name="14 Rectángulo"/>
          <p:cNvSpPr/>
          <p:nvPr/>
        </p:nvSpPr>
        <p:spPr>
          <a:xfrm>
            <a:off x="684942" y="122203"/>
            <a:ext cx="7486440" cy="43204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12D50"/>
                </a:solidFill>
                <a:latin typeface="Trebuchet MS" panose="020B0603020202020204" pitchFamily="34" charset="0"/>
              </a:rPr>
              <a:t>Crime: VEICULO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25F567-89F7-4D0F-8E6D-46B3F9A762A8}"/>
              </a:ext>
            </a:extLst>
          </p:cNvPr>
          <p:cNvSpPr/>
          <p:nvPr/>
        </p:nvSpPr>
        <p:spPr>
          <a:xfrm>
            <a:off x="4737250" y="333736"/>
            <a:ext cx="4042163" cy="34743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96969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9BA1ADC-F2E6-467F-8189-AA4890109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200" y="1694274"/>
            <a:ext cx="1638300" cy="18573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AC4BD99-156B-4DE3-B660-F30548863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798" y="1760231"/>
            <a:ext cx="1638300" cy="1028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AFBE51B-0AE5-4609-97AD-9830564FA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3798" y="2891703"/>
            <a:ext cx="1850234" cy="68846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71A5917-8221-4CA9-90D6-F95E340366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4200" y="539062"/>
            <a:ext cx="3457575" cy="1019175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971330-B015-4144-8AD9-FF5F35EF1517}"/>
              </a:ext>
            </a:extLst>
          </p:cNvPr>
          <p:cNvSpPr/>
          <p:nvPr/>
        </p:nvSpPr>
        <p:spPr>
          <a:xfrm>
            <a:off x="93379" y="3972613"/>
            <a:ext cx="8957241" cy="8795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DBA17DB-89D0-4201-A396-DC202EB693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7591" y="4087650"/>
            <a:ext cx="8808816" cy="7267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DC45B30-6166-4E92-BD1E-6F6320CA1E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942" y="746964"/>
            <a:ext cx="3492232" cy="296328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B55A96-73C0-4C0A-8398-75886328AA07}"/>
              </a:ext>
            </a:extLst>
          </p:cNvPr>
          <p:cNvCxnSpPr>
            <a:cxnSpLocks/>
          </p:cNvCxnSpPr>
          <p:nvPr/>
        </p:nvCxnSpPr>
        <p:spPr>
          <a:xfrm flipV="1">
            <a:off x="2338888" y="1814561"/>
            <a:ext cx="576064" cy="45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CCFE7B-F327-47A6-82C4-461BEDDBE491}"/>
              </a:ext>
            </a:extLst>
          </p:cNvPr>
          <p:cNvSpPr txBox="1"/>
          <p:nvPr/>
        </p:nvSpPr>
        <p:spPr>
          <a:xfrm>
            <a:off x="2910534" y="1660672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Av. São Carlos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EA761C-F96D-472F-A26C-D5239C88D4D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338888" y="2373352"/>
            <a:ext cx="558460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683D9A-179E-40ED-991A-E015A1510073}"/>
              </a:ext>
            </a:extLst>
          </p:cNvPr>
          <p:cNvSpPr txBox="1"/>
          <p:nvPr/>
        </p:nvSpPr>
        <p:spPr>
          <a:xfrm>
            <a:off x="2897348" y="222860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R.13 de maio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865181-1B88-4CC2-93EF-94E8A1872F58}"/>
              </a:ext>
            </a:extLst>
          </p:cNvPr>
          <p:cNvCxnSpPr>
            <a:cxnSpLocks/>
          </p:cNvCxnSpPr>
          <p:nvPr/>
        </p:nvCxnSpPr>
        <p:spPr>
          <a:xfrm>
            <a:off x="2316412" y="2529361"/>
            <a:ext cx="583516" cy="2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6AC7BD-44C9-4BAB-8A9A-FFF97766146B}"/>
              </a:ext>
            </a:extLst>
          </p:cNvPr>
          <p:cNvSpPr txBox="1"/>
          <p:nvPr/>
        </p:nvSpPr>
        <p:spPr>
          <a:xfrm>
            <a:off x="2857198" y="2711718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R. São Joaquim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4BEC3E-94F0-43D1-9899-481298482590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2166101"/>
            <a:ext cx="411393" cy="18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5E44DB-25B5-4DAC-AB2B-18CA4540870E}"/>
              </a:ext>
            </a:extLst>
          </p:cNvPr>
          <p:cNvSpPr txBox="1"/>
          <p:nvPr/>
        </p:nvSpPr>
        <p:spPr>
          <a:xfrm>
            <a:off x="1053934" y="201031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Centro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95466" y="96910"/>
            <a:ext cx="4032517" cy="432047"/>
            <a:chOff x="467544" y="88345"/>
            <a:chExt cx="8208912" cy="432047"/>
          </a:xfrm>
        </p:grpSpPr>
        <p:sp>
          <p:nvSpPr>
            <p:cNvPr id="7" name="6 Rectángulo redondeado"/>
            <p:cNvSpPr/>
            <p:nvPr/>
          </p:nvSpPr>
          <p:spPr>
            <a:xfrm>
              <a:off x="467544" y="88345"/>
              <a:ext cx="8208912" cy="432047"/>
            </a:xfrm>
            <a:prstGeom prst="roundRect">
              <a:avLst>
                <a:gd name="adj" fmla="val 45540"/>
              </a:avLst>
            </a:prstGeom>
            <a:gradFill flip="none" rotWithShape="1">
              <a:gsLst>
                <a:gs pos="0">
                  <a:srgbClr val="E1E1E1">
                    <a:alpha val="65000"/>
                  </a:srgbClr>
                </a:gs>
                <a:gs pos="100000">
                  <a:srgbClr val="D7D7D7">
                    <a:alpha val="6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7 Grupo"/>
            <p:cNvGrpSpPr/>
            <p:nvPr/>
          </p:nvGrpSpPr>
          <p:grpSpPr>
            <a:xfrm>
              <a:off x="743012" y="214358"/>
              <a:ext cx="156580" cy="197152"/>
              <a:chOff x="743012" y="214358"/>
              <a:chExt cx="156580" cy="197152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743012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9 Grupo"/>
              <p:cNvGrpSpPr/>
              <p:nvPr/>
            </p:nvGrpSpPr>
            <p:grpSpPr>
              <a:xfrm>
                <a:off x="816491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1" name="10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11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" name="14 Rectángulo"/>
          <p:cNvSpPr/>
          <p:nvPr/>
        </p:nvSpPr>
        <p:spPr>
          <a:xfrm>
            <a:off x="684763" y="141354"/>
            <a:ext cx="7486440" cy="43204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12D50"/>
                </a:solidFill>
                <a:latin typeface="Trebuchet MS" panose="020B0603020202020204" pitchFamily="34" charset="0"/>
              </a:rPr>
              <a:t>Crime: TRANSEUNTE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4F4C48-5F66-4DCB-8A3A-AF334A67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4" y="780127"/>
            <a:ext cx="3600470" cy="305107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C9DA728-9908-4432-AA8C-E05796B50CF5}"/>
              </a:ext>
            </a:extLst>
          </p:cNvPr>
          <p:cNvSpPr/>
          <p:nvPr/>
        </p:nvSpPr>
        <p:spPr>
          <a:xfrm>
            <a:off x="4696450" y="356814"/>
            <a:ext cx="4042163" cy="34743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96969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A99F1EF8-25E9-461F-B692-64227A58D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743" y="518973"/>
            <a:ext cx="3457575" cy="10191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9D0782B-CC77-4CE7-A929-D25DBE230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6549" y="1858556"/>
            <a:ext cx="1638300" cy="18573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FDBBDA2-8441-44AC-ABFF-3DAD0CA51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3645" y="1858556"/>
            <a:ext cx="1638300" cy="10287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5ECF6D6-96AE-4D0A-8DC3-11A1303C3B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3645" y="3078141"/>
            <a:ext cx="1638300" cy="6096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85EAC4-8642-4653-8A09-D24546E10422}"/>
              </a:ext>
            </a:extLst>
          </p:cNvPr>
          <p:cNvSpPr/>
          <p:nvPr/>
        </p:nvSpPr>
        <p:spPr>
          <a:xfrm>
            <a:off x="89136" y="4022086"/>
            <a:ext cx="8957241" cy="8795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6992461-6E51-4C71-8B3B-1664FF8D59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167" y="4037927"/>
            <a:ext cx="8923210" cy="8218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86691A-897E-486B-8825-495D10F41DEB}"/>
              </a:ext>
            </a:extLst>
          </p:cNvPr>
          <p:cNvCxnSpPr>
            <a:cxnSpLocks/>
          </p:cNvCxnSpPr>
          <p:nvPr/>
        </p:nvCxnSpPr>
        <p:spPr>
          <a:xfrm flipV="1">
            <a:off x="2195736" y="1635646"/>
            <a:ext cx="5760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E094F5-22FC-400A-B2FE-80683A747751}"/>
              </a:ext>
            </a:extLst>
          </p:cNvPr>
          <p:cNvSpPr txBox="1"/>
          <p:nvPr/>
        </p:nvSpPr>
        <p:spPr>
          <a:xfrm>
            <a:off x="2771800" y="1457245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Jardim</a:t>
            </a:r>
            <a:r>
              <a:rPr lang="pt-BR" sz="1400" dirty="0">
                <a:latin typeface="Trebuchet MS" panose="020B0603020202020204" pitchFamily="34" charset="0"/>
              </a:rPr>
              <a:t> Luftala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53A669-52D1-4DA0-933A-B05F8DCDBF8C}"/>
              </a:ext>
            </a:extLst>
          </p:cNvPr>
          <p:cNvCxnSpPr>
            <a:cxnSpLocks/>
          </p:cNvCxnSpPr>
          <p:nvPr/>
        </p:nvCxnSpPr>
        <p:spPr>
          <a:xfrm>
            <a:off x="2258732" y="2094007"/>
            <a:ext cx="768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1F0AAE-7DAE-472E-BB5A-88937D289DB4}"/>
              </a:ext>
            </a:extLst>
          </p:cNvPr>
          <p:cNvSpPr txBox="1"/>
          <p:nvPr/>
        </p:nvSpPr>
        <p:spPr>
          <a:xfrm>
            <a:off x="2960725" y="1940118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Av. São Carlos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164691" y="135434"/>
            <a:ext cx="4824536" cy="432047"/>
            <a:chOff x="467544" y="88345"/>
            <a:chExt cx="8208912" cy="432047"/>
          </a:xfrm>
        </p:grpSpPr>
        <p:sp>
          <p:nvSpPr>
            <p:cNvPr id="7" name="6 Rectángulo redondeado"/>
            <p:cNvSpPr/>
            <p:nvPr/>
          </p:nvSpPr>
          <p:spPr>
            <a:xfrm>
              <a:off x="467544" y="88345"/>
              <a:ext cx="8208912" cy="432047"/>
            </a:xfrm>
            <a:prstGeom prst="roundRect">
              <a:avLst>
                <a:gd name="adj" fmla="val 45540"/>
              </a:avLst>
            </a:prstGeom>
            <a:gradFill flip="none" rotWithShape="1">
              <a:gsLst>
                <a:gs pos="0">
                  <a:srgbClr val="E1E1E1">
                    <a:alpha val="65000"/>
                  </a:srgbClr>
                </a:gs>
                <a:gs pos="100000">
                  <a:srgbClr val="D7D7D7">
                    <a:alpha val="6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7 Grupo"/>
            <p:cNvGrpSpPr/>
            <p:nvPr/>
          </p:nvGrpSpPr>
          <p:grpSpPr>
            <a:xfrm>
              <a:off x="743012" y="214358"/>
              <a:ext cx="156580" cy="197152"/>
              <a:chOff x="743012" y="214358"/>
              <a:chExt cx="156580" cy="197152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743012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9 Grupo"/>
              <p:cNvGrpSpPr/>
              <p:nvPr/>
            </p:nvGrpSpPr>
            <p:grpSpPr>
              <a:xfrm>
                <a:off x="816491" y="214358"/>
                <a:ext cx="83101" cy="197152"/>
                <a:chOff x="8097424" y="1923678"/>
                <a:chExt cx="338313" cy="432048"/>
              </a:xfrm>
            </p:grpSpPr>
            <p:cxnSp>
              <p:nvCxnSpPr>
                <p:cNvPr id="11" name="10 Conector recto"/>
                <p:cNvCxnSpPr/>
                <p:nvPr/>
              </p:nvCxnSpPr>
              <p:spPr>
                <a:xfrm>
                  <a:off x="8097424" y="1923678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11 Conector recto"/>
                <p:cNvCxnSpPr/>
                <p:nvPr/>
              </p:nvCxnSpPr>
              <p:spPr>
                <a:xfrm flipV="1">
                  <a:off x="8100392" y="2139702"/>
                  <a:ext cx="335345" cy="21602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" name="14 Rectángulo"/>
          <p:cNvSpPr/>
          <p:nvPr/>
        </p:nvSpPr>
        <p:spPr>
          <a:xfrm>
            <a:off x="460943" y="175776"/>
            <a:ext cx="7486440" cy="43204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12D50"/>
                </a:solidFill>
                <a:latin typeface="Trebuchet MS" panose="020B0603020202020204" pitchFamily="34" charset="0"/>
              </a:rPr>
              <a:t>Crime: ESTABELECIMENTO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D8E971-A533-4154-B427-E33F3FE0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2" y="703543"/>
            <a:ext cx="3507726" cy="312406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6DA5C4-E8DD-460E-92C1-81186DCC4540}"/>
              </a:ext>
            </a:extLst>
          </p:cNvPr>
          <p:cNvSpPr/>
          <p:nvPr/>
        </p:nvSpPr>
        <p:spPr>
          <a:xfrm>
            <a:off x="4868486" y="353224"/>
            <a:ext cx="4042163" cy="34743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96969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3C0B66E-2C57-4702-8B55-D69B335D1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095" y="567481"/>
            <a:ext cx="3457575" cy="10191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0F58B7B-75DF-439B-A389-B867F2844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5095" y="1800913"/>
            <a:ext cx="1638300" cy="185737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CB4BFA8-B6AD-4480-89DC-C70393958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6765" y="1854604"/>
            <a:ext cx="1638300" cy="10287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409F961-ACBA-4BDA-8638-015DA685CD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4370" y="3020340"/>
            <a:ext cx="1638300" cy="6096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9C93312-C374-4C5C-9237-9EF564B1479C}"/>
              </a:ext>
            </a:extLst>
          </p:cNvPr>
          <p:cNvSpPr/>
          <p:nvPr/>
        </p:nvSpPr>
        <p:spPr>
          <a:xfrm>
            <a:off x="93379" y="3998688"/>
            <a:ext cx="8957241" cy="7847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3F623EA-5E28-4E6F-BB55-416FD53BF1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4691" y="4030924"/>
            <a:ext cx="8820472" cy="7267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990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86447</TotalTime>
  <Words>148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Vaud</vt:lpstr>
      <vt:lpstr>Tema de Office</vt:lpstr>
      <vt:lpstr>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GERMAIN GARCIA ZANABRIA</dc:creator>
  <cp:lastModifiedBy>Jaqueline</cp:lastModifiedBy>
  <cp:revision>1152</cp:revision>
  <cp:lastPrinted>2019-05-25T12:58:19Z</cp:lastPrinted>
  <dcterms:created xsi:type="dcterms:W3CDTF">2016-05-16T21:37:23Z</dcterms:created>
  <dcterms:modified xsi:type="dcterms:W3CDTF">2019-10-28T16:44:46Z</dcterms:modified>
</cp:coreProperties>
</file>