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59" r:id="rId11"/>
    <p:sldId id="276" r:id="rId12"/>
    <p:sldId id="275" r:id="rId13"/>
    <p:sldId id="273" r:id="rId14"/>
    <p:sldId id="258" r:id="rId15"/>
    <p:sldId id="261" r:id="rId16"/>
    <p:sldId id="260" r:id="rId17"/>
    <p:sldId id="277" r:id="rId1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025C"/>
    <a:srgbClr val="858585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GOOG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rgbClr val="2BB3BB"/>
              </a:solidFill>
              <a:round/>
            </a:ln>
            <a:effectLst/>
          </c:spPr>
          <c:marker>
            <c:symbol val="none"/>
          </c:marker>
          <c:xVal>
            <c:numRef>
              <c:f>Sheet1!$A$1:$A$79</c:f>
              <c:numCache>
                <c:formatCode>h:mm</c:formatCode>
                <c:ptCount val="79"/>
                <c:pt idx="0">
                  <c:v>0.39583333333333331</c:v>
                </c:pt>
                <c:pt idx="1">
                  <c:v>0.39930555555555558</c:v>
                </c:pt>
                <c:pt idx="2">
                  <c:v>0.40277777777777773</c:v>
                </c:pt>
                <c:pt idx="3">
                  <c:v>0.40625</c:v>
                </c:pt>
                <c:pt idx="4">
                  <c:v>0.40972222222222227</c:v>
                </c:pt>
                <c:pt idx="5">
                  <c:v>0.41319444444444442</c:v>
                </c:pt>
                <c:pt idx="6">
                  <c:v>0.41666666666666669</c:v>
                </c:pt>
                <c:pt idx="7">
                  <c:v>0.4201388888888889</c:v>
                </c:pt>
                <c:pt idx="8">
                  <c:v>0.42361111111111099</c:v>
                </c:pt>
                <c:pt idx="9">
                  <c:v>0.42708333333333398</c:v>
                </c:pt>
                <c:pt idx="10">
                  <c:v>0.43055555555555602</c:v>
                </c:pt>
                <c:pt idx="11">
                  <c:v>0.43402777777777701</c:v>
                </c:pt>
                <c:pt idx="12">
                  <c:v>0.437499999999999</c:v>
                </c:pt>
                <c:pt idx="13">
                  <c:v>0.44097222222222099</c:v>
                </c:pt>
                <c:pt idx="14">
                  <c:v>0.44444444444444398</c:v>
                </c:pt>
                <c:pt idx="15">
                  <c:v>0.44791666666666602</c:v>
                </c:pt>
                <c:pt idx="16">
                  <c:v>0.45138888888888801</c:v>
                </c:pt>
                <c:pt idx="17">
                  <c:v>0.45486111111110999</c:v>
                </c:pt>
                <c:pt idx="18">
                  <c:v>0.45833333333333198</c:v>
                </c:pt>
                <c:pt idx="19">
                  <c:v>0.46180555555555403</c:v>
                </c:pt>
                <c:pt idx="20">
                  <c:v>0.46527777777777601</c:v>
                </c:pt>
                <c:pt idx="21">
                  <c:v>0.468749999999998</c:v>
                </c:pt>
                <c:pt idx="22">
                  <c:v>0.47222222222221999</c:v>
                </c:pt>
                <c:pt idx="23">
                  <c:v>0.47569444444444198</c:v>
                </c:pt>
                <c:pt idx="24">
                  <c:v>0.47916666666666502</c:v>
                </c:pt>
                <c:pt idx="25">
                  <c:v>0.48263888888888701</c:v>
                </c:pt>
                <c:pt idx="26">
                  <c:v>0.486111111111109</c:v>
                </c:pt>
                <c:pt idx="27">
                  <c:v>0.48958333333333098</c:v>
                </c:pt>
                <c:pt idx="28">
                  <c:v>0.49305555555555303</c:v>
                </c:pt>
                <c:pt idx="29">
                  <c:v>0.49652777777777901</c:v>
                </c:pt>
                <c:pt idx="30">
                  <c:v>0.500000000000001</c:v>
                </c:pt>
                <c:pt idx="31">
                  <c:v>0.50347222222222299</c:v>
                </c:pt>
                <c:pt idx="32">
                  <c:v>0.50694444444444497</c:v>
                </c:pt>
                <c:pt idx="33">
                  <c:v>0.51041666666666696</c:v>
                </c:pt>
                <c:pt idx="34">
                  <c:v>0.51388888888888895</c:v>
                </c:pt>
                <c:pt idx="35">
                  <c:v>0.51736111111111205</c:v>
                </c:pt>
                <c:pt idx="36">
                  <c:v>0.52083333333333504</c:v>
                </c:pt>
                <c:pt idx="37">
                  <c:v>0.52430555555555702</c:v>
                </c:pt>
                <c:pt idx="38">
                  <c:v>0.52777777777777901</c:v>
                </c:pt>
                <c:pt idx="39">
                  <c:v>0.531250000000001</c:v>
                </c:pt>
                <c:pt idx="40">
                  <c:v>0.53472222222222399</c:v>
                </c:pt>
                <c:pt idx="41">
                  <c:v>0.53819444444444597</c:v>
                </c:pt>
                <c:pt idx="42">
                  <c:v>0.54166666666666796</c:v>
                </c:pt>
                <c:pt idx="43">
                  <c:v>0.54513888888888995</c:v>
                </c:pt>
                <c:pt idx="44">
                  <c:v>0.54861111111111305</c:v>
                </c:pt>
                <c:pt idx="45">
                  <c:v>0.55208333333333504</c:v>
                </c:pt>
                <c:pt idx="46">
                  <c:v>0.55555555555555702</c:v>
                </c:pt>
                <c:pt idx="47">
                  <c:v>0.55902777777777901</c:v>
                </c:pt>
                <c:pt idx="48">
                  <c:v>0.562500000000002</c:v>
                </c:pt>
                <c:pt idx="49">
                  <c:v>0.56597222222222399</c:v>
                </c:pt>
                <c:pt idx="50">
                  <c:v>0.56944444444444597</c:v>
                </c:pt>
                <c:pt idx="51">
                  <c:v>0.57291666666666896</c:v>
                </c:pt>
                <c:pt idx="52">
                  <c:v>0.57638888888889095</c:v>
                </c:pt>
                <c:pt idx="53">
                  <c:v>0.57986111111111305</c:v>
                </c:pt>
                <c:pt idx="54">
                  <c:v>0.58333333333333504</c:v>
                </c:pt>
                <c:pt idx="55">
                  <c:v>0.58680555555555802</c:v>
                </c:pt>
                <c:pt idx="56">
                  <c:v>0.59027777777778001</c:v>
                </c:pt>
                <c:pt idx="57">
                  <c:v>0.593750000000002</c:v>
                </c:pt>
                <c:pt idx="58">
                  <c:v>0.59722222222222399</c:v>
                </c:pt>
                <c:pt idx="59">
                  <c:v>0.60069444444444697</c:v>
                </c:pt>
                <c:pt idx="60">
                  <c:v>0.60416666666666796</c:v>
                </c:pt>
                <c:pt idx="61">
                  <c:v>0.60763888888888995</c:v>
                </c:pt>
                <c:pt idx="62">
                  <c:v>0.61111111111111205</c:v>
                </c:pt>
                <c:pt idx="63">
                  <c:v>0.61458333333333404</c:v>
                </c:pt>
                <c:pt idx="64">
                  <c:v>0.61805555555555602</c:v>
                </c:pt>
                <c:pt idx="65">
                  <c:v>0.62152777777777801</c:v>
                </c:pt>
                <c:pt idx="66">
                  <c:v>0.625</c:v>
                </c:pt>
                <c:pt idx="67">
                  <c:v>0.62847222222222499</c:v>
                </c:pt>
                <c:pt idx="68">
                  <c:v>0.63194444444444697</c:v>
                </c:pt>
                <c:pt idx="69">
                  <c:v>0.63541666666666896</c:v>
                </c:pt>
                <c:pt idx="70">
                  <c:v>0.63888888888889195</c:v>
                </c:pt>
                <c:pt idx="71">
                  <c:v>0.64236111111111405</c:v>
                </c:pt>
                <c:pt idx="72">
                  <c:v>0.64583333333333603</c:v>
                </c:pt>
                <c:pt idx="73">
                  <c:v>0.64930555555555802</c:v>
                </c:pt>
                <c:pt idx="74">
                  <c:v>0.65277777777778101</c:v>
                </c:pt>
                <c:pt idx="75">
                  <c:v>0.656250000000003</c:v>
                </c:pt>
                <c:pt idx="76">
                  <c:v>0.65972222222222499</c:v>
                </c:pt>
                <c:pt idx="77">
                  <c:v>0.66319444444444697</c:v>
                </c:pt>
                <c:pt idx="78">
                  <c:v>0.66666666666666996</c:v>
                </c:pt>
              </c:numCache>
            </c:numRef>
          </c:xVal>
          <c:yVal>
            <c:numRef>
              <c:f>Sheet1!$B$1:$B$79</c:f>
              <c:numCache>
                <c:formatCode>General</c:formatCode>
                <c:ptCount val="79"/>
                <c:pt idx="0">
                  <c:v>749.4</c:v>
                </c:pt>
                <c:pt idx="1">
                  <c:v>750.05</c:v>
                </c:pt>
                <c:pt idx="2">
                  <c:v>749.32</c:v>
                </c:pt>
                <c:pt idx="3">
                  <c:v>748.1</c:v>
                </c:pt>
                <c:pt idx="4">
                  <c:v>750.39</c:v>
                </c:pt>
                <c:pt idx="5">
                  <c:v>748.25</c:v>
                </c:pt>
                <c:pt idx="6">
                  <c:v>748.25</c:v>
                </c:pt>
                <c:pt idx="7">
                  <c:v>748.9</c:v>
                </c:pt>
                <c:pt idx="8">
                  <c:v>749.55</c:v>
                </c:pt>
                <c:pt idx="9">
                  <c:v>750.01</c:v>
                </c:pt>
                <c:pt idx="10">
                  <c:v>749.5</c:v>
                </c:pt>
                <c:pt idx="11">
                  <c:v>749.39</c:v>
                </c:pt>
                <c:pt idx="12">
                  <c:v>748.62</c:v>
                </c:pt>
                <c:pt idx="13">
                  <c:v>750.09</c:v>
                </c:pt>
                <c:pt idx="14">
                  <c:v>749.36</c:v>
                </c:pt>
                <c:pt idx="15">
                  <c:v>749.9</c:v>
                </c:pt>
                <c:pt idx="16">
                  <c:v>750.08</c:v>
                </c:pt>
                <c:pt idx="17">
                  <c:v>750.56</c:v>
                </c:pt>
                <c:pt idx="18">
                  <c:v>750.02</c:v>
                </c:pt>
                <c:pt idx="19">
                  <c:v>750.02</c:v>
                </c:pt>
                <c:pt idx="20">
                  <c:v>749.45</c:v>
                </c:pt>
                <c:pt idx="21">
                  <c:v>750.11</c:v>
                </c:pt>
                <c:pt idx="22">
                  <c:v>750.13</c:v>
                </c:pt>
                <c:pt idx="23">
                  <c:v>749.55</c:v>
                </c:pt>
                <c:pt idx="24">
                  <c:v>748.77</c:v>
                </c:pt>
                <c:pt idx="25">
                  <c:v>748.5</c:v>
                </c:pt>
                <c:pt idx="26">
                  <c:v>748.75</c:v>
                </c:pt>
                <c:pt idx="27">
                  <c:v>748.83</c:v>
                </c:pt>
                <c:pt idx="28">
                  <c:v>749.09</c:v>
                </c:pt>
                <c:pt idx="29">
                  <c:v>749.55</c:v>
                </c:pt>
                <c:pt idx="30">
                  <c:v>749.39</c:v>
                </c:pt>
                <c:pt idx="31">
                  <c:v>749.26</c:v>
                </c:pt>
                <c:pt idx="32">
                  <c:v>748.22</c:v>
                </c:pt>
                <c:pt idx="33">
                  <c:v>748.13</c:v>
                </c:pt>
                <c:pt idx="34">
                  <c:v>749.07</c:v>
                </c:pt>
                <c:pt idx="35">
                  <c:v>748.65</c:v>
                </c:pt>
                <c:pt idx="36">
                  <c:v>749</c:v>
                </c:pt>
                <c:pt idx="37">
                  <c:v>748.62</c:v>
                </c:pt>
                <c:pt idx="38">
                  <c:v>748.24</c:v>
                </c:pt>
                <c:pt idx="39">
                  <c:v>747.97</c:v>
                </c:pt>
                <c:pt idx="40">
                  <c:v>747.91</c:v>
                </c:pt>
                <c:pt idx="41">
                  <c:v>747.52</c:v>
                </c:pt>
                <c:pt idx="42">
                  <c:v>747.2</c:v>
                </c:pt>
                <c:pt idx="43">
                  <c:v>746.5</c:v>
                </c:pt>
                <c:pt idx="44">
                  <c:v>745.44</c:v>
                </c:pt>
                <c:pt idx="45">
                  <c:v>744.89</c:v>
                </c:pt>
                <c:pt idx="46">
                  <c:v>745.24</c:v>
                </c:pt>
                <c:pt idx="47">
                  <c:v>745.26</c:v>
                </c:pt>
                <c:pt idx="48">
                  <c:v>744.25</c:v>
                </c:pt>
                <c:pt idx="49">
                  <c:v>743.95</c:v>
                </c:pt>
                <c:pt idx="50">
                  <c:v>743.47</c:v>
                </c:pt>
                <c:pt idx="51">
                  <c:v>743.31</c:v>
                </c:pt>
                <c:pt idx="52">
                  <c:v>743.57</c:v>
                </c:pt>
                <c:pt idx="53">
                  <c:v>743.78</c:v>
                </c:pt>
                <c:pt idx="54">
                  <c:v>743.35</c:v>
                </c:pt>
                <c:pt idx="55">
                  <c:v>742.33</c:v>
                </c:pt>
                <c:pt idx="56">
                  <c:v>742.33</c:v>
                </c:pt>
                <c:pt idx="57">
                  <c:v>741.82</c:v>
                </c:pt>
                <c:pt idx="58">
                  <c:v>742.64</c:v>
                </c:pt>
                <c:pt idx="59">
                  <c:v>743.85</c:v>
                </c:pt>
                <c:pt idx="60">
                  <c:v>742.52</c:v>
                </c:pt>
                <c:pt idx="61">
                  <c:v>741.44</c:v>
                </c:pt>
                <c:pt idx="62">
                  <c:v>742.43</c:v>
                </c:pt>
                <c:pt idx="63">
                  <c:v>740.94</c:v>
                </c:pt>
                <c:pt idx="64">
                  <c:v>741.59</c:v>
                </c:pt>
                <c:pt idx="65">
                  <c:v>743.49</c:v>
                </c:pt>
                <c:pt idx="66">
                  <c:v>743.47</c:v>
                </c:pt>
                <c:pt idx="67">
                  <c:v>744.46</c:v>
                </c:pt>
                <c:pt idx="68">
                  <c:v>744.37</c:v>
                </c:pt>
                <c:pt idx="69">
                  <c:v>743.94</c:v>
                </c:pt>
                <c:pt idx="70">
                  <c:v>744.37</c:v>
                </c:pt>
                <c:pt idx="71">
                  <c:v>745.19</c:v>
                </c:pt>
                <c:pt idx="72">
                  <c:v>745.04</c:v>
                </c:pt>
                <c:pt idx="73">
                  <c:v>745.42</c:v>
                </c:pt>
                <c:pt idx="74">
                  <c:v>745.33</c:v>
                </c:pt>
                <c:pt idx="75">
                  <c:v>744.98</c:v>
                </c:pt>
                <c:pt idx="76">
                  <c:v>745.99</c:v>
                </c:pt>
                <c:pt idx="77">
                  <c:v>745.08</c:v>
                </c:pt>
                <c:pt idx="78">
                  <c:v>744.95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234136"/>
        <c:axId val="2135152"/>
      </c:scatterChart>
      <c:valAx>
        <c:axId val="375234136"/>
        <c:scaling>
          <c:orientation val="minMax"/>
          <c:max val="0.66670000000000018"/>
          <c:min val="0.3958333333333330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152"/>
        <c:crosses val="autoZero"/>
        <c:crossBetween val="midCat"/>
        <c:majorUnit val="4.166667000000001E-2"/>
      </c:valAx>
      <c:valAx>
        <c:axId val="2135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Price (USD)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234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8869680" cy="438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640" cy="585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8869680" cy="438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8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640" cy="585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8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429240"/>
            <a:ext cx="10079280" cy="1129320"/>
          </a:xfrm>
          <a:prstGeom prst="rect">
            <a:avLst/>
          </a:prstGeom>
        </p:spPr>
      </p:pic>
      <p:pic>
        <p:nvPicPr>
          <p:cNvPr id="5" name="Picture 6"/>
          <p:cNvPicPr/>
          <p:nvPr/>
        </p:nvPicPr>
        <p:blipFill>
          <a:blip r:embed="rId15"/>
          <a:stretch>
            <a:fillRect/>
          </a:stretch>
        </p:blipFill>
        <p:spPr>
          <a:xfrm>
            <a:off x="991800" y="2165400"/>
            <a:ext cx="8314920" cy="2766600"/>
          </a:xfrm>
          <a:prstGeom prst="rect">
            <a:avLst/>
          </a:prstGeom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429240"/>
            <a:ext cx="10079280" cy="1129320"/>
          </a:xfrm>
          <a:prstGeom prst="rect">
            <a:avLst/>
          </a:prstGeom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oc/index.html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tpkelly/Hackathon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tkelly@scottlogic.com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pkelly/Hackathon" TargetMode="External"/><Relationship Id="rId2" Type="http://schemas.openxmlformats.org/officeDocument/2006/relationships/hyperlink" Target="https://hackathon-challenges.azurewebsites.net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dditional-funds.herokuapp.com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858585"/>
                </a:solidFill>
                <a:latin typeface="Steagal Light"/>
              </a:rPr>
              <a:t>Writing Your Solution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Use DailyInput and TradingManager classes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DailyInput – Stock price details for a single day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Trading Manager – Buy/sell stocks</a:t>
            </a: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85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9300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666666"/>
                </a:solidFill>
                <a:latin typeface="Steagal Light"/>
              </a:rPr>
              <a:t>Writing </a:t>
            </a:r>
            <a:r>
              <a:rPr lang="en-US" sz="4400" dirty="0" smtClean="0">
                <a:solidFill>
                  <a:srgbClr val="666666"/>
                </a:solidFill>
                <a:latin typeface="Steagal Light"/>
              </a:rPr>
              <a:t>Your Solution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692640" y="2012400"/>
            <a:ext cx="928728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153068"/>
              </p:ext>
            </p:extLst>
          </p:nvPr>
        </p:nvGraphicFramePr>
        <p:xfrm>
          <a:off x="790337" y="1666447"/>
          <a:ext cx="8595580" cy="36355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604713"/>
                <a:gridCol w="5990867"/>
              </a:tblGrid>
              <a:tr h="65057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DailyInput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TradingManager</a:t>
                      </a:r>
                      <a:endParaRPr lang="en-GB" sz="2800" dirty="0"/>
                    </a:p>
                  </a:txBody>
                  <a:tcPr/>
                </a:tc>
              </a:tr>
              <a:tr h="497495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getClose()</a:t>
                      </a:r>
                      <a:endParaRPr lang="en-GB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buyMaxNumberOfShares(DailyInput</a:t>
                      </a:r>
                      <a:r>
                        <a:rPr lang="en-GB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input)</a:t>
                      </a:r>
                      <a:endParaRPr lang="en-GB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97495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getCompany()</a:t>
                      </a:r>
                      <a:endParaRPr lang="en-GB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buyNumberOfShares(DailyInput input, int</a:t>
                      </a:r>
                      <a:r>
                        <a:rPr lang="en-GB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number)</a:t>
                      </a:r>
                      <a:endParaRPr lang="en-GB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97495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getDay()</a:t>
                      </a:r>
                      <a:endParaRPr lang="en-GB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buySharesOfValue(DailyInput input, int value)</a:t>
                      </a:r>
                      <a:endParaRPr lang="en-GB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97495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getHigh()</a:t>
                      </a:r>
                      <a:endParaRPr lang="en-GB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getAvailableFunds()</a:t>
                      </a:r>
                      <a:endParaRPr lang="en-GB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97495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getLow()</a:t>
                      </a:r>
                      <a:endParaRPr lang="en-GB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sellAllShares(DailyInput input)</a:t>
                      </a:r>
                      <a:endParaRPr lang="en-GB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97495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getOpen()</a:t>
                      </a:r>
                      <a:endParaRPr lang="en-GB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sellNumberOfShares(DailyInput input, int number)</a:t>
                      </a:r>
                      <a:endParaRPr lang="en-GB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90337" y="3856776"/>
            <a:ext cx="8595580" cy="1530036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692640" y="5785032"/>
            <a:ext cx="888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Full documentation is available </a:t>
            </a:r>
            <a:r>
              <a:rPr lang="en-GB" dirty="0" smtClean="0">
                <a:hlinkClick r:id="rId2" action="ppaction://hlinkfile"/>
              </a:rPr>
              <a:t>here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506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9300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666666"/>
                </a:solidFill>
                <a:latin typeface="Steagal Light"/>
              </a:rPr>
              <a:t>Writing </a:t>
            </a:r>
            <a:r>
              <a:rPr lang="en-US" sz="4400" dirty="0" smtClean="0">
                <a:solidFill>
                  <a:srgbClr val="666666"/>
                </a:solidFill>
                <a:latin typeface="Steagal Light"/>
              </a:rPr>
              <a:t>Your Solution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692640" y="2012400"/>
            <a:ext cx="928728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58585"/>
                </a:solidFill>
                <a:latin typeface="Steagal Light"/>
              </a:rPr>
              <a:t>Work in 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Hackathon/</a:t>
            </a:r>
            <a:r>
              <a:rPr lang="en-US" sz="2800" dirty="0" err="1" smtClean="0">
                <a:solidFill>
                  <a:srgbClr val="858585"/>
                </a:solidFill>
                <a:latin typeface="Steagal Light"/>
              </a:rPr>
              <a:t>src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/trading/TradingStrategy.java</a:t>
            </a:r>
            <a:endParaRPr dirty="0">
              <a:solidFill>
                <a:srgbClr val="858585"/>
              </a:solidFill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/>
              </a:rPr>
              <a:t>public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/>
              </a:rPr>
              <a:t>void 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makeDailyTrade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DailyTrades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 trades) </a:t>
            </a:r>
            <a:r>
              <a:rPr lang="en-US" sz="1600" b="1" dirty="0">
                <a:solidFill>
                  <a:srgbClr val="0099FF"/>
                </a:solidFill>
                <a:latin typeface="Courier New"/>
              </a:rPr>
              <a:t>throws 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… {</a:t>
            </a: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GB" sz="1600" b="1" dirty="0" smtClean="0">
                <a:solidFill>
                  <a:schemeClr val="accent3"/>
                </a:solidFill>
                <a:latin typeface="Courier New"/>
              </a:rPr>
              <a:t>  // Alternate between “buy all” and “sell all”</a:t>
            </a:r>
            <a:endParaRPr lang="en-US" sz="1600" b="1" dirty="0">
              <a:solidFill>
                <a:schemeClr val="accent3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0099FF"/>
                </a:solidFill>
                <a:latin typeface="Courier New"/>
              </a:rPr>
              <a:t>for 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DailyInput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 input : 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trades.getTrades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()) 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{</a:t>
            </a: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0099FF"/>
                </a:solidFill>
                <a:latin typeface="Courier New"/>
              </a:rPr>
              <a:t>if 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(</a:t>
            </a:r>
            <a:r>
              <a:rPr lang="en-US" sz="1600" b="1" dirty="0" err="1" smtClean="0">
                <a:solidFill>
                  <a:srgbClr val="666666"/>
                </a:solidFill>
                <a:latin typeface="Courier New"/>
              </a:rPr>
              <a:t>input.getDay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() %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</a:rPr>
              <a:t>2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 == 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</a:rPr>
              <a:t>0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) 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  </a:t>
            </a:r>
            <a:r>
              <a:rPr lang="en-US" sz="1600" b="1" dirty="0" err="1" smtClean="0">
                <a:solidFill>
                  <a:srgbClr val="666666"/>
                </a:solidFill>
                <a:latin typeface="Courier New"/>
              </a:rPr>
              <a:t>tradingManager.buyMaxNumberOfShares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(input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} </a:t>
            </a:r>
            <a:r>
              <a:rPr lang="en-US" sz="1600" b="1" dirty="0">
                <a:solidFill>
                  <a:srgbClr val="0099FF"/>
                </a:solidFill>
                <a:latin typeface="Courier New"/>
              </a:rPr>
              <a:t>else 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  </a:t>
            </a:r>
            <a:r>
              <a:rPr lang="en-US" sz="1600" b="1" dirty="0" err="1" smtClean="0">
                <a:solidFill>
                  <a:srgbClr val="666666"/>
                </a:solidFill>
                <a:latin typeface="Courier New"/>
              </a:rPr>
              <a:t>tradingManager.sellAllShares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(input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}</a:t>
            </a: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GB" sz="1600" b="1" dirty="0" smtClean="0">
                <a:solidFill>
                  <a:srgbClr val="666666"/>
                </a:solidFill>
                <a:latin typeface="Courier New"/>
              </a:rPr>
              <a:t>  }</a:t>
            </a: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}</a:t>
            </a:r>
            <a:endParaRPr b="1"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58954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858585"/>
                </a:solidFill>
                <a:latin typeface="Steagal Light"/>
              </a:rPr>
              <a:t>Instructions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92640" y="2012400"/>
            <a:ext cx="7102394" cy="712693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58585"/>
                </a:solidFill>
                <a:latin typeface="Steagal Light"/>
              </a:rPr>
              <a:t>Install from instructions 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on 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  <a:hlinkClick r:id="rId2"/>
              </a:rPr>
              <a:t>our GitHub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3907128" y="3804505"/>
            <a:ext cx="2263943" cy="1243837"/>
            <a:chOff x="1659373" y="3623627"/>
            <a:chExt cx="2263943" cy="1243837"/>
          </a:xfrm>
        </p:grpSpPr>
        <p:pic>
          <p:nvPicPr>
            <p:cNvPr id="1028" name="Picture 4" descr="Eclipse IDE for Java EE Developer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345" y="3623627"/>
              <a:ext cx="780621" cy="780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8223" y="3623627"/>
              <a:ext cx="885825" cy="82867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659373" y="4498132"/>
              <a:ext cx="2263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858585"/>
                  </a:solidFill>
                  <a:latin typeface="Steagal Light"/>
                </a:rPr>
                <a:t>Eclipse for Java EE</a:t>
              </a:r>
              <a:endParaRPr lang="en-US" dirty="0">
                <a:solidFill>
                  <a:srgbClr val="858585"/>
                </a:solidFill>
                <a:latin typeface="Steagal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858585"/>
                </a:solidFill>
                <a:latin typeface="Steagal Light"/>
              </a:rPr>
              <a:t>Schedule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12:30 </a:t>
            </a:r>
            <a:r>
              <a:rPr lang="en-GB" sz="2400" dirty="0">
                <a:solidFill>
                  <a:srgbClr val="858585"/>
                </a:solidFill>
                <a:latin typeface="Steagal Light"/>
              </a:rPr>
              <a:t> </a:t>
            </a:r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 </a:t>
            </a:r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 </a:t>
            </a:r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Start </a:t>
            </a:r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coding</a:t>
            </a:r>
            <a:endParaRPr lang="en-GB" sz="24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4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858585"/>
                </a:solidFill>
                <a:latin typeface="Steagal Light"/>
              </a:rPr>
              <a:t> </a:t>
            </a:r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2:30     Submit answers to coding challenges</a:t>
            </a:r>
            <a:endParaRPr lang="en-GB" sz="24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4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858585"/>
                </a:solidFill>
                <a:latin typeface="Steagal Light"/>
              </a:rPr>
              <a:t> </a:t>
            </a:r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2:45     Email trading strategy code</a:t>
            </a:r>
            <a:endParaRPr lang="en-GB" sz="24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4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858585"/>
                </a:solidFill>
                <a:latin typeface="Steagal Light"/>
              </a:rPr>
              <a:t> </a:t>
            </a:r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3:00     Judging </a:t>
            </a:r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and </a:t>
            </a:r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prizes</a:t>
            </a:r>
            <a:endParaRPr lang="en-GB" sz="24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4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 3:15     Pizza time!</a:t>
            </a:r>
            <a:endParaRPr sz="2400"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858585"/>
                </a:solidFill>
                <a:latin typeface="Steagal Light"/>
              </a:rPr>
              <a:t>Submitting </a:t>
            </a:r>
            <a:r>
              <a:rPr lang="en-US" sz="4400" dirty="0" smtClean="0">
                <a:solidFill>
                  <a:srgbClr val="858585"/>
                </a:solidFill>
                <a:latin typeface="Steagal Light"/>
              </a:rPr>
              <a:t>Your Solution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58585"/>
                </a:solidFill>
                <a:latin typeface="Steagal Light"/>
              </a:rPr>
              <a:t>Email your TradingStrategy.java and any associated classes to 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  <a:hlinkClick r:id="rId2"/>
              </a:rPr>
              <a:t>tkelly@scottlogic.com</a:t>
            </a:r>
            <a:endParaRPr lang="en-US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dirty="0">
              <a:solidFill>
                <a:srgbClr val="858585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58585"/>
                </a:solidFill>
                <a:latin typeface="Steagal Light"/>
              </a:rPr>
              <a:t>Keep any additional classes within the same package as </a:t>
            </a:r>
            <a:r>
              <a:rPr lang="en-US" sz="2800" dirty="0" err="1">
                <a:solidFill>
                  <a:srgbClr val="858585"/>
                </a:solidFill>
                <a:latin typeface="Steagal Light"/>
              </a:rPr>
              <a:t>TradingStrategy</a:t>
            </a:r>
            <a:r>
              <a:rPr lang="en-US" sz="2800" dirty="0">
                <a:solidFill>
                  <a:srgbClr val="858585"/>
                </a:solidFill>
                <a:latin typeface="Steagal Light"/>
              </a:rPr>
              <a:t>.</a:t>
            </a:r>
            <a:endParaRPr dirty="0">
              <a:solidFill>
                <a:srgbClr val="85858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858585"/>
                </a:solidFill>
                <a:latin typeface="Steagal Light"/>
              </a:rPr>
              <a:t>Let’s Go!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Coding Challenges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858585"/>
                </a:solidFill>
                <a:latin typeface="Steagal Light"/>
                <a:hlinkClick r:id="rId2"/>
              </a:rPr>
              <a:t>https</a:t>
            </a:r>
            <a:r>
              <a:rPr lang="en-US" sz="2800" dirty="0">
                <a:solidFill>
                  <a:srgbClr val="858585"/>
                </a:solidFill>
                <a:latin typeface="Steagal Light"/>
                <a:hlinkClick r:id="rId2"/>
              </a:rPr>
              <a:t>://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  <a:hlinkClick r:id="rId2"/>
              </a:rPr>
              <a:t>hackathon-challenges.azurewebsites.net</a:t>
            </a:r>
            <a:endParaRPr lang="en-US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GitHub</a:t>
            </a:r>
            <a:endParaRPr lang="en-US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58585"/>
                </a:solidFill>
                <a:latin typeface="Steagal Light"/>
                <a:hlinkClick r:id="rId3"/>
              </a:rPr>
              <a:t>https://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  <a:hlinkClick r:id="rId3"/>
              </a:rPr>
              <a:t>github.com/tpkelly/Hackathon</a:t>
            </a:r>
            <a:endParaRPr lang="en-US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317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858585"/>
                </a:solidFill>
                <a:latin typeface="Steagal Light"/>
              </a:rPr>
              <a:t>The </a:t>
            </a:r>
            <a:r>
              <a:rPr lang="en-US" sz="4400" dirty="0" smtClean="0">
                <a:solidFill>
                  <a:srgbClr val="858585"/>
                </a:solidFill>
                <a:latin typeface="Steagal Light"/>
              </a:rPr>
              <a:t>Challenge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You have £30,000.</a:t>
            </a:r>
          </a:p>
          <a:p>
            <a:pPr>
              <a:lnSpc>
                <a:spcPct val="90000"/>
              </a:lnSpc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Complete tasks to earn more money.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The team with the highest total cash wins!</a:t>
            </a:r>
            <a:endParaRPr lang="en-GB" sz="2800" dirty="0">
              <a:solidFill>
                <a:srgbClr val="858585"/>
              </a:solidFill>
              <a:latin typeface="Steagal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06457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858585"/>
                </a:solidFill>
                <a:latin typeface="Steagal Light"/>
              </a:rPr>
              <a:t>The </a:t>
            </a:r>
            <a:r>
              <a:rPr lang="en-US" sz="4400" dirty="0" smtClean="0">
                <a:solidFill>
                  <a:srgbClr val="858585"/>
                </a:solidFill>
                <a:latin typeface="Steagal Light"/>
              </a:rPr>
              <a:t>Challenge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Money can be earned in 2 steps: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Complete coding challenges for extra cash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Invest your money in the stock market for a profit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The more money you have to invest, the higher the potential profit.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81788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858585"/>
                </a:solidFill>
                <a:latin typeface="Steagal Light"/>
              </a:rPr>
              <a:t>Coding Challenges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Earn extra money to invest in the stock market.</a:t>
            </a:r>
          </a:p>
          <a:p>
            <a:pPr>
              <a:lnSpc>
                <a:spcPct val="90000"/>
              </a:lnSpc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There are 12 questions to complete </a:t>
            </a:r>
            <a:r>
              <a:rPr lang="en-GB" sz="2800" dirty="0" smtClean="0">
                <a:solidFill>
                  <a:srgbClr val="858585"/>
                </a:solidFill>
                <a:latin typeface="Steagal Light"/>
                <a:hlinkClick r:id="rId2"/>
              </a:rPr>
              <a:t>here</a:t>
            </a: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.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Each correctly answered question will give you more money to invest.</a:t>
            </a: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80535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858585"/>
                </a:solidFill>
                <a:latin typeface="Steagal Light"/>
              </a:rPr>
              <a:t>Invest in the Stock Market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Write an algorithm to buy and sell shares in the stock market for profit.</a:t>
            </a:r>
          </a:p>
          <a:p>
            <a:pPr>
              <a:lnSpc>
                <a:spcPct val="90000"/>
              </a:lnSpc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To make a profit: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Buy stocks at a low price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Sell stocks at a high price</a:t>
            </a: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36315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858585"/>
                </a:solidFill>
                <a:latin typeface="Steagal Light"/>
              </a:rPr>
              <a:t>Invest in the Stock Market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You will have a simulation of stock prices changing over a year.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At the end of each day, you can buy/sell any number of stocks that you can afford/have.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Write an algorithm to decide how many stocks to buy/sell each day.</a:t>
            </a: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</p:txBody>
      </p:sp>
    </p:spTree>
    <p:extLst>
      <p:ext uri="{BB962C8B-B14F-4D97-AF65-F5344CB8AC3E}">
        <p14:creationId xmlns:p14="http://schemas.microsoft.com/office/powerpoint/2010/main" val="38001389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858585"/>
                </a:solidFill>
                <a:latin typeface="Steagal Light"/>
              </a:rPr>
              <a:t>When to Buy/Sell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78414"/>
              </p:ext>
            </p:extLst>
          </p:nvPr>
        </p:nvGraphicFramePr>
        <p:xfrm>
          <a:off x="828135" y="2012400"/>
          <a:ext cx="5848710" cy="221279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92039"/>
                <a:gridCol w="4856671"/>
              </a:tblGrid>
              <a:tr h="553198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teagal Light"/>
                        </a:rPr>
                        <a:t>Open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  <a:latin typeface="Steagal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teagal Light"/>
                        </a:rPr>
                        <a:t>The stock</a:t>
                      </a:r>
                      <a:r>
                        <a:rPr lang="en-GB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teagal Light"/>
                        </a:rPr>
                        <a:t> price at the beginning of a day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  <a:latin typeface="Steagal Light"/>
                      </a:endParaRPr>
                    </a:p>
                  </a:txBody>
                  <a:tcPr/>
                </a:tc>
              </a:tr>
              <a:tr h="553198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teagal Light"/>
                        </a:rPr>
                        <a:t>Close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  <a:latin typeface="Steagal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teagal Light"/>
                        </a:rPr>
                        <a:t>The stock price at the end of a day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  <a:latin typeface="Steagal Light"/>
                      </a:endParaRPr>
                    </a:p>
                  </a:txBody>
                  <a:tcPr/>
                </a:tc>
              </a:tr>
              <a:tr h="553198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teagal Light"/>
                        </a:rPr>
                        <a:t>High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  <a:latin typeface="Steagal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teagal Light"/>
                        </a:rPr>
                        <a:t>The maximum price of the stock</a:t>
                      </a:r>
                      <a:r>
                        <a:rPr lang="en-GB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teagal Light"/>
                        </a:rPr>
                        <a:t> during a day</a:t>
                      </a:r>
                    </a:p>
                  </a:txBody>
                  <a:tcPr/>
                </a:tc>
              </a:tr>
              <a:tr h="553198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teagal Light"/>
                        </a:rPr>
                        <a:t>Low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  <a:latin typeface="Steagal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teagal Light"/>
                        </a:rPr>
                        <a:t>The minimum price of the stock</a:t>
                      </a:r>
                      <a:r>
                        <a:rPr lang="en-GB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teagal Light"/>
                        </a:rPr>
                        <a:t> during a day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  <a:latin typeface="Steagal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595505" y="1654530"/>
            <a:ext cx="3292156" cy="2974365"/>
            <a:chOff x="6595505" y="1654530"/>
            <a:chExt cx="3292156" cy="2974365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0575126"/>
                </p:ext>
              </p:extLst>
            </p:nvPr>
          </p:nvGraphicFramePr>
          <p:xfrm>
            <a:off x="6595505" y="1747196"/>
            <a:ext cx="3281363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4" name="Straight Arrow Connector 3"/>
            <p:cNvCxnSpPr/>
            <p:nvPr/>
          </p:nvCxnSpPr>
          <p:spPr>
            <a:xfrm>
              <a:off x="7731659" y="2012400"/>
              <a:ext cx="0" cy="359608"/>
            </a:xfrm>
            <a:prstGeom prst="straightConnector1">
              <a:avLst/>
            </a:prstGeom>
            <a:ln>
              <a:solidFill>
                <a:srgbClr val="AF025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223156" y="2128586"/>
              <a:ext cx="0" cy="359608"/>
            </a:xfrm>
            <a:prstGeom prst="straightConnector1">
              <a:avLst/>
            </a:prstGeom>
            <a:ln>
              <a:solidFill>
                <a:srgbClr val="AF025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593655" y="2759188"/>
              <a:ext cx="0" cy="359608"/>
            </a:xfrm>
            <a:prstGeom prst="straightConnector1">
              <a:avLst/>
            </a:prstGeom>
            <a:ln>
              <a:solidFill>
                <a:srgbClr val="AF025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144000" y="3847724"/>
              <a:ext cx="0" cy="525100"/>
            </a:xfrm>
            <a:prstGeom prst="straightConnector1">
              <a:avLst/>
            </a:prstGeom>
            <a:ln>
              <a:solidFill>
                <a:srgbClr val="AF025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882238" y="4351896"/>
              <a:ext cx="523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AF025C"/>
                  </a:solidFill>
                </a:rPr>
                <a:t>Low</a:t>
              </a:r>
              <a:endParaRPr lang="en-GB" sz="1200" dirty="0">
                <a:solidFill>
                  <a:srgbClr val="AF025C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99648" y="2482189"/>
              <a:ext cx="5880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AF025C"/>
                  </a:solidFill>
                </a:rPr>
                <a:t>Close</a:t>
              </a:r>
              <a:endParaRPr lang="en-GB" sz="1200" dirty="0">
                <a:solidFill>
                  <a:srgbClr val="AF025C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9897" y="1654530"/>
              <a:ext cx="523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AF025C"/>
                  </a:solidFill>
                </a:rPr>
                <a:t>High</a:t>
              </a:r>
              <a:endParaRPr lang="en-GB" sz="1200" dirty="0">
                <a:solidFill>
                  <a:srgbClr val="AF025C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27337" y="1793029"/>
              <a:ext cx="586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AF025C"/>
                  </a:solidFill>
                </a:rPr>
                <a:t>Open</a:t>
              </a:r>
              <a:endParaRPr lang="en-GB" sz="1200" dirty="0">
                <a:solidFill>
                  <a:srgbClr val="AF025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1072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858585"/>
                </a:solidFill>
                <a:latin typeface="Steagal Light"/>
              </a:rPr>
              <a:t>When to Buy/Sell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You can buy/sell stocks at the </a:t>
            </a:r>
            <a:r>
              <a:rPr lang="en-GB" sz="2800" dirty="0" smtClean="0">
                <a:solidFill>
                  <a:srgbClr val="AF025C"/>
                </a:solidFill>
                <a:latin typeface="Steagal Light"/>
              </a:rPr>
              <a:t>close</a:t>
            </a: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 price.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Possible indicators a stock price is rising: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The close price is higher than the open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The difference between the high and low is large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These are just suggestions and are not guarantees!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lang="en-GB" sz="2800" dirty="0">
              <a:solidFill>
                <a:srgbClr val="858585"/>
              </a:solidFill>
              <a:latin typeface="Steagal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82618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9300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666666"/>
                </a:solidFill>
                <a:latin typeface="Steagal Light"/>
              </a:rPr>
              <a:t>Writing </a:t>
            </a:r>
            <a:r>
              <a:rPr lang="en-US" sz="4400" dirty="0" smtClean="0">
                <a:solidFill>
                  <a:srgbClr val="666666"/>
                </a:solidFill>
                <a:latin typeface="Steagal Light"/>
              </a:rPr>
              <a:t>Your Solution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692640" y="2012400"/>
            <a:ext cx="928728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58585"/>
                </a:solidFill>
                <a:latin typeface="Steagal Light"/>
              </a:rPr>
              <a:t>Work in 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Hackathon/</a:t>
            </a:r>
            <a:r>
              <a:rPr lang="en-US" sz="2800" dirty="0" err="1" smtClean="0">
                <a:solidFill>
                  <a:srgbClr val="858585"/>
                </a:solidFill>
                <a:latin typeface="Steagal Light"/>
              </a:rPr>
              <a:t>src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/trading/TradingStrategy.java</a:t>
            </a:r>
            <a:endParaRPr dirty="0">
              <a:solidFill>
                <a:srgbClr val="858585"/>
              </a:solidFill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/>
              </a:rPr>
              <a:t>public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/>
              </a:rPr>
              <a:t>void 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makeDailyTrade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DailyTrades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 trades) </a:t>
            </a:r>
            <a:r>
              <a:rPr lang="en-US" sz="1600" b="1" dirty="0">
                <a:solidFill>
                  <a:srgbClr val="0099FF"/>
                </a:solidFill>
                <a:latin typeface="Courier New"/>
              </a:rPr>
              <a:t>throws 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… {</a:t>
            </a: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0099FF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99FF"/>
                </a:solidFill>
                <a:latin typeface="Courier New"/>
              </a:rPr>
              <a:t> for 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DailyInput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 input : 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trades.getTrades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()) 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{</a:t>
            </a: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GB" sz="1600" b="1" dirty="0" smtClean="0">
                <a:solidFill>
                  <a:schemeClr val="accent3"/>
                </a:solidFill>
                <a:latin typeface="Courier New"/>
              </a:rPr>
              <a:t>    // Trading strategy here</a:t>
            </a:r>
            <a:endParaRPr lang="en-US" sz="1600" b="1" dirty="0">
              <a:solidFill>
                <a:schemeClr val="accent3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GB" sz="1600" b="1" dirty="0" smtClean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GB" sz="1600" b="1" dirty="0" smtClean="0">
                <a:solidFill>
                  <a:srgbClr val="666666"/>
                </a:solidFill>
                <a:latin typeface="Courier New"/>
              </a:rPr>
              <a:t>  }</a:t>
            </a: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}</a:t>
            </a:r>
            <a:endParaRPr b="1"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BB3BB"/>
      </a:hlink>
      <a:folHlink>
        <a:srgbClr val="2BB3B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10227</TotalTime>
  <Words>519</Words>
  <Application>Microsoft Office PowerPoint</Application>
  <PresentationFormat>Custom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Courier New</vt:lpstr>
      <vt:lpstr>DejaVu Sans</vt:lpstr>
      <vt:lpstr>StarSymbol</vt:lpstr>
      <vt:lpstr>Steagal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Kelly</dc:creator>
  <cp:lastModifiedBy>Lauren Clark</cp:lastModifiedBy>
  <cp:revision>37</cp:revision>
  <dcterms:modified xsi:type="dcterms:W3CDTF">2016-04-13T16:13:50Z</dcterms:modified>
</cp:coreProperties>
</file>