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93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57A44-7C46-406A-9279-72326EBBCC3F}" type="datetimeFigureOut">
              <a:rPr lang="en-US" smtClean="0"/>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4D868-026F-4062-938A-C3B6DAC2F9BB}" type="slidenum">
              <a:rPr lang="en-US" smtClean="0"/>
              <a:t>‹#›</a:t>
            </a:fld>
            <a:endParaRPr lang="en-US"/>
          </a:p>
        </p:txBody>
      </p:sp>
    </p:spTree>
    <p:extLst>
      <p:ext uri="{BB962C8B-B14F-4D97-AF65-F5344CB8AC3E}">
        <p14:creationId xmlns:p14="http://schemas.microsoft.com/office/powerpoint/2010/main" val="57413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57A44-7C46-406A-9279-72326EBBCC3F}" type="datetimeFigureOut">
              <a:rPr lang="en-US" smtClean="0"/>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4D868-026F-4062-938A-C3B6DAC2F9BB}" type="slidenum">
              <a:rPr lang="en-US" smtClean="0"/>
              <a:t>‹#›</a:t>
            </a:fld>
            <a:endParaRPr lang="en-US"/>
          </a:p>
        </p:txBody>
      </p:sp>
    </p:spTree>
    <p:extLst>
      <p:ext uri="{BB962C8B-B14F-4D97-AF65-F5344CB8AC3E}">
        <p14:creationId xmlns:p14="http://schemas.microsoft.com/office/powerpoint/2010/main" val="150464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57A44-7C46-406A-9279-72326EBBCC3F}" type="datetimeFigureOut">
              <a:rPr lang="en-US" smtClean="0"/>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4D868-026F-4062-938A-C3B6DAC2F9BB}" type="slidenum">
              <a:rPr lang="en-US" smtClean="0"/>
              <a:t>‹#›</a:t>
            </a:fld>
            <a:endParaRPr lang="en-US"/>
          </a:p>
        </p:txBody>
      </p:sp>
    </p:spTree>
    <p:extLst>
      <p:ext uri="{BB962C8B-B14F-4D97-AF65-F5344CB8AC3E}">
        <p14:creationId xmlns:p14="http://schemas.microsoft.com/office/powerpoint/2010/main" val="3665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57A44-7C46-406A-9279-72326EBBCC3F}" type="datetimeFigureOut">
              <a:rPr lang="en-US" smtClean="0"/>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4D868-026F-4062-938A-C3B6DAC2F9BB}" type="slidenum">
              <a:rPr lang="en-US" smtClean="0"/>
              <a:t>‹#›</a:t>
            </a:fld>
            <a:endParaRPr lang="en-US"/>
          </a:p>
        </p:txBody>
      </p:sp>
    </p:spTree>
    <p:extLst>
      <p:ext uri="{BB962C8B-B14F-4D97-AF65-F5344CB8AC3E}">
        <p14:creationId xmlns:p14="http://schemas.microsoft.com/office/powerpoint/2010/main" val="271882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57A44-7C46-406A-9279-72326EBBCC3F}" type="datetimeFigureOut">
              <a:rPr lang="en-US" smtClean="0"/>
              <a:t>6/8/2011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4D868-026F-4062-938A-C3B6DAC2F9BB}" type="slidenum">
              <a:rPr lang="en-US" smtClean="0"/>
              <a:t>‹#›</a:t>
            </a:fld>
            <a:endParaRPr lang="en-US"/>
          </a:p>
        </p:txBody>
      </p:sp>
    </p:spTree>
    <p:extLst>
      <p:ext uri="{BB962C8B-B14F-4D97-AF65-F5344CB8AC3E}">
        <p14:creationId xmlns:p14="http://schemas.microsoft.com/office/powerpoint/2010/main" val="254634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57A44-7C46-406A-9279-72326EBBCC3F}" type="datetimeFigureOut">
              <a:rPr lang="en-US" smtClean="0"/>
              <a:t>6/8/2011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4D868-026F-4062-938A-C3B6DAC2F9BB}" type="slidenum">
              <a:rPr lang="en-US" smtClean="0"/>
              <a:t>‹#›</a:t>
            </a:fld>
            <a:endParaRPr lang="en-US"/>
          </a:p>
        </p:txBody>
      </p:sp>
    </p:spTree>
    <p:extLst>
      <p:ext uri="{BB962C8B-B14F-4D97-AF65-F5344CB8AC3E}">
        <p14:creationId xmlns:p14="http://schemas.microsoft.com/office/powerpoint/2010/main" val="287629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57A44-7C46-406A-9279-72326EBBCC3F}" type="datetimeFigureOut">
              <a:rPr lang="en-US" smtClean="0"/>
              <a:t>6/8/2011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4D868-026F-4062-938A-C3B6DAC2F9BB}" type="slidenum">
              <a:rPr lang="en-US" smtClean="0"/>
              <a:t>‹#›</a:t>
            </a:fld>
            <a:endParaRPr lang="en-US"/>
          </a:p>
        </p:txBody>
      </p:sp>
    </p:spTree>
    <p:extLst>
      <p:ext uri="{BB962C8B-B14F-4D97-AF65-F5344CB8AC3E}">
        <p14:creationId xmlns:p14="http://schemas.microsoft.com/office/powerpoint/2010/main" val="3757688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57A44-7C46-406A-9279-72326EBBCC3F}" type="datetimeFigureOut">
              <a:rPr lang="en-US" smtClean="0"/>
              <a:t>6/8/2011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4D868-026F-4062-938A-C3B6DAC2F9BB}" type="slidenum">
              <a:rPr lang="en-US" smtClean="0"/>
              <a:t>‹#›</a:t>
            </a:fld>
            <a:endParaRPr lang="en-US"/>
          </a:p>
        </p:txBody>
      </p:sp>
    </p:spTree>
    <p:extLst>
      <p:ext uri="{BB962C8B-B14F-4D97-AF65-F5344CB8AC3E}">
        <p14:creationId xmlns:p14="http://schemas.microsoft.com/office/powerpoint/2010/main" val="36141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57A44-7C46-406A-9279-72326EBBCC3F}" type="datetimeFigureOut">
              <a:rPr lang="en-US" smtClean="0"/>
              <a:t>6/8/2011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4D868-026F-4062-938A-C3B6DAC2F9BB}" type="slidenum">
              <a:rPr lang="en-US" smtClean="0"/>
              <a:t>‹#›</a:t>
            </a:fld>
            <a:endParaRPr lang="en-US"/>
          </a:p>
        </p:txBody>
      </p:sp>
    </p:spTree>
    <p:extLst>
      <p:ext uri="{BB962C8B-B14F-4D97-AF65-F5344CB8AC3E}">
        <p14:creationId xmlns:p14="http://schemas.microsoft.com/office/powerpoint/2010/main" val="43065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57A44-7C46-406A-9279-72326EBBCC3F}" type="datetimeFigureOut">
              <a:rPr lang="en-US" smtClean="0"/>
              <a:t>6/8/2011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4D868-026F-4062-938A-C3B6DAC2F9BB}" type="slidenum">
              <a:rPr lang="en-US" smtClean="0"/>
              <a:t>‹#›</a:t>
            </a:fld>
            <a:endParaRPr lang="en-US"/>
          </a:p>
        </p:txBody>
      </p:sp>
    </p:spTree>
    <p:extLst>
      <p:ext uri="{BB962C8B-B14F-4D97-AF65-F5344CB8AC3E}">
        <p14:creationId xmlns:p14="http://schemas.microsoft.com/office/powerpoint/2010/main" val="67382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57A44-7C46-406A-9279-72326EBBCC3F}" type="datetimeFigureOut">
              <a:rPr lang="en-US" smtClean="0"/>
              <a:t>6/8/2011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4D868-026F-4062-938A-C3B6DAC2F9BB}" type="slidenum">
              <a:rPr lang="en-US" smtClean="0"/>
              <a:t>‹#›</a:t>
            </a:fld>
            <a:endParaRPr lang="en-US"/>
          </a:p>
        </p:txBody>
      </p:sp>
    </p:spTree>
    <p:extLst>
      <p:ext uri="{BB962C8B-B14F-4D97-AF65-F5344CB8AC3E}">
        <p14:creationId xmlns:p14="http://schemas.microsoft.com/office/powerpoint/2010/main" val="87515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57A44-7C46-406A-9279-72326EBBCC3F}" type="datetimeFigureOut">
              <a:rPr lang="en-US" smtClean="0"/>
              <a:t>6/8/2011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4D868-026F-4062-938A-C3B6DAC2F9BB}" type="slidenum">
              <a:rPr lang="en-US" smtClean="0"/>
              <a:t>‹#›</a:t>
            </a:fld>
            <a:endParaRPr lang="en-US"/>
          </a:p>
        </p:txBody>
      </p:sp>
    </p:spTree>
    <p:extLst>
      <p:ext uri="{BB962C8B-B14F-4D97-AF65-F5344CB8AC3E}">
        <p14:creationId xmlns:p14="http://schemas.microsoft.com/office/powerpoint/2010/main" val="1107049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p:cNvSpPr/>
          <p:nvPr/>
        </p:nvSpPr>
        <p:spPr>
          <a:xfrm>
            <a:off x="3505200" y="838200"/>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 Particles</a:t>
            </a:r>
            <a:endParaRPr lang="en-US" dirty="0"/>
          </a:p>
        </p:txBody>
      </p:sp>
      <p:sp>
        <p:nvSpPr>
          <p:cNvPr id="6" name="Flowchart: Process 5"/>
          <p:cNvSpPr/>
          <p:nvPr/>
        </p:nvSpPr>
        <p:spPr>
          <a:xfrm>
            <a:off x="6553200" y="1992376"/>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Apply Move</a:t>
            </a:r>
            <a:endParaRPr lang="en-US" dirty="0"/>
          </a:p>
        </p:txBody>
      </p:sp>
      <p:sp>
        <p:nvSpPr>
          <p:cNvPr id="7" name="Flowchart: Process 6"/>
          <p:cNvSpPr/>
          <p:nvPr/>
        </p:nvSpPr>
        <p:spPr>
          <a:xfrm>
            <a:off x="6553200" y="3057652"/>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Take Reading</a:t>
            </a:r>
            <a:endParaRPr lang="en-US" dirty="0"/>
          </a:p>
        </p:txBody>
      </p:sp>
      <p:sp>
        <p:nvSpPr>
          <p:cNvPr id="8" name="Flowchart: Process 7"/>
          <p:cNvSpPr/>
          <p:nvPr/>
        </p:nvSpPr>
        <p:spPr>
          <a:xfrm>
            <a:off x="6553200" y="4122928"/>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Weight</a:t>
            </a:r>
            <a:endParaRPr lang="en-US" dirty="0"/>
          </a:p>
        </p:txBody>
      </p:sp>
      <p:sp>
        <p:nvSpPr>
          <p:cNvPr id="10" name="Flowchart: Decision 9"/>
          <p:cNvSpPr/>
          <p:nvPr/>
        </p:nvSpPr>
        <p:spPr>
          <a:xfrm>
            <a:off x="3619500" y="1903476"/>
            <a:ext cx="1828800"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Are all pose locations same?</a:t>
            </a:r>
            <a:endParaRPr lang="en-US" sz="1200" dirty="0"/>
          </a:p>
        </p:txBody>
      </p:sp>
      <p:sp>
        <p:nvSpPr>
          <p:cNvPr id="17" name="TextBox 16"/>
          <p:cNvSpPr txBox="1"/>
          <p:nvPr/>
        </p:nvSpPr>
        <p:spPr>
          <a:xfrm>
            <a:off x="2609850" y="1903476"/>
            <a:ext cx="914400" cy="369332"/>
          </a:xfrm>
          <a:prstGeom prst="rect">
            <a:avLst/>
          </a:prstGeom>
          <a:noFill/>
        </p:spPr>
        <p:txBody>
          <a:bodyPr wrap="square" rtlCol="0">
            <a:spAutoFit/>
          </a:bodyPr>
          <a:lstStyle/>
          <a:p>
            <a:pPr algn="ctr"/>
            <a:r>
              <a:rPr lang="en-US" dirty="0" smtClean="0"/>
              <a:t>Yes</a:t>
            </a:r>
            <a:endParaRPr lang="en-US" dirty="0"/>
          </a:p>
        </p:txBody>
      </p:sp>
      <p:sp>
        <p:nvSpPr>
          <p:cNvPr id="18" name="TextBox 17"/>
          <p:cNvSpPr txBox="1"/>
          <p:nvPr/>
        </p:nvSpPr>
        <p:spPr>
          <a:xfrm>
            <a:off x="5543550" y="1903476"/>
            <a:ext cx="914400" cy="369332"/>
          </a:xfrm>
          <a:prstGeom prst="rect">
            <a:avLst/>
          </a:prstGeom>
          <a:noFill/>
        </p:spPr>
        <p:txBody>
          <a:bodyPr wrap="square" rtlCol="0">
            <a:spAutoFit/>
          </a:bodyPr>
          <a:lstStyle/>
          <a:p>
            <a:pPr algn="ctr"/>
            <a:r>
              <a:rPr lang="en-US" dirty="0" smtClean="0"/>
              <a:t>No</a:t>
            </a:r>
            <a:endParaRPr lang="en-US" dirty="0"/>
          </a:p>
        </p:txBody>
      </p:sp>
      <p:cxnSp>
        <p:nvCxnSpPr>
          <p:cNvPr id="21" name="Straight Arrow Connector 20"/>
          <p:cNvCxnSpPr>
            <a:stCxn id="5" idx="2"/>
            <a:endCxn id="10" idx="0"/>
          </p:cNvCxnSpPr>
          <p:nvPr/>
        </p:nvCxnSpPr>
        <p:spPr>
          <a:xfrm>
            <a:off x="4533900" y="1447800"/>
            <a:ext cx="0" cy="455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581900" y="2601976"/>
            <a:ext cx="0" cy="455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581900" y="3667252"/>
            <a:ext cx="0" cy="455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94600" y="4732528"/>
            <a:ext cx="0" cy="455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Process 24"/>
          <p:cNvSpPr/>
          <p:nvPr/>
        </p:nvSpPr>
        <p:spPr>
          <a:xfrm>
            <a:off x="6553200" y="5188204"/>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Resample</a:t>
            </a:r>
            <a:endParaRPr lang="en-US" dirty="0"/>
          </a:p>
        </p:txBody>
      </p:sp>
      <p:cxnSp>
        <p:nvCxnSpPr>
          <p:cNvPr id="31" name="Elbow Connector 30"/>
          <p:cNvCxnSpPr>
            <a:stCxn id="25" idx="1"/>
            <a:endCxn id="10" idx="2"/>
          </p:cNvCxnSpPr>
          <p:nvPr/>
        </p:nvCxnSpPr>
        <p:spPr>
          <a:xfrm rot="10800000">
            <a:off x="4533900" y="2703576"/>
            <a:ext cx="2019300" cy="278942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Flowchart: Process 32"/>
          <p:cNvSpPr/>
          <p:nvPr/>
        </p:nvSpPr>
        <p:spPr>
          <a:xfrm>
            <a:off x="457200" y="1995551"/>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MCL Complete</a:t>
            </a:r>
            <a:endParaRPr lang="en-US" dirty="0"/>
          </a:p>
        </p:txBody>
      </p:sp>
      <p:cxnSp>
        <p:nvCxnSpPr>
          <p:cNvPr id="36" name="Straight Arrow Connector 35"/>
          <p:cNvCxnSpPr>
            <a:stCxn id="10" idx="3"/>
            <a:endCxn id="6" idx="1"/>
          </p:cNvCxnSpPr>
          <p:nvPr/>
        </p:nvCxnSpPr>
        <p:spPr>
          <a:xfrm flipV="1">
            <a:off x="5448300" y="2297176"/>
            <a:ext cx="11049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1"/>
            <a:endCxn id="33" idx="3"/>
          </p:cNvCxnSpPr>
          <p:nvPr/>
        </p:nvCxnSpPr>
        <p:spPr>
          <a:xfrm flipH="1" flipV="1">
            <a:off x="2514600" y="2300351"/>
            <a:ext cx="11049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85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152400" y="152400"/>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 Particles</a:t>
            </a:r>
            <a:endParaRPr lang="en-US" dirty="0"/>
          </a:p>
        </p:txBody>
      </p:sp>
      <p:sp>
        <p:nvSpPr>
          <p:cNvPr id="10" name="TextBox 9"/>
          <p:cNvSpPr txBox="1"/>
          <p:nvPr/>
        </p:nvSpPr>
        <p:spPr>
          <a:xfrm>
            <a:off x="152400" y="914400"/>
            <a:ext cx="8839200" cy="5355312"/>
          </a:xfrm>
          <a:prstGeom prst="rect">
            <a:avLst/>
          </a:prstGeom>
          <a:noFill/>
        </p:spPr>
        <p:txBody>
          <a:bodyPr wrap="square" rtlCol="0">
            <a:spAutoFit/>
          </a:bodyPr>
          <a:lstStyle/>
          <a:p>
            <a:pPr marL="285750" indent="-285750">
              <a:buFont typeface="Arial" pitchFamily="34" charset="0"/>
              <a:buChar char="•"/>
            </a:pPr>
            <a:r>
              <a:rPr lang="en-US" dirty="0" smtClean="0"/>
              <a:t>Create a matrix of particle locations m x n with m = length of environment and n = width of environment.</a:t>
            </a:r>
          </a:p>
          <a:p>
            <a:pPr marL="285750" indent="-285750">
              <a:buFont typeface="Arial" pitchFamily="34" charset="0"/>
              <a:buChar char="•"/>
            </a:pPr>
            <a:r>
              <a:rPr lang="en-US" dirty="0"/>
              <a:t>Within the matrix check if cell at location x, y is a wall (obstruction</a:t>
            </a:r>
            <a:r>
              <a:rPr lang="en-US" dirty="0" smtClean="0"/>
              <a:t>).</a:t>
            </a:r>
          </a:p>
          <a:p>
            <a:pPr marL="285750" indent="-285750">
              <a:buFont typeface="Arial" pitchFamily="34" charset="0"/>
              <a:buChar char="•"/>
            </a:pPr>
            <a:r>
              <a:rPr lang="en-US" dirty="0" smtClean="0"/>
              <a:t>If the location is not a wall place for particles in the location; each with one of the four cardinal directions.</a:t>
            </a:r>
          </a:p>
          <a:p>
            <a:pPr marL="285750" indent="-285750">
              <a:buFont typeface="Arial" pitchFamily="34" charset="0"/>
              <a:buChar char="•"/>
            </a:pPr>
            <a:r>
              <a:rPr lang="en-US" dirty="0" smtClean="0"/>
              <a:t>Get cardinal direction distances for each poses that is created.</a:t>
            </a:r>
            <a:endParaRPr lang="en-US" dirty="0"/>
          </a:p>
          <a:p>
            <a:endParaRPr lang="en-US" dirty="0" smtClean="0"/>
          </a:p>
          <a:p>
            <a:r>
              <a:rPr lang="en-US" b="1" dirty="0" smtClean="0"/>
              <a:t>Code Logic:</a:t>
            </a:r>
          </a:p>
          <a:p>
            <a:r>
              <a:rPr lang="en-US" dirty="0" smtClean="0"/>
              <a:t>For </a:t>
            </a:r>
            <a:r>
              <a:rPr lang="en-US" dirty="0"/>
              <a:t>length of pose set from 0 to length of </a:t>
            </a:r>
            <a:r>
              <a:rPr lang="en-US" dirty="0" smtClean="0"/>
              <a:t>environment</a:t>
            </a:r>
          </a:p>
          <a:p>
            <a:endParaRPr lang="en-US" dirty="0"/>
          </a:p>
          <a:p>
            <a:r>
              <a:rPr lang="en-US" dirty="0" smtClean="0"/>
              <a:t>	</a:t>
            </a:r>
            <a:r>
              <a:rPr lang="en-US" dirty="0"/>
              <a:t>For length of pose set from 0 to length of </a:t>
            </a:r>
            <a:r>
              <a:rPr lang="en-US" dirty="0" smtClean="0"/>
              <a:t>environment</a:t>
            </a:r>
          </a:p>
          <a:p>
            <a:endParaRPr lang="en-US" dirty="0"/>
          </a:p>
          <a:p>
            <a:r>
              <a:rPr lang="en-US" dirty="0" smtClean="0"/>
              <a:t>		If location is not an obstruction</a:t>
            </a:r>
          </a:p>
          <a:p>
            <a:r>
              <a:rPr lang="en-US" dirty="0"/>
              <a:t>	</a:t>
            </a:r>
            <a:r>
              <a:rPr lang="en-US" dirty="0" smtClean="0"/>
              <a:t>		</a:t>
            </a:r>
          </a:p>
          <a:p>
            <a:r>
              <a:rPr lang="en-US" dirty="0"/>
              <a:t>	</a:t>
            </a:r>
            <a:r>
              <a:rPr lang="en-US" dirty="0" smtClean="0"/>
              <a:t>		create pose (x, y, 0°, North, South, East, West)</a:t>
            </a:r>
          </a:p>
          <a:p>
            <a:r>
              <a:rPr lang="en-US" dirty="0"/>
              <a:t>			create pose (x, y, </a:t>
            </a:r>
            <a:r>
              <a:rPr lang="en-US" dirty="0" smtClean="0"/>
              <a:t>90</a:t>
            </a:r>
            <a:r>
              <a:rPr lang="en-US" dirty="0"/>
              <a:t>°, North, South, East, West)</a:t>
            </a:r>
          </a:p>
          <a:p>
            <a:r>
              <a:rPr lang="en-US" dirty="0"/>
              <a:t>			create pose (x, y, </a:t>
            </a:r>
            <a:r>
              <a:rPr lang="en-US" dirty="0" smtClean="0"/>
              <a:t>180</a:t>
            </a:r>
            <a:r>
              <a:rPr lang="en-US" dirty="0"/>
              <a:t>°, North, South, East, West)</a:t>
            </a:r>
          </a:p>
          <a:p>
            <a:r>
              <a:rPr lang="en-US" dirty="0"/>
              <a:t>			create pose (x, y, </a:t>
            </a:r>
            <a:r>
              <a:rPr lang="en-US" dirty="0" smtClean="0"/>
              <a:t>270°, </a:t>
            </a:r>
            <a:r>
              <a:rPr lang="en-US" dirty="0"/>
              <a:t>North, South, East, West)</a:t>
            </a:r>
          </a:p>
          <a:p>
            <a:endParaRPr lang="en-US" dirty="0"/>
          </a:p>
        </p:txBody>
      </p:sp>
    </p:spTree>
    <p:extLst>
      <p:ext uri="{BB962C8B-B14F-4D97-AF65-F5344CB8AC3E}">
        <p14:creationId xmlns:p14="http://schemas.microsoft.com/office/powerpoint/2010/main" val="379754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152400" y="152400"/>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 Particles</a:t>
            </a:r>
            <a:endParaRPr lang="en-US" dirty="0"/>
          </a:p>
        </p:txBody>
      </p:sp>
      <p:sp>
        <p:nvSpPr>
          <p:cNvPr id="3" name="Rectangle 2"/>
          <p:cNvSpPr/>
          <p:nvPr/>
        </p:nvSpPr>
        <p:spPr>
          <a:xfrm>
            <a:off x="1905000" y="1752600"/>
            <a:ext cx="6934200" cy="441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Arrow Connector 5"/>
          <p:cNvCxnSpPr/>
          <p:nvPr/>
        </p:nvCxnSpPr>
        <p:spPr>
          <a:xfrm>
            <a:off x="1905000" y="1447800"/>
            <a:ext cx="6934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0200" y="1752600"/>
            <a:ext cx="0" cy="441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00400" y="1143000"/>
            <a:ext cx="4191000" cy="369332"/>
          </a:xfrm>
          <a:prstGeom prst="rect">
            <a:avLst/>
          </a:prstGeom>
          <a:noFill/>
        </p:spPr>
        <p:txBody>
          <a:bodyPr wrap="square" rtlCol="0">
            <a:spAutoFit/>
          </a:bodyPr>
          <a:lstStyle/>
          <a:p>
            <a:r>
              <a:rPr lang="en-US" dirty="0" smtClean="0"/>
              <a:t>For loop for the length of the environment</a:t>
            </a:r>
            <a:endParaRPr lang="en-US" dirty="0"/>
          </a:p>
        </p:txBody>
      </p:sp>
      <p:sp>
        <p:nvSpPr>
          <p:cNvPr id="10" name="TextBox 9"/>
          <p:cNvSpPr txBox="1"/>
          <p:nvPr/>
        </p:nvSpPr>
        <p:spPr>
          <a:xfrm>
            <a:off x="152400" y="3124200"/>
            <a:ext cx="1447800" cy="923330"/>
          </a:xfrm>
          <a:prstGeom prst="rect">
            <a:avLst/>
          </a:prstGeom>
          <a:noFill/>
        </p:spPr>
        <p:txBody>
          <a:bodyPr wrap="square" rtlCol="0">
            <a:spAutoFit/>
          </a:bodyPr>
          <a:lstStyle/>
          <a:p>
            <a:pPr algn="r"/>
            <a:r>
              <a:rPr lang="en-US" dirty="0" smtClean="0"/>
              <a:t>For loop for the width of environment</a:t>
            </a:r>
            <a:endParaRPr lang="en-US" dirty="0"/>
          </a:p>
        </p:txBody>
      </p:sp>
      <p:cxnSp>
        <p:nvCxnSpPr>
          <p:cNvPr id="14" name="Straight Connector 13"/>
          <p:cNvCxnSpPr/>
          <p:nvPr/>
        </p:nvCxnSpPr>
        <p:spPr>
          <a:xfrm>
            <a:off x="4191000" y="1752600"/>
            <a:ext cx="0" cy="16002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6324600" y="1752600"/>
            <a:ext cx="0" cy="16002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a:off x="4191000" y="3352800"/>
            <a:ext cx="21336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4419600" y="2362200"/>
            <a:ext cx="1676400" cy="369332"/>
          </a:xfrm>
          <a:prstGeom prst="rect">
            <a:avLst/>
          </a:prstGeom>
          <a:noFill/>
        </p:spPr>
        <p:txBody>
          <a:bodyPr wrap="square" rtlCol="0">
            <a:spAutoFit/>
          </a:bodyPr>
          <a:lstStyle/>
          <a:p>
            <a:pPr algn="ctr"/>
            <a:r>
              <a:rPr lang="en-US" dirty="0" smtClean="0"/>
              <a:t>obstruction</a:t>
            </a:r>
            <a:endParaRPr lang="en-US" dirty="0"/>
          </a:p>
        </p:txBody>
      </p:sp>
      <p:sp>
        <p:nvSpPr>
          <p:cNvPr id="20" name="Oval 19"/>
          <p:cNvSpPr/>
          <p:nvPr/>
        </p:nvSpPr>
        <p:spPr>
          <a:xfrm>
            <a:off x="4419600" y="4597400"/>
            <a:ext cx="381000" cy="381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2" name="Straight Arrow Connector 21"/>
          <p:cNvCxnSpPr>
            <a:stCxn id="20" idx="0"/>
          </p:cNvCxnSpPr>
          <p:nvPr/>
        </p:nvCxnSpPr>
        <p:spPr>
          <a:xfrm flipV="1">
            <a:off x="4610100" y="3352800"/>
            <a:ext cx="0" cy="1244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3" name="Straight Arrow Connector 22"/>
          <p:cNvCxnSpPr/>
          <p:nvPr/>
        </p:nvCxnSpPr>
        <p:spPr>
          <a:xfrm flipV="1">
            <a:off x="4800600" y="4775200"/>
            <a:ext cx="40386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a:stCxn id="20" idx="2"/>
          </p:cNvCxnSpPr>
          <p:nvPr/>
        </p:nvCxnSpPr>
        <p:spPr>
          <a:xfrm flipH="1" flipV="1">
            <a:off x="1905000" y="4775200"/>
            <a:ext cx="25146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a:stCxn id="20" idx="4"/>
          </p:cNvCxnSpPr>
          <p:nvPr/>
        </p:nvCxnSpPr>
        <p:spPr>
          <a:xfrm>
            <a:off x="4610100" y="4978400"/>
            <a:ext cx="0" cy="11938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TextBox 31"/>
          <p:cNvSpPr txBox="1"/>
          <p:nvPr/>
        </p:nvSpPr>
        <p:spPr>
          <a:xfrm>
            <a:off x="5562600" y="4495800"/>
            <a:ext cx="762000" cy="369332"/>
          </a:xfrm>
          <a:prstGeom prst="rect">
            <a:avLst/>
          </a:prstGeom>
          <a:noFill/>
        </p:spPr>
        <p:txBody>
          <a:bodyPr wrap="square" rtlCol="0">
            <a:spAutoFit/>
          </a:bodyPr>
          <a:lstStyle/>
          <a:p>
            <a:r>
              <a:rPr lang="en-US" dirty="0" smtClean="0"/>
              <a:t>East</a:t>
            </a:r>
            <a:endParaRPr lang="en-US" dirty="0"/>
          </a:p>
        </p:txBody>
      </p:sp>
      <p:sp>
        <p:nvSpPr>
          <p:cNvPr id="33" name="TextBox 32"/>
          <p:cNvSpPr txBox="1"/>
          <p:nvPr/>
        </p:nvSpPr>
        <p:spPr>
          <a:xfrm>
            <a:off x="4610100" y="3777734"/>
            <a:ext cx="762000" cy="369332"/>
          </a:xfrm>
          <a:prstGeom prst="rect">
            <a:avLst/>
          </a:prstGeom>
          <a:noFill/>
        </p:spPr>
        <p:txBody>
          <a:bodyPr wrap="square" rtlCol="0">
            <a:spAutoFit/>
          </a:bodyPr>
          <a:lstStyle/>
          <a:p>
            <a:r>
              <a:rPr lang="en-US" dirty="0" smtClean="0"/>
              <a:t>North</a:t>
            </a:r>
            <a:endParaRPr lang="en-US" dirty="0"/>
          </a:p>
        </p:txBody>
      </p:sp>
      <p:sp>
        <p:nvSpPr>
          <p:cNvPr id="34" name="TextBox 33"/>
          <p:cNvSpPr txBox="1"/>
          <p:nvPr/>
        </p:nvSpPr>
        <p:spPr>
          <a:xfrm>
            <a:off x="2971800" y="4495800"/>
            <a:ext cx="762000" cy="369332"/>
          </a:xfrm>
          <a:prstGeom prst="rect">
            <a:avLst/>
          </a:prstGeom>
          <a:noFill/>
        </p:spPr>
        <p:txBody>
          <a:bodyPr wrap="square" rtlCol="0">
            <a:spAutoFit/>
          </a:bodyPr>
          <a:lstStyle/>
          <a:p>
            <a:r>
              <a:rPr lang="en-US" dirty="0" smtClean="0"/>
              <a:t>West</a:t>
            </a:r>
            <a:endParaRPr lang="en-US" dirty="0"/>
          </a:p>
        </p:txBody>
      </p:sp>
      <p:sp>
        <p:nvSpPr>
          <p:cNvPr id="37" name="TextBox 36"/>
          <p:cNvSpPr txBox="1"/>
          <p:nvPr/>
        </p:nvSpPr>
        <p:spPr>
          <a:xfrm>
            <a:off x="4610100" y="5390634"/>
            <a:ext cx="762000" cy="369332"/>
          </a:xfrm>
          <a:prstGeom prst="rect">
            <a:avLst/>
          </a:prstGeom>
          <a:noFill/>
        </p:spPr>
        <p:txBody>
          <a:bodyPr wrap="square" rtlCol="0">
            <a:spAutoFit/>
          </a:bodyPr>
          <a:lstStyle/>
          <a:p>
            <a:r>
              <a:rPr lang="en-US" dirty="0" smtClean="0"/>
              <a:t>South</a:t>
            </a:r>
            <a:endParaRPr lang="en-US" dirty="0"/>
          </a:p>
        </p:txBody>
      </p:sp>
      <p:cxnSp>
        <p:nvCxnSpPr>
          <p:cNvPr id="39" name="Straight Arrow Connector 38"/>
          <p:cNvCxnSpPr/>
          <p:nvPr/>
        </p:nvCxnSpPr>
        <p:spPr>
          <a:xfrm flipV="1">
            <a:off x="4610100" y="4147066"/>
            <a:ext cx="0" cy="64083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4610100" y="4260334"/>
            <a:ext cx="952500" cy="369332"/>
          </a:xfrm>
          <a:prstGeom prst="rect">
            <a:avLst/>
          </a:prstGeom>
          <a:noFill/>
        </p:spPr>
        <p:txBody>
          <a:bodyPr wrap="square" rtlCol="0">
            <a:spAutoFit/>
          </a:bodyPr>
          <a:lstStyle/>
          <a:p>
            <a:r>
              <a:rPr lang="en-US" dirty="0" smtClean="0"/>
              <a:t>Heading</a:t>
            </a:r>
            <a:endParaRPr lang="en-US" dirty="0"/>
          </a:p>
        </p:txBody>
      </p:sp>
    </p:spTree>
    <p:extLst>
      <p:ext uri="{BB962C8B-B14F-4D97-AF65-F5344CB8AC3E}">
        <p14:creationId xmlns:p14="http://schemas.microsoft.com/office/powerpoint/2010/main" val="47037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152400" y="152400"/>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Same Particle</a:t>
            </a:r>
            <a:endParaRPr lang="en-US" dirty="0"/>
          </a:p>
        </p:txBody>
      </p:sp>
      <p:sp>
        <p:nvSpPr>
          <p:cNvPr id="3" name="TextBox 2"/>
          <p:cNvSpPr txBox="1"/>
          <p:nvPr/>
        </p:nvSpPr>
        <p:spPr>
          <a:xfrm>
            <a:off x="152400" y="914400"/>
            <a:ext cx="8839200" cy="4247317"/>
          </a:xfrm>
          <a:prstGeom prst="rect">
            <a:avLst/>
          </a:prstGeom>
          <a:noFill/>
        </p:spPr>
        <p:txBody>
          <a:bodyPr wrap="square" rtlCol="0">
            <a:spAutoFit/>
          </a:bodyPr>
          <a:lstStyle/>
          <a:p>
            <a:pPr marL="285750" indent="-285750">
              <a:buFont typeface="Arial" pitchFamily="34" charset="0"/>
              <a:buChar char="•"/>
            </a:pPr>
            <a:r>
              <a:rPr lang="en-US" dirty="0" smtClean="0"/>
              <a:t>Create a for loop that checks the zero particle against all other particles in the pose set.</a:t>
            </a:r>
          </a:p>
          <a:p>
            <a:pPr marL="285750" indent="-285750">
              <a:buFont typeface="Arial" pitchFamily="34" charset="0"/>
              <a:buChar char="•"/>
            </a:pPr>
            <a:r>
              <a:rPr lang="en-US" dirty="0" smtClean="0"/>
              <a:t>If the particle is the same as another particle in the set increase a counter variable by one.</a:t>
            </a:r>
          </a:p>
          <a:p>
            <a:pPr marL="285750" indent="-285750">
              <a:buFont typeface="Arial" pitchFamily="34" charset="0"/>
              <a:buChar char="•"/>
            </a:pPr>
            <a:r>
              <a:rPr lang="en-US" dirty="0" smtClean="0"/>
              <a:t>If the counter variable is above the convergence criteria set for the MCL to finalize then MCL has finished.</a:t>
            </a:r>
          </a:p>
          <a:p>
            <a:endParaRPr lang="en-US" dirty="0" smtClean="0"/>
          </a:p>
          <a:p>
            <a:r>
              <a:rPr lang="en-US" b="1" dirty="0" smtClean="0"/>
              <a:t>Code Logic:</a:t>
            </a:r>
          </a:p>
          <a:p>
            <a:r>
              <a:rPr lang="en-US" dirty="0" smtClean="0"/>
              <a:t>For </a:t>
            </a:r>
            <a:r>
              <a:rPr lang="en-US" dirty="0"/>
              <a:t>length of pose </a:t>
            </a:r>
            <a:r>
              <a:rPr lang="en-US" dirty="0" smtClean="0"/>
              <a:t>set</a:t>
            </a:r>
          </a:p>
          <a:p>
            <a:endParaRPr lang="en-US" dirty="0"/>
          </a:p>
          <a:p>
            <a:r>
              <a:rPr lang="en-US" dirty="0" smtClean="0"/>
              <a:t>	If Particle(0) == Particle(i)</a:t>
            </a:r>
          </a:p>
          <a:p>
            <a:endParaRPr lang="en-US" dirty="0"/>
          </a:p>
          <a:p>
            <a:r>
              <a:rPr lang="en-US" dirty="0" smtClean="0"/>
              <a:t>		Increase counter</a:t>
            </a:r>
          </a:p>
          <a:p>
            <a:endParaRPr lang="en-US" dirty="0" smtClean="0"/>
          </a:p>
          <a:p>
            <a:r>
              <a:rPr lang="en-US" dirty="0" smtClean="0"/>
              <a:t>If counter is greater than convergence percentage x total pose set size</a:t>
            </a:r>
          </a:p>
          <a:p>
            <a:endParaRPr lang="en-US" dirty="0"/>
          </a:p>
          <a:p>
            <a:r>
              <a:rPr lang="en-US" dirty="0" smtClean="0"/>
              <a:t>	MCL have finished successfully</a:t>
            </a:r>
            <a:endParaRPr lang="en-US" dirty="0"/>
          </a:p>
        </p:txBody>
      </p:sp>
    </p:spTree>
    <p:extLst>
      <p:ext uri="{BB962C8B-B14F-4D97-AF65-F5344CB8AC3E}">
        <p14:creationId xmlns:p14="http://schemas.microsoft.com/office/powerpoint/2010/main" val="129113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152400" y="152400"/>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Apply Move</a:t>
            </a:r>
            <a:endParaRPr lang="en-US" dirty="0"/>
          </a:p>
        </p:txBody>
      </p:sp>
      <p:sp>
        <p:nvSpPr>
          <p:cNvPr id="3" name="TextBox 2"/>
          <p:cNvSpPr txBox="1"/>
          <p:nvPr/>
        </p:nvSpPr>
        <p:spPr>
          <a:xfrm>
            <a:off x="152400" y="914400"/>
            <a:ext cx="8839200" cy="5355312"/>
          </a:xfrm>
          <a:prstGeom prst="rect">
            <a:avLst/>
          </a:prstGeom>
          <a:noFill/>
        </p:spPr>
        <p:txBody>
          <a:bodyPr wrap="square" rtlCol="0">
            <a:spAutoFit/>
          </a:bodyPr>
          <a:lstStyle/>
          <a:p>
            <a:pPr marL="285750" indent="-285750">
              <a:buFont typeface="Arial" pitchFamily="34" charset="0"/>
              <a:buChar char="•"/>
            </a:pPr>
            <a:r>
              <a:rPr lang="en-US" dirty="0" smtClean="0"/>
              <a:t>Select a move from one of the for possible moves (forward, backward, left, right).</a:t>
            </a:r>
          </a:p>
          <a:p>
            <a:pPr marL="285750" indent="-285750">
              <a:buFont typeface="Arial" pitchFamily="34" charset="0"/>
              <a:buChar char="•"/>
            </a:pPr>
            <a:r>
              <a:rPr lang="en-US" dirty="0" smtClean="0"/>
              <a:t>Send the move to the robots computer for robot to complete move.</a:t>
            </a:r>
          </a:p>
          <a:p>
            <a:pPr marL="285750" indent="-285750">
              <a:buFont typeface="Arial" pitchFamily="34" charset="0"/>
              <a:buChar char="•"/>
            </a:pPr>
            <a:r>
              <a:rPr lang="en-US" dirty="0" smtClean="0"/>
              <a:t>Apply the known move distances or rotations of the move to each particle in the pose set.</a:t>
            </a:r>
          </a:p>
          <a:p>
            <a:pPr marL="285750" indent="-285750">
              <a:buFont typeface="Arial" pitchFamily="34" charset="0"/>
              <a:buChar char="•"/>
            </a:pPr>
            <a:r>
              <a:rPr lang="en-US" dirty="0" smtClean="0"/>
              <a:t>Update each pose’s values for location, heading, and distances to nearest obstruction.</a:t>
            </a:r>
          </a:p>
          <a:p>
            <a:endParaRPr lang="en-US" dirty="0" smtClean="0"/>
          </a:p>
          <a:p>
            <a:r>
              <a:rPr lang="en-US" b="1" dirty="0" smtClean="0"/>
              <a:t>Code Logic:</a:t>
            </a:r>
          </a:p>
          <a:p>
            <a:r>
              <a:rPr lang="en-US" dirty="0" smtClean="0"/>
              <a:t>Select move (1-4 w/ 1: Forward, 2: Backward, 3: Left, 4: Right)</a:t>
            </a:r>
          </a:p>
          <a:p>
            <a:endParaRPr lang="en-US" dirty="0" smtClean="0"/>
          </a:p>
          <a:p>
            <a:r>
              <a:rPr lang="en-US" dirty="0" smtClean="0"/>
              <a:t>Send move to robot</a:t>
            </a:r>
          </a:p>
          <a:p>
            <a:endParaRPr lang="en-US" dirty="0" smtClean="0"/>
          </a:p>
          <a:p>
            <a:r>
              <a:rPr lang="en-US" dirty="0" smtClean="0"/>
              <a:t>For </a:t>
            </a:r>
            <a:r>
              <a:rPr lang="en-US" dirty="0"/>
              <a:t>length of pose </a:t>
            </a:r>
            <a:r>
              <a:rPr lang="en-US" dirty="0" smtClean="0"/>
              <a:t>set</a:t>
            </a:r>
          </a:p>
          <a:p>
            <a:endParaRPr lang="en-US" dirty="0"/>
          </a:p>
          <a:p>
            <a:r>
              <a:rPr lang="en-US" dirty="0"/>
              <a:t>	</a:t>
            </a:r>
            <a:r>
              <a:rPr lang="en-US" dirty="0" smtClean="0"/>
              <a:t>Update x as a function of move and current heading</a:t>
            </a:r>
          </a:p>
          <a:p>
            <a:r>
              <a:rPr lang="en-US" dirty="0"/>
              <a:t>	Update </a:t>
            </a:r>
            <a:r>
              <a:rPr lang="en-US" dirty="0" smtClean="0"/>
              <a:t>y </a:t>
            </a:r>
            <a:r>
              <a:rPr lang="en-US" dirty="0"/>
              <a:t>as a function of move and current </a:t>
            </a:r>
            <a:r>
              <a:rPr lang="en-US" dirty="0" smtClean="0"/>
              <a:t>heading</a:t>
            </a:r>
            <a:endParaRPr lang="en-US" dirty="0"/>
          </a:p>
          <a:p>
            <a:r>
              <a:rPr lang="en-US" dirty="0"/>
              <a:t>	Update </a:t>
            </a:r>
            <a:r>
              <a:rPr lang="en-US" dirty="0" smtClean="0"/>
              <a:t>heading as a function of move</a:t>
            </a:r>
            <a:endParaRPr lang="en-US" dirty="0"/>
          </a:p>
          <a:p>
            <a:r>
              <a:rPr lang="en-US" dirty="0"/>
              <a:t>	Update </a:t>
            </a:r>
            <a:r>
              <a:rPr lang="en-US" dirty="0" smtClean="0"/>
              <a:t>North </a:t>
            </a:r>
            <a:r>
              <a:rPr lang="en-US" dirty="0"/>
              <a:t>as a function of move and current </a:t>
            </a:r>
            <a:r>
              <a:rPr lang="en-US" dirty="0" smtClean="0"/>
              <a:t>heading</a:t>
            </a:r>
          </a:p>
          <a:p>
            <a:r>
              <a:rPr lang="en-US" dirty="0"/>
              <a:t>	Update </a:t>
            </a:r>
            <a:r>
              <a:rPr lang="en-US" dirty="0" smtClean="0"/>
              <a:t>South as </a:t>
            </a:r>
            <a:r>
              <a:rPr lang="en-US" dirty="0"/>
              <a:t>a function of move and current heading</a:t>
            </a:r>
          </a:p>
          <a:p>
            <a:r>
              <a:rPr lang="en-US" dirty="0"/>
              <a:t>	Update </a:t>
            </a:r>
            <a:r>
              <a:rPr lang="en-US" dirty="0" smtClean="0"/>
              <a:t>East as </a:t>
            </a:r>
            <a:r>
              <a:rPr lang="en-US" dirty="0"/>
              <a:t>a function of move and current heading</a:t>
            </a:r>
          </a:p>
          <a:p>
            <a:r>
              <a:rPr lang="en-US" dirty="0"/>
              <a:t>	Update </a:t>
            </a:r>
            <a:r>
              <a:rPr lang="en-US" dirty="0" smtClean="0"/>
              <a:t>West as </a:t>
            </a:r>
            <a:r>
              <a:rPr lang="en-US" dirty="0"/>
              <a:t>a function of move and current </a:t>
            </a:r>
            <a:r>
              <a:rPr lang="en-US" dirty="0" smtClean="0"/>
              <a:t>heading</a:t>
            </a:r>
            <a:endParaRPr lang="en-US" dirty="0"/>
          </a:p>
        </p:txBody>
      </p:sp>
    </p:spTree>
    <p:extLst>
      <p:ext uri="{BB962C8B-B14F-4D97-AF65-F5344CB8AC3E}">
        <p14:creationId xmlns:p14="http://schemas.microsoft.com/office/powerpoint/2010/main" val="735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152400" y="152400"/>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Take Reading</a:t>
            </a:r>
            <a:endParaRPr lang="en-US" dirty="0"/>
          </a:p>
        </p:txBody>
      </p:sp>
      <p:sp>
        <p:nvSpPr>
          <p:cNvPr id="3" name="TextBox 2"/>
          <p:cNvSpPr txBox="1"/>
          <p:nvPr/>
        </p:nvSpPr>
        <p:spPr>
          <a:xfrm>
            <a:off x="152400" y="914400"/>
            <a:ext cx="8839200" cy="4247317"/>
          </a:xfrm>
          <a:prstGeom prst="rect">
            <a:avLst/>
          </a:prstGeom>
          <a:noFill/>
        </p:spPr>
        <p:txBody>
          <a:bodyPr wrap="square" rtlCol="0">
            <a:spAutoFit/>
          </a:bodyPr>
          <a:lstStyle/>
          <a:p>
            <a:pPr marL="285750" indent="-285750">
              <a:buFont typeface="Arial" pitchFamily="34" charset="0"/>
              <a:buChar char="•"/>
            </a:pPr>
            <a:r>
              <a:rPr lang="en-US" dirty="0" smtClean="0"/>
              <a:t>Send command to the robot which tells it to take a sonar reading.</a:t>
            </a:r>
          </a:p>
          <a:p>
            <a:pPr marL="285750" indent="-285750">
              <a:buFont typeface="Arial" pitchFamily="34" charset="0"/>
              <a:buChar char="•"/>
            </a:pPr>
            <a:r>
              <a:rPr lang="en-US" dirty="0" smtClean="0"/>
              <a:t>Set a while loop such that the loop will only break so that the code can continue if the sonar reading reads a correct distance (&lt;255).</a:t>
            </a:r>
          </a:p>
          <a:p>
            <a:pPr marL="742950" lvl="1" indent="-285750">
              <a:buFont typeface="Arial" pitchFamily="34" charset="0"/>
              <a:buChar char="•"/>
            </a:pPr>
            <a:r>
              <a:rPr lang="en-US" dirty="0" smtClean="0"/>
              <a:t>This should not impede the program as there is no location in the environment where the reading will be &gt;255 if reading is taken correctly.</a:t>
            </a:r>
          </a:p>
          <a:p>
            <a:pPr marL="285750" indent="-285750">
              <a:buFont typeface="Arial" pitchFamily="34" charset="0"/>
              <a:buChar char="•"/>
            </a:pPr>
            <a:r>
              <a:rPr lang="en-US" dirty="0" smtClean="0"/>
              <a:t>Send reading from robot back to PC to be used in weight calculation.</a:t>
            </a:r>
          </a:p>
          <a:p>
            <a:endParaRPr lang="en-US" dirty="0" smtClean="0"/>
          </a:p>
          <a:p>
            <a:r>
              <a:rPr lang="en-US" b="1" dirty="0" smtClean="0"/>
              <a:t>Code Logic:</a:t>
            </a:r>
          </a:p>
          <a:p>
            <a:r>
              <a:rPr lang="en-US" dirty="0" smtClean="0"/>
              <a:t>Send reading command to robot</a:t>
            </a:r>
          </a:p>
          <a:p>
            <a:endParaRPr lang="en-US" dirty="0"/>
          </a:p>
          <a:p>
            <a:r>
              <a:rPr lang="en-US" dirty="0" smtClean="0"/>
              <a:t>	While the reading &gt;255</a:t>
            </a:r>
          </a:p>
          <a:p>
            <a:endParaRPr lang="en-US" dirty="0"/>
          </a:p>
          <a:p>
            <a:r>
              <a:rPr lang="en-US" dirty="0" smtClean="0"/>
              <a:t>		Continue to take a reading until reading is &lt;255</a:t>
            </a:r>
          </a:p>
          <a:p>
            <a:endParaRPr lang="en-US" dirty="0"/>
          </a:p>
          <a:p>
            <a:r>
              <a:rPr lang="en-US" dirty="0" smtClean="0"/>
              <a:t>Send reading back to PC for use in weight calculation</a:t>
            </a:r>
            <a:endParaRPr lang="en-US" dirty="0"/>
          </a:p>
        </p:txBody>
      </p:sp>
    </p:spTree>
    <p:extLst>
      <p:ext uri="{BB962C8B-B14F-4D97-AF65-F5344CB8AC3E}">
        <p14:creationId xmlns:p14="http://schemas.microsoft.com/office/powerpoint/2010/main" val="407637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152400" y="152400"/>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Weight</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152400" y="914400"/>
                <a:ext cx="8839200" cy="4150495"/>
              </a:xfrm>
              <a:prstGeom prst="rect">
                <a:avLst/>
              </a:prstGeom>
              <a:noFill/>
            </p:spPr>
            <p:txBody>
              <a:bodyPr wrap="square" rtlCol="0">
                <a:spAutoFit/>
              </a:bodyPr>
              <a:lstStyle/>
              <a:p>
                <a:pPr marL="285750" indent="-285750">
                  <a:buFont typeface="Arial" pitchFamily="34" charset="0"/>
                  <a:buChar char="•"/>
                </a:pPr>
                <a:r>
                  <a:rPr lang="en-US" dirty="0" smtClean="0"/>
                  <a:t>For each pose check the current heading.</a:t>
                </a:r>
              </a:p>
              <a:p>
                <a:pPr marL="285750" indent="-285750">
                  <a:buFont typeface="Arial" pitchFamily="34" charset="0"/>
                  <a:buChar char="•"/>
                </a:pPr>
                <a:r>
                  <a:rPr lang="en-US" dirty="0" smtClean="0"/>
                  <a:t>Select the poses distance to nearest obstruction as a function of current heading.</a:t>
                </a:r>
              </a:p>
              <a:p>
                <a:pPr marL="285750" indent="-285750">
                  <a:buFont typeface="Arial" pitchFamily="34" charset="0"/>
                  <a:buChar char="•"/>
                </a:pPr>
                <a:r>
                  <a:rPr lang="en-US" dirty="0" smtClean="0"/>
                  <a:t>Take the difference of squares between this distance and the distance reading taken from the robot. (</a:t>
                </a:r>
                <a14:m>
                  <m:oMath xmlns:m="http://schemas.openxmlformats.org/officeDocument/2006/math">
                    <m:r>
                      <a:rPr lang="en-US" i="1">
                        <a:latin typeface="Cambria Math"/>
                      </a:rPr>
                      <m:t>𝑑𝑖𝑓𝑓</m:t>
                    </m:r>
                    <m:r>
                      <a:rPr lang="en-US" i="1">
                        <a:latin typeface="Cambria Math"/>
                      </a:rPr>
                      <m:t>=</m:t>
                    </m:r>
                    <m:rad>
                      <m:radPr>
                        <m:degHide m:val="on"/>
                        <m:ctrlPr>
                          <a:rPr lang="en-US" i="1">
                            <a:latin typeface="Cambria Math"/>
                          </a:rPr>
                        </m:ctrlPr>
                      </m:radPr>
                      <m:deg/>
                      <m:e>
                        <m:r>
                          <a:rPr lang="en-US" i="1">
                            <a:latin typeface="Cambria Math"/>
                          </a:rPr>
                          <m:t>𝑎𝑏𝑠</m:t>
                        </m:r>
                        <m:d>
                          <m:dPr>
                            <m:ctrlPr>
                              <a:rPr lang="en-US" i="1">
                                <a:latin typeface="Cambria Math"/>
                              </a:rPr>
                            </m:ctrlPr>
                          </m:dPr>
                          <m:e>
                            <m:r>
                              <a:rPr lang="en-US" i="1">
                                <a:latin typeface="Cambria Math"/>
                              </a:rPr>
                              <m:t>𝑟𝑜𝑏𝑜𝑡𝑅𝑒𝑎𝑑𝑖𝑛</m:t>
                            </m:r>
                            <m:sSup>
                              <m:sSupPr>
                                <m:ctrlPr>
                                  <a:rPr lang="en-US" i="1">
                                    <a:latin typeface="Cambria Math"/>
                                  </a:rPr>
                                </m:ctrlPr>
                              </m:sSupPr>
                              <m:e>
                                <m:r>
                                  <a:rPr lang="en-US" i="1">
                                    <a:latin typeface="Cambria Math"/>
                                  </a:rPr>
                                  <m:t>𝑔</m:t>
                                </m:r>
                              </m:e>
                              <m:sup>
                                <m:r>
                                  <a:rPr lang="en-US" i="1">
                                    <a:latin typeface="Cambria Math"/>
                                  </a:rPr>
                                  <m:t>2</m:t>
                                </m:r>
                              </m:sup>
                            </m:sSup>
                            <m:r>
                              <a:rPr lang="en-US" i="1">
                                <a:latin typeface="Cambria Math"/>
                              </a:rPr>
                              <m:t>−</m:t>
                            </m:r>
                            <m:r>
                              <a:rPr lang="en-US" i="1">
                                <a:latin typeface="Cambria Math"/>
                              </a:rPr>
                              <m:t>𝑝𝑎𝑟𝑡𝑖𝑐𝑙𝑒𝑅𝑒𝑎𝑑𝑖𝑛</m:t>
                            </m:r>
                            <m:sSup>
                              <m:sSupPr>
                                <m:ctrlPr>
                                  <a:rPr lang="en-US" i="1">
                                    <a:latin typeface="Cambria Math"/>
                                  </a:rPr>
                                </m:ctrlPr>
                              </m:sSupPr>
                              <m:e>
                                <m:r>
                                  <a:rPr lang="en-US" i="1">
                                    <a:latin typeface="Cambria Math"/>
                                  </a:rPr>
                                  <m:t>𝑔</m:t>
                                </m:r>
                              </m:e>
                              <m:sup>
                                <m:r>
                                  <a:rPr lang="en-US" i="1">
                                    <a:latin typeface="Cambria Math"/>
                                  </a:rPr>
                                  <m:t>2</m:t>
                                </m:r>
                              </m:sup>
                            </m:sSup>
                          </m:e>
                        </m:d>
                        <m:r>
                          <a:rPr lang="en-US" i="1">
                            <a:latin typeface="Cambria Math"/>
                          </a:rPr>
                          <m:t> </m:t>
                        </m:r>
                      </m:e>
                    </m:rad>
                  </m:oMath>
                </a14:m>
                <a:r>
                  <a:rPr lang="en-US" dirty="0" smtClean="0"/>
                  <a:t>)</a:t>
                </a:r>
              </a:p>
              <a:p>
                <a:pPr marL="285750" indent="-285750">
                  <a:buFont typeface="Arial" pitchFamily="34" charset="0"/>
                  <a:buChar char="•"/>
                </a:pPr>
                <a:r>
                  <a:rPr lang="en-US" dirty="0" smtClean="0"/>
                  <a:t>Normalize this number such that it &gt;0 and &lt;1. (</a:t>
                </a:r>
                <a14:m>
                  <m:oMath xmlns:m="http://schemas.openxmlformats.org/officeDocument/2006/math">
                    <m:r>
                      <a:rPr lang="en-US" i="1">
                        <a:latin typeface="Cambria Math"/>
                      </a:rPr>
                      <m:t>𝑤𝑒𝑖𝑔h𝑡</m:t>
                    </m:r>
                    <m:r>
                      <a:rPr lang="en-US" i="1">
                        <a:latin typeface="Cambria Math"/>
                      </a:rPr>
                      <m:t>=1/</m:t>
                    </m:r>
                    <m:d>
                      <m:dPr>
                        <m:ctrlPr>
                          <a:rPr lang="en-US" i="1">
                            <a:latin typeface="Cambria Math"/>
                          </a:rPr>
                        </m:ctrlPr>
                      </m:dPr>
                      <m:e>
                        <m:r>
                          <a:rPr lang="en-US" i="1">
                            <a:latin typeface="Cambria Math"/>
                          </a:rPr>
                          <m:t>1+</m:t>
                        </m:r>
                        <m:r>
                          <a:rPr lang="en-US" i="1">
                            <a:latin typeface="Cambria Math"/>
                          </a:rPr>
                          <m:t>𝑑𝑖𝑓𝑓</m:t>
                        </m:r>
                      </m:e>
                    </m:d>
                  </m:oMath>
                </a14:m>
                <a:r>
                  <a:rPr lang="en-US" dirty="0" smtClean="0"/>
                  <a:t>)</a:t>
                </a:r>
              </a:p>
              <a:p>
                <a:endParaRPr lang="en-US" dirty="0" smtClean="0"/>
              </a:p>
              <a:p>
                <a:r>
                  <a:rPr lang="en-US" b="1" dirty="0" smtClean="0"/>
                  <a:t>Code Logic:</a:t>
                </a:r>
              </a:p>
              <a:p>
                <a:r>
                  <a:rPr lang="en-US" dirty="0" smtClean="0"/>
                  <a:t>For </a:t>
                </a:r>
                <a:r>
                  <a:rPr lang="en-US" dirty="0"/>
                  <a:t>length of pose </a:t>
                </a:r>
                <a:r>
                  <a:rPr lang="en-US" dirty="0" smtClean="0"/>
                  <a:t>set</a:t>
                </a:r>
              </a:p>
              <a:p>
                <a:endParaRPr lang="en-US" dirty="0"/>
              </a:p>
              <a:p>
                <a:r>
                  <a:rPr lang="en-US" dirty="0" smtClean="0"/>
                  <a:t>	Select Distance to nearest obstruction as a function of heading</a:t>
                </a:r>
              </a:p>
              <a:p>
                <a:endParaRPr lang="en-US" dirty="0"/>
              </a:p>
              <a:p>
                <a:r>
                  <a:rPr lang="en-US" dirty="0" smtClean="0"/>
                  <a:t>	Calculate difference between pose distance and robot distance</a:t>
                </a:r>
              </a:p>
              <a:p>
                <a:endParaRPr lang="en-US" dirty="0"/>
              </a:p>
              <a:p>
                <a:r>
                  <a:rPr lang="en-US" dirty="0" smtClean="0"/>
                  <a:t>	Normalize difference into a weigh such that 0&gt;weight&gt;1.</a:t>
                </a:r>
              </a:p>
            </p:txBody>
          </p:sp>
        </mc:Choice>
        <mc:Fallback>
          <p:sp>
            <p:nvSpPr>
              <p:cNvPr id="3" name="TextBox 2"/>
              <p:cNvSpPr txBox="1">
                <a:spLocks noRot="1" noChangeAspect="1" noMove="1" noResize="1" noEditPoints="1" noAdjustHandles="1" noChangeArrowheads="1" noChangeShapeType="1" noTextEdit="1"/>
              </p:cNvSpPr>
              <p:nvPr/>
            </p:nvSpPr>
            <p:spPr>
              <a:xfrm>
                <a:off x="152400" y="914400"/>
                <a:ext cx="8839200" cy="4150495"/>
              </a:xfrm>
              <a:prstGeom prst="rect">
                <a:avLst/>
              </a:prstGeom>
              <a:blipFill rotWithShape="1">
                <a:blip r:embed="rId2"/>
                <a:stretch>
                  <a:fillRect l="-552" t="-734" r="-207"/>
                </a:stretch>
              </a:blipFill>
            </p:spPr>
            <p:txBody>
              <a:bodyPr/>
              <a:lstStyle/>
              <a:p>
                <a:r>
                  <a:rPr lang="en-US">
                    <a:noFill/>
                  </a:rPr>
                  <a:t> </a:t>
                </a:r>
              </a:p>
            </p:txBody>
          </p:sp>
        </mc:Fallback>
      </mc:AlternateContent>
    </p:spTree>
    <p:extLst>
      <p:ext uri="{BB962C8B-B14F-4D97-AF65-F5344CB8AC3E}">
        <p14:creationId xmlns:p14="http://schemas.microsoft.com/office/powerpoint/2010/main" val="7659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152400" y="152400"/>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Resample</a:t>
            </a:r>
            <a:endParaRPr lang="en-US" dirty="0"/>
          </a:p>
        </p:txBody>
      </p:sp>
      <p:sp>
        <p:nvSpPr>
          <p:cNvPr id="3" name="TextBox 2"/>
          <p:cNvSpPr txBox="1"/>
          <p:nvPr/>
        </p:nvSpPr>
        <p:spPr>
          <a:xfrm>
            <a:off x="152400" y="914400"/>
            <a:ext cx="8839200" cy="3693319"/>
          </a:xfrm>
          <a:prstGeom prst="rect">
            <a:avLst/>
          </a:prstGeom>
          <a:noFill/>
        </p:spPr>
        <p:txBody>
          <a:bodyPr wrap="square" rtlCol="0">
            <a:spAutoFit/>
          </a:bodyPr>
          <a:lstStyle/>
          <a:p>
            <a:pPr marL="285750" indent="-285750">
              <a:buFont typeface="Arial" pitchFamily="34" charset="0"/>
              <a:buChar char="•"/>
            </a:pPr>
            <a:r>
              <a:rPr lang="en-US" dirty="0" smtClean="0"/>
              <a:t>Select a random number between 0.5 and 1.</a:t>
            </a:r>
          </a:p>
          <a:p>
            <a:pPr marL="742950" lvl="1" indent="-285750">
              <a:buFont typeface="Arial" pitchFamily="34" charset="0"/>
              <a:buChar char="•"/>
            </a:pPr>
            <a:r>
              <a:rPr lang="en-US" dirty="0" smtClean="0"/>
              <a:t>Note that 0.5 was chosen to speed up convergence and thus could be lowered based on loss of accuracy due to physical movements.</a:t>
            </a:r>
          </a:p>
          <a:p>
            <a:pPr marL="285750" indent="-285750">
              <a:buFont typeface="Arial" pitchFamily="34" charset="0"/>
              <a:buChar char="•"/>
            </a:pPr>
            <a:r>
              <a:rPr lang="en-US" dirty="0" smtClean="0"/>
              <a:t>Create copy of pose set</a:t>
            </a:r>
          </a:p>
          <a:p>
            <a:pPr marL="285750" indent="-285750">
              <a:buFont typeface="Arial" pitchFamily="34" charset="0"/>
              <a:buChar char="•"/>
            </a:pPr>
            <a:r>
              <a:rPr lang="en-US" dirty="0" smtClean="0"/>
              <a:t>Clear original pose set to be repopulated.</a:t>
            </a:r>
          </a:p>
          <a:p>
            <a:pPr marL="285750" indent="-285750">
              <a:buFont typeface="Arial" pitchFamily="34" charset="0"/>
              <a:buChar char="•"/>
            </a:pPr>
            <a:r>
              <a:rPr lang="en-US" dirty="0" smtClean="0"/>
              <a:t>Create a while loop that will break only when the repopulated pose set is of the same size as the original pose set.</a:t>
            </a:r>
          </a:p>
          <a:p>
            <a:pPr marL="285750" indent="-285750">
              <a:buFont typeface="Arial" pitchFamily="34" charset="0"/>
              <a:buChar char="•"/>
            </a:pPr>
            <a:r>
              <a:rPr lang="en-US" dirty="0" smtClean="0"/>
              <a:t>For each particle check if the weight of the particle is greater than the random number and also if the distances to the nearest obstructions are greater than or equal to zero.</a:t>
            </a:r>
          </a:p>
          <a:p>
            <a:pPr marL="285750" indent="-285750">
              <a:buFont typeface="Arial" pitchFamily="34" charset="0"/>
              <a:buChar char="•"/>
            </a:pPr>
            <a:r>
              <a:rPr lang="en-US" dirty="0" smtClean="0"/>
              <a:t>If true create a copy of this particle in the original pose set and increase the counter specifying that this pose set is now one particle closer to being fully populated.</a:t>
            </a:r>
          </a:p>
          <a:p>
            <a:pPr marL="285750" indent="-285750">
              <a:buFont typeface="Arial" pitchFamily="34" charset="0"/>
              <a:buChar char="•"/>
            </a:pPr>
            <a:r>
              <a:rPr lang="en-US" dirty="0" smtClean="0"/>
              <a:t>Otherwise move on to next particle essentially eliminating this particle from contention in the next round of resampling.</a:t>
            </a:r>
          </a:p>
        </p:txBody>
      </p:sp>
    </p:spTree>
    <p:extLst>
      <p:ext uri="{BB962C8B-B14F-4D97-AF65-F5344CB8AC3E}">
        <p14:creationId xmlns:p14="http://schemas.microsoft.com/office/powerpoint/2010/main" val="1356348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152400" y="152400"/>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Resample</a:t>
            </a:r>
            <a:endParaRPr lang="en-US" dirty="0"/>
          </a:p>
        </p:txBody>
      </p:sp>
      <p:sp>
        <p:nvSpPr>
          <p:cNvPr id="5" name="TextBox 4"/>
          <p:cNvSpPr txBox="1"/>
          <p:nvPr/>
        </p:nvSpPr>
        <p:spPr>
          <a:xfrm>
            <a:off x="152400" y="914400"/>
            <a:ext cx="8839200" cy="4247317"/>
          </a:xfrm>
          <a:prstGeom prst="rect">
            <a:avLst/>
          </a:prstGeom>
          <a:noFill/>
        </p:spPr>
        <p:txBody>
          <a:bodyPr wrap="square" rtlCol="0">
            <a:spAutoFit/>
          </a:bodyPr>
          <a:lstStyle/>
          <a:p>
            <a:r>
              <a:rPr lang="en-US" b="1" dirty="0" smtClean="0"/>
              <a:t>Code Logic:</a:t>
            </a:r>
          </a:p>
          <a:p>
            <a:r>
              <a:rPr lang="en-US" dirty="0" smtClean="0"/>
              <a:t>Select a random number 0.5&gt;random number&gt;1</a:t>
            </a:r>
          </a:p>
          <a:p>
            <a:endParaRPr lang="en-US" dirty="0"/>
          </a:p>
          <a:p>
            <a:r>
              <a:rPr lang="en-US" dirty="0" smtClean="0"/>
              <a:t>Create old pose set = current pose set</a:t>
            </a:r>
          </a:p>
          <a:p>
            <a:endParaRPr lang="en-US" dirty="0"/>
          </a:p>
          <a:p>
            <a:r>
              <a:rPr lang="en-US" dirty="0" smtClean="0"/>
              <a:t>Clear current pose set</a:t>
            </a:r>
          </a:p>
          <a:p>
            <a:endParaRPr lang="en-US" dirty="0"/>
          </a:p>
          <a:p>
            <a:r>
              <a:rPr lang="en-US" dirty="0" smtClean="0"/>
              <a:t>While number of particles in current pose set &lt; number of particles in old pose set</a:t>
            </a:r>
          </a:p>
          <a:p>
            <a:endParaRPr lang="en-US" dirty="0"/>
          </a:p>
          <a:p>
            <a:r>
              <a:rPr lang="en-US" dirty="0" smtClean="0"/>
              <a:t>	For length of old pose set</a:t>
            </a:r>
          </a:p>
          <a:p>
            <a:r>
              <a:rPr lang="en-US" dirty="0"/>
              <a:t>	</a:t>
            </a:r>
            <a:r>
              <a:rPr lang="en-US" dirty="0" smtClean="0"/>
              <a:t>	</a:t>
            </a:r>
          </a:p>
          <a:p>
            <a:r>
              <a:rPr lang="en-US" dirty="0"/>
              <a:t>	</a:t>
            </a:r>
            <a:r>
              <a:rPr lang="en-US" dirty="0" smtClean="0"/>
              <a:t>	If particle weight &gt; random number and distances to obstruction &gt;= 0</a:t>
            </a:r>
          </a:p>
          <a:p>
            <a:endParaRPr lang="en-US" dirty="0"/>
          </a:p>
          <a:p>
            <a:r>
              <a:rPr lang="en-US" dirty="0" smtClean="0"/>
              <a:t>			Create copy of particle in current pose set</a:t>
            </a:r>
          </a:p>
          <a:p>
            <a:r>
              <a:rPr lang="en-US" dirty="0" smtClean="0"/>
              <a:t>			Increase counter of current pose set </a:t>
            </a:r>
            <a:r>
              <a:rPr lang="en-US" smtClean="0"/>
              <a:t>by 1</a:t>
            </a:r>
            <a:endParaRPr lang="en-US" dirty="0" smtClean="0"/>
          </a:p>
        </p:txBody>
      </p:sp>
    </p:spTree>
    <p:extLst>
      <p:ext uri="{BB962C8B-B14F-4D97-AF65-F5344CB8AC3E}">
        <p14:creationId xmlns:p14="http://schemas.microsoft.com/office/powerpoint/2010/main" val="566976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676</Words>
  <Application>Microsoft Office PowerPoint</Application>
  <PresentationFormat>On-screen Show (4:3)</PresentationFormat>
  <Paragraphs>123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46</cp:revision>
  <dcterms:created xsi:type="dcterms:W3CDTF">2011-06-06T23:00:45Z</dcterms:created>
  <dcterms:modified xsi:type="dcterms:W3CDTF">2011-06-08T17:19:45Z</dcterms:modified>
</cp:coreProperties>
</file>