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7" r:id="rId1"/>
  </p:sldMasterIdLst>
  <p:notesMasterIdLst>
    <p:notesMasterId r:id="rId25"/>
  </p:notesMasterIdLst>
  <p:sldIdLst>
    <p:sldId id="256" r:id="rId2"/>
    <p:sldId id="257" r:id="rId3"/>
    <p:sldId id="258" r:id="rId4"/>
    <p:sldId id="260" r:id="rId5"/>
    <p:sldId id="259" r:id="rId6"/>
    <p:sldId id="261" r:id="rId7"/>
    <p:sldId id="262" r:id="rId8"/>
    <p:sldId id="277" r:id="rId9"/>
    <p:sldId id="268" r:id="rId10"/>
    <p:sldId id="281" r:id="rId11"/>
    <p:sldId id="269" r:id="rId12"/>
    <p:sldId id="280" r:id="rId13"/>
    <p:sldId id="263" r:id="rId14"/>
    <p:sldId id="275" r:id="rId15"/>
    <p:sldId id="282" r:id="rId16"/>
    <p:sldId id="270" r:id="rId17"/>
    <p:sldId id="283" r:id="rId18"/>
    <p:sldId id="279" r:id="rId19"/>
    <p:sldId id="271" r:id="rId20"/>
    <p:sldId id="266" r:id="rId21"/>
    <p:sldId id="267"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5" autoAdjust="0"/>
    <p:restoredTop sz="94660"/>
  </p:normalViewPr>
  <p:slideViewPr>
    <p:cSldViewPr snapToGrid="0">
      <p:cViewPr varScale="1">
        <p:scale>
          <a:sx n="71" d="100"/>
          <a:sy n="71" d="100"/>
        </p:scale>
        <p:origin x="4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556CD-BF7A-4515-95D1-DF8C0DD04D68}" type="datetimeFigureOut">
              <a:rPr lang="en-US" smtClean="0"/>
              <a:t>9/10/2017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7FE63-7DF4-4B81-BBD3-CBCC74361190}" type="slidenum">
              <a:rPr lang="en-US" smtClean="0"/>
              <a:t>‹#›</a:t>
            </a:fld>
            <a:endParaRPr lang="en-US"/>
          </a:p>
        </p:txBody>
      </p:sp>
    </p:spTree>
    <p:extLst>
      <p:ext uri="{BB962C8B-B14F-4D97-AF65-F5344CB8AC3E}">
        <p14:creationId xmlns:p14="http://schemas.microsoft.com/office/powerpoint/2010/main" val="172302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47FE63-7DF4-4B81-BBD3-CBCC74361190}" type="slidenum">
              <a:rPr lang="en-US" smtClean="0"/>
              <a:t>5</a:t>
            </a:fld>
            <a:endParaRPr lang="en-US"/>
          </a:p>
        </p:txBody>
      </p:sp>
    </p:spTree>
    <p:extLst>
      <p:ext uri="{BB962C8B-B14F-4D97-AF65-F5344CB8AC3E}">
        <p14:creationId xmlns:p14="http://schemas.microsoft.com/office/powerpoint/2010/main" val="273175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0964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11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646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563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161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120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909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1528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7298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1618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849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3568429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ircuitdigest.com/lm358-circuit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1363"/>
            <a:ext cx="9144000" cy="2387600"/>
          </a:xfrm>
        </p:spPr>
        <p:txBody>
          <a:bodyPr/>
          <a:lstStyle/>
          <a:p>
            <a:r>
              <a:rPr lang="en-US" dirty="0" smtClean="0">
                <a:solidFill>
                  <a:srgbClr val="FF0000"/>
                </a:solidFill>
              </a:rPr>
              <a:t>IOT BASED PARKING SLOT FINDER</a:t>
            </a:r>
            <a:endParaRPr lang="en-US" dirty="0">
              <a:solidFill>
                <a:srgbClr val="FF0000"/>
              </a:solidFill>
            </a:endParaRPr>
          </a:p>
        </p:txBody>
      </p:sp>
      <p:sp>
        <p:nvSpPr>
          <p:cNvPr id="3" name="Subtitle 2"/>
          <p:cNvSpPr>
            <a:spLocks noGrp="1"/>
          </p:cNvSpPr>
          <p:nvPr>
            <p:ph type="subTitle" idx="1"/>
          </p:nvPr>
        </p:nvSpPr>
        <p:spPr>
          <a:xfrm>
            <a:off x="1524000" y="2941638"/>
            <a:ext cx="9144000" cy="1655762"/>
          </a:xfrm>
        </p:spPr>
        <p:txBody>
          <a:bodyPr>
            <a:noAutofit/>
          </a:bodyPr>
          <a:lstStyle/>
          <a:p>
            <a:r>
              <a:rPr lang="en-US" sz="3200" dirty="0" smtClean="0">
                <a:solidFill>
                  <a:srgbClr val="0070C0"/>
                </a:solidFill>
              </a:rPr>
              <a:t>“SMART-PARKO”</a:t>
            </a:r>
          </a:p>
          <a:p>
            <a:r>
              <a:rPr lang="en-US" sz="2800" dirty="0" smtClean="0"/>
              <a:t>GUIDE:HAREESH KUMAR CH</a:t>
            </a:r>
          </a:p>
          <a:p>
            <a:pPr algn="l"/>
            <a:r>
              <a:rPr lang="en-US" sz="2800" dirty="0" smtClean="0"/>
              <a:t>TEAM: </a:t>
            </a:r>
          </a:p>
          <a:p>
            <a:pPr marL="457200" indent="-457200" algn="l">
              <a:buFont typeface="+mj-lt"/>
              <a:buAutoNum type="arabicPeriod"/>
            </a:pPr>
            <a:r>
              <a:rPr lang="en-US" sz="2800" dirty="0" smtClean="0"/>
              <a:t>T P M ABDULKAREEM</a:t>
            </a:r>
          </a:p>
          <a:p>
            <a:pPr marL="457200" indent="-457200" algn="l">
              <a:buFont typeface="+mj-lt"/>
              <a:buAutoNum type="arabicPeriod"/>
            </a:pPr>
            <a:r>
              <a:rPr lang="en-US" sz="2800" dirty="0" smtClean="0"/>
              <a:t>NAZNA AA</a:t>
            </a:r>
          </a:p>
          <a:p>
            <a:pPr marL="457200" indent="-457200" algn="l">
              <a:buFont typeface="+mj-lt"/>
              <a:buAutoNum type="arabicPeriod"/>
            </a:pPr>
            <a:r>
              <a:rPr lang="en-US" sz="2800" dirty="0" smtClean="0"/>
              <a:t>THAFSEERA K</a:t>
            </a:r>
          </a:p>
          <a:p>
            <a:pPr marL="457200" indent="-457200" algn="l">
              <a:buFont typeface="+mj-lt"/>
              <a:buAutoNum type="arabicPeriod"/>
            </a:pPr>
            <a:r>
              <a:rPr lang="en-US" sz="2800" dirty="0" smtClean="0"/>
              <a:t>SAFEENA 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980" y="3678631"/>
            <a:ext cx="4041140" cy="3301213"/>
          </a:xfrm>
          <a:prstGeom prst="rect">
            <a:avLst/>
          </a:prstGeom>
        </p:spPr>
      </p:pic>
    </p:spTree>
    <p:extLst>
      <p:ext uri="{BB962C8B-B14F-4D97-AF65-F5344CB8AC3E}">
        <p14:creationId xmlns:p14="http://schemas.microsoft.com/office/powerpoint/2010/main" val="4013511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890" y="286297"/>
            <a:ext cx="10515600" cy="1325563"/>
          </a:xfrm>
        </p:spPr>
        <p:txBody>
          <a:bodyPr>
            <a:normAutofit fontScale="90000"/>
          </a:bodyPr>
          <a:lstStyle/>
          <a:p>
            <a:pPr marL="457200" lvl="0" indent="-457200">
              <a:buFont typeface="Wingdings" panose="05000000000000000000" pitchFamily="2" charset="2"/>
              <a:buChar char="v"/>
            </a:pPr>
            <a:r>
              <a:rPr lang="en-US" sz="2800" b="1" dirty="0">
                <a:solidFill>
                  <a:schemeClr val="accent2">
                    <a:lumMod val="75000"/>
                  </a:schemeClr>
                </a:solidFill>
              </a:rPr>
              <a:t>IR SENSOR </a:t>
            </a:r>
            <a:r>
              <a:rPr lang="en-US" sz="2800" b="1" dirty="0" smtClean="0">
                <a:solidFill>
                  <a:schemeClr val="accent2">
                    <a:lumMod val="75000"/>
                  </a:schemeClr>
                </a:solidFill>
              </a:rPr>
              <a:t>MODULE</a:t>
            </a:r>
            <a:br>
              <a:rPr lang="en-US" sz="2800" b="1" dirty="0" smtClean="0">
                <a:solidFill>
                  <a:schemeClr val="accent2">
                    <a:lumMod val="75000"/>
                  </a:schemeClr>
                </a:solidFill>
              </a:rPr>
            </a:br>
            <a:r>
              <a:rPr lang="en-US" sz="2800" b="1" dirty="0">
                <a:solidFill>
                  <a:schemeClr val="accent2">
                    <a:lumMod val="75000"/>
                  </a:schemeClr>
                </a:solidFill>
              </a:rPr>
              <a:t/>
            </a:r>
            <a:br>
              <a:rPr lang="en-US" sz="2800" b="1" dirty="0">
                <a:solidFill>
                  <a:schemeClr val="accent2">
                    <a:lumMod val="75000"/>
                  </a:schemeClr>
                </a:solidFill>
              </a:rPr>
            </a:br>
            <a:endParaRPr lang="en-US" sz="3600" b="1" dirty="0">
              <a:solidFill>
                <a:schemeClr val="accent1">
                  <a:lumMod val="50000"/>
                </a:schemeClr>
              </a:solidFill>
            </a:endParaRPr>
          </a:p>
        </p:txBody>
      </p:sp>
      <p:sp>
        <p:nvSpPr>
          <p:cNvPr id="3" name="Content Placeholder 2"/>
          <p:cNvSpPr>
            <a:spLocks noGrp="1"/>
          </p:cNvSpPr>
          <p:nvPr>
            <p:ph idx="1"/>
          </p:nvPr>
        </p:nvSpPr>
        <p:spPr>
          <a:xfrm>
            <a:off x="236483" y="3875143"/>
            <a:ext cx="11274973" cy="4351338"/>
          </a:xfrm>
        </p:spPr>
        <p:txBody>
          <a:bodyPr/>
          <a:lstStyle/>
          <a:p>
            <a:pPr marL="342900" lvl="0" indent="-342900" algn="just" eaLnBrk="0" fontAlgn="base" hangingPunct="0">
              <a:lnSpc>
                <a:spcPct val="100000"/>
              </a:lnSpc>
              <a:spcBef>
                <a:spcPct val="0"/>
              </a:spcBef>
              <a:spcAft>
                <a:spcPct val="0"/>
              </a:spcAft>
              <a:buFont typeface="Courier New" panose="02070309020205020404" pitchFamily="49" charset="0"/>
              <a:buChar char="o"/>
            </a:pPr>
            <a:r>
              <a:rPr lang="en-US" dirty="0">
                <a:ea typeface="Times New Roman" panose="02020603050405020304" pitchFamily="18" charset="0"/>
                <a:cs typeface="Arial" panose="020B0604020202020204" pitchFamily="34" charset="0"/>
              </a:rPr>
              <a:t>IR LED emits light, in the range of Infrared frequency. IR light is invisible to us as its wavelength (700nm – 1mm) is much higher than the visible light range.</a:t>
            </a:r>
          </a:p>
          <a:p>
            <a:pPr marL="342900" indent="-342900" algn="just" eaLnBrk="0" fontAlgn="base" hangingPunct="0">
              <a:spcBef>
                <a:spcPct val="0"/>
              </a:spcBef>
              <a:spcAft>
                <a:spcPct val="0"/>
              </a:spcAft>
              <a:buFont typeface="Courier New" panose="02070309020205020404" pitchFamily="49" charset="0"/>
              <a:buChar char="o"/>
            </a:pPr>
            <a:r>
              <a:rPr lang="en-US" dirty="0">
                <a:ea typeface="Times New Roman" panose="02020603050405020304" pitchFamily="18" charset="0"/>
                <a:cs typeface="Arial" panose="020B0604020202020204" pitchFamily="34" charset="0"/>
              </a:rPr>
              <a:t>IR LED looks like a normal LED and also operates like a normal LED.</a:t>
            </a:r>
            <a:endParaRPr lang="en-US" dirty="0"/>
          </a:p>
          <a:p>
            <a:endParaRPr lang="en-US" dirty="0"/>
          </a:p>
        </p:txBody>
      </p:sp>
      <p:pic>
        <p:nvPicPr>
          <p:cNvPr id="4" name="Picture 3" descr="IR 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149" y="1371600"/>
            <a:ext cx="3537271" cy="2250133"/>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p:spPr>
      </p:pic>
      <p:sp>
        <p:nvSpPr>
          <p:cNvPr id="5" name="Rectangle 4"/>
          <p:cNvSpPr/>
          <p:nvPr/>
        </p:nvSpPr>
        <p:spPr>
          <a:xfrm>
            <a:off x="995856" y="987487"/>
            <a:ext cx="2528496" cy="584775"/>
          </a:xfrm>
          <a:prstGeom prst="rect">
            <a:avLst/>
          </a:prstGeom>
        </p:spPr>
        <p:txBody>
          <a:bodyPr wrap="square">
            <a:spAutoFit/>
          </a:bodyPr>
          <a:lstStyle/>
          <a:p>
            <a:pPr marL="457200" indent="-457200">
              <a:buFont typeface="Wingdings" panose="05000000000000000000" pitchFamily="2" charset="2"/>
              <a:buChar char="ü"/>
            </a:pPr>
            <a:r>
              <a:rPr lang="en-US" sz="3200" b="1" dirty="0">
                <a:solidFill>
                  <a:schemeClr val="accent2">
                    <a:lumMod val="75000"/>
                  </a:schemeClr>
                </a:solidFill>
              </a:rPr>
              <a:t> </a:t>
            </a:r>
            <a:r>
              <a:rPr lang="en-US" sz="3200" b="1" dirty="0">
                <a:solidFill>
                  <a:schemeClr val="accent1">
                    <a:lumMod val="50000"/>
                  </a:schemeClr>
                </a:solidFill>
              </a:rPr>
              <a:t>IR LED</a:t>
            </a:r>
            <a:endParaRPr lang="en-US" sz="3200" dirty="0"/>
          </a:p>
        </p:txBody>
      </p:sp>
    </p:spTree>
    <p:extLst>
      <p:ext uri="{BB962C8B-B14F-4D97-AF65-F5344CB8AC3E}">
        <p14:creationId xmlns:p14="http://schemas.microsoft.com/office/powerpoint/2010/main" val="770092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42311" y="1149792"/>
            <a:ext cx="12280900"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defTabSz="914400" eaLnBrk="0" fontAlgn="base" hangingPunct="0">
              <a:spcBef>
                <a:spcPct val="0"/>
              </a:spcBef>
              <a:spcAft>
                <a:spcPct val="0"/>
              </a:spcAft>
              <a:buFont typeface="Wingdings" panose="05000000000000000000" pitchFamily="2" charset="2"/>
              <a:buChar char="v"/>
            </a:pPr>
            <a:r>
              <a:rPr lang="en-US" sz="2800" b="1" dirty="0">
                <a:solidFill>
                  <a:schemeClr val="accent2">
                    <a:lumMod val="75000"/>
                  </a:schemeClr>
                </a:solidFill>
              </a:rPr>
              <a:t>IR SENSOR </a:t>
            </a:r>
            <a:r>
              <a:rPr lang="en-US" sz="2800" b="1" dirty="0" smtClean="0">
                <a:solidFill>
                  <a:schemeClr val="accent2">
                    <a:lumMod val="75000"/>
                  </a:schemeClr>
                </a:solidFill>
              </a:rPr>
              <a:t>MODULE</a:t>
            </a:r>
          </a:p>
          <a:p>
            <a:pPr lvl="0" defTabSz="914400" eaLnBrk="0" fontAlgn="base" hangingPunct="0">
              <a:spcBef>
                <a:spcPct val="0"/>
              </a:spcBef>
              <a:spcAft>
                <a:spcPct val="0"/>
              </a:spcAft>
            </a:pPr>
            <a:endParaRPr kumimoji="0" lang="en-US" sz="2800" b="1" i="0" u="none" strike="noStrike" cap="none" normalizeH="0" baseline="0" dirty="0" smtClean="0">
              <a:ln>
                <a:noFill/>
              </a:ln>
              <a:effectLst/>
              <a:latin typeface="+mj-lt"/>
              <a:ea typeface="Times New Roman" panose="02020603050405020304" pitchFamily="18"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1" i="0" u="none" strike="noStrike" cap="none" normalizeH="0" baseline="0" dirty="0" err="1" smtClean="0">
                <a:ln>
                  <a:noFill/>
                </a:ln>
                <a:effectLst/>
                <a:latin typeface="+mj-lt"/>
                <a:ea typeface="Times New Roman" panose="02020603050405020304" pitchFamily="18" charset="0"/>
                <a:cs typeface="Arial" panose="020B0604020202020204" pitchFamily="34" charset="0"/>
              </a:rPr>
              <a:t>PhotoDiode</a:t>
            </a:r>
            <a:endParaRPr kumimoji="0" lang="en-US" sz="2800" b="1" i="0" u="none" strike="noStrike" cap="none" normalizeH="0" baseline="0" dirty="0" smtClean="0">
              <a:ln>
                <a:noFill/>
              </a:ln>
              <a:effectLst/>
              <a:latin typeface="+mj-lt"/>
              <a:ea typeface="Times New Roman" panose="02020603050405020304" pitchFamily="18"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endParaRPr kumimoji="0" lang="en-US" sz="2800" b="1" i="0" u="none" strike="noStrike" cap="none" normalizeH="0" baseline="0" dirty="0" smtClean="0">
              <a:ln>
                <a:noFill/>
              </a:ln>
              <a:effectLst/>
              <a:latin typeface="+mj-lt"/>
            </a:endParaRPr>
          </a:p>
          <a:p>
            <a:pPr marR="0" lvl="0"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a:ln>
                <a:noFill/>
              </a:ln>
              <a:effectLst/>
              <a:latin typeface="+mj-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2" descr="Photodi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601" y="1058647"/>
            <a:ext cx="2651423" cy="1938694"/>
          </a:xfrm>
          <a:prstGeom prst="roundRect">
            <a:avLst>
              <a:gd name="adj" fmla="val 12579"/>
            </a:avLst>
          </a:prstGeom>
          <a:solidFill>
            <a:srgbClr val="FFFFFF">
              <a:shade val="85000"/>
            </a:srgbClr>
          </a:solidFill>
          <a:ln>
            <a:noFill/>
          </a:ln>
          <a:effectLst>
            <a:reflection blurRad="12700" stA="38000" endPos="28000" dist="5000" dir="5400000" sy="-100000" algn="bl" rotWithShape="0"/>
          </a:effectLst>
          <a:extLst/>
        </p:spPr>
      </p:pic>
      <p:sp>
        <p:nvSpPr>
          <p:cNvPr id="5" name="Rectangle 3"/>
          <p:cNvSpPr>
            <a:spLocks noChangeArrowheads="1"/>
          </p:cNvSpPr>
          <p:nvPr/>
        </p:nvSpPr>
        <p:spPr bwMode="auto">
          <a:xfrm>
            <a:off x="0" y="2893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p:cNvSpPr txBox="1"/>
          <p:nvPr/>
        </p:nvSpPr>
        <p:spPr>
          <a:xfrm>
            <a:off x="8520306" y="3206905"/>
            <a:ext cx="1733718" cy="369332"/>
          </a:xfrm>
          <a:prstGeom prst="rect">
            <a:avLst/>
          </a:prstGeom>
          <a:noFill/>
        </p:spPr>
        <p:txBody>
          <a:bodyPr wrap="square" rtlCol="0">
            <a:spAutoFit/>
          </a:bodyPr>
          <a:lstStyle/>
          <a:p>
            <a:r>
              <a:rPr lang="en-US" dirty="0" smtClean="0"/>
              <a:t>PHOTO DIODE</a:t>
            </a:r>
            <a:endParaRPr lang="en-US" dirty="0"/>
          </a:p>
        </p:txBody>
      </p:sp>
      <p:sp>
        <p:nvSpPr>
          <p:cNvPr id="6" name="TextBox 5"/>
          <p:cNvSpPr txBox="1"/>
          <p:nvPr/>
        </p:nvSpPr>
        <p:spPr>
          <a:xfrm>
            <a:off x="993228" y="4339973"/>
            <a:ext cx="12471401" cy="2154436"/>
          </a:xfrm>
          <a:prstGeom prst="rect">
            <a:avLst/>
          </a:prstGeom>
          <a:noFill/>
        </p:spPr>
        <p:txBody>
          <a:bodyPr wrap="square" rtlCol="0">
            <a:spAutoFit/>
          </a:bodyPr>
          <a:lstStyle/>
          <a:p>
            <a:pPr marL="342900" lvl="0" indent="-342900" defTabSz="914400" eaLnBrk="0" fontAlgn="base" hangingPunct="0">
              <a:spcBef>
                <a:spcPct val="0"/>
              </a:spcBef>
              <a:spcAft>
                <a:spcPct val="0"/>
              </a:spcAft>
              <a:buFont typeface="Courier New" panose="02070309020205020404" pitchFamily="49" charset="0"/>
              <a:buChar char="o"/>
            </a:pPr>
            <a:r>
              <a:rPr lang="en-US" sz="2800" dirty="0">
                <a:ea typeface="Times New Roman" panose="02020603050405020304" pitchFamily="18" charset="0"/>
                <a:cs typeface="Arial" panose="020B0604020202020204" pitchFamily="34" charset="0"/>
              </a:rPr>
              <a:t>Photodiode is considered as Light dependent Resistor (LDR).</a:t>
            </a:r>
          </a:p>
          <a:p>
            <a:pPr marL="342900" lvl="0" indent="-342900" defTabSz="914400" eaLnBrk="0" fontAlgn="base" hangingPunct="0">
              <a:spcBef>
                <a:spcPct val="0"/>
              </a:spcBef>
              <a:spcAft>
                <a:spcPct val="0"/>
              </a:spcAft>
              <a:buFont typeface="Courier New" panose="02070309020205020404" pitchFamily="49" charset="0"/>
              <a:buChar char="o"/>
            </a:pPr>
            <a:r>
              <a:rPr lang="en-US" sz="2800" dirty="0">
                <a:ea typeface="Times New Roman" panose="02020603050405020304" pitchFamily="18" charset="0"/>
                <a:cs typeface="Arial" panose="020B0604020202020204" pitchFamily="34" charset="0"/>
              </a:rPr>
              <a:t>Photodiode </a:t>
            </a:r>
            <a:r>
              <a:rPr lang="en-US" sz="2800" b="1" dirty="0">
                <a:ea typeface="Times New Roman" panose="02020603050405020304" pitchFamily="18" charset="0"/>
                <a:cs typeface="Arial" panose="020B0604020202020204" pitchFamily="34" charset="0"/>
              </a:rPr>
              <a:t>operated in Reverse Bias.</a:t>
            </a:r>
            <a:endParaRPr lang="en-US" sz="2800" dirty="0">
              <a:ea typeface="Times New Roman" panose="02020603050405020304" pitchFamily="18" charset="0"/>
              <a:cs typeface="Arial" panose="020B0604020202020204" pitchFamily="34" charset="0"/>
            </a:endParaRPr>
          </a:p>
          <a:p>
            <a:pPr marL="342900" lvl="0" indent="-342900" defTabSz="914400" eaLnBrk="0" fontAlgn="base" hangingPunct="0">
              <a:spcBef>
                <a:spcPct val="0"/>
              </a:spcBef>
              <a:spcAft>
                <a:spcPct val="0"/>
              </a:spcAft>
              <a:buFont typeface="Courier New" panose="02070309020205020404" pitchFamily="49" charset="0"/>
              <a:buChar char="o"/>
            </a:pPr>
            <a:r>
              <a:rPr lang="en-US" sz="2800" dirty="0">
                <a:ea typeface="Times New Roman" panose="02020603050405020304" pitchFamily="18" charset="0"/>
                <a:cs typeface="Arial" panose="020B0604020202020204" pitchFamily="34" charset="0"/>
              </a:rPr>
              <a:t>It start conducting the current in reverse direction when Light falls on it.</a:t>
            </a:r>
          </a:p>
          <a:p>
            <a:pPr marL="342900" lvl="0" indent="-342900" defTabSz="914400" eaLnBrk="0" fontAlgn="base" hangingPunct="0">
              <a:spcBef>
                <a:spcPct val="0"/>
              </a:spcBef>
              <a:spcAft>
                <a:spcPct val="0"/>
              </a:spcAft>
              <a:buFont typeface="Courier New" panose="02070309020205020404" pitchFamily="49" charset="0"/>
              <a:buChar char="o"/>
            </a:pPr>
            <a:endParaRPr lang="en-US" sz="3200" dirty="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75600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24" y="646026"/>
            <a:ext cx="10515600" cy="1325563"/>
          </a:xfrm>
        </p:spPr>
        <p:txBody>
          <a:bodyPr>
            <a:normAutofit/>
          </a:bodyPr>
          <a:lstStyle/>
          <a:p>
            <a:pPr marL="571500" indent="-571500">
              <a:buFont typeface="Wingdings" panose="05000000000000000000" pitchFamily="2" charset="2"/>
              <a:buChar char="ü"/>
            </a:pPr>
            <a:r>
              <a:rPr lang="en-US" sz="2800" b="1" dirty="0" smtClean="0"/>
              <a:t>LM358</a:t>
            </a:r>
            <a:endParaRPr lang="en-US" sz="2800" b="1" dirty="0"/>
          </a:p>
        </p:txBody>
      </p:sp>
      <p:sp>
        <p:nvSpPr>
          <p:cNvPr id="4" name="Rectangle 3"/>
          <p:cNvSpPr/>
          <p:nvPr/>
        </p:nvSpPr>
        <p:spPr>
          <a:xfrm>
            <a:off x="399881" y="3233324"/>
            <a:ext cx="11660740" cy="3539430"/>
          </a:xfrm>
          <a:prstGeom prst="rect">
            <a:avLst/>
          </a:prstGeom>
        </p:spPr>
        <p:txBody>
          <a:bodyPr wrap="square">
            <a:spAutoFit/>
          </a:bodyPr>
          <a:lstStyle/>
          <a:p>
            <a:pPr lvl="0" defTabSz="914400" eaLnBrk="0" fontAlgn="base" hangingPunct="0">
              <a:spcBef>
                <a:spcPct val="0"/>
              </a:spcBef>
              <a:spcAft>
                <a:spcPct val="0"/>
              </a:spcAft>
            </a:pPr>
            <a:endParaRPr lang="en-US" sz="2800" b="1" dirty="0"/>
          </a:p>
          <a:p>
            <a:pPr marL="342900" indent="-342900">
              <a:buFont typeface="Courier New" panose="02070309020205020404" pitchFamily="49" charset="0"/>
              <a:buChar char="o"/>
            </a:pPr>
            <a:r>
              <a:rPr lang="en-US" sz="2800" dirty="0"/>
              <a:t>LM358 is an </a:t>
            </a:r>
            <a:r>
              <a:rPr lang="en-US" sz="2800" b="1" dirty="0">
                <a:solidFill>
                  <a:schemeClr val="accent2">
                    <a:lumMod val="75000"/>
                  </a:schemeClr>
                </a:solidFill>
              </a:rPr>
              <a:t>operational amplifier</a:t>
            </a:r>
            <a:r>
              <a:rPr lang="en-US" sz="2800" dirty="0">
                <a:solidFill>
                  <a:schemeClr val="accent2">
                    <a:lumMod val="75000"/>
                  </a:schemeClr>
                </a:solidFill>
              </a:rPr>
              <a:t> </a:t>
            </a:r>
            <a:r>
              <a:rPr lang="en-US" sz="2800" dirty="0"/>
              <a:t>(Op-Amp) </a:t>
            </a:r>
          </a:p>
          <a:p>
            <a:pPr marL="342900" indent="-342900">
              <a:buFont typeface="Courier New" panose="02070309020205020404" pitchFamily="49" charset="0"/>
              <a:buChar char="o"/>
            </a:pPr>
            <a:r>
              <a:rPr lang="en-US" sz="2800" dirty="0"/>
              <a:t>In this circuit we are using it as a </a:t>
            </a:r>
            <a:r>
              <a:rPr lang="en-US" sz="2800" b="1" dirty="0">
                <a:solidFill>
                  <a:schemeClr val="accent2">
                    <a:lumMod val="75000"/>
                  </a:schemeClr>
                </a:solidFill>
              </a:rPr>
              <a:t>voltage comparator</a:t>
            </a:r>
            <a:r>
              <a:rPr lang="en-US" sz="2800" dirty="0"/>
              <a:t>. </a:t>
            </a:r>
          </a:p>
          <a:p>
            <a:pPr marL="342900" indent="-342900">
              <a:buFont typeface="Courier New" panose="02070309020205020404" pitchFamily="49" charset="0"/>
              <a:buChar char="o"/>
            </a:pPr>
            <a:r>
              <a:rPr lang="en-US" sz="2800" dirty="0"/>
              <a:t>We have inputs at PIN 2 &amp; 3 and output at PIN 1. Voltage comparator has two inputs, one is inverting input and second is non-inverting input (PIN 2 and 3 in LM358). </a:t>
            </a:r>
          </a:p>
          <a:p>
            <a:pPr marL="342900" indent="-342900">
              <a:buFont typeface="Courier New" panose="02070309020205020404" pitchFamily="49" charset="0"/>
              <a:buChar char="o"/>
            </a:pPr>
            <a:r>
              <a:rPr lang="en-US" sz="2800" dirty="0"/>
              <a:t>When voltage at non-inverting input (+) is higher than the voltage at inverting input (-), then the output of comparator (PIN 1) is High.</a:t>
            </a:r>
          </a:p>
        </p:txBody>
      </p:sp>
      <p:pic>
        <p:nvPicPr>
          <p:cNvPr id="5" name="Picture 4" descr="LM358 Pinout"/>
          <p:cNvPicPr/>
          <p:nvPr/>
        </p:nvPicPr>
        <p:blipFill rotWithShape="1">
          <a:blip r:embed="rId2">
            <a:extLst>
              <a:ext uri="{28A0092B-C50C-407E-A947-70E740481C1C}">
                <a14:useLocalDpi xmlns:a14="http://schemas.microsoft.com/office/drawing/2010/main" val="0"/>
              </a:ext>
            </a:extLst>
          </a:blip>
          <a:srcRect l="59460" t="926" r="-997" b="775"/>
          <a:stretch/>
        </p:blipFill>
        <p:spPr bwMode="auto">
          <a:xfrm>
            <a:off x="4506391" y="1334029"/>
            <a:ext cx="2126533" cy="1683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5042607" y="3067857"/>
            <a:ext cx="1054100" cy="400110"/>
          </a:xfrm>
          <a:prstGeom prst="rect">
            <a:avLst/>
          </a:prstGeom>
          <a:noFill/>
        </p:spPr>
        <p:txBody>
          <a:bodyPr wrap="square" rtlCol="0">
            <a:spAutoFit/>
          </a:bodyPr>
          <a:lstStyle/>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LM358</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ectangle 6"/>
          <p:cNvSpPr/>
          <p:nvPr/>
        </p:nvSpPr>
        <p:spPr>
          <a:xfrm>
            <a:off x="750176" y="209245"/>
            <a:ext cx="6096000" cy="861774"/>
          </a:xfrm>
          <a:prstGeom prst="rect">
            <a:avLst/>
          </a:prstGeom>
        </p:spPr>
        <p:txBody>
          <a:bodyPr>
            <a:spAutoFit/>
          </a:bodyPr>
          <a:lstStyle/>
          <a:p>
            <a:pPr marL="285750" indent="-285750">
              <a:buFont typeface="Wingdings" panose="05000000000000000000" pitchFamily="2" charset="2"/>
              <a:buChar char="v"/>
            </a:pPr>
            <a:r>
              <a:rPr lang="en-US" sz="3200" b="1" dirty="0">
                <a:solidFill>
                  <a:schemeClr val="accent2">
                    <a:lumMod val="75000"/>
                  </a:schemeClr>
                </a:solidFill>
              </a:rPr>
              <a:t>IR SENSOR MODULE</a:t>
            </a:r>
            <a:r>
              <a:rPr lang="en-US" b="1" dirty="0">
                <a:solidFill>
                  <a:schemeClr val="accent2">
                    <a:lumMod val="75000"/>
                  </a:schemeClr>
                </a:solidFill>
              </a:rPr>
              <a:t/>
            </a:r>
            <a:br>
              <a:rPr lang="en-US" b="1" dirty="0">
                <a:solidFill>
                  <a:schemeClr val="accent2">
                    <a:lumMod val="75000"/>
                  </a:schemeClr>
                </a:solidFill>
              </a:rPr>
            </a:br>
            <a:endParaRPr lang="en-US" dirty="0"/>
          </a:p>
        </p:txBody>
      </p:sp>
    </p:spTree>
    <p:extLst>
      <p:ext uri="{BB962C8B-B14F-4D97-AF65-F5344CB8AC3E}">
        <p14:creationId xmlns:p14="http://schemas.microsoft.com/office/powerpoint/2010/main" val="3425609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2" y="903741"/>
            <a:ext cx="10515600" cy="1325563"/>
          </a:xfrm>
        </p:spPr>
        <p:txBody>
          <a:bodyPr/>
          <a:lstStyle/>
          <a:p>
            <a:r>
              <a:rPr lang="en-US" b="1" dirty="0" smtClean="0">
                <a:solidFill>
                  <a:schemeClr val="accent2">
                    <a:lumMod val="75000"/>
                  </a:schemeClr>
                </a:solidFill>
              </a:rPr>
              <a:t>ESP8266 NODE MCU MODULE</a:t>
            </a:r>
            <a:endParaRPr lang="en-US" b="1" dirty="0">
              <a:solidFill>
                <a:schemeClr val="accent2">
                  <a:lumMod val="75000"/>
                </a:schemeClr>
              </a:solidFill>
            </a:endParaRPr>
          </a:p>
        </p:txBody>
      </p:sp>
      <p:sp>
        <p:nvSpPr>
          <p:cNvPr id="3" name="Content Placeholder 2"/>
          <p:cNvSpPr>
            <a:spLocks noGrp="1"/>
          </p:cNvSpPr>
          <p:nvPr>
            <p:ph idx="1"/>
          </p:nvPr>
        </p:nvSpPr>
        <p:spPr>
          <a:xfrm>
            <a:off x="114622" y="3753534"/>
            <a:ext cx="12077378" cy="4834255"/>
          </a:xfrm>
        </p:spPr>
        <p:txBody>
          <a:bodyPr>
            <a:normAutofit/>
          </a:bodyPr>
          <a:lstStyle/>
          <a:p>
            <a:pPr algn="just">
              <a:lnSpc>
                <a:spcPct val="150000"/>
              </a:lnSpc>
              <a:buFont typeface="Courier New" panose="02070309020205020404" pitchFamily="49" charset="0"/>
              <a:buChar char="o"/>
            </a:pPr>
            <a:r>
              <a:rPr lang="en-US" dirty="0" smtClean="0"/>
              <a:t>ESP8266 (presently ESP8266EX) is a chip with which manufacturers are making.</a:t>
            </a:r>
          </a:p>
          <a:p>
            <a:pPr algn="just">
              <a:lnSpc>
                <a:spcPct val="150000"/>
              </a:lnSpc>
              <a:buFont typeface="Courier New" panose="02070309020205020404" pitchFamily="49" charset="0"/>
              <a:buChar char="o"/>
            </a:pPr>
            <a:r>
              <a:rPr lang="en-US" dirty="0" smtClean="0"/>
              <a:t>Development </a:t>
            </a:r>
            <a:r>
              <a:rPr lang="en-US" dirty="0"/>
              <a:t>/ Prototyping </a:t>
            </a:r>
            <a:r>
              <a:rPr lang="en-US" dirty="0" smtClean="0"/>
              <a:t>board [</a:t>
            </a:r>
            <a:r>
              <a:rPr lang="en-US" dirty="0" err="1" smtClean="0"/>
              <a:t>Arduino</a:t>
            </a:r>
            <a:r>
              <a:rPr lang="en-US" dirty="0" smtClean="0"/>
              <a:t> like fully programmable]</a:t>
            </a:r>
            <a:endParaRPr lang="en-US" dirty="0"/>
          </a:p>
          <a:p>
            <a:pPr algn="just">
              <a:lnSpc>
                <a:spcPct val="150000"/>
              </a:lnSpc>
              <a:buFont typeface="Courier New" panose="02070309020205020404" pitchFamily="49" charset="0"/>
              <a:buChar char="o"/>
            </a:pPr>
            <a:r>
              <a:rPr lang="en-US" dirty="0" smtClean="0"/>
              <a:t>Programmed using </a:t>
            </a:r>
            <a:r>
              <a:rPr lang="en-US" dirty="0" err="1" smtClean="0"/>
              <a:t>Arduino</a:t>
            </a:r>
            <a:r>
              <a:rPr lang="en-US" dirty="0" smtClean="0"/>
              <a:t> IDE.</a:t>
            </a:r>
          </a:p>
          <a:p>
            <a:pPr algn="just">
              <a:lnSpc>
                <a:spcPct val="150000"/>
              </a:lnSpc>
              <a:buFont typeface="Courier New" panose="02070309020205020404" pitchFamily="49" charset="0"/>
              <a:buChar char="o"/>
            </a:pPr>
            <a:r>
              <a:rPr lang="en-US" dirty="0"/>
              <a:t>W</a:t>
            </a:r>
            <a:r>
              <a:rPr lang="en-US" dirty="0" smtClean="0"/>
              <a:t>irelessly </a:t>
            </a:r>
            <a:r>
              <a:rPr lang="en-US" dirty="0"/>
              <a:t>networkable micro-controller modules</a:t>
            </a:r>
            <a:r>
              <a:rPr lang="en-US" dirty="0" smtClean="0"/>
              <a:t>.</a:t>
            </a:r>
          </a:p>
          <a:p>
            <a:pPr algn="just">
              <a:lnSpc>
                <a:spcPct val="150000"/>
              </a:lnSpc>
            </a:pPr>
            <a:endParaRPr lang="en-US" dirty="0"/>
          </a:p>
          <a:p>
            <a:pPr algn="just"/>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320" y="60558"/>
            <a:ext cx="4297680" cy="3011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6140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 y="152400"/>
            <a:ext cx="11993880" cy="6705600"/>
          </a:xfrm>
        </p:spPr>
        <p:txBody>
          <a:bodyPr>
            <a:normAutofit/>
          </a:bodyPr>
          <a:lstStyle/>
          <a:p>
            <a:pPr algn="just">
              <a:buFont typeface="Wingdings" panose="05000000000000000000" pitchFamily="2" charset="2"/>
              <a:buChar char="v"/>
            </a:pPr>
            <a:r>
              <a:rPr lang="en-US" sz="4400" b="1" dirty="0">
                <a:solidFill>
                  <a:schemeClr val="accent2">
                    <a:lumMod val="75000"/>
                  </a:schemeClr>
                </a:solidFill>
              </a:rPr>
              <a:t>ESP8266 NODE MCU MODULE</a:t>
            </a:r>
            <a:endParaRPr lang="en-US" sz="4400" dirty="0" smtClean="0"/>
          </a:p>
          <a:p>
            <a:pPr algn="just">
              <a:lnSpc>
                <a:spcPct val="160000"/>
              </a:lnSpc>
              <a:buFont typeface="Courier New" panose="02070309020205020404" pitchFamily="49" charset="0"/>
              <a:buChar char="o"/>
            </a:pPr>
            <a:r>
              <a:rPr lang="en-US" dirty="0"/>
              <a:t>ESP8266 is a system-on-a-chip (</a:t>
            </a:r>
            <a:r>
              <a:rPr lang="en-US" dirty="0" err="1"/>
              <a:t>SoC</a:t>
            </a:r>
            <a:r>
              <a:rPr lang="en-US" dirty="0"/>
              <a:t>) with capabilities for 2.4 </a:t>
            </a:r>
            <a:r>
              <a:rPr lang="en-US" dirty="0" smtClean="0"/>
              <a:t>GHz Wi-Fi     (</a:t>
            </a:r>
            <a:r>
              <a:rPr lang="en-US" dirty="0"/>
              <a:t>802.11 b/g/n, supporting WPA/WPA2</a:t>
            </a:r>
            <a:r>
              <a:rPr lang="en-US" dirty="0" smtClean="0"/>
              <a:t>).</a:t>
            </a:r>
          </a:p>
          <a:p>
            <a:pPr algn="just">
              <a:lnSpc>
                <a:spcPct val="160000"/>
              </a:lnSpc>
              <a:buFont typeface="Courier New" panose="02070309020205020404" pitchFamily="49" charset="0"/>
              <a:buChar char="o"/>
            </a:pPr>
            <a:r>
              <a:rPr lang="en-US" dirty="0" smtClean="0"/>
              <a:t>General-purpose input/output (16 GPIO).</a:t>
            </a:r>
          </a:p>
          <a:p>
            <a:pPr algn="just">
              <a:lnSpc>
                <a:spcPct val="160000"/>
              </a:lnSpc>
              <a:buFont typeface="Courier New" panose="02070309020205020404" pitchFamily="49" charset="0"/>
              <a:buChar char="o"/>
            </a:pPr>
            <a:r>
              <a:rPr lang="en-US" dirty="0"/>
              <a:t>A</a:t>
            </a:r>
            <a:r>
              <a:rPr lang="en-US" dirty="0" smtClean="0"/>
              <a:t>nalog-to-digital conversion (10-bit ADC).</a:t>
            </a:r>
          </a:p>
          <a:p>
            <a:pPr>
              <a:lnSpc>
                <a:spcPct val="160000"/>
              </a:lnSpc>
              <a:buFont typeface="Courier New" panose="02070309020205020404" pitchFamily="49" charset="0"/>
              <a:buChar char="o"/>
            </a:pPr>
            <a:r>
              <a:rPr lang="en-US" dirty="0" smtClean="0"/>
              <a:t>Serial </a:t>
            </a:r>
            <a:r>
              <a:rPr lang="en-US" dirty="0"/>
              <a:t>Peripheral Interface (</a:t>
            </a:r>
            <a:r>
              <a:rPr lang="en-US" dirty="0" smtClean="0"/>
              <a:t>SPI).</a:t>
            </a:r>
          </a:p>
          <a:p>
            <a:pPr>
              <a:lnSpc>
                <a:spcPct val="160000"/>
              </a:lnSpc>
              <a:buFont typeface="Courier New" panose="02070309020205020404" pitchFamily="49" charset="0"/>
              <a:buChar char="o"/>
            </a:pPr>
            <a:r>
              <a:rPr lang="en-US" dirty="0" smtClean="0"/>
              <a:t>UART </a:t>
            </a:r>
            <a:r>
              <a:rPr lang="en-US" dirty="0"/>
              <a:t>(on dedicated </a:t>
            </a:r>
            <a:r>
              <a:rPr lang="en-US" dirty="0" smtClean="0"/>
              <a:t>pins, plus </a:t>
            </a:r>
            <a:r>
              <a:rPr lang="en-US" dirty="0"/>
              <a:t>a transmit-only UART can be enabled on </a:t>
            </a:r>
            <a:r>
              <a:rPr lang="en-US" dirty="0" smtClean="0"/>
              <a:t>GPIO2).</a:t>
            </a:r>
          </a:p>
          <a:p>
            <a:pPr>
              <a:lnSpc>
                <a:spcPct val="160000"/>
              </a:lnSpc>
              <a:buFont typeface="Courier New" panose="02070309020205020404" pitchFamily="49" charset="0"/>
              <a:buChar char="o"/>
            </a:pPr>
            <a:r>
              <a:rPr lang="en-US" dirty="0"/>
              <a:t>P</a:t>
            </a:r>
            <a:r>
              <a:rPr lang="en-US" dirty="0" smtClean="0"/>
              <a:t>ulse-width modulation (PWM).</a:t>
            </a:r>
          </a:p>
          <a:p>
            <a:endParaRPr lang="en-US" dirty="0"/>
          </a:p>
        </p:txBody>
      </p:sp>
    </p:spTree>
    <p:extLst>
      <p:ext uri="{BB962C8B-B14F-4D97-AF65-F5344CB8AC3E}">
        <p14:creationId xmlns:p14="http://schemas.microsoft.com/office/powerpoint/2010/main" val="1360417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03" y="365125"/>
            <a:ext cx="10515600" cy="1325563"/>
          </a:xfrm>
        </p:spPr>
        <p:txBody>
          <a:bodyPr/>
          <a:lstStyle/>
          <a:p>
            <a:pPr marL="571500" indent="-571500">
              <a:buFont typeface="Wingdings" panose="05000000000000000000" pitchFamily="2" charset="2"/>
              <a:buChar char="v"/>
            </a:pPr>
            <a:r>
              <a:rPr lang="en-US" b="1" dirty="0">
                <a:solidFill>
                  <a:schemeClr val="accent2">
                    <a:lumMod val="75000"/>
                  </a:schemeClr>
                </a:solidFill>
              </a:rPr>
              <a:t>ESP8266 NODE MCU MODULE</a:t>
            </a:r>
            <a:r>
              <a:rPr lang="en-US" dirty="0"/>
              <a:t/>
            </a:r>
            <a:br>
              <a:rPr lang="en-US" dirty="0"/>
            </a:br>
            <a:endParaRPr lang="en-US" dirty="0"/>
          </a:p>
        </p:txBody>
      </p:sp>
      <p:sp>
        <p:nvSpPr>
          <p:cNvPr id="3" name="Content Placeholder 2"/>
          <p:cNvSpPr>
            <a:spLocks noGrp="1"/>
          </p:cNvSpPr>
          <p:nvPr>
            <p:ph idx="1"/>
          </p:nvPr>
        </p:nvSpPr>
        <p:spPr>
          <a:xfrm>
            <a:off x="409903" y="1690688"/>
            <a:ext cx="11782097" cy="4351338"/>
          </a:xfrm>
        </p:spPr>
        <p:txBody>
          <a:bodyPr/>
          <a:lstStyle/>
          <a:p>
            <a:pPr>
              <a:buFont typeface="Courier New" panose="02070309020205020404" pitchFamily="49" charset="0"/>
              <a:buChar char="o"/>
            </a:pPr>
            <a:r>
              <a:rPr lang="en-US" dirty="0"/>
              <a:t>ESP8266 chip needs 3.3V power for working or it contains an </a:t>
            </a:r>
            <a:r>
              <a:rPr lang="en-US" dirty="0" err="1"/>
              <a:t>microUSB</a:t>
            </a:r>
            <a:r>
              <a:rPr lang="en-US" dirty="0"/>
              <a:t> port, so that it can be powered through </a:t>
            </a:r>
            <a:r>
              <a:rPr lang="en-US" dirty="0" err="1"/>
              <a:t>usb</a:t>
            </a:r>
            <a:r>
              <a:rPr lang="en-US" dirty="0"/>
              <a:t> cable.</a:t>
            </a:r>
          </a:p>
          <a:p>
            <a:pPr>
              <a:buFont typeface="Courier New" panose="02070309020205020404" pitchFamily="49" charset="0"/>
              <a:buChar char="o"/>
            </a:pPr>
            <a:r>
              <a:rPr lang="en-US" dirty="0"/>
              <a:t>ESP8266 can be used as an access point or it can be connected to another network.</a:t>
            </a:r>
          </a:p>
          <a:p>
            <a:pPr>
              <a:buFont typeface="Courier New" panose="02070309020205020404" pitchFamily="49" charset="0"/>
              <a:buChar char="o"/>
            </a:pPr>
            <a:r>
              <a:rPr lang="en-US" dirty="0"/>
              <a:t>When it is connected to a network, module can be controlled from other device remotely.</a:t>
            </a:r>
          </a:p>
          <a:p>
            <a:pPr>
              <a:buFont typeface="Courier New" panose="02070309020205020404" pitchFamily="49" charset="0"/>
              <a:buChar char="o"/>
            </a:pPr>
            <a:r>
              <a:rPr lang="en-US" dirty="0"/>
              <a:t>Using an app we can control the devices which are connected with the esp8266 module.</a:t>
            </a:r>
          </a:p>
          <a:p>
            <a:pPr>
              <a:buFont typeface="Courier New" panose="02070309020205020404" pitchFamily="49" charset="0"/>
              <a:buChar char="o"/>
            </a:pPr>
            <a:r>
              <a:rPr lang="en-US" dirty="0"/>
              <a:t>Low cost.</a:t>
            </a:r>
          </a:p>
          <a:p>
            <a:endParaRPr lang="en-US" dirty="0"/>
          </a:p>
        </p:txBody>
      </p:sp>
    </p:spTree>
    <p:extLst>
      <p:ext uri="{BB962C8B-B14F-4D97-AF65-F5344CB8AC3E}">
        <p14:creationId xmlns:p14="http://schemas.microsoft.com/office/powerpoint/2010/main" val="2854031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6999" y="-167640"/>
            <a:ext cx="10404411" cy="1143000"/>
          </a:xfrm>
        </p:spPr>
        <p:txBody>
          <a:bodyPr/>
          <a:lstStyle/>
          <a:p>
            <a:r>
              <a:rPr lang="fi-FI" b="1" dirty="0" smtClean="0">
                <a:solidFill>
                  <a:srgbClr val="FF0000"/>
                </a:solidFill>
              </a:rPr>
              <a:t>ESP8266 module pinout</a:t>
            </a:r>
            <a:endParaRPr lang="fi-FI" b="1" dirty="0">
              <a:solidFill>
                <a:srgbClr val="FF0000"/>
              </a:solidFill>
            </a:endParaRPr>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89760" y="762001"/>
            <a:ext cx="7970520" cy="6096000"/>
          </a:xfrm>
          <a:prstGeom prst="rect">
            <a:avLst/>
          </a:prstGeom>
          <a:ln>
            <a:noFill/>
          </a:ln>
          <a:effectLst>
            <a:softEdge rad="112500"/>
          </a:effectLst>
        </p:spPr>
      </p:pic>
    </p:spTree>
    <p:extLst>
      <p:ext uri="{BB962C8B-B14F-4D97-AF65-F5344CB8AC3E}">
        <p14:creationId xmlns:p14="http://schemas.microsoft.com/office/powerpoint/2010/main" val="3595192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56" y="254766"/>
            <a:ext cx="10515600" cy="1325563"/>
          </a:xfrm>
        </p:spPr>
        <p:txBody>
          <a:bodyPr>
            <a:normAutofit fontScale="90000"/>
          </a:bodyPr>
          <a:lstStyle/>
          <a:p>
            <a:r>
              <a:rPr lang="en-US" dirty="0"/>
              <a:t>Power the </a:t>
            </a:r>
            <a:r>
              <a:rPr lang="en-US" dirty="0" smtClean="0"/>
              <a:t>Node MCU </a:t>
            </a:r>
            <a:r>
              <a:rPr lang="en-US" dirty="0"/>
              <a:t>ESP8266 via the USB Port</a:t>
            </a:r>
            <a:br>
              <a:rPr lang="en-US" dirty="0"/>
            </a:br>
            <a:endParaRPr lang="en-US" dirty="0"/>
          </a:p>
        </p:txBody>
      </p:sp>
      <p:pic>
        <p:nvPicPr>
          <p:cNvPr id="1026" name="Picture 2" descr="Image result for esp8266 node mcu powered by computer schemat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9120" y="1580329"/>
            <a:ext cx="58690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08" y="-268013"/>
            <a:ext cx="10515600" cy="1325563"/>
          </a:xfrm>
        </p:spPr>
        <p:txBody>
          <a:bodyPr/>
          <a:lstStyle/>
          <a:p>
            <a:r>
              <a:rPr lang="en-US" dirty="0" smtClean="0"/>
              <a:t>OVERALL CIRCUIT DIAGRAM</a:t>
            </a:r>
            <a:endParaRPr lang="en-US" dirty="0"/>
          </a:p>
        </p:txBody>
      </p:sp>
      <p:pic>
        <p:nvPicPr>
          <p:cNvPr id="6" name="Picture 5"/>
          <p:cNvPicPr>
            <a:picLocks noChangeAspect="1"/>
          </p:cNvPicPr>
          <p:nvPr/>
        </p:nvPicPr>
        <p:blipFill rotWithShape="1">
          <a:blip r:embed="rId2"/>
          <a:srcRect l="34008" t="19504" r="18534" b="10453"/>
          <a:stretch/>
        </p:blipFill>
        <p:spPr>
          <a:xfrm>
            <a:off x="409903" y="842430"/>
            <a:ext cx="11114689" cy="58846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5982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285"/>
            <a:ext cx="10515600" cy="1325563"/>
          </a:xfrm>
        </p:spPr>
        <p:txBody>
          <a:bodyPr/>
          <a:lstStyle/>
          <a:p>
            <a:r>
              <a:rPr lang="en-US" b="1" dirty="0" smtClean="0">
                <a:solidFill>
                  <a:schemeClr val="accent2">
                    <a:lumMod val="75000"/>
                  </a:schemeClr>
                </a:solidFill>
              </a:rPr>
              <a:t>Programming using </a:t>
            </a:r>
            <a:r>
              <a:rPr lang="en-US" b="1" dirty="0" err="1" smtClean="0">
                <a:solidFill>
                  <a:schemeClr val="accent2">
                    <a:lumMod val="75000"/>
                  </a:schemeClr>
                </a:solidFill>
              </a:rPr>
              <a:t>Arduino</a:t>
            </a:r>
            <a:r>
              <a:rPr lang="en-US" b="1" dirty="0" smtClean="0">
                <a:solidFill>
                  <a:schemeClr val="accent2">
                    <a:lumMod val="75000"/>
                  </a:schemeClr>
                </a:solidFill>
              </a:rPr>
              <a:t> IDE</a:t>
            </a:r>
            <a:endParaRPr lang="en-US" b="1" dirty="0">
              <a:solidFill>
                <a:schemeClr val="accent2">
                  <a:lumMod val="75000"/>
                </a:schemeClr>
              </a:solidFill>
            </a:endParaRPr>
          </a:p>
        </p:txBody>
      </p:sp>
      <p:sp>
        <p:nvSpPr>
          <p:cNvPr id="3" name="Content Placeholder 2"/>
          <p:cNvSpPr>
            <a:spLocks noGrp="1"/>
          </p:cNvSpPr>
          <p:nvPr>
            <p:ph idx="1"/>
          </p:nvPr>
        </p:nvSpPr>
        <p:spPr>
          <a:xfrm>
            <a:off x="137160" y="1315261"/>
            <a:ext cx="10515600" cy="4351338"/>
          </a:xfrm>
        </p:spPr>
        <p:txBody>
          <a:bodyPr>
            <a:normAutofit/>
          </a:bodyPr>
          <a:lstStyle/>
          <a:p>
            <a:r>
              <a:rPr lang="en-US" dirty="0" smtClean="0"/>
              <a:t>Programmed Using </a:t>
            </a:r>
            <a:r>
              <a:rPr lang="en-US" dirty="0" err="1" smtClean="0"/>
              <a:t>Arduino</a:t>
            </a:r>
            <a:r>
              <a:rPr lang="en-US" dirty="0" smtClean="0"/>
              <a:t> IDE.</a:t>
            </a:r>
          </a:p>
          <a:p>
            <a:r>
              <a:rPr lang="en-US" dirty="0" smtClean="0"/>
              <a:t>Using ESP8266 Node MCU Board Manager.</a:t>
            </a:r>
          </a:p>
          <a:p>
            <a:endParaRPr lang="en-US" dirty="0"/>
          </a:p>
        </p:txBody>
      </p:sp>
      <p:pic>
        <p:nvPicPr>
          <p:cNvPr id="4" name="Content Placeholder 1"/>
          <p:cNvPicPr>
            <a:picLocks noChangeAspect="1"/>
          </p:cNvPicPr>
          <p:nvPr/>
        </p:nvPicPr>
        <p:blipFill rotWithShape="1">
          <a:blip r:embed="rId2">
            <a:extLst>
              <a:ext uri="{28A0092B-C50C-407E-A947-70E740481C1C}">
                <a14:useLocalDpi xmlns:a14="http://schemas.microsoft.com/office/drawing/2010/main" val="0"/>
              </a:ext>
            </a:extLst>
          </a:blip>
          <a:srcRect l="31643" t="28814" r="31493" b="29237"/>
          <a:stretch/>
        </p:blipFill>
        <p:spPr>
          <a:xfrm>
            <a:off x="3068319" y="2844801"/>
            <a:ext cx="5428416" cy="3706298"/>
          </a:xfrm>
          <a:prstGeom prst="rect">
            <a:avLst/>
          </a:prstGeom>
        </p:spPr>
      </p:pic>
    </p:spTree>
    <p:extLst>
      <p:ext uri="{BB962C8B-B14F-4D97-AF65-F5344CB8AC3E}">
        <p14:creationId xmlns:p14="http://schemas.microsoft.com/office/powerpoint/2010/main" val="356483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INTERNET OF THINGS</a:t>
            </a:r>
            <a:endParaRPr lang="en-US" b="1" dirty="0">
              <a:solidFill>
                <a:schemeClr val="accent2">
                  <a:lumMod val="75000"/>
                </a:schemeClr>
              </a:solidFill>
            </a:endParaRPr>
          </a:p>
        </p:txBody>
      </p:sp>
      <p:sp>
        <p:nvSpPr>
          <p:cNvPr id="3" name="Content Placeholder 2"/>
          <p:cNvSpPr>
            <a:spLocks noGrp="1"/>
          </p:cNvSpPr>
          <p:nvPr>
            <p:ph idx="1"/>
          </p:nvPr>
        </p:nvSpPr>
        <p:spPr>
          <a:xfrm>
            <a:off x="838200" y="2337446"/>
            <a:ext cx="10909300" cy="4520554"/>
          </a:xfrm>
        </p:spPr>
        <p:txBody>
          <a:bodyPr/>
          <a:lstStyle/>
          <a:p>
            <a:pPr algn="just"/>
            <a:r>
              <a:rPr lang="fi-FI" dirty="0" smtClean="0"/>
              <a:t>IoT </a:t>
            </a:r>
            <a:r>
              <a:rPr lang="fi-FI" dirty="0"/>
              <a:t>is a </a:t>
            </a:r>
            <a:r>
              <a:rPr lang="fi-FI" dirty="0">
                <a:solidFill>
                  <a:srgbClr val="0070C0"/>
                </a:solidFill>
              </a:rPr>
              <a:t>network of physical objects </a:t>
            </a:r>
            <a:r>
              <a:rPr lang="fi-FI" dirty="0"/>
              <a:t>with </a:t>
            </a:r>
            <a:r>
              <a:rPr lang="fi-FI" dirty="0">
                <a:solidFill>
                  <a:srgbClr val="00B050"/>
                </a:solidFill>
              </a:rPr>
              <a:t>embedded electronics </a:t>
            </a:r>
            <a:r>
              <a:rPr lang="fi-FI" dirty="0"/>
              <a:t>that </a:t>
            </a:r>
            <a:r>
              <a:rPr lang="fi-FI" dirty="0">
                <a:solidFill>
                  <a:schemeClr val="accent6">
                    <a:lumMod val="75000"/>
                  </a:schemeClr>
                </a:solidFill>
              </a:rPr>
              <a:t>collect</a:t>
            </a:r>
            <a:r>
              <a:rPr lang="fi-FI" dirty="0"/>
              <a:t> and </a:t>
            </a:r>
            <a:r>
              <a:rPr lang="fi-FI" dirty="0">
                <a:solidFill>
                  <a:srgbClr val="FF0000"/>
                </a:solidFill>
              </a:rPr>
              <a:t>share </a:t>
            </a:r>
            <a:r>
              <a:rPr lang="fi-FI" dirty="0" smtClean="0"/>
              <a:t>data</a:t>
            </a:r>
          </a:p>
          <a:p>
            <a:pPr algn="just"/>
            <a:r>
              <a:rPr lang="en-US" dirty="0" smtClean="0"/>
              <a:t>The </a:t>
            </a:r>
            <a:r>
              <a:rPr lang="en-US" dirty="0"/>
              <a:t>Global Standards Initiative on Internet of Things (</a:t>
            </a:r>
            <a:r>
              <a:rPr lang="en-US" dirty="0" err="1"/>
              <a:t>IoT</a:t>
            </a:r>
            <a:r>
              <a:rPr lang="en-US" dirty="0"/>
              <a:t>-GSI) defined the </a:t>
            </a:r>
            <a:r>
              <a:rPr lang="en-US" dirty="0" err="1"/>
              <a:t>IoT</a:t>
            </a:r>
            <a:r>
              <a:rPr lang="en-US" dirty="0">
                <a:solidFill>
                  <a:schemeClr val="accent1">
                    <a:lumMod val="75000"/>
                  </a:schemeClr>
                </a:solidFill>
              </a:rPr>
              <a:t> </a:t>
            </a:r>
            <a:r>
              <a:rPr lang="en-US" dirty="0"/>
              <a:t>as </a:t>
            </a:r>
            <a:r>
              <a:rPr lang="en-US" dirty="0">
                <a:solidFill>
                  <a:srgbClr val="FF0000"/>
                </a:solidFill>
              </a:rPr>
              <a:t>"the infrastructure of the information </a:t>
            </a:r>
            <a:r>
              <a:rPr lang="en-US" dirty="0" smtClean="0">
                <a:solidFill>
                  <a:srgbClr val="FF0000"/>
                </a:solidFill>
              </a:rPr>
              <a:t>society". </a:t>
            </a:r>
          </a:p>
          <a:p>
            <a:pPr algn="just"/>
            <a:r>
              <a:rPr lang="en-US" dirty="0" smtClean="0"/>
              <a:t>The </a:t>
            </a:r>
            <a:r>
              <a:rPr lang="en-US" dirty="0" err="1"/>
              <a:t>IoT</a:t>
            </a:r>
            <a:r>
              <a:rPr lang="en-US" dirty="0"/>
              <a:t> allows objects to be sensed or controlled remotely across existing network infrastructure</a:t>
            </a:r>
            <a:r>
              <a:rPr lang="en-US" dirty="0" smtClean="0"/>
              <a:t>,</a:t>
            </a:r>
            <a:r>
              <a:rPr lang="en-US" baseline="30000" dirty="0" smtClean="0"/>
              <a:t> </a:t>
            </a:r>
            <a:r>
              <a:rPr lang="en-US" dirty="0" smtClean="0"/>
              <a:t>creating </a:t>
            </a:r>
            <a:r>
              <a:rPr lang="en-US" dirty="0"/>
              <a:t>opportunities for more direct integration of the physical world into computer-based systems, and resulting in improved efficiency, accuracy and economic benefit in addition to reduced human </a:t>
            </a:r>
            <a:r>
              <a:rPr lang="en-US" dirty="0" smtClean="0"/>
              <a:t>intervention </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13667"/>
            <a:ext cx="3441700" cy="1972321"/>
          </a:xfrm>
          <a:prstGeom prst="rect">
            <a:avLst/>
          </a:prstGeom>
        </p:spPr>
      </p:pic>
    </p:spTree>
    <p:extLst>
      <p:ext uri="{BB962C8B-B14F-4D97-AF65-F5344CB8AC3E}">
        <p14:creationId xmlns:p14="http://schemas.microsoft.com/office/powerpoint/2010/main" val="2692050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0"/>
            <a:ext cx="10515600" cy="1325563"/>
          </a:xfrm>
        </p:spPr>
        <p:txBody>
          <a:bodyPr/>
          <a:lstStyle/>
          <a:p>
            <a:r>
              <a:rPr lang="en-US" b="1" dirty="0" smtClean="0">
                <a:solidFill>
                  <a:schemeClr val="accent2">
                    <a:lumMod val="75000"/>
                  </a:schemeClr>
                </a:solidFill>
              </a:rPr>
              <a:t>PARKING SLOT PROTOTYPE MODEL</a:t>
            </a:r>
            <a:endParaRPr lang="en-US" b="1" dirty="0">
              <a:solidFill>
                <a:schemeClr val="accent2">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023179">
            <a:off x="3090951" y="-822809"/>
            <a:ext cx="5264860" cy="93597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6119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40982"/>
            <a:ext cx="10515600" cy="1325563"/>
          </a:xfrm>
        </p:spPr>
        <p:txBody>
          <a:bodyPr/>
          <a:lstStyle/>
          <a:p>
            <a:r>
              <a:rPr lang="en-US" b="1" dirty="0" smtClean="0">
                <a:solidFill>
                  <a:schemeClr val="accent2">
                    <a:lumMod val="75000"/>
                  </a:schemeClr>
                </a:solidFill>
              </a:rPr>
              <a:t>ANDROID APPLICATION</a:t>
            </a:r>
            <a:endParaRPr lang="en-US" b="1" dirty="0">
              <a:solidFill>
                <a:schemeClr val="accent2">
                  <a:lumMod val="75000"/>
                </a:schemeClr>
              </a:solidFill>
            </a:endParaRPr>
          </a:p>
        </p:txBody>
      </p:sp>
      <p:sp>
        <p:nvSpPr>
          <p:cNvPr id="3" name="Content Placeholder 2"/>
          <p:cNvSpPr>
            <a:spLocks noGrp="1"/>
          </p:cNvSpPr>
          <p:nvPr>
            <p:ph idx="1"/>
          </p:nvPr>
        </p:nvSpPr>
        <p:spPr>
          <a:xfrm>
            <a:off x="243840" y="2072640"/>
            <a:ext cx="10774680" cy="4766726"/>
          </a:xfrm>
        </p:spPr>
        <p:txBody>
          <a:bodyPr/>
          <a:lstStyle/>
          <a:p>
            <a:pPr marL="285750" indent="-285750"/>
            <a:r>
              <a:rPr lang="en-US" dirty="0"/>
              <a:t>“</a:t>
            </a:r>
            <a:r>
              <a:rPr lang="en-US" dirty="0" smtClean="0"/>
              <a:t>SMART-PARKO” is the android program of </a:t>
            </a:r>
            <a:r>
              <a:rPr lang="en-US" dirty="0" err="1" smtClean="0"/>
              <a:t>apk</a:t>
            </a:r>
            <a:r>
              <a:rPr lang="en-US" dirty="0" smtClean="0"/>
              <a:t> format.</a:t>
            </a:r>
          </a:p>
          <a:p>
            <a:pPr marL="285750" indent="-285750"/>
            <a:r>
              <a:rPr lang="en-US" dirty="0" smtClean="0"/>
              <a:t>Developed Using MIT App inventor and Android Studio.</a:t>
            </a:r>
            <a:endParaRPr lang="en-US" dirty="0"/>
          </a:p>
          <a:p>
            <a:pPr marL="285750" indent="-285750"/>
            <a:r>
              <a:rPr lang="en-US" dirty="0"/>
              <a:t>When user opens this app, Users phone GPS system will detect the position an sync with google </a:t>
            </a:r>
            <a:r>
              <a:rPr lang="en-US" dirty="0" smtClean="0"/>
              <a:t>map.</a:t>
            </a:r>
          </a:p>
          <a:p>
            <a:pPr marL="285750" indent="-285750"/>
            <a:r>
              <a:rPr lang="en-US" dirty="0" smtClean="0"/>
              <a:t>Through this user can spot parking available parking station.</a:t>
            </a:r>
          </a:p>
          <a:p>
            <a:pPr marL="285750" indent="-285750"/>
            <a:r>
              <a:rPr lang="en-US" dirty="0" smtClean="0"/>
              <a:t>Proceeding next screen user will get the Available number of slots for parking car.</a:t>
            </a:r>
          </a:p>
          <a:p>
            <a:pPr marL="285750" indent="-285750"/>
            <a:r>
              <a:rPr lang="en-US" dirty="0" smtClean="0"/>
              <a:t>Its makes much easier to park cars.</a:t>
            </a:r>
          </a:p>
          <a:p>
            <a:pPr marL="285750" indent="-285750"/>
            <a:endParaRPr lang="en-US" dirty="0"/>
          </a:p>
          <a:p>
            <a:pPr marL="0" indent="0">
              <a:buNone/>
            </a:pPr>
            <a:endParaRPr lang="en-US" dirty="0" smtClean="0"/>
          </a:p>
          <a:p>
            <a:pPr marL="285750" indent="-28575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311" y="0"/>
            <a:ext cx="2993609" cy="2445483"/>
          </a:xfrm>
          <a:prstGeom prst="rect">
            <a:avLst/>
          </a:prstGeom>
        </p:spPr>
      </p:pic>
    </p:spTree>
    <p:extLst>
      <p:ext uri="{BB962C8B-B14F-4D97-AF65-F5344CB8AC3E}">
        <p14:creationId xmlns:p14="http://schemas.microsoft.com/office/powerpoint/2010/main" val="3096946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0548" y="0"/>
            <a:ext cx="10160474" cy="707886"/>
          </a:xfrm>
          <a:prstGeom prst="rect">
            <a:avLst/>
          </a:prstGeom>
          <a:noFill/>
        </p:spPr>
        <p:txBody>
          <a:bodyPr wrap="none" rtlCol="0">
            <a:spAutoFit/>
          </a:bodyPr>
          <a:lstStyle/>
          <a:p>
            <a:r>
              <a:rPr lang="en-US" sz="4000" b="1" dirty="0" smtClean="0">
                <a:solidFill>
                  <a:schemeClr val="accent2">
                    <a:lumMod val="75000"/>
                  </a:schemeClr>
                </a:solidFill>
                <a:latin typeface="+mj-lt"/>
              </a:rPr>
              <a:t>SCREENSHOTS OF ANDROID APP “</a:t>
            </a:r>
            <a:r>
              <a:rPr lang="en-US" sz="4000" b="1" dirty="0" smtClean="0">
                <a:solidFill>
                  <a:schemeClr val="accent6"/>
                </a:solidFill>
                <a:latin typeface="+mj-lt"/>
              </a:rPr>
              <a:t>SMART-PARKO</a:t>
            </a:r>
            <a:r>
              <a:rPr lang="en-US" sz="4000" b="1" dirty="0" smtClean="0">
                <a:solidFill>
                  <a:schemeClr val="accent2">
                    <a:lumMod val="75000"/>
                  </a:schemeClr>
                </a:solidFill>
                <a:latin typeface="+mj-lt"/>
              </a:rPr>
              <a:t>”</a:t>
            </a:r>
            <a:endParaRPr lang="en-US" sz="4000" b="1" dirty="0">
              <a:solidFill>
                <a:schemeClr val="accent2">
                  <a:lumMod val="75000"/>
                </a:schemeClr>
              </a:solidFill>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4713" y="883166"/>
            <a:ext cx="3384381" cy="579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49" y="883167"/>
            <a:ext cx="3397029" cy="579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569" y="883166"/>
            <a:ext cx="3257453" cy="579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8742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CONCLUSION</a:t>
            </a:r>
            <a:endParaRPr lang="en-US" b="1"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t>By this project we introduce a innovative solution for car parking difficulties.</a:t>
            </a:r>
          </a:p>
          <a:p>
            <a:r>
              <a:rPr lang="en-US" dirty="0" smtClean="0"/>
              <a:t>By using a simple android app “Smart-</a:t>
            </a:r>
            <a:r>
              <a:rPr lang="en-US" dirty="0" err="1" smtClean="0"/>
              <a:t>Parko</a:t>
            </a:r>
            <a:r>
              <a:rPr lang="en-US" dirty="0" smtClean="0"/>
              <a:t>”, driver can navigate to nearby car parking slots and number of slots availability.</a:t>
            </a:r>
          </a:p>
          <a:p>
            <a:r>
              <a:rPr lang="en-US" dirty="0" smtClean="0"/>
              <a:t>By this it:</a:t>
            </a:r>
          </a:p>
          <a:p>
            <a:pPr lvl="3">
              <a:buFont typeface="Wingdings" panose="05000000000000000000" pitchFamily="2" charset="2"/>
              <a:buChar char="§"/>
            </a:pPr>
            <a:r>
              <a:rPr lang="en-US" sz="2600" dirty="0" smtClean="0"/>
              <a:t> saves fuel</a:t>
            </a:r>
          </a:p>
          <a:p>
            <a:pPr lvl="3">
              <a:buFont typeface="Wingdings" panose="05000000000000000000" pitchFamily="2" charset="2"/>
              <a:buChar char="§"/>
            </a:pPr>
            <a:r>
              <a:rPr lang="en-US" sz="2600" dirty="0" smtClean="0"/>
              <a:t>Time</a:t>
            </a:r>
          </a:p>
          <a:p>
            <a:pPr lvl="3">
              <a:buFont typeface="Wingdings" panose="05000000000000000000" pitchFamily="2" charset="2"/>
              <a:buChar char="§"/>
            </a:pPr>
            <a:r>
              <a:rPr lang="en-US" sz="2600" dirty="0" smtClean="0"/>
              <a:t>Optimized parking</a:t>
            </a:r>
          </a:p>
          <a:p>
            <a:pPr lvl="3">
              <a:buFont typeface="Wingdings" panose="05000000000000000000" pitchFamily="2" charset="2"/>
              <a:buChar char="§"/>
            </a:pPr>
            <a:r>
              <a:rPr lang="en-US" sz="2600" dirty="0" smtClean="0"/>
              <a:t>Reduced traffic</a:t>
            </a:r>
          </a:p>
          <a:p>
            <a:pPr lvl="3">
              <a:buFont typeface="Wingdings" panose="05000000000000000000" pitchFamily="2" charset="2"/>
              <a:buChar char="§"/>
            </a:pPr>
            <a:r>
              <a:rPr lang="en-US" sz="2600" dirty="0" smtClean="0"/>
              <a:t> </a:t>
            </a:r>
            <a:r>
              <a:rPr lang="en-US" sz="2600" dirty="0"/>
              <a:t>Reduced </a:t>
            </a:r>
            <a:r>
              <a:rPr lang="en-US" sz="2600" dirty="0" smtClean="0"/>
              <a:t>pollution.</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000" y="4001294"/>
            <a:ext cx="2993609" cy="2445483"/>
          </a:xfrm>
          <a:prstGeom prst="rect">
            <a:avLst/>
          </a:prstGeom>
        </p:spPr>
      </p:pic>
    </p:spTree>
    <p:extLst>
      <p:ext uri="{BB962C8B-B14F-4D97-AF65-F5344CB8AC3E}">
        <p14:creationId xmlns:p14="http://schemas.microsoft.com/office/powerpoint/2010/main" val="420267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What is IOT based smart-parking slot finder?</a:t>
            </a:r>
          </a:p>
        </p:txBody>
      </p:sp>
      <p:sp>
        <p:nvSpPr>
          <p:cNvPr id="3" name="Content Placeholder 2"/>
          <p:cNvSpPr>
            <a:spLocks noGrp="1"/>
          </p:cNvSpPr>
          <p:nvPr>
            <p:ph idx="1"/>
          </p:nvPr>
        </p:nvSpPr>
        <p:spPr/>
        <p:txBody>
          <a:bodyPr/>
          <a:lstStyle/>
          <a:p>
            <a:r>
              <a:rPr lang="en-US" dirty="0"/>
              <a:t>Imagine </a:t>
            </a:r>
            <a:r>
              <a:rPr lang="en-US" dirty="0" smtClean="0"/>
              <a:t>driving </a:t>
            </a:r>
            <a:r>
              <a:rPr lang="en-US" dirty="0"/>
              <a:t>in the busy metropolitan area, you can just use your </a:t>
            </a:r>
            <a:r>
              <a:rPr lang="en-US" dirty="0">
                <a:solidFill>
                  <a:srgbClr val="C00000"/>
                </a:solidFill>
              </a:rPr>
              <a:t>android mobile </a:t>
            </a:r>
            <a:r>
              <a:rPr lang="en-US" dirty="0"/>
              <a:t>to locate a parking space.</a:t>
            </a:r>
          </a:p>
          <a:p>
            <a:r>
              <a:rPr lang="en-US" dirty="0"/>
              <a:t>Parking will be </a:t>
            </a:r>
            <a:r>
              <a:rPr lang="en-US" dirty="0">
                <a:solidFill>
                  <a:schemeClr val="tx1">
                    <a:lumMod val="65000"/>
                    <a:lumOff val="35000"/>
                  </a:schemeClr>
                </a:solidFill>
              </a:rPr>
              <a:t>easier, faster, and more convenient.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709" y="3872707"/>
            <a:ext cx="3591879" cy="213679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172"/>
          <a:stretch/>
        </p:blipFill>
        <p:spPr>
          <a:xfrm>
            <a:off x="6329952" y="3878369"/>
            <a:ext cx="3334748" cy="2298594"/>
          </a:xfrm>
          <a:prstGeom prst="rect">
            <a:avLst/>
          </a:prstGeom>
          <a:ln>
            <a:noFill/>
          </a:ln>
          <a:effectLst>
            <a:outerShdw blurRad="292100" dist="139700" dir="2700000" algn="tl" rotWithShape="0">
              <a:srgbClr val="333333">
                <a:alpha val="65000"/>
              </a:srgbClr>
            </a:outerShdw>
          </a:effectLst>
        </p:spPr>
      </p:pic>
      <p:sp>
        <p:nvSpPr>
          <p:cNvPr id="6" name="Right Arrow 5"/>
          <p:cNvSpPr/>
          <p:nvPr/>
        </p:nvSpPr>
        <p:spPr>
          <a:xfrm>
            <a:off x="5480065" y="4952827"/>
            <a:ext cx="712349" cy="281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72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90" y="135719"/>
            <a:ext cx="8229600" cy="1143000"/>
          </a:xfrm>
        </p:spPr>
        <p:txBody>
          <a:bodyPr>
            <a:normAutofit/>
          </a:bodyPr>
          <a:lstStyle/>
          <a:p>
            <a:r>
              <a:rPr lang="en-US" sz="4000" b="1" dirty="0" smtClean="0">
                <a:solidFill>
                  <a:schemeClr val="accent2">
                    <a:lumMod val="75000"/>
                  </a:schemeClr>
                </a:solidFill>
              </a:rPr>
              <a:t>OVERVIEW</a:t>
            </a:r>
            <a:endParaRPr lang="en-US" sz="4000" b="1" dirty="0">
              <a:solidFill>
                <a:schemeClr val="accent2">
                  <a:lumMod val="75000"/>
                </a:schemeClr>
              </a:solidFill>
            </a:endParaRPr>
          </a:p>
        </p:txBody>
      </p:sp>
      <p:sp>
        <p:nvSpPr>
          <p:cNvPr id="5" name="Rectangle 4"/>
          <p:cNvSpPr/>
          <p:nvPr/>
        </p:nvSpPr>
        <p:spPr>
          <a:xfrm>
            <a:off x="609600" y="1194867"/>
            <a:ext cx="5003800" cy="2677656"/>
          </a:xfrm>
          <a:prstGeom prst="rect">
            <a:avLst/>
          </a:prstGeom>
        </p:spPr>
        <p:txBody>
          <a:bodyPr wrap="square">
            <a:spAutoFit/>
          </a:bodyPr>
          <a:lstStyle/>
          <a:p>
            <a:pPr marL="285750" indent="-285750">
              <a:buFont typeface="Arial" panose="020B0604020202020204" pitchFamily="34" charset="0"/>
              <a:buChar char="•"/>
            </a:pPr>
            <a:r>
              <a:rPr lang="en-US" sz="2800" dirty="0"/>
              <a:t>Our </a:t>
            </a:r>
            <a:r>
              <a:rPr lang="en-US" sz="2800" dirty="0" smtClean="0"/>
              <a:t>Project </a:t>
            </a:r>
            <a:r>
              <a:rPr lang="en-US" sz="2800" dirty="0"/>
              <a:t>consist of ;</a:t>
            </a:r>
          </a:p>
          <a:p>
            <a:pPr marL="285750" indent="-285750">
              <a:buFont typeface="Arial" panose="020B0604020202020204" pitchFamily="34" charset="0"/>
              <a:buChar char="•"/>
            </a:pPr>
            <a:r>
              <a:rPr lang="en-US" sz="2800" dirty="0"/>
              <a:t>IR Sensor module</a:t>
            </a:r>
          </a:p>
          <a:p>
            <a:pPr marL="285750" indent="-285750">
              <a:buFont typeface="Arial" panose="020B0604020202020204" pitchFamily="34" charset="0"/>
              <a:buChar char="•"/>
            </a:pPr>
            <a:r>
              <a:rPr lang="en-US" sz="2800" dirty="0"/>
              <a:t>ESP8266 MCU Node</a:t>
            </a:r>
          </a:p>
          <a:p>
            <a:pPr marL="285750" indent="-285750">
              <a:buFont typeface="Arial" panose="020B0604020202020204" pitchFamily="34" charset="0"/>
              <a:buChar char="•"/>
            </a:pPr>
            <a:r>
              <a:rPr lang="en-US" sz="2800" dirty="0"/>
              <a:t>Server[Laptop]</a:t>
            </a:r>
          </a:p>
          <a:p>
            <a:pPr marL="285750" indent="-285750">
              <a:buFont typeface="Arial" panose="020B0604020202020204" pitchFamily="34" charset="0"/>
              <a:buChar char="•"/>
            </a:pPr>
            <a:r>
              <a:rPr lang="en-US" sz="2800" dirty="0"/>
              <a:t>Android </a:t>
            </a:r>
            <a:r>
              <a:rPr lang="en-US" sz="2800" dirty="0" smtClean="0"/>
              <a:t>Application[SMART-PARKO]</a:t>
            </a:r>
          </a:p>
        </p:txBody>
      </p:sp>
      <p:sp>
        <p:nvSpPr>
          <p:cNvPr id="7" name="TextBox 6"/>
          <p:cNvSpPr txBox="1"/>
          <p:nvPr/>
        </p:nvSpPr>
        <p:spPr>
          <a:xfrm>
            <a:off x="848790" y="3941440"/>
            <a:ext cx="10212910" cy="2246769"/>
          </a:xfrm>
          <a:prstGeom prst="rect">
            <a:avLst/>
          </a:prstGeom>
          <a:noFill/>
        </p:spPr>
        <p:txBody>
          <a:bodyPr wrap="square" rtlCol="0">
            <a:spAutoFit/>
          </a:bodyPr>
          <a:lstStyle/>
          <a:p>
            <a:pPr algn="just"/>
            <a:r>
              <a:rPr lang="en-US" sz="2800" dirty="0"/>
              <a:t>IR sensor will detect the entry and exit of cars into car parking space and update the server via ESP8266 node MCU module ,which has a Wi-Fi in-build system through which it can be connected to server easily and server will update android application as the information from sensors.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245" y="261406"/>
            <a:ext cx="5418273" cy="3034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1544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47" y="330291"/>
            <a:ext cx="10515600" cy="1325563"/>
          </a:xfrm>
        </p:spPr>
        <p:txBody>
          <a:bodyPr/>
          <a:lstStyle/>
          <a:p>
            <a:r>
              <a:rPr lang="en-US" b="1" dirty="0" smtClean="0">
                <a:solidFill>
                  <a:schemeClr val="accent2">
                    <a:lumMod val="75000"/>
                  </a:schemeClr>
                </a:solidFill>
              </a:rPr>
              <a:t>OVERVIEW</a:t>
            </a:r>
            <a:endParaRPr lang="en-US" b="1" dirty="0">
              <a:solidFill>
                <a:schemeClr val="accent2">
                  <a:lumMod val="75000"/>
                </a:schemeClr>
              </a:solidFill>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33409" y="3908955"/>
            <a:ext cx="1939534" cy="2503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38" t="740" r="-538" b="19128"/>
          <a:stretch/>
        </p:blipFill>
        <p:spPr>
          <a:xfrm>
            <a:off x="270616" y="2894822"/>
            <a:ext cx="2209800" cy="144944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2601" y="3169653"/>
            <a:ext cx="2375287" cy="1120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2740" y="3044761"/>
            <a:ext cx="2360181" cy="1463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88679" y="1141059"/>
            <a:ext cx="2284264" cy="1576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698500" y="4508073"/>
            <a:ext cx="1526956" cy="369332"/>
          </a:xfrm>
          <a:prstGeom prst="rect">
            <a:avLst/>
          </a:prstGeom>
          <a:noFill/>
        </p:spPr>
        <p:txBody>
          <a:bodyPr wrap="none" rtlCol="0">
            <a:spAutoFit/>
          </a:bodyPr>
          <a:lstStyle/>
          <a:p>
            <a:r>
              <a:rPr lang="en-US" dirty="0" smtClean="0"/>
              <a:t>PARKING SLOT</a:t>
            </a:r>
            <a:endParaRPr lang="en-US" dirty="0"/>
          </a:p>
        </p:txBody>
      </p:sp>
      <p:sp>
        <p:nvSpPr>
          <p:cNvPr id="10" name="TextBox 9"/>
          <p:cNvSpPr txBox="1"/>
          <p:nvPr/>
        </p:nvSpPr>
        <p:spPr>
          <a:xfrm>
            <a:off x="3311979" y="4508073"/>
            <a:ext cx="2073003" cy="369332"/>
          </a:xfrm>
          <a:prstGeom prst="rect">
            <a:avLst/>
          </a:prstGeom>
          <a:noFill/>
        </p:spPr>
        <p:txBody>
          <a:bodyPr wrap="none" rtlCol="0">
            <a:spAutoFit/>
          </a:bodyPr>
          <a:lstStyle/>
          <a:p>
            <a:r>
              <a:rPr lang="en-US" dirty="0" smtClean="0"/>
              <a:t>IR SENSOR MODULE</a:t>
            </a:r>
            <a:endParaRPr lang="en-US" dirty="0"/>
          </a:p>
        </p:txBody>
      </p:sp>
      <p:sp>
        <p:nvSpPr>
          <p:cNvPr id="11" name="TextBox 10"/>
          <p:cNvSpPr txBox="1"/>
          <p:nvPr/>
        </p:nvSpPr>
        <p:spPr>
          <a:xfrm>
            <a:off x="6365675" y="4497013"/>
            <a:ext cx="2117246" cy="646331"/>
          </a:xfrm>
          <a:prstGeom prst="rect">
            <a:avLst/>
          </a:prstGeom>
          <a:noFill/>
        </p:spPr>
        <p:txBody>
          <a:bodyPr wrap="none" rtlCol="0">
            <a:spAutoFit/>
          </a:bodyPr>
          <a:lstStyle/>
          <a:p>
            <a:r>
              <a:rPr lang="en-US" dirty="0" smtClean="0"/>
              <a:t>ESP8266 NODE MCU</a:t>
            </a:r>
          </a:p>
          <a:p>
            <a:r>
              <a:rPr lang="en-US" dirty="0" smtClean="0"/>
              <a:t>MODULE</a:t>
            </a:r>
            <a:endParaRPr lang="en-US" dirty="0"/>
          </a:p>
        </p:txBody>
      </p:sp>
      <p:sp>
        <p:nvSpPr>
          <p:cNvPr id="12" name="TextBox 11"/>
          <p:cNvSpPr txBox="1"/>
          <p:nvPr/>
        </p:nvSpPr>
        <p:spPr>
          <a:xfrm>
            <a:off x="9775974" y="2699769"/>
            <a:ext cx="909673" cy="369332"/>
          </a:xfrm>
          <a:prstGeom prst="rect">
            <a:avLst/>
          </a:prstGeom>
          <a:noFill/>
        </p:spPr>
        <p:txBody>
          <a:bodyPr wrap="none" rtlCol="0">
            <a:spAutoFit/>
          </a:bodyPr>
          <a:lstStyle/>
          <a:p>
            <a:r>
              <a:rPr lang="en-US" dirty="0" smtClean="0"/>
              <a:t>LAPTOP</a:t>
            </a:r>
            <a:endParaRPr lang="en-US" dirty="0"/>
          </a:p>
        </p:txBody>
      </p:sp>
      <p:sp>
        <p:nvSpPr>
          <p:cNvPr id="13" name="TextBox 12"/>
          <p:cNvSpPr txBox="1"/>
          <p:nvPr/>
        </p:nvSpPr>
        <p:spPr>
          <a:xfrm>
            <a:off x="9681567" y="6497549"/>
            <a:ext cx="1508105" cy="369332"/>
          </a:xfrm>
          <a:prstGeom prst="rect">
            <a:avLst/>
          </a:prstGeom>
          <a:noFill/>
        </p:spPr>
        <p:txBody>
          <a:bodyPr wrap="none" rtlCol="0">
            <a:spAutoFit/>
          </a:bodyPr>
          <a:lstStyle/>
          <a:p>
            <a:r>
              <a:rPr lang="en-US" dirty="0" smtClean="0"/>
              <a:t>ANDROID APP</a:t>
            </a:r>
            <a:endParaRPr lang="en-US" dirty="0"/>
          </a:p>
        </p:txBody>
      </p:sp>
      <p:sp>
        <p:nvSpPr>
          <p:cNvPr id="14" name="Right Arrow 13"/>
          <p:cNvSpPr/>
          <p:nvPr/>
        </p:nvSpPr>
        <p:spPr>
          <a:xfrm>
            <a:off x="2740273" y="3613514"/>
            <a:ext cx="479879" cy="233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703507" y="3629473"/>
            <a:ext cx="479879" cy="233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9964530">
            <a:off x="8537117" y="3069478"/>
            <a:ext cx="583576" cy="259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903448">
            <a:off x="8534730" y="3709288"/>
            <a:ext cx="583576" cy="259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637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454025"/>
            <a:ext cx="10515600" cy="1325563"/>
          </a:xfrm>
        </p:spPr>
        <p:txBody>
          <a:bodyPr/>
          <a:lstStyle/>
          <a:p>
            <a:r>
              <a:rPr lang="en-US" b="1" dirty="0" smtClean="0">
                <a:solidFill>
                  <a:schemeClr val="accent2">
                    <a:lumMod val="75000"/>
                  </a:schemeClr>
                </a:solidFill>
              </a:rPr>
              <a:t>BLOCK DIAGRAM</a:t>
            </a:r>
            <a:endParaRPr lang="en-US" b="1" dirty="0">
              <a:solidFill>
                <a:schemeClr val="accent2">
                  <a:lumMod val="75000"/>
                </a:schemeClr>
              </a:solidFill>
            </a:endParaRPr>
          </a:p>
        </p:txBody>
      </p:sp>
      <p:sp>
        <p:nvSpPr>
          <p:cNvPr id="4" name="Rectangle 3"/>
          <p:cNvSpPr/>
          <p:nvPr/>
        </p:nvSpPr>
        <p:spPr>
          <a:xfrm>
            <a:off x="114448" y="2724852"/>
            <a:ext cx="1906840" cy="120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PARKING SLOT</a:t>
            </a:r>
            <a:endParaRPr lang="en-US" dirty="0"/>
          </a:p>
        </p:txBody>
      </p:sp>
      <p:sp>
        <p:nvSpPr>
          <p:cNvPr id="5" name="Rectangle 4"/>
          <p:cNvSpPr/>
          <p:nvPr/>
        </p:nvSpPr>
        <p:spPr>
          <a:xfrm>
            <a:off x="2468814" y="2724852"/>
            <a:ext cx="1621556" cy="1175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 SENSOR MODULE</a:t>
            </a:r>
            <a:endParaRPr lang="en-US" dirty="0"/>
          </a:p>
        </p:txBody>
      </p:sp>
      <p:sp>
        <p:nvSpPr>
          <p:cNvPr id="6" name="Rectangle 5"/>
          <p:cNvSpPr/>
          <p:nvPr/>
        </p:nvSpPr>
        <p:spPr>
          <a:xfrm>
            <a:off x="4788278" y="2724852"/>
            <a:ext cx="1880580" cy="124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ESP8266 NODE MCU</a:t>
            </a:r>
          </a:p>
          <a:p>
            <a:pPr algn="ctr"/>
            <a:r>
              <a:rPr lang="en-US" dirty="0" smtClean="0"/>
              <a:t>MODULE</a:t>
            </a:r>
            <a:endParaRPr lang="en-US" dirty="0"/>
          </a:p>
        </p:txBody>
      </p:sp>
      <p:sp>
        <p:nvSpPr>
          <p:cNvPr id="7" name="Rectangle 6"/>
          <p:cNvSpPr/>
          <p:nvPr/>
        </p:nvSpPr>
        <p:spPr>
          <a:xfrm>
            <a:off x="10027890" y="2729515"/>
            <a:ext cx="1824843" cy="117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“SMART-PARKO”</a:t>
            </a:r>
          </a:p>
          <a:p>
            <a:pPr algn="ctr"/>
            <a:r>
              <a:rPr lang="en-US" dirty="0" smtClean="0"/>
              <a:t>ANDROID APP</a:t>
            </a:r>
            <a:endParaRPr lang="en-US" dirty="0"/>
          </a:p>
        </p:txBody>
      </p:sp>
      <p:sp>
        <p:nvSpPr>
          <p:cNvPr id="8" name="Right Arrow 7"/>
          <p:cNvSpPr/>
          <p:nvPr/>
        </p:nvSpPr>
        <p:spPr>
          <a:xfrm>
            <a:off x="2128726" y="3244998"/>
            <a:ext cx="273050" cy="243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02" y="4350879"/>
            <a:ext cx="5382260" cy="2507121"/>
          </a:xfrm>
          <a:prstGeom prst="rect">
            <a:avLst/>
          </a:prstGeom>
        </p:spPr>
      </p:pic>
      <p:sp>
        <p:nvSpPr>
          <p:cNvPr id="11" name="Rectangle 10"/>
          <p:cNvSpPr/>
          <p:nvPr/>
        </p:nvSpPr>
        <p:spPr>
          <a:xfrm>
            <a:off x="7497940" y="2724852"/>
            <a:ext cx="1691920" cy="1202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LAPTOP/SERVER</a:t>
            </a:r>
            <a:endParaRPr lang="en-US" dirty="0"/>
          </a:p>
        </p:txBody>
      </p:sp>
      <p:sp>
        <p:nvSpPr>
          <p:cNvPr id="12" name="Right Arrow 11"/>
          <p:cNvSpPr/>
          <p:nvPr/>
        </p:nvSpPr>
        <p:spPr>
          <a:xfrm>
            <a:off x="4308150" y="3260119"/>
            <a:ext cx="273050" cy="243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ight Arrow 12"/>
          <p:cNvSpPr/>
          <p:nvPr/>
        </p:nvSpPr>
        <p:spPr>
          <a:xfrm>
            <a:off x="6875936" y="3244997"/>
            <a:ext cx="273050" cy="243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ight Arrow 13"/>
          <p:cNvSpPr/>
          <p:nvPr/>
        </p:nvSpPr>
        <p:spPr>
          <a:xfrm>
            <a:off x="9471729" y="3256381"/>
            <a:ext cx="273050" cy="243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51395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10515600" cy="1325563"/>
          </a:xfrm>
        </p:spPr>
        <p:txBody>
          <a:bodyPr/>
          <a:lstStyle/>
          <a:p>
            <a:r>
              <a:rPr lang="en-US" b="1" dirty="0" smtClean="0">
                <a:solidFill>
                  <a:schemeClr val="accent2">
                    <a:lumMod val="75000"/>
                  </a:schemeClr>
                </a:solidFill>
              </a:rPr>
              <a:t>IR SENSOR MODULE</a:t>
            </a:r>
            <a:endParaRPr lang="en-US" b="1" dirty="0">
              <a:solidFill>
                <a:schemeClr val="accent2">
                  <a:lumMod val="75000"/>
                </a:schemeClr>
              </a:solidFill>
            </a:endParaRPr>
          </a:p>
        </p:txBody>
      </p:sp>
      <p:sp>
        <p:nvSpPr>
          <p:cNvPr id="3" name="Content Placeholder 2"/>
          <p:cNvSpPr>
            <a:spLocks noGrp="1"/>
          </p:cNvSpPr>
          <p:nvPr>
            <p:ph idx="1"/>
          </p:nvPr>
        </p:nvSpPr>
        <p:spPr>
          <a:xfrm>
            <a:off x="177800" y="3057524"/>
            <a:ext cx="11176000" cy="5121275"/>
          </a:xfrm>
        </p:spPr>
        <p:txBody>
          <a:bodyPr>
            <a:normAutofit/>
          </a:bodyPr>
          <a:lstStyle/>
          <a:p>
            <a:pPr algn="just">
              <a:buFont typeface="Courier New" panose="02070309020205020404" pitchFamily="49" charset="0"/>
              <a:buChar char="o"/>
            </a:pPr>
            <a:r>
              <a:rPr lang="en-US" dirty="0">
                <a:latin typeface="+mj-lt"/>
              </a:rPr>
              <a:t>IR sensor basically consist an </a:t>
            </a:r>
            <a:r>
              <a:rPr lang="en-US" b="1" dirty="0">
                <a:latin typeface="+mj-lt"/>
              </a:rPr>
              <a:t>IR LED and a Photodiode</a:t>
            </a:r>
            <a:r>
              <a:rPr lang="en-US" dirty="0">
                <a:latin typeface="+mj-lt"/>
              </a:rPr>
              <a:t>, this pair is generally called </a:t>
            </a:r>
            <a:r>
              <a:rPr lang="en-US" b="1" dirty="0">
                <a:latin typeface="+mj-lt"/>
              </a:rPr>
              <a:t>IR pair</a:t>
            </a:r>
            <a:r>
              <a:rPr lang="en-US" dirty="0">
                <a:latin typeface="+mj-lt"/>
              </a:rPr>
              <a:t> or </a:t>
            </a:r>
            <a:r>
              <a:rPr lang="en-US" b="1" dirty="0">
                <a:latin typeface="+mj-lt"/>
              </a:rPr>
              <a:t>Photo coupler</a:t>
            </a:r>
            <a:r>
              <a:rPr lang="en-US" dirty="0" smtClean="0">
                <a:latin typeface="+mj-lt"/>
              </a:rPr>
              <a:t>.</a:t>
            </a:r>
          </a:p>
          <a:p>
            <a:pPr algn="just">
              <a:buFont typeface="Courier New" panose="02070309020205020404" pitchFamily="49" charset="0"/>
              <a:buChar char="o"/>
            </a:pPr>
            <a:r>
              <a:rPr lang="en-US" dirty="0" smtClean="0">
                <a:latin typeface="+mj-lt"/>
              </a:rPr>
              <a:t> </a:t>
            </a:r>
            <a:r>
              <a:rPr lang="en-US" dirty="0">
                <a:latin typeface="+mj-lt"/>
              </a:rPr>
              <a:t>IR sensor work on the principal in which IR LED emits IR radiation and Photodiode sense that IR radiation. </a:t>
            </a:r>
            <a:endParaRPr lang="en-US" dirty="0" smtClean="0">
              <a:latin typeface="+mj-lt"/>
            </a:endParaRPr>
          </a:p>
          <a:p>
            <a:pPr algn="just">
              <a:buFont typeface="Courier New" panose="02070309020205020404" pitchFamily="49" charset="0"/>
              <a:buChar char="o"/>
            </a:pPr>
            <a:r>
              <a:rPr lang="en-US" dirty="0" smtClean="0">
                <a:latin typeface="+mj-lt"/>
              </a:rPr>
              <a:t>Photodiode </a:t>
            </a:r>
            <a:r>
              <a:rPr lang="en-US" dirty="0">
                <a:latin typeface="+mj-lt"/>
              </a:rPr>
              <a:t>resistance changes according to the amount of IR radiation falling on it, hence the voltage drop across it also changes and by using the voltage comparator (like LM358) we can sense the voltage change and generate the output accordingly.</a:t>
            </a:r>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a:p>
            <a:pPr>
              <a:buFont typeface="Courier New" panose="02070309020205020404" pitchFamily="49" charset="0"/>
              <a:buChar char="o"/>
            </a:pPr>
            <a:endParaRPr lang="en-US" dirty="0" smtClean="0"/>
          </a:p>
          <a:p>
            <a:pPr>
              <a:buFont typeface="Courier New" panose="02070309020205020404" pitchFamily="49" charset="0"/>
              <a:buChar char="o"/>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08" y="1325563"/>
            <a:ext cx="3192661" cy="1506537"/>
          </a:xfrm>
          <a:prstGeom prst="rect">
            <a:avLst/>
          </a:prstGeom>
        </p:spPr>
      </p:pic>
    </p:spTree>
    <p:extLst>
      <p:ext uri="{BB962C8B-B14F-4D97-AF65-F5344CB8AC3E}">
        <p14:creationId xmlns:p14="http://schemas.microsoft.com/office/powerpoint/2010/main" val="112435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98425"/>
            <a:ext cx="10515600" cy="1325563"/>
          </a:xfrm>
        </p:spPr>
        <p:txBody>
          <a:bodyPr/>
          <a:lstStyle/>
          <a:p>
            <a:r>
              <a:rPr lang="en-US" dirty="0" smtClean="0">
                <a:solidFill>
                  <a:schemeClr val="accent2"/>
                </a:solidFill>
              </a:rPr>
              <a:t>CIRCUIT DIAGRAM: </a:t>
            </a:r>
            <a:r>
              <a:rPr lang="en-US" b="1" dirty="0" smtClean="0">
                <a:solidFill>
                  <a:srgbClr val="FF0000"/>
                </a:solidFill>
              </a:rPr>
              <a:t>IR </a:t>
            </a:r>
            <a:r>
              <a:rPr lang="en-US" b="1" dirty="0">
                <a:solidFill>
                  <a:srgbClr val="FF0000"/>
                </a:solidFill>
              </a:rPr>
              <a:t>SENSOR MODULE</a:t>
            </a:r>
            <a:r>
              <a:rPr lang="en-US" dirty="0" smtClean="0">
                <a:solidFill>
                  <a:srgbClr val="FF0000"/>
                </a:solidFill>
              </a:rPr>
              <a:t> </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875" y="1213944"/>
            <a:ext cx="8118486" cy="5391807"/>
          </a:xfrm>
          <a:prstGeom prst="rect">
            <a:avLst/>
          </a:prstGeom>
          <a:ln>
            <a:noFill/>
          </a:ln>
          <a:effectLst>
            <a:softEdge rad="112500"/>
          </a:effectLst>
        </p:spPr>
      </p:pic>
    </p:spTree>
    <p:extLst>
      <p:ext uri="{BB962C8B-B14F-4D97-AF65-F5344CB8AC3E}">
        <p14:creationId xmlns:p14="http://schemas.microsoft.com/office/powerpoint/2010/main" val="286780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R Working"/>
          <p:cNvPicPr/>
          <p:nvPr/>
        </p:nvPicPr>
        <p:blipFill>
          <a:blip r:embed="rId2">
            <a:extLst>
              <a:ext uri="{28A0092B-C50C-407E-A947-70E740481C1C}">
                <a14:useLocalDpi xmlns:a14="http://schemas.microsoft.com/office/drawing/2010/main" val="0"/>
              </a:ext>
            </a:extLst>
          </a:blip>
          <a:srcRect/>
          <a:stretch>
            <a:fillRect/>
          </a:stretch>
        </p:blipFill>
        <p:spPr bwMode="auto">
          <a:xfrm>
            <a:off x="3323059" y="1246926"/>
            <a:ext cx="4438337" cy="1968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3343" y="189145"/>
            <a:ext cx="11925300" cy="1354217"/>
          </a:xfrm>
          <a:prstGeom prst="rect">
            <a:avLst/>
          </a:prstGeom>
          <a:noFill/>
        </p:spPr>
        <p:txBody>
          <a:bodyPr wrap="square" rtlCol="0">
            <a:spAutoFit/>
          </a:bodyPr>
          <a:lstStyle/>
          <a:p>
            <a:pPr marL="342900" indent="-342900" algn="just">
              <a:buFont typeface="Wingdings" panose="05000000000000000000" pitchFamily="2" charset="2"/>
              <a:buChar char="v"/>
            </a:pPr>
            <a:r>
              <a:rPr lang="en-US" sz="3200" b="1" dirty="0">
                <a:solidFill>
                  <a:schemeClr val="accent2">
                    <a:lumMod val="75000"/>
                  </a:schemeClr>
                </a:solidFill>
              </a:rPr>
              <a:t>IR SENSOR </a:t>
            </a:r>
            <a:r>
              <a:rPr lang="en-US" sz="3200" b="1" dirty="0" smtClean="0">
                <a:solidFill>
                  <a:schemeClr val="accent2">
                    <a:lumMod val="75000"/>
                  </a:schemeClr>
                </a:solidFill>
              </a:rPr>
              <a:t>MODULE</a:t>
            </a:r>
          </a:p>
          <a:p>
            <a:pPr marL="342900" indent="-342900" algn="just">
              <a:buFont typeface="Wingdings" panose="05000000000000000000" pitchFamily="2" charset="2"/>
              <a:buChar char="v"/>
            </a:pPr>
            <a:endParaRPr lang="en-US" sz="3200" dirty="0" smtClean="0">
              <a:latin typeface="+mj-lt"/>
            </a:endParaRPr>
          </a:p>
          <a:p>
            <a:pPr algn="just"/>
            <a:endParaRPr lang="en-US" dirty="0"/>
          </a:p>
        </p:txBody>
      </p:sp>
      <p:sp>
        <p:nvSpPr>
          <p:cNvPr id="6" name="Rectangle 2"/>
          <p:cNvSpPr>
            <a:spLocks noChangeArrowheads="1"/>
          </p:cNvSpPr>
          <p:nvPr/>
        </p:nvSpPr>
        <p:spPr bwMode="auto">
          <a:xfrm>
            <a:off x="0" y="3616876"/>
            <a:ext cx="119253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Courier New" panose="02070309020205020404" pitchFamily="49" charset="0"/>
              <a:buChar char="o"/>
            </a:pPr>
            <a:r>
              <a:rPr lang="en-US" sz="2400" dirty="0"/>
              <a:t>Both the IR LED and Photo diode are placed in parallel (side by side), facing both in same direction. </a:t>
            </a:r>
          </a:p>
          <a:p>
            <a:pPr marL="342900" indent="-342900" algn="just">
              <a:buFont typeface="Courier New" panose="02070309020205020404" pitchFamily="49" charset="0"/>
              <a:buChar char="o"/>
            </a:pPr>
            <a:r>
              <a:rPr lang="en-US" sz="2400" dirty="0"/>
              <a:t>when a object is kept in front of IR pair, the IR light gets reflected by the object and gets absorbed by photodiode..</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sz="2400" b="0" i="0" u="none" strike="noStrike" cap="none" normalizeH="0" baseline="0" dirty="0" smtClean="0">
              <a:ln>
                <a:noFill/>
              </a:ln>
              <a:effectLst/>
              <a:latin typeface="+mj-lt"/>
              <a:ea typeface="Times New Roman" panose="02020603050405020304" pitchFamily="18"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smtClean="0">
                <a:ln>
                  <a:noFill/>
                </a:ln>
                <a:effectLst/>
                <a:latin typeface="+mj-lt"/>
                <a:ea typeface="Times New Roman" panose="02020603050405020304" pitchFamily="18" charset="0"/>
                <a:cs typeface="Arial" panose="020B0604020202020204" pitchFamily="34" charset="0"/>
              </a:rPr>
              <a:t>To </a:t>
            </a:r>
            <a:r>
              <a:rPr kumimoji="0" lang="en-US" sz="2400" b="1" i="0" u="none" strike="noStrike" cap="none" normalizeH="0" baseline="0" dirty="0" smtClean="0">
                <a:ln>
                  <a:noFill/>
                </a:ln>
                <a:effectLst/>
                <a:latin typeface="+mj-lt"/>
                <a:ea typeface="Times New Roman" panose="02020603050405020304" pitchFamily="18" charset="0"/>
                <a:cs typeface="Arial" panose="020B0604020202020204" pitchFamily="34" charset="0"/>
              </a:rPr>
              <a:t>build an IR module</a:t>
            </a:r>
            <a:r>
              <a:rPr kumimoji="0" lang="en-US" sz="2400" b="0" i="0" u="none" strike="noStrike" cap="none" normalizeH="0" baseline="0" dirty="0" smtClean="0">
                <a:ln>
                  <a:noFill/>
                </a:ln>
                <a:effectLst/>
                <a:latin typeface="+mj-lt"/>
                <a:ea typeface="Times New Roman" panose="02020603050405020304" pitchFamily="18" charset="0"/>
                <a:cs typeface="Arial" panose="020B0604020202020204" pitchFamily="34" charset="0"/>
              </a:rPr>
              <a:t>, we mainly need </a:t>
            </a:r>
            <a:r>
              <a:rPr kumimoji="0" lang="en-US" sz="2400" b="1" i="0" u="none" strike="noStrike" cap="none" normalizeH="0" baseline="0" dirty="0" smtClean="0">
                <a:ln>
                  <a:noFill/>
                </a:ln>
                <a:solidFill>
                  <a:schemeClr val="accent4">
                    <a:lumMod val="50000"/>
                  </a:schemeClr>
                </a:solidFill>
                <a:effectLst/>
                <a:latin typeface="+mj-lt"/>
                <a:ea typeface="Times New Roman" panose="02020603050405020304" pitchFamily="18" charset="0"/>
                <a:cs typeface="Arial" panose="020B0604020202020204" pitchFamily="34" charset="0"/>
              </a:rPr>
              <a:t>IR pair (IR LED and Photodiode)</a:t>
            </a:r>
            <a:r>
              <a:rPr kumimoji="0" lang="en-US" sz="2400" b="1" i="0" u="none" strike="noStrike" cap="none" normalizeH="0" baseline="0" dirty="0" smtClean="0">
                <a:ln>
                  <a:noFill/>
                </a:ln>
                <a:effectLst/>
                <a:latin typeface="+mj-lt"/>
                <a:ea typeface="Times New Roman" panose="02020603050405020304" pitchFamily="18" charset="0"/>
                <a:cs typeface="Arial" panose="020B0604020202020204" pitchFamily="34" charset="0"/>
              </a:rPr>
              <a:t> and </a:t>
            </a:r>
            <a:r>
              <a:rPr kumimoji="0" lang="en-US" sz="2400" b="1" i="0" u="none" strike="noStrike" cap="none" normalizeH="0" baseline="0" dirty="0" smtClean="0">
                <a:ln>
                  <a:noFill/>
                </a:ln>
                <a:effectLst/>
                <a:latin typeface="+mj-lt"/>
                <a:ea typeface="Times New Roman" panose="02020603050405020304" pitchFamily="18" charset="0"/>
                <a:cs typeface="Arial" panose="020B0604020202020204" pitchFamily="34" charset="0"/>
                <a:hlinkClick r:id="rId3"/>
              </a:rPr>
              <a:t>LM358</a:t>
            </a:r>
            <a:r>
              <a:rPr kumimoji="0" lang="en-US" sz="2400" b="0" i="0" u="none" strike="noStrike" cap="none" normalizeH="0" baseline="0" dirty="0" smtClean="0">
                <a:ln>
                  <a:noFill/>
                </a:ln>
                <a:effectLst/>
                <a:latin typeface="+mj-lt"/>
                <a:ea typeface="Times New Roman" panose="02020603050405020304" pitchFamily="18" charset="0"/>
                <a:cs typeface="Arial" panose="020B0604020202020204" pitchFamily="34" charset="0"/>
              </a:rPr>
              <a:t> with some resistors and a LED.</a:t>
            </a:r>
            <a:endParaRPr kumimoji="0" lang="en-US" sz="2400" b="0" i="0" u="none" strike="noStrike" cap="none" normalizeH="0" baseline="0" dirty="0" smtClean="0">
              <a:ln>
                <a:noFill/>
              </a:ln>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mj-lt"/>
                <a:ea typeface="Times New Roman" panose="02020603050405020304" pitchFamily="18" charset="0"/>
                <a:cs typeface="Arial" panose="020B0604020202020204" pitchFamily="34" charset="0"/>
              </a:rPr>
              <a:t> </a:t>
            </a:r>
            <a:endParaRPr kumimoji="0" lang="en-US" sz="2400" b="0" i="0" u="none" strike="noStrike" cap="none" normalizeH="0" baseline="0" dirty="0" smtClean="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rgbClr val="565353"/>
              </a:solidFill>
              <a:effectLst/>
              <a:latin typeface="Roboto"/>
              <a:ea typeface="Times New Roman" panose="02020603050405020304" pitchFamily="18"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b="0" i="0" u="none" strike="noStrike" cap="none" normalizeH="0" baseline="0" dirty="0" smtClean="0">
                <a:ln>
                  <a:noFill/>
                </a:ln>
                <a:solidFill>
                  <a:srgbClr val="565353"/>
                </a:solidFill>
                <a:effectLst/>
                <a:latin typeface="Roboto"/>
                <a:ea typeface="Times New Roman" panose="02020603050405020304" pitchFamily="18" charset="0"/>
                <a:cs typeface="Arial" panose="020B0604020202020204" pitchFamily="34"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94138" y="662151"/>
            <a:ext cx="2387000" cy="584775"/>
          </a:xfrm>
          <a:prstGeom prst="rect">
            <a:avLst/>
          </a:prstGeom>
          <a:noFill/>
        </p:spPr>
        <p:txBody>
          <a:bodyPr wrap="none" rtlCol="0">
            <a:spAutoFit/>
          </a:bodyPr>
          <a:lstStyle/>
          <a:p>
            <a:pPr marL="457200" indent="-457200">
              <a:buFont typeface="Arial" panose="020B0604020202020204" pitchFamily="34" charset="0"/>
              <a:buChar char="•"/>
            </a:pPr>
            <a:r>
              <a:rPr lang="en-US" sz="3200" b="1" dirty="0" smtClean="0"/>
              <a:t>WORKING</a:t>
            </a:r>
            <a:endParaRPr lang="en-US" sz="3200" b="1" dirty="0"/>
          </a:p>
        </p:txBody>
      </p:sp>
    </p:spTree>
    <p:extLst>
      <p:ext uri="{BB962C8B-B14F-4D97-AF65-F5344CB8AC3E}">
        <p14:creationId xmlns:p14="http://schemas.microsoft.com/office/powerpoint/2010/main" val="3702431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681</TotalTime>
  <Words>954</Words>
  <Application>Microsoft Office PowerPoint</Application>
  <PresentationFormat>Widescreen</PresentationFormat>
  <Paragraphs>118</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Arial</vt:lpstr>
      <vt:lpstr>Calibri</vt:lpstr>
      <vt:lpstr>Calibri Light</vt:lpstr>
      <vt:lpstr>Courier New</vt:lpstr>
      <vt:lpstr>Roboto</vt:lpstr>
      <vt:lpstr>Times New Roman</vt:lpstr>
      <vt:lpstr>Wingdings</vt:lpstr>
      <vt:lpstr>Office Theme</vt:lpstr>
      <vt:lpstr>IOT BASED PARKING SLOT FINDER</vt:lpstr>
      <vt:lpstr>INTERNET OF THINGS</vt:lpstr>
      <vt:lpstr>What is IOT based smart-parking slot finder?</vt:lpstr>
      <vt:lpstr>OVERVIEW</vt:lpstr>
      <vt:lpstr>OVERVIEW</vt:lpstr>
      <vt:lpstr>BLOCK DIAGRAM</vt:lpstr>
      <vt:lpstr>IR SENSOR MODULE</vt:lpstr>
      <vt:lpstr>CIRCUIT DIAGRAM: IR SENSOR MODULE </vt:lpstr>
      <vt:lpstr>PowerPoint Presentation</vt:lpstr>
      <vt:lpstr>IR SENSOR MODULE  </vt:lpstr>
      <vt:lpstr>PowerPoint Presentation</vt:lpstr>
      <vt:lpstr>LM358</vt:lpstr>
      <vt:lpstr>ESP8266 NODE MCU MODULE</vt:lpstr>
      <vt:lpstr>PowerPoint Presentation</vt:lpstr>
      <vt:lpstr>ESP8266 NODE MCU MODULE </vt:lpstr>
      <vt:lpstr>ESP8266 module pinout</vt:lpstr>
      <vt:lpstr>Power the Node MCU ESP8266 via the USB Port </vt:lpstr>
      <vt:lpstr>OVERALL CIRCUIT DIAGRAM</vt:lpstr>
      <vt:lpstr>Programming using Arduino IDE</vt:lpstr>
      <vt:lpstr>PARKING SLOT PROTOTYPE MODEL</vt:lpstr>
      <vt:lpstr>ANDROID APPLICATION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PARKING SLOT FINDER</dc:title>
  <dc:creator>ABDULKAREEM T P M</dc:creator>
  <cp:lastModifiedBy>admin</cp:lastModifiedBy>
  <cp:revision>50</cp:revision>
  <dcterms:created xsi:type="dcterms:W3CDTF">2017-04-14T03:34:17Z</dcterms:created>
  <dcterms:modified xsi:type="dcterms:W3CDTF">2017-09-10T16:29:00Z</dcterms:modified>
</cp:coreProperties>
</file>