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7"/>
  </p:notesMasterIdLst>
  <p:sldIdLst>
    <p:sldId id="362" r:id="rId2"/>
    <p:sldId id="851" r:id="rId3"/>
    <p:sldId id="928" r:id="rId4"/>
    <p:sldId id="927" r:id="rId5"/>
    <p:sldId id="929" r:id="rId6"/>
    <p:sldId id="930" r:id="rId7"/>
    <p:sldId id="931" r:id="rId8"/>
    <p:sldId id="932" r:id="rId9"/>
    <p:sldId id="953" r:id="rId10"/>
    <p:sldId id="934" r:id="rId11"/>
    <p:sldId id="933" r:id="rId12"/>
    <p:sldId id="935" r:id="rId13"/>
    <p:sldId id="936" r:id="rId14"/>
    <p:sldId id="937" r:id="rId15"/>
    <p:sldId id="938" r:id="rId16"/>
    <p:sldId id="939" r:id="rId17"/>
    <p:sldId id="940" r:id="rId18"/>
    <p:sldId id="941" r:id="rId19"/>
    <p:sldId id="942" r:id="rId20"/>
    <p:sldId id="943" r:id="rId21"/>
    <p:sldId id="944" r:id="rId22"/>
    <p:sldId id="945" r:id="rId23"/>
    <p:sldId id="888" r:id="rId24"/>
    <p:sldId id="946" r:id="rId25"/>
    <p:sldId id="948" r:id="rId26"/>
    <p:sldId id="949" r:id="rId27"/>
    <p:sldId id="950" r:id="rId28"/>
    <p:sldId id="951" r:id="rId29"/>
    <p:sldId id="952" r:id="rId30"/>
    <p:sldId id="947" r:id="rId31"/>
    <p:sldId id="954" r:id="rId32"/>
    <p:sldId id="955" r:id="rId33"/>
    <p:sldId id="956" r:id="rId34"/>
    <p:sldId id="957" r:id="rId35"/>
    <p:sldId id="958" r:id="rId36"/>
    <p:sldId id="959" r:id="rId37"/>
    <p:sldId id="960" r:id="rId38"/>
    <p:sldId id="961" r:id="rId39"/>
    <p:sldId id="962" r:id="rId40"/>
    <p:sldId id="963" r:id="rId41"/>
    <p:sldId id="964" r:id="rId42"/>
    <p:sldId id="965" r:id="rId43"/>
    <p:sldId id="966" r:id="rId44"/>
    <p:sldId id="967" r:id="rId45"/>
    <p:sldId id="968" r:id="rId46"/>
    <p:sldId id="969" r:id="rId47"/>
    <p:sldId id="970" r:id="rId48"/>
    <p:sldId id="971" r:id="rId49"/>
    <p:sldId id="972" r:id="rId50"/>
    <p:sldId id="973" r:id="rId51"/>
    <p:sldId id="974" r:id="rId52"/>
    <p:sldId id="975" r:id="rId53"/>
    <p:sldId id="976" r:id="rId54"/>
    <p:sldId id="977" r:id="rId55"/>
    <p:sldId id="978" r:id="rId56"/>
    <p:sldId id="979" r:id="rId57"/>
    <p:sldId id="980" r:id="rId58"/>
    <p:sldId id="981" r:id="rId59"/>
    <p:sldId id="982" r:id="rId60"/>
    <p:sldId id="983" r:id="rId61"/>
    <p:sldId id="984" r:id="rId62"/>
    <p:sldId id="985" r:id="rId63"/>
    <p:sldId id="986" r:id="rId64"/>
    <p:sldId id="987" r:id="rId65"/>
    <p:sldId id="988" r:id="rId66"/>
    <p:sldId id="989" r:id="rId67"/>
    <p:sldId id="990" r:id="rId68"/>
    <p:sldId id="991" r:id="rId69"/>
    <p:sldId id="992" r:id="rId70"/>
    <p:sldId id="993" r:id="rId71"/>
    <p:sldId id="994" r:id="rId72"/>
    <p:sldId id="995" r:id="rId73"/>
    <p:sldId id="1062" r:id="rId74"/>
    <p:sldId id="1063" r:id="rId75"/>
    <p:sldId id="1064" r:id="rId76"/>
    <p:sldId id="1065" r:id="rId77"/>
    <p:sldId id="1066" r:id="rId78"/>
    <p:sldId id="1067" r:id="rId79"/>
    <p:sldId id="1068" r:id="rId80"/>
    <p:sldId id="1069" r:id="rId81"/>
    <p:sldId id="1070" r:id="rId82"/>
    <p:sldId id="1071" r:id="rId83"/>
    <p:sldId id="1072" r:id="rId84"/>
    <p:sldId id="1073" r:id="rId85"/>
    <p:sldId id="1074" r:id="rId86"/>
    <p:sldId id="1075" r:id="rId87"/>
    <p:sldId id="1076" r:id="rId88"/>
    <p:sldId id="1077" r:id="rId89"/>
    <p:sldId id="1078" r:id="rId90"/>
    <p:sldId id="1079" r:id="rId91"/>
    <p:sldId id="1080" r:id="rId92"/>
    <p:sldId id="1081" r:id="rId93"/>
    <p:sldId id="1082" r:id="rId94"/>
    <p:sldId id="1083" r:id="rId95"/>
    <p:sldId id="996" r:id="rId96"/>
    <p:sldId id="997" r:id="rId97"/>
    <p:sldId id="998" r:id="rId98"/>
    <p:sldId id="999" r:id="rId99"/>
    <p:sldId id="1000" r:id="rId100"/>
    <p:sldId id="1001" r:id="rId101"/>
    <p:sldId id="1002" r:id="rId102"/>
    <p:sldId id="1003" r:id="rId103"/>
    <p:sldId id="1004" r:id="rId104"/>
    <p:sldId id="1005" r:id="rId105"/>
    <p:sldId id="1006" r:id="rId106"/>
    <p:sldId id="1007" r:id="rId107"/>
    <p:sldId id="1008" r:id="rId108"/>
    <p:sldId id="1009" r:id="rId109"/>
    <p:sldId id="1010" r:id="rId110"/>
    <p:sldId id="1011" r:id="rId111"/>
    <p:sldId id="1012" r:id="rId112"/>
    <p:sldId id="1014" r:id="rId113"/>
    <p:sldId id="1015" r:id="rId114"/>
    <p:sldId id="1016" r:id="rId115"/>
    <p:sldId id="1017" r:id="rId116"/>
    <p:sldId id="1018" r:id="rId117"/>
    <p:sldId id="1019" r:id="rId118"/>
    <p:sldId id="1020" r:id="rId119"/>
    <p:sldId id="1021" r:id="rId120"/>
    <p:sldId id="1023" r:id="rId121"/>
    <p:sldId id="1024" r:id="rId122"/>
    <p:sldId id="1026" r:id="rId123"/>
    <p:sldId id="1027" r:id="rId124"/>
    <p:sldId id="1028" r:id="rId125"/>
    <p:sldId id="1029" r:id="rId126"/>
    <p:sldId id="1022" r:id="rId127"/>
    <p:sldId id="1084" r:id="rId128"/>
    <p:sldId id="1085" r:id="rId129"/>
    <p:sldId id="1031" r:id="rId130"/>
    <p:sldId id="1030" r:id="rId131"/>
    <p:sldId id="1032" r:id="rId132"/>
    <p:sldId id="1086" r:id="rId133"/>
    <p:sldId id="1033" r:id="rId134"/>
    <p:sldId id="1034" r:id="rId135"/>
    <p:sldId id="1035" r:id="rId136"/>
    <p:sldId id="1036" r:id="rId137"/>
    <p:sldId id="1037" r:id="rId138"/>
    <p:sldId id="1038" r:id="rId139"/>
    <p:sldId id="1039" r:id="rId140"/>
    <p:sldId id="1040" r:id="rId141"/>
    <p:sldId id="1042" r:id="rId142"/>
    <p:sldId id="1043" r:id="rId143"/>
    <p:sldId id="1044" r:id="rId144"/>
    <p:sldId id="1045" r:id="rId145"/>
    <p:sldId id="1046" r:id="rId146"/>
    <p:sldId id="1047" r:id="rId147"/>
    <p:sldId id="1048" r:id="rId148"/>
    <p:sldId id="1049" r:id="rId149"/>
    <p:sldId id="1050" r:id="rId150"/>
    <p:sldId id="1051" r:id="rId151"/>
    <p:sldId id="1052" r:id="rId152"/>
    <p:sldId id="1053" r:id="rId153"/>
    <p:sldId id="1054" r:id="rId154"/>
    <p:sldId id="1087" r:id="rId155"/>
    <p:sldId id="1055" r:id="rId1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1D69-832C-A246-AF09-86CA13014392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5EAA-E867-5744-B15B-8A748F53A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1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85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341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7090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0263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732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3086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9342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8157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4296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543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9080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1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25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111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0866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8587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0028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405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3641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74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01454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7796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70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0666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5616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5741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9731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3203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230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1189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6273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5717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97000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26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217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5631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12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05240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9665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5013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6703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2384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4910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5494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4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2521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7274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29859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411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2083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970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6072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8893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5963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0071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74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6410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3535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30426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4121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5984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3888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59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1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05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1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78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45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10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07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53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01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32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67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2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32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4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50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20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8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84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92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63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91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68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49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11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04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11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947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719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753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7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542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7519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532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24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8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050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991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54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148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213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071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5697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4945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134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5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420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792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994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625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232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042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139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2766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765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093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5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009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299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665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928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025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8759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565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225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243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173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827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054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318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35242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393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642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896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101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790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67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95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969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230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8805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2767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509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2338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3492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8315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1590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887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9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0164"/>
            <a:ext cx="10363200" cy="1824037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6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99200" y="6400800"/>
            <a:ext cx="20743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27202" y="6248400"/>
            <a:ext cx="452755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370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99200" y="6400800"/>
            <a:ext cx="20743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27202" y="6248400"/>
            <a:ext cx="452755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0700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18" y="114300"/>
            <a:ext cx="10373783" cy="76293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816" y="1126273"/>
            <a:ext cx="10363200" cy="4690947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3600"/>
            </a:lvl2pPr>
            <a:lvl3pPr>
              <a:defRPr sz="3400"/>
            </a:lvl3pPr>
            <a:lvl4pPr>
              <a:defRPr sz="3200"/>
            </a:lvl4pPr>
            <a:lvl5pPr>
              <a:defRPr sz="3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08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4302"/>
            <a:ext cx="10363200" cy="95621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817" y="1222918"/>
            <a:ext cx="5080000" cy="4686300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22919"/>
            <a:ext cx="5080000" cy="4873083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0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9209"/>
            <a:ext cx="10972800" cy="65792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44459"/>
            <a:ext cx="5386917" cy="639763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84221"/>
            <a:ext cx="5386917" cy="3951288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44459"/>
            <a:ext cx="5389033" cy="639763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84221"/>
            <a:ext cx="5389033" cy="3951288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403279" y="6275271"/>
            <a:ext cx="20743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27202" y="6248400"/>
            <a:ext cx="452755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900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99200" y="6400800"/>
            <a:ext cx="20743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27202" y="6248400"/>
            <a:ext cx="452755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424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99200" y="6400800"/>
            <a:ext cx="20743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27202" y="6248400"/>
            <a:ext cx="452755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3785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99200" y="6400800"/>
            <a:ext cx="20743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27202" y="6248400"/>
            <a:ext cx="452755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352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99200" y="6400800"/>
            <a:ext cx="20743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27202" y="6248400"/>
            <a:ext cx="452755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719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0586" y="114300"/>
            <a:ext cx="10497015" cy="74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80587" y="903970"/>
            <a:ext cx="10497015" cy="51920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3817" y="6248400"/>
            <a:ext cx="7852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1471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400" i="1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2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 i="1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 i="1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 i="1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81" y="1083527"/>
            <a:ext cx="4120431" cy="4690947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Stacks</a:t>
            </a:r>
          </a:p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intro</a:t>
            </a:r>
          </a:p>
          <a:p>
            <a:pPr marL="0" indent="0" algn="ctr">
              <a:buClrTx/>
              <a:buNone/>
            </a:pPr>
            <a:endParaRPr lang="en-GB" sz="3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667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94E25-B700-3D47-A5A9-DF874B2D82BB}"/>
              </a:ext>
            </a:extLst>
          </p:cNvPr>
          <p:cNvSpPr txBox="1"/>
          <p:nvPr/>
        </p:nvSpPr>
        <p:spPr>
          <a:xfrm>
            <a:off x="4752624" y="2777067"/>
            <a:ext cx="44951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Definition a stack data structure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Stack operation</a:t>
            </a:r>
          </a:p>
          <a:p>
            <a:pPr marL="838179" lvl="1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PUSH()</a:t>
            </a:r>
          </a:p>
          <a:p>
            <a:pPr marL="838179" lvl="1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POP()</a:t>
            </a:r>
          </a:p>
          <a:p>
            <a:pPr marL="838179" lvl="1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PEEK()</a:t>
            </a:r>
          </a:p>
          <a:p>
            <a:pPr marL="838179" lvl="1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ISEMPTHY()</a:t>
            </a:r>
          </a:p>
          <a:p>
            <a:pPr marL="838179" lvl="1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6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62425" y="1232720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sp>
        <p:nvSpPr>
          <p:cNvPr id="3" name="Flecha derecha 2"/>
          <p:cNvSpPr/>
          <p:nvPr/>
        </p:nvSpPr>
        <p:spPr bwMode="auto">
          <a:xfrm>
            <a:off x="3054143" y="4172627"/>
            <a:ext cx="498944" cy="28148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40167-4AC9-9247-BC3F-D3745CE1E775}"/>
              </a:ext>
            </a:extLst>
          </p:cNvPr>
          <p:cNvSpPr txBox="1"/>
          <p:nvPr/>
        </p:nvSpPr>
        <p:spPr>
          <a:xfrm>
            <a:off x="1" y="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1</a:t>
            </a:r>
            <a:r>
              <a:rPr lang="en-GB" sz="2400" baseline="300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st</a:t>
            </a: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 application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44D34-58C0-BD4C-889A-ABA811E83E68}"/>
              </a:ext>
            </a:extLst>
          </p:cNvPr>
          <p:cNvSpPr txBox="1"/>
          <p:nvPr/>
        </p:nvSpPr>
        <p:spPr>
          <a:xfrm>
            <a:off x="1" y="492444"/>
            <a:ext cx="4863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Verification of pairs of elements such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8E5E1-9AEA-AD4B-880B-DE74CB2AFD80}"/>
              </a:ext>
            </a:extLst>
          </p:cNvPr>
          <p:cNvSpPr txBox="1"/>
          <p:nvPr/>
        </p:nvSpPr>
        <p:spPr>
          <a:xfrm>
            <a:off x="124178" y="5226757"/>
            <a:ext cx="1149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For example: When your compiler alerts that there is a missing closing bracket in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A35E9-7353-8F46-8FBE-A2DBA8D207B6}"/>
              </a:ext>
            </a:extLst>
          </p:cNvPr>
          <p:cNvSpPr txBox="1"/>
          <p:nvPr/>
        </p:nvSpPr>
        <p:spPr>
          <a:xfrm>
            <a:off x="124178" y="5719200"/>
            <a:ext cx="912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The compiler may use a stack to carry on the parenthesis varication task.</a:t>
            </a:r>
          </a:p>
        </p:txBody>
      </p:sp>
    </p:spTree>
    <p:extLst>
      <p:ext uri="{BB962C8B-B14F-4D97-AF65-F5344CB8AC3E}">
        <p14:creationId xmlns:p14="http://schemas.microsoft.com/office/powerpoint/2010/main" val="33531377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64880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1219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88107" y="601197"/>
            <a:ext cx="647837" cy="1753195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939852" y="2665368"/>
            <a:ext cx="3748142" cy="337579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ENQUEUE(x)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A[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]=x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else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=tail+1</a:t>
            </a:r>
          </a:p>
          <a:p>
            <a:r>
              <a:rPr lang="es-ES" sz="2667" dirty="0">
                <a:latin typeface="Consolas"/>
                <a:cs typeface="Consolas"/>
              </a:rPr>
              <a:t>     A[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]=x</a:t>
            </a:r>
          </a:p>
        </p:txBody>
      </p:sp>
      <p:cxnSp>
        <p:nvCxnSpPr>
          <p:cNvPr id="4" name="Conector recto de flecha 3"/>
          <p:cNvCxnSpPr/>
          <p:nvPr/>
        </p:nvCxnSpPr>
        <p:spPr bwMode="auto">
          <a:xfrm flipH="1">
            <a:off x="9950093" y="4599879"/>
            <a:ext cx="1505056" cy="209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ector recto de flecha 21"/>
          <p:cNvCxnSpPr/>
          <p:nvPr/>
        </p:nvCxnSpPr>
        <p:spPr bwMode="auto">
          <a:xfrm flipH="1">
            <a:off x="9950093" y="5785781"/>
            <a:ext cx="1505056" cy="209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63011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64880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1219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88107" y="601197"/>
            <a:ext cx="647837" cy="1753195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939852" y="2665368"/>
            <a:ext cx="3748142" cy="29653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ENQUEUE(x)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else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=tail+1</a:t>
            </a:r>
          </a:p>
          <a:p>
            <a:r>
              <a:rPr lang="es-ES" sz="2667" dirty="0">
                <a:latin typeface="Consolas"/>
                <a:cs typeface="Consolas"/>
              </a:rPr>
              <a:t>   A[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]=x</a:t>
            </a:r>
          </a:p>
        </p:txBody>
      </p:sp>
    </p:spTree>
    <p:extLst>
      <p:ext uri="{BB962C8B-B14F-4D97-AF65-F5344CB8AC3E}">
        <p14:creationId xmlns:p14="http://schemas.microsoft.com/office/powerpoint/2010/main" val="19504897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64880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1219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88107" y="601197"/>
            <a:ext cx="647837" cy="1753195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0962" y="594788"/>
            <a:ext cx="647837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281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64880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1219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88107" y="601197"/>
            <a:ext cx="647837" cy="1753195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0962" y="594788"/>
            <a:ext cx="647837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375445" y="2665368"/>
            <a:ext cx="5623655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638633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2919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203709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66576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623609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0962" y="594788"/>
            <a:ext cx="647837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375445" y="2665368"/>
            <a:ext cx="5623655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=front+1   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6375445" y="4370040"/>
            <a:ext cx="5698769" cy="45983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771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2919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203709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66576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623609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375445" y="2665368"/>
            <a:ext cx="5623655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=front+1   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6375445" y="4370040"/>
            <a:ext cx="5698769" cy="45983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059538" y="571987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913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2919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203709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66576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623609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375445" y="2665368"/>
            <a:ext cx="5623655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=front+1   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6337884" y="3108369"/>
            <a:ext cx="5698769" cy="45983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059538" y="571987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59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439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308229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66576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623609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375445" y="2665368"/>
            <a:ext cx="5623655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=front+1   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6337884" y="4380490"/>
            <a:ext cx="5698769" cy="45983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059538" y="571987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25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50098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2057999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66576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623609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375445" y="2665369"/>
            <a:ext cx="5623655" cy="378622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==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=-1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=-1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else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=front+1</a:t>
            </a: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059538" y="571987"/>
            <a:ext cx="636271" cy="1753195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 bwMode="auto">
          <a:xfrm>
            <a:off x="6375445" y="4367228"/>
            <a:ext cx="5698769" cy="2093661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16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50098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2057999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66576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623609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375445" y="2665369"/>
            <a:ext cx="5623655" cy="378622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==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=-1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=-1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else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=front+1</a:t>
            </a: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059538" y="571987"/>
            <a:ext cx="636271" cy="1753195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 bwMode="auto">
          <a:xfrm>
            <a:off x="6337884" y="3108369"/>
            <a:ext cx="5698769" cy="45983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5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58060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545927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2373765" y="377956"/>
            <a:ext cx="27819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127816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7C84-8D11-2A4A-AF2A-C4FA84AE5CA9}"/>
              </a:ext>
            </a:extLst>
          </p:cNvPr>
          <p:cNvSpPr txBox="1"/>
          <p:nvPr/>
        </p:nvSpPr>
        <p:spPr>
          <a:xfrm>
            <a:off x="5614001" y="1092518"/>
            <a:ext cx="561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Every time an  opening bracket is found an element is pushed in the stack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Every time a closing bracket is found and element is removed from the stack   </a:t>
            </a:r>
          </a:p>
        </p:txBody>
      </p:sp>
    </p:spTree>
    <p:extLst>
      <p:ext uri="{BB962C8B-B14F-4D97-AF65-F5344CB8AC3E}">
        <p14:creationId xmlns:p14="http://schemas.microsoft.com/office/powerpoint/2010/main" val="74795837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50098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2057999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66576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623609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375445" y="2665369"/>
            <a:ext cx="5623655" cy="378622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==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=-1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=-1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else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=front+1</a:t>
            </a: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059538" y="571987"/>
            <a:ext cx="636271" cy="1753195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 bwMode="auto">
          <a:xfrm>
            <a:off x="6375445" y="4388137"/>
            <a:ext cx="5698769" cy="45983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13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719641" y="5070559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7702" y="53899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490199" y="5070560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60018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704889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717240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20192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86747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77225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375445" y="2665369"/>
            <a:ext cx="5623655" cy="378622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DEQUEUE()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Queue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is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==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=-1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=-1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else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19" name="Rectángulo 18"/>
          <p:cNvSpPr/>
          <p:nvPr/>
        </p:nvSpPr>
        <p:spPr bwMode="auto">
          <a:xfrm>
            <a:off x="6375445" y="4730943"/>
            <a:ext cx="5698769" cy="91436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559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719641" y="5070559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7702" y="53899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490199" y="5070560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60018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704889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717240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20192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86747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77225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720613" y="3145764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412783" y="323904"/>
            <a:ext cx="3413114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=tail+1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</p:spTree>
    <p:extLst>
      <p:ext uri="{BB962C8B-B14F-4D97-AF65-F5344CB8AC3E}">
        <p14:creationId xmlns:p14="http://schemas.microsoft.com/office/powerpoint/2010/main" val="5946955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719641" y="5070559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7702" y="53899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490199" y="5070560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60018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704889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717240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20192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86747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77225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720613" y="3145764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412783" y="323904"/>
            <a:ext cx="3413114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=tail+1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7086307" y="594788"/>
            <a:ext cx="503303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863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436809" y="5070559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9466" y="53899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7367" y="5070560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6843" y="60018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704889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334801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37753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04308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094786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720613" y="3145764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412783" y="323904"/>
            <a:ext cx="3413114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=tail+1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7086307" y="594788"/>
            <a:ext cx="503303" cy="175319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 bwMode="auto">
          <a:xfrm>
            <a:off x="8412783" y="724811"/>
            <a:ext cx="3461344" cy="1207581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104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704889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720613" y="3145764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412783" y="323904"/>
            <a:ext cx="3413114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=tail+1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4199641" y="594788"/>
            <a:ext cx="503303" cy="1753195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 bwMode="auto">
          <a:xfrm rot="5400000">
            <a:off x="4334801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37753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04308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 rot="5400000">
            <a:off x="4094786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flipV="1">
            <a:off x="1436809" y="5070559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9466" y="53899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1207367" y="5070560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6843" y="60018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sp>
        <p:nvSpPr>
          <p:cNvPr id="29" name="Rectángulo 28"/>
          <p:cNvSpPr/>
          <p:nvPr/>
        </p:nvSpPr>
        <p:spPr bwMode="auto">
          <a:xfrm>
            <a:off x="8412783" y="2589804"/>
            <a:ext cx="3461344" cy="44253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9041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28343" y="2274844"/>
            <a:ext cx="247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28343" y="704889"/>
            <a:ext cx="247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720613" y="3145764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412783" y="323904"/>
            <a:ext cx="3413114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=tail+1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4100034" y="594788"/>
            <a:ext cx="503303" cy="1753195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 bwMode="auto">
          <a:xfrm rot="5400000">
            <a:off x="6147642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37753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7149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 rot="5400000">
            <a:off x="4094786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flipV="1">
            <a:off x="4772813" y="5070559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9466" y="53899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1207367" y="5070560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2847" y="60018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30" name="Imagen 2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473080" y="581275"/>
            <a:ext cx="1775731" cy="1753195"/>
          </a:xfrm>
          <a:prstGeom prst="rect">
            <a:avLst/>
          </a:prstGeom>
        </p:spPr>
      </p:pic>
      <p:pic>
        <p:nvPicPr>
          <p:cNvPr id="31" name="Imagen 3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6092696" y="574867"/>
            <a:ext cx="647837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13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28343" y="2274844"/>
            <a:ext cx="247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28343" y="704889"/>
            <a:ext cx="247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720613" y="3145764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412783" y="323904"/>
            <a:ext cx="3413114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=tail+1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3186102" y="704889"/>
            <a:ext cx="503303" cy="1753195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 bwMode="auto">
          <a:xfrm rot="5400000">
            <a:off x="6147642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35787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7149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 rot="5400000">
            <a:off x="4592820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flipV="1">
            <a:off x="4772813" y="5070559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5297" y="53899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2263197" y="5070560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2847" y="60018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30" name="Imagen 2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473080" y="581275"/>
            <a:ext cx="1775731" cy="1753195"/>
          </a:xfrm>
          <a:prstGeom prst="rect">
            <a:avLst/>
          </a:prstGeom>
        </p:spPr>
      </p:pic>
      <p:pic>
        <p:nvPicPr>
          <p:cNvPr id="31" name="Imagen 3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6092696" y="574867"/>
            <a:ext cx="647837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898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28343" y="2274844"/>
            <a:ext cx="247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28343" y="704889"/>
            <a:ext cx="247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720613" y="3145764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412783" y="323904"/>
            <a:ext cx="3413114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=tail+1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3186102" y="704889"/>
            <a:ext cx="503303" cy="1753195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 bwMode="auto">
          <a:xfrm rot="5400000">
            <a:off x="6147642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35787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7149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 rot="5400000">
            <a:off x="4592820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flipV="1">
            <a:off x="4772813" y="5070559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5297" y="53899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2263197" y="5070560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2847" y="6001869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30" name="Imagen 2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473080" y="581275"/>
            <a:ext cx="1775731" cy="1753195"/>
          </a:xfrm>
          <a:prstGeom prst="rect">
            <a:avLst/>
          </a:prstGeom>
        </p:spPr>
      </p:pic>
      <p:pic>
        <p:nvPicPr>
          <p:cNvPr id="31" name="Imagen 3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6092696" y="574867"/>
            <a:ext cx="647837" cy="175319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 bwMode="auto">
          <a:xfrm>
            <a:off x="657413" y="3929277"/>
            <a:ext cx="1274980" cy="1261499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293" y="5190776"/>
            <a:ext cx="168500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1867" dirty="0">
                <a:latin typeface="Roboto Slab" pitchFamily="2" charset="0"/>
                <a:ea typeface="Roboto Slab" pitchFamily="2" charset="0"/>
              </a:rPr>
              <a:t>Available &amp;  unreachable</a:t>
            </a:r>
            <a:endParaRPr lang="en-GB" sz="1867" dirty="0"/>
          </a:p>
        </p:txBody>
      </p:sp>
      <p:sp>
        <p:nvSpPr>
          <p:cNvPr id="32" name="Rectángulo 31"/>
          <p:cNvSpPr/>
          <p:nvPr/>
        </p:nvSpPr>
        <p:spPr bwMode="auto">
          <a:xfrm>
            <a:off x="8412784" y="2221011"/>
            <a:ext cx="3461344" cy="408636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086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7268153" y="4028633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6719" y="2978783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862" y="642649"/>
            <a:ext cx="3752950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=(tail+1)%N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11009857" y="4711056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92341" y="50304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8500241" y="4711057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99891" y="56423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264861" y="2505014"/>
            <a:ext cx="3799779" cy="408636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03B7D-145A-594C-ACF9-02B6F61CB7D7}"/>
              </a:ext>
            </a:extLst>
          </p:cNvPr>
          <p:cNvSpPr txBox="1"/>
          <p:nvPr/>
        </p:nvSpPr>
        <p:spPr>
          <a:xfrm>
            <a:off x="4671753" y="128546"/>
            <a:ext cx="7407359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dirty="0"/>
              <a:t>We need both pointer to traverse the array in a circular way</a:t>
            </a:r>
          </a:p>
          <a:p>
            <a:r>
              <a:rPr lang="en-GB" sz="2133" dirty="0"/>
              <a:t>Once </a:t>
            </a:r>
            <a:r>
              <a:rPr lang="en-GB" sz="2133" b="1" dirty="0"/>
              <a:t>front</a:t>
            </a:r>
            <a:r>
              <a:rPr lang="en-GB" sz="2133" dirty="0"/>
              <a:t> or </a:t>
            </a:r>
            <a:r>
              <a:rPr lang="en-GB" sz="2133" b="1" dirty="0"/>
              <a:t>tail</a:t>
            </a:r>
            <a:r>
              <a:rPr lang="en-GB" sz="2133" dirty="0"/>
              <a:t> reach the end of the array,  they should be able to jump to the first position array.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DDB34C-130F-6D40-9C5D-26B67DE6827F}"/>
              </a:ext>
            </a:extLst>
          </p:cNvPr>
          <p:cNvCxnSpPr>
            <a:endCxn id="33" idx="3"/>
          </p:cNvCxnSpPr>
          <p:nvPr/>
        </p:nvCxnSpPr>
        <p:spPr bwMode="auto">
          <a:xfrm flipH="1">
            <a:off x="4064641" y="1233641"/>
            <a:ext cx="2582079" cy="1475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806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523156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88476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2373765" y="718808"/>
            <a:ext cx="27819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423312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Opening parenthesis found, PUSH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4671" y="5566393"/>
            <a:ext cx="307873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PUSH(               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14" name="Imagen 1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941391" y="5183081"/>
            <a:ext cx="509771" cy="14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067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7268153" y="4028633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6719" y="2978783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861" y="642649"/>
            <a:ext cx="4602542" cy="378565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((tail+1)%N==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full”)</a:t>
            </a:r>
          </a:p>
          <a:p>
            <a:r>
              <a:rPr lang="es-ES" sz="2400" dirty="0">
                <a:latin typeface="Consolas"/>
                <a:cs typeface="Consolas"/>
              </a:rPr>
              <a:t> 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=(tail+1)%N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11009857" y="4711056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92341" y="50304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8500241" y="4711057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99891" y="56423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264861" y="1090583"/>
            <a:ext cx="4645863" cy="1080868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4C4BC-3D1B-C847-B00C-C00FE0A698B4}"/>
              </a:ext>
            </a:extLst>
          </p:cNvPr>
          <p:cNvSpPr txBox="1"/>
          <p:nvPr/>
        </p:nvSpPr>
        <p:spPr>
          <a:xfrm>
            <a:off x="6254045" y="316089"/>
            <a:ext cx="5662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We also need to check if the queue is full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ABD454-62DC-9949-AA9A-978FF57E16D3}"/>
              </a:ext>
            </a:extLst>
          </p:cNvPr>
          <p:cNvCxnSpPr>
            <a:cxnSpLocks/>
            <a:endCxn id="33" idx="3"/>
          </p:cNvCxnSpPr>
          <p:nvPr/>
        </p:nvCxnSpPr>
        <p:spPr bwMode="auto">
          <a:xfrm flipH="1">
            <a:off x="4910723" y="642649"/>
            <a:ext cx="3668736" cy="988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45843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7268153" y="4028633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6719" y="2978783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861" y="642649"/>
            <a:ext cx="4602542" cy="378565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((tail+1)%N==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full”)</a:t>
            </a:r>
          </a:p>
          <a:p>
            <a:r>
              <a:rPr lang="es-ES" sz="2400" dirty="0">
                <a:latin typeface="Consolas"/>
                <a:cs typeface="Consolas"/>
              </a:rPr>
              <a:t> 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=(tail+1)%N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11009857" y="4711056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92341" y="50304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8500241" y="4711057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99891" y="56423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AA639-2705-214F-8558-3A210514887E}"/>
              </a:ext>
            </a:extLst>
          </p:cNvPr>
          <p:cNvSpPr txBox="1"/>
          <p:nvPr/>
        </p:nvSpPr>
        <p:spPr>
          <a:xfrm>
            <a:off x="880533" y="5969130"/>
            <a:ext cx="789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This way now  the tail traverse the array in a circular way</a:t>
            </a:r>
          </a:p>
        </p:txBody>
      </p:sp>
    </p:spTree>
    <p:extLst>
      <p:ext uri="{BB962C8B-B14F-4D97-AF65-F5344CB8AC3E}">
        <p14:creationId xmlns:p14="http://schemas.microsoft.com/office/powerpoint/2010/main" val="9270224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7268153" y="4028633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6719" y="2978783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11009857" y="4711056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92341" y="50304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8500241" y="4711057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99891" y="56423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sp>
        <p:nvSpPr>
          <p:cNvPr id="9" name="CuadroTexto 8"/>
          <p:cNvSpPr txBox="1"/>
          <p:nvPr/>
        </p:nvSpPr>
        <p:spPr>
          <a:xfrm>
            <a:off x="285946" y="1214663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=(front+1)%N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285945" y="4223373"/>
            <a:ext cx="5153515" cy="43173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D69B7-D905-AE40-B00B-70CC6E060E03}"/>
              </a:ext>
            </a:extLst>
          </p:cNvPr>
          <p:cNvSpPr txBox="1"/>
          <p:nvPr/>
        </p:nvSpPr>
        <p:spPr>
          <a:xfrm>
            <a:off x="5439460" y="352888"/>
            <a:ext cx="643466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dirty="0"/>
              <a:t>We also need to make the front of the queue traverse the array in circular way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4AE688-34CC-DC48-BBBC-8D131D5576C3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0623" y="742738"/>
            <a:ext cx="3702755" cy="34647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79796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7268153" y="4028633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6719" y="2978783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11009857" y="4711056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92341" y="50304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8500241" y="4711057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99891" y="56423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sp>
        <p:nvSpPr>
          <p:cNvPr id="9" name="CuadroTexto 8"/>
          <p:cNvSpPr txBox="1"/>
          <p:nvPr/>
        </p:nvSpPr>
        <p:spPr>
          <a:xfrm>
            <a:off x="285945" y="1214663"/>
            <a:ext cx="4602542" cy="193899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PEEK()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==-1)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A[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53172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7268153" y="4028633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6719" y="2978783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11009857" y="4711056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92341" y="50304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8500241" y="4711057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99891" y="564236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sp>
        <p:nvSpPr>
          <p:cNvPr id="9" name="CuadroTexto 8"/>
          <p:cNvSpPr txBox="1"/>
          <p:nvPr/>
        </p:nvSpPr>
        <p:spPr>
          <a:xfrm>
            <a:off x="285946" y="1214663"/>
            <a:ext cx="3243196" cy="156966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ISEMPTY()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==-1)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TRUE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4593993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512496" y="3844311"/>
            <a:ext cx="3243196" cy="156966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ISEMPTY()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==-1)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TRUE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85945" y="4161040"/>
            <a:ext cx="4602542" cy="193899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PEEK()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==-1)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A[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512497" y="204376"/>
            <a:ext cx="5112297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is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=-1</a:t>
            </a:r>
          </a:p>
          <a:p>
            <a:r>
              <a:rPr lang="es-ES" sz="2400" dirty="0">
                <a:latin typeface="Consolas"/>
                <a:cs typeface="Consolas"/>
              </a:rPr>
              <a:t>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=(front+1)%N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85945" y="204376"/>
            <a:ext cx="4602542" cy="378565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((tail+1)%N==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 full”)</a:t>
            </a:r>
          </a:p>
          <a:p>
            <a:r>
              <a:rPr lang="es-ES" sz="2400" dirty="0">
                <a:latin typeface="Consolas"/>
                <a:cs typeface="Consolas"/>
              </a:rPr>
              <a:t> 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(ISEMPTY())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=0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=(tail+1)%N</a:t>
            </a:r>
          </a:p>
          <a:p>
            <a:r>
              <a:rPr lang="es-ES" sz="2400" dirty="0">
                <a:latin typeface="Consolas"/>
                <a:cs typeface="Consolas"/>
              </a:rPr>
              <a:t>   A[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]=x</a:t>
            </a:r>
          </a:p>
        </p:txBody>
      </p:sp>
    </p:spTree>
    <p:extLst>
      <p:ext uri="{BB962C8B-B14F-4D97-AF65-F5344CB8AC3E}">
        <p14:creationId xmlns:p14="http://schemas.microsoft.com/office/powerpoint/2010/main" val="15057370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4434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Conector recto de flecha 14"/>
          <p:cNvCxnSpPr/>
          <p:nvPr/>
        </p:nvCxnSpPr>
        <p:spPr bwMode="auto">
          <a:xfrm flipV="1">
            <a:off x="3368205" y="5148221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2063" y="542946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 flipV="1">
            <a:off x="1669181" y="512248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8319" y="542508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1920077" y="801524"/>
            <a:ext cx="1775731" cy="1753195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1435891" y="2475172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1435891" y="876855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ector recto de flecha 23"/>
          <p:cNvCxnSpPr/>
          <p:nvPr/>
        </p:nvCxnSpPr>
        <p:spPr bwMode="auto">
          <a:xfrm rot="5400000">
            <a:off x="3114800" y="591916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6723" y="66729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0341" y="73139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33" name="Conector recto de flecha 32"/>
          <p:cNvCxnSpPr/>
          <p:nvPr/>
        </p:nvCxnSpPr>
        <p:spPr bwMode="auto">
          <a:xfrm rot="5400000">
            <a:off x="2017721" y="58550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lecha derecha 33"/>
          <p:cNvSpPr/>
          <p:nvPr/>
        </p:nvSpPr>
        <p:spPr bwMode="auto">
          <a:xfrm flipH="1">
            <a:off x="3915492" y="1440022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5" name="Flecha derecha 34"/>
          <p:cNvSpPr/>
          <p:nvPr/>
        </p:nvSpPr>
        <p:spPr bwMode="auto">
          <a:xfrm flipH="1">
            <a:off x="943593" y="1440022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DAF8F-97BF-B448-8B6E-5111942DF53C}"/>
              </a:ext>
            </a:extLst>
          </p:cNvPr>
          <p:cNvSpPr txBox="1"/>
          <p:nvPr/>
        </p:nvSpPr>
        <p:spPr>
          <a:xfrm>
            <a:off x="6062133" y="846667"/>
            <a:ext cx="7026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Summary:</a:t>
            </a:r>
          </a:p>
          <a:p>
            <a:r>
              <a:rPr lang="en-GB" sz="2400" dirty="0"/>
              <a:t>Queue implementation using arrays</a:t>
            </a:r>
          </a:p>
          <a:p>
            <a:r>
              <a:rPr lang="en-GB" sz="2400" dirty="0"/>
              <a:t>Pseudocode</a:t>
            </a:r>
          </a:p>
          <a:p>
            <a:r>
              <a:rPr lang="en-GB" sz="2400" dirty="0"/>
              <a:t>Both front and tail traverse array in </a:t>
            </a:r>
            <a:r>
              <a:rPr lang="en-GB" sz="2400"/>
              <a:t>a circular way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563167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81" y="1083527"/>
            <a:ext cx="4994031" cy="4690947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Queues</a:t>
            </a:r>
          </a:p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implementation lists</a:t>
            </a:r>
          </a:p>
          <a:p>
            <a:pPr marL="0" indent="0" algn="ctr">
              <a:buClrTx/>
              <a:buNone/>
            </a:pPr>
            <a:endParaRPr lang="en-GB" sz="3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667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7F3CA-F690-4B4E-992E-39816212B10D}"/>
              </a:ext>
            </a:extLst>
          </p:cNvPr>
          <p:cNvSpPr txBox="1"/>
          <p:nvPr/>
        </p:nvSpPr>
        <p:spPr>
          <a:xfrm>
            <a:off x="5561875" y="2032000"/>
            <a:ext cx="5175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implementation drawbacks: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Unused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16723231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434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68205" y="5148221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2063" y="542946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36623" y="5222545"/>
            <a:ext cx="528515" cy="810268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4764305"/>
            <a:ext cx="528515" cy="81026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09954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41805" y="487861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10830415" y="5604602"/>
            <a:ext cx="378652" cy="267391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5222545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1689" y="540570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4773173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231413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09950" y="541457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8423048" y="517830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41671" y="4777251"/>
            <a:ext cx="528515" cy="810268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13791" y="544168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9626889" y="518238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7877087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85911" y="4025538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8031" y="42086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10167817" y="4957057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8967369" y="495705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7752427" y="4946019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669181" y="512248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8319" y="542508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1290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969583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46" name="Conector recto de flecha 45"/>
          <p:cNvCxnSpPr/>
          <p:nvPr/>
        </p:nvCxnSpPr>
        <p:spPr bwMode="auto">
          <a:xfrm rot="5400000" flipV="1">
            <a:off x="10336716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22415" y="4010158"/>
            <a:ext cx="528515" cy="810268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794535" y="4193317"/>
            <a:ext cx="697272" cy="4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918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434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68205" y="5148221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2063" y="542946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669181" y="512248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8319" y="542508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1290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" name="Elipse 2"/>
          <p:cNvSpPr/>
          <p:nvPr/>
        </p:nvSpPr>
        <p:spPr bwMode="auto">
          <a:xfrm>
            <a:off x="349912" y="4108754"/>
            <a:ext cx="964913" cy="101373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3707381" y="4134487"/>
            <a:ext cx="964913" cy="101373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>
            <a:endCxn id="49" idx="7"/>
          </p:cNvCxnSpPr>
          <p:nvPr/>
        </p:nvCxnSpPr>
        <p:spPr bwMode="auto">
          <a:xfrm flipH="1">
            <a:off x="4530985" y="3936893"/>
            <a:ext cx="448560" cy="346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endCxn id="3" idx="7"/>
          </p:cNvCxnSpPr>
          <p:nvPr/>
        </p:nvCxnSpPr>
        <p:spPr bwMode="auto">
          <a:xfrm flipH="1">
            <a:off x="1173517" y="3936894"/>
            <a:ext cx="3806028" cy="3203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42090" y="3549101"/>
            <a:ext cx="2021239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Unused allocated memory</a:t>
            </a:r>
            <a:endParaRPr lang="en-GB" sz="2133" dirty="0"/>
          </a:p>
        </p:txBody>
      </p:sp>
      <p:pic>
        <p:nvPicPr>
          <p:cNvPr id="56" name="Imagen 5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36623" y="5222545"/>
            <a:ext cx="528515" cy="810268"/>
          </a:xfrm>
          <a:prstGeom prst="rect">
            <a:avLst/>
          </a:prstGeom>
        </p:spPr>
      </p:pic>
      <p:pic>
        <p:nvPicPr>
          <p:cNvPr id="68" name="Imagen 6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4764305"/>
            <a:ext cx="528515" cy="810268"/>
          </a:xfrm>
          <a:prstGeom prst="rect">
            <a:avLst/>
          </a:prstGeom>
        </p:spPr>
      </p:pic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09954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41805" y="487861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71" name="Agrupar 70"/>
          <p:cNvGrpSpPr/>
          <p:nvPr/>
        </p:nvGrpSpPr>
        <p:grpSpPr>
          <a:xfrm>
            <a:off x="10830415" y="5604602"/>
            <a:ext cx="378652" cy="267391"/>
            <a:chOff x="5320311" y="1105149"/>
            <a:chExt cx="236505" cy="150213"/>
          </a:xfrm>
        </p:grpSpPr>
        <p:cxnSp>
          <p:nvCxnSpPr>
            <p:cNvPr id="72" name="Conector recto 71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72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ector recto 73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5" name="Imagen 7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5222545"/>
            <a:ext cx="528515" cy="810268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1689" y="540570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77" name="Imagen 7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4773173"/>
            <a:ext cx="528515" cy="810268"/>
          </a:xfrm>
          <a:prstGeom prst="rect">
            <a:avLst/>
          </a:prstGeom>
        </p:spPr>
      </p:pic>
      <p:pic>
        <p:nvPicPr>
          <p:cNvPr id="78" name="Imagen 7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231413"/>
            <a:ext cx="528515" cy="810268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09950" y="541457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80" name="Conector angular 79"/>
          <p:cNvCxnSpPr/>
          <p:nvPr/>
        </p:nvCxnSpPr>
        <p:spPr bwMode="auto">
          <a:xfrm flipV="1">
            <a:off x="8423048" y="517830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1" name="Imagen 8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41671" y="4777251"/>
            <a:ext cx="528515" cy="810268"/>
          </a:xfrm>
          <a:prstGeom prst="rect">
            <a:avLst/>
          </a:prstGeom>
        </p:spPr>
      </p:pic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13791" y="544168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83" name="Conector angular 82"/>
          <p:cNvCxnSpPr/>
          <p:nvPr/>
        </p:nvCxnSpPr>
        <p:spPr bwMode="auto">
          <a:xfrm flipV="1">
            <a:off x="9626889" y="518238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Conector recto de flecha 83"/>
          <p:cNvCxnSpPr/>
          <p:nvPr/>
        </p:nvCxnSpPr>
        <p:spPr bwMode="auto">
          <a:xfrm rot="5400000" flipV="1">
            <a:off x="7877087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85911" y="4025538"/>
            <a:ext cx="528515" cy="810268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8031" y="42086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10167817" y="4957057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88" name="Rectángulo 87"/>
          <p:cNvSpPr/>
          <p:nvPr/>
        </p:nvSpPr>
        <p:spPr bwMode="auto">
          <a:xfrm>
            <a:off x="8967369" y="495705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89" name="Rectángulo 88"/>
          <p:cNvSpPr/>
          <p:nvPr/>
        </p:nvSpPr>
        <p:spPr bwMode="auto">
          <a:xfrm>
            <a:off x="7752427" y="4946019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969583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92" name="Conector recto de flecha 91"/>
          <p:cNvCxnSpPr/>
          <p:nvPr/>
        </p:nvCxnSpPr>
        <p:spPr bwMode="auto">
          <a:xfrm rot="5400000" flipV="1">
            <a:off x="10336716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22415" y="4010158"/>
            <a:ext cx="528515" cy="810268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794535" y="4193317"/>
            <a:ext cx="697272" cy="4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523156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88476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2373765" y="1014304"/>
            <a:ext cx="27819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742179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6318973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6839243" y="2828863"/>
            <a:ext cx="5213307" cy="3406588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434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68205" y="5148221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2063" y="542946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669181" y="512248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8319" y="542508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1290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36623" y="5222545"/>
            <a:ext cx="528515" cy="810268"/>
          </a:xfrm>
          <a:prstGeom prst="rect">
            <a:avLst/>
          </a:prstGeom>
        </p:spPr>
      </p:pic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4764305"/>
            <a:ext cx="528515" cy="810268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09954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41805" y="487861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10830415" y="5604602"/>
            <a:ext cx="378652" cy="267391"/>
            <a:chOff x="5320311" y="1105149"/>
            <a:chExt cx="236505" cy="150213"/>
          </a:xfrm>
        </p:grpSpPr>
        <p:cxnSp>
          <p:nvCxnSpPr>
            <p:cNvPr id="69" name="Conector recto 6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Conector recto 6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7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2" name="Imagen 71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5222545"/>
            <a:ext cx="528515" cy="810268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1689" y="540570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74" name="Imagen 7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4773173"/>
            <a:ext cx="528515" cy="810268"/>
          </a:xfrm>
          <a:prstGeom prst="rect">
            <a:avLst/>
          </a:prstGeom>
        </p:spPr>
      </p:pic>
      <p:pic>
        <p:nvPicPr>
          <p:cNvPr id="75" name="Imagen 7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231413"/>
            <a:ext cx="528515" cy="810268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09950" y="541457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77" name="Conector angular 76"/>
          <p:cNvCxnSpPr/>
          <p:nvPr/>
        </p:nvCxnSpPr>
        <p:spPr bwMode="auto">
          <a:xfrm flipV="1">
            <a:off x="8423048" y="517830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8" name="Imagen 7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41671" y="4777251"/>
            <a:ext cx="528515" cy="810268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13791" y="544168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80" name="Conector angular 79"/>
          <p:cNvCxnSpPr/>
          <p:nvPr/>
        </p:nvCxnSpPr>
        <p:spPr bwMode="auto">
          <a:xfrm flipV="1">
            <a:off x="9626889" y="518238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Conector recto de flecha 80"/>
          <p:cNvCxnSpPr/>
          <p:nvPr/>
        </p:nvCxnSpPr>
        <p:spPr bwMode="auto">
          <a:xfrm rot="5400000" flipV="1">
            <a:off x="7877087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2" name="Imagen 81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85911" y="4025538"/>
            <a:ext cx="528515" cy="810268"/>
          </a:xfrm>
          <a:prstGeom prst="rect">
            <a:avLst/>
          </a:prstGeom>
        </p:spPr>
      </p:pic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8031" y="42086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84" name="Rectángulo 83"/>
          <p:cNvSpPr/>
          <p:nvPr/>
        </p:nvSpPr>
        <p:spPr bwMode="auto">
          <a:xfrm>
            <a:off x="10167817" y="4957057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85" name="Rectángulo 84"/>
          <p:cNvSpPr/>
          <p:nvPr/>
        </p:nvSpPr>
        <p:spPr bwMode="auto">
          <a:xfrm>
            <a:off x="8967369" y="495705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86" name="Rectángulo 85"/>
          <p:cNvSpPr/>
          <p:nvPr/>
        </p:nvSpPr>
        <p:spPr bwMode="auto">
          <a:xfrm>
            <a:off x="7752427" y="4946019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969583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89" name="Conector recto de flecha 88"/>
          <p:cNvCxnSpPr/>
          <p:nvPr/>
        </p:nvCxnSpPr>
        <p:spPr bwMode="auto">
          <a:xfrm rot="5400000" flipV="1">
            <a:off x="10336716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22415" y="4010158"/>
            <a:ext cx="528515" cy="810268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794535" y="4193317"/>
            <a:ext cx="697272" cy="4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637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6839243" y="2828863"/>
            <a:ext cx="5213307" cy="3406588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434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68205" y="5148221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2063" y="542946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669181" y="512248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8319" y="542508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1290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36623" y="5222545"/>
            <a:ext cx="528515" cy="810268"/>
          </a:xfrm>
          <a:prstGeom prst="rect">
            <a:avLst/>
          </a:prstGeom>
        </p:spPr>
      </p:pic>
      <p:pic>
        <p:nvPicPr>
          <p:cNvPr id="56" name="Imagen 5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4764305"/>
            <a:ext cx="528515" cy="810268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09954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41805" y="487861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70" name="Agrupar 69"/>
          <p:cNvGrpSpPr/>
          <p:nvPr/>
        </p:nvGrpSpPr>
        <p:grpSpPr>
          <a:xfrm>
            <a:off x="10830415" y="5604602"/>
            <a:ext cx="378652" cy="267391"/>
            <a:chOff x="5320311" y="1105149"/>
            <a:chExt cx="236505" cy="150213"/>
          </a:xfrm>
        </p:grpSpPr>
        <p:cxnSp>
          <p:nvCxnSpPr>
            <p:cNvPr id="71" name="Conector recto 7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7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7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4" name="Imagen 7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5222545"/>
            <a:ext cx="528515" cy="810268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1689" y="540570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76" name="Imagen 7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4773173"/>
            <a:ext cx="528515" cy="810268"/>
          </a:xfrm>
          <a:prstGeom prst="rect">
            <a:avLst/>
          </a:prstGeom>
        </p:spPr>
      </p:pic>
      <p:pic>
        <p:nvPicPr>
          <p:cNvPr id="77" name="Imagen 7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231413"/>
            <a:ext cx="528515" cy="810268"/>
          </a:xfrm>
          <a:prstGeom prst="rect">
            <a:avLst/>
          </a:prstGeom>
        </p:spPr>
      </p:pic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09950" y="541457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79" name="Conector angular 78"/>
          <p:cNvCxnSpPr/>
          <p:nvPr/>
        </p:nvCxnSpPr>
        <p:spPr bwMode="auto">
          <a:xfrm flipV="1">
            <a:off x="8423048" y="517830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41671" y="4777251"/>
            <a:ext cx="528515" cy="810268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13791" y="544168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82" name="Conector angular 81"/>
          <p:cNvCxnSpPr/>
          <p:nvPr/>
        </p:nvCxnSpPr>
        <p:spPr bwMode="auto">
          <a:xfrm flipV="1">
            <a:off x="9626889" y="518238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Conector recto de flecha 82"/>
          <p:cNvCxnSpPr/>
          <p:nvPr/>
        </p:nvCxnSpPr>
        <p:spPr bwMode="auto">
          <a:xfrm rot="5400000" flipV="1">
            <a:off x="7877087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4" name="Imagen 8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85911" y="4025538"/>
            <a:ext cx="528515" cy="810268"/>
          </a:xfrm>
          <a:prstGeom prst="rect">
            <a:avLst/>
          </a:prstGeom>
        </p:spPr>
      </p:pic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8031" y="42086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86" name="Rectángulo 85"/>
          <p:cNvSpPr/>
          <p:nvPr/>
        </p:nvSpPr>
        <p:spPr bwMode="auto">
          <a:xfrm>
            <a:off x="10167817" y="4957057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8967369" y="495705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88" name="Rectángulo 87"/>
          <p:cNvSpPr/>
          <p:nvPr/>
        </p:nvSpPr>
        <p:spPr bwMode="auto">
          <a:xfrm>
            <a:off x="7752427" y="4946019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969583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91" name="Conector recto de flecha 90"/>
          <p:cNvCxnSpPr/>
          <p:nvPr/>
        </p:nvCxnSpPr>
        <p:spPr bwMode="auto">
          <a:xfrm rot="5400000" flipV="1">
            <a:off x="10336716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22415" y="4010158"/>
            <a:ext cx="528515" cy="810268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794535" y="4193317"/>
            <a:ext cx="697272" cy="4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47" name="Elipse 48">
            <a:extLst>
              <a:ext uri="{FF2B5EF4-FFF2-40B4-BE49-F238E27FC236}">
                <a16:creationId xmlns:a16="http://schemas.microsoft.com/office/drawing/2014/main" id="{1D162D12-180A-4843-88DD-19BA50246FAA}"/>
              </a:ext>
            </a:extLst>
          </p:cNvPr>
          <p:cNvSpPr/>
          <p:nvPr/>
        </p:nvSpPr>
        <p:spPr bwMode="auto">
          <a:xfrm>
            <a:off x="9877110" y="3929278"/>
            <a:ext cx="964913" cy="77867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8" name="Elipse 53">
            <a:extLst>
              <a:ext uri="{FF2B5EF4-FFF2-40B4-BE49-F238E27FC236}">
                <a16:creationId xmlns:a16="http://schemas.microsoft.com/office/drawing/2014/main" id="{1BF96226-9254-114F-B095-03EFF8D39006}"/>
              </a:ext>
            </a:extLst>
          </p:cNvPr>
          <p:cNvSpPr/>
          <p:nvPr/>
        </p:nvSpPr>
        <p:spPr bwMode="auto">
          <a:xfrm>
            <a:off x="7545009" y="3936893"/>
            <a:ext cx="964913" cy="77867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49" name="Imagen 83" descr="box_template.ai.pdf">
            <a:extLst>
              <a:ext uri="{FF2B5EF4-FFF2-40B4-BE49-F238E27FC236}">
                <a16:creationId xmlns:a16="http://schemas.microsoft.com/office/drawing/2014/main" id="{34373888-5FCA-914E-B1AA-F846006E01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2215" y="5755563"/>
            <a:ext cx="528515" cy="810268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7DE8FF4D-BBF2-3F45-AF8B-D6DE215A33DA}"/>
              </a:ext>
            </a:extLst>
          </p:cNvPr>
          <p:cNvSpPr txBox="1">
            <a:spLocks/>
          </p:cNvSpPr>
          <p:nvPr/>
        </p:nvSpPr>
        <p:spPr bwMode="auto">
          <a:xfrm>
            <a:off x="7824335" y="5938723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51" name="Imagen 83" descr="box_template.ai.pdf">
            <a:extLst>
              <a:ext uri="{FF2B5EF4-FFF2-40B4-BE49-F238E27FC236}">
                <a16:creationId xmlns:a16="http://schemas.microsoft.com/office/drawing/2014/main" id="{76BFD2DA-2055-3B4E-96EA-9E0FF58DC2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750327"/>
            <a:ext cx="528515" cy="810268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C95A2A8-4475-0340-B9A8-86DF7CD3C0E7}"/>
              </a:ext>
            </a:extLst>
          </p:cNvPr>
          <p:cNvSpPr txBox="1">
            <a:spLocks/>
          </p:cNvSpPr>
          <p:nvPr/>
        </p:nvSpPr>
        <p:spPr bwMode="auto">
          <a:xfrm>
            <a:off x="9042909" y="59207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94" name="Imagen 83" descr="box_template.ai.pdf">
            <a:extLst>
              <a:ext uri="{FF2B5EF4-FFF2-40B4-BE49-F238E27FC236}">
                <a16:creationId xmlns:a16="http://schemas.microsoft.com/office/drawing/2014/main" id="{17A2762A-D809-9C4E-9714-554047EF71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302527" y="5687520"/>
            <a:ext cx="528515" cy="931979"/>
          </a:xfrm>
          <a:prstGeom prst="rect">
            <a:avLst/>
          </a:prstGeom>
        </p:spPr>
      </p:pic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40E879D-8C0C-C049-9F38-946786584BC7}"/>
              </a:ext>
            </a:extLst>
          </p:cNvPr>
          <p:cNvSpPr txBox="1">
            <a:spLocks/>
          </p:cNvSpPr>
          <p:nvPr/>
        </p:nvSpPr>
        <p:spPr bwMode="auto">
          <a:xfrm>
            <a:off x="10213791" y="5931535"/>
            <a:ext cx="60202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694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43840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85239" y="4005342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57359" y="4188502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29462" y="432761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21743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3759" y="419688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3491539" y="4691879"/>
            <a:ext cx="378652" cy="267391"/>
            <a:chOff x="5320311" y="1105149"/>
            <a:chExt cx="236505" cy="150213"/>
          </a:xfrm>
        </p:grpSpPr>
        <p:cxnSp>
          <p:nvCxnSpPr>
            <p:cNvPr id="26" name="Conector recto 2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Conector recto 2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Agrupar 28"/>
          <p:cNvGrpSpPr/>
          <p:nvPr/>
        </p:nvGrpSpPr>
        <p:grpSpPr>
          <a:xfrm>
            <a:off x="1336729" y="4749549"/>
            <a:ext cx="378652" cy="267391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93200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43840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85239" y="4005342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57359" y="4188502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29462" y="432761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21743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3759" y="419688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3491539" y="4691879"/>
            <a:ext cx="378652" cy="267391"/>
            <a:chOff x="5320311" y="1105149"/>
            <a:chExt cx="236505" cy="150213"/>
          </a:xfrm>
        </p:grpSpPr>
        <p:cxnSp>
          <p:nvCxnSpPr>
            <p:cNvPr id="26" name="Conector recto 2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Conector recto 2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Agrupar 28"/>
          <p:cNvGrpSpPr/>
          <p:nvPr/>
        </p:nvGrpSpPr>
        <p:grpSpPr>
          <a:xfrm>
            <a:off x="1336729" y="4749549"/>
            <a:ext cx="378652" cy="267391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7153832" y="594788"/>
            <a:ext cx="647837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9203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43840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85239" y="4005342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57359" y="4188502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29462" y="432761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21743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3759" y="419688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3491539" y="4691879"/>
            <a:ext cx="378652" cy="267391"/>
            <a:chOff x="5320311" y="1105149"/>
            <a:chExt cx="236505" cy="150213"/>
          </a:xfrm>
        </p:grpSpPr>
        <p:cxnSp>
          <p:nvCxnSpPr>
            <p:cNvPr id="26" name="Conector recto 2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Conector recto 2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Agrupar 28"/>
          <p:cNvGrpSpPr/>
          <p:nvPr/>
        </p:nvGrpSpPr>
        <p:grpSpPr>
          <a:xfrm>
            <a:off x="1336729" y="4749549"/>
            <a:ext cx="378652" cy="267391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7153832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0821" y="5603598"/>
            <a:ext cx="811855" cy="4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3016538" y="5839255"/>
            <a:ext cx="378652" cy="267391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913059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43840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85239" y="4005342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57359" y="4188502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3523" y="419688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FF0000"/>
              </a:solidFill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1336729" y="4749549"/>
            <a:ext cx="378652" cy="267391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7153832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0821" y="5603598"/>
            <a:ext cx="811855" cy="4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3016538" y="5839255"/>
            <a:ext cx="378652" cy="267391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Conector angular 9"/>
          <p:cNvCxnSpPr/>
          <p:nvPr/>
        </p:nvCxnSpPr>
        <p:spPr bwMode="auto">
          <a:xfrm rot="5400000">
            <a:off x="2703218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16599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0821" y="5603598"/>
            <a:ext cx="811855" cy="4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3016538" y="5839255"/>
            <a:ext cx="378652" cy="267391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Conector angular 9"/>
          <p:cNvCxnSpPr/>
          <p:nvPr/>
        </p:nvCxnSpPr>
        <p:spPr bwMode="auto">
          <a:xfrm rot="5400000">
            <a:off x="2703218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785260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/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0821" y="5603598"/>
            <a:ext cx="811855" cy="4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3016538" y="5839255"/>
            <a:ext cx="378652" cy="267391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Conector angular 9"/>
          <p:cNvCxnSpPr/>
          <p:nvPr/>
        </p:nvCxnSpPr>
        <p:spPr bwMode="auto">
          <a:xfrm rot="5400000">
            <a:off x="2703218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/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29"/>
            <a:ext cx="5961888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=new </a:t>
            </a:r>
            <a:r>
              <a:rPr lang="es-ES" sz="2400" dirty="0" err="1">
                <a:latin typeface="Consolas"/>
                <a:cs typeface="Consolas"/>
              </a:rPr>
              <a:t>Node</a:t>
            </a:r>
            <a:r>
              <a:rPr lang="es-ES" sz="2400" dirty="0">
                <a:latin typeface="Consolas"/>
                <a:cs typeface="Consolas"/>
              </a:rPr>
              <a:t>(x)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mr-IN" sz="2400" dirty="0">
                <a:latin typeface="Consolas"/>
                <a:cs typeface="Consolas"/>
              </a:rPr>
              <a:t>…</a:t>
            </a:r>
            <a:endParaRPr lang="es-E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32457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6112716" y="2620329"/>
            <a:ext cx="5961888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=new </a:t>
            </a:r>
            <a:r>
              <a:rPr lang="es-ES" sz="2400" dirty="0" err="1">
                <a:latin typeface="Consolas"/>
                <a:cs typeface="Consolas"/>
              </a:rPr>
              <a:t>Node</a:t>
            </a:r>
            <a:r>
              <a:rPr lang="es-ES" sz="2400" dirty="0">
                <a:latin typeface="Consolas"/>
                <a:cs typeface="Consolas"/>
              </a:rPr>
              <a:t>(x)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mr-IN" sz="2400" dirty="0">
                <a:latin typeface="Consolas"/>
                <a:cs typeface="Consolas"/>
              </a:rPr>
              <a:t>…</a:t>
            </a:r>
            <a:endParaRPr lang="es-ES" sz="2400" dirty="0">
              <a:latin typeface="Consolas"/>
              <a:cs typeface="Consolas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6112717" y="3068078"/>
            <a:ext cx="5999599" cy="43811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0821" y="5603598"/>
            <a:ext cx="811855" cy="4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58" name="Agrupar 57"/>
          <p:cNvGrpSpPr/>
          <p:nvPr/>
        </p:nvGrpSpPr>
        <p:grpSpPr>
          <a:xfrm>
            <a:off x="3016538" y="5839255"/>
            <a:ext cx="378652" cy="267391"/>
            <a:chOff x="5320311" y="1105149"/>
            <a:chExt cx="236505" cy="150213"/>
          </a:xfrm>
        </p:grpSpPr>
        <p:cxnSp>
          <p:nvCxnSpPr>
            <p:cNvPr id="66" name="Conector recto 6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Conector recto 6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onector recto 6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69" name="Conector angular 68"/>
          <p:cNvCxnSpPr/>
          <p:nvPr/>
        </p:nvCxnSpPr>
        <p:spPr bwMode="auto">
          <a:xfrm rot="5400000">
            <a:off x="2703218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/>
          </a:p>
        </p:txBody>
      </p:sp>
      <p:cxnSp>
        <p:nvCxnSpPr>
          <p:cNvPr id="71" name="Conector angular 70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26361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6112716" y="2620329"/>
            <a:ext cx="5961888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=new </a:t>
            </a:r>
            <a:r>
              <a:rPr lang="es-ES" sz="2400" dirty="0" err="1">
                <a:latin typeface="Consolas"/>
                <a:cs typeface="Consolas"/>
              </a:rPr>
              <a:t>Node</a:t>
            </a:r>
            <a:r>
              <a:rPr lang="es-ES" sz="2400" dirty="0">
                <a:latin typeface="Consolas"/>
                <a:cs typeface="Consolas"/>
              </a:rPr>
              <a:t>(x)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mr-IN" sz="2400" dirty="0">
                <a:latin typeface="Consolas"/>
                <a:cs typeface="Consolas"/>
              </a:rPr>
              <a:t>…</a:t>
            </a:r>
            <a:endParaRPr lang="es-ES" sz="2400" dirty="0">
              <a:latin typeface="Consolas"/>
              <a:cs typeface="Consolas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6112717" y="3378129"/>
            <a:ext cx="5999599" cy="11609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0821" y="5603598"/>
            <a:ext cx="811855" cy="4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58" name="Agrupar 57"/>
          <p:cNvGrpSpPr/>
          <p:nvPr/>
        </p:nvGrpSpPr>
        <p:grpSpPr>
          <a:xfrm>
            <a:off x="3016538" y="5839255"/>
            <a:ext cx="378652" cy="267391"/>
            <a:chOff x="5320311" y="1105149"/>
            <a:chExt cx="236505" cy="150213"/>
          </a:xfrm>
        </p:grpSpPr>
        <p:cxnSp>
          <p:nvCxnSpPr>
            <p:cNvPr id="66" name="Conector recto 6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Conector recto 6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onector recto 6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69" name="Conector angular 68"/>
          <p:cNvCxnSpPr/>
          <p:nvPr/>
        </p:nvCxnSpPr>
        <p:spPr bwMode="auto">
          <a:xfrm rot="5400000">
            <a:off x="2703218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/>
          </a:p>
        </p:txBody>
      </p:sp>
      <p:cxnSp>
        <p:nvCxnSpPr>
          <p:cNvPr id="71" name="Conector angular 70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317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523156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88476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4324182" y="1301559"/>
            <a:ext cx="831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1029433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4182088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6112716" y="2620329"/>
            <a:ext cx="5961888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=new </a:t>
            </a:r>
            <a:r>
              <a:rPr lang="es-ES" sz="2400" dirty="0" err="1">
                <a:latin typeface="Consolas"/>
                <a:cs typeface="Consolas"/>
              </a:rPr>
              <a:t>Node</a:t>
            </a:r>
            <a:r>
              <a:rPr lang="es-ES" sz="2400" dirty="0">
                <a:latin typeface="Consolas"/>
                <a:cs typeface="Consolas"/>
              </a:rPr>
              <a:t>(x)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mr-IN" sz="2400" dirty="0">
                <a:latin typeface="Consolas"/>
                <a:cs typeface="Consolas"/>
              </a:rPr>
              <a:t>…</a:t>
            </a:r>
            <a:endParaRPr lang="es-ES" sz="2400" dirty="0">
              <a:latin typeface="Consolas"/>
              <a:cs typeface="Consolas"/>
            </a:endParaRPr>
          </a:p>
        </p:txBody>
      </p:sp>
      <p:pic>
        <p:nvPicPr>
          <p:cNvPr id="32" name="Imagen 3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7148697" y="601197"/>
            <a:ext cx="636271" cy="1753195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/>
          </a:p>
        </p:txBody>
      </p: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0821" y="5603598"/>
            <a:ext cx="811855" cy="4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66" name="Agrupar 65"/>
          <p:cNvGrpSpPr/>
          <p:nvPr/>
        </p:nvGrpSpPr>
        <p:grpSpPr>
          <a:xfrm>
            <a:off x="3016538" y="5839255"/>
            <a:ext cx="378652" cy="267391"/>
            <a:chOff x="5320311" y="1105149"/>
            <a:chExt cx="236505" cy="150213"/>
          </a:xfrm>
        </p:grpSpPr>
        <p:cxnSp>
          <p:nvCxnSpPr>
            <p:cNvPr id="67" name="Conector recto 6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onector recto 6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Conector recto 6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Conector angular 69"/>
          <p:cNvCxnSpPr/>
          <p:nvPr/>
        </p:nvCxnSpPr>
        <p:spPr bwMode="auto">
          <a:xfrm rot="5400000">
            <a:off x="2703218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/>
          </a:p>
        </p:txBody>
      </p:sp>
      <p:cxnSp>
        <p:nvCxnSpPr>
          <p:cNvPr id="72" name="Conector angular 71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94006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0821" y="5603598"/>
            <a:ext cx="811855" cy="4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3016538" y="5839255"/>
            <a:ext cx="378652" cy="267391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Conector angular 9"/>
          <p:cNvCxnSpPr/>
          <p:nvPr/>
        </p:nvCxnSpPr>
        <p:spPr bwMode="auto">
          <a:xfrm rot="5400000">
            <a:off x="2703218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29"/>
            <a:ext cx="5961888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=new </a:t>
            </a:r>
            <a:r>
              <a:rPr lang="es-ES" sz="2400" dirty="0" err="1">
                <a:latin typeface="Consolas"/>
                <a:cs typeface="Consolas"/>
              </a:rPr>
              <a:t>Node</a:t>
            </a:r>
            <a:r>
              <a:rPr lang="es-ES" sz="2400" dirty="0">
                <a:latin typeface="Consolas"/>
                <a:cs typeface="Consolas"/>
              </a:rPr>
              <a:t>(x)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mr-IN" sz="2400" dirty="0">
                <a:latin typeface="Consolas"/>
                <a:cs typeface="Consolas"/>
              </a:rPr>
              <a:t>…</a:t>
            </a:r>
            <a:endParaRPr lang="es-ES" sz="2400" dirty="0">
              <a:latin typeface="Consolas"/>
              <a:cs typeface="Consolas"/>
            </a:endParaRPr>
          </a:p>
        </p:txBody>
      </p:sp>
      <p:pic>
        <p:nvPicPr>
          <p:cNvPr id="32" name="Imagen 31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7148697" y="601197"/>
            <a:ext cx="636271" cy="1753195"/>
          </a:xfrm>
          <a:prstGeom prst="rect">
            <a:avLst/>
          </a:prstGeom>
        </p:spPr>
      </p:pic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41855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35647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46903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19023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75993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19023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6112717" y="3068078"/>
            <a:ext cx="5999599" cy="43811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404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29"/>
            <a:ext cx="5961888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=new </a:t>
            </a:r>
            <a:r>
              <a:rPr lang="es-ES" sz="2400" dirty="0" err="1">
                <a:latin typeface="Consolas"/>
                <a:cs typeface="Consolas"/>
              </a:rPr>
              <a:t>Node</a:t>
            </a:r>
            <a:r>
              <a:rPr lang="es-ES" sz="2400" dirty="0">
                <a:latin typeface="Consolas"/>
                <a:cs typeface="Consolas"/>
              </a:rPr>
              <a:t>(x)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</p:txBody>
      </p:sp>
      <p:pic>
        <p:nvPicPr>
          <p:cNvPr id="32" name="Imagen 31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7148697" y="601197"/>
            <a:ext cx="636271" cy="1753195"/>
          </a:xfrm>
          <a:prstGeom prst="rect">
            <a:avLst/>
          </a:prstGeom>
        </p:spPr>
      </p:pic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6126621" y="4539029"/>
            <a:ext cx="5999599" cy="78973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70" name="Conector angular 69"/>
          <p:cNvCxnSpPr/>
          <p:nvPr/>
        </p:nvCxnSpPr>
        <p:spPr bwMode="auto">
          <a:xfrm flipV="1">
            <a:off x="3025712" y="5449776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8655" y="5624555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72" name="Conector angular 71"/>
          <p:cNvCxnSpPr/>
          <p:nvPr/>
        </p:nvCxnSpPr>
        <p:spPr bwMode="auto">
          <a:xfrm rot="5400000">
            <a:off x="2703218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69340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3286085" y="4580360"/>
            <a:ext cx="721780" cy="4885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29"/>
            <a:ext cx="5961888" cy="304698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=new </a:t>
            </a:r>
            <a:r>
              <a:rPr lang="es-ES" sz="2400" dirty="0" err="1">
                <a:latin typeface="Consolas"/>
                <a:cs typeface="Consolas"/>
              </a:rPr>
              <a:t>Node</a:t>
            </a:r>
            <a:r>
              <a:rPr lang="es-ES" sz="2400" dirty="0">
                <a:latin typeface="Consolas"/>
                <a:cs typeface="Consolas"/>
              </a:rPr>
              <a:t>(x)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</p:txBody>
      </p:sp>
      <p:pic>
        <p:nvPicPr>
          <p:cNvPr id="32" name="Imagen 31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594378" y="641040"/>
            <a:ext cx="636271" cy="1753195"/>
          </a:xfrm>
          <a:prstGeom prst="rect">
            <a:avLst/>
          </a:prstGeom>
        </p:spPr>
      </p:pic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6126621" y="4539029"/>
            <a:ext cx="5999599" cy="1175004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3025712" y="5449776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44657" y="5630857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2934958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3286085" y="4580360"/>
            <a:ext cx="721780" cy="4885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29"/>
            <a:ext cx="5791970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mr-IN" sz="2400" dirty="0">
                <a:latin typeface="Consolas"/>
                <a:cs typeface="Consolas"/>
              </a:rPr>
              <a:t>…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3025712" y="5449776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44657" y="5630857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/>
          </a:p>
        </p:txBody>
      </p:sp>
      <p:sp>
        <p:nvSpPr>
          <p:cNvPr id="39" name="Rectángulo 38"/>
          <p:cNvSpPr/>
          <p:nvPr/>
        </p:nvSpPr>
        <p:spPr bwMode="auto">
          <a:xfrm>
            <a:off x="6192402" y="3033389"/>
            <a:ext cx="5750697" cy="1175004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594378" y="641040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701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3286085" y="4580360"/>
            <a:ext cx="721780" cy="4885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29"/>
            <a:ext cx="5791970" cy="267765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mr-IN" sz="2400" dirty="0">
                <a:latin typeface="Consolas"/>
                <a:cs typeface="Consolas"/>
              </a:rPr>
              <a:t>…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3025712" y="5449776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44657" y="5630857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/>
          </a:p>
        </p:txBody>
      </p:sp>
      <p:sp>
        <p:nvSpPr>
          <p:cNvPr id="39" name="Rectángulo 38"/>
          <p:cNvSpPr/>
          <p:nvPr/>
        </p:nvSpPr>
        <p:spPr bwMode="auto">
          <a:xfrm>
            <a:off x="6192402" y="3033389"/>
            <a:ext cx="5750697" cy="1175004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2115792" y="4900706"/>
            <a:ext cx="1181857" cy="1628311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594378" y="641040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125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3286085" y="4580360"/>
            <a:ext cx="721780" cy="4885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>
            <a:off x="1560784" y="4463738"/>
            <a:ext cx="1995291" cy="721783"/>
          </a:xfrm>
          <a:prstGeom prst="bentConnector3">
            <a:avLst>
              <a:gd name="adj1" fmla="val 17052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30"/>
            <a:ext cx="5791970" cy="230832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3025712" y="5449776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44657" y="5630857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/>
          </a:p>
        </p:txBody>
      </p:sp>
      <p:sp>
        <p:nvSpPr>
          <p:cNvPr id="39" name="Rectángulo 38"/>
          <p:cNvSpPr/>
          <p:nvPr/>
        </p:nvSpPr>
        <p:spPr bwMode="auto">
          <a:xfrm>
            <a:off x="6192402" y="4130839"/>
            <a:ext cx="5750697" cy="82859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57" name="Imagen 56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594378" y="641040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75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3286085" y="4580360"/>
            <a:ext cx="721780" cy="4885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>
            <a:off x="1560784" y="4463738"/>
            <a:ext cx="1995291" cy="721783"/>
          </a:xfrm>
          <a:prstGeom prst="bentConnector3">
            <a:avLst>
              <a:gd name="adj1" fmla="val 17052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30"/>
            <a:ext cx="5791970" cy="230832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6192402" y="4130839"/>
            <a:ext cx="5750697" cy="82859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044361" y="601197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001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3286085" y="4580360"/>
            <a:ext cx="721780" cy="4885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60561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112716" y="2620330"/>
            <a:ext cx="5791970" cy="230832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6192402" y="4130839"/>
            <a:ext cx="5750697" cy="82859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2677275" y="4570134"/>
            <a:ext cx="378652" cy="267391"/>
            <a:chOff x="5320311" y="1105149"/>
            <a:chExt cx="236505" cy="150213"/>
          </a:xfrm>
        </p:grpSpPr>
        <p:cxnSp>
          <p:nvCxnSpPr>
            <p:cNvPr id="35" name="Conector recto 3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8" name="Imagen 37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044361" y="601197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28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7094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707" y="4133368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6112716" y="2620330"/>
            <a:ext cx="5791970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=NULL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=NULL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6112717" y="4130838"/>
            <a:ext cx="5750697" cy="109360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1572022" y="4469819"/>
            <a:ext cx="378652" cy="267391"/>
            <a:chOff x="5320311" y="1105149"/>
            <a:chExt cx="236505" cy="150213"/>
          </a:xfrm>
        </p:grpSpPr>
        <p:cxnSp>
          <p:nvCxnSpPr>
            <p:cNvPr id="35" name="Conector recto 3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60561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15653" y="4180498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3486105" y="4456970"/>
            <a:ext cx="378652" cy="267391"/>
            <a:chOff x="5320311" y="1105149"/>
            <a:chExt cx="236505" cy="150213"/>
          </a:xfrm>
        </p:grpSpPr>
        <p:cxnSp>
          <p:nvCxnSpPr>
            <p:cNvPr id="43" name="Conector recto 4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ector recto 4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Conector recto 5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510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523156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88476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4324182" y="1588813"/>
            <a:ext cx="831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1316688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068563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7094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5707" y="4133368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6112716" y="2620330"/>
            <a:ext cx="5791970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=NULL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=NULL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39" name="Rectángulo 38"/>
          <p:cNvSpPr/>
          <p:nvPr/>
        </p:nvSpPr>
        <p:spPr bwMode="auto">
          <a:xfrm>
            <a:off x="6112717" y="4130838"/>
            <a:ext cx="5750697" cy="109360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1572022" y="4469819"/>
            <a:ext cx="378652" cy="267391"/>
            <a:chOff x="5320311" y="1105149"/>
            <a:chExt cx="236505" cy="150213"/>
          </a:xfrm>
        </p:grpSpPr>
        <p:cxnSp>
          <p:nvCxnSpPr>
            <p:cNvPr id="35" name="Conector recto 3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60561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15653" y="4180498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3486105" y="4456970"/>
            <a:ext cx="378652" cy="267391"/>
            <a:chOff x="5320311" y="1105149"/>
            <a:chExt cx="236505" cy="150213"/>
          </a:xfrm>
        </p:grpSpPr>
        <p:cxnSp>
          <p:nvCxnSpPr>
            <p:cNvPr id="43" name="Conector recto 4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ector recto 4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Conector recto 5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9989264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3286085" y="4580360"/>
            <a:ext cx="721780" cy="4885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30"/>
            <a:ext cx="5791970" cy="230832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PEEK()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-&gt;data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3025712" y="5449776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44657" y="5630857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/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594378" y="641040"/>
            <a:ext cx="636271" cy="1753195"/>
          </a:xfrm>
          <a:prstGeom prst="rect">
            <a:avLst/>
          </a:prstGeom>
        </p:spPr>
      </p:pic>
      <p:grpSp>
        <p:nvGrpSpPr>
          <p:cNvPr id="39" name="Agrupar 38"/>
          <p:cNvGrpSpPr/>
          <p:nvPr/>
        </p:nvGrpSpPr>
        <p:grpSpPr>
          <a:xfrm>
            <a:off x="2898996" y="197657"/>
            <a:ext cx="1251069" cy="1031409"/>
            <a:chOff x="5398537" y="2272480"/>
            <a:chExt cx="938302" cy="773557"/>
          </a:xfrm>
        </p:grpSpPr>
        <p:pic>
          <p:nvPicPr>
            <p:cNvPr id="41" name="Imagen 40" descr="login screen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48" t="53266" r="30031" b="42581"/>
            <a:stretch/>
          </p:blipFill>
          <p:spPr>
            <a:xfrm rot="16200000">
              <a:off x="5501676" y="2169341"/>
              <a:ext cx="308372" cy="514649"/>
            </a:xfrm>
            <a:prstGeom prst="rect">
              <a:avLst/>
            </a:prstGeom>
          </p:spPr>
        </p:pic>
        <p:cxnSp>
          <p:nvCxnSpPr>
            <p:cNvPr id="57" name="Conector recto de flecha 56"/>
            <p:cNvCxnSpPr/>
            <p:nvPr/>
          </p:nvCxnSpPr>
          <p:spPr bwMode="auto">
            <a:xfrm>
              <a:off x="5534618" y="2540056"/>
              <a:ext cx="514649" cy="505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Conector recto de flecha 57"/>
            <p:cNvCxnSpPr/>
            <p:nvPr/>
          </p:nvCxnSpPr>
          <p:spPr bwMode="auto">
            <a:xfrm>
              <a:off x="5822190" y="2534535"/>
              <a:ext cx="514649" cy="505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4006523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6307" y="414621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23901" y="4005342"/>
            <a:ext cx="528515" cy="81026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5927" y="4112837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81507" y="3989962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53444" y="4157041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22395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4979014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662" y="509332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1425" y="5437254"/>
            <a:ext cx="528515" cy="81026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7926" y="605355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354631" y="5163073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3286085" y="4580360"/>
            <a:ext cx="721780" cy="4885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00404" y="4149393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630685" y="4393837"/>
            <a:ext cx="709273" cy="8490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6112716" y="2620329"/>
            <a:ext cx="5791970" cy="193899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ISEMPTY()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TRUE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FALSE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1933" y="5489934"/>
            <a:ext cx="528515" cy="810268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4215726" y="5871991"/>
            <a:ext cx="378652" cy="267391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26981" y="5044641"/>
            <a:ext cx="528515" cy="810268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1" y="5709078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3556072" y="522444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9102" y="613938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3025712" y="5449776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44657" y="5630857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2400" dirty="0"/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594378" y="641040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466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56168" y="3384139"/>
            <a:ext cx="5791970" cy="193899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ISEMPTY()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TRUE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56168" y="249663"/>
            <a:ext cx="5961888" cy="304698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ENQUEUE(x)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=new </a:t>
            </a:r>
            <a:r>
              <a:rPr lang="es-ES" sz="2400" dirty="0" err="1">
                <a:latin typeface="Consolas"/>
                <a:cs typeface="Consolas"/>
              </a:rPr>
              <a:t>Node</a:t>
            </a:r>
            <a:r>
              <a:rPr lang="es-ES" sz="2400" dirty="0">
                <a:latin typeface="Consolas"/>
                <a:cs typeface="Consolas"/>
              </a:rPr>
              <a:t>(x)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 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newNode</a:t>
            </a:r>
            <a:r>
              <a:rPr lang="es-ES" sz="2400" dirty="0">
                <a:latin typeface="Consolas"/>
                <a:cs typeface="Consolas"/>
              </a:rPr>
              <a:t>    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295216" y="3795115"/>
            <a:ext cx="5791970" cy="230832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PEEK()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-&gt;data  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262011" y="249663"/>
            <a:ext cx="5791970" cy="34163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 DEQUEUE()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==NULL and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==NULL)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print</a:t>
            </a:r>
            <a:r>
              <a:rPr lang="es-ES" sz="2400" dirty="0">
                <a:latin typeface="Consolas"/>
                <a:cs typeface="Consolas"/>
              </a:rPr>
              <a:t>(“</a:t>
            </a:r>
            <a:r>
              <a:rPr lang="es-ES" sz="2400" dirty="0" err="1">
                <a:latin typeface="Consolas"/>
                <a:cs typeface="Consolas"/>
              </a:rPr>
              <a:t>empty</a:t>
            </a:r>
            <a:r>
              <a:rPr lang="es-ES" sz="2400" dirty="0">
                <a:latin typeface="Consolas"/>
                <a:cs typeface="Consolas"/>
              </a:rPr>
              <a:t> </a:t>
            </a:r>
            <a:r>
              <a:rPr lang="es-ES" sz="2400" dirty="0" err="1">
                <a:latin typeface="Consolas"/>
                <a:cs typeface="Consolas"/>
              </a:rPr>
              <a:t>queue</a:t>
            </a:r>
            <a:r>
              <a:rPr lang="es-ES" sz="2400" dirty="0">
                <a:latin typeface="Consolas"/>
                <a:cs typeface="Consolas"/>
              </a:rPr>
              <a:t>”)</a:t>
            </a: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return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==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=NULL</a:t>
            </a:r>
          </a:p>
          <a:p>
            <a:r>
              <a:rPr lang="es-ES" sz="2400" dirty="0">
                <a:latin typeface="Consolas"/>
                <a:cs typeface="Consolas"/>
              </a:rPr>
              <a:t>      </a:t>
            </a:r>
            <a:r>
              <a:rPr lang="es-ES" sz="2400" dirty="0" err="1">
                <a:latin typeface="Consolas"/>
                <a:cs typeface="Consolas"/>
              </a:rPr>
              <a:t>tail</a:t>
            </a:r>
            <a:r>
              <a:rPr lang="es-ES" sz="2400" dirty="0">
                <a:latin typeface="Consolas"/>
                <a:cs typeface="Consolas"/>
              </a:rPr>
              <a:t>=NULL</a:t>
            </a:r>
          </a:p>
          <a:p>
            <a:r>
              <a:rPr lang="es-ES" sz="2400" dirty="0">
                <a:latin typeface="Consolas"/>
                <a:cs typeface="Consolas"/>
              </a:rPr>
              <a:t>   </a:t>
            </a:r>
            <a:r>
              <a:rPr lang="es-ES" sz="2400" dirty="0" err="1">
                <a:latin typeface="Consolas"/>
                <a:cs typeface="Consolas"/>
              </a:rPr>
              <a:t>else</a:t>
            </a:r>
            <a:endParaRPr lang="es-ES" sz="2400" dirty="0">
              <a:latin typeface="Consolas"/>
              <a:cs typeface="Consolas"/>
            </a:endParaRPr>
          </a:p>
          <a:p>
            <a:r>
              <a:rPr lang="es-ES" sz="2400" dirty="0">
                <a:latin typeface="Consolas"/>
                <a:cs typeface="Consolas"/>
              </a:rPr>
              <a:t>     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=</a:t>
            </a:r>
            <a:r>
              <a:rPr lang="es-ES" sz="2400" dirty="0" err="1">
                <a:latin typeface="Consolas"/>
                <a:cs typeface="Consolas"/>
              </a:rPr>
              <a:t>front</a:t>
            </a:r>
            <a:r>
              <a:rPr lang="es-ES" sz="2400" dirty="0">
                <a:latin typeface="Consolas"/>
                <a:cs typeface="Consolas"/>
              </a:rPr>
              <a:t>-&gt;</a:t>
            </a:r>
            <a:r>
              <a:rPr lang="es-ES" sz="2400" dirty="0" err="1">
                <a:latin typeface="Consolas"/>
                <a:cs typeface="Consolas"/>
              </a:rPr>
              <a:t>next</a:t>
            </a:r>
            <a:r>
              <a:rPr lang="es-ES" sz="24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24044-6E30-3E4A-981B-2483C414B29C}"/>
              </a:ext>
            </a:extLst>
          </p:cNvPr>
          <p:cNvSpPr txBox="1"/>
          <p:nvPr/>
        </p:nvSpPr>
        <p:spPr>
          <a:xfrm>
            <a:off x="3022089" y="6407128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Complexity:  Theta(1)</a:t>
            </a:r>
          </a:p>
        </p:txBody>
      </p:sp>
    </p:spTree>
    <p:extLst>
      <p:ext uri="{BB962C8B-B14F-4D97-AF65-F5344CB8AC3E}">
        <p14:creationId xmlns:p14="http://schemas.microsoft.com/office/powerpoint/2010/main" val="20297185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1920077" y="801524"/>
            <a:ext cx="1775731" cy="1753195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1435891" y="2475172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1435891" y="876855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ector recto de flecha 23"/>
          <p:cNvCxnSpPr/>
          <p:nvPr/>
        </p:nvCxnSpPr>
        <p:spPr bwMode="auto">
          <a:xfrm rot="5400000">
            <a:off x="3114800" y="591916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6723" y="66729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0341" y="73139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33" name="Conector recto de flecha 32"/>
          <p:cNvCxnSpPr/>
          <p:nvPr/>
        </p:nvCxnSpPr>
        <p:spPr bwMode="auto">
          <a:xfrm rot="5400000">
            <a:off x="2017721" y="58550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lecha derecha 33"/>
          <p:cNvSpPr/>
          <p:nvPr/>
        </p:nvSpPr>
        <p:spPr bwMode="auto">
          <a:xfrm flipH="1">
            <a:off x="3915492" y="1440022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5" name="Flecha derecha 34"/>
          <p:cNvSpPr/>
          <p:nvPr/>
        </p:nvSpPr>
        <p:spPr bwMode="auto">
          <a:xfrm flipH="1">
            <a:off x="943593" y="1440022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332323" y="5394405"/>
            <a:ext cx="528515" cy="810268"/>
          </a:xfrm>
          <a:prstGeom prst="rect">
            <a:avLst/>
          </a:prstGeom>
        </p:spPr>
      </p:pic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25268" y="4936165"/>
            <a:ext cx="528515" cy="810268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5654" y="428061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37505" y="505047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3926115" y="5776462"/>
            <a:ext cx="378652" cy="267391"/>
            <a:chOff x="5320311" y="1105149"/>
            <a:chExt cx="236505" cy="150213"/>
          </a:xfrm>
        </p:grpSpPr>
        <p:cxnSp>
          <p:nvCxnSpPr>
            <p:cNvPr id="29" name="Conector recto 2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25268" y="5394405"/>
            <a:ext cx="528515" cy="810268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7389" y="557756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33529" y="4945033"/>
            <a:ext cx="528515" cy="810268"/>
          </a:xfrm>
          <a:prstGeom prst="rect">
            <a:avLst/>
          </a:prstGeom>
        </p:spPr>
      </p:pic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33529" y="5403273"/>
            <a:ext cx="528515" cy="810268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05650" y="558643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1518748" y="535016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337371" y="4949111"/>
            <a:ext cx="528515" cy="810268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09491" y="561354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flipV="1">
            <a:off x="2722589" y="535424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rot="5400000" flipV="1">
            <a:off x="972787" y="491095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81611" y="4197398"/>
            <a:ext cx="528515" cy="810268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3731" y="438055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3267491" y="5134167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2063069" y="512891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844365" y="511307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8478" y="351776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65283" y="428061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de flecha 53"/>
          <p:cNvCxnSpPr/>
          <p:nvPr/>
        </p:nvCxnSpPr>
        <p:spPr bwMode="auto">
          <a:xfrm rot="5400000" flipV="1">
            <a:off x="3432416" y="491095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18115" y="4182018"/>
            <a:ext cx="528515" cy="810268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90235" y="4365177"/>
            <a:ext cx="697272" cy="4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A30A-3694-B240-8E55-F7E5A5BAEAC8}"/>
              </a:ext>
            </a:extLst>
          </p:cNvPr>
          <p:cNvSpPr txBox="1"/>
          <p:nvPr/>
        </p:nvSpPr>
        <p:spPr>
          <a:xfrm>
            <a:off x="5852162" y="585507"/>
            <a:ext cx="5065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Summary:</a:t>
            </a:r>
          </a:p>
          <a:p>
            <a:r>
              <a:rPr lang="en-GB" sz="2400" dirty="0"/>
              <a:t>Implementation of queue using lists</a:t>
            </a:r>
          </a:p>
          <a:p>
            <a:r>
              <a:rPr lang="en-GB" sz="2400" dirty="0"/>
              <a:t>Pseudocode</a:t>
            </a:r>
          </a:p>
          <a:p>
            <a:r>
              <a:rPr lang="en-GB" sz="2400" dirty="0"/>
              <a:t>Theta(1) </a:t>
            </a:r>
          </a:p>
        </p:txBody>
      </p:sp>
    </p:spTree>
    <p:extLst>
      <p:ext uri="{BB962C8B-B14F-4D97-AF65-F5344CB8AC3E}">
        <p14:creationId xmlns:p14="http://schemas.microsoft.com/office/powerpoint/2010/main" val="149080005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83" y="548301"/>
            <a:ext cx="4994031" cy="4690947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Stacks &amp; Queues</a:t>
            </a:r>
          </a:p>
          <a:p>
            <a:pPr marL="0" indent="0" algn="ctr">
              <a:buClrTx/>
              <a:buNone/>
            </a:pPr>
            <a:endParaRPr lang="en-GB" sz="3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667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7F3CA-F690-4B4E-992E-39816212B10D}"/>
              </a:ext>
            </a:extLst>
          </p:cNvPr>
          <p:cNvSpPr txBox="1"/>
          <p:nvPr/>
        </p:nvSpPr>
        <p:spPr>
          <a:xfrm>
            <a:off x="2838597" y="1618752"/>
            <a:ext cx="7164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Definition of stacks and queues </a:t>
            </a:r>
          </a:p>
          <a:p>
            <a:r>
              <a:rPr lang="en-GB" sz="2400" dirty="0"/>
              <a:t>Implementation of stacks using an array</a:t>
            </a:r>
          </a:p>
          <a:p>
            <a:r>
              <a:rPr lang="en-GB" sz="2400" dirty="0"/>
              <a:t>Implementation of stacks  using a  linked list </a:t>
            </a:r>
          </a:p>
          <a:p>
            <a:r>
              <a:rPr lang="en-GB" sz="2400" dirty="0"/>
              <a:t>Implementation of queues using an array</a:t>
            </a:r>
          </a:p>
          <a:p>
            <a:r>
              <a:rPr lang="en-GB" sz="2400" dirty="0"/>
              <a:t>Implementation of queues  using a  linked list</a:t>
            </a:r>
          </a:p>
          <a:p>
            <a:r>
              <a:rPr lang="en-GB" sz="2400" dirty="0"/>
              <a:t>Complexity theta(1)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439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523156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88476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4324182" y="1845831"/>
            <a:ext cx="831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1573705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2070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4702416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355612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4324182" y="2133085"/>
            <a:ext cx="831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1837589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Opening parenthesis found, PUSH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14" name="Imagen 1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39669" y="3818308"/>
            <a:ext cx="636271" cy="175319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82160" y="5622709"/>
            <a:ext cx="307873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PUSH(               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16" name="Imagen 15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788880" y="5239397"/>
            <a:ext cx="509771" cy="14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4702416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355612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401891" y="2428581"/>
            <a:ext cx="17538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pic>
        <p:nvPicPr>
          <p:cNvPr id="14" name="Imagen 1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39669" y="3818308"/>
            <a:ext cx="636271" cy="175319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2163333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624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4702416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355612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734520" y="2730955"/>
            <a:ext cx="142123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pic>
        <p:nvPicPr>
          <p:cNvPr id="14" name="Imagen 1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39669" y="3818308"/>
            <a:ext cx="636271" cy="175319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2465707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00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194804" y="1952239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rma libre 8"/>
          <p:cNvSpPr/>
          <p:nvPr/>
        </p:nvSpPr>
        <p:spPr>
          <a:xfrm>
            <a:off x="2377673" y="1299771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48" name="Imagen 4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3780925" y="423172"/>
            <a:ext cx="636271" cy="1753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D0DD86-CD04-0D42-B244-29AD7D30AA79}"/>
              </a:ext>
            </a:extLst>
          </p:cNvPr>
          <p:cNvSpPr txBox="1"/>
          <p:nvPr/>
        </p:nvSpPr>
        <p:spPr>
          <a:xfrm>
            <a:off x="3983127" y="2240394"/>
            <a:ext cx="7916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A stack data structure works  works like a physical stack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we can insert elements at any position of a linked list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However, elements can only inserted at the top of the stuck.</a:t>
            </a:r>
          </a:p>
        </p:txBody>
      </p:sp>
    </p:spTree>
    <p:extLst>
      <p:ext uri="{BB962C8B-B14F-4D97-AF65-F5344CB8AC3E}">
        <p14:creationId xmlns:p14="http://schemas.microsoft.com/office/powerpoint/2010/main" val="571654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CuadroTexto 1"/>
          <p:cNvSpPr txBox="1"/>
          <p:nvPr/>
        </p:nvSpPr>
        <p:spPr>
          <a:xfrm>
            <a:off x="124458" y="189563"/>
            <a:ext cx="4589343" cy="319132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//error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due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to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missing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parenthesis</a:t>
            </a:r>
            <a:r>
              <a:rPr lang="es-ES" sz="1467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467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onsolas"/>
                <a:ea typeface="ＭＳ Ｐゴシック" charset="0"/>
                <a:cs typeface="Consolas"/>
              </a:rPr>
              <a:t>here</a:t>
            </a:r>
            <a:endParaRPr lang="es-ES" sz="1467" dirty="0">
              <a:solidFill>
                <a:srgbClr val="000000">
                  <a:lumMod val="50000"/>
                  <a:lumOff val="50000"/>
                </a:srgbClr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2010896" y="3018209"/>
            <a:ext cx="314485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2722713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Closing parenthesis found, POP()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84800" y="5519771"/>
            <a:ext cx="13367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POP( 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8" name="Conector recto de flecha 17"/>
          <p:cNvCxnSpPr/>
          <p:nvPr/>
        </p:nvCxnSpPr>
        <p:spPr bwMode="auto">
          <a:xfrm>
            <a:off x="6365958" y="517109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82429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5610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CuadroTexto 1"/>
          <p:cNvSpPr txBox="1"/>
          <p:nvPr/>
        </p:nvSpPr>
        <p:spPr>
          <a:xfrm>
            <a:off x="124458" y="189563"/>
            <a:ext cx="4589343" cy="3252878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4278823" y="3260108"/>
            <a:ext cx="8769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0395" y="2964612"/>
            <a:ext cx="69304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6365958" y="517109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82429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6289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6836491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8504160" y="371670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6836491" y="549243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6365958" y="517109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81735" y="482429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458" y="189563"/>
            <a:ext cx="4589343" cy="3252878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class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public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data;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shared_ptr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&lt;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&gt;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Node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d) 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	   data = d;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        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next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 = </a:t>
            </a:r>
            <a:r>
              <a:rPr lang="es-ES" sz="1867" dirty="0" err="1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nullptr</a:t>
            </a: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867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	}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867" dirty="0">
              <a:solidFill>
                <a:srgbClr val="000000"/>
              </a:solidFill>
              <a:latin typeface="Consolas"/>
              <a:ea typeface="ＭＳ Ｐゴシック" charset="0"/>
              <a:cs typeface="Consolas"/>
            </a:endParaRPr>
          </a:p>
        </p:txBody>
      </p: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43637" y="4326304"/>
            <a:ext cx="636271" cy="175319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85175" y="5698300"/>
            <a:ext cx="307873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ISEMPTY(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CDDF0-376C-724D-AF16-85CA4848F2A4}"/>
              </a:ext>
            </a:extLst>
          </p:cNvPr>
          <p:cNvSpPr txBox="1"/>
          <p:nvPr/>
        </p:nvSpPr>
        <p:spPr>
          <a:xfrm>
            <a:off x="4721941" y="568709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ISEMPTY() is executed at the end!</a:t>
            </a:r>
          </a:p>
          <a:p>
            <a:pPr marL="838179" lvl="1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If it returns true then brackets are balanced</a:t>
            </a:r>
          </a:p>
          <a:p>
            <a:pPr marL="838179" lvl="1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If if returns false, then there is a missing parenthesis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F96AA-BADC-8F49-887A-0D5639F9EBC3}"/>
              </a:ext>
            </a:extLst>
          </p:cNvPr>
          <p:cNvSpPr txBox="1"/>
          <p:nvPr/>
        </p:nvSpPr>
        <p:spPr>
          <a:xfrm>
            <a:off x="5062055" y="2337351"/>
            <a:ext cx="652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In this case it will return false to signal there is a missing closing bracket.</a:t>
            </a:r>
          </a:p>
        </p:txBody>
      </p:sp>
    </p:spTree>
    <p:extLst>
      <p:ext uri="{BB962C8B-B14F-4D97-AF65-F5344CB8AC3E}">
        <p14:creationId xmlns:p14="http://schemas.microsoft.com/office/powerpoint/2010/main" val="304513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64464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79377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96916" y="2883639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596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4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24549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5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3" name="Forma libre 2"/>
          <p:cNvSpPr/>
          <p:nvPr/>
        </p:nvSpPr>
        <p:spPr>
          <a:xfrm>
            <a:off x="1663165" y="2553517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4" name="Forma libre 73"/>
          <p:cNvSpPr/>
          <p:nvPr/>
        </p:nvSpPr>
        <p:spPr>
          <a:xfrm>
            <a:off x="3726061" y="2590992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5" name="Forma libre 74"/>
          <p:cNvSpPr/>
          <p:nvPr/>
        </p:nvSpPr>
        <p:spPr>
          <a:xfrm>
            <a:off x="5834317" y="2633091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6" name="Forma libre 75"/>
          <p:cNvSpPr/>
          <p:nvPr/>
        </p:nvSpPr>
        <p:spPr>
          <a:xfrm>
            <a:off x="7924247" y="2631829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77" name="Forma libre 76"/>
          <p:cNvSpPr/>
          <p:nvPr/>
        </p:nvSpPr>
        <p:spPr>
          <a:xfrm flipV="1">
            <a:off x="7870407" y="3303708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none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11" name="Forma libre 110"/>
          <p:cNvSpPr/>
          <p:nvPr/>
        </p:nvSpPr>
        <p:spPr>
          <a:xfrm flipV="1">
            <a:off x="5721837" y="3324388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none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BBE88-652C-9748-A4EE-AAA857AF27A1}"/>
              </a:ext>
            </a:extLst>
          </p:cNvPr>
          <p:cNvSpPr txBox="1"/>
          <p:nvPr/>
        </p:nvSpPr>
        <p:spPr>
          <a:xfrm>
            <a:off x="1203749" y="191913"/>
            <a:ext cx="897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2</a:t>
            </a:r>
            <a:r>
              <a:rPr lang="en-GB" sz="2400" baseline="300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nd</a:t>
            </a: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 application of stacks: undoing action in reverse chronological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54FFC-603D-AB42-AF5F-2176D786DFBE}"/>
              </a:ext>
            </a:extLst>
          </p:cNvPr>
          <p:cNvSpPr txBox="1"/>
          <p:nvPr/>
        </p:nvSpPr>
        <p:spPr>
          <a:xfrm>
            <a:off x="1580445" y="1004712"/>
            <a:ext cx="633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For example: Undo the last change in a text editor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B4D3-1FAA-4C46-8B8D-A6E5EB144AFD}"/>
              </a:ext>
            </a:extLst>
          </p:cNvPr>
          <p:cNvSpPr txBox="1"/>
          <p:nvPr/>
        </p:nvSpPr>
        <p:spPr>
          <a:xfrm>
            <a:off x="1682044" y="4786490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The system keeps a stack where the actions are stored. </a:t>
            </a:r>
          </a:p>
        </p:txBody>
      </p:sp>
    </p:spTree>
    <p:extLst>
      <p:ext uri="{BB962C8B-B14F-4D97-AF65-F5344CB8AC3E}">
        <p14:creationId xmlns:p14="http://schemas.microsoft.com/office/powerpoint/2010/main" val="364191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64464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5" name="Conector recto 14"/>
          <p:cNvCxnSpPr/>
          <p:nvPr/>
        </p:nvCxnSpPr>
        <p:spPr bwMode="auto">
          <a:xfrm flipH="1">
            <a:off x="4878042" y="628929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4407509" y="5998192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23285" y="5651388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7941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21" name="Conector recto 20"/>
          <p:cNvCxnSpPr/>
          <p:nvPr/>
        </p:nvCxnSpPr>
        <p:spPr bwMode="auto">
          <a:xfrm flipH="1">
            <a:off x="4878042" y="3840028"/>
            <a:ext cx="18873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ector recto 21"/>
          <p:cNvCxnSpPr/>
          <p:nvPr/>
        </p:nvCxnSpPr>
        <p:spPr bwMode="auto">
          <a:xfrm>
            <a:off x="6545711" y="3840028"/>
            <a:ext cx="0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726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64464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5" name="Conector recto 14"/>
          <p:cNvCxnSpPr/>
          <p:nvPr/>
        </p:nvCxnSpPr>
        <p:spPr bwMode="auto">
          <a:xfrm flipH="1">
            <a:off x="4878042" y="628929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4407509" y="555975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23285" y="521294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7941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79377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1663165" y="2553517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32939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2" name="Conector recto 11"/>
          <p:cNvCxnSpPr/>
          <p:nvPr/>
        </p:nvCxnSpPr>
        <p:spPr bwMode="auto">
          <a:xfrm flipH="1">
            <a:off x="4878042" y="3840028"/>
            <a:ext cx="18873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ector recto 17"/>
          <p:cNvCxnSpPr/>
          <p:nvPr/>
        </p:nvCxnSpPr>
        <p:spPr bwMode="auto">
          <a:xfrm>
            <a:off x="6545711" y="3840028"/>
            <a:ext cx="0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714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64464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3" name="Conector recto 12"/>
          <p:cNvCxnSpPr/>
          <p:nvPr/>
        </p:nvCxnSpPr>
        <p:spPr bwMode="auto">
          <a:xfrm flipH="1">
            <a:off x="4878042" y="3840028"/>
            <a:ext cx="18873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6545711" y="3840028"/>
            <a:ext cx="0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4878042" y="628929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4407509" y="415371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23285" y="380691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7941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79377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1663165" y="2553517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32939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96916" y="2883639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596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4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24549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5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1" name="Forma libre 20"/>
          <p:cNvSpPr/>
          <p:nvPr/>
        </p:nvSpPr>
        <p:spPr>
          <a:xfrm>
            <a:off x="3726061" y="2590992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5834317" y="2633091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3" name="Forma libre 22"/>
          <p:cNvSpPr/>
          <p:nvPr/>
        </p:nvSpPr>
        <p:spPr>
          <a:xfrm>
            <a:off x="7924247" y="2631829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488007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44153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4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3943651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5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3800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64464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3" name="Conector recto 12"/>
          <p:cNvCxnSpPr/>
          <p:nvPr/>
        </p:nvCxnSpPr>
        <p:spPr bwMode="auto">
          <a:xfrm flipH="1">
            <a:off x="4878042" y="3840028"/>
            <a:ext cx="18873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6545711" y="3840028"/>
            <a:ext cx="0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4878042" y="628929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4407509" y="415371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23285" y="380691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7941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79377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1663165" y="2553517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32939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96916" y="2883639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596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4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24549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5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1" name="Forma libre 20"/>
          <p:cNvSpPr/>
          <p:nvPr/>
        </p:nvSpPr>
        <p:spPr>
          <a:xfrm>
            <a:off x="3726061" y="2590992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5834317" y="2633091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3" name="Forma libre 22"/>
          <p:cNvSpPr/>
          <p:nvPr/>
        </p:nvSpPr>
        <p:spPr>
          <a:xfrm>
            <a:off x="7924247" y="2631829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488007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44153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4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3943651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5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Abrir corchete 1"/>
          <p:cNvSpPr/>
          <p:nvPr/>
        </p:nvSpPr>
        <p:spPr bwMode="auto">
          <a:xfrm rot="16200000">
            <a:off x="8606058" y="1518315"/>
            <a:ext cx="226793" cy="3610255"/>
          </a:xfrm>
          <a:prstGeom prst="leftBracke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96026" y="3436839"/>
            <a:ext cx="162399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UNDO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07925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64464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3" name="Conector recto 12"/>
          <p:cNvCxnSpPr/>
          <p:nvPr/>
        </p:nvCxnSpPr>
        <p:spPr bwMode="auto">
          <a:xfrm flipH="1">
            <a:off x="4878042" y="3840028"/>
            <a:ext cx="18873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6545711" y="3840028"/>
            <a:ext cx="0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4878042" y="628929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4407509" y="457703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23285" y="421511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7941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79377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1663165" y="2553517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32939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96916" y="2883639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596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4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1" name="Forma libre 20"/>
          <p:cNvSpPr/>
          <p:nvPr/>
        </p:nvSpPr>
        <p:spPr>
          <a:xfrm>
            <a:off x="3726061" y="2590992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5834317" y="2633091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488007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44153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4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9770252">
            <a:off x="4326721" y="3533887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5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8259" y="6306032"/>
            <a:ext cx="13367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POP( 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5397668" y="3855145"/>
            <a:ext cx="332629" cy="332600"/>
          </a:xfrm>
          <a:custGeom>
            <a:avLst/>
            <a:gdLst>
              <a:gd name="connsiteX0" fmla="*/ 249472 w 249472"/>
              <a:gd name="connsiteY0" fmla="*/ 249450 h 249450"/>
              <a:gd name="connsiteX1" fmla="*/ 204113 w 249472"/>
              <a:gd name="connsiteY1" fmla="*/ 56693 h 249450"/>
              <a:gd name="connsiteX2" fmla="*/ 0 w 249472"/>
              <a:gd name="connsiteY2" fmla="*/ 0 h 2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72" h="249450">
                <a:moveTo>
                  <a:pt x="249472" y="249450"/>
                </a:moveTo>
                <a:cubicBezTo>
                  <a:pt x="247582" y="173859"/>
                  <a:pt x="245692" y="98268"/>
                  <a:pt x="204113" y="56693"/>
                </a:cubicBezTo>
                <a:cubicBezTo>
                  <a:pt x="162534" y="15118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30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64464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13" name="Conector recto 12"/>
          <p:cNvCxnSpPr/>
          <p:nvPr/>
        </p:nvCxnSpPr>
        <p:spPr bwMode="auto">
          <a:xfrm flipH="1">
            <a:off x="4878042" y="3840028"/>
            <a:ext cx="18873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6545711" y="3840028"/>
            <a:ext cx="0" cy="2449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4878042" y="6289292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4407509" y="5075953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23285" y="471403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79413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1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79377" y="2889145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1663165" y="2553517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532939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2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96916" y="2883639"/>
            <a:ext cx="16058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133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2133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1" name="Forma libre 20"/>
          <p:cNvSpPr/>
          <p:nvPr/>
        </p:nvSpPr>
        <p:spPr>
          <a:xfrm>
            <a:off x="3726061" y="2590992"/>
            <a:ext cx="1995776" cy="379416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23139" y="4880078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3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20495973">
            <a:off x="4132956" y="3590111"/>
            <a:ext cx="1387536" cy="4081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18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ACTION 4</a:t>
            </a:r>
            <a:endParaRPr lang="en-GB" sz="18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8259" y="6306032"/>
            <a:ext cx="133677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POP( 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5397668" y="3855145"/>
            <a:ext cx="332629" cy="332600"/>
          </a:xfrm>
          <a:custGeom>
            <a:avLst/>
            <a:gdLst>
              <a:gd name="connsiteX0" fmla="*/ 249472 w 249472"/>
              <a:gd name="connsiteY0" fmla="*/ 249450 h 249450"/>
              <a:gd name="connsiteX1" fmla="*/ 204113 w 249472"/>
              <a:gd name="connsiteY1" fmla="*/ 56693 h 249450"/>
              <a:gd name="connsiteX2" fmla="*/ 0 w 249472"/>
              <a:gd name="connsiteY2" fmla="*/ 0 h 2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72" h="249450">
                <a:moveTo>
                  <a:pt x="249472" y="249450"/>
                </a:moveTo>
                <a:cubicBezTo>
                  <a:pt x="247582" y="173859"/>
                  <a:pt x="245692" y="98268"/>
                  <a:pt x="204113" y="56693"/>
                </a:cubicBezTo>
                <a:cubicBezTo>
                  <a:pt x="162534" y="15118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194804" y="1952239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rma libre 8"/>
          <p:cNvSpPr/>
          <p:nvPr/>
        </p:nvSpPr>
        <p:spPr>
          <a:xfrm>
            <a:off x="2377673" y="1299771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48" name="Imagen 4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3780925" y="423172"/>
            <a:ext cx="636271" cy="175319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55556" y="4080651"/>
            <a:ext cx="307873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PUSH(               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12" name="Imagen 1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2362276" y="3697338"/>
            <a:ext cx="509771" cy="1404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B9483-D07C-BA49-80E0-DD985319492A}"/>
              </a:ext>
            </a:extLst>
          </p:cNvPr>
          <p:cNvSpPr txBox="1"/>
          <p:nvPr/>
        </p:nvSpPr>
        <p:spPr>
          <a:xfrm>
            <a:off x="4921957" y="2393245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The insertion operation is called PUSH</a:t>
            </a:r>
          </a:p>
        </p:txBody>
      </p:sp>
    </p:spTree>
    <p:extLst>
      <p:ext uri="{BB962C8B-B14F-4D97-AF65-F5344CB8AC3E}">
        <p14:creationId xmlns:p14="http://schemas.microsoft.com/office/powerpoint/2010/main" val="3422710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194804" y="1952239"/>
            <a:ext cx="1775731" cy="1753195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15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071" y="1083527"/>
            <a:ext cx="1863191" cy="564359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Stack</a:t>
            </a:r>
          </a:p>
          <a:p>
            <a:pPr marL="0" indent="0" algn="ctr">
              <a:buClrTx/>
              <a:buNone/>
            </a:pPr>
            <a:endParaRPr lang="en-GB" sz="3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667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D0E9B-2D44-5D43-A327-F2F4D6E3014F}"/>
              </a:ext>
            </a:extLst>
          </p:cNvPr>
          <p:cNvSpPr txBox="1"/>
          <p:nvPr/>
        </p:nvSpPr>
        <p:spPr>
          <a:xfrm>
            <a:off x="4538133" y="9031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Summary: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8CB6B-DE92-9642-9D87-4263C07F5FA4}"/>
              </a:ext>
            </a:extLst>
          </p:cNvPr>
          <p:cNvSpPr txBox="1"/>
          <p:nvPr/>
        </p:nvSpPr>
        <p:spPr>
          <a:xfrm>
            <a:off x="3894670" y="1685615"/>
            <a:ext cx="6287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Stack definition 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Stack operations 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Stack applications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Next, we will  look at how to implement a stack data structure. 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61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81" y="1083527"/>
            <a:ext cx="4994031" cy="4690947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Stacks</a:t>
            </a:r>
          </a:p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implementation</a:t>
            </a:r>
          </a:p>
          <a:p>
            <a:pPr marL="0" indent="0" algn="ctr">
              <a:buClrTx/>
              <a:buNone/>
            </a:pPr>
            <a:endParaRPr lang="en-GB" sz="3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667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2BD2A-F843-A841-8A12-D8A5808ED396}"/>
              </a:ext>
            </a:extLst>
          </p:cNvPr>
          <p:cNvSpPr txBox="1"/>
          <p:nvPr/>
        </p:nvSpPr>
        <p:spPr>
          <a:xfrm>
            <a:off x="3785515" y="2754490"/>
            <a:ext cx="807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Most modern programming languages have libraries where stacks are already implemented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BA9E7-67B3-874C-88D2-0DB7A9BCB01F}"/>
              </a:ext>
            </a:extLst>
          </p:cNvPr>
          <p:cNvSpPr txBox="1"/>
          <p:nvPr/>
        </p:nvSpPr>
        <p:spPr>
          <a:xfrm>
            <a:off x="3785516" y="3900260"/>
            <a:ext cx="702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stack is a linear data structure can be implemented using another linear data structure</a:t>
            </a:r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95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4899085" y="757227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109668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74988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434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>
            <a:endCxn id="2" idx="2"/>
          </p:cNvCxnSpPr>
          <p:nvPr/>
        </p:nvCxnSpPr>
        <p:spPr bwMode="auto">
          <a:xfrm flipV="1">
            <a:off x="2504229" y="5287296"/>
            <a:ext cx="0" cy="310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721" y="546152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36623" y="5222545"/>
            <a:ext cx="528515" cy="810268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4764305"/>
            <a:ext cx="528515" cy="81026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29482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41805" y="487861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10830415" y="5604602"/>
            <a:ext cx="378652" cy="267391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5222545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1689" y="540570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4773173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231413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09950" y="541457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8423048" y="517830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41671" y="4777251"/>
            <a:ext cx="528515" cy="810268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13791" y="544168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9626889" y="518238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7877087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85911" y="4025538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8031" y="42086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7762773" y="4948364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8967369" y="495705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10170761" y="495705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</p:spTree>
    <p:extLst>
      <p:ext uri="{BB962C8B-B14F-4D97-AF65-F5344CB8AC3E}">
        <p14:creationId xmlns:p14="http://schemas.microsoft.com/office/powerpoint/2010/main" val="2590887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4899085" y="757227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109668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74988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434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>
            <a:endCxn id="2" idx="2"/>
          </p:cNvCxnSpPr>
          <p:nvPr/>
        </p:nvCxnSpPr>
        <p:spPr bwMode="auto">
          <a:xfrm flipV="1">
            <a:off x="2504229" y="5287296"/>
            <a:ext cx="0" cy="310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721" y="546152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36623" y="5222545"/>
            <a:ext cx="528515" cy="810268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4764305"/>
            <a:ext cx="528515" cy="81026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29482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41805" y="487861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10830415" y="5604602"/>
            <a:ext cx="378652" cy="267391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5222545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1689" y="540570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4773173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231413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09950" y="541457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8423048" y="517830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41671" y="4777251"/>
            <a:ext cx="528515" cy="810268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13791" y="544168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9626889" y="518238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7877087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85911" y="4025538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8031" y="42086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7762773" y="4948364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8967369" y="495705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10170761" y="495705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4" name="Abrir corchete 3"/>
          <p:cNvSpPr/>
          <p:nvPr/>
        </p:nvSpPr>
        <p:spPr bwMode="auto">
          <a:xfrm rot="16200000">
            <a:off x="3660625" y="4359184"/>
            <a:ext cx="240497" cy="1568352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2820" y="5355055"/>
            <a:ext cx="243854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867" dirty="0">
                <a:latin typeface="Roboto Slab" pitchFamily="2" charset="0"/>
                <a:ea typeface="Roboto Slab" pitchFamily="2" charset="0"/>
              </a:rPr>
              <a:t>Unused memory space</a:t>
            </a:r>
            <a:endParaRPr lang="en-GB" sz="1867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07897-C55B-724C-8755-133B03F75418}"/>
              </a:ext>
            </a:extLst>
          </p:cNvPr>
          <p:cNvSpPr txBox="1"/>
          <p:nvPr/>
        </p:nvSpPr>
        <p:spPr>
          <a:xfrm>
            <a:off x="169333" y="6239375"/>
            <a:ext cx="59266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/>
              <a:t>Drawbacks: unused memory or insufficient memory space</a:t>
            </a:r>
          </a:p>
        </p:txBody>
      </p:sp>
    </p:spTree>
    <p:extLst>
      <p:ext uri="{BB962C8B-B14F-4D97-AF65-F5344CB8AC3E}">
        <p14:creationId xmlns:p14="http://schemas.microsoft.com/office/powerpoint/2010/main" val="1916968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4899085" y="757227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109668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74988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43409" y="4388136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>
            <a:endCxn id="2" idx="2"/>
          </p:cNvCxnSpPr>
          <p:nvPr/>
        </p:nvCxnSpPr>
        <p:spPr bwMode="auto">
          <a:xfrm flipV="1">
            <a:off x="2504229" y="5287296"/>
            <a:ext cx="0" cy="310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721" y="546152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36623" y="5222545"/>
            <a:ext cx="528515" cy="810268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4764305"/>
            <a:ext cx="528515" cy="81026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29482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41805" y="487861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10830415" y="5604602"/>
            <a:ext cx="378652" cy="267391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5222545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1689" y="540570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4773173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231413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09950" y="541457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8423048" y="517830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41671" y="4777251"/>
            <a:ext cx="528515" cy="810268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13791" y="544168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9626889" y="518238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7877087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85911" y="4025538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8031" y="42086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7762773" y="4948364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8967369" y="495705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10170761" y="495705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9" name="Forma libre 38"/>
          <p:cNvSpPr/>
          <p:nvPr/>
        </p:nvSpPr>
        <p:spPr>
          <a:xfrm>
            <a:off x="6403996" y="154037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2" name="Forma libre 41"/>
          <p:cNvSpPr/>
          <p:nvPr/>
        </p:nvSpPr>
        <p:spPr>
          <a:xfrm rot="5400000">
            <a:off x="4564100" y="201001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11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7915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447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51834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684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E949-8080-704F-936D-75518F22DF26}"/>
              </a:ext>
            </a:extLst>
          </p:cNvPr>
          <p:cNvSpPr txBox="1"/>
          <p:nvPr/>
        </p:nvSpPr>
        <p:spPr>
          <a:xfrm>
            <a:off x="7521114" y="2740214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Array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32A89-4AB2-D446-B204-201F19FCBDD8}"/>
              </a:ext>
            </a:extLst>
          </p:cNvPr>
          <p:cNvSpPr txBox="1"/>
          <p:nvPr/>
        </p:nvSpPr>
        <p:spPr>
          <a:xfrm>
            <a:off x="699911" y="5723467"/>
            <a:ext cx="936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Creation of the array</a:t>
            </a:r>
          </a:p>
          <a:p>
            <a:r>
              <a:rPr lang="en-GB" sz="2400" dirty="0"/>
              <a:t>The variable top is initialised to -1 to  signal that the stack is </a:t>
            </a:r>
            <a:r>
              <a:rPr lang="en-GB" sz="2400" dirty="0" err="1"/>
              <a:t>emplty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544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7915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447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51834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684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14" name="Forma libre 13"/>
          <p:cNvSpPr/>
          <p:nvPr/>
        </p:nvSpPr>
        <p:spPr>
          <a:xfrm>
            <a:off x="5973087" y="427825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76338" y="-448774"/>
            <a:ext cx="636271" cy="1753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B3D9EF-463C-A746-B114-9C0E7C5284DB}"/>
              </a:ext>
            </a:extLst>
          </p:cNvPr>
          <p:cNvSpPr txBox="1"/>
          <p:nvPr/>
        </p:nvSpPr>
        <p:spPr>
          <a:xfrm>
            <a:off x="604169" y="5662062"/>
            <a:ext cx="1048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push an element is into to the stack, we must perform two actions </a:t>
            </a:r>
          </a:p>
        </p:txBody>
      </p:sp>
    </p:spTree>
    <p:extLst>
      <p:ext uri="{BB962C8B-B14F-4D97-AF65-F5344CB8AC3E}">
        <p14:creationId xmlns:p14="http://schemas.microsoft.com/office/powerpoint/2010/main" val="4241666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22700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88020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187277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5769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14" name="Forma libre 13"/>
          <p:cNvSpPr/>
          <p:nvPr/>
        </p:nvSpPr>
        <p:spPr>
          <a:xfrm>
            <a:off x="5973087" y="427825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76338" y="-448774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6" y="3429000"/>
            <a:ext cx="3185487" cy="13236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PUSH(x)</a:t>
            </a:r>
          </a:p>
          <a:p>
            <a:r>
              <a:rPr lang="es-ES" sz="2667" dirty="0">
                <a:latin typeface="Consolas"/>
                <a:cs typeface="Consolas"/>
              </a:rPr>
              <a:t>   top=top+1</a:t>
            </a:r>
          </a:p>
          <a:p>
            <a:r>
              <a:rPr lang="es-ES" sz="2667" dirty="0">
                <a:latin typeface="Consolas"/>
                <a:cs typeface="Consolas"/>
              </a:rPr>
              <a:t>   A[top]=x</a:t>
            </a:r>
          </a:p>
        </p:txBody>
      </p:sp>
      <p:sp>
        <p:nvSpPr>
          <p:cNvPr id="4" name="Rectángulo 3"/>
          <p:cNvSpPr/>
          <p:nvPr/>
        </p:nvSpPr>
        <p:spPr bwMode="auto">
          <a:xfrm>
            <a:off x="6948106" y="3909897"/>
            <a:ext cx="3254524" cy="39726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04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22700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88020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187277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5769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6" y="3429000"/>
            <a:ext cx="3185487" cy="13236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PUSH(x)</a:t>
            </a:r>
          </a:p>
          <a:p>
            <a:r>
              <a:rPr lang="es-ES" sz="2667" dirty="0">
                <a:latin typeface="Consolas"/>
                <a:cs typeface="Consolas"/>
              </a:rPr>
              <a:t>   top=top+1</a:t>
            </a:r>
          </a:p>
          <a:p>
            <a:r>
              <a:rPr lang="es-ES" sz="2667" dirty="0">
                <a:latin typeface="Consolas"/>
                <a:cs typeface="Consolas"/>
              </a:rPr>
              <a:t>   A[top]=x</a:t>
            </a:r>
          </a:p>
        </p:txBody>
      </p:sp>
      <p:sp>
        <p:nvSpPr>
          <p:cNvPr id="4" name="Rectángulo 3"/>
          <p:cNvSpPr/>
          <p:nvPr/>
        </p:nvSpPr>
        <p:spPr bwMode="auto">
          <a:xfrm>
            <a:off x="6948106" y="4369873"/>
            <a:ext cx="3254524" cy="39726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13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22700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88020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187277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5769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6" y="3429000"/>
            <a:ext cx="3185487" cy="13236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PUSH(x)</a:t>
            </a:r>
          </a:p>
          <a:p>
            <a:r>
              <a:rPr lang="es-ES" sz="2667" dirty="0">
                <a:latin typeface="Consolas"/>
                <a:cs typeface="Consolas"/>
              </a:rPr>
              <a:t>   top=top+1</a:t>
            </a:r>
          </a:p>
          <a:p>
            <a:r>
              <a:rPr lang="es-ES" sz="2667" dirty="0">
                <a:latin typeface="Consolas"/>
                <a:cs typeface="Consolas"/>
              </a:rPr>
              <a:t>   A[top]=x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5850829"/>
            <a:ext cx="12192000" cy="590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3200" dirty="0"/>
          </a:p>
        </p:txBody>
      </p:sp>
      <p:cxnSp>
        <p:nvCxnSpPr>
          <p:cNvPr id="7" name="Conector recto de flecha 6"/>
          <p:cNvCxnSpPr/>
          <p:nvPr/>
        </p:nvCxnSpPr>
        <p:spPr bwMode="auto">
          <a:xfrm>
            <a:off x="9573830" y="4077164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9573830" y="4500812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39933" y="3781668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0</a:t>
            </a:r>
            <a:endParaRPr lang="en-GB" sz="2667" baseline="-25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81741" y="4205316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667" baseline="-25000" dirty="0"/>
          </a:p>
        </p:txBody>
      </p:sp>
    </p:spTree>
    <p:extLst>
      <p:ext uri="{BB962C8B-B14F-4D97-AF65-F5344CB8AC3E}">
        <p14:creationId xmlns:p14="http://schemas.microsoft.com/office/powerpoint/2010/main" val="39620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1492263" y="2249697"/>
            <a:ext cx="1180812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rma libre 8"/>
          <p:cNvSpPr/>
          <p:nvPr/>
        </p:nvSpPr>
        <p:spPr>
          <a:xfrm rot="5400000">
            <a:off x="1124897" y="1295428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 t="20947" r="37816" b="59352"/>
          <a:stretch/>
        </p:blipFill>
        <p:spPr>
          <a:xfrm rot="15259675">
            <a:off x="602934" y="86203"/>
            <a:ext cx="660597" cy="1753195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1AFCA-7ED9-8449-8E88-4C5F5E6B906B}"/>
              </a:ext>
            </a:extLst>
          </p:cNvPr>
          <p:cNvSpPr txBox="1"/>
          <p:nvPr/>
        </p:nvSpPr>
        <p:spPr>
          <a:xfrm>
            <a:off x="4763911" y="2156178"/>
            <a:ext cx="626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Objects can only be removed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350655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823307"/>
            <a:ext cx="0" cy="2681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 flipH="1">
            <a:off x="6629340" y="823307"/>
            <a:ext cx="34209" cy="2681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3504365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113978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79298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781804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469205" y="4584445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7697" y="485519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8055994" y="3698172"/>
            <a:ext cx="3185487" cy="13236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PUSH(x)</a:t>
            </a:r>
          </a:p>
          <a:p>
            <a:r>
              <a:rPr lang="es-ES" sz="2667" dirty="0">
                <a:latin typeface="Consolas"/>
                <a:cs typeface="Consolas"/>
              </a:rPr>
              <a:t>   top=top+1</a:t>
            </a:r>
          </a:p>
          <a:p>
            <a:r>
              <a:rPr lang="es-ES" sz="2667" dirty="0">
                <a:latin typeface="Consolas"/>
                <a:cs typeface="Consolas"/>
              </a:rPr>
              <a:t>   A[top]=x</a:t>
            </a:r>
          </a:p>
        </p:txBody>
      </p: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4930053" y="1739903"/>
            <a:ext cx="1775731" cy="1753195"/>
          </a:xfrm>
          <a:prstGeom prst="rect">
            <a:avLst/>
          </a:prstGeom>
        </p:spPr>
      </p:pic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597" b="59352"/>
          <a:stretch/>
        </p:blipFill>
        <p:spPr>
          <a:xfrm rot="16200000">
            <a:off x="5227525" y="496601"/>
            <a:ext cx="1160659" cy="1753195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5973087" y="469642"/>
            <a:ext cx="975019" cy="228217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76338" y="-448774"/>
            <a:ext cx="636271" cy="1753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86A46-A89E-6044-AF53-D2B767560893}"/>
              </a:ext>
            </a:extLst>
          </p:cNvPr>
          <p:cNvSpPr txBox="1"/>
          <p:nvPr/>
        </p:nvSpPr>
        <p:spPr>
          <a:xfrm>
            <a:off x="830658" y="5572573"/>
            <a:ext cx="5971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What if we run out of space  in the array?   </a:t>
            </a:r>
          </a:p>
        </p:txBody>
      </p:sp>
    </p:spTree>
    <p:extLst>
      <p:ext uri="{BB962C8B-B14F-4D97-AF65-F5344CB8AC3E}">
        <p14:creationId xmlns:p14="http://schemas.microsoft.com/office/powerpoint/2010/main" val="767568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823307"/>
            <a:ext cx="0" cy="2681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 flipH="1">
            <a:off x="6629340" y="823307"/>
            <a:ext cx="34209" cy="2681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3504365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113978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79298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781804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469205" y="4584445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7697" y="485519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8055994" y="3698172"/>
            <a:ext cx="3185487" cy="13236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PUSH(x)</a:t>
            </a:r>
          </a:p>
          <a:p>
            <a:r>
              <a:rPr lang="es-ES" sz="2667" dirty="0">
                <a:latin typeface="Consolas"/>
                <a:cs typeface="Consolas"/>
              </a:rPr>
              <a:t>   top=top+1</a:t>
            </a:r>
          </a:p>
          <a:p>
            <a:r>
              <a:rPr lang="es-ES" sz="2667" dirty="0">
                <a:latin typeface="Consolas"/>
                <a:cs typeface="Consolas"/>
              </a:rPr>
              <a:t>   A[top]=x</a:t>
            </a:r>
          </a:p>
        </p:txBody>
      </p: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4930053" y="1739903"/>
            <a:ext cx="1775731" cy="1753195"/>
          </a:xfrm>
          <a:prstGeom prst="rect">
            <a:avLst/>
          </a:prstGeom>
        </p:spPr>
      </p:pic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597" b="59352"/>
          <a:stretch/>
        </p:blipFill>
        <p:spPr>
          <a:xfrm rot="16200000">
            <a:off x="5227525" y="496601"/>
            <a:ext cx="1160659" cy="1753195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5973087" y="469642"/>
            <a:ext cx="975019" cy="228217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76338" y="-448774"/>
            <a:ext cx="636271" cy="175319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auto">
          <a:xfrm>
            <a:off x="8055994" y="4192149"/>
            <a:ext cx="3254524" cy="39726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414D6-FA99-4742-86CF-37031B37AE92}"/>
              </a:ext>
            </a:extLst>
          </p:cNvPr>
          <p:cNvSpPr txBox="1"/>
          <p:nvPr/>
        </p:nvSpPr>
        <p:spPr>
          <a:xfrm>
            <a:off x="1095023" y="5712178"/>
            <a:ext cx="1119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This instruction will return an error! There are two ways of solving this problem !</a:t>
            </a:r>
          </a:p>
        </p:txBody>
      </p:sp>
    </p:spTree>
    <p:extLst>
      <p:ext uri="{BB962C8B-B14F-4D97-AF65-F5344CB8AC3E}">
        <p14:creationId xmlns:p14="http://schemas.microsoft.com/office/powerpoint/2010/main" val="3006040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823307"/>
            <a:ext cx="0" cy="2681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 flipH="1">
            <a:off x="6629340" y="823307"/>
            <a:ext cx="34209" cy="2681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3504365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113978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79298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781804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469205" y="4584445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7697" y="485519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7407970" y="3698172"/>
            <a:ext cx="4456669" cy="255493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</a:t>
            </a:r>
            <a:r>
              <a:rPr lang="es-ES" sz="2667" dirty="0" err="1">
                <a:latin typeface="Consolas"/>
                <a:cs typeface="Consolas"/>
              </a:rPr>
              <a:t>size</a:t>
            </a:r>
            <a:r>
              <a:rPr lang="es-ES" sz="2667" dirty="0">
                <a:latin typeface="Consolas"/>
                <a:cs typeface="Consolas"/>
              </a:rPr>
              <a:t>(A)-1)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1467" dirty="0" err="1">
                <a:latin typeface="Consolas"/>
                <a:cs typeface="Consolas"/>
              </a:rPr>
              <a:t>stack</a:t>
            </a:r>
            <a:r>
              <a:rPr lang="es-ES" sz="1467" dirty="0">
                <a:latin typeface="Consolas"/>
                <a:cs typeface="Consolas"/>
              </a:rPr>
              <a:t> </a:t>
            </a:r>
            <a:r>
              <a:rPr lang="es-ES" sz="1467" dirty="0" err="1">
                <a:latin typeface="Consolas"/>
                <a:cs typeface="Consolas"/>
              </a:rPr>
              <a:t>overflow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top=top+1</a:t>
            </a:r>
          </a:p>
          <a:p>
            <a:r>
              <a:rPr lang="es-ES" sz="2667" dirty="0">
                <a:latin typeface="Consolas"/>
                <a:cs typeface="Consolas"/>
              </a:rPr>
              <a:t>   A[top]=x</a:t>
            </a:r>
          </a:p>
        </p:txBody>
      </p: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4930053" y="1739903"/>
            <a:ext cx="1775731" cy="1753195"/>
          </a:xfrm>
          <a:prstGeom prst="rect">
            <a:avLst/>
          </a:prstGeom>
        </p:spPr>
      </p:pic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597" b="59352"/>
          <a:stretch/>
        </p:blipFill>
        <p:spPr>
          <a:xfrm rot="16200000">
            <a:off x="5227525" y="496601"/>
            <a:ext cx="1160659" cy="1753195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5973087" y="469642"/>
            <a:ext cx="975019" cy="228217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76338" y="-448774"/>
            <a:ext cx="636271" cy="175319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auto">
          <a:xfrm>
            <a:off x="7416087" y="4192148"/>
            <a:ext cx="4506132" cy="12540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3C954-8D35-3A42-9229-CEDA752DDECF}"/>
              </a:ext>
            </a:extLst>
          </p:cNvPr>
          <p:cNvSpPr txBox="1"/>
          <p:nvPr/>
        </p:nvSpPr>
        <p:spPr>
          <a:xfrm>
            <a:off x="7160261" y="2234965"/>
            <a:ext cx="525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  <a:r>
              <a:rPr lang="en-GB" sz="2400" baseline="30000" dirty="0"/>
              <a:t>st </a:t>
            </a:r>
            <a:r>
              <a:rPr lang="en-GB" sz="2400" dirty="0"/>
              <a:t>option:  stop adding any element if the array is full.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93FF8-7ACC-4B4A-A3FB-E7F0A94680FF}"/>
              </a:ext>
            </a:extLst>
          </p:cNvPr>
          <p:cNvCxnSpPr/>
          <p:nvPr/>
        </p:nvCxnSpPr>
        <p:spPr bwMode="auto">
          <a:xfrm>
            <a:off x="9166577" y="2616500"/>
            <a:ext cx="1715912" cy="15756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9646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823307"/>
            <a:ext cx="0" cy="2681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 flipH="1">
            <a:off x="6629340" y="823307"/>
            <a:ext cx="34209" cy="2681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3504365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113978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79298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77264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531917" y="4458997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60409" y="472974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7763338" y="3698172"/>
            <a:ext cx="4123245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</a:t>
            </a:r>
            <a:r>
              <a:rPr lang="es-ES" sz="2667" dirty="0" err="1">
                <a:latin typeface="Consolas"/>
                <a:cs typeface="Consolas"/>
              </a:rPr>
              <a:t>size</a:t>
            </a:r>
            <a:r>
              <a:rPr lang="es-ES" sz="2667" dirty="0">
                <a:latin typeface="Consolas"/>
                <a:cs typeface="Consolas"/>
              </a:rPr>
              <a:t>(A)-1)</a:t>
            </a:r>
          </a:p>
          <a:p>
            <a:r>
              <a:rPr lang="es-ES" sz="2667" dirty="0">
                <a:latin typeface="Consolas"/>
                <a:cs typeface="Consolas"/>
              </a:rPr>
              <a:t>      </a:t>
            </a:r>
            <a:r>
              <a:rPr lang="es-ES" sz="2667" dirty="0" err="1">
                <a:latin typeface="Consolas"/>
                <a:cs typeface="Consolas"/>
              </a:rPr>
              <a:t>extend&amp;copy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top=top+1</a:t>
            </a:r>
          </a:p>
          <a:p>
            <a:r>
              <a:rPr lang="es-ES" sz="2667" dirty="0">
                <a:latin typeface="Consolas"/>
                <a:cs typeface="Consolas"/>
              </a:rPr>
              <a:t>   A[top]=x</a:t>
            </a:r>
          </a:p>
        </p:txBody>
      </p: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4930053" y="1739903"/>
            <a:ext cx="1775731" cy="1753195"/>
          </a:xfrm>
          <a:prstGeom prst="rect">
            <a:avLst/>
          </a:prstGeom>
        </p:spPr>
      </p:pic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597" b="59352"/>
          <a:stretch/>
        </p:blipFill>
        <p:spPr>
          <a:xfrm rot="16200000">
            <a:off x="5227525" y="496601"/>
            <a:ext cx="1160659" cy="1753195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5973087" y="469642"/>
            <a:ext cx="975019" cy="228217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76338" y="-448774"/>
            <a:ext cx="636271" cy="175319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auto">
          <a:xfrm>
            <a:off x="7763338" y="4192149"/>
            <a:ext cx="4194617" cy="79911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840033" y="5329045"/>
          <a:ext cx="610807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Conector recto de flecha 24"/>
          <p:cNvCxnSpPr/>
          <p:nvPr/>
        </p:nvCxnSpPr>
        <p:spPr bwMode="auto">
          <a:xfrm flipV="1">
            <a:off x="3570952" y="6015696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99444" y="6286444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BFA61-7006-314E-92A8-3DDC80FB0B56}"/>
              </a:ext>
            </a:extLst>
          </p:cNvPr>
          <p:cNvSpPr txBox="1"/>
          <p:nvPr/>
        </p:nvSpPr>
        <p:spPr>
          <a:xfrm>
            <a:off x="7981244" y="2545061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r>
              <a:rPr lang="en-GB" sz="2400" baseline="30000" dirty="0"/>
              <a:t>nd</a:t>
            </a:r>
            <a:r>
              <a:rPr lang="en-GB" sz="2400" dirty="0"/>
              <a:t> option: dynamic array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0305AC-8165-8B43-ADC4-38AF810A9E75}"/>
              </a:ext>
            </a:extLst>
          </p:cNvPr>
          <p:cNvCxnSpPr>
            <a:cxnSpLocks/>
          </p:cNvCxnSpPr>
          <p:nvPr/>
        </p:nvCxnSpPr>
        <p:spPr bwMode="auto">
          <a:xfrm>
            <a:off x="9860646" y="2980268"/>
            <a:ext cx="1676599" cy="1211881"/>
          </a:xfrm>
          <a:prstGeom prst="straightConnector1">
            <a:avLst/>
          </a:prstGeom>
          <a:ln w="38100">
            <a:solidFill>
              <a:srgbClr val="5BBDBE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77AC32-6D51-3B42-B20B-43AFB53E9A54}"/>
              </a:ext>
            </a:extLst>
          </p:cNvPr>
          <p:cNvSpPr txBox="1"/>
          <p:nvPr/>
        </p:nvSpPr>
        <p:spPr>
          <a:xfrm>
            <a:off x="7867657" y="6286445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Complexity  is Theta(n)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E4D696-0822-8B40-BC49-3198CC89D461}"/>
              </a:ext>
            </a:extLst>
          </p:cNvPr>
          <p:cNvCxnSpPr>
            <a:cxnSpLocks/>
          </p:cNvCxnSpPr>
          <p:nvPr/>
        </p:nvCxnSpPr>
        <p:spPr bwMode="auto">
          <a:xfrm flipV="1">
            <a:off x="9523410" y="4991262"/>
            <a:ext cx="1686457" cy="1373044"/>
          </a:xfrm>
          <a:prstGeom prst="straightConnector1">
            <a:avLst/>
          </a:prstGeom>
          <a:ln w="38100">
            <a:solidFill>
              <a:srgbClr val="5BBDBE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32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22700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88020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187277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5769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6" y="3429001"/>
            <a:ext cx="2997937" cy="91319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AFFDA-7559-794D-9C52-FB0B728C2B91}"/>
              </a:ext>
            </a:extLst>
          </p:cNvPr>
          <p:cNvSpPr txBox="1"/>
          <p:nvPr/>
        </p:nvSpPr>
        <p:spPr>
          <a:xfrm>
            <a:off x="2190046" y="5508316"/>
            <a:ext cx="827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We assume that POP() doesn’t return the element removed.</a:t>
            </a:r>
          </a:p>
        </p:txBody>
      </p:sp>
    </p:spTree>
    <p:extLst>
      <p:ext uri="{BB962C8B-B14F-4D97-AF65-F5344CB8AC3E}">
        <p14:creationId xmlns:p14="http://schemas.microsoft.com/office/powerpoint/2010/main" val="3491343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83333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8653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1382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32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6" y="3429001"/>
            <a:ext cx="2997937" cy="91319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 top=top-1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6948107" y="3909897"/>
            <a:ext cx="3066504" cy="39726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55FB7-8307-DC47-BF18-D05BA3A679D7}"/>
              </a:ext>
            </a:extLst>
          </p:cNvPr>
          <p:cNvSpPr txBox="1"/>
          <p:nvPr/>
        </p:nvSpPr>
        <p:spPr>
          <a:xfrm>
            <a:off x="413829" y="5439300"/>
            <a:ext cx="1226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 delete an element of the top we only need to decrease the value of the variable top by 1</a:t>
            </a:r>
          </a:p>
        </p:txBody>
      </p:sp>
    </p:spTree>
    <p:extLst>
      <p:ext uri="{BB962C8B-B14F-4D97-AF65-F5344CB8AC3E}">
        <p14:creationId xmlns:p14="http://schemas.microsoft.com/office/powerpoint/2010/main" val="962053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83333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8653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1382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32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5" y="3429000"/>
            <a:ext cx="4685898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(top==-1)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stack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  <a:p>
            <a:r>
              <a:rPr lang="es-ES" sz="2667" dirty="0">
                <a:latin typeface="Consolas"/>
                <a:cs typeface="Consolas"/>
              </a:rPr>
              <a:t>  top=top-1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6948105" y="3929223"/>
            <a:ext cx="4758675" cy="121427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2FB75A-8FB6-6F47-95C4-CC263420A718}"/>
              </a:ext>
            </a:extLst>
          </p:cNvPr>
          <p:cNvCxnSpPr>
            <a:cxnSpLocks/>
          </p:cNvCxnSpPr>
          <p:nvPr/>
        </p:nvCxnSpPr>
        <p:spPr bwMode="auto">
          <a:xfrm flipV="1">
            <a:off x="3025122" y="4288657"/>
            <a:ext cx="3954967" cy="12263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BBDBE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BF76E-8D1C-D04A-8A26-4A17E1F8BE80}"/>
              </a:ext>
            </a:extLst>
          </p:cNvPr>
          <p:cNvSpPr txBox="1"/>
          <p:nvPr/>
        </p:nvSpPr>
        <p:spPr>
          <a:xfrm>
            <a:off x="1694993" y="5535825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Checks if the stack is empty</a:t>
            </a:r>
          </a:p>
        </p:txBody>
      </p:sp>
    </p:spTree>
    <p:extLst>
      <p:ext uri="{BB962C8B-B14F-4D97-AF65-F5344CB8AC3E}">
        <p14:creationId xmlns:p14="http://schemas.microsoft.com/office/powerpoint/2010/main" val="2909087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83333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8653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1382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32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5" y="3429000"/>
            <a:ext cx="4685898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(top==-1)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stack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  <a:p>
            <a:r>
              <a:rPr lang="es-ES" sz="2667" dirty="0">
                <a:latin typeface="Consolas"/>
                <a:cs typeface="Consolas"/>
              </a:rPr>
              <a:t>  top=top-1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5955369"/>
            <a:ext cx="12192000" cy="590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3200" dirty="0"/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6320997" y="411898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>
            <a:off x="6336061" y="4552168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>
            <a:off x="6330221" y="4985356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6324381" y="535582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08975" y="3778891"/>
            <a:ext cx="62708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</p:txBody>
      </p:sp>
    </p:spTree>
    <p:extLst>
      <p:ext uri="{BB962C8B-B14F-4D97-AF65-F5344CB8AC3E}">
        <p14:creationId xmlns:p14="http://schemas.microsoft.com/office/powerpoint/2010/main" val="351846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83333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8653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1382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32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5" y="3429000"/>
            <a:ext cx="4685898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PEEK(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(top==-1)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stack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A[top]</a:t>
            </a:r>
          </a:p>
        </p:txBody>
      </p:sp>
      <p:pic>
        <p:nvPicPr>
          <p:cNvPr id="23" name="Imagen 22" descr="login scree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4321789" y="757506"/>
            <a:ext cx="411163" cy="686199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 bwMode="auto">
          <a:xfrm>
            <a:off x="4491137" y="1251793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4874566" y="1244432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27706" y="1155963"/>
            <a:ext cx="113129" cy="311719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 bwMode="auto">
          <a:xfrm>
            <a:off x="6948105" y="5164407"/>
            <a:ext cx="4758675" cy="41308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16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83333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8653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1382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32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48105" y="3429000"/>
            <a:ext cx="4685898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PEEK(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(top==-1)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stack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A[top]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5955369"/>
            <a:ext cx="12192000" cy="590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3200" dirty="0"/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6320997" y="411898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>
            <a:off x="6336061" y="4552168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>
            <a:off x="6330221" y="4985356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6324381" y="535582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08975" y="3778891"/>
            <a:ext cx="62708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</p:txBody>
      </p:sp>
      <p:pic>
        <p:nvPicPr>
          <p:cNvPr id="23" name="Imagen 22" descr="login scree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4321789" y="757506"/>
            <a:ext cx="411163" cy="686199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 bwMode="auto">
          <a:xfrm>
            <a:off x="4491137" y="1251793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4874566" y="1244432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27706" y="1155963"/>
            <a:ext cx="113129" cy="3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1492263" y="2249697"/>
            <a:ext cx="1180812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rma libre 8"/>
          <p:cNvSpPr/>
          <p:nvPr/>
        </p:nvSpPr>
        <p:spPr>
          <a:xfrm rot="5400000">
            <a:off x="1124897" y="1295428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 t="20947" r="37816" b="59352"/>
          <a:stretch/>
        </p:blipFill>
        <p:spPr>
          <a:xfrm rot="15259675">
            <a:off x="602934" y="86203"/>
            <a:ext cx="660597" cy="1753195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8324" y="4080651"/>
            <a:ext cx="12655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POP()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D3F0D-4DAC-2440-BD00-A1E3A24C4067}"/>
              </a:ext>
            </a:extLst>
          </p:cNvPr>
          <p:cNvSpPr txBox="1"/>
          <p:nvPr/>
        </p:nvSpPr>
        <p:spPr>
          <a:xfrm>
            <a:off x="3707469" y="2554354"/>
            <a:ext cx="773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The operation to remove an object from a stack is called POP</a:t>
            </a:r>
          </a:p>
        </p:txBody>
      </p:sp>
    </p:spTree>
    <p:extLst>
      <p:ext uri="{BB962C8B-B14F-4D97-AF65-F5344CB8AC3E}">
        <p14:creationId xmlns:p14="http://schemas.microsoft.com/office/powerpoint/2010/main" val="2042818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83333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8653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1382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32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6948105" y="3429000"/>
            <a:ext cx="3748142" cy="17340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ISEMPTY(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(top==-1)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TRUE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FALSE</a:t>
            </a:r>
          </a:p>
        </p:txBody>
      </p:sp>
      <p:pic>
        <p:nvPicPr>
          <p:cNvPr id="24" name="Imagen 23" descr="question mark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5310616" y="1209800"/>
            <a:ext cx="982768" cy="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16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491137" y="2833337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86533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819681" y="36981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413829" y="450081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321" y="47715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6948105" y="3429000"/>
            <a:ext cx="3748142" cy="17340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ISEMPTY(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(top==-1)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TRUE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5955369"/>
            <a:ext cx="12192000" cy="590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3200" dirty="0"/>
          </a:p>
        </p:txBody>
      </p:sp>
      <p:cxnSp>
        <p:nvCxnSpPr>
          <p:cNvPr id="14" name="Conector recto de flecha 13"/>
          <p:cNvCxnSpPr/>
          <p:nvPr/>
        </p:nvCxnSpPr>
        <p:spPr bwMode="auto">
          <a:xfrm>
            <a:off x="6320997" y="411898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6336061" y="4552168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ector recto de flecha 17"/>
          <p:cNvCxnSpPr/>
          <p:nvPr/>
        </p:nvCxnSpPr>
        <p:spPr bwMode="auto">
          <a:xfrm>
            <a:off x="6330221" y="4985356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4399" y="3778891"/>
            <a:ext cx="62708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</p:txBody>
      </p:sp>
      <p:pic>
        <p:nvPicPr>
          <p:cNvPr id="22" name="Imagen 21" descr="question mark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5310616" y="1209800"/>
            <a:ext cx="982768" cy="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1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5711947" y="1020572"/>
          <a:ext cx="412164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Conector recto de flecha 26"/>
          <p:cNvCxnSpPr>
            <a:endCxn id="26" idx="2"/>
          </p:cNvCxnSpPr>
          <p:nvPr/>
        </p:nvCxnSpPr>
        <p:spPr bwMode="auto">
          <a:xfrm flipV="1">
            <a:off x="7772767" y="1919732"/>
            <a:ext cx="0" cy="310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01259" y="209396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8213" y="158893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grpSp>
        <p:nvGrpSpPr>
          <p:cNvPr id="4" name="Agrupar 3"/>
          <p:cNvGrpSpPr/>
          <p:nvPr/>
        </p:nvGrpSpPr>
        <p:grpSpPr>
          <a:xfrm>
            <a:off x="0" y="65051"/>
            <a:ext cx="2856635" cy="2456639"/>
            <a:chOff x="2855185" y="48788"/>
            <a:chExt cx="2142476" cy="1842479"/>
          </a:xfrm>
        </p:grpSpPr>
        <p:pic>
          <p:nvPicPr>
            <p:cNvPr id="19" name="Imagen 18" descr="colour_boxe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7" t="20947" r="37816" b="59352"/>
            <a:stretch/>
          </p:blipFill>
          <p:spPr>
            <a:xfrm rot="16200000">
              <a:off x="3674314" y="567920"/>
              <a:ext cx="1331798" cy="1314896"/>
            </a:xfrm>
            <a:prstGeom prst="rect">
              <a:avLst/>
            </a:prstGeom>
          </p:spPr>
        </p:pic>
        <p:cxnSp>
          <p:nvCxnSpPr>
            <p:cNvPr id="21" name="Conector recto 20"/>
            <p:cNvCxnSpPr/>
            <p:nvPr/>
          </p:nvCxnSpPr>
          <p:spPr bwMode="auto">
            <a:xfrm>
              <a:off x="3721252" y="559469"/>
              <a:ext cx="0" cy="13317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4972004" y="559469"/>
              <a:ext cx="0" cy="13317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Conector recto 22"/>
            <p:cNvCxnSpPr/>
            <p:nvPr/>
          </p:nvCxnSpPr>
          <p:spPr bwMode="auto">
            <a:xfrm flipH="1">
              <a:off x="3721252" y="1891267"/>
              <a:ext cx="12507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de flecha 23"/>
            <p:cNvCxnSpPr/>
            <p:nvPr/>
          </p:nvCxnSpPr>
          <p:spPr bwMode="auto">
            <a:xfrm>
              <a:off x="3368352" y="822517"/>
              <a:ext cx="3144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55185" y="562414"/>
              <a:ext cx="647982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None/>
              </a:pPr>
              <a:r>
                <a:rPr lang="en-GB" sz="2667" dirty="0">
                  <a:latin typeface="Roboto Slab" pitchFamily="2" charset="0"/>
                  <a:ea typeface="Roboto Slab" pitchFamily="2" charset="0"/>
                </a:rPr>
                <a:t>top</a:t>
              </a:r>
              <a:endParaRPr lang="en-GB" sz="2667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78215" y="48788"/>
              <a:ext cx="105052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None/>
              </a:pPr>
              <a:r>
                <a:rPr lang="en-GB" sz="2667" dirty="0">
                  <a:latin typeface="Roboto Slab" pitchFamily="2" charset="0"/>
                  <a:ea typeface="Roboto Slab" pitchFamily="2" charset="0"/>
                </a:rPr>
                <a:t>STACK</a:t>
              </a:r>
              <a:endParaRPr lang="en-GB" sz="2667" dirty="0"/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032000" y="3145057"/>
          <a:ext cx="8127999" cy="2966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TIME COMPLEXITY 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OPERATION</a:t>
                      </a:r>
                      <a:endParaRPr lang="es-ES" sz="24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BEST</a:t>
                      </a:r>
                      <a:r>
                        <a:rPr lang="en-GB" sz="2400" baseline="0" dirty="0">
                          <a:latin typeface="Roboto Slab" pitchFamily="2" charset="0"/>
                          <a:ea typeface="Roboto Slab" pitchFamily="2" charset="0"/>
                        </a:rPr>
                        <a:t> CASE</a:t>
                      </a:r>
                      <a:endParaRPr lang="es-ES" sz="24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WORST</a:t>
                      </a:r>
                      <a:r>
                        <a:rPr lang="en-GB" sz="2400" baseline="0" dirty="0">
                          <a:latin typeface="Roboto Slab" pitchFamily="2" charset="0"/>
                          <a:ea typeface="Roboto Slab" pitchFamily="2" charset="0"/>
                        </a:rPr>
                        <a:t> CASE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PUSH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POP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PEEK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ISEMPTY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60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4899085" y="757227"/>
            <a:ext cx="1775731" cy="1753195"/>
          </a:xfrm>
          <a:prstGeom prst="rect">
            <a:avLst/>
          </a:prstGeom>
        </p:spPr>
      </p:pic>
      <p:cxnSp>
        <p:nvCxnSpPr>
          <p:cNvPr id="18" name="Conector recto 17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4491137" y="109668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74988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359352" y="5223081"/>
            <a:ext cx="528515" cy="810268"/>
          </a:xfrm>
          <a:prstGeom prst="rect">
            <a:avLst/>
          </a:prstGeom>
        </p:spPr>
      </p:pic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2297" y="4764841"/>
            <a:ext cx="528515" cy="81026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4109289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64534" y="4879153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27" name="Agrupar 26"/>
          <p:cNvGrpSpPr/>
          <p:nvPr/>
        </p:nvGrpSpPr>
        <p:grpSpPr>
          <a:xfrm>
            <a:off x="3953145" y="5605138"/>
            <a:ext cx="378652" cy="267391"/>
            <a:chOff x="5320311" y="1105149"/>
            <a:chExt cx="236505" cy="150213"/>
          </a:xfrm>
        </p:grpSpPr>
        <p:cxnSp>
          <p:nvCxnSpPr>
            <p:cNvPr id="28" name="Conector recto 2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ector recto 2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Conector recto 2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2297" y="5223081"/>
            <a:ext cx="528515" cy="810268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4418" y="5406241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559" y="4773709"/>
            <a:ext cx="528515" cy="810268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559" y="5231949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679" y="5415109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36" name="Conector angular 35"/>
          <p:cNvCxnSpPr/>
          <p:nvPr/>
        </p:nvCxnSpPr>
        <p:spPr bwMode="auto">
          <a:xfrm flipV="1">
            <a:off x="1545777" y="5178843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364400" y="4777787"/>
            <a:ext cx="528515" cy="810268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36520" y="5442225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9" name="Conector angular 38"/>
          <p:cNvCxnSpPr/>
          <p:nvPr/>
        </p:nvCxnSpPr>
        <p:spPr bwMode="auto">
          <a:xfrm flipV="1">
            <a:off x="2749619" y="5182921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 rot="5400000" flipV="1">
            <a:off x="999816" y="4739627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4026074"/>
            <a:ext cx="528515" cy="810268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80761" y="4209234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885503" y="4948900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2090099" y="4957593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3293491" y="4957593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5507" y="3346437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762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</p:spTree>
    <p:extLst>
      <p:ext uri="{BB962C8B-B14F-4D97-AF65-F5344CB8AC3E}">
        <p14:creationId xmlns:p14="http://schemas.microsoft.com/office/powerpoint/2010/main" val="14550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4491137" y="276932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2422525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4109289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grpSp>
        <p:nvGrpSpPr>
          <p:cNvPr id="27" name="Agrupar 26"/>
          <p:cNvGrpSpPr/>
          <p:nvPr/>
        </p:nvGrpSpPr>
        <p:grpSpPr>
          <a:xfrm>
            <a:off x="960869" y="4957594"/>
            <a:ext cx="378652" cy="267391"/>
            <a:chOff x="5320311" y="1105149"/>
            <a:chExt cx="236505" cy="150213"/>
          </a:xfrm>
        </p:grpSpPr>
        <p:cxnSp>
          <p:nvCxnSpPr>
            <p:cNvPr id="28" name="Conector recto 2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ector recto 2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Conector recto 2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Conector recto de flecha 41"/>
          <p:cNvCxnSpPr/>
          <p:nvPr/>
        </p:nvCxnSpPr>
        <p:spPr bwMode="auto">
          <a:xfrm rot="5400000" flipV="1">
            <a:off x="999816" y="4739627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4026074"/>
            <a:ext cx="528515" cy="810268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38952" y="4209234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867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867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5507" y="3346437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762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40" name="Forma libre 39"/>
          <p:cNvSpPr/>
          <p:nvPr/>
        </p:nvSpPr>
        <p:spPr>
          <a:xfrm>
            <a:off x="5973087" y="427825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41" name="Imagen 40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7376338" y="-448774"/>
            <a:ext cx="636271" cy="1753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235615-335F-9C40-BDAE-10362458B3A3}"/>
              </a:ext>
            </a:extLst>
          </p:cNvPr>
          <p:cNvSpPr txBox="1"/>
          <p:nvPr/>
        </p:nvSpPr>
        <p:spPr>
          <a:xfrm>
            <a:off x="4371285" y="3616847"/>
            <a:ext cx="731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start with an empty stack,  top points to NULL</a:t>
            </a:r>
          </a:p>
        </p:txBody>
      </p:sp>
    </p:spTree>
    <p:extLst>
      <p:ext uri="{BB962C8B-B14F-4D97-AF65-F5344CB8AC3E}">
        <p14:creationId xmlns:p14="http://schemas.microsoft.com/office/powerpoint/2010/main" val="4139040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4491137" y="2204813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858009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4109289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rot="5400000" flipV="1">
            <a:off x="999816" y="4739627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4026074"/>
            <a:ext cx="528515" cy="810268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4209234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5507" y="3346437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762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40" name="Forma libre 39"/>
          <p:cNvSpPr/>
          <p:nvPr/>
        </p:nvSpPr>
        <p:spPr>
          <a:xfrm>
            <a:off x="5973087" y="427825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41" name="Imagen 40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34605" y="1326956"/>
            <a:ext cx="636271" cy="1753195"/>
          </a:xfrm>
          <a:prstGeom prst="rect">
            <a:avLst/>
          </a:prstGeom>
        </p:spPr>
      </p:pic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5833" y="5182413"/>
            <a:ext cx="528515" cy="810268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>
            <a:off x="1549626" y="5564470"/>
            <a:ext cx="378652" cy="267391"/>
            <a:chOff x="5320311" y="1105149"/>
            <a:chExt cx="236505" cy="150213"/>
          </a:xfrm>
        </p:grpSpPr>
        <p:cxnSp>
          <p:nvCxnSpPr>
            <p:cNvPr id="26" name="Conector recto 2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60881" y="4737119"/>
            <a:ext cx="528515" cy="810268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33001" y="5401557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889972" y="4916925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8ACCD-290F-1341-9E60-606096BB3AEF}"/>
              </a:ext>
            </a:extLst>
          </p:cNvPr>
          <p:cNvSpPr txBox="1"/>
          <p:nvPr/>
        </p:nvSpPr>
        <p:spPr>
          <a:xfrm>
            <a:off x="7225991" y="16360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997D7-4A75-4C44-97F1-57A44C264291}"/>
              </a:ext>
            </a:extLst>
          </p:cNvPr>
          <p:cNvSpPr txBox="1"/>
          <p:nvPr/>
        </p:nvSpPr>
        <p:spPr>
          <a:xfrm>
            <a:off x="4491137" y="4322325"/>
            <a:ext cx="612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top  point to the address of the new element</a:t>
            </a:r>
          </a:p>
        </p:txBody>
      </p:sp>
    </p:spTree>
    <p:extLst>
      <p:ext uri="{BB962C8B-B14F-4D97-AF65-F5344CB8AC3E}">
        <p14:creationId xmlns:p14="http://schemas.microsoft.com/office/powerpoint/2010/main" val="3109284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4109289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rot="5400000" flipV="1">
            <a:off x="999816" y="4739627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4026074"/>
            <a:ext cx="528515" cy="810268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4167418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5507" y="3346437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762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40" name="Forma libre 39"/>
          <p:cNvSpPr/>
          <p:nvPr/>
        </p:nvSpPr>
        <p:spPr>
          <a:xfrm>
            <a:off x="5973087" y="427825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5223081"/>
            <a:ext cx="528515" cy="810268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2749619" y="5605138"/>
            <a:ext cx="378652" cy="267391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773709"/>
            <a:ext cx="528515" cy="810268"/>
          </a:xfrm>
          <a:prstGeom prst="rect">
            <a:avLst/>
          </a:prstGeom>
        </p:spPr>
      </p:pic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5231949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9154" y="5415109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777787"/>
            <a:ext cx="528515" cy="810268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442225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8" name="Conector angular 47"/>
          <p:cNvCxnSpPr/>
          <p:nvPr/>
        </p:nvCxnSpPr>
        <p:spPr bwMode="auto">
          <a:xfrm flipV="1">
            <a:off x="1546093" y="5182921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 bwMode="auto">
          <a:xfrm>
            <a:off x="886573" y="4957593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2089965" y="4957593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37915-5A09-CE4C-B519-83A659EDF795}"/>
              </a:ext>
            </a:extLst>
          </p:cNvPr>
          <p:cNvSpPr txBox="1"/>
          <p:nvPr/>
        </p:nvSpPr>
        <p:spPr>
          <a:xfrm>
            <a:off x="4609799" y="3939097"/>
            <a:ext cx="738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we execute another push operation we just insert a new element at beginning of the list! </a:t>
            </a:r>
          </a:p>
        </p:txBody>
      </p:sp>
    </p:spTree>
    <p:extLst>
      <p:ext uri="{BB962C8B-B14F-4D97-AF65-F5344CB8AC3E}">
        <p14:creationId xmlns:p14="http://schemas.microsoft.com/office/powerpoint/2010/main" val="69411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4109289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rot="5400000" flipV="1">
            <a:off x="999816" y="4739627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4026074"/>
            <a:ext cx="528515" cy="810268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4167418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5507" y="3346437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762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40" name="Forma libre 39"/>
          <p:cNvSpPr/>
          <p:nvPr/>
        </p:nvSpPr>
        <p:spPr>
          <a:xfrm>
            <a:off x="5973087" y="427825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5223081"/>
            <a:ext cx="528515" cy="810268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2749619" y="5605138"/>
            <a:ext cx="378652" cy="267391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773709"/>
            <a:ext cx="528515" cy="810268"/>
          </a:xfrm>
          <a:prstGeom prst="rect">
            <a:avLst/>
          </a:prstGeom>
        </p:spPr>
      </p:pic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5231949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9154" y="5415109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777787"/>
            <a:ext cx="528515" cy="810268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442225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8" name="Conector angular 47"/>
          <p:cNvCxnSpPr/>
          <p:nvPr/>
        </p:nvCxnSpPr>
        <p:spPr bwMode="auto">
          <a:xfrm flipV="1">
            <a:off x="1546093" y="5182921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 bwMode="auto">
          <a:xfrm>
            <a:off x="886573" y="4957593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2089965" y="4957593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948105" y="3429000"/>
            <a:ext cx="4685898" cy="17340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newNode</a:t>
            </a:r>
            <a:r>
              <a:rPr lang="es-ES" sz="2667" dirty="0">
                <a:latin typeface="Consolas"/>
                <a:cs typeface="Consolas"/>
              </a:rPr>
              <a:t>=new </a:t>
            </a:r>
            <a:r>
              <a:rPr lang="es-ES" sz="2667" dirty="0" err="1">
                <a:latin typeface="Consolas"/>
                <a:cs typeface="Consolas"/>
              </a:rPr>
              <a:t>Node</a:t>
            </a:r>
            <a:r>
              <a:rPr lang="es-ES" sz="2667" dirty="0">
                <a:latin typeface="Consolas"/>
                <a:cs typeface="Consolas"/>
              </a:rPr>
              <a:t>(data)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newNode</a:t>
            </a:r>
            <a:r>
              <a:rPr lang="es-ES" sz="2667" dirty="0">
                <a:latin typeface="Consolas"/>
                <a:cs typeface="Consolas"/>
              </a:rPr>
              <a:t>-&gt;</a:t>
            </a:r>
            <a:r>
              <a:rPr lang="es-ES" sz="2667" dirty="0" err="1">
                <a:latin typeface="Consolas"/>
                <a:cs typeface="Consolas"/>
              </a:rPr>
              <a:t>next</a:t>
            </a:r>
            <a:r>
              <a:rPr lang="es-ES" sz="2667" dirty="0">
                <a:latin typeface="Consolas"/>
                <a:cs typeface="Consolas"/>
              </a:rPr>
              <a:t>=top</a:t>
            </a:r>
          </a:p>
          <a:p>
            <a:r>
              <a:rPr lang="es-ES" sz="2667" dirty="0">
                <a:latin typeface="Consolas"/>
                <a:cs typeface="Consolas"/>
              </a:rPr>
              <a:t>  top=</a:t>
            </a:r>
            <a:r>
              <a:rPr lang="es-ES" sz="2667" dirty="0" err="1">
                <a:latin typeface="Consolas"/>
                <a:cs typeface="Consolas"/>
              </a:rPr>
              <a:t>newNode</a:t>
            </a:r>
            <a:endParaRPr lang="es-ES" sz="2667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8044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4109289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rot="5400000" flipV="1">
            <a:off x="999816" y="4739627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4026074"/>
            <a:ext cx="528515" cy="810268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4167418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5507" y="3346437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762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40" name="Forma libre 39"/>
          <p:cNvSpPr/>
          <p:nvPr/>
        </p:nvSpPr>
        <p:spPr>
          <a:xfrm>
            <a:off x="5973087" y="427825"/>
            <a:ext cx="975019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7" name="Imagen 26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5223081"/>
            <a:ext cx="528515" cy="810268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2749619" y="5605138"/>
            <a:ext cx="378652" cy="267391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773709"/>
            <a:ext cx="528515" cy="810268"/>
          </a:xfrm>
          <a:prstGeom prst="rect">
            <a:avLst/>
          </a:prstGeom>
        </p:spPr>
      </p:pic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5231949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9154" y="5415109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777787"/>
            <a:ext cx="528515" cy="810268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442225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8" name="Conector angular 47"/>
          <p:cNvCxnSpPr/>
          <p:nvPr/>
        </p:nvCxnSpPr>
        <p:spPr bwMode="auto">
          <a:xfrm flipV="1">
            <a:off x="1546093" y="5182921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ángulo 48"/>
          <p:cNvSpPr/>
          <p:nvPr/>
        </p:nvSpPr>
        <p:spPr bwMode="auto">
          <a:xfrm>
            <a:off x="886573" y="4957593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2089965" y="4957593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948105" y="3429000"/>
            <a:ext cx="4685898" cy="17340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PUSH(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newNode</a:t>
            </a:r>
            <a:r>
              <a:rPr lang="es-ES" sz="2667" dirty="0">
                <a:latin typeface="Consolas"/>
                <a:cs typeface="Consolas"/>
              </a:rPr>
              <a:t>=new </a:t>
            </a:r>
            <a:r>
              <a:rPr lang="es-ES" sz="2667" dirty="0" err="1">
                <a:latin typeface="Consolas"/>
                <a:cs typeface="Consolas"/>
              </a:rPr>
              <a:t>Node</a:t>
            </a:r>
            <a:r>
              <a:rPr lang="es-ES" sz="2667" dirty="0">
                <a:latin typeface="Consolas"/>
                <a:cs typeface="Consolas"/>
              </a:rPr>
              <a:t>(data)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newNode</a:t>
            </a:r>
            <a:r>
              <a:rPr lang="es-ES" sz="2667" dirty="0">
                <a:latin typeface="Consolas"/>
                <a:cs typeface="Consolas"/>
              </a:rPr>
              <a:t>-&gt;</a:t>
            </a:r>
            <a:r>
              <a:rPr lang="es-ES" sz="2667" dirty="0" err="1">
                <a:latin typeface="Consolas"/>
                <a:cs typeface="Consolas"/>
              </a:rPr>
              <a:t>next</a:t>
            </a:r>
            <a:r>
              <a:rPr lang="es-ES" sz="2667" dirty="0">
                <a:latin typeface="Consolas"/>
                <a:cs typeface="Consolas"/>
              </a:rPr>
              <a:t>=top</a:t>
            </a:r>
          </a:p>
          <a:p>
            <a:r>
              <a:rPr lang="es-ES" sz="2667" dirty="0">
                <a:latin typeface="Consolas"/>
                <a:cs typeface="Consolas"/>
              </a:rPr>
              <a:t>  top=</a:t>
            </a:r>
            <a:r>
              <a:rPr lang="es-ES" sz="2667" dirty="0" err="1">
                <a:latin typeface="Consolas"/>
                <a:cs typeface="Consolas"/>
              </a:rPr>
              <a:t>newNode</a:t>
            </a:r>
            <a:endParaRPr lang="es-ES" sz="2667" dirty="0">
              <a:latin typeface="Consolas"/>
              <a:cs typeface="Consolas"/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>
            <a:off x="6320997" y="411898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Conector recto de flecha 32"/>
          <p:cNvCxnSpPr/>
          <p:nvPr/>
        </p:nvCxnSpPr>
        <p:spPr bwMode="auto">
          <a:xfrm>
            <a:off x="6336061" y="4552168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Conector recto de flecha 33"/>
          <p:cNvCxnSpPr/>
          <p:nvPr/>
        </p:nvCxnSpPr>
        <p:spPr bwMode="auto">
          <a:xfrm>
            <a:off x="6330221" y="4985356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4399" y="3778891"/>
            <a:ext cx="62708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6080817"/>
            <a:ext cx="12192000" cy="590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36395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6948106" y="3429001"/>
            <a:ext cx="2997937" cy="91319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16" name="Conector recto de flecha 15"/>
          <p:cNvCxnSpPr/>
          <p:nvPr/>
        </p:nvCxnSpPr>
        <p:spPr bwMode="auto">
          <a:xfrm rot="5400000" flipV="1">
            <a:off x="999816" y="4405099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4888553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749619" y="5270610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439181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897421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9154" y="5080581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443259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107697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 bwMode="auto">
          <a:xfrm flipV="1">
            <a:off x="1546093" y="4848393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 bwMode="auto">
          <a:xfrm>
            <a:off x="886573" y="4623065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2089965" y="4623065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F2079-C3BA-8B46-A37B-FF66CFDF1CCE}"/>
              </a:ext>
            </a:extLst>
          </p:cNvPr>
          <p:cNvSpPr txBox="1"/>
          <p:nvPr/>
        </p:nvSpPr>
        <p:spPr>
          <a:xfrm>
            <a:off x="3806914" y="5865821"/>
            <a:ext cx="773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This is  the same as removing the 1st element of the list!</a:t>
            </a:r>
          </a:p>
        </p:txBody>
      </p:sp>
    </p:spTree>
    <p:extLst>
      <p:ext uri="{BB962C8B-B14F-4D97-AF65-F5344CB8AC3E}">
        <p14:creationId xmlns:p14="http://schemas.microsoft.com/office/powerpoint/2010/main" val="39012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194804" y="1952239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2" name="Imagen 1" descr="login scree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1000491" y="751090"/>
            <a:ext cx="411163" cy="6861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12724" y="4020176"/>
            <a:ext cx="158093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PEEK(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 t="20947" r="37816" b="59352"/>
          <a:stretch/>
        </p:blipFill>
        <p:spPr>
          <a:xfrm rot="16200000">
            <a:off x="1734881" y="795685"/>
            <a:ext cx="217283" cy="5766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 bwMode="auto">
          <a:xfrm>
            <a:off x="1044414" y="1245377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>
            <a:off x="1427843" y="1238016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90EB37-70C6-1B43-8864-27C09E537D81}"/>
              </a:ext>
            </a:extLst>
          </p:cNvPr>
          <p:cNvSpPr txBox="1"/>
          <p:nvPr/>
        </p:nvSpPr>
        <p:spPr>
          <a:xfrm>
            <a:off x="3473374" y="1997473"/>
            <a:ext cx="864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The top of the stack element is the only element that can be accessed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1BF55-7B57-DB45-9F23-3CBC850507DA}"/>
              </a:ext>
            </a:extLst>
          </p:cNvPr>
          <p:cNvSpPr txBox="1"/>
          <p:nvPr/>
        </p:nvSpPr>
        <p:spPr>
          <a:xfrm>
            <a:off x="3556003" y="2998113"/>
            <a:ext cx="774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The operation PEEK()  returns the value of the element of the stack without removing it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1924664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top=top-&gt;</a:t>
            </a:r>
            <a:r>
              <a:rPr lang="es-ES" sz="2667" dirty="0" err="1">
                <a:latin typeface="Consolas"/>
                <a:cs typeface="Consolas"/>
              </a:rPr>
              <a:t>next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16" name="Conector recto de flecha 15"/>
          <p:cNvCxnSpPr/>
          <p:nvPr/>
        </p:nvCxnSpPr>
        <p:spPr bwMode="auto">
          <a:xfrm rot="5400000" flipV="1">
            <a:off x="999816" y="4405099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4888553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749619" y="5270610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439181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897421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9154" y="5080581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443259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107697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 bwMode="auto">
          <a:xfrm flipV="1">
            <a:off x="1546093" y="4848393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 bwMode="auto">
          <a:xfrm>
            <a:off x="886573" y="4623065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2089965" y="4623065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</p:spTree>
    <p:extLst>
      <p:ext uri="{BB962C8B-B14F-4D97-AF65-F5344CB8AC3E}">
        <p14:creationId xmlns:p14="http://schemas.microsoft.com/office/powerpoint/2010/main" val="1021922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adroTexto 36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top=top-&gt;</a:t>
            </a:r>
            <a:r>
              <a:rPr lang="es-ES" sz="2667" dirty="0" err="1">
                <a:latin typeface="Consolas"/>
                <a:cs typeface="Consolas"/>
              </a:rPr>
              <a:t>next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16" name="Conector recto de flecha 15"/>
          <p:cNvCxnSpPr/>
          <p:nvPr/>
        </p:nvCxnSpPr>
        <p:spPr bwMode="auto">
          <a:xfrm rot="5400000" flipV="1">
            <a:off x="999816" y="4405099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4888553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749619" y="5270610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439181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897421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9154" y="5080581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443259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107697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 bwMode="auto">
          <a:xfrm flipV="1">
            <a:off x="1546093" y="4848393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 bwMode="auto">
          <a:xfrm>
            <a:off x="886573" y="4623065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2089965" y="4623065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6948105" y="3951714"/>
            <a:ext cx="4570656" cy="118184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</p:spTree>
    <p:extLst>
      <p:ext uri="{BB962C8B-B14F-4D97-AF65-F5344CB8AC3E}">
        <p14:creationId xmlns:p14="http://schemas.microsoft.com/office/powerpoint/2010/main" val="327785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4888553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749619" y="5270610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439181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7033" y="4897421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29154" y="5080581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443259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107697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 bwMode="auto">
          <a:xfrm flipV="1">
            <a:off x="1546093" y="493202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 bwMode="auto">
          <a:xfrm>
            <a:off x="886573" y="4623065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2089965" y="4623065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5" name="Conector angular 4"/>
          <p:cNvCxnSpPr>
            <a:endCxn id="33" idx="1"/>
          </p:cNvCxnSpPr>
          <p:nvPr/>
        </p:nvCxnSpPr>
        <p:spPr bwMode="auto">
          <a:xfrm>
            <a:off x="1107888" y="4222526"/>
            <a:ext cx="982077" cy="61654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uadroTexto 36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top=top-&gt;</a:t>
            </a:r>
            <a:r>
              <a:rPr lang="es-ES" sz="2667" dirty="0" err="1">
                <a:latin typeface="Consolas"/>
                <a:cs typeface="Consolas"/>
              </a:rPr>
              <a:t>next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38" name="Rectángulo 37"/>
          <p:cNvSpPr/>
          <p:nvPr/>
        </p:nvSpPr>
        <p:spPr bwMode="auto">
          <a:xfrm>
            <a:off x="6948105" y="5224737"/>
            <a:ext cx="4570656" cy="34519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674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adroTexto 36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top=top-&gt;</a:t>
            </a:r>
            <a:r>
              <a:rPr lang="es-ES" sz="2667" dirty="0" err="1">
                <a:latin typeface="Consolas"/>
                <a:cs typeface="Consolas"/>
              </a:rPr>
              <a:t>next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4888553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749619" y="5270610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443259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107697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2089965" y="4623065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6948105" y="5224737"/>
            <a:ext cx="4570656" cy="34519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5" name="Conector angular 4"/>
          <p:cNvCxnSpPr>
            <a:endCxn id="33" idx="1"/>
          </p:cNvCxnSpPr>
          <p:nvPr/>
        </p:nvCxnSpPr>
        <p:spPr bwMode="auto">
          <a:xfrm>
            <a:off x="1107888" y="4222526"/>
            <a:ext cx="982077" cy="61654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7008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3" name="CuadroTexto 2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POP(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top=top-&gt;</a:t>
            </a:r>
            <a:r>
              <a:rPr lang="es-ES" sz="2667" dirty="0" err="1">
                <a:latin typeface="Consolas"/>
                <a:cs typeface="Consolas"/>
              </a:rPr>
              <a:t>next</a:t>
            </a:r>
            <a:r>
              <a:rPr lang="es-ES" sz="2667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18" name="Forma libre 17"/>
          <p:cNvSpPr/>
          <p:nvPr/>
        </p:nvSpPr>
        <p:spPr>
          <a:xfrm rot="5400000">
            <a:off x="4638467" y="446669"/>
            <a:ext cx="692507" cy="598579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55827" y="4888553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749619" y="5270610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60875" y="4443259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2995" y="5107697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2089965" y="4623065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5183343" y="1068885"/>
            <a:ext cx="1180812" cy="1753195"/>
          </a:xfrm>
          <a:prstGeom prst="rect">
            <a:avLst/>
          </a:prstGeom>
        </p:spPr>
      </p:pic>
      <p:cxnSp>
        <p:nvCxnSpPr>
          <p:cNvPr id="35" name="Conector recto de flecha 34"/>
          <p:cNvCxnSpPr/>
          <p:nvPr/>
        </p:nvCxnSpPr>
        <p:spPr bwMode="auto">
          <a:xfrm>
            <a:off x="4491137" y="17030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35621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cxnSp>
        <p:nvCxnSpPr>
          <p:cNvPr id="5" name="Conector angular 4"/>
          <p:cNvCxnSpPr>
            <a:endCxn id="33" idx="1"/>
          </p:cNvCxnSpPr>
          <p:nvPr/>
        </p:nvCxnSpPr>
        <p:spPr bwMode="auto">
          <a:xfrm>
            <a:off x="1107888" y="4222526"/>
            <a:ext cx="982077" cy="61654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6320997" y="411898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26"/>
          <p:cNvCxnSpPr/>
          <p:nvPr/>
        </p:nvCxnSpPr>
        <p:spPr bwMode="auto">
          <a:xfrm>
            <a:off x="6336061" y="4552168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>
            <a:off x="6330221" y="4985356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4399" y="3737075"/>
            <a:ext cx="62708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2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5955369"/>
            <a:ext cx="12192000" cy="590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3200" dirty="0"/>
          </a:p>
        </p:txBody>
      </p:sp>
      <p:cxnSp>
        <p:nvCxnSpPr>
          <p:cNvPr id="37" name="Conector recto de flecha 36"/>
          <p:cNvCxnSpPr/>
          <p:nvPr/>
        </p:nvCxnSpPr>
        <p:spPr bwMode="auto">
          <a:xfrm>
            <a:off x="6366189" y="535582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5611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PEEK(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(top-&gt;data)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0683" y="4972185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474475" y="5354242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5731" y="4526891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57851" y="519132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814821" y="470669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4491137" y="22688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901109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pic>
        <p:nvPicPr>
          <p:cNvPr id="46" name="Imagen 45" descr="login scre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4321789" y="757506"/>
            <a:ext cx="411163" cy="686199"/>
          </a:xfrm>
          <a:prstGeom prst="rect">
            <a:avLst/>
          </a:prstGeom>
        </p:spPr>
      </p:pic>
      <p:cxnSp>
        <p:nvCxnSpPr>
          <p:cNvPr id="47" name="Conector recto de flecha 46"/>
          <p:cNvCxnSpPr/>
          <p:nvPr/>
        </p:nvCxnSpPr>
        <p:spPr bwMode="auto">
          <a:xfrm>
            <a:off x="4491137" y="1251793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Conector recto de flecha 47"/>
          <p:cNvCxnSpPr/>
          <p:nvPr/>
        </p:nvCxnSpPr>
        <p:spPr bwMode="auto">
          <a:xfrm>
            <a:off x="4874566" y="1244432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27706" y="1155963"/>
            <a:ext cx="113129" cy="311719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1149989" y="4306157"/>
            <a:ext cx="0" cy="361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0628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PEEK(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(top-&gt;data)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0683" y="4972185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474475" y="5354242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5731" y="4526891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57851" y="519132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814821" y="470669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4491137" y="22688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901109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pic>
        <p:nvPicPr>
          <p:cNvPr id="46" name="Imagen 45" descr="login scre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4321789" y="757506"/>
            <a:ext cx="411163" cy="686199"/>
          </a:xfrm>
          <a:prstGeom prst="rect">
            <a:avLst/>
          </a:prstGeom>
        </p:spPr>
      </p:pic>
      <p:cxnSp>
        <p:nvCxnSpPr>
          <p:cNvPr id="47" name="Conector recto de flecha 46"/>
          <p:cNvCxnSpPr/>
          <p:nvPr/>
        </p:nvCxnSpPr>
        <p:spPr bwMode="auto">
          <a:xfrm>
            <a:off x="4491137" y="1251793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Conector recto de flecha 47"/>
          <p:cNvCxnSpPr/>
          <p:nvPr/>
        </p:nvCxnSpPr>
        <p:spPr bwMode="auto">
          <a:xfrm>
            <a:off x="4874566" y="1244432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27706" y="1155963"/>
            <a:ext cx="113129" cy="311719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1149989" y="4306157"/>
            <a:ext cx="0" cy="361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5"/>
          <p:cNvSpPr/>
          <p:nvPr/>
        </p:nvSpPr>
        <p:spPr bwMode="auto">
          <a:xfrm>
            <a:off x="6948105" y="3951714"/>
            <a:ext cx="4570656" cy="118184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144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PEEK(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(top-&gt;data)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0683" y="4972185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474475" y="5354242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5731" y="4526891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57851" y="519132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814821" y="470669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4491137" y="22688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901109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pic>
        <p:nvPicPr>
          <p:cNvPr id="46" name="Imagen 45" descr="login scre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4321789" y="757506"/>
            <a:ext cx="411163" cy="686199"/>
          </a:xfrm>
          <a:prstGeom prst="rect">
            <a:avLst/>
          </a:prstGeom>
        </p:spPr>
      </p:pic>
      <p:cxnSp>
        <p:nvCxnSpPr>
          <p:cNvPr id="47" name="Conector recto de flecha 46"/>
          <p:cNvCxnSpPr/>
          <p:nvPr/>
        </p:nvCxnSpPr>
        <p:spPr bwMode="auto">
          <a:xfrm>
            <a:off x="4491137" y="1251793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Conector recto de flecha 47"/>
          <p:cNvCxnSpPr/>
          <p:nvPr/>
        </p:nvCxnSpPr>
        <p:spPr bwMode="auto">
          <a:xfrm>
            <a:off x="4874566" y="1244432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27706" y="1155963"/>
            <a:ext cx="113129" cy="311719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1149989" y="4306157"/>
            <a:ext cx="0" cy="361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5"/>
          <p:cNvSpPr/>
          <p:nvPr/>
        </p:nvSpPr>
        <p:spPr bwMode="auto">
          <a:xfrm>
            <a:off x="6948105" y="5113059"/>
            <a:ext cx="4570656" cy="49089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65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48106" y="3429000"/>
            <a:ext cx="4498347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PEEK(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(“</a:t>
            </a:r>
            <a:r>
              <a:rPr lang="es-ES" sz="2667" dirty="0" err="1">
                <a:latin typeface="Consolas"/>
                <a:cs typeface="Consolas"/>
              </a:rPr>
              <a:t>empty</a:t>
            </a:r>
            <a:r>
              <a:rPr lang="es-ES" sz="2667" dirty="0">
                <a:latin typeface="Consolas"/>
                <a:cs typeface="Consolas"/>
              </a:rPr>
              <a:t> </a:t>
            </a:r>
            <a:r>
              <a:rPr lang="es-ES" sz="2667" dirty="0" err="1">
                <a:latin typeface="Consolas"/>
                <a:cs typeface="Consolas"/>
              </a:rPr>
              <a:t>list</a:t>
            </a:r>
            <a:r>
              <a:rPr lang="es-ES" sz="2667" dirty="0">
                <a:latin typeface="Consolas"/>
                <a:cs typeface="Consolas"/>
              </a:rPr>
              <a:t>”)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print</a:t>
            </a:r>
            <a:r>
              <a:rPr lang="es-ES" sz="2667" dirty="0">
                <a:latin typeface="Consolas"/>
                <a:cs typeface="Consolas"/>
              </a:rPr>
              <a:t>(top-&gt;data)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0683" y="4972185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474475" y="5354242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5731" y="4526891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57851" y="519132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814821" y="470669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4491137" y="22688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901109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pic>
        <p:nvPicPr>
          <p:cNvPr id="46" name="Imagen 45" descr="login scre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4321789" y="757506"/>
            <a:ext cx="411163" cy="686199"/>
          </a:xfrm>
          <a:prstGeom prst="rect">
            <a:avLst/>
          </a:prstGeom>
        </p:spPr>
      </p:pic>
      <p:cxnSp>
        <p:nvCxnSpPr>
          <p:cNvPr id="47" name="Conector recto de flecha 46"/>
          <p:cNvCxnSpPr/>
          <p:nvPr/>
        </p:nvCxnSpPr>
        <p:spPr bwMode="auto">
          <a:xfrm>
            <a:off x="4491137" y="1251793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Conector recto de flecha 47"/>
          <p:cNvCxnSpPr/>
          <p:nvPr/>
        </p:nvCxnSpPr>
        <p:spPr bwMode="auto">
          <a:xfrm>
            <a:off x="4874566" y="1244432"/>
            <a:ext cx="686199" cy="674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127706" y="1155963"/>
            <a:ext cx="113129" cy="311719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1149989" y="4306157"/>
            <a:ext cx="0" cy="361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6320997" y="411898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26"/>
          <p:cNvCxnSpPr/>
          <p:nvPr/>
        </p:nvCxnSpPr>
        <p:spPr bwMode="auto">
          <a:xfrm>
            <a:off x="6336061" y="4552168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>
            <a:off x="6330221" y="4985356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4399" y="3737075"/>
            <a:ext cx="62708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2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>
            <a:off x="6366189" y="535582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5955369"/>
            <a:ext cx="12192000" cy="590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200844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48105" y="3429000"/>
            <a:ext cx="3748142" cy="17340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ISEMPTY(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TRUE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0683" y="4972185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474475" y="5354242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5731" y="4526891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57851" y="519132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814821" y="470669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4491137" y="22688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901109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1149989" y="4306157"/>
            <a:ext cx="0" cy="361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5" name="Imagen 34" descr="question mark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5343015" y="1023578"/>
            <a:ext cx="982768" cy="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194804" y="1952239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44413" y="4020176"/>
            <a:ext cx="219116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ISEMPTY( )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4" name="Imagen 3" descr="question mark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1527072" y="1063438"/>
            <a:ext cx="982768" cy="772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36ED1-59BB-9C47-BC75-D307AEED405F}"/>
              </a:ext>
            </a:extLst>
          </p:cNvPr>
          <p:cNvSpPr txBox="1"/>
          <p:nvPr/>
        </p:nvSpPr>
        <p:spPr>
          <a:xfrm>
            <a:off x="3984978" y="2397949"/>
            <a:ext cx="749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The final operation is </a:t>
            </a:r>
            <a:r>
              <a:rPr lang="en-GB" sz="2400" b="1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ISEMPTHY(), </a:t>
            </a: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which returns true if the the stack empty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1145013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48105" y="3429000"/>
            <a:ext cx="3748142" cy="17340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ISEMPTY( )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(top==NULL)</a:t>
            </a:r>
          </a:p>
          <a:p>
            <a:r>
              <a:rPr lang="es-ES" sz="2667" dirty="0">
                <a:latin typeface="Consolas"/>
                <a:cs typeface="Consolas"/>
              </a:rPr>
              <a:t>  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TRUE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return</a:t>
            </a:r>
            <a:r>
              <a:rPr lang="es-ES" sz="2667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2211" y="3774761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08640" y="3691546"/>
            <a:ext cx="528515" cy="8102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9856" y="3832890"/>
            <a:ext cx="697272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400" dirty="0">
              <a:solidFill>
                <a:srgbClr val="7F7F7F"/>
              </a:solidFill>
            </a:endParaRPr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0683" y="4972185"/>
            <a:ext cx="528515" cy="81026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474475" y="5354242"/>
            <a:ext cx="378652" cy="267391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5731" y="4526891"/>
            <a:ext cx="528515" cy="810268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57851" y="519132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814821" y="470669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496166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37"/>
          <p:cNvCxnSpPr/>
          <p:nvPr/>
        </p:nvCxnSpPr>
        <p:spPr bwMode="auto">
          <a:xfrm>
            <a:off x="6629339" y="745959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38"/>
          <p:cNvCxnSpPr/>
          <p:nvPr/>
        </p:nvCxnSpPr>
        <p:spPr bwMode="auto">
          <a:xfrm flipH="1">
            <a:off x="4961670" y="2521689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>
            <a:off x="4491137" y="226882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6913" y="1901109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2141" y="65051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pic>
        <p:nvPicPr>
          <p:cNvPr id="45" name="Imagen 44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476413" y="1367972"/>
            <a:ext cx="636271" cy="1753195"/>
          </a:xfrm>
          <a:prstGeom prst="rect">
            <a:avLst/>
          </a:prstGeom>
        </p:spPr>
      </p:pic>
      <p:cxnSp>
        <p:nvCxnSpPr>
          <p:cNvPr id="4" name="Conector recto de flecha 3"/>
          <p:cNvCxnSpPr>
            <a:endCxn id="29" idx="3"/>
          </p:cNvCxnSpPr>
          <p:nvPr/>
        </p:nvCxnSpPr>
        <p:spPr bwMode="auto">
          <a:xfrm>
            <a:off x="1149989" y="4306157"/>
            <a:ext cx="0" cy="361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ector recto de flecha 25"/>
          <p:cNvCxnSpPr/>
          <p:nvPr/>
        </p:nvCxnSpPr>
        <p:spPr bwMode="auto">
          <a:xfrm>
            <a:off x="6320997" y="4118980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26"/>
          <p:cNvCxnSpPr/>
          <p:nvPr/>
        </p:nvCxnSpPr>
        <p:spPr bwMode="auto">
          <a:xfrm>
            <a:off x="6336061" y="4552168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>
            <a:off x="6330221" y="4985356"/>
            <a:ext cx="10451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4399" y="3737075"/>
            <a:ext cx="62708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0</a:t>
            </a:r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1</a:t>
            </a:r>
            <a:endParaRPr lang="en-GB" sz="2667" baseline="-25000" dirty="0"/>
          </a:p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C</a:t>
            </a:r>
            <a:r>
              <a:rPr lang="en-GB" sz="2667" baseline="-250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  <a:p>
            <a:pPr marL="0" indent="0">
              <a:buClrTx/>
              <a:buNone/>
            </a:pPr>
            <a:endParaRPr lang="en-GB" sz="2667" baseline="-25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5955369"/>
            <a:ext cx="12192000" cy="59099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3200" dirty="0"/>
          </a:p>
        </p:txBody>
      </p:sp>
      <p:pic>
        <p:nvPicPr>
          <p:cNvPr id="35" name="Imagen 34" descr="question mark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5343015" y="1023578"/>
            <a:ext cx="982768" cy="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8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65051"/>
            <a:ext cx="2856635" cy="2456639"/>
            <a:chOff x="2855185" y="48788"/>
            <a:chExt cx="2142476" cy="1842479"/>
          </a:xfrm>
        </p:grpSpPr>
        <p:pic>
          <p:nvPicPr>
            <p:cNvPr id="19" name="Imagen 18" descr="colour_boxe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7" t="20947" r="37816" b="59352"/>
            <a:stretch/>
          </p:blipFill>
          <p:spPr>
            <a:xfrm rot="16200000">
              <a:off x="3674314" y="567920"/>
              <a:ext cx="1331798" cy="1314896"/>
            </a:xfrm>
            <a:prstGeom prst="rect">
              <a:avLst/>
            </a:prstGeom>
          </p:spPr>
        </p:pic>
        <p:cxnSp>
          <p:nvCxnSpPr>
            <p:cNvPr id="21" name="Conector recto 20"/>
            <p:cNvCxnSpPr/>
            <p:nvPr/>
          </p:nvCxnSpPr>
          <p:spPr bwMode="auto">
            <a:xfrm>
              <a:off x="3721252" y="559469"/>
              <a:ext cx="0" cy="13317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4972004" y="559469"/>
              <a:ext cx="0" cy="13317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Conector recto 22"/>
            <p:cNvCxnSpPr/>
            <p:nvPr/>
          </p:nvCxnSpPr>
          <p:spPr bwMode="auto">
            <a:xfrm flipH="1">
              <a:off x="3721252" y="1891267"/>
              <a:ext cx="12507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de flecha 23"/>
            <p:cNvCxnSpPr/>
            <p:nvPr/>
          </p:nvCxnSpPr>
          <p:spPr bwMode="auto">
            <a:xfrm>
              <a:off x="3368352" y="822517"/>
              <a:ext cx="3144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55185" y="562414"/>
              <a:ext cx="647982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None/>
              </a:pPr>
              <a:r>
                <a:rPr lang="en-GB" sz="2667" dirty="0">
                  <a:latin typeface="Roboto Slab" pitchFamily="2" charset="0"/>
                  <a:ea typeface="Roboto Slab" pitchFamily="2" charset="0"/>
                </a:rPr>
                <a:t>top</a:t>
              </a:r>
              <a:endParaRPr lang="en-GB" sz="2667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78215" y="48788"/>
              <a:ext cx="105052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None/>
              </a:pPr>
              <a:r>
                <a:rPr lang="en-GB" sz="2667" dirty="0">
                  <a:latin typeface="Roboto Slab" pitchFamily="2" charset="0"/>
                  <a:ea typeface="Roboto Slab" pitchFamily="2" charset="0"/>
                </a:rPr>
                <a:t>STACK</a:t>
              </a:r>
              <a:endParaRPr lang="en-GB" sz="2667" dirty="0"/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631401" y="3479593"/>
          <a:ext cx="6268944" cy="247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OPERATION</a:t>
                      </a:r>
                      <a:endParaRPr lang="es-ES" sz="24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TIME COMPLEXITY 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PUSH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POP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PEEK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ISEMPTY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latin typeface="Roboto Slab" pitchFamily="2" charset="0"/>
                          <a:ea typeface="Roboto Slab" pitchFamily="2" charset="0"/>
                        </a:rPr>
                        <a:t>Θ</a:t>
                      </a:r>
                      <a:r>
                        <a:rPr lang="en-GB" sz="2400" dirty="0">
                          <a:latin typeface="Roboto Slab" pitchFamily="2" charset="0"/>
                          <a:ea typeface="Roboto Slab" pitchFamily="2" charset="0"/>
                        </a:rPr>
                        <a:t>(1)</a:t>
                      </a:r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30345" y="2035537"/>
            <a:ext cx="528515" cy="810268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423291" y="1577297"/>
            <a:ext cx="528515" cy="81026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23205" y="921745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5527" y="1691609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20" name="Agrupar 19"/>
          <p:cNvGrpSpPr/>
          <p:nvPr/>
        </p:nvGrpSpPr>
        <p:grpSpPr>
          <a:xfrm>
            <a:off x="9424138" y="2417594"/>
            <a:ext cx="378652" cy="267391"/>
            <a:chOff x="5320311" y="1105149"/>
            <a:chExt cx="236505" cy="150213"/>
          </a:xfrm>
        </p:grpSpPr>
        <p:cxnSp>
          <p:nvCxnSpPr>
            <p:cNvPr id="31" name="Conector recto 3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Conector recto 3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423291" y="2035537"/>
            <a:ext cx="528515" cy="81026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95411" y="2218697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31552" y="1586165"/>
            <a:ext cx="528515" cy="810268"/>
          </a:xfrm>
          <a:prstGeom prst="rect">
            <a:avLst/>
          </a:prstGeom>
        </p:spPr>
      </p:pic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31552" y="2044405"/>
            <a:ext cx="528515" cy="810268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03673" y="2227565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39" name="Conector angular 38"/>
          <p:cNvCxnSpPr/>
          <p:nvPr/>
        </p:nvCxnSpPr>
        <p:spPr bwMode="auto">
          <a:xfrm flipV="1">
            <a:off x="7016771" y="1991299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835393" y="1590243"/>
            <a:ext cx="528515" cy="810268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807513" y="2254681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8220612" y="199537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6470809" y="1552083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9633" y="838530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51754" y="1021690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6356496" y="1761356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7561092" y="1770049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8" name="Rectángulo 47"/>
          <p:cNvSpPr/>
          <p:nvPr/>
        </p:nvSpPr>
        <p:spPr bwMode="auto">
          <a:xfrm>
            <a:off x="8764484" y="1770049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6501" y="158893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</p:spTree>
    <p:extLst>
      <p:ext uri="{BB962C8B-B14F-4D97-AF65-F5344CB8AC3E}">
        <p14:creationId xmlns:p14="http://schemas.microsoft.com/office/powerpoint/2010/main" val="1164113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638131" y="2680812"/>
            <a:ext cx="1775731" cy="1753195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 bwMode="auto">
          <a:xfrm>
            <a:off x="1700715" y="2669544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3368384" y="2669544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1700715" y="4445275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1230182" y="302027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959" y="2673471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76666" y="1988636"/>
            <a:ext cx="140069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STACK</a:t>
            </a:r>
            <a:endParaRPr lang="en-GB" sz="2667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A1C35-4BA7-0346-80EB-D7681DDF73E1}"/>
              </a:ext>
            </a:extLst>
          </p:cNvPr>
          <p:cNvSpPr txBox="1"/>
          <p:nvPr/>
        </p:nvSpPr>
        <p:spPr>
          <a:xfrm>
            <a:off x="4356412" y="1496193"/>
            <a:ext cx="6943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Stack is  linear data structure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Stack operations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PUSH()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POP()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PEEK()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ISEMPTY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Implementation 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ARRAYS 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LINKED LISTS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Time complexity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C07D7-A2B0-C14F-8B97-9E045F0F46E3}"/>
              </a:ext>
            </a:extLst>
          </p:cNvPr>
          <p:cNvSpPr txBox="1"/>
          <p:nvPr/>
        </p:nvSpPr>
        <p:spPr>
          <a:xfrm>
            <a:off x="4638907" y="743416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728347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35DA98-B942-EB45-898D-27EEEF149ABA}"/>
              </a:ext>
            </a:extLst>
          </p:cNvPr>
          <p:cNvSpPr txBox="1"/>
          <p:nvPr/>
        </p:nvSpPr>
        <p:spPr>
          <a:xfrm>
            <a:off x="4750419" y="2308302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368132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81" y="1083527"/>
            <a:ext cx="4994031" cy="4690947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Queue</a:t>
            </a:r>
          </a:p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intro</a:t>
            </a:r>
          </a:p>
          <a:p>
            <a:pPr marL="0" indent="0" algn="ctr">
              <a:buClrTx/>
              <a:buNone/>
            </a:pPr>
            <a:endParaRPr lang="en-GB" sz="3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667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7E0DF-9AF8-3943-BA48-C0FB6AEA7889}"/>
              </a:ext>
            </a:extLst>
          </p:cNvPr>
          <p:cNvSpPr txBox="1"/>
          <p:nvPr/>
        </p:nvSpPr>
        <p:spPr>
          <a:xfrm>
            <a:off x="5926667" y="1625601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Queue definition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Queue operations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56320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ome ic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1945162" y="1827028"/>
            <a:ext cx="2540079" cy="2675925"/>
          </a:xfrm>
          <a:prstGeom prst="rect">
            <a:avLst/>
          </a:prstGeom>
        </p:spPr>
      </p:pic>
      <p:pic>
        <p:nvPicPr>
          <p:cNvPr id="2" name="Imagen 1" descr="admi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2674183" y="2881228"/>
            <a:ext cx="990331" cy="968240"/>
          </a:xfrm>
          <a:prstGeom prst="rect">
            <a:avLst/>
          </a:prstGeom>
        </p:spPr>
      </p:pic>
      <p:pic>
        <p:nvPicPr>
          <p:cNvPr id="5" name="Imagen 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9115543" y="3316029"/>
            <a:ext cx="1232247" cy="748527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7853565" y="3399904"/>
            <a:ext cx="1232247" cy="580777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8427497" y="3316029"/>
            <a:ext cx="1232247" cy="748527"/>
          </a:xfrm>
          <a:prstGeom prst="rect">
            <a:avLst/>
          </a:prstGeom>
        </p:spPr>
      </p:pic>
      <p:pic>
        <p:nvPicPr>
          <p:cNvPr id="15" name="Imagen 1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7173793" y="3316029"/>
            <a:ext cx="1232247" cy="748527"/>
          </a:xfrm>
          <a:prstGeom prst="rect">
            <a:avLst/>
          </a:prstGeom>
        </p:spPr>
      </p:pic>
      <p:pic>
        <p:nvPicPr>
          <p:cNvPr id="16" name="Imagen 15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5537190" y="3399904"/>
            <a:ext cx="1232247" cy="580777"/>
          </a:xfrm>
          <a:prstGeom prst="rect">
            <a:avLst/>
          </a:prstGeom>
        </p:spPr>
      </p:pic>
      <p:pic>
        <p:nvPicPr>
          <p:cNvPr id="17" name="Imagen 16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4995319" y="3399902"/>
            <a:ext cx="1232247" cy="580777"/>
          </a:xfrm>
          <a:prstGeom prst="rect">
            <a:avLst/>
          </a:prstGeom>
        </p:spPr>
      </p:pic>
      <p:pic>
        <p:nvPicPr>
          <p:cNvPr id="18" name="Imagen 17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4368937" y="3316023"/>
            <a:ext cx="1232247" cy="74852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 bwMode="auto">
          <a:xfrm>
            <a:off x="6507903" y="3686544"/>
            <a:ext cx="7834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9705147" y="2303141"/>
            <a:ext cx="0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787" y="1887285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>
            <a:off x="4987857" y="2444375"/>
            <a:ext cx="0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86497" y="2028520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2B0E3-A77D-AC41-BC05-D895C349EE62}"/>
              </a:ext>
            </a:extLst>
          </p:cNvPr>
          <p:cNvSpPr txBox="1"/>
          <p:nvPr/>
        </p:nvSpPr>
        <p:spPr>
          <a:xfrm>
            <a:off x="1159699" y="4931433"/>
            <a:ext cx="932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 queue data structure works in the same way as a queue in real life</a:t>
            </a:r>
          </a:p>
        </p:txBody>
      </p:sp>
    </p:spTree>
    <p:extLst>
      <p:ext uri="{BB962C8B-B14F-4D97-AF65-F5344CB8AC3E}">
        <p14:creationId xmlns:p14="http://schemas.microsoft.com/office/powerpoint/2010/main" val="33080634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ome ic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1945162" y="1827028"/>
            <a:ext cx="2540079" cy="2675925"/>
          </a:xfrm>
          <a:prstGeom prst="rect">
            <a:avLst/>
          </a:prstGeom>
        </p:spPr>
      </p:pic>
      <p:pic>
        <p:nvPicPr>
          <p:cNvPr id="2" name="Imagen 1" descr="admi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2674183" y="2881228"/>
            <a:ext cx="990331" cy="968240"/>
          </a:xfrm>
          <a:prstGeom prst="rect">
            <a:avLst/>
          </a:prstGeom>
        </p:spPr>
      </p:pic>
      <p:pic>
        <p:nvPicPr>
          <p:cNvPr id="5" name="Imagen 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9115543" y="3316029"/>
            <a:ext cx="1232247" cy="748527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7853565" y="3399904"/>
            <a:ext cx="1232247" cy="580777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8427497" y="3316029"/>
            <a:ext cx="1232247" cy="748527"/>
          </a:xfrm>
          <a:prstGeom prst="rect">
            <a:avLst/>
          </a:prstGeom>
        </p:spPr>
      </p:pic>
      <p:pic>
        <p:nvPicPr>
          <p:cNvPr id="15" name="Imagen 1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7173793" y="3316029"/>
            <a:ext cx="1232247" cy="748527"/>
          </a:xfrm>
          <a:prstGeom prst="rect">
            <a:avLst/>
          </a:prstGeom>
        </p:spPr>
      </p:pic>
      <p:pic>
        <p:nvPicPr>
          <p:cNvPr id="16" name="Imagen 15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5537190" y="3399904"/>
            <a:ext cx="1232247" cy="580777"/>
          </a:xfrm>
          <a:prstGeom prst="rect">
            <a:avLst/>
          </a:prstGeom>
        </p:spPr>
      </p:pic>
      <p:pic>
        <p:nvPicPr>
          <p:cNvPr id="17" name="Imagen 16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4995319" y="3399902"/>
            <a:ext cx="1232247" cy="580777"/>
          </a:xfrm>
          <a:prstGeom prst="rect">
            <a:avLst/>
          </a:prstGeom>
        </p:spPr>
      </p:pic>
      <p:pic>
        <p:nvPicPr>
          <p:cNvPr id="18" name="Imagen 17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4368937" y="3316023"/>
            <a:ext cx="1232247" cy="74852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 bwMode="auto">
          <a:xfrm>
            <a:off x="6507903" y="3686544"/>
            <a:ext cx="7834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10446027" y="2303141"/>
            <a:ext cx="0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027" y="1887285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>
            <a:off x="4987857" y="2444375"/>
            <a:ext cx="0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86497" y="2028520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pic>
        <p:nvPicPr>
          <p:cNvPr id="19" name="Imagen 18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9813966" y="3316030"/>
            <a:ext cx="1232247" cy="7485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C377EF-8BF3-004D-AF0C-D2AE9AF6A73C}"/>
              </a:ext>
            </a:extLst>
          </p:cNvPr>
          <p:cNvSpPr/>
          <p:nvPr/>
        </p:nvSpPr>
        <p:spPr>
          <a:xfrm>
            <a:off x="1421251" y="5164041"/>
            <a:ext cx="9754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/>
              <a:t>A person joins a queue at the tail of the queue</a:t>
            </a:r>
          </a:p>
        </p:txBody>
      </p:sp>
    </p:spTree>
    <p:extLst>
      <p:ext uri="{BB962C8B-B14F-4D97-AF65-F5344CB8AC3E}">
        <p14:creationId xmlns:p14="http://schemas.microsoft.com/office/powerpoint/2010/main" val="393131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ome ic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1945162" y="1827028"/>
            <a:ext cx="2540079" cy="2675925"/>
          </a:xfrm>
          <a:prstGeom prst="rect">
            <a:avLst/>
          </a:prstGeom>
        </p:spPr>
      </p:pic>
      <p:pic>
        <p:nvPicPr>
          <p:cNvPr id="2" name="Imagen 1" descr="admi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2674183" y="2881228"/>
            <a:ext cx="990331" cy="968240"/>
          </a:xfrm>
          <a:prstGeom prst="rect">
            <a:avLst/>
          </a:prstGeom>
        </p:spPr>
      </p:pic>
      <p:pic>
        <p:nvPicPr>
          <p:cNvPr id="5" name="Imagen 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9115543" y="3316029"/>
            <a:ext cx="1232247" cy="748527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7853565" y="3399904"/>
            <a:ext cx="1232247" cy="580777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8427497" y="3316029"/>
            <a:ext cx="1232247" cy="748527"/>
          </a:xfrm>
          <a:prstGeom prst="rect">
            <a:avLst/>
          </a:prstGeom>
        </p:spPr>
      </p:pic>
      <p:pic>
        <p:nvPicPr>
          <p:cNvPr id="15" name="Imagen 1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7173793" y="3316029"/>
            <a:ext cx="1232247" cy="748527"/>
          </a:xfrm>
          <a:prstGeom prst="rect">
            <a:avLst/>
          </a:prstGeom>
        </p:spPr>
      </p:pic>
      <p:pic>
        <p:nvPicPr>
          <p:cNvPr id="16" name="Imagen 15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5537190" y="3399904"/>
            <a:ext cx="1232247" cy="580777"/>
          </a:xfrm>
          <a:prstGeom prst="rect">
            <a:avLst/>
          </a:prstGeom>
        </p:spPr>
      </p:pic>
      <p:pic>
        <p:nvPicPr>
          <p:cNvPr id="17" name="Imagen 16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4995319" y="3399902"/>
            <a:ext cx="1232247" cy="580777"/>
          </a:xfrm>
          <a:prstGeom prst="rect">
            <a:avLst/>
          </a:prstGeom>
        </p:spPr>
      </p:pic>
      <p:pic>
        <p:nvPicPr>
          <p:cNvPr id="18" name="Imagen 17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4368937" y="3316023"/>
            <a:ext cx="1232247" cy="74852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 bwMode="auto">
          <a:xfrm>
            <a:off x="6507903" y="3686544"/>
            <a:ext cx="7834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10446027" y="2303141"/>
            <a:ext cx="0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027" y="1887285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>
            <a:off x="5592657" y="2444375"/>
            <a:ext cx="0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91297" y="2028520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pic>
        <p:nvPicPr>
          <p:cNvPr id="19" name="Imagen 18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9813966" y="3316030"/>
            <a:ext cx="1232247" cy="7485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76B451-9ABA-5E4A-B383-1565FD331A52}"/>
              </a:ext>
            </a:extLst>
          </p:cNvPr>
          <p:cNvSpPr/>
          <p:nvPr/>
        </p:nvSpPr>
        <p:spPr>
          <a:xfrm>
            <a:off x="2083299" y="5134915"/>
            <a:ext cx="836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The person at the front of the queue is served first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GB" sz="2400" dirty="0"/>
              <a:t>Once person is served they leave the queue.</a:t>
            </a:r>
          </a:p>
        </p:txBody>
      </p:sp>
    </p:spTree>
    <p:extLst>
      <p:ext uri="{BB962C8B-B14F-4D97-AF65-F5344CB8AC3E}">
        <p14:creationId xmlns:p14="http://schemas.microsoft.com/office/powerpoint/2010/main" val="11903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ome ic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1945162" y="1827028"/>
            <a:ext cx="2540079" cy="2675925"/>
          </a:xfrm>
          <a:prstGeom prst="rect">
            <a:avLst/>
          </a:prstGeom>
        </p:spPr>
      </p:pic>
      <p:pic>
        <p:nvPicPr>
          <p:cNvPr id="2" name="Imagen 1" descr="admi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2674183" y="2881228"/>
            <a:ext cx="990331" cy="968240"/>
          </a:xfrm>
          <a:prstGeom prst="rect">
            <a:avLst/>
          </a:prstGeom>
        </p:spPr>
      </p:pic>
      <p:pic>
        <p:nvPicPr>
          <p:cNvPr id="5" name="Imagen 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9115543" y="3316029"/>
            <a:ext cx="1232247" cy="748527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7853565" y="3399904"/>
            <a:ext cx="1232247" cy="580777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8427497" y="3316029"/>
            <a:ext cx="1232247" cy="748527"/>
          </a:xfrm>
          <a:prstGeom prst="rect">
            <a:avLst/>
          </a:prstGeom>
        </p:spPr>
      </p:pic>
      <p:pic>
        <p:nvPicPr>
          <p:cNvPr id="15" name="Imagen 1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7173793" y="3316029"/>
            <a:ext cx="1232247" cy="748527"/>
          </a:xfrm>
          <a:prstGeom prst="rect">
            <a:avLst/>
          </a:prstGeom>
        </p:spPr>
      </p:pic>
      <p:pic>
        <p:nvPicPr>
          <p:cNvPr id="16" name="Imagen 15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5537190" y="3399904"/>
            <a:ext cx="1232247" cy="580777"/>
          </a:xfrm>
          <a:prstGeom prst="rect">
            <a:avLst/>
          </a:prstGeom>
        </p:spPr>
      </p:pic>
      <p:pic>
        <p:nvPicPr>
          <p:cNvPr id="17" name="Imagen 16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4995319" y="3399902"/>
            <a:ext cx="1232247" cy="58077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 bwMode="auto">
          <a:xfrm>
            <a:off x="6507903" y="3686544"/>
            <a:ext cx="7834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10446027" y="2303141"/>
            <a:ext cx="0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027" y="1887285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>
            <a:off x="5592657" y="2444375"/>
            <a:ext cx="0" cy="61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91297" y="2028520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pic>
        <p:nvPicPr>
          <p:cNvPr id="19" name="Imagen 18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9813966" y="3316030"/>
            <a:ext cx="1232247" cy="74852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23972" y="4836829"/>
            <a:ext cx="4692265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FIFO: </a:t>
            </a:r>
            <a:r>
              <a:rPr lang="en-GB" sz="2667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</a:t>
            </a:r>
            <a:r>
              <a:rPr lang="en-GB" sz="2667" dirty="0">
                <a:latin typeface="Roboto Slab" pitchFamily="2" charset="0"/>
                <a:ea typeface="Roboto Slab" pitchFamily="2" charset="0"/>
              </a:rPr>
              <a:t>irst </a:t>
            </a:r>
            <a:r>
              <a:rPr lang="en-GB" sz="2667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</a:t>
            </a:r>
            <a:r>
              <a:rPr lang="en-GB" sz="2667" dirty="0">
                <a:latin typeface="Roboto Slab" pitchFamily="2" charset="0"/>
                <a:ea typeface="Roboto Slab" pitchFamily="2" charset="0"/>
              </a:rPr>
              <a:t>n </a:t>
            </a:r>
            <a:r>
              <a:rPr lang="en-GB" sz="2667" dirty="0"/>
              <a:t>–</a:t>
            </a:r>
            <a:r>
              <a:rPr lang="en-GB" sz="2667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2667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</a:t>
            </a:r>
            <a:r>
              <a:rPr lang="en-GB" sz="2667" dirty="0">
                <a:latin typeface="Roboto Slab" pitchFamily="2" charset="0"/>
                <a:ea typeface="Roboto Slab" pitchFamily="2" charset="0"/>
              </a:rPr>
              <a:t>irst </a:t>
            </a:r>
            <a:r>
              <a:rPr lang="en-GB" sz="2667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O</a:t>
            </a:r>
            <a:r>
              <a:rPr lang="en-GB" sz="2667" dirty="0">
                <a:latin typeface="Roboto Slab" pitchFamily="2" charset="0"/>
                <a:ea typeface="Roboto Slab" pitchFamily="2" charset="0"/>
              </a:rPr>
              <a:t>ut</a:t>
            </a:r>
          </a:p>
          <a:p>
            <a:pPr marL="0" indent="0" algn="ctr">
              <a:buClrTx/>
              <a:buNone/>
            </a:pPr>
            <a:endParaRPr lang="en-GB" sz="2667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667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667" dirty="0"/>
          </a:p>
        </p:txBody>
      </p:sp>
    </p:spTree>
    <p:extLst>
      <p:ext uri="{BB962C8B-B14F-4D97-AF65-F5344CB8AC3E}">
        <p14:creationId xmlns:p14="http://schemas.microsoft.com/office/powerpoint/2010/main" val="38955243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04" y="-99051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lecha derecha 9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3" name="Flecha derecha 32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194804" y="1952239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6BE1-5D5C-C842-8E3D-C93E226C437B}"/>
              </a:ext>
            </a:extLst>
          </p:cNvPr>
          <p:cNvSpPr txBox="1"/>
          <p:nvPr/>
        </p:nvSpPr>
        <p:spPr>
          <a:xfrm>
            <a:off x="4007557" y="2045480"/>
            <a:ext cx="7552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A Stack is linear data structure with constraints on  how data is accessed, inserted and removed  in it.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You can only insert, remove or access the element stored at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8947121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lecha derecha 9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3" name="Flecha derecha 32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447250" y="1058275"/>
            <a:ext cx="723684" cy="78614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6432906" y="1049821"/>
            <a:ext cx="723684" cy="78614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4" name="Conector recto 13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1290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18" name="Conector recto de flecha 17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35326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10927" y="2538592"/>
            <a:ext cx="409074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ENQUEUE(                )</a:t>
            </a:r>
            <a:endParaRPr lang="en-GB" sz="2667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ector recto 17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04" y="-99051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Flecha derecha 25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7" name="Flecha derecha 26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9" name="Imagen 2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7153832" y="594788"/>
            <a:ext cx="647837" cy="1753195"/>
          </a:xfrm>
          <a:prstGeom prst="rect">
            <a:avLst/>
          </a:prstGeom>
        </p:spPr>
      </p:pic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 rot="16200000">
            <a:off x="6009960" y="2110500"/>
            <a:ext cx="501800" cy="1357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F43D5-380D-D741-8F67-7E637CED6CD5}"/>
              </a:ext>
            </a:extLst>
          </p:cNvPr>
          <p:cNvSpPr txBox="1"/>
          <p:nvPr/>
        </p:nvSpPr>
        <p:spPr>
          <a:xfrm>
            <a:off x="2004139" y="3963826"/>
            <a:ext cx="931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insertion of a new element into the queue is called </a:t>
            </a:r>
            <a:r>
              <a:rPr lang="en-GB" sz="2400" b="1" dirty="0"/>
              <a:t>ENQUEUE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49EED-8249-A24B-A598-BAC7F9A8695F}"/>
              </a:ext>
            </a:extLst>
          </p:cNvPr>
          <p:cNvSpPr txBox="1"/>
          <p:nvPr/>
        </p:nvSpPr>
        <p:spPr>
          <a:xfrm>
            <a:off x="2004140" y="4781304"/>
            <a:ext cx="6720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 New element is inserted a the tail of the queue</a:t>
            </a:r>
          </a:p>
        </p:txBody>
      </p:sp>
    </p:spTree>
    <p:extLst>
      <p:ext uri="{BB962C8B-B14F-4D97-AF65-F5344CB8AC3E}">
        <p14:creationId xmlns:p14="http://schemas.microsoft.com/office/powerpoint/2010/main" val="31368058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10927" y="2538592"/>
            <a:ext cx="409074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DEQUEUE(                )</a:t>
            </a:r>
            <a:endParaRPr lang="en-GB" sz="2667" dirty="0"/>
          </a:p>
        </p:txBody>
      </p:sp>
      <p:pic>
        <p:nvPicPr>
          <p:cNvPr id="16" name="Imagen 15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ector recto de flecha 23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1290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lecha derecha 28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3" name="Flecha derecha 32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345" b="59352"/>
          <a:stretch/>
        </p:blipFill>
        <p:spPr>
          <a:xfrm>
            <a:off x="3037558" y="585817"/>
            <a:ext cx="673369" cy="1753195"/>
          </a:xfrm>
          <a:prstGeom prst="rect">
            <a:avLst/>
          </a:prstGeom>
        </p:spPr>
      </p:pic>
      <p:pic>
        <p:nvPicPr>
          <p:cNvPr id="35" name="Imagen 3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962691" y="2155281"/>
            <a:ext cx="509771" cy="1404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7E659-0619-BC4C-BB26-F01A37E2879E}"/>
              </a:ext>
            </a:extLst>
          </p:cNvPr>
          <p:cNvSpPr txBox="1"/>
          <p:nvPr/>
        </p:nvSpPr>
        <p:spPr>
          <a:xfrm>
            <a:off x="1749777" y="428977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6F1DB0-172E-5543-8AEB-50EDF7A2DE39}"/>
              </a:ext>
            </a:extLst>
          </p:cNvPr>
          <p:cNvSpPr txBox="1"/>
          <p:nvPr/>
        </p:nvSpPr>
        <p:spPr>
          <a:xfrm>
            <a:off x="2004139" y="3963826"/>
            <a:ext cx="9018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removal  of an element  from the queue is called </a:t>
            </a:r>
            <a:r>
              <a:rPr lang="en-GB" sz="2400" b="1" dirty="0"/>
              <a:t>DEQUEUE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249FD-C88F-884A-A93B-B7180B920EDA}"/>
              </a:ext>
            </a:extLst>
          </p:cNvPr>
          <p:cNvSpPr txBox="1"/>
          <p:nvPr/>
        </p:nvSpPr>
        <p:spPr>
          <a:xfrm>
            <a:off x="2059830" y="4782221"/>
            <a:ext cx="845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DEQUEUE operation removes the first element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37293180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786" b="59352"/>
          <a:stretch/>
        </p:blipFill>
        <p:spPr>
          <a:xfrm flipH="1" flipV="1">
            <a:off x="5171253" y="601196"/>
            <a:ext cx="1148720" cy="1753195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420322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413" y="-64337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0064" y="-64337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>
            <a:off x="528401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lecha derecha 9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54428" y="2538592"/>
            <a:ext cx="1632907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PEEK(  )</a:t>
            </a:r>
            <a:endParaRPr lang="en-GB" sz="2667" dirty="0"/>
          </a:p>
        </p:txBody>
      </p:sp>
      <p:sp>
        <p:nvSpPr>
          <p:cNvPr id="15" name="Flecha derecha 1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3103359" y="197657"/>
            <a:ext cx="1251069" cy="1031409"/>
            <a:chOff x="5398537" y="2272480"/>
            <a:chExt cx="938302" cy="773557"/>
          </a:xfrm>
        </p:grpSpPr>
        <p:pic>
          <p:nvPicPr>
            <p:cNvPr id="14" name="Imagen 13" descr="login screen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48" t="53266" r="30031" b="42581"/>
            <a:stretch/>
          </p:blipFill>
          <p:spPr>
            <a:xfrm rot="16200000">
              <a:off x="5501676" y="2169341"/>
              <a:ext cx="308372" cy="514649"/>
            </a:xfrm>
            <a:prstGeom prst="rect">
              <a:avLst/>
            </a:prstGeom>
          </p:spPr>
        </p:pic>
        <p:cxnSp>
          <p:nvCxnSpPr>
            <p:cNvPr id="19" name="Conector recto de flecha 18"/>
            <p:cNvCxnSpPr/>
            <p:nvPr/>
          </p:nvCxnSpPr>
          <p:spPr bwMode="auto">
            <a:xfrm>
              <a:off x="5534618" y="2540056"/>
              <a:ext cx="514649" cy="505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Conector recto de flecha 19"/>
            <p:cNvCxnSpPr/>
            <p:nvPr/>
          </p:nvCxnSpPr>
          <p:spPr bwMode="auto">
            <a:xfrm>
              <a:off x="5822190" y="2534535"/>
              <a:ext cx="514649" cy="505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7" t="20947" r="47786" b="59352"/>
          <a:stretch/>
        </p:blipFill>
        <p:spPr>
          <a:xfrm rot="5400000" flipH="1">
            <a:off x="3971165" y="284353"/>
            <a:ext cx="162209" cy="525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5303DA-7F38-084C-A96E-C65830AC4244}"/>
              </a:ext>
            </a:extLst>
          </p:cNvPr>
          <p:cNvSpPr txBox="1"/>
          <p:nvPr/>
        </p:nvSpPr>
        <p:spPr>
          <a:xfrm>
            <a:off x="394793" y="3898111"/>
            <a:ext cx="10929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you want to know the content of the queue, you can only at the front of queue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this operation is call PEEK()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PEEK() return the value of the element at the front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14579520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/>
          <p:cNvCxnSpPr/>
          <p:nvPr/>
        </p:nvCxnSpPr>
        <p:spPr bwMode="auto">
          <a:xfrm flipH="1">
            <a:off x="420322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903" y="-1741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63947" y="0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>
            <a:off x="573761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lecha derecha 9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49408" y="2493236"/>
            <a:ext cx="2226205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ISEMPTY( )</a:t>
            </a:r>
            <a:endParaRPr lang="en-GB" sz="2667" dirty="0"/>
          </a:p>
        </p:txBody>
      </p:sp>
      <p:sp>
        <p:nvSpPr>
          <p:cNvPr id="15" name="Flecha derecha 1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4" name="Imagen 13" descr="question mark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4799349" y="1028381"/>
            <a:ext cx="982768" cy="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565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891976" y="2370361"/>
            <a:ext cx="1775731" cy="1753195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 bwMode="auto">
          <a:xfrm flipH="1">
            <a:off x="4407789" y="4044009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 flipH="1">
            <a:off x="4407789" y="2445692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rot="5400000">
            <a:off x="6086698" y="2160753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32587" y="1670115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56205" y="1676524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18" name="Conector recto de flecha 17"/>
          <p:cNvCxnSpPr/>
          <p:nvPr/>
        </p:nvCxnSpPr>
        <p:spPr bwMode="auto">
          <a:xfrm rot="5400000">
            <a:off x="4989620" y="2154344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Flecha derecha 18"/>
          <p:cNvSpPr/>
          <p:nvPr/>
        </p:nvSpPr>
        <p:spPr bwMode="auto">
          <a:xfrm flipH="1">
            <a:off x="6887390" y="3008859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" name="Flecha derecha 19"/>
          <p:cNvSpPr/>
          <p:nvPr/>
        </p:nvSpPr>
        <p:spPr bwMode="auto">
          <a:xfrm flipH="1">
            <a:off x="3915492" y="3008859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7DDA0-3DFB-2F4A-AD16-E60EA09D27A6}"/>
              </a:ext>
            </a:extLst>
          </p:cNvPr>
          <p:cNvSpPr txBox="1"/>
          <p:nvPr/>
        </p:nvSpPr>
        <p:spPr>
          <a:xfrm>
            <a:off x="616552" y="4928699"/>
            <a:ext cx="9437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queue a data structure were elements are inserted in one end and removed from the the other end.</a:t>
            </a:r>
          </a:p>
        </p:txBody>
      </p:sp>
    </p:spTree>
    <p:extLst>
      <p:ext uri="{BB962C8B-B14F-4D97-AF65-F5344CB8AC3E}">
        <p14:creationId xmlns:p14="http://schemas.microsoft.com/office/powerpoint/2010/main" val="2087480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apache server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27271" r="27739" b="47534"/>
          <a:stretch/>
        </p:blipFill>
        <p:spPr>
          <a:xfrm rot="16200000">
            <a:off x="2097234" y="2740820"/>
            <a:ext cx="1977668" cy="1425688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 flipH="1">
            <a:off x="7499281" y="2465524"/>
            <a:ext cx="1300279" cy="1854929"/>
            <a:chOff x="7155311" y="443148"/>
            <a:chExt cx="975209" cy="1391197"/>
          </a:xfrm>
        </p:grpSpPr>
        <p:cxnSp>
          <p:nvCxnSpPr>
            <p:cNvPr id="4" name="Conector recto de flecha 3"/>
            <p:cNvCxnSpPr/>
            <p:nvPr/>
          </p:nvCxnSpPr>
          <p:spPr bwMode="auto">
            <a:xfrm>
              <a:off x="7450142" y="443148"/>
              <a:ext cx="680378" cy="4644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ector recto de flecha 15"/>
            <p:cNvCxnSpPr/>
            <p:nvPr/>
          </p:nvCxnSpPr>
          <p:spPr bwMode="auto">
            <a:xfrm flipV="1">
              <a:off x="7450142" y="1369880"/>
              <a:ext cx="680378" cy="4644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ector recto de flecha 16"/>
            <p:cNvCxnSpPr/>
            <p:nvPr/>
          </p:nvCxnSpPr>
          <p:spPr bwMode="auto">
            <a:xfrm>
              <a:off x="7155311" y="1145725"/>
              <a:ext cx="97520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Conector recto 7"/>
            <p:cNvCxnSpPr/>
            <p:nvPr/>
          </p:nvCxnSpPr>
          <p:spPr bwMode="auto">
            <a:xfrm flipV="1">
              <a:off x="7359422" y="703517"/>
              <a:ext cx="136076" cy="2040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 flipH="1" flipV="1">
              <a:off x="7336746" y="1324524"/>
              <a:ext cx="181434" cy="2634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944439" y="2521209"/>
            <a:ext cx="1775731" cy="1753195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 bwMode="auto">
          <a:xfrm flipH="1">
            <a:off x="4460252" y="419485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4460252" y="2596540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rot="5400000">
            <a:off x="6139161" y="23116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049" y="1820963"/>
            <a:ext cx="1002720" cy="54924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08668" y="1827372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9" name="Conector recto de flecha 28"/>
          <p:cNvCxnSpPr/>
          <p:nvPr/>
        </p:nvCxnSpPr>
        <p:spPr bwMode="auto">
          <a:xfrm rot="5400000">
            <a:off x="5042082" y="2305192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lecha derecha 33"/>
          <p:cNvSpPr/>
          <p:nvPr/>
        </p:nvSpPr>
        <p:spPr bwMode="auto">
          <a:xfrm flipH="1">
            <a:off x="6939853" y="3159707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5" name="Flecha derecha 34"/>
          <p:cNvSpPr/>
          <p:nvPr/>
        </p:nvSpPr>
        <p:spPr bwMode="auto">
          <a:xfrm flipH="1">
            <a:off x="3967954" y="3159707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6A3D0-0342-F14B-AA8C-182F3ED51C81}"/>
              </a:ext>
            </a:extLst>
          </p:cNvPr>
          <p:cNvSpPr txBox="1"/>
          <p:nvPr/>
        </p:nvSpPr>
        <p:spPr>
          <a:xfrm>
            <a:off x="281336" y="328917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One application of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2E427-CABF-FB49-B91F-871452715EC3}"/>
              </a:ext>
            </a:extLst>
          </p:cNvPr>
          <p:cNvSpPr txBox="1"/>
          <p:nvPr/>
        </p:nvSpPr>
        <p:spPr>
          <a:xfrm>
            <a:off x="9460090" y="318346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4202B-4B31-B147-85D7-C8D58FCC32E4}"/>
              </a:ext>
            </a:extLst>
          </p:cNvPr>
          <p:cNvSpPr txBox="1"/>
          <p:nvPr/>
        </p:nvSpPr>
        <p:spPr>
          <a:xfrm>
            <a:off x="1080310" y="4704009"/>
            <a:ext cx="599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 can process one process at the time.</a:t>
            </a:r>
          </a:p>
        </p:txBody>
      </p:sp>
    </p:spTree>
    <p:extLst>
      <p:ext uri="{BB962C8B-B14F-4D97-AF65-F5344CB8AC3E}">
        <p14:creationId xmlns:p14="http://schemas.microsoft.com/office/powerpoint/2010/main" val="2276843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1429607" y="2931003"/>
            <a:ext cx="1775731" cy="1753195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 bwMode="auto">
          <a:xfrm flipH="1">
            <a:off x="945420" y="4604651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 flipH="1">
            <a:off x="945420" y="3006333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rot="5400000">
            <a:off x="2624329" y="272139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0217" y="2230756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3836" y="2237165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18" name="Conector recto de flecha 17"/>
          <p:cNvCxnSpPr/>
          <p:nvPr/>
        </p:nvCxnSpPr>
        <p:spPr bwMode="auto">
          <a:xfrm rot="5400000">
            <a:off x="1527250" y="2714985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Flecha derecha 18"/>
          <p:cNvSpPr/>
          <p:nvPr/>
        </p:nvSpPr>
        <p:spPr bwMode="auto">
          <a:xfrm flipH="1">
            <a:off x="3425021" y="3569501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" name="Flecha derecha 19"/>
          <p:cNvSpPr/>
          <p:nvPr/>
        </p:nvSpPr>
        <p:spPr bwMode="auto">
          <a:xfrm flipH="1">
            <a:off x="453122" y="3569501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7556D-B64E-1D40-96BB-0AAB768DE95E}"/>
              </a:ext>
            </a:extLst>
          </p:cNvPr>
          <p:cNvSpPr txBox="1"/>
          <p:nvPr/>
        </p:nvSpPr>
        <p:spPr>
          <a:xfrm>
            <a:off x="5057330" y="1598753"/>
            <a:ext cx="47307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 queue is a linear data structure </a:t>
            </a:r>
          </a:p>
          <a:p>
            <a:pPr marL="1295368" lvl="2" indent="-380990">
              <a:buFont typeface="Arial" panose="020B0604020202020204" pitchFamily="34" charset="0"/>
              <a:buChar char="•"/>
            </a:pPr>
            <a:r>
              <a:rPr lang="en-GB" sz="2400" dirty="0"/>
              <a:t>ENQUEUE</a:t>
            </a:r>
          </a:p>
          <a:p>
            <a:pPr marL="1295368" lvl="2" indent="-380990">
              <a:buFont typeface="Arial" panose="020B0604020202020204" pitchFamily="34" charset="0"/>
              <a:buChar char="•"/>
            </a:pPr>
            <a:r>
              <a:rPr lang="en-GB" sz="2400" dirty="0"/>
              <a:t>DEQUEUE </a:t>
            </a:r>
          </a:p>
          <a:p>
            <a:pPr marL="1295368" lvl="2" indent="-380990">
              <a:buFont typeface="Arial" panose="020B0604020202020204" pitchFamily="34" charset="0"/>
              <a:buChar char="•"/>
            </a:pPr>
            <a:r>
              <a:rPr lang="en-GB" sz="2400" dirty="0"/>
              <a:t>PEEK()</a:t>
            </a:r>
          </a:p>
          <a:p>
            <a:pPr marL="1295368" lvl="2" indent="-380990">
              <a:buFont typeface="Arial" panose="020B0604020202020204" pitchFamily="34" charset="0"/>
              <a:buChar char="•"/>
            </a:pPr>
            <a:r>
              <a:rPr lang="en-GB" sz="2400" dirty="0"/>
              <a:t>ISEMPTY()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59EEC-ADB2-0A46-8C27-3642BCB90761}"/>
              </a:ext>
            </a:extLst>
          </p:cNvPr>
          <p:cNvSpPr txBox="1"/>
          <p:nvPr/>
        </p:nvSpPr>
        <p:spPr>
          <a:xfrm>
            <a:off x="4538133" y="110631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656220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35DA98-B942-EB45-898D-27EEEF149ABA}"/>
              </a:ext>
            </a:extLst>
          </p:cNvPr>
          <p:cNvSpPr txBox="1"/>
          <p:nvPr/>
        </p:nvSpPr>
        <p:spPr>
          <a:xfrm>
            <a:off x="3278458" y="2486721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Queue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946924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81" y="1083527"/>
            <a:ext cx="4994031" cy="4690947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Queues</a:t>
            </a:r>
          </a:p>
          <a:p>
            <a:pPr marL="0" indent="0" algn="ctr">
              <a:buClrTx/>
              <a:buNone/>
            </a:pPr>
            <a:r>
              <a:rPr lang="en-GB" sz="3200" dirty="0">
                <a:latin typeface="Roboto Slab" pitchFamily="2" charset="0"/>
                <a:ea typeface="Roboto Slab" pitchFamily="2" charset="0"/>
              </a:rPr>
              <a:t>implementation arrays</a:t>
            </a:r>
          </a:p>
          <a:p>
            <a:pPr marL="0" indent="0" algn="ctr">
              <a:buClrTx/>
              <a:buNone/>
            </a:pPr>
            <a:endParaRPr lang="en-GB" sz="3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667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7189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1194804" y="1952239"/>
            <a:ext cx="1775731" cy="17531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1257388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925057" y="1940971"/>
            <a:ext cx="0" cy="1775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1257388" y="3716701"/>
            <a:ext cx="1667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786856" y="2291701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632" y="1944897"/>
            <a:ext cx="86397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1219170">
              <a:buClrTx/>
              <a:buNone/>
            </a:pPr>
            <a:r>
              <a:rPr lang="en-GB" sz="2667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top</a:t>
            </a:r>
            <a:endParaRPr lang="en-GB" sz="2667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6BE1-5D5C-C842-8E3D-C93E226C437B}"/>
              </a:ext>
            </a:extLst>
          </p:cNvPr>
          <p:cNvSpPr txBox="1"/>
          <p:nvPr/>
        </p:nvSpPr>
        <p:spPr>
          <a:xfrm>
            <a:off x="4007558" y="2045480"/>
            <a:ext cx="714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Stacks stack data structure has a number of applications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Verification of pairs of element such as parenthesis.</a:t>
            </a:r>
          </a:p>
          <a:p>
            <a:pPr marL="380990" indent="-380990" defTabSz="12191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Undoing actions in inverse chronological order</a:t>
            </a:r>
          </a:p>
        </p:txBody>
      </p:sp>
    </p:spTree>
    <p:extLst>
      <p:ext uri="{BB962C8B-B14F-4D97-AF65-F5344CB8AC3E}">
        <p14:creationId xmlns:p14="http://schemas.microsoft.com/office/powerpoint/2010/main" val="38456096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434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3368205" y="5148221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2063" y="542946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36623" y="5222545"/>
            <a:ext cx="528515" cy="810268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4764305"/>
            <a:ext cx="528515" cy="81026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509954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41805" y="4878617"/>
            <a:ext cx="399308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GB" sz="24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10830415" y="5604602"/>
            <a:ext cx="378652" cy="267391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9568" y="5222545"/>
            <a:ext cx="528515" cy="81026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1689" y="5405705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2133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4773173"/>
            <a:ext cx="528515" cy="810268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037829" y="5231413"/>
            <a:ext cx="528515" cy="81026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09950" y="5414573"/>
            <a:ext cx="616940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8423048" y="5178307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241671" y="4777251"/>
            <a:ext cx="528515" cy="810268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213791" y="5441689"/>
            <a:ext cx="616624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9626889" y="5182385"/>
            <a:ext cx="543872" cy="4222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7877087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85911" y="4025538"/>
            <a:ext cx="528515" cy="810268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8031" y="4208698"/>
            <a:ext cx="523407" cy="3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2133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7762773" y="4948364"/>
            <a:ext cx="648000" cy="432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8967369" y="4957057"/>
            <a:ext cx="648000" cy="432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10170761" y="4957057"/>
            <a:ext cx="648000" cy="43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48197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02778" y="3345901"/>
            <a:ext cx="5089223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669181" y="512248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8319" y="5425080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4672293" y="601196"/>
            <a:ext cx="1775731" cy="1753195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5867016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1290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523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476993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969583" y="4108753"/>
            <a:ext cx="1239484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46" name="Conector recto de flecha 45"/>
          <p:cNvCxnSpPr/>
          <p:nvPr/>
        </p:nvCxnSpPr>
        <p:spPr bwMode="auto">
          <a:xfrm rot="5400000" flipV="1">
            <a:off x="10336716" y="4739091"/>
            <a:ext cx="299040" cy="1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22415" y="4010158"/>
            <a:ext cx="528515" cy="810268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794535" y="4193317"/>
            <a:ext cx="697272" cy="4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2133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2133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901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7196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01318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477675" y="506279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rot="5400000">
            <a:off x="38184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318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879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 rot="5400000">
            <a:off x="362021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6AE220-F8F5-E941-AF6B-E5586229E16F}"/>
              </a:ext>
            </a:extLst>
          </p:cNvPr>
          <p:cNvSpPr txBox="1"/>
          <p:nvPr/>
        </p:nvSpPr>
        <p:spPr>
          <a:xfrm>
            <a:off x="7055556" y="3601157"/>
            <a:ext cx="4336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We first create an array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 initialise front and tail to -1</a:t>
            </a:r>
          </a:p>
        </p:txBody>
      </p:sp>
    </p:spTree>
    <p:extLst>
      <p:ext uri="{BB962C8B-B14F-4D97-AF65-F5344CB8AC3E}">
        <p14:creationId xmlns:p14="http://schemas.microsoft.com/office/powerpoint/2010/main" val="14661432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7196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01318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477675" y="506279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7153832" y="594788"/>
            <a:ext cx="647837" cy="1753195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 bwMode="auto">
          <a:xfrm rot="5400000">
            <a:off x="38184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318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879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1" name="Conector recto de flecha 20"/>
          <p:cNvCxnSpPr/>
          <p:nvPr/>
        </p:nvCxnSpPr>
        <p:spPr bwMode="auto">
          <a:xfrm rot="5400000">
            <a:off x="3620217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8145FB-1BE7-4B47-835E-1B1D2AA21F4E}"/>
              </a:ext>
            </a:extLst>
          </p:cNvPr>
          <p:cNvSpPr txBox="1"/>
          <p:nvPr/>
        </p:nvSpPr>
        <p:spPr>
          <a:xfrm>
            <a:off x="5533049" y="3873162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 enqueue one element into the list: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52EA-E04C-694D-AED5-94A9C8CCC229}"/>
              </a:ext>
            </a:extLst>
          </p:cNvPr>
          <p:cNvSpPr txBox="1"/>
          <p:nvPr/>
        </p:nvSpPr>
        <p:spPr>
          <a:xfrm>
            <a:off x="6263503" y="4382313"/>
            <a:ext cx="607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We first need to check if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33333880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430377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01318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0411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3184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0149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5993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7153832" y="594788"/>
            <a:ext cx="647837" cy="1753195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 bwMode="auto">
          <a:xfrm flipV="1">
            <a:off x="477675" y="5062793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20A0DC-3C02-8342-94AB-1FBB781266B4}"/>
              </a:ext>
            </a:extLst>
          </p:cNvPr>
          <p:cNvSpPr txBox="1"/>
          <p:nvPr/>
        </p:nvSpPr>
        <p:spPr>
          <a:xfrm>
            <a:off x="6841067" y="3668890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the queue is empty: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Update tail to point 0</a:t>
            </a:r>
          </a:p>
        </p:txBody>
      </p:sp>
    </p:spTree>
    <p:extLst>
      <p:ext uri="{BB962C8B-B14F-4D97-AF65-F5344CB8AC3E}">
        <p14:creationId xmlns:p14="http://schemas.microsoft.com/office/powerpoint/2010/main" val="20182040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430377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0411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18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27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9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30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7153832" y="594788"/>
            <a:ext cx="647837" cy="17531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C5A80C-54CF-F446-A825-E02A68EAF4D0}"/>
              </a:ext>
            </a:extLst>
          </p:cNvPr>
          <p:cNvSpPr txBox="1"/>
          <p:nvPr/>
        </p:nvSpPr>
        <p:spPr>
          <a:xfrm>
            <a:off x="6841067" y="3668890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the queue is empty: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Update tail to point 0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Update front to point 0</a:t>
            </a:r>
          </a:p>
        </p:txBody>
      </p:sp>
    </p:spTree>
    <p:extLst>
      <p:ext uri="{BB962C8B-B14F-4D97-AF65-F5344CB8AC3E}">
        <p14:creationId xmlns:p14="http://schemas.microsoft.com/office/powerpoint/2010/main" val="36377399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430377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0411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152888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648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2395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954681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7153832" y="594788"/>
            <a:ext cx="647837" cy="175319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939852" y="2665368"/>
            <a:ext cx="3748142" cy="17340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ENQUEUE(x)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0423539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430377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0411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320120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64880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9627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1219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88107" y="601197"/>
            <a:ext cx="647837" cy="175319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939852" y="2665368"/>
            <a:ext cx="3748142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ENQUEUE(x)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A[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]=x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6939853" y="4388136"/>
            <a:ext cx="3818580" cy="45218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380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430377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0411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320120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64880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9627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1219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88107" y="601197"/>
            <a:ext cx="647837" cy="175319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939852" y="2665368"/>
            <a:ext cx="3748142" cy="214449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ENQUEUE(x)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A[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7148697" y="601197"/>
            <a:ext cx="636271" cy="17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6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64880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1219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88107" y="601197"/>
            <a:ext cx="647837" cy="175319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939852" y="2665368"/>
            <a:ext cx="3748142" cy="29653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ENQUEUE(x)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A[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]=x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else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=tail+1</a:t>
            </a: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7148697" y="601197"/>
            <a:ext cx="636271" cy="1753195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 bwMode="auto">
          <a:xfrm>
            <a:off x="6939853" y="4840322"/>
            <a:ext cx="3818580" cy="82073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250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031109" y="4388136"/>
          <a:ext cx="41216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2400" dirty="0">
                        <a:solidFill>
                          <a:srgbClr val="7F7F7F"/>
                        </a:solidFill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287441" y="5091467"/>
            <a:ext cx="0" cy="1076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3034" y="54108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667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9675" y="3338285"/>
            <a:ext cx="4081460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667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00935" y="5091468"/>
            <a:ext cx="0" cy="406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7475" y="6022777"/>
            <a:ext cx="1174236" cy="5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2667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667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4188107" y="2274844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4188107" y="676527"/>
            <a:ext cx="21497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4863624" y="391588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64880" y="-9905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2133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33131" y="-92641"/>
            <a:ext cx="1002720" cy="5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133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2133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133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133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4121913" y="385179"/>
            <a:ext cx="419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6667708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3695809" y="1239694"/>
            <a:ext cx="272145" cy="438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188107" y="601197"/>
            <a:ext cx="647837" cy="1753195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4755095" y="631631"/>
            <a:ext cx="636271" cy="175319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939852" y="2665368"/>
            <a:ext cx="3748142" cy="337579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667" b="1" dirty="0" err="1">
                <a:latin typeface="Consolas"/>
                <a:cs typeface="Consolas"/>
              </a:rPr>
              <a:t>function</a:t>
            </a:r>
            <a:r>
              <a:rPr lang="es-ES" sz="2667" dirty="0">
                <a:latin typeface="Consolas"/>
                <a:cs typeface="Consolas"/>
              </a:rPr>
              <a:t> ENQUEUE(x)</a:t>
            </a:r>
          </a:p>
          <a:p>
            <a:r>
              <a:rPr lang="es-ES" sz="2667" dirty="0">
                <a:latin typeface="Consolas"/>
                <a:cs typeface="Consolas"/>
              </a:rPr>
              <a:t>   </a:t>
            </a:r>
            <a:r>
              <a:rPr lang="es-ES" sz="2667" dirty="0" err="1">
                <a:latin typeface="Consolas"/>
                <a:cs typeface="Consolas"/>
              </a:rPr>
              <a:t>if</a:t>
            </a:r>
            <a:r>
              <a:rPr lang="es-ES" sz="2667" dirty="0">
                <a:latin typeface="Consolas"/>
                <a:cs typeface="Consolas"/>
              </a:rPr>
              <a:t> (ISEMPTY())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front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=0</a:t>
            </a:r>
          </a:p>
          <a:p>
            <a:r>
              <a:rPr lang="es-ES" sz="2667" dirty="0">
                <a:latin typeface="Consolas"/>
                <a:cs typeface="Consolas"/>
              </a:rPr>
              <a:t>     A[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]=x</a:t>
            </a:r>
          </a:p>
          <a:p>
            <a:r>
              <a:rPr lang="es-ES" sz="2667" dirty="0">
                <a:latin typeface="Consolas"/>
                <a:cs typeface="Consolas"/>
              </a:rPr>
              <a:t>  </a:t>
            </a:r>
            <a:r>
              <a:rPr lang="es-ES" sz="2667" dirty="0" err="1">
                <a:latin typeface="Consolas"/>
                <a:cs typeface="Consolas"/>
              </a:rPr>
              <a:t>else</a:t>
            </a:r>
            <a:endParaRPr lang="es-ES" sz="2667" dirty="0">
              <a:latin typeface="Consolas"/>
              <a:cs typeface="Consolas"/>
            </a:endParaRPr>
          </a:p>
          <a:p>
            <a:r>
              <a:rPr lang="es-ES" sz="2667" dirty="0">
                <a:latin typeface="Consolas"/>
                <a:cs typeface="Consolas"/>
              </a:rPr>
              <a:t>     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=tail+1</a:t>
            </a:r>
          </a:p>
          <a:p>
            <a:r>
              <a:rPr lang="es-ES" sz="2667" dirty="0">
                <a:latin typeface="Consolas"/>
                <a:cs typeface="Consolas"/>
              </a:rPr>
              <a:t>     A[</a:t>
            </a:r>
            <a:r>
              <a:rPr lang="es-ES" sz="2667" dirty="0" err="1">
                <a:latin typeface="Consolas"/>
                <a:cs typeface="Consolas"/>
              </a:rPr>
              <a:t>tail</a:t>
            </a:r>
            <a:r>
              <a:rPr lang="es-ES" sz="2667" dirty="0">
                <a:latin typeface="Consolas"/>
                <a:cs typeface="Consolas"/>
              </a:rPr>
              <a:t>]=x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6939853" y="4811765"/>
            <a:ext cx="3818580" cy="1190104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268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6454</Words>
  <Application>Microsoft Macintosh PowerPoint</Application>
  <PresentationFormat>Widescreen</PresentationFormat>
  <Paragraphs>2278</Paragraphs>
  <Slides>155</Slides>
  <Notes>155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62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Lahcen Ouarbya</dc:creator>
  <cp:lastModifiedBy>Lahcen Ouarbya</cp:lastModifiedBy>
  <cp:revision>3</cp:revision>
  <dcterms:created xsi:type="dcterms:W3CDTF">2021-01-17T20:59:58Z</dcterms:created>
  <dcterms:modified xsi:type="dcterms:W3CDTF">2021-01-18T08:23:00Z</dcterms:modified>
</cp:coreProperties>
</file>