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20"/>
  </p:notesMasterIdLst>
  <p:handoutMasterIdLst>
    <p:handoutMasterId r:id="rId21"/>
  </p:handoutMasterIdLst>
  <p:sldIdLst>
    <p:sldId id="362" r:id="rId6"/>
    <p:sldId id="799" r:id="rId7"/>
    <p:sldId id="801" r:id="rId8"/>
    <p:sldId id="802" r:id="rId9"/>
    <p:sldId id="803" r:id="rId10"/>
    <p:sldId id="798" r:id="rId11"/>
    <p:sldId id="773" r:id="rId12"/>
    <p:sldId id="811" r:id="rId13"/>
    <p:sldId id="805" r:id="rId14"/>
    <p:sldId id="808" r:id="rId15"/>
    <p:sldId id="809" r:id="rId16"/>
    <p:sldId id="807" r:id="rId17"/>
    <p:sldId id="812" r:id="rId18"/>
    <p:sldId id="810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BDBE"/>
    <a:srgbClr val="57B3B6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9390" autoAdjust="0"/>
  </p:normalViewPr>
  <p:slideViewPr>
    <p:cSldViewPr snapToGrid="0" snapToObjects="1">
      <p:cViewPr varScale="1">
        <p:scale>
          <a:sx n="171" d="100"/>
          <a:sy n="171" d="100"/>
        </p:scale>
        <p:origin x="416" y="168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0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36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Data structures</a:t>
            </a:r>
          </a:p>
          <a:p>
            <a:pPr marL="0" indent="0" algn="ctr">
              <a:buClrTx/>
              <a:buNone/>
            </a:pPr>
            <a:r>
              <a:rPr lang="en-GB" sz="36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i</a:t>
            </a:r>
            <a:r>
              <a:rPr lang="en-GB" sz="360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ntroduction</a:t>
            </a:r>
            <a:endParaRPr lang="en-GB" sz="36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839923" y="3616343"/>
            <a:ext cx="396387" cy="444419"/>
          </a:xfrm>
          <a:prstGeom prst="rect">
            <a:avLst/>
          </a:prstGeom>
        </p:spPr>
      </p:pic>
      <p:cxnSp>
        <p:nvCxnSpPr>
          <p:cNvPr id="16" name="Conector recto 15" descr="dotted line to represent data being organised in a linear manner."/>
          <p:cNvCxnSpPr/>
          <p:nvPr/>
        </p:nvCxnSpPr>
        <p:spPr bwMode="auto">
          <a:xfrm>
            <a:off x="2378463" y="3838553"/>
            <a:ext cx="4374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Conector recto de flecha 13" descr="arrow to represent data being organised in a linear manner."/>
          <p:cNvCxnSpPr/>
          <p:nvPr/>
        </p:nvCxnSpPr>
        <p:spPr bwMode="auto">
          <a:xfrm flipV="1">
            <a:off x="2072669" y="3832201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Imagen 9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652266" y="3616343"/>
            <a:ext cx="396386" cy="444419"/>
          </a:xfrm>
          <a:prstGeom prst="rect">
            <a:avLst/>
          </a:prstGeom>
        </p:spPr>
      </p:pic>
      <p:cxnSp>
        <p:nvCxnSpPr>
          <p:cNvPr id="13" name="Conector recto de flecha 12" descr="Arrow to represent data being organised in a linear manner."/>
          <p:cNvCxnSpPr/>
          <p:nvPr/>
        </p:nvCxnSpPr>
        <p:spPr bwMode="auto">
          <a:xfrm flipV="1">
            <a:off x="1447564" y="3833488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Imagen 8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051268" y="3615056"/>
            <a:ext cx="396386" cy="444419"/>
          </a:xfrm>
          <a:prstGeom prst="rect">
            <a:avLst/>
          </a:prstGeom>
        </p:spPr>
      </p:pic>
      <p:cxnSp>
        <p:nvCxnSpPr>
          <p:cNvPr id="3" name="Conector recto de flecha 2" descr="Arrow to represent data being organised in a linear manner."/>
          <p:cNvCxnSpPr/>
          <p:nvPr/>
        </p:nvCxnSpPr>
        <p:spPr bwMode="auto">
          <a:xfrm flipV="1">
            <a:off x="831194" y="3837266"/>
            <a:ext cx="224280" cy="1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Imagen 7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424902" y="3616343"/>
            <a:ext cx="396386" cy="4444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2298561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Data is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organised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in a</a:t>
            </a:r>
          </a:p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   specific way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1725310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Is a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container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of data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CEB1C-6165-1240-B90B-EF6360DF950B}"/>
              </a:ext>
            </a:extLst>
          </p:cNvPr>
          <p:cNvSpPr txBox="1"/>
          <p:nvPr/>
        </p:nvSpPr>
        <p:spPr>
          <a:xfrm>
            <a:off x="4043271" y="3666127"/>
            <a:ext cx="370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Lists are organised in a linear manner.</a:t>
            </a:r>
          </a:p>
        </p:txBody>
      </p:sp>
    </p:spTree>
    <p:extLst>
      <p:ext uri="{BB962C8B-B14F-4D97-AF65-F5344CB8AC3E}">
        <p14:creationId xmlns:p14="http://schemas.microsoft.com/office/powerpoint/2010/main" val="56387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2526947" y="3892235"/>
            <a:ext cx="396386" cy="444419"/>
          </a:xfrm>
          <a:prstGeom prst="rect">
            <a:avLst/>
          </a:prstGeom>
        </p:spPr>
      </p:pic>
      <p:cxnSp>
        <p:nvCxnSpPr>
          <p:cNvPr id="18" name="Conector recto de flecha 17" descr="Arrow pointing towards square box that represents part of a data structure."/>
          <p:cNvCxnSpPr/>
          <p:nvPr/>
        </p:nvCxnSpPr>
        <p:spPr bwMode="auto">
          <a:xfrm>
            <a:off x="2288249" y="3624115"/>
            <a:ext cx="336418" cy="26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Imagen 19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67845" y="4626236"/>
            <a:ext cx="396386" cy="444419"/>
          </a:xfrm>
          <a:prstGeom prst="rect">
            <a:avLst/>
          </a:prstGeom>
        </p:spPr>
      </p:pic>
      <p:cxnSp>
        <p:nvCxnSpPr>
          <p:cNvPr id="22" name="Conector recto de flecha 21" descr="Arrow pointing towards square box that represents part of a data structure."/>
          <p:cNvCxnSpPr/>
          <p:nvPr/>
        </p:nvCxnSpPr>
        <p:spPr bwMode="auto">
          <a:xfrm>
            <a:off x="1675619" y="4335505"/>
            <a:ext cx="336418" cy="26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9" name="Imagen 18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709168" y="4624935"/>
            <a:ext cx="396386" cy="444419"/>
          </a:xfrm>
          <a:prstGeom prst="rect">
            <a:avLst/>
          </a:prstGeom>
        </p:spPr>
      </p:pic>
      <p:cxnSp>
        <p:nvCxnSpPr>
          <p:cNvPr id="21" name="Conector recto de flecha 20" descr="Arrow pointing towards square box that represents part of a data structure."/>
          <p:cNvCxnSpPr>
            <a:cxnSpLocks/>
          </p:cNvCxnSpPr>
          <p:nvPr/>
        </p:nvCxnSpPr>
        <p:spPr bwMode="auto">
          <a:xfrm flipH="1">
            <a:off x="919945" y="4335046"/>
            <a:ext cx="336418" cy="26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Imagen 8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267798" y="3915102"/>
            <a:ext cx="396386" cy="444419"/>
          </a:xfrm>
          <a:prstGeom prst="rect">
            <a:avLst/>
          </a:prstGeom>
        </p:spPr>
      </p:pic>
      <p:cxnSp>
        <p:nvCxnSpPr>
          <p:cNvPr id="3" name="Conector recto de flecha 2" descr="Arrow pointing towards square box that represents part of a data structure."/>
          <p:cNvCxnSpPr>
            <a:cxnSpLocks/>
          </p:cNvCxnSpPr>
          <p:nvPr/>
        </p:nvCxnSpPr>
        <p:spPr bwMode="auto">
          <a:xfrm flipH="1">
            <a:off x="1523795" y="3627798"/>
            <a:ext cx="336418" cy="260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8" name="Imagen 7" descr="square to represent a container of da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3" t="29236" r="44932" b="50518"/>
          <a:stretch/>
        </p:blipFill>
        <p:spPr>
          <a:xfrm rot="16200000">
            <a:off x="1884230" y="3216314"/>
            <a:ext cx="396386" cy="4444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2298561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Data is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organised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in a</a:t>
            </a:r>
          </a:p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   specific way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1725310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Is a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container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of data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CD09F-F14C-D847-B1D9-633110C303F7}"/>
              </a:ext>
            </a:extLst>
          </p:cNvPr>
          <p:cNvSpPr txBox="1"/>
          <p:nvPr/>
        </p:nvSpPr>
        <p:spPr>
          <a:xfrm>
            <a:off x="3166946" y="3891890"/>
            <a:ext cx="514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Trees and Heaps are organised in hierarchical manner</a:t>
            </a:r>
          </a:p>
        </p:txBody>
      </p:sp>
    </p:spTree>
    <p:extLst>
      <p:ext uri="{BB962C8B-B14F-4D97-AF65-F5344CB8AC3E}">
        <p14:creationId xmlns:p14="http://schemas.microsoft.com/office/powerpoint/2010/main" val="20160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65686" y="3339711"/>
            <a:ext cx="4189192" cy="80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3. Specific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functions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to manipulate and access data 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2298561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Data is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organised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in a</a:t>
            </a:r>
          </a:p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   specific way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1725310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Is a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container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of data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B0BA72-61A2-B647-97DA-FAB7DE46EBE6}"/>
              </a:ext>
            </a:extLst>
          </p:cNvPr>
          <p:cNvSpPr/>
          <p:nvPr/>
        </p:nvSpPr>
        <p:spPr bwMode="auto">
          <a:xfrm>
            <a:off x="4356410" y="3339711"/>
            <a:ext cx="332714" cy="6598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0FCEC-9F03-404D-AFA0-8A4BE0C1A1E2}"/>
              </a:ext>
            </a:extLst>
          </p:cNvPr>
          <p:cNvSpPr txBox="1"/>
          <p:nvPr/>
        </p:nvSpPr>
        <p:spPr>
          <a:xfrm>
            <a:off x="4689124" y="3479180"/>
            <a:ext cx="3544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example:</a:t>
            </a:r>
          </a:p>
          <a:p>
            <a:r>
              <a:rPr lang="en-GB" dirty="0"/>
              <a:t>the main function of </a:t>
            </a:r>
            <a:r>
              <a:rPr lang="en-GB" dirty="0" err="1"/>
              <a:t>hashtables</a:t>
            </a:r>
            <a:r>
              <a:rPr lang="en-GB" dirty="0"/>
              <a:t> are: </a:t>
            </a:r>
          </a:p>
          <a:p>
            <a:r>
              <a:rPr lang="en-GB" dirty="0">
                <a:solidFill>
                  <a:srgbClr val="5BBDBE"/>
                </a:solidFill>
              </a:rPr>
              <a:t>search, insert and remove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3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099" y="1725310"/>
            <a:ext cx="8495061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ClrTx/>
              <a:buFontTx/>
              <a:buAutoNum type="arabicPeriod"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We will see what specific function are used for each data structure</a:t>
            </a:r>
          </a:p>
          <a:p>
            <a:pPr marL="342900" indent="-342900">
              <a:buClrTx/>
              <a:buFontTx/>
              <a:buAutoNum type="arabicPeriod"/>
            </a:pPr>
            <a:r>
              <a:rPr lang="en-GB" sz="1800" dirty="0">
                <a:latin typeface="Roboto Slab" pitchFamily="2" charset="0"/>
                <a:ea typeface="Roboto Slab" pitchFamily="2" charset="0"/>
              </a:rPr>
              <a:t>Data structures and algorithms are closely related</a:t>
            </a:r>
          </a:p>
          <a:p>
            <a:pPr marL="642938" lvl="1" indent="-342900">
              <a:buClrTx/>
              <a:buFontTx/>
              <a:buAutoNum type="arabicPeriod"/>
            </a:pPr>
            <a:r>
              <a:rPr lang="en-GB" sz="1500" dirty="0">
                <a:latin typeface="Roboto Slab" pitchFamily="2" charset="0"/>
                <a:ea typeface="Roboto Slab" pitchFamily="2" charset="0"/>
              </a:rPr>
              <a:t>You can not have a data structure without a series of algorithms  to help us operate the data stored in the data structure</a:t>
            </a: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7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Lists, stacks and queues</a:t>
            </a:r>
            <a:endParaRPr lang="en-GB" sz="20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Data Structures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76689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5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68525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409F646-E794-CC4E-BF62-D8FB3966276D}"/>
              </a:ext>
            </a:extLst>
          </p:cNvPr>
          <p:cNvSpPr/>
          <p:nvPr/>
        </p:nvSpPr>
        <p:spPr bwMode="auto">
          <a:xfrm>
            <a:off x="4557132" y="301961"/>
            <a:ext cx="508503" cy="2269789"/>
          </a:xfrm>
          <a:prstGeom prst="rightBrace">
            <a:avLst>
              <a:gd name="adj1" fmla="val 8333"/>
              <a:gd name="adj2" fmla="val 486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E875-6755-E14D-B66A-FD47F9B36EB2}"/>
              </a:ext>
            </a:extLst>
          </p:cNvPr>
          <p:cNvSpPr txBox="1"/>
          <p:nvPr/>
        </p:nvSpPr>
        <p:spPr>
          <a:xfrm>
            <a:off x="5121325" y="1011560"/>
            <a:ext cx="4215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Time and space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Recursive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Comparison and no comparison sorting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Hashing  </a:t>
            </a:r>
          </a:p>
        </p:txBody>
      </p:sp>
    </p:spTree>
    <p:extLst>
      <p:ext uri="{BB962C8B-B14F-4D97-AF65-F5344CB8AC3E}">
        <p14:creationId xmlns:p14="http://schemas.microsoft.com/office/powerpoint/2010/main" val="319156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Data Structures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68525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A2FC020-699B-424A-9599-49EC3CB7A81E}"/>
              </a:ext>
            </a:extLst>
          </p:cNvPr>
          <p:cNvSpPr/>
          <p:nvPr/>
        </p:nvSpPr>
        <p:spPr bwMode="auto">
          <a:xfrm>
            <a:off x="4637849" y="2809553"/>
            <a:ext cx="508503" cy="2269789"/>
          </a:xfrm>
          <a:prstGeom prst="rightBrace">
            <a:avLst>
              <a:gd name="adj1" fmla="val 8333"/>
              <a:gd name="adj2" fmla="val 486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20555-46A1-344A-8749-1C922CC4770C}"/>
              </a:ext>
            </a:extLst>
          </p:cNvPr>
          <p:cNvSpPr txBox="1"/>
          <p:nvPr/>
        </p:nvSpPr>
        <p:spPr>
          <a:xfrm>
            <a:off x="5055670" y="3500133"/>
            <a:ext cx="4021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structures are data containers where data is organised in a specific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simplest data structure has a linear organisation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first one we will study </a:t>
            </a:r>
          </a:p>
        </p:txBody>
      </p:sp>
    </p:spTree>
    <p:extLst>
      <p:ext uri="{BB962C8B-B14F-4D97-AF65-F5344CB8AC3E}">
        <p14:creationId xmlns:p14="http://schemas.microsoft.com/office/powerpoint/2010/main" val="50231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Data Structures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Lists, stacks and </a:t>
            </a:r>
            <a:r>
              <a:rPr lang="en-GB" sz="20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queues</a:t>
            </a:r>
            <a:endParaRPr lang="en-GB" sz="20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68525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  <a:cs typeface="Arial" panose="020B0604020202020204" pitchFamily="34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endParaRPr lang="en-GB" sz="2400" dirty="0">
              <a:latin typeface="Roboto Slab" pitchFamily="2" charset="0"/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3562059-D815-B548-B038-D91AE6978CF4}"/>
              </a:ext>
            </a:extLst>
          </p:cNvPr>
          <p:cNvSpPr/>
          <p:nvPr/>
        </p:nvSpPr>
        <p:spPr bwMode="auto">
          <a:xfrm>
            <a:off x="4571999" y="2724920"/>
            <a:ext cx="446049" cy="50850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D6610-1E9F-B34E-AEC7-054B0F273202}"/>
              </a:ext>
            </a:extLst>
          </p:cNvPr>
          <p:cNvSpPr txBox="1"/>
          <p:nvPr/>
        </p:nvSpPr>
        <p:spPr>
          <a:xfrm>
            <a:off x="5088605" y="279450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data structures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F5F04-B198-F241-A4A4-0113BBD1C25A}"/>
              </a:ext>
            </a:extLst>
          </p:cNvPr>
          <p:cNvSpPr txBox="1"/>
          <p:nvPr/>
        </p:nvSpPr>
        <p:spPr>
          <a:xfrm>
            <a:off x="5018048" y="3185176"/>
            <a:ext cx="392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have already seen arrays and </a:t>
            </a:r>
            <a:r>
              <a:rPr lang="en-GB" sz="1400" dirty="0" err="1"/>
              <a:t>Hashtables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All linear data structures  store one number after the other following a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But they differ in the way to access elements</a:t>
            </a:r>
          </a:p>
        </p:txBody>
      </p:sp>
    </p:spTree>
    <p:extLst>
      <p:ext uri="{BB962C8B-B14F-4D97-AF65-F5344CB8AC3E}">
        <p14:creationId xmlns:p14="http://schemas.microsoft.com/office/powerpoint/2010/main" val="175393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Lists, stacks and queues</a:t>
            </a:r>
            <a:endParaRPr lang="en-GB" sz="20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Data Structures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68525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47C74A4-C3F2-4040-B071-2796F6BD6B1C}"/>
              </a:ext>
            </a:extLst>
          </p:cNvPr>
          <p:cNvSpPr/>
          <p:nvPr/>
        </p:nvSpPr>
        <p:spPr bwMode="auto">
          <a:xfrm>
            <a:off x="4610603" y="3300761"/>
            <a:ext cx="266196" cy="109277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33599-3FE3-2B41-96ED-F957D248E798}"/>
              </a:ext>
            </a:extLst>
          </p:cNvPr>
          <p:cNvSpPr txBox="1"/>
          <p:nvPr/>
        </p:nvSpPr>
        <p:spPr>
          <a:xfrm>
            <a:off x="4947358" y="371523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type of non linear 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CCE7E-C276-4747-9371-CCE484AF8474}"/>
              </a:ext>
            </a:extLst>
          </p:cNvPr>
          <p:cNvSpPr txBox="1"/>
          <p:nvPr/>
        </p:nvSpPr>
        <p:spPr>
          <a:xfrm>
            <a:off x="4724400" y="3269147"/>
            <a:ext cx="435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 linear DS have hierarchical organisation</a:t>
            </a:r>
          </a:p>
        </p:txBody>
      </p:sp>
    </p:spTree>
    <p:extLst>
      <p:ext uri="{BB962C8B-B14F-4D97-AF65-F5344CB8AC3E}">
        <p14:creationId xmlns:p14="http://schemas.microsoft.com/office/powerpoint/2010/main" val="107631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445424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885032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Heaps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3308239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Trees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72492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Lists, stacks and queues</a:t>
            </a:r>
            <a:endParaRPr lang="en-GB" sz="20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18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3574337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Data Structures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2049168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Hashing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1479960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Sorting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978873" y="903167"/>
            <a:ext cx="3522569" cy="50850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Recursion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3" y="319848"/>
            <a:ext cx="3522569" cy="508503"/>
          </a:xfr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Analysis of algorithms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-519434" y="1168525"/>
            <a:ext cx="2269788" cy="50850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200" dirty="0">
                <a:latin typeface="Roboto Slab" pitchFamily="2" charset="0"/>
                <a:ea typeface="Roboto Slab" pitchFamily="2" charset="0"/>
              </a:rPr>
              <a:t>Algorithms</a:t>
            </a:r>
            <a:endParaRPr lang="en-GB" sz="22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98D0A9-9809-4244-969E-1A9B0AAD3FF7}"/>
              </a:ext>
            </a:extLst>
          </p:cNvPr>
          <p:cNvSpPr/>
          <p:nvPr/>
        </p:nvSpPr>
        <p:spPr bwMode="auto">
          <a:xfrm>
            <a:off x="4572000" y="3308239"/>
            <a:ext cx="319668" cy="1654504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4BAA-3716-AF4D-83C9-603959C8F454}"/>
              </a:ext>
            </a:extLst>
          </p:cNvPr>
          <p:cNvSpPr txBox="1"/>
          <p:nvPr/>
        </p:nvSpPr>
        <p:spPr>
          <a:xfrm>
            <a:off x="5025482" y="3950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12862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question mark.ai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8" t="57613" r="39979" b="30590"/>
          <a:stretch/>
        </p:blipFill>
        <p:spPr>
          <a:xfrm rot="16200000">
            <a:off x="1454638" y="2259380"/>
            <a:ext cx="974652" cy="76200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658095" y="164455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FontTx/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21240-9A1A-4F42-99FE-F26DAA0E38A1}"/>
              </a:ext>
            </a:extLst>
          </p:cNvPr>
          <p:cNvSpPr txBox="1"/>
          <p:nvPr/>
        </p:nvSpPr>
        <p:spPr>
          <a:xfrm>
            <a:off x="658095" y="325615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Lets define what a data structure is</a:t>
            </a:r>
          </a:p>
        </p:txBody>
      </p:sp>
    </p:spTree>
    <p:extLst>
      <p:ext uri="{BB962C8B-B14F-4D97-AF65-F5344CB8AC3E}">
        <p14:creationId xmlns:p14="http://schemas.microsoft.com/office/powerpoint/2010/main" val="268866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2298561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1725310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Is a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container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of data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2298561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2. Data is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organised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in a</a:t>
            </a:r>
          </a:p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    specific way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292100" y="1725310"/>
            <a:ext cx="4162778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1. Is a </a:t>
            </a:r>
            <a:r>
              <a:rPr lang="en-GB" sz="2400" dirty="0">
                <a:solidFill>
                  <a:srgbClr val="3C8C93"/>
                </a:solidFill>
                <a:latin typeface="Roboto Slab" pitchFamily="2" charset="0"/>
                <a:ea typeface="Roboto Slab" pitchFamily="2" charset="0"/>
              </a:rPr>
              <a:t>container</a:t>
            </a:r>
            <a:r>
              <a:rPr lang="en-GB" sz="2400" dirty="0">
                <a:latin typeface="Roboto Slab" pitchFamily="2" charset="0"/>
                <a:ea typeface="Roboto Slab" pitchFamily="2" charset="0"/>
              </a:rPr>
              <a:t> of data</a:t>
            </a: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>
              <a:buFontTx/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 txBox="1">
            <a:spLocks/>
          </p:cNvSpPr>
          <p:nvPr/>
        </p:nvSpPr>
        <p:spPr bwMode="auto">
          <a:xfrm>
            <a:off x="86595" y="885732"/>
            <a:ext cx="2785015" cy="50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550" 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2250" i="1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3000" 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ClrTx/>
              <a:buFont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Data Structure</a:t>
            </a: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46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2D6634-8C61-44B0-8C9A-461444A3A20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5620a10-58d8-4602-af8b-e2b4eec3245a"/>
    <ds:schemaRef ds:uri="http://purl.org/dc/elements/1.1/"/>
    <ds:schemaRef ds:uri="http://schemas.microsoft.com/office/2006/metadata/properties"/>
    <ds:schemaRef ds:uri="4f37539b-1577-461a-a534-c40bf1b53cf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388F7-70BA-47E3-B022-C8155B59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66255</TotalTime>
  <Words>365</Words>
  <Application>Microsoft Macintosh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Roboto Slab</vt:lpstr>
      <vt:lpstr>Times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628</cp:revision>
  <cp:lastPrinted>2019-07-09T17:04:45Z</cp:lastPrinted>
  <dcterms:created xsi:type="dcterms:W3CDTF">2018-10-29T10:08:54Z</dcterms:created>
  <dcterms:modified xsi:type="dcterms:W3CDTF">2021-01-06T14:57:30Z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