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45"/>
  </p:notesMasterIdLst>
  <p:handoutMasterIdLst>
    <p:handoutMasterId r:id="rId46"/>
  </p:handoutMasterIdLst>
  <p:sldIdLst>
    <p:sldId id="362" r:id="rId6"/>
    <p:sldId id="851" r:id="rId7"/>
    <p:sldId id="852" r:id="rId8"/>
    <p:sldId id="889" r:id="rId9"/>
    <p:sldId id="853" r:id="rId10"/>
    <p:sldId id="799" r:id="rId11"/>
    <p:sldId id="854" r:id="rId12"/>
    <p:sldId id="855" r:id="rId13"/>
    <p:sldId id="856" r:id="rId14"/>
    <p:sldId id="857" r:id="rId15"/>
    <p:sldId id="858" r:id="rId16"/>
    <p:sldId id="860" r:id="rId17"/>
    <p:sldId id="861" r:id="rId18"/>
    <p:sldId id="863" r:id="rId19"/>
    <p:sldId id="864" r:id="rId20"/>
    <p:sldId id="890" r:id="rId21"/>
    <p:sldId id="865" r:id="rId22"/>
    <p:sldId id="866" r:id="rId23"/>
    <p:sldId id="867" r:id="rId24"/>
    <p:sldId id="801" r:id="rId25"/>
    <p:sldId id="868" r:id="rId26"/>
    <p:sldId id="869" r:id="rId27"/>
    <p:sldId id="870" r:id="rId28"/>
    <p:sldId id="871" r:id="rId29"/>
    <p:sldId id="872" r:id="rId30"/>
    <p:sldId id="873" r:id="rId31"/>
    <p:sldId id="874" r:id="rId32"/>
    <p:sldId id="875" r:id="rId33"/>
    <p:sldId id="876" r:id="rId34"/>
    <p:sldId id="877" r:id="rId35"/>
    <p:sldId id="878" r:id="rId36"/>
    <p:sldId id="879" r:id="rId37"/>
    <p:sldId id="880" r:id="rId38"/>
    <p:sldId id="881" r:id="rId39"/>
    <p:sldId id="882" r:id="rId40"/>
    <p:sldId id="884" r:id="rId41"/>
    <p:sldId id="888" r:id="rId42"/>
    <p:sldId id="887" r:id="rId43"/>
    <p:sldId id="891" r:id="rId4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8FC"/>
    <a:srgbClr val="57B3B6"/>
    <a:srgbClr val="5BBDBE"/>
    <a:srgbClr val="D88A41"/>
    <a:srgbClr val="FFAD0E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9390" autoAdjust="0"/>
  </p:normalViewPr>
  <p:slideViewPr>
    <p:cSldViewPr snapToGrid="0" snapToObjects="1">
      <p:cViewPr varScale="1">
        <p:scale>
          <a:sx n="171" d="100"/>
          <a:sy n="171" d="100"/>
        </p:scale>
        <p:origin x="416" y="16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39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Linked lists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FC309-DF83-5249-ACF3-2377E9464C3A}"/>
              </a:ext>
            </a:extLst>
          </p:cNvPr>
          <p:cNvSpPr txBox="1"/>
          <p:nvPr/>
        </p:nvSpPr>
        <p:spPr>
          <a:xfrm>
            <a:off x="1449658" y="2162872"/>
            <a:ext cx="6519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we looked at how linked lists are organised in memory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How this complicated organisation of memory  can be better understood by thinking of a linked list as  treasure hunt.</a:t>
            </a:r>
          </a:p>
          <a:p>
            <a:r>
              <a:rPr lang="en-GB" dirty="0"/>
              <a:t>Now: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We study the pseudo-code of one of the main functions associated to this data structure, </a:t>
            </a:r>
            <a:r>
              <a:rPr lang="en-GB" dirty="0">
                <a:solidFill>
                  <a:srgbClr val="5BBDBE"/>
                </a:solidFill>
              </a:rPr>
              <a:t>INSERT</a:t>
            </a:r>
            <a:r>
              <a:rPr lang="en-GB" dirty="0"/>
              <a:t>  function.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0373" y="3358440"/>
            <a:ext cx="396386" cy="607701"/>
          </a:xfrm>
          <a:prstGeom prst="rect">
            <a:avLst/>
          </a:prstGeom>
        </p:spPr>
      </p:pic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4775" y="1316976"/>
            <a:ext cx="396386" cy="444419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1141" y="1315689"/>
            <a:ext cx="396386" cy="444419"/>
          </a:xfrm>
          <a:prstGeom prst="rect">
            <a:avLst/>
          </a:prstGeom>
        </p:spPr>
      </p:pic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52139" y="1316976"/>
            <a:ext cx="396386" cy="444419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 bwMode="auto">
          <a:xfrm flipV="1">
            <a:off x="731067" y="1537899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 flipV="1">
            <a:off x="1347437" y="153412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 rot="5400000" flipV="1">
            <a:off x="389580" y="122692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6351" y="74367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2623" y="13210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601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939" y="134871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7731" y="1362430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Simplest representation of a linked list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014760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60721" y="299585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5017" y="252309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4259" y="31004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41226" y="36710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35844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4172" y="349581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021411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0455" y="310714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365091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0368" y="350246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70192" y="332526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024470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3336" y="311020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3249" y="350552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73073" y="332832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0258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8350" y="31115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3695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9253" y="35488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8087" y="334018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5989" y="3872589"/>
            <a:ext cx="75025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Node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300758" y="3100495"/>
            <a:ext cx="626366" cy="78155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8426" y="2574115"/>
            <a:ext cx="208361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node -&gt; data</a:t>
            </a:r>
            <a:endParaRPr lang="en-GB" sz="1800" dirty="0"/>
          </a:p>
        </p:txBody>
      </p:sp>
      <p:sp>
        <p:nvSpPr>
          <p:cNvPr id="71" name="Rectángulo 70"/>
          <p:cNvSpPr/>
          <p:nvPr/>
        </p:nvSpPr>
        <p:spPr bwMode="auto">
          <a:xfrm>
            <a:off x="2159987" y="3159352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>
            <a:stCxn id="60" idx="0"/>
          </p:cNvCxnSpPr>
          <p:nvPr/>
        </p:nvCxnSpPr>
        <p:spPr bwMode="auto">
          <a:xfrm flipV="1">
            <a:off x="2393077" y="2884353"/>
            <a:ext cx="295010" cy="225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2" name="Imagen 7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12259" y="2420493"/>
            <a:ext cx="396386" cy="607701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91349" y="255786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0978" y="1316976"/>
            <a:ext cx="396387" cy="444419"/>
          </a:xfrm>
          <a:prstGeom prst="rect">
            <a:avLst/>
          </a:prstGeom>
        </p:spPr>
      </p:pic>
      <p:cxnSp>
        <p:nvCxnSpPr>
          <p:cNvPr id="74" name="Conector recto de flecha 73"/>
          <p:cNvCxnSpPr/>
          <p:nvPr/>
        </p:nvCxnSpPr>
        <p:spPr bwMode="auto">
          <a:xfrm flipV="1">
            <a:off x="1972542" y="153283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4128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76" name="Agrupar 75"/>
          <p:cNvGrpSpPr/>
          <p:nvPr/>
        </p:nvGrpSpPr>
        <p:grpSpPr>
          <a:xfrm>
            <a:off x="2572043" y="1539186"/>
            <a:ext cx="236505" cy="150213"/>
            <a:chOff x="5320311" y="1105149"/>
            <a:chExt cx="236505" cy="150213"/>
          </a:xfrm>
        </p:grpSpPr>
        <p:cxnSp>
          <p:nvCxnSpPr>
            <p:cNvPr id="77" name="Conector recto 7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Conector recto 7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Conector recto 7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23DEB9-086C-8C46-A4BC-F21C952A14DE}"/>
              </a:ext>
            </a:extLst>
          </p:cNvPr>
          <p:cNvSpPr txBox="1"/>
          <p:nvPr/>
        </p:nvSpPr>
        <p:spPr>
          <a:xfrm>
            <a:off x="4507659" y="2678930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BBDBE"/>
                </a:solidFill>
              </a:rPr>
              <a:t>Node -&gt; data </a:t>
            </a:r>
            <a:r>
              <a:rPr lang="en-GB" dirty="0"/>
              <a:t>   refers the the data part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DD8A6-E97A-964C-A4CA-073D0D8C578A}"/>
              </a:ext>
            </a:extLst>
          </p:cNvPr>
          <p:cNvSpPr txBox="1"/>
          <p:nvPr/>
        </p:nvSpPr>
        <p:spPr>
          <a:xfrm>
            <a:off x="4051610" y="2094286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pseudo-code: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2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0373" y="3358440"/>
            <a:ext cx="396386" cy="607701"/>
          </a:xfrm>
          <a:prstGeom prst="rect">
            <a:avLst/>
          </a:prstGeom>
        </p:spPr>
      </p:pic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4775" y="1316976"/>
            <a:ext cx="396386" cy="444419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1141" y="1315689"/>
            <a:ext cx="396386" cy="444419"/>
          </a:xfrm>
          <a:prstGeom prst="rect">
            <a:avLst/>
          </a:prstGeom>
        </p:spPr>
      </p:pic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52139" y="1316976"/>
            <a:ext cx="396386" cy="444419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 bwMode="auto">
          <a:xfrm flipV="1">
            <a:off x="731067" y="1537899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 flipV="1">
            <a:off x="1347437" y="153412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 rot="5400000" flipV="1">
            <a:off x="389580" y="122692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6351" y="74367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2623" y="13210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601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939" y="134871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7731" y="1362430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Simplest representation of a linked list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014760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60721" y="299585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5017" y="252309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4259" y="31004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41226" y="36710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35844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4172" y="349581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021411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0455" y="310714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365091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0368" y="350246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70192" y="332526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024470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3336" y="311020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3249" y="350552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73073" y="332832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0258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8350" y="31115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3695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9253" y="35488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8087" y="334018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5989" y="3872589"/>
            <a:ext cx="75025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Node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300758" y="3100495"/>
            <a:ext cx="626366" cy="78155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8426" y="2574115"/>
            <a:ext cx="208361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node -&gt; data</a:t>
            </a:r>
            <a:endParaRPr lang="en-GB" sz="1800" dirty="0"/>
          </a:p>
        </p:txBody>
      </p:sp>
      <p:sp>
        <p:nvSpPr>
          <p:cNvPr id="71" name="Rectángulo 70"/>
          <p:cNvSpPr/>
          <p:nvPr/>
        </p:nvSpPr>
        <p:spPr bwMode="auto">
          <a:xfrm>
            <a:off x="2159987" y="3489570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>
            <a:stCxn id="60" idx="0"/>
          </p:cNvCxnSpPr>
          <p:nvPr/>
        </p:nvCxnSpPr>
        <p:spPr bwMode="auto">
          <a:xfrm flipV="1">
            <a:off x="2393077" y="2884353"/>
            <a:ext cx="295010" cy="225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16021" y="4017639"/>
            <a:ext cx="208361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node -&gt; next</a:t>
            </a:r>
            <a:endParaRPr lang="en-GB" sz="1800" dirty="0"/>
          </a:p>
        </p:txBody>
      </p:sp>
      <p:cxnSp>
        <p:nvCxnSpPr>
          <p:cNvPr id="72" name="Conector recto de flecha 71"/>
          <p:cNvCxnSpPr/>
          <p:nvPr/>
        </p:nvCxnSpPr>
        <p:spPr bwMode="auto">
          <a:xfrm>
            <a:off x="2416021" y="3882054"/>
            <a:ext cx="261535" cy="2222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12259" y="2420493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91349" y="255786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75" name="Imagen 7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0978" y="1316976"/>
            <a:ext cx="396387" cy="444419"/>
          </a:xfrm>
          <a:prstGeom prst="rect">
            <a:avLst/>
          </a:prstGeom>
        </p:spPr>
      </p:pic>
      <p:cxnSp>
        <p:nvCxnSpPr>
          <p:cNvPr id="76" name="Conector recto de flecha 75"/>
          <p:cNvCxnSpPr/>
          <p:nvPr/>
        </p:nvCxnSpPr>
        <p:spPr bwMode="auto">
          <a:xfrm flipV="1">
            <a:off x="1972542" y="153283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4128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78" name="Agrupar 77"/>
          <p:cNvGrpSpPr/>
          <p:nvPr/>
        </p:nvGrpSpPr>
        <p:grpSpPr>
          <a:xfrm>
            <a:off x="2572043" y="1539186"/>
            <a:ext cx="236505" cy="150213"/>
            <a:chOff x="5320311" y="1105149"/>
            <a:chExt cx="236505" cy="150213"/>
          </a:xfrm>
        </p:grpSpPr>
        <p:cxnSp>
          <p:nvCxnSpPr>
            <p:cNvPr id="79" name="Conector recto 7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Conector recto 7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ector recto 8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426612-9DD6-B548-A4A1-5CF60A9ACEC6}"/>
              </a:ext>
            </a:extLst>
          </p:cNvPr>
          <p:cNvSpPr txBox="1"/>
          <p:nvPr/>
        </p:nvSpPr>
        <p:spPr>
          <a:xfrm>
            <a:off x="4486678" y="3550390"/>
            <a:ext cx="46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BBDBE"/>
                </a:solidFill>
                <a:latin typeface="Roboto Slab" pitchFamily="2" charset="0"/>
                <a:ea typeface="Roboto Slab" pitchFamily="2" charset="0"/>
              </a:rPr>
              <a:t>node -&gt; next</a:t>
            </a:r>
            <a:r>
              <a:rPr lang="en-GB" dirty="0">
                <a:solidFill>
                  <a:srgbClr val="5BBDBE"/>
                </a:solidFill>
              </a:rPr>
              <a:t> 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refers to the address of the next element </a:t>
            </a:r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30E151-9E81-CD4D-83EF-1DED6D5DB126}"/>
              </a:ext>
            </a:extLst>
          </p:cNvPr>
          <p:cNvSpPr txBox="1"/>
          <p:nvPr/>
        </p:nvSpPr>
        <p:spPr>
          <a:xfrm>
            <a:off x="4486678" y="269153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BBDBE"/>
                </a:solidFill>
              </a:rPr>
              <a:t>node -&gt; data </a:t>
            </a:r>
            <a:r>
              <a:rPr lang="en-GB" dirty="0"/>
              <a:t>   refers the the data part 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8D66B4-B47C-0D40-8355-CBA3193AAACB}"/>
              </a:ext>
            </a:extLst>
          </p:cNvPr>
          <p:cNvSpPr txBox="1"/>
          <p:nvPr/>
        </p:nvSpPr>
        <p:spPr>
          <a:xfrm>
            <a:off x="4051610" y="2094286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pseudo-code: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4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973B8-271D-D447-8882-B6C7AE859243}"/>
              </a:ext>
            </a:extLst>
          </p:cNvPr>
          <p:cNvSpPr txBox="1"/>
          <p:nvPr/>
        </p:nvSpPr>
        <p:spPr>
          <a:xfrm>
            <a:off x="781398" y="3019097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Suppose we  want to insert a new element in this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9520D-898A-E54C-8F5C-C62833BF4BC2}"/>
              </a:ext>
            </a:extLst>
          </p:cNvPr>
          <p:cNvSpPr txBox="1"/>
          <p:nvPr/>
        </p:nvSpPr>
        <p:spPr>
          <a:xfrm>
            <a:off x="785110" y="3606989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1</a:t>
            </a:r>
            <a:r>
              <a:rPr lang="en-GB" baseline="30000" dirty="0"/>
              <a:t>st</a:t>
            </a:r>
            <a:r>
              <a:rPr lang="en-GB" dirty="0"/>
              <a:t>  step is to create a new node with the corresponding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30FEA-F19C-0C49-BA67-B2457CE04C32}"/>
              </a:ext>
            </a:extLst>
          </p:cNvPr>
          <p:cNvSpPr txBox="1"/>
          <p:nvPr/>
        </p:nvSpPr>
        <p:spPr>
          <a:xfrm>
            <a:off x="3705798" y="982513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Assume have a linked list with 4 elements</a:t>
            </a:r>
          </a:p>
        </p:txBody>
      </p:sp>
    </p:spTree>
    <p:extLst>
      <p:ext uri="{BB962C8B-B14F-4D97-AF65-F5344CB8AC3E}">
        <p14:creationId xmlns:p14="http://schemas.microsoft.com/office/powerpoint/2010/main" val="200475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411382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512" y="249711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755062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425" y="289243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54312" y="2531942"/>
            <a:ext cx="263766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STEP 1: Creation of a new node</a:t>
            </a:r>
            <a:endParaRPr lang="en-GB" sz="2000" dirty="0"/>
          </a:p>
        </p:txBody>
      </p: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512" y="325710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24FA9-966F-6044-A6FB-C964F48E4AED}"/>
              </a:ext>
            </a:extLst>
          </p:cNvPr>
          <p:cNvSpPr txBox="1"/>
          <p:nvPr/>
        </p:nvSpPr>
        <p:spPr>
          <a:xfrm>
            <a:off x="2753407" y="796414"/>
            <a:ext cx="580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Let’s say we are going to insert a new node with a number 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B8FAA-535D-CA42-82F8-176873FE98C2}"/>
              </a:ext>
            </a:extLst>
          </p:cNvPr>
          <p:cNvSpPr txBox="1"/>
          <p:nvPr/>
        </p:nvSpPr>
        <p:spPr>
          <a:xfrm>
            <a:off x="2913029" y="3624267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memory address 0xF is allocated to this new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new node is not linked to the list  in any way</a:t>
            </a:r>
          </a:p>
        </p:txBody>
      </p:sp>
    </p:spTree>
    <p:extLst>
      <p:ext uri="{BB962C8B-B14F-4D97-AF65-F5344CB8AC3E}">
        <p14:creationId xmlns:p14="http://schemas.microsoft.com/office/powerpoint/2010/main" val="102845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411382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512" y="249711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755062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425" y="289243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38048" y="2531942"/>
            <a:ext cx="263766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STEP 2: Linking the node to the list</a:t>
            </a:r>
            <a:endParaRPr lang="en-GB" sz="2000" dirty="0"/>
          </a:p>
        </p:txBody>
      </p:sp>
      <p:sp>
        <p:nvSpPr>
          <p:cNvPr id="2" name="Forma libre 1"/>
          <p:cNvSpPr/>
          <p:nvPr/>
        </p:nvSpPr>
        <p:spPr>
          <a:xfrm>
            <a:off x="766154" y="2327252"/>
            <a:ext cx="503773" cy="409380"/>
          </a:xfrm>
          <a:custGeom>
            <a:avLst/>
            <a:gdLst>
              <a:gd name="connsiteX0" fmla="*/ 0 w 503773"/>
              <a:gd name="connsiteY0" fmla="*/ 0 h 409380"/>
              <a:gd name="connsiteX1" fmla="*/ 136439 w 503773"/>
              <a:gd name="connsiteY1" fmla="*/ 335902 h 409380"/>
              <a:gd name="connsiteX2" fmla="*/ 503773 w 503773"/>
              <a:gd name="connsiteY2" fmla="*/ 409380 h 40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773" h="409380">
                <a:moveTo>
                  <a:pt x="0" y="0"/>
                </a:moveTo>
                <a:cubicBezTo>
                  <a:pt x="26238" y="133836"/>
                  <a:pt x="52477" y="267672"/>
                  <a:pt x="136439" y="335902"/>
                </a:cubicBezTo>
                <a:cubicBezTo>
                  <a:pt x="220401" y="404132"/>
                  <a:pt x="503773" y="409380"/>
                  <a:pt x="503773" y="40938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Forma libre 33"/>
          <p:cNvSpPr/>
          <p:nvPr/>
        </p:nvSpPr>
        <p:spPr>
          <a:xfrm rot="16369483">
            <a:off x="1795409" y="2645753"/>
            <a:ext cx="503773" cy="409380"/>
          </a:xfrm>
          <a:custGeom>
            <a:avLst/>
            <a:gdLst>
              <a:gd name="connsiteX0" fmla="*/ 0 w 503773"/>
              <a:gd name="connsiteY0" fmla="*/ 0 h 409380"/>
              <a:gd name="connsiteX1" fmla="*/ 136439 w 503773"/>
              <a:gd name="connsiteY1" fmla="*/ 335902 h 409380"/>
              <a:gd name="connsiteX2" fmla="*/ 503773 w 503773"/>
              <a:gd name="connsiteY2" fmla="*/ 409380 h 40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773" h="409380">
                <a:moveTo>
                  <a:pt x="0" y="0"/>
                </a:moveTo>
                <a:cubicBezTo>
                  <a:pt x="26238" y="133836"/>
                  <a:pt x="52477" y="267672"/>
                  <a:pt x="136439" y="335902"/>
                </a:cubicBezTo>
                <a:cubicBezTo>
                  <a:pt x="220401" y="404132"/>
                  <a:pt x="503773" y="409380"/>
                  <a:pt x="503773" y="40938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512" y="325710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4E6F1-CAB1-A84C-84B7-89326FEA3C8C}"/>
              </a:ext>
            </a:extLst>
          </p:cNvPr>
          <p:cNvSpPr txBox="1"/>
          <p:nvPr/>
        </p:nvSpPr>
        <p:spPr>
          <a:xfrm>
            <a:off x="4527395" y="788020"/>
            <a:ext cx="209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2: linking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A526D-B2F2-BE4C-9B21-D0AE61D1977D}"/>
              </a:ext>
            </a:extLst>
          </p:cNvPr>
          <p:cNvSpPr txBox="1"/>
          <p:nvPr/>
        </p:nvSpPr>
        <p:spPr>
          <a:xfrm>
            <a:off x="531836" y="3742752"/>
            <a:ext cx="662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 of the nodes in the list must point to the new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new new node must point to node in the list or to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linking task depends on where we want to insert the new node.</a:t>
            </a:r>
          </a:p>
        </p:txBody>
      </p:sp>
    </p:spTree>
    <p:extLst>
      <p:ext uri="{BB962C8B-B14F-4D97-AF65-F5344CB8AC3E}">
        <p14:creationId xmlns:p14="http://schemas.microsoft.com/office/powerpoint/2010/main" val="201969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411382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512" y="249711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755062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425" y="289243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38048" y="2531942"/>
            <a:ext cx="263766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STEP 2: Linking the node to the list</a:t>
            </a:r>
            <a:endParaRPr lang="en-GB" sz="2000" dirty="0"/>
          </a:p>
        </p:txBody>
      </p:sp>
      <p:sp>
        <p:nvSpPr>
          <p:cNvPr id="34" name="Forma libre 33"/>
          <p:cNvSpPr/>
          <p:nvPr/>
        </p:nvSpPr>
        <p:spPr>
          <a:xfrm rot="16369483">
            <a:off x="1795409" y="2645753"/>
            <a:ext cx="503773" cy="409380"/>
          </a:xfrm>
          <a:custGeom>
            <a:avLst/>
            <a:gdLst>
              <a:gd name="connsiteX0" fmla="*/ 0 w 503773"/>
              <a:gd name="connsiteY0" fmla="*/ 0 h 409380"/>
              <a:gd name="connsiteX1" fmla="*/ 136439 w 503773"/>
              <a:gd name="connsiteY1" fmla="*/ 335902 h 409380"/>
              <a:gd name="connsiteX2" fmla="*/ 503773 w 503773"/>
              <a:gd name="connsiteY2" fmla="*/ 409380 h 40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773" h="409380">
                <a:moveTo>
                  <a:pt x="0" y="0"/>
                </a:moveTo>
                <a:cubicBezTo>
                  <a:pt x="26238" y="133836"/>
                  <a:pt x="52477" y="267672"/>
                  <a:pt x="136439" y="335902"/>
                </a:cubicBezTo>
                <a:cubicBezTo>
                  <a:pt x="220401" y="404132"/>
                  <a:pt x="503773" y="409380"/>
                  <a:pt x="503773" y="40938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148470" y="1091682"/>
            <a:ext cx="1100467" cy="1722138"/>
          </a:xfrm>
          <a:custGeom>
            <a:avLst/>
            <a:gdLst>
              <a:gd name="connsiteX0" fmla="*/ 460255 w 1100467"/>
              <a:gd name="connsiteY0" fmla="*/ 0 h 1722138"/>
              <a:gd name="connsiteX1" fmla="*/ 418274 w 1100467"/>
              <a:gd name="connsiteY1" fmla="*/ 125963 h 1722138"/>
              <a:gd name="connsiteX2" fmla="*/ 92921 w 1100467"/>
              <a:gd name="connsiteY2" fmla="*/ 230932 h 1722138"/>
              <a:gd name="connsiteX3" fmla="*/ 50940 w 1100467"/>
              <a:gd name="connsiteY3" fmla="*/ 1207148 h 1722138"/>
              <a:gd name="connsiteX4" fmla="*/ 743628 w 1100467"/>
              <a:gd name="connsiteY4" fmla="*/ 1690007 h 1722138"/>
              <a:gd name="connsiteX5" fmla="*/ 1100467 w 1100467"/>
              <a:gd name="connsiteY5" fmla="*/ 1637522 h 172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0467" h="1722138">
                <a:moveTo>
                  <a:pt x="460255" y="0"/>
                </a:moveTo>
                <a:cubicBezTo>
                  <a:pt x="469875" y="43737"/>
                  <a:pt x="479496" y="87474"/>
                  <a:pt x="418274" y="125963"/>
                </a:cubicBezTo>
                <a:cubicBezTo>
                  <a:pt x="357052" y="164452"/>
                  <a:pt x="154143" y="50735"/>
                  <a:pt x="92921" y="230932"/>
                </a:cubicBezTo>
                <a:cubicBezTo>
                  <a:pt x="31699" y="411129"/>
                  <a:pt x="-57511" y="963969"/>
                  <a:pt x="50940" y="1207148"/>
                </a:cubicBezTo>
                <a:cubicBezTo>
                  <a:pt x="159391" y="1450327"/>
                  <a:pt x="568707" y="1618278"/>
                  <a:pt x="743628" y="1690007"/>
                </a:cubicBezTo>
                <a:cubicBezTo>
                  <a:pt x="918549" y="1761736"/>
                  <a:pt x="1009508" y="1699629"/>
                  <a:pt x="1100467" y="1637522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14807" y="887712"/>
            <a:ext cx="2036914" cy="23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0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address of number 4</a:t>
            </a:r>
            <a:endParaRPr lang="en-GB" sz="1000" dirty="0">
              <a:solidFill>
                <a:srgbClr val="7F7F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79413-6C00-9B48-8E71-A7DF33FC0B95}"/>
              </a:ext>
            </a:extLst>
          </p:cNvPr>
          <p:cNvSpPr txBox="1"/>
          <p:nvPr/>
        </p:nvSpPr>
        <p:spPr>
          <a:xfrm>
            <a:off x="4258462" y="757727"/>
            <a:ext cx="464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we want to insert the new node to the beginning  of the list!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BEF8-A8D8-DE4F-B05F-199A1CA0F5E8}"/>
              </a:ext>
            </a:extLst>
          </p:cNvPr>
          <p:cNvSpPr txBox="1"/>
          <p:nvPr/>
        </p:nvSpPr>
        <p:spPr>
          <a:xfrm>
            <a:off x="1331358" y="3658135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we start pointing  the head to the new node???</a:t>
            </a:r>
          </a:p>
        </p:txBody>
      </p:sp>
    </p:spTree>
    <p:extLst>
      <p:ext uri="{BB962C8B-B14F-4D97-AF65-F5344CB8AC3E}">
        <p14:creationId xmlns:p14="http://schemas.microsoft.com/office/powerpoint/2010/main" val="352521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411382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512" y="249711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755062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425" y="289243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38048" y="2531942"/>
            <a:ext cx="263766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STEP 2: Linking the node to the list</a:t>
            </a:r>
            <a:endParaRPr lang="en-GB" sz="2000" dirty="0"/>
          </a:p>
        </p:txBody>
      </p:sp>
      <p:sp>
        <p:nvSpPr>
          <p:cNvPr id="34" name="Forma libre 33"/>
          <p:cNvSpPr/>
          <p:nvPr/>
        </p:nvSpPr>
        <p:spPr>
          <a:xfrm rot="16369483">
            <a:off x="1795409" y="2645753"/>
            <a:ext cx="503773" cy="409380"/>
          </a:xfrm>
          <a:custGeom>
            <a:avLst/>
            <a:gdLst>
              <a:gd name="connsiteX0" fmla="*/ 0 w 503773"/>
              <a:gd name="connsiteY0" fmla="*/ 0 h 409380"/>
              <a:gd name="connsiteX1" fmla="*/ 136439 w 503773"/>
              <a:gd name="connsiteY1" fmla="*/ 335902 h 409380"/>
              <a:gd name="connsiteX2" fmla="*/ 503773 w 503773"/>
              <a:gd name="connsiteY2" fmla="*/ 409380 h 40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773" h="409380">
                <a:moveTo>
                  <a:pt x="0" y="0"/>
                </a:moveTo>
                <a:cubicBezTo>
                  <a:pt x="26238" y="133836"/>
                  <a:pt x="52477" y="267672"/>
                  <a:pt x="136439" y="335902"/>
                </a:cubicBezTo>
                <a:cubicBezTo>
                  <a:pt x="220401" y="404132"/>
                  <a:pt x="503773" y="409380"/>
                  <a:pt x="503773" y="40938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148470" y="1091682"/>
            <a:ext cx="1100467" cy="1722138"/>
          </a:xfrm>
          <a:custGeom>
            <a:avLst/>
            <a:gdLst>
              <a:gd name="connsiteX0" fmla="*/ 460255 w 1100467"/>
              <a:gd name="connsiteY0" fmla="*/ 0 h 1722138"/>
              <a:gd name="connsiteX1" fmla="*/ 418274 w 1100467"/>
              <a:gd name="connsiteY1" fmla="*/ 125963 h 1722138"/>
              <a:gd name="connsiteX2" fmla="*/ 92921 w 1100467"/>
              <a:gd name="connsiteY2" fmla="*/ 230932 h 1722138"/>
              <a:gd name="connsiteX3" fmla="*/ 50940 w 1100467"/>
              <a:gd name="connsiteY3" fmla="*/ 1207148 h 1722138"/>
              <a:gd name="connsiteX4" fmla="*/ 743628 w 1100467"/>
              <a:gd name="connsiteY4" fmla="*/ 1690007 h 1722138"/>
              <a:gd name="connsiteX5" fmla="*/ 1100467 w 1100467"/>
              <a:gd name="connsiteY5" fmla="*/ 1637522 h 172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0467" h="1722138">
                <a:moveTo>
                  <a:pt x="460255" y="0"/>
                </a:moveTo>
                <a:cubicBezTo>
                  <a:pt x="469875" y="43737"/>
                  <a:pt x="479496" y="87474"/>
                  <a:pt x="418274" y="125963"/>
                </a:cubicBezTo>
                <a:cubicBezTo>
                  <a:pt x="357052" y="164452"/>
                  <a:pt x="154143" y="50735"/>
                  <a:pt x="92921" y="230932"/>
                </a:cubicBezTo>
                <a:cubicBezTo>
                  <a:pt x="31699" y="411129"/>
                  <a:pt x="-57511" y="963969"/>
                  <a:pt x="50940" y="1207148"/>
                </a:cubicBezTo>
                <a:cubicBezTo>
                  <a:pt x="159391" y="1450327"/>
                  <a:pt x="568707" y="1618278"/>
                  <a:pt x="743628" y="1690007"/>
                </a:cubicBezTo>
                <a:cubicBezTo>
                  <a:pt x="918549" y="1761736"/>
                  <a:pt x="1009508" y="1699629"/>
                  <a:pt x="1100467" y="1637522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14807" y="887712"/>
            <a:ext cx="2036914" cy="23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0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address of number 4</a:t>
            </a:r>
            <a:endParaRPr lang="en-GB" sz="1000" dirty="0">
              <a:solidFill>
                <a:srgbClr val="7F7F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79413-6C00-9B48-8E71-A7DF33FC0B95}"/>
              </a:ext>
            </a:extLst>
          </p:cNvPr>
          <p:cNvSpPr txBox="1"/>
          <p:nvPr/>
        </p:nvSpPr>
        <p:spPr>
          <a:xfrm>
            <a:off x="4258462" y="757727"/>
            <a:ext cx="464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we want to insert the new node to the beginning  of the list!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BEF8-A8D8-DE4F-B05F-199A1CA0F5E8}"/>
              </a:ext>
            </a:extLst>
          </p:cNvPr>
          <p:cNvSpPr txBox="1"/>
          <p:nvPr/>
        </p:nvSpPr>
        <p:spPr>
          <a:xfrm>
            <a:off x="1331358" y="3658135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we start pointing  the head to the new node???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5F7F6-FE6E-1241-BF40-47061CC46395}"/>
              </a:ext>
            </a:extLst>
          </p:cNvPr>
          <p:cNvSpPr txBox="1"/>
          <p:nvPr/>
        </p:nvSpPr>
        <p:spPr>
          <a:xfrm>
            <a:off x="1331358" y="3981480"/>
            <a:ext cx="5302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</a:t>
            </a:r>
            <a:r>
              <a:rPr lang="en-GB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loose all information  already stored in the 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None one has the address of the first element of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69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411382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512" y="249711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755062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425" y="289243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Conector angular 4"/>
          <p:cNvCxnSpPr/>
          <p:nvPr/>
        </p:nvCxnSpPr>
        <p:spPr bwMode="auto">
          <a:xfrm flipH="1" flipV="1">
            <a:off x="618724" y="2076250"/>
            <a:ext cx="1183113" cy="972411"/>
          </a:xfrm>
          <a:prstGeom prst="bentConnector4">
            <a:avLst>
              <a:gd name="adj1" fmla="val -19322"/>
              <a:gd name="adj2" fmla="val 60191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38048" y="2584427"/>
            <a:ext cx="329791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newNode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-&gt;next=head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3B2D-DB35-2D47-9D3F-5D1AF503582D}"/>
              </a:ext>
            </a:extLst>
          </p:cNvPr>
          <p:cNvSpPr txBox="1"/>
          <p:nvPr/>
        </p:nvSpPr>
        <p:spPr>
          <a:xfrm>
            <a:off x="1206055" y="3676377"/>
            <a:ext cx="651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start by making the new node point to the first element in the list</a:t>
            </a:r>
          </a:p>
        </p:txBody>
      </p:sp>
    </p:spTree>
    <p:extLst>
      <p:ext uri="{BB962C8B-B14F-4D97-AF65-F5344CB8AC3E}">
        <p14:creationId xmlns:p14="http://schemas.microsoft.com/office/powerpoint/2010/main" val="86679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411382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512" y="249711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335" y="2755062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425" y="289243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38048" y="2584427"/>
            <a:ext cx="329791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head=</a:t>
            </a:r>
            <a:r>
              <a:rPr lang="en-GB" sz="2000" dirty="0" err="1">
                <a:latin typeface="Roboto Slab" pitchFamily="2" charset="0"/>
                <a:ea typeface="Roboto Slab" pitchFamily="2" charset="0"/>
              </a:rPr>
              <a:t>newNode</a:t>
            </a:r>
            <a:endParaRPr lang="en-GB" sz="2000" dirty="0"/>
          </a:p>
        </p:txBody>
      </p:sp>
      <p:cxnSp>
        <p:nvCxnSpPr>
          <p:cNvPr id="5" name="Conector angular 4"/>
          <p:cNvCxnSpPr/>
          <p:nvPr/>
        </p:nvCxnSpPr>
        <p:spPr bwMode="auto">
          <a:xfrm flipH="1" flipV="1">
            <a:off x="618724" y="2076250"/>
            <a:ext cx="1183113" cy="972411"/>
          </a:xfrm>
          <a:prstGeom prst="bentConnector4">
            <a:avLst>
              <a:gd name="adj1" fmla="val -19322"/>
              <a:gd name="adj2" fmla="val 601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1" name="Conector angular 10"/>
          <p:cNvCxnSpPr>
            <a:stCxn id="37" idx="1"/>
            <a:endCxn id="28" idx="0"/>
          </p:cNvCxnSpPr>
          <p:nvPr/>
        </p:nvCxnSpPr>
        <p:spPr bwMode="auto">
          <a:xfrm rot="10800000" flipH="1" flipV="1">
            <a:off x="296006" y="970737"/>
            <a:ext cx="923671" cy="1744496"/>
          </a:xfrm>
          <a:prstGeom prst="bentConnector3">
            <a:avLst>
              <a:gd name="adj1" fmla="val -24749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EF3E4F-62A0-8044-B6F1-DB157F4ABB91}"/>
              </a:ext>
            </a:extLst>
          </p:cNvPr>
          <p:cNvSpPr txBox="1"/>
          <p:nvPr/>
        </p:nvSpPr>
        <p:spPr>
          <a:xfrm>
            <a:off x="425162" y="3449173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Then we make the head pointing to new node</a:t>
            </a:r>
          </a:p>
        </p:txBody>
      </p:sp>
    </p:spTree>
    <p:extLst>
      <p:ext uri="{BB962C8B-B14F-4D97-AF65-F5344CB8AC3E}">
        <p14:creationId xmlns:p14="http://schemas.microsoft.com/office/powerpoint/2010/main" val="155888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06870" y="1593937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401579" y="1250257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10756" y="133599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4517723" y="1906511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401579" y="1593937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80669" y="173130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07775" y="1256908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16952" y="134264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07775" y="1600588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86865" y="1737958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1846689" y="156075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10656" y="1259967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19833" y="134570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89746" y="174101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2749570" y="156381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25670" y="1261330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34847" y="134706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25670" y="1605010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25750" y="178436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3664584" y="15756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80628" y="1271827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9805" y="13575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80628" y="1615507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718" y="175287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8" name="Conector angular 37"/>
          <p:cNvCxnSpPr/>
          <p:nvPr/>
        </p:nvCxnSpPr>
        <p:spPr bwMode="auto">
          <a:xfrm flipV="1">
            <a:off x="924049" y="159797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recto de flecha 41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DC04F6-81EF-9843-BA2B-1EE0B49509DB}"/>
              </a:ext>
            </a:extLst>
          </p:cNvPr>
          <p:cNvSpPr txBox="1"/>
          <p:nvPr/>
        </p:nvSpPr>
        <p:spPr>
          <a:xfrm>
            <a:off x="181038" y="2467650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new node is inserted at the beginning of the list and the resulting list is above </a:t>
            </a:r>
          </a:p>
        </p:txBody>
      </p:sp>
    </p:spTree>
    <p:extLst>
      <p:ext uri="{BB962C8B-B14F-4D97-AF65-F5344CB8AC3E}">
        <p14:creationId xmlns:p14="http://schemas.microsoft.com/office/powerpoint/2010/main" val="372051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93934" y="1562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Memory</a:t>
            </a:r>
            <a:endParaRPr lang="en-GB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82831"/>
              </p:ext>
            </p:extLst>
          </p:nvPr>
        </p:nvGraphicFramePr>
        <p:xfrm>
          <a:off x="176198" y="2021576"/>
          <a:ext cx="3539235" cy="299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7243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Roboto Slab" pitchFamily="2" charset="0"/>
                          <a:ea typeface="Roboto Slab" pitchFamily="2" charset="0"/>
                        </a:rPr>
                        <a:t>0x9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  <a:endParaRPr lang="en-GB" sz="14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n-GB" sz="14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>
                          <a:latin typeface="Roboto Slab" pitchFamily="2" charset="0"/>
                          <a:ea typeface="Roboto Slab" pitchFamily="2" charset="0"/>
                        </a:rPr>
                        <a:t>7</a:t>
                      </a:r>
                      <a:endParaRPr lang="en-GB" sz="12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n-GB" sz="14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243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X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9257" y="858264"/>
            <a:ext cx="396386" cy="444419"/>
          </a:xfrm>
          <a:prstGeom prst="rect">
            <a:avLst/>
          </a:prstGeom>
        </p:spPr>
      </p:pic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623" y="856977"/>
            <a:ext cx="396386" cy="444419"/>
          </a:xfrm>
          <a:prstGeom prst="rect">
            <a:avLst/>
          </a:prstGeom>
        </p:spPr>
      </p:pic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96621" y="858264"/>
            <a:ext cx="396386" cy="444419"/>
          </a:xfrm>
          <a:prstGeom prst="rect">
            <a:avLst/>
          </a:prstGeom>
        </p:spPr>
      </p:pic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06227" y="872074"/>
            <a:ext cx="396387" cy="444419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 bwMode="auto">
          <a:xfrm flipV="1">
            <a:off x="575549" y="1079187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ector recto de flecha 21"/>
          <p:cNvCxnSpPr/>
          <p:nvPr/>
        </p:nvCxnSpPr>
        <p:spPr bwMode="auto">
          <a:xfrm flipV="1">
            <a:off x="1191919" y="1075409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 flipV="1">
            <a:off x="1803794" y="107412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rot="5400000" flipV="1">
            <a:off x="234062" y="76821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833" y="238145"/>
            <a:ext cx="374552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18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5" y="86235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51083" y="87646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44421" y="8899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49377" y="89027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2390923" y="1094283"/>
            <a:ext cx="236505" cy="150213"/>
            <a:chOff x="5320311" y="1105149"/>
            <a:chExt cx="236505" cy="150213"/>
          </a:xfrm>
        </p:grpSpPr>
        <p:cxnSp>
          <p:nvCxnSpPr>
            <p:cNvPr id="3" name="Conector recto 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Conector recto 3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Conector recto 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5" name="Conector recto de flecha 4"/>
          <p:cNvCxnSpPr/>
          <p:nvPr/>
        </p:nvCxnSpPr>
        <p:spPr bwMode="auto">
          <a:xfrm flipH="1">
            <a:off x="2548593" y="1753324"/>
            <a:ext cx="224894" cy="268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27429" y="1414601"/>
            <a:ext cx="77317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1800" dirty="0"/>
          </a:p>
        </p:txBody>
      </p:sp>
      <p:sp>
        <p:nvSpPr>
          <p:cNvPr id="2" name="Forma libre 1"/>
          <p:cNvSpPr/>
          <p:nvPr/>
        </p:nvSpPr>
        <p:spPr>
          <a:xfrm>
            <a:off x="1585104" y="2220513"/>
            <a:ext cx="717176" cy="353054"/>
          </a:xfrm>
          <a:custGeom>
            <a:avLst/>
            <a:gdLst>
              <a:gd name="connsiteX0" fmla="*/ 717176 w 717176"/>
              <a:gd name="connsiteY0" fmla="*/ 0 h 353054"/>
              <a:gd name="connsiteX1" fmla="*/ 508000 w 717176"/>
              <a:gd name="connsiteY1" fmla="*/ 328706 h 353054"/>
              <a:gd name="connsiteX2" fmla="*/ 0 w 717176"/>
              <a:gd name="connsiteY2" fmla="*/ 328706 h 35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76" h="353054">
                <a:moveTo>
                  <a:pt x="717176" y="0"/>
                </a:moveTo>
                <a:cubicBezTo>
                  <a:pt x="672352" y="136961"/>
                  <a:pt x="627529" y="273922"/>
                  <a:pt x="508000" y="328706"/>
                </a:cubicBezTo>
                <a:cubicBezTo>
                  <a:pt x="388471" y="383490"/>
                  <a:pt x="0" y="328706"/>
                  <a:pt x="0" y="328706"/>
                </a:cubicBezTo>
              </a:path>
            </a:pathLst>
          </a:cu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2430" y="1955119"/>
            <a:ext cx="434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[0x0] 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08737" y="1963672"/>
            <a:ext cx="24999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[0x1] 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435512" y="1962748"/>
            <a:ext cx="24999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[0x2] 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922033" y="1962795"/>
            <a:ext cx="24999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[0x3] 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2448971" y="1962456"/>
            <a:ext cx="24999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[0x4]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952060" y="1971932"/>
            <a:ext cx="24999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[0x5] 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446484" y="1972340"/>
            <a:ext cx="24999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[0x6] 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32660" y="2259151"/>
            <a:ext cx="434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[0x7] 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918967" y="2248750"/>
            <a:ext cx="249993" cy="230832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[0x8] 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1445742" y="2247826"/>
            <a:ext cx="24999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[0x9] 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913307" y="2247873"/>
            <a:ext cx="275635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[0xA] 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2430767" y="2247534"/>
            <a:ext cx="269267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[0xB]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933856" y="2257010"/>
            <a:ext cx="269267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[0xC] 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3437758" y="2257418"/>
            <a:ext cx="275635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[0xD] 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314456" y="2563183"/>
            <a:ext cx="4474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[0xE] 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0241" y="2562259"/>
            <a:ext cx="25647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[0xF]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380148" y="2561335"/>
            <a:ext cx="30770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[0x10]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85625" y="2561382"/>
            <a:ext cx="303475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[0x11] 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2393607" y="2561043"/>
            <a:ext cx="30770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[0x12] 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2887218" y="2561042"/>
            <a:ext cx="30770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[0x13] 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3400598" y="2561450"/>
            <a:ext cx="30770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[0x14] 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271725" y="2865222"/>
            <a:ext cx="492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[0x15] 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867510" y="2864298"/>
            <a:ext cx="30770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[0x16] 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1375329" y="2863374"/>
            <a:ext cx="30770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[0x17] 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1880806" y="2863421"/>
            <a:ext cx="30770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[0x18] 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2388788" y="2863082"/>
            <a:ext cx="307701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[0x19] 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2863443" y="2863081"/>
            <a:ext cx="333343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[0x1A] 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3376823" y="2863489"/>
            <a:ext cx="326975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[0x1B] </a:t>
            </a:r>
          </a:p>
        </p:txBody>
      </p:sp>
      <p:cxnSp>
        <p:nvCxnSpPr>
          <p:cNvPr id="10" name="Conector recto 9"/>
          <p:cNvCxnSpPr/>
          <p:nvPr/>
        </p:nvCxnSpPr>
        <p:spPr bwMode="auto">
          <a:xfrm flipV="1">
            <a:off x="1201930" y="2320210"/>
            <a:ext cx="493805" cy="304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8" name="Agrupar 67"/>
          <p:cNvGrpSpPr/>
          <p:nvPr/>
        </p:nvGrpSpPr>
        <p:grpSpPr>
          <a:xfrm>
            <a:off x="3533582" y="2189297"/>
            <a:ext cx="152400" cy="104419"/>
            <a:chOff x="5320311" y="1105149"/>
            <a:chExt cx="236505" cy="150213"/>
          </a:xfrm>
        </p:grpSpPr>
        <p:cxnSp>
          <p:nvCxnSpPr>
            <p:cNvPr id="69" name="Conector recto 6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Conector recto 6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7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72" name="Conector recto 71"/>
          <p:cNvCxnSpPr/>
          <p:nvPr/>
        </p:nvCxnSpPr>
        <p:spPr bwMode="auto">
          <a:xfrm flipV="1">
            <a:off x="194898" y="2615257"/>
            <a:ext cx="493805" cy="304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ángulo 8"/>
          <p:cNvSpPr/>
          <p:nvPr/>
        </p:nvSpPr>
        <p:spPr>
          <a:xfrm>
            <a:off x="1264990" y="2419740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latin typeface="Roboto Slab" pitchFamily="2" charset="0"/>
                <a:ea typeface="Roboto Slab" pitchFamily="2" charset="0"/>
              </a:rPr>
              <a:t>0xE</a:t>
            </a:r>
            <a:endParaRPr lang="es-ES" sz="1100" dirty="0"/>
          </a:p>
        </p:txBody>
      </p:sp>
      <p:sp>
        <p:nvSpPr>
          <p:cNvPr id="73" name="Forma libre 72"/>
          <p:cNvSpPr/>
          <p:nvPr/>
        </p:nvSpPr>
        <p:spPr>
          <a:xfrm>
            <a:off x="534861" y="2492993"/>
            <a:ext cx="629716" cy="274517"/>
          </a:xfrm>
          <a:custGeom>
            <a:avLst/>
            <a:gdLst>
              <a:gd name="connsiteX0" fmla="*/ 0 w 629716"/>
              <a:gd name="connsiteY0" fmla="*/ 274517 h 274517"/>
              <a:gd name="connsiteX1" fmla="*/ 304363 w 629716"/>
              <a:gd name="connsiteY1" fmla="*/ 22590 h 274517"/>
              <a:gd name="connsiteX2" fmla="*/ 629716 w 629716"/>
              <a:gd name="connsiteY2" fmla="*/ 12093 h 27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716" h="274517">
                <a:moveTo>
                  <a:pt x="0" y="274517"/>
                </a:moveTo>
                <a:cubicBezTo>
                  <a:pt x="99705" y="170422"/>
                  <a:pt x="199410" y="66327"/>
                  <a:pt x="304363" y="22590"/>
                </a:cubicBezTo>
                <a:cubicBezTo>
                  <a:pt x="409316" y="-21147"/>
                  <a:pt x="629716" y="12093"/>
                  <a:pt x="629716" y="12093"/>
                </a:cubicBezTo>
              </a:path>
            </a:pathLst>
          </a:custGeom>
          <a:ln w="28575" cmpd="sng">
            <a:solidFill>
              <a:srgbClr val="FF0000"/>
            </a:solidFill>
            <a:prstDash val="sysDash"/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4" name="Conector recto 73"/>
          <p:cNvCxnSpPr/>
          <p:nvPr/>
        </p:nvCxnSpPr>
        <p:spPr bwMode="auto">
          <a:xfrm flipV="1">
            <a:off x="3202053" y="2033458"/>
            <a:ext cx="493805" cy="304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Conector recto 74"/>
          <p:cNvCxnSpPr/>
          <p:nvPr/>
        </p:nvCxnSpPr>
        <p:spPr bwMode="auto">
          <a:xfrm flipV="1">
            <a:off x="688703" y="2920719"/>
            <a:ext cx="493805" cy="304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Rectángulo 75"/>
          <p:cNvSpPr/>
          <p:nvPr/>
        </p:nvSpPr>
        <p:spPr>
          <a:xfrm>
            <a:off x="269690" y="2712841"/>
            <a:ext cx="4849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latin typeface="Roboto Slab" pitchFamily="2" charset="0"/>
                <a:ea typeface="Roboto Slab" pitchFamily="2" charset="0"/>
              </a:rPr>
              <a:t>0x16</a:t>
            </a:r>
            <a:endParaRPr lang="es-ES" sz="1100" dirty="0"/>
          </a:p>
        </p:txBody>
      </p:sp>
      <p:sp>
        <p:nvSpPr>
          <p:cNvPr id="77" name="Rectángulo 76"/>
          <p:cNvSpPr/>
          <p:nvPr/>
        </p:nvSpPr>
        <p:spPr>
          <a:xfrm>
            <a:off x="802548" y="3005096"/>
            <a:ext cx="4283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latin typeface="Roboto Slab" pitchFamily="2" charset="0"/>
                <a:ea typeface="Roboto Slab" pitchFamily="2" charset="0"/>
              </a:rPr>
              <a:t>0x6</a:t>
            </a:r>
            <a:endParaRPr lang="es-ES" sz="1100" dirty="0"/>
          </a:p>
        </p:txBody>
      </p:sp>
      <p:sp>
        <p:nvSpPr>
          <p:cNvPr id="11" name="Forma libre 10"/>
          <p:cNvSpPr/>
          <p:nvPr/>
        </p:nvSpPr>
        <p:spPr>
          <a:xfrm>
            <a:off x="337650" y="2924964"/>
            <a:ext cx="333649" cy="178448"/>
          </a:xfrm>
          <a:custGeom>
            <a:avLst/>
            <a:gdLst>
              <a:gd name="connsiteX0" fmla="*/ 29287 w 333649"/>
              <a:gd name="connsiteY0" fmla="*/ 0 h 178448"/>
              <a:gd name="connsiteX1" fmla="*/ 29287 w 333649"/>
              <a:gd name="connsiteY1" fmla="*/ 104969 h 178448"/>
              <a:gd name="connsiteX2" fmla="*/ 333649 w 333649"/>
              <a:gd name="connsiteY2" fmla="*/ 178448 h 17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649" h="178448">
                <a:moveTo>
                  <a:pt x="29287" y="0"/>
                </a:moveTo>
                <a:cubicBezTo>
                  <a:pt x="3923" y="37614"/>
                  <a:pt x="-21440" y="75228"/>
                  <a:pt x="29287" y="104969"/>
                </a:cubicBezTo>
                <a:cubicBezTo>
                  <a:pt x="80014" y="134710"/>
                  <a:pt x="333649" y="178448"/>
                  <a:pt x="333649" y="178448"/>
                </a:cubicBezTo>
              </a:path>
            </a:pathLst>
          </a:cu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1185567" y="2316141"/>
            <a:ext cx="2172520" cy="829259"/>
          </a:xfrm>
          <a:custGeom>
            <a:avLst/>
            <a:gdLst>
              <a:gd name="connsiteX0" fmla="*/ 0 w 2172520"/>
              <a:gd name="connsiteY0" fmla="*/ 829259 h 829259"/>
              <a:gd name="connsiteX1" fmla="*/ 1689738 w 2172520"/>
              <a:gd name="connsiteY1" fmla="*/ 755780 h 829259"/>
              <a:gd name="connsiteX2" fmla="*/ 2172520 w 2172520"/>
              <a:gd name="connsiteY2" fmla="*/ 0 h 8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2520" h="829259">
                <a:moveTo>
                  <a:pt x="0" y="829259"/>
                </a:moveTo>
                <a:lnTo>
                  <a:pt x="1689738" y="755780"/>
                </a:lnTo>
                <a:cubicBezTo>
                  <a:pt x="2051825" y="617570"/>
                  <a:pt x="2172520" y="0"/>
                  <a:pt x="2172520" y="0"/>
                </a:cubicBezTo>
              </a:path>
            </a:pathLst>
          </a:cu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7CE63-A316-334E-A633-66B7D26B29FC}"/>
              </a:ext>
            </a:extLst>
          </p:cNvPr>
          <p:cNvSpPr txBox="1"/>
          <p:nvPr/>
        </p:nvSpPr>
        <p:spPr>
          <a:xfrm>
            <a:off x="4153931" y="1135047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Memory organisation of a linked list </a:t>
            </a:r>
          </a:p>
        </p:txBody>
      </p:sp>
    </p:spTree>
    <p:extLst>
      <p:ext uri="{BB962C8B-B14F-4D97-AF65-F5344CB8AC3E}">
        <p14:creationId xmlns:p14="http://schemas.microsoft.com/office/powerpoint/2010/main" val="254971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0231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2" y="1693122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28529" y="1616160"/>
            <a:ext cx="329791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Creation of new node</a:t>
            </a:r>
            <a:endParaRPr lang="en-GB" sz="2000" dirty="0"/>
          </a:p>
        </p:txBody>
      </p:sp>
      <p:pic>
        <p:nvPicPr>
          <p:cNvPr id="7" name="Imagen 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7205" y="1351188"/>
            <a:ext cx="396386" cy="6077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6382" y="14369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9" name="Imagen 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7205" y="1694868"/>
            <a:ext cx="396386" cy="6077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46295" y="18322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27698" y="217932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6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sz="1600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2" y="1975309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9219" y="1833157"/>
            <a:ext cx="571547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new node points to 1</a:t>
            </a:r>
            <a:r>
              <a:rPr lang="en-GB" sz="2000" baseline="30000" dirty="0">
                <a:latin typeface="Roboto Slab" pitchFamily="2" charset="0"/>
                <a:ea typeface="Roboto Slab" pitchFamily="2" charset="0"/>
              </a:rPr>
              <a:t>st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 element in the list </a:t>
            </a:r>
            <a:endParaRPr lang="en-GB" sz="2000" dirty="0"/>
          </a:p>
        </p:txBody>
      </p: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98149" y="3352956"/>
            <a:ext cx="396386" cy="607701"/>
          </a:xfrm>
          <a:prstGeom prst="rect">
            <a:avLst/>
          </a:prstGeom>
        </p:spPr>
      </p:pic>
      <p:pic>
        <p:nvPicPr>
          <p:cNvPr id="13" name="Imagen 1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592858" y="3009276"/>
            <a:ext cx="396386" cy="60770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42793" y="2517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02035" y="3095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6709002" y="3665530"/>
            <a:ext cx="283989" cy="200543"/>
            <a:chOff x="5320311" y="1105149"/>
            <a:chExt cx="236505" cy="150213"/>
          </a:xfrm>
        </p:grpSpPr>
        <p:cxnSp>
          <p:nvCxnSpPr>
            <p:cNvPr id="17" name="Conector recto 1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ector recto 1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Conector recto 1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0" name="Imagen 1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592858" y="3352956"/>
            <a:ext cx="396386" cy="60770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71948" y="3490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99054" y="3015927"/>
            <a:ext cx="396386" cy="60770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08231" y="3101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99054" y="3359607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78144" y="3496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6" name="Conector angular 25"/>
          <p:cNvCxnSpPr/>
          <p:nvPr/>
        </p:nvCxnSpPr>
        <p:spPr bwMode="auto">
          <a:xfrm flipV="1">
            <a:off x="4037968" y="3319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01935" y="3018986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11112" y="3104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81025" y="3500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 bwMode="auto">
          <a:xfrm flipV="1">
            <a:off x="4940849" y="3322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6949" y="3020349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6126" y="3106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6949" y="3364029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17029" y="3543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35" name="Conector angular 34"/>
          <p:cNvCxnSpPr/>
          <p:nvPr/>
        </p:nvCxnSpPr>
        <p:spPr bwMode="auto">
          <a:xfrm flipV="1">
            <a:off x="5855863" y="3334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72121" y="417988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81298" y="426561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72121" y="4523560"/>
            <a:ext cx="396386" cy="607701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51211" y="466093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40" name="Conector recto de flecha 39"/>
          <p:cNvCxnSpPr/>
          <p:nvPr/>
        </p:nvCxnSpPr>
        <p:spPr bwMode="auto">
          <a:xfrm rot="5400000" flipV="1">
            <a:off x="3628497" y="2990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angular 40"/>
          <p:cNvCxnSpPr/>
          <p:nvPr/>
        </p:nvCxnSpPr>
        <p:spPr bwMode="auto">
          <a:xfrm flipH="1" flipV="1">
            <a:off x="3765510" y="3844748"/>
            <a:ext cx="1183113" cy="972411"/>
          </a:xfrm>
          <a:prstGeom prst="bentConnector4">
            <a:avLst>
              <a:gd name="adj1" fmla="val -19322"/>
              <a:gd name="adj2" fmla="val 60191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2" name="Imagen 4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35115" y="2455201"/>
            <a:ext cx="396386" cy="607701"/>
          </a:xfrm>
          <a:prstGeom prst="rect">
            <a:avLst/>
          </a:prstGeom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14205" y="2592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16631" y="49307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5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02632" y="2257503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28528" y="2161080"/>
            <a:ext cx="571547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 points to new node</a:t>
            </a:r>
            <a:endParaRPr lang="en-GB" sz="2000" dirty="0"/>
          </a:p>
        </p:txBody>
      </p: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98149" y="3352956"/>
            <a:ext cx="396386" cy="607701"/>
          </a:xfrm>
          <a:prstGeom prst="rect">
            <a:avLst/>
          </a:prstGeom>
        </p:spPr>
      </p:pic>
      <p:pic>
        <p:nvPicPr>
          <p:cNvPr id="13" name="Imagen 1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592858" y="3009276"/>
            <a:ext cx="396386" cy="60770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42793" y="2517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02035" y="3095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6709002" y="3665530"/>
            <a:ext cx="283989" cy="200543"/>
            <a:chOff x="5320311" y="1105149"/>
            <a:chExt cx="236505" cy="150213"/>
          </a:xfrm>
        </p:grpSpPr>
        <p:cxnSp>
          <p:nvCxnSpPr>
            <p:cNvPr id="17" name="Conector recto 1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ector recto 1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Conector recto 1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0" name="Imagen 1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592858" y="3352956"/>
            <a:ext cx="396386" cy="60770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71948" y="3490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99054" y="3015927"/>
            <a:ext cx="396386" cy="60770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08231" y="3101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99054" y="3359607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78144" y="3496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6" name="Conector angular 25"/>
          <p:cNvCxnSpPr/>
          <p:nvPr/>
        </p:nvCxnSpPr>
        <p:spPr bwMode="auto">
          <a:xfrm flipV="1">
            <a:off x="4037968" y="3319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01935" y="3018986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11112" y="3104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81025" y="3500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 bwMode="auto">
          <a:xfrm flipV="1">
            <a:off x="4940849" y="3322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6949" y="3020349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6126" y="3106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16949" y="3364029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17029" y="3543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35" name="Conector angular 34"/>
          <p:cNvCxnSpPr/>
          <p:nvPr/>
        </p:nvCxnSpPr>
        <p:spPr bwMode="auto">
          <a:xfrm flipV="1">
            <a:off x="5855863" y="3334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72121" y="417988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81298" y="426561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72121" y="4523560"/>
            <a:ext cx="396386" cy="607701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51211" y="466093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/>
          </a:p>
        </p:txBody>
      </p:sp>
      <p:cxnSp>
        <p:nvCxnSpPr>
          <p:cNvPr id="41" name="Conector angular 40"/>
          <p:cNvCxnSpPr/>
          <p:nvPr/>
        </p:nvCxnSpPr>
        <p:spPr bwMode="auto">
          <a:xfrm flipH="1" flipV="1">
            <a:off x="3765510" y="3844748"/>
            <a:ext cx="1183113" cy="972411"/>
          </a:xfrm>
          <a:prstGeom prst="bentConnector4">
            <a:avLst>
              <a:gd name="adj1" fmla="val -19322"/>
              <a:gd name="adj2" fmla="val 601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2" name="Imagen 4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35115" y="2455201"/>
            <a:ext cx="396386" cy="607701"/>
          </a:xfrm>
          <a:prstGeom prst="rect">
            <a:avLst/>
          </a:prstGeom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14205" y="2592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8" name="Conector angular 7"/>
          <p:cNvCxnSpPr>
            <a:stCxn id="14" idx="1"/>
            <a:endCxn id="36" idx="0"/>
          </p:cNvCxnSpPr>
          <p:nvPr/>
        </p:nvCxnSpPr>
        <p:spPr bwMode="auto">
          <a:xfrm rot="10800000" flipH="1" flipV="1">
            <a:off x="3442792" y="2739235"/>
            <a:ext cx="923671" cy="1744496"/>
          </a:xfrm>
          <a:prstGeom prst="bentConnector3">
            <a:avLst>
              <a:gd name="adj1" fmla="val -24749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12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 bwMode="auto">
          <a:xfrm>
            <a:off x="4679012" y="1818495"/>
            <a:ext cx="3640" cy="1696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ector recto 49"/>
          <p:cNvCxnSpPr/>
          <p:nvPr/>
        </p:nvCxnSpPr>
        <p:spPr bwMode="auto">
          <a:xfrm>
            <a:off x="4528702" y="1988136"/>
            <a:ext cx="3336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343F3-C99B-D147-8140-D46CCAE31D98}"/>
              </a:ext>
            </a:extLst>
          </p:cNvPr>
          <p:cNvSpPr txBox="1"/>
          <p:nvPr/>
        </p:nvSpPr>
        <p:spPr>
          <a:xfrm>
            <a:off x="26390" y="2920820"/>
            <a:ext cx="933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see how the pseudo-code works when we start with an empty list, a list with the contain of head is equal to 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7B7AE-2387-F04F-B95F-1F59A75E13FA}"/>
              </a:ext>
            </a:extLst>
          </p:cNvPr>
          <p:cNvSpPr txBox="1"/>
          <p:nvPr/>
        </p:nvSpPr>
        <p:spPr>
          <a:xfrm>
            <a:off x="26390" y="3952379"/>
            <a:ext cx="662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Lets assume we want to insert a node with a number 3 in the data part</a:t>
            </a:r>
          </a:p>
        </p:txBody>
      </p:sp>
    </p:spTree>
    <p:extLst>
      <p:ext uri="{BB962C8B-B14F-4D97-AF65-F5344CB8AC3E}">
        <p14:creationId xmlns:p14="http://schemas.microsoft.com/office/powerpoint/2010/main" val="240056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 bwMode="auto">
          <a:xfrm>
            <a:off x="4679012" y="1818495"/>
            <a:ext cx="3640" cy="1696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ector recto 49"/>
          <p:cNvCxnSpPr/>
          <p:nvPr/>
        </p:nvCxnSpPr>
        <p:spPr bwMode="auto">
          <a:xfrm>
            <a:off x="4528702" y="1988136"/>
            <a:ext cx="3336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ángulo 12"/>
          <p:cNvSpPr/>
          <p:nvPr/>
        </p:nvSpPr>
        <p:spPr bwMode="auto">
          <a:xfrm>
            <a:off x="102632" y="1693115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28306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3635" y="23688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62674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3548" y="27641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4951" y="31111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926527" y="2928246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3AAF1-A3B0-3E4D-A890-561EAA577161}"/>
              </a:ext>
            </a:extLst>
          </p:cNvPr>
          <p:cNvSpPr txBox="1"/>
          <p:nvPr/>
        </p:nvSpPr>
        <p:spPr>
          <a:xfrm>
            <a:off x="427847" y="3745696"/>
            <a:ext cx="546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1: New node creation  in the memory address </a:t>
            </a:r>
            <a:r>
              <a:rPr lang="en-GB" b="1" dirty="0">
                <a:solidFill>
                  <a:srgbClr val="57B3B6"/>
                </a:solidFill>
              </a:rPr>
              <a:t>0xA</a:t>
            </a:r>
            <a:r>
              <a:rPr lang="en-GB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7B1C7-E7D8-8C4A-A31B-A4AF8C8E3F87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6986" y="2764115"/>
            <a:ext cx="1291814" cy="1049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A75AD-7F78-3F4C-B7B8-5D40A817DF35}"/>
              </a:ext>
            </a:extLst>
          </p:cNvPr>
          <p:cNvCxnSpPr/>
          <p:nvPr/>
        </p:nvCxnSpPr>
        <p:spPr bwMode="auto">
          <a:xfrm flipH="1" flipV="1">
            <a:off x="3385353" y="1814883"/>
            <a:ext cx="904149" cy="744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123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 bwMode="auto">
          <a:xfrm>
            <a:off x="4679012" y="1818495"/>
            <a:ext cx="3640" cy="1696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ector recto 49"/>
          <p:cNvCxnSpPr/>
          <p:nvPr/>
        </p:nvCxnSpPr>
        <p:spPr bwMode="auto">
          <a:xfrm>
            <a:off x="4528702" y="1988136"/>
            <a:ext cx="3336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ángulo 12"/>
          <p:cNvSpPr/>
          <p:nvPr/>
        </p:nvSpPr>
        <p:spPr bwMode="auto">
          <a:xfrm>
            <a:off x="102632" y="1975309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28306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3635" y="23688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62674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3548" y="27641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4951" y="31111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4926527" y="2928246"/>
            <a:ext cx="283989" cy="200543"/>
            <a:chOff x="5320311" y="1105149"/>
            <a:chExt cx="236505" cy="150213"/>
          </a:xfrm>
        </p:grpSpPr>
        <p:cxnSp>
          <p:nvCxnSpPr>
            <p:cNvPr id="24" name="Conector recto 23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cto 2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ector recto 25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65049-5177-6C4E-87BF-4EDE1982D51B}"/>
              </a:ext>
            </a:extLst>
          </p:cNvPr>
          <p:cNvSpPr txBox="1"/>
          <p:nvPr/>
        </p:nvSpPr>
        <p:spPr>
          <a:xfrm>
            <a:off x="795454" y="3679902"/>
            <a:ext cx="700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the list is empty the head is point to NULL, this wont change anything</a:t>
            </a:r>
          </a:p>
        </p:txBody>
      </p:sp>
    </p:spTree>
    <p:extLst>
      <p:ext uri="{BB962C8B-B14F-4D97-AF65-F5344CB8AC3E}">
        <p14:creationId xmlns:p14="http://schemas.microsoft.com/office/powerpoint/2010/main" val="274585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102632" y="2257503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28306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3635" y="23688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62674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3548" y="27641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4951" y="31111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926527" y="2928246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" name="Conector recto de flecha 2"/>
          <p:cNvCxnSpPr>
            <a:stCxn id="46" idx="2"/>
            <a:endCxn id="15" idx="0"/>
          </p:cNvCxnSpPr>
          <p:nvPr/>
        </p:nvCxnSpPr>
        <p:spPr bwMode="auto">
          <a:xfrm>
            <a:off x="4640525" y="1818495"/>
            <a:ext cx="2851" cy="550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23C335-E75E-BE4C-A80E-1CB0E4DB415F}"/>
              </a:ext>
            </a:extLst>
          </p:cNvPr>
          <p:cNvSpPr txBox="1"/>
          <p:nvPr/>
        </p:nvSpPr>
        <p:spPr>
          <a:xfrm>
            <a:off x="840059" y="3776546"/>
            <a:ext cx="706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2:  the content of </a:t>
            </a:r>
            <a:r>
              <a:rPr lang="en-GB" b="1" dirty="0"/>
              <a:t>head</a:t>
            </a:r>
            <a:r>
              <a:rPr lang="en-GB" dirty="0"/>
              <a:t> is updated with the </a:t>
            </a:r>
            <a:r>
              <a:rPr lang="en-GB" b="1" dirty="0"/>
              <a:t>address</a:t>
            </a:r>
            <a:r>
              <a:rPr lang="en-GB" dirty="0"/>
              <a:t> of the </a:t>
            </a:r>
            <a:r>
              <a:rPr lang="en-GB" b="1" dirty="0"/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888967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28306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3635" y="23688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62674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3548" y="27641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4951" y="31111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926527" y="2928246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" name="Conector recto de flecha 2"/>
          <p:cNvCxnSpPr>
            <a:stCxn id="46" idx="2"/>
            <a:endCxn id="15" idx="0"/>
          </p:cNvCxnSpPr>
          <p:nvPr/>
        </p:nvCxnSpPr>
        <p:spPr bwMode="auto">
          <a:xfrm>
            <a:off x="4640525" y="1818495"/>
            <a:ext cx="2851" cy="550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4C747E-25D2-044A-99E2-B4F624FD0C18}"/>
              </a:ext>
            </a:extLst>
          </p:cNvPr>
          <p:cNvSpPr txBox="1"/>
          <p:nvPr/>
        </p:nvSpPr>
        <p:spPr>
          <a:xfrm>
            <a:off x="962087" y="3796761"/>
            <a:ext cx="450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Let’s now insert a new node with a data  part 5</a:t>
            </a:r>
          </a:p>
        </p:txBody>
      </p:sp>
    </p:spTree>
    <p:extLst>
      <p:ext uri="{BB962C8B-B14F-4D97-AF65-F5344CB8AC3E}">
        <p14:creationId xmlns:p14="http://schemas.microsoft.com/office/powerpoint/2010/main" val="2528035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28306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3635" y="23688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62674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3548" y="27641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4951" y="31111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926527" y="2928246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" name="Conector recto de flecha 2"/>
          <p:cNvCxnSpPr>
            <a:stCxn id="46" idx="2"/>
            <a:endCxn id="15" idx="0"/>
          </p:cNvCxnSpPr>
          <p:nvPr/>
        </p:nvCxnSpPr>
        <p:spPr bwMode="auto">
          <a:xfrm>
            <a:off x="4640525" y="1818495"/>
            <a:ext cx="2851" cy="550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ángulo 22"/>
          <p:cNvSpPr/>
          <p:nvPr/>
        </p:nvSpPr>
        <p:spPr bwMode="auto">
          <a:xfrm>
            <a:off x="102632" y="1680288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44433" y="3577040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3610" y="366277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54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44433" y="3920720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23523" y="405809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04926" y="44051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4986502" y="4222221"/>
            <a:ext cx="283989" cy="200543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9620EEE-7163-904D-AF1C-19EC5C1CCEA6}"/>
              </a:ext>
            </a:extLst>
          </p:cNvPr>
          <p:cNvSpPr txBox="1"/>
          <p:nvPr/>
        </p:nvSpPr>
        <p:spPr>
          <a:xfrm>
            <a:off x="5246252" y="385288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 creation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259349-AA85-274A-9F7F-2DAC78BF6FD0}"/>
              </a:ext>
            </a:extLst>
          </p:cNvPr>
          <p:cNvCxnSpPr>
            <a:endCxn id="23" idx="3"/>
          </p:cNvCxnSpPr>
          <p:nvPr/>
        </p:nvCxnSpPr>
        <p:spPr bwMode="auto">
          <a:xfrm flipH="1" flipV="1">
            <a:off x="3333204" y="1821382"/>
            <a:ext cx="1045596" cy="2204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95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235466" y="1134005"/>
            <a:ext cx="3580742" cy="2424841"/>
            <a:chOff x="412409" y="15673"/>
            <a:chExt cx="8039992" cy="5008538"/>
          </a:xfrm>
        </p:grpSpPr>
        <p:sp>
          <p:nvSpPr>
            <p:cNvPr id="36" name="Rectángulo 35"/>
            <p:cNvSpPr/>
            <p:nvPr/>
          </p:nvSpPr>
          <p:spPr bwMode="auto">
            <a:xfrm>
              <a:off x="665375" y="4542650"/>
              <a:ext cx="7431215" cy="4545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6964956" y="4175750"/>
              <a:ext cx="1434390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Street 3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4" name="Rectángulo 33"/>
            <p:cNvSpPr/>
            <p:nvPr/>
          </p:nvSpPr>
          <p:spPr bwMode="auto">
            <a:xfrm>
              <a:off x="708752" y="2807413"/>
              <a:ext cx="7431215" cy="4545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006573" y="2440514"/>
              <a:ext cx="1437906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Street 2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" name="Rectángulo 1"/>
            <p:cNvSpPr/>
            <p:nvPr/>
          </p:nvSpPr>
          <p:spPr bwMode="auto">
            <a:xfrm>
              <a:off x="736850" y="1129061"/>
              <a:ext cx="7431215" cy="4545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pic>
          <p:nvPicPr>
            <p:cNvPr id="3" name="Imagen 2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1082574" y="-22455"/>
              <a:ext cx="1567912" cy="1644170"/>
            </a:xfrm>
            <a:prstGeom prst="rect">
              <a:avLst/>
            </a:prstGeom>
          </p:spPr>
        </p:pic>
        <p:pic>
          <p:nvPicPr>
            <p:cNvPr id="16" name="Imagen 15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2679710" y="-22456"/>
              <a:ext cx="1567912" cy="1644170"/>
            </a:xfrm>
            <a:prstGeom prst="rect">
              <a:avLst/>
            </a:prstGeom>
          </p:spPr>
        </p:pic>
        <p:pic>
          <p:nvPicPr>
            <p:cNvPr id="17" name="Imagen 16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4292125" y="-22454"/>
              <a:ext cx="1567912" cy="1644170"/>
            </a:xfrm>
            <a:prstGeom prst="rect">
              <a:avLst/>
            </a:prstGeom>
          </p:spPr>
        </p:pic>
        <p:pic>
          <p:nvPicPr>
            <p:cNvPr id="20" name="Imagen 19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5889261" y="-22455"/>
              <a:ext cx="1567912" cy="1644170"/>
            </a:xfrm>
            <a:prstGeom prst="rect">
              <a:avLst/>
            </a:prstGeom>
          </p:spPr>
        </p:pic>
        <p:sp>
          <p:nvSpPr>
            <p:cNvPr id="23" name="Rectángulo 22"/>
            <p:cNvSpPr/>
            <p:nvPr/>
          </p:nvSpPr>
          <p:spPr>
            <a:xfrm>
              <a:off x="1729282" y="630764"/>
              <a:ext cx="688804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3332816" y="613887"/>
              <a:ext cx="702581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14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018974" y="613887"/>
              <a:ext cx="685287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6609449" y="613887"/>
              <a:ext cx="702581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16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10" name="Imagen 9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1067578" y="1697858"/>
              <a:ext cx="1567912" cy="1644170"/>
            </a:xfrm>
            <a:prstGeom prst="rect">
              <a:avLst/>
            </a:prstGeom>
          </p:spPr>
        </p:pic>
        <p:pic>
          <p:nvPicPr>
            <p:cNvPr id="11" name="Imagen 10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2664714" y="1697857"/>
              <a:ext cx="1567912" cy="1644170"/>
            </a:xfrm>
            <a:prstGeom prst="rect">
              <a:avLst/>
            </a:prstGeom>
          </p:spPr>
        </p:pic>
        <p:pic>
          <p:nvPicPr>
            <p:cNvPr id="12" name="Imagen 11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4277129" y="1697859"/>
              <a:ext cx="1567912" cy="1644170"/>
            </a:xfrm>
            <a:prstGeom prst="rect">
              <a:avLst/>
            </a:prstGeom>
          </p:spPr>
        </p:pic>
        <p:pic>
          <p:nvPicPr>
            <p:cNvPr id="13" name="Imagen 12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5874265" y="1697858"/>
              <a:ext cx="1567912" cy="1644170"/>
            </a:xfrm>
            <a:prstGeom prst="rect">
              <a:avLst/>
            </a:prstGeom>
          </p:spPr>
        </p:pic>
        <p:sp>
          <p:nvSpPr>
            <p:cNvPr id="14" name="Rectángulo 13"/>
            <p:cNvSpPr/>
            <p:nvPr/>
          </p:nvSpPr>
          <p:spPr>
            <a:xfrm>
              <a:off x="1707397" y="2351077"/>
              <a:ext cx="702581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322952" y="2334200"/>
              <a:ext cx="692318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18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4998847" y="2334200"/>
              <a:ext cx="695551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19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6565660" y="2334200"/>
              <a:ext cx="760170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pic>
          <p:nvPicPr>
            <p:cNvPr id="21" name="Imagen 20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989189" y="3418169"/>
              <a:ext cx="1567912" cy="1644170"/>
            </a:xfrm>
            <a:prstGeom prst="rect">
              <a:avLst/>
            </a:prstGeom>
          </p:spPr>
        </p:pic>
        <p:pic>
          <p:nvPicPr>
            <p:cNvPr id="22" name="Imagen 21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2586325" y="3418168"/>
              <a:ext cx="1567912" cy="1644170"/>
            </a:xfrm>
            <a:prstGeom prst="rect">
              <a:avLst/>
            </a:prstGeom>
          </p:spPr>
        </p:pic>
        <p:pic>
          <p:nvPicPr>
            <p:cNvPr id="27" name="Imagen 26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4198740" y="3418170"/>
              <a:ext cx="1567912" cy="1644170"/>
            </a:xfrm>
            <a:prstGeom prst="rect">
              <a:avLst/>
            </a:prstGeom>
          </p:spPr>
        </p:pic>
        <p:pic>
          <p:nvPicPr>
            <p:cNvPr id="28" name="Imagen 27" descr="home ic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4" t="24695" r="13290" b="35671"/>
            <a:stretch/>
          </p:blipFill>
          <p:spPr>
            <a:xfrm rot="16200000">
              <a:off x="5795876" y="3418169"/>
              <a:ext cx="1567912" cy="1644170"/>
            </a:xfrm>
            <a:prstGeom prst="rect">
              <a:avLst/>
            </a:prstGeom>
          </p:spPr>
        </p:pic>
        <p:sp>
          <p:nvSpPr>
            <p:cNvPr id="29" name="Rectángulo 28"/>
            <p:cNvSpPr/>
            <p:nvPr/>
          </p:nvSpPr>
          <p:spPr>
            <a:xfrm>
              <a:off x="1629010" y="4071388"/>
              <a:ext cx="702581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21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224388" y="4054511"/>
              <a:ext cx="732669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22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902544" y="4054511"/>
              <a:ext cx="731375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23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6487271" y="4054511"/>
              <a:ext cx="760170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24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7054846" y="762161"/>
              <a:ext cx="1397555" cy="5085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Clr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Street 1</a:t>
              </a:r>
              <a:endParaRPr lang="en-GB" sz="1000" b="1" dirty="0">
                <a:solidFill>
                  <a:srgbClr val="D88A4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" name="Rectángulo 3"/>
            <p:cNvSpPr/>
            <p:nvPr/>
          </p:nvSpPr>
          <p:spPr bwMode="auto">
            <a:xfrm>
              <a:off x="5125821" y="2399245"/>
              <a:ext cx="377527" cy="355431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ángulo 38"/>
            <p:cNvSpPr/>
            <p:nvPr/>
          </p:nvSpPr>
          <p:spPr bwMode="auto">
            <a:xfrm>
              <a:off x="1770475" y="4158115"/>
              <a:ext cx="377527" cy="355431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" name="Forma libre 4"/>
            <p:cNvSpPr/>
            <p:nvPr/>
          </p:nvSpPr>
          <p:spPr>
            <a:xfrm>
              <a:off x="2194874" y="3026511"/>
              <a:ext cx="2853335" cy="1191786"/>
            </a:xfrm>
            <a:custGeom>
              <a:avLst/>
              <a:gdLst>
                <a:gd name="connsiteX0" fmla="*/ 2853335 w 2853335"/>
                <a:gd name="connsiteY0" fmla="*/ 0 h 1191786"/>
                <a:gd name="connsiteX1" fmla="*/ 1254213 w 2853335"/>
                <a:gd name="connsiteY1" fmla="*/ 972247 h 1191786"/>
                <a:gd name="connsiteX2" fmla="*/ 0 w 2853335"/>
                <a:gd name="connsiteY2" fmla="*/ 1191786 h 119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3335" h="1191786">
                  <a:moveTo>
                    <a:pt x="2853335" y="0"/>
                  </a:moveTo>
                  <a:cubicBezTo>
                    <a:pt x="2291552" y="386808"/>
                    <a:pt x="1729769" y="773616"/>
                    <a:pt x="1254213" y="972247"/>
                  </a:cubicBezTo>
                  <a:cubicBezTo>
                    <a:pt x="778657" y="1170878"/>
                    <a:pt x="0" y="1191786"/>
                    <a:pt x="0" y="1191786"/>
                  </a:cubicBezTo>
                </a:path>
              </a:pathLst>
            </a:custGeom>
            <a:ln w="28575" cmpd="sng">
              <a:solidFill>
                <a:srgbClr val="3C8C93"/>
              </a:solidFill>
              <a:prstDash val="sysDash"/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ángulo 39"/>
            <p:cNvSpPr/>
            <p:nvPr/>
          </p:nvSpPr>
          <p:spPr bwMode="auto">
            <a:xfrm>
              <a:off x="1887487" y="678932"/>
              <a:ext cx="377527" cy="355431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6" name="Forma libre 5"/>
            <p:cNvSpPr/>
            <p:nvPr/>
          </p:nvSpPr>
          <p:spPr>
            <a:xfrm>
              <a:off x="412409" y="956566"/>
              <a:ext cx="1468911" cy="3873306"/>
            </a:xfrm>
            <a:custGeom>
              <a:avLst/>
              <a:gdLst>
                <a:gd name="connsiteX0" fmla="*/ 920193 w 1468911"/>
                <a:gd name="connsiteY0" fmla="*/ 3873306 h 3873306"/>
                <a:gd name="connsiteX1" fmla="*/ 10888 w 1468911"/>
                <a:gd name="connsiteY1" fmla="*/ 1552458 h 3873306"/>
                <a:gd name="connsiteX2" fmla="*/ 1468911 w 1468911"/>
                <a:gd name="connsiteY2" fmla="*/ 0 h 387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8911" h="3873306">
                  <a:moveTo>
                    <a:pt x="920193" y="3873306"/>
                  </a:moveTo>
                  <a:cubicBezTo>
                    <a:pt x="419814" y="3035657"/>
                    <a:pt x="-80565" y="2198009"/>
                    <a:pt x="10888" y="1552458"/>
                  </a:cubicBezTo>
                  <a:cubicBezTo>
                    <a:pt x="102341" y="906907"/>
                    <a:pt x="1468911" y="0"/>
                    <a:pt x="1468911" y="0"/>
                  </a:cubicBezTo>
                </a:path>
              </a:pathLst>
            </a:custGeom>
            <a:ln w="28575" cmpd="sng">
              <a:solidFill>
                <a:srgbClr val="3C8C93"/>
              </a:solidFill>
              <a:prstDash val="sysDash"/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2171567" y="1254512"/>
              <a:ext cx="612561" cy="183762"/>
              <a:chOff x="2171567" y="1254512"/>
              <a:chExt cx="612561" cy="183762"/>
            </a:xfrm>
          </p:grpSpPr>
          <p:cxnSp>
            <p:nvCxnSpPr>
              <p:cNvPr id="8" name="Conector recto 7"/>
              <p:cNvCxnSpPr/>
              <p:nvPr/>
            </p:nvCxnSpPr>
            <p:spPr bwMode="auto">
              <a:xfrm>
                <a:off x="2171567" y="1254512"/>
                <a:ext cx="502053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C8C9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Conector recto 40"/>
              <p:cNvCxnSpPr/>
              <p:nvPr/>
            </p:nvCxnSpPr>
            <p:spPr bwMode="auto">
              <a:xfrm>
                <a:off x="2506304" y="1438274"/>
                <a:ext cx="277824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C8C9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Conector recto 41"/>
              <p:cNvCxnSpPr/>
              <p:nvPr/>
            </p:nvCxnSpPr>
            <p:spPr bwMode="auto">
              <a:xfrm flipH="1" flipV="1">
                <a:off x="2653915" y="1254512"/>
                <a:ext cx="1" cy="18376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C8C9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3" name="Conector recto de flecha 42"/>
          <p:cNvCxnSpPr/>
          <p:nvPr/>
        </p:nvCxnSpPr>
        <p:spPr bwMode="auto">
          <a:xfrm flipH="1">
            <a:off x="2502799" y="860749"/>
            <a:ext cx="650951" cy="11861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2974" y="553852"/>
            <a:ext cx="77317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C11-AA10-DB4D-AB3E-89E5831A24D4}"/>
              </a:ext>
            </a:extLst>
          </p:cNvPr>
          <p:cNvSpPr txBox="1"/>
          <p:nvPr/>
        </p:nvSpPr>
        <p:spPr>
          <a:xfrm>
            <a:off x="4125952" y="812430"/>
            <a:ext cx="450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Treasure Hunt Analogy of memory organisation 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169241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28306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3635" y="23688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62674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3548" y="27641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4951" y="31111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926527" y="2928246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" name="Conector recto de flecha 2"/>
          <p:cNvCxnSpPr>
            <a:stCxn id="46" idx="2"/>
            <a:endCxn id="15" idx="0"/>
          </p:cNvCxnSpPr>
          <p:nvPr/>
        </p:nvCxnSpPr>
        <p:spPr bwMode="auto">
          <a:xfrm>
            <a:off x="4640525" y="1818495"/>
            <a:ext cx="2851" cy="550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ángulo 22"/>
          <p:cNvSpPr/>
          <p:nvPr/>
        </p:nvSpPr>
        <p:spPr bwMode="auto">
          <a:xfrm>
            <a:off x="102632" y="1962482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44433" y="3577040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3610" y="366277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54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44433" y="3920720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04926" y="44051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3610" y="4079084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6" name="Conector angular 5"/>
          <p:cNvCxnSpPr>
            <a:stCxn id="26" idx="2"/>
            <a:endCxn id="14" idx="0"/>
          </p:cNvCxnSpPr>
          <p:nvPr/>
        </p:nvCxnSpPr>
        <p:spPr bwMode="auto">
          <a:xfrm flipH="1" flipV="1">
            <a:off x="4378801" y="2586916"/>
            <a:ext cx="667676" cy="1637655"/>
          </a:xfrm>
          <a:prstGeom prst="bentConnector5">
            <a:avLst>
              <a:gd name="adj1" fmla="val -34238"/>
              <a:gd name="adj2" fmla="val 50000"/>
              <a:gd name="adj3" fmla="val 134238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B7956D-CEE5-DE47-87EC-A6260B847C83}"/>
              </a:ext>
            </a:extLst>
          </p:cNvPr>
          <p:cNvSpPr txBox="1"/>
          <p:nvPr/>
        </p:nvSpPr>
        <p:spPr>
          <a:xfrm>
            <a:off x="5508571" y="3111198"/>
            <a:ext cx="351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Next: we update the address of the new node to point to first node of the list</a:t>
            </a:r>
          </a:p>
        </p:txBody>
      </p:sp>
    </p:spTree>
    <p:extLst>
      <p:ext uri="{BB962C8B-B14F-4D97-AF65-F5344CB8AC3E}">
        <p14:creationId xmlns:p14="http://schemas.microsoft.com/office/powerpoint/2010/main" val="2175020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28306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3635" y="23688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84458" y="262674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3548" y="27641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4951" y="31111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926527" y="2928246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Rectángulo 22"/>
          <p:cNvSpPr/>
          <p:nvPr/>
        </p:nvSpPr>
        <p:spPr bwMode="auto">
          <a:xfrm>
            <a:off x="102632" y="2244676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44433" y="3577040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3610" y="366277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54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44433" y="3920720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04926" y="44051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3610" y="4079084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angular 5"/>
          <p:cNvCxnSpPr>
            <a:stCxn id="26" idx="2"/>
            <a:endCxn id="14" idx="0"/>
          </p:cNvCxnSpPr>
          <p:nvPr/>
        </p:nvCxnSpPr>
        <p:spPr bwMode="auto">
          <a:xfrm flipH="1" flipV="1">
            <a:off x="4378801" y="2586916"/>
            <a:ext cx="667676" cy="1637655"/>
          </a:xfrm>
          <a:prstGeom prst="bentConnector5">
            <a:avLst>
              <a:gd name="adj1" fmla="val -34238"/>
              <a:gd name="adj2" fmla="val 50000"/>
              <a:gd name="adj3" fmla="val 1342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onector angular 8"/>
          <p:cNvCxnSpPr>
            <a:endCxn id="24" idx="0"/>
          </p:cNvCxnSpPr>
          <p:nvPr/>
        </p:nvCxnSpPr>
        <p:spPr bwMode="auto">
          <a:xfrm rot="10800000" flipH="1" flipV="1">
            <a:off x="4070146" y="1586861"/>
            <a:ext cx="368629" cy="2294029"/>
          </a:xfrm>
          <a:prstGeom prst="bentConnector3">
            <a:avLst>
              <a:gd name="adj1" fmla="val -62014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9763E0-3D1D-6F4E-AD8C-DD52F96E2F0B}"/>
              </a:ext>
            </a:extLst>
          </p:cNvPr>
          <p:cNvSpPr txBox="1"/>
          <p:nvPr/>
        </p:nvSpPr>
        <p:spPr>
          <a:xfrm>
            <a:off x="5355133" y="2244676"/>
            <a:ext cx="370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Finally, we update the content of head to point to the new node </a:t>
            </a:r>
          </a:p>
        </p:txBody>
      </p:sp>
    </p:spTree>
    <p:extLst>
      <p:ext uri="{BB962C8B-B14F-4D97-AF65-F5344CB8AC3E}">
        <p14:creationId xmlns:p14="http://schemas.microsoft.com/office/powerpoint/2010/main" val="3318573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632" y="1358841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33515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head: contains address of first element of list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x: number to insert</a:t>
            </a:r>
          </a:p>
          <a:p>
            <a:r>
              <a:rPr lang="en-GB" dirty="0">
                <a:latin typeface="Roboto Slab" pitchFamily="2" charset="0"/>
                <a:ea typeface="Roboto Slab" pitchFamily="2" charset="0"/>
                <a:cs typeface="Consolas"/>
              </a:rPr>
              <a:t>   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488861" y="120570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de flecha 39"/>
          <p:cNvCxnSpPr/>
          <p:nvPr/>
        </p:nvCxnSpPr>
        <p:spPr bwMode="auto">
          <a:xfrm flipH="1">
            <a:off x="3038965" y="1213138"/>
            <a:ext cx="346388" cy="251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7160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39386" y="960274"/>
            <a:ext cx="830761" cy="3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75718" y="137525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06527" y="1312839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617" y="1450209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548943" y="1918391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58120" y="200412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548943" y="2262071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28033" y="239944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09436" y="2746524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5658FC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5658FC"/>
              </a:solidFill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5991012" y="2563572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Rectángulo 22"/>
          <p:cNvSpPr/>
          <p:nvPr/>
        </p:nvSpPr>
        <p:spPr bwMode="auto">
          <a:xfrm>
            <a:off x="102632" y="2244676"/>
            <a:ext cx="323057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06600" y="1918391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15777" y="200412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54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06600" y="2262071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7093" y="2746524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15777" y="24204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5658FC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5658FC"/>
              </a:solidFill>
            </a:endParaRPr>
          </a:p>
        </p:txBody>
      </p:sp>
      <p:cxnSp>
        <p:nvCxnSpPr>
          <p:cNvPr id="6" name="Conector angular 5"/>
          <p:cNvCxnSpPr>
            <a:stCxn id="26" idx="2"/>
            <a:endCxn id="14" idx="0"/>
          </p:cNvCxnSpPr>
          <p:nvPr/>
        </p:nvCxnSpPr>
        <p:spPr bwMode="auto">
          <a:xfrm flipV="1">
            <a:off x="4908644" y="2222242"/>
            <a:ext cx="534642" cy="3436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onector recto de flecha 9"/>
          <p:cNvCxnSpPr>
            <a:endCxn id="25" idx="0"/>
          </p:cNvCxnSpPr>
          <p:nvPr/>
        </p:nvCxnSpPr>
        <p:spPr bwMode="auto">
          <a:xfrm>
            <a:off x="4565518" y="1742436"/>
            <a:ext cx="0" cy="261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9E8BFA-A1BB-E548-AD77-5E30A8AB2892}"/>
              </a:ext>
            </a:extLst>
          </p:cNvPr>
          <p:cNvSpPr txBox="1"/>
          <p:nvPr/>
        </p:nvSpPr>
        <p:spPr>
          <a:xfrm>
            <a:off x="6507077" y="17343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resulting list</a:t>
            </a:r>
          </a:p>
        </p:txBody>
      </p:sp>
    </p:spTree>
    <p:extLst>
      <p:ext uri="{BB962C8B-B14F-4D97-AF65-F5344CB8AC3E}">
        <p14:creationId xmlns:p14="http://schemas.microsoft.com/office/powerpoint/2010/main" val="1379371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632" y="1538415"/>
            <a:ext cx="3230572" cy="1200329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INSERT(head, 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=head</a:t>
            </a:r>
          </a:p>
          <a:p>
            <a:r>
              <a:rPr lang="es-ES" dirty="0">
                <a:latin typeface="Consolas"/>
                <a:cs typeface="Consolas"/>
              </a:rPr>
              <a:t>   head=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68389" y="3133438"/>
            <a:ext cx="323057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 is </a:t>
            </a:r>
            <a:r>
              <a:rPr lang="en-GB" sz="2000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(1)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47620-4F44-5E40-B7FB-13DBA2024B4E}"/>
              </a:ext>
            </a:extLst>
          </p:cNvPr>
          <p:cNvSpPr txBox="1"/>
          <p:nvPr/>
        </p:nvSpPr>
        <p:spPr>
          <a:xfrm>
            <a:off x="3687336" y="2022087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instruction takes a constant time to be executed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20166-42A9-8D4E-BF97-579E73CF70DD}"/>
              </a:ext>
            </a:extLst>
          </p:cNvPr>
          <p:cNvSpPr txBox="1"/>
          <p:nvPr/>
        </p:nvSpPr>
        <p:spPr>
          <a:xfrm>
            <a:off x="2862146" y="245327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Complexity of inserting  at the beginning of the list </a:t>
            </a:r>
          </a:p>
        </p:txBody>
      </p:sp>
    </p:spTree>
    <p:extLst>
      <p:ext uri="{BB962C8B-B14F-4D97-AF65-F5344CB8AC3E}">
        <p14:creationId xmlns:p14="http://schemas.microsoft.com/office/powerpoint/2010/main" val="371736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774272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Other versions of INSERT: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82387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774272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Other versions of INSERT: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644966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1. Insert at the end of the list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910" y="2177819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37719" y="2115407"/>
            <a:ext cx="396386" cy="6077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16809" y="225277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80135" y="2720959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89312" y="280669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0" name="Imagen 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80135" y="3064639"/>
            <a:ext cx="396386" cy="60770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9225" y="320200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40628" y="354909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822204" y="3366140"/>
            <a:ext cx="283989" cy="200543"/>
            <a:chOff x="5320311" y="1105149"/>
            <a:chExt cx="236505" cy="150213"/>
          </a:xfrm>
        </p:grpSpPr>
        <p:cxnSp>
          <p:nvCxnSpPr>
            <p:cNvPr id="14" name="Conector recto 13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ector recto 1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ector recto 15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37792" y="2720959"/>
            <a:ext cx="396386" cy="60770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46969" y="280669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54</a:t>
            </a:r>
            <a:endParaRPr lang="en-GB" sz="1800" dirty="0"/>
          </a:p>
        </p:txBody>
      </p: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37792" y="3064639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98285" y="354909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46969" y="32230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>
            <a:stCxn id="19" idx="2"/>
            <a:endCxn id="8" idx="0"/>
          </p:cNvCxnSpPr>
          <p:nvPr/>
        </p:nvCxnSpPr>
        <p:spPr bwMode="auto">
          <a:xfrm flipV="1">
            <a:off x="1739836" y="3024810"/>
            <a:ext cx="534642" cy="3436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>
            <a:endCxn id="18" idx="0"/>
          </p:cNvCxnSpPr>
          <p:nvPr/>
        </p:nvCxnSpPr>
        <p:spPr bwMode="auto">
          <a:xfrm>
            <a:off x="1396710" y="2545004"/>
            <a:ext cx="0" cy="261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50727" y="2731965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59904" y="28177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94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50727" y="3075645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29817" y="32130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3892796" y="3377146"/>
            <a:ext cx="283989" cy="200543"/>
            <a:chOff x="5320311" y="1105149"/>
            <a:chExt cx="236505" cy="150213"/>
          </a:xfrm>
        </p:grpSpPr>
        <p:cxnSp>
          <p:nvCxnSpPr>
            <p:cNvPr id="29" name="Conector recto 2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Conector recto 2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29817" y="354717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8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774272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Other versions of INSERT: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644966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1. Insert at the end of the list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910" y="2177819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37719" y="2115407"/>
            <a:ext cx="396386" cy="6077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16809" y="2252777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80135" y="2720959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89312" y="280669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34</a:t>
            </a:r>
            <a:endParaRPr lang="en-GB" sz="1800" dirty="0"/>
          </a:p>
        </p:txBody>
      </p:sp>
      <p:pic>
        <p:nvPicPr>
          <p:cNvPr id="10" name="Imagen 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80135" y="3064639"/>
            <a:ext cx="396386" cy="6077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40628" y="354909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100" dirty="0">
              <a:solidFill>
                <a:srgbClr val="7F7F7F"/>
              </a:solidFill>
            </a:endParaRPr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37792" y="2720959"/>
            <a:ext cx="396386" cy="60770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46969" y="280669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54</a:t>
            </a:r>
            <a:endParaRPr lang="en-GB" sz="1800" dirty="0"/>
          </a:p>
        </p:txBody>
      </p: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37792" y="3064639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98285" y="354909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46969" y="32230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>
            <a:stCxn id="19" idx="2"/>
            <a:endCxn id="8" idx="0"/>
          </p:cNvCxnSpPr>
          <p:nvPr/>
        </p:nvCxnSpPr>
        <p:spPr bwMode="auto">
          <a:xfrm flipV="1">
            <a:off x="1739836" y="3024810"/>
            <a:ext cx="534642" cy="3436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>
            <a:endCxn id="18" idx="0"/>
          </p:cNvCxnSpPr>
          <p:nvPr/>
        </p:nvCxnSpPr>
        <p:spPr bwMode="auto">
          <a:xfrm>
            <a:off x="1396710" y="2545004"/>
            <a:ext cx="0" cy="261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50727" y="2731965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59904" y="281770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94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50727" y="3075645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29817" y="321301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3892796" y="3377146"/>
            <a:ext cx="283989" cy="200543"/>
            <a:chOff x="5320311" y="1105149"/>
            <a:chExt cx="236505" cy="150213"/>
          </a:xfrm>
        </p:grpSpPr>
        <p:cxnSp>
          <p:nvCxnSpPr>
            <p:cNvPr id="29" name="Conector recto 2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Conector recto 2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32" name="Conector angular 31"/>
          <p:cNvCxnSpPr/>
          <p:nvPr/>
        </p:nvCxnSpPr>
        <p:spPr bwMode="auto">
          <a:xfrm flipV="1">
            <a:off x="2833183" y="3024810"/>
            <a:ext cx="534642" cy="3436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29817" y="354717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89312" y="322190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21CF2-6D1E-B349-9E1C-50ACDF5F6E35}"/>
              </a:ext>
            </a:extLst>
          </p:cNvPr>
          <p:cNvSpPr txBox="1"/>
          <p:nvPr/>
        </p:nvSpPr>
        <p:spPr>
          <a:xfrm>
            <a:off x="4723882" y="2560103"/>
            <a:ext cx="382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the last element of the list to point to the address of the new node </a:t>
            </a:r>
          </a:p>
        </p:txBody>
      </p:sp>
    </p:spTree>
    <p:extLst>
      <p:ext uri="{BB962C8B-B14F-4D97-AF65-F5344CB8AC3E}">
        <p14:creationId xmlns:p14="http://schemas.microsoft.com/office/powerpoint/2010/main" val="1433189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4460" y="392338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Other versions of INSERT:</a:t>
            </a:r>
            <a:endParaRPr lang="en-GB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0851" y="844957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1. Insert at the end of the list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962" y="1403395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2. Insert at an arbitrary position of the list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5731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64460" y="392338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Other versions of INSERT: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0851" y="844957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1. Insert at the end of the list</a:t>
            </a:r>
            <a:endParaRPr lang="en-GB" sz="20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5962" y="1403395"/>
            <a:ext cx="370918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2. Insert at an arbitrary position of the list</a:t>
            </a:r>
            <a:endParaRPr lang="en-GB" sz="20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463450" y="2413118"/>
            <a:ext cx="4147222" cy="2369245"/>
            <a:chOff x="4363539" y="2284635"/>
            <a:chExt cx="4147222" cy="2369245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63539" y="2284635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2000" dirty="0">
                  <a:latin typeface="Roboto Slab" pitchFamily="2" charset="0"/>
                  <a:ea typeface="Roboto Slab" pitchFamily="2" charset="0"/>
                </a:rPr>
                <a:t>head</a:t>
              </a:r>
              <a:endParaRPr lang="en-GB" sz="2000" dirty="0"/>
            </a:p>
          </p:txBody>
        </p:sp>
        <p:pic>
          <p:nvPicPr>
            <p:cNvPr id="6" name="Imagen 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294909" y="2213740"/>
              <a:ext cx="396386" cy="607701"/>
            </a:xfrm>
            <a:prstGeom prst="rect">
              <a:avLst/>
            </a:prstGeom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3998" y="2370037"/>
              <a:ext cx="522954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6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1600" dirty="0">
                <a:solidFill>
                  <a:srgbClr val="7F7F7F"/>
                </a:solidFill>
              </a:endParaRPr>
            </a:p>
          </p:txBody>
        </p:sp>
        <p:pic>
          <p:nvPicPr>
            <p:cNvPr id="8" name="Imagen 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915601" y="2798714"/>
              <a:ext cx="396386" cy="607701"/>
            </a:xfrm>
            <a:prstGeom prst="rect">
              <a:avLst/>
            </a:prstGeom>
          </p:spPr>
        </p:pic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39812" y="292395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800" dirty="0">
                  <a:latin typeface="Roboto Slab" pitchFamily="2" charset="0"/>
                  <a:ea typeface="Roboto Slab" pitchFamily="2" charset="0"/>
                </a:rPr>
                <a:t>34</a:t>
              </a:r>
              <a:endParaRPr lang="en-GB" sz="1800" dirty="0"/>
            </a:p>
          </p:txBody>
        </p:sp>
        <p:pic>
          <p:nvPicPr>
            <p:cNvPr id="10" name="Imagen 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904152" y="3153123"/>
              <a:ext cx="396386" cy="607701"/>
            </a:xfrm>
            <a:prstGeom prst="rect">
              <a:avLst/>
            </a:prstGeom>
          </p:spPr>
        </p:pic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3641" y="3642804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1100" dirty="0">
                <a:solidFill>
                  <a:srgbClr val="7F7F7F"/>
                </a:solidFill>
              </a:endParaRPr>
            </a:p>
          </p:txBody>
        </p:sp>
        <p:pic>
          <p:nvPicPr>
            <p:cNvPr id="17" name="Imagen 1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586160" y="2829067"/>
              <a:ext cx="396386" cy="607701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38983" y="2987871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800" dirty="0">
                  <a:latin typeface="Roboto Slab" pitchFamily="2" charset="0"/>
                  <a:ea typeface="Roboto Slab" pitchFamily="2" charset="0"/>
                </a:rPr>
                <a:t>54</a:t>
              </a:r>
              <a:endParaRPr lang="en-GB" sz="1800" dirty="0"/>
            </a:p>
          </p:txBody>
        </p:sp>
        <p:pic>
          <p:nvPicPr>
            <p:cNvPr id="19" name="Imagen 1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586161" y="3191798"/>
              <a:ext cx="396386" cy="607701"/>
            </a:xfrm>
            <a:prstGeom prst="rect">
              <a:avLst/>
            </a:prstGeom>
          </p:spPr>
        </p:pic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44100" y="3664468"/>
              <a:ext cx="368491" cy="35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1100" dirty="0">
                <a:solidFill>
                  <a:srgbClr val="7F7F7F"/>
                </a:solidFill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10672" y="3304614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6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1600" dirty="0">
                <a:solidFill>
                  <a:srgbClr val="7F7F7F"/>
                </a:solidFill>
              </a:endParaRPr>
            </a:p>
          </p:txBody>
        </p:sp>
        <p:cxnSp>
          <p:nvCxnSpPr>
            <p:cNvPr id="22" name="Conector angular 21"/>
            <p:cNvCxnSpPr>
              <a:stCxn id="19" idx="2"/>
              <a:endCxn id="8" idx="0"/>
            </p:cNvCxnSpPr>
            <p:nvPr/>
          </p:nvCxnSpPr>
          <p:spPr bwMode="auto">
            <a:xfrm flipV="1">
              <a:off x="5088205" y="3102565"/>
              <a:ext cx="721739" cy="39308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Conector recto de flecha 22"/>
            <p:cNvCxnSpPr>
              <a:cxnSpLocks/>
            </p:cNvCxnSpPr>
            <p:nvPr/>
          </p:nvCxnSpPr>
          <p:spPr bwMode="auto">
            <a:xfrm>
              <a:off x="4784353" y="2662264"/>
              <a:ext cx="0" cy="2616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24" name="Imagen 2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7759151" y="2750558"/>
              <a:ext cx="396386" cy="607701"/>
            </a:xfrm>
            <a:prstGeom prst="rect">
              <a:avLst/>
            </a:prstGeom>
          </p:spPr>
        </p:pic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88564" y="2870991"/>
              <a:ext cx="299481" cy="70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800" dirty="0">
                  <a:latin typeface="Roboto Slab" pitchFamily="2" charset="0"/>
                  <a:ea typeface="Roboto Slab" pitchFamily="2" charset="0"/>
                </a:rPr>
                <a:t>94</a:t>
              </a:r>
              <a:endParaRPr lang="en-GB" sz="1800" dirty="0"/>
            </a:p>
          </p:txBody>
        </p:sp>
        <p:pic>
          <p:nvPicPr>
            <p:cNvPr id="26" name="Imagen 2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7761514" y="3095697"/>
              <a:ext cx="396386" cy="607701"/>
            </a:xfrm>
            <a:prstGeom prst="rect">
              <a:avLst/>
            </a:prstGeom>
          </p:spPr>
        </p:pic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61065" y="3221084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1100" dirty="0">
                <a:solidFill>
                  <a:srgbClr val="7F7F7F"/>
                </a:solidFill>
              </a:endParaRP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8226772" y="3394323"/>
              <a:ext cx="283989" cy="200543"/>
              <a:chOff x="5320311" y="1105149"/>
              <a:chExt cx="236505" cy="150213"/>
            </a:xfrm>
          </p:grpSpPr>
          <p:cxnSp>
            <p:nvCxnSpPr>
              <p:cNvPr id="29" name="Conector recto 28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Conector recto 29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Conector recto 30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2" name="Conector angular 31"/>
            <p:cNvCxnSpPr/>
            <p:nvPr/>
          </p:nvCxnSpPr>
          <p:spPr bwMode="auto">
            <a:xfrm>
              <a:off x="6383510" y="3396369"/>
              <a:ext cx="297312" cy="8370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25621" y="3570306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5658FC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1100" dirty="0">
                <a:solidFill>
                  <a:srgbClr val="5658FC"/>
                </a:solidFill>
              </a:endParaRP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35914" y="3234590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600" dirty="0">
                  <a:solidFill>
                    <a:srgbClr val="FF0000"/>
                  </a:solidFill>
                  <a:latin typeface="Roboto Slab" pitchFamily="2" charset="0"/>
                  <a:ea typeface="Roboto Slab" pitchFamily="2" charset="0"/>
                </a:rPr>
                <a:t>0xB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804941" y="3537146"/>
              <a:ext cx="396386" cy="607701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41471" y="3642019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800" dirty="0">
                  <a:latin typeface="Roboto Slab" pitchFamily="2" charset="0"/>
                  <a:ea typeface="Roboto Slab" pitchFamily="2" charset="0"/>
                </a:rPr>
                <a:t>4</a:t>
              </a:r>
              <a:endParaRPr lang="en-GB" sz="1800" dirty="0"/>
            </a:p>
          </p:txBody>
        </p:sp>
        <p:pic>
          <p:nvPicPr>
            <p:cNvPr id="38" name="Imagen 3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815343" y="3904966"/>
              <a:ext cx="396386" cy="607701"/>
            </a:xfrm>
            <a:prstGeom prst="rect">
              <a:avLst/>
            </a:prstGeom>
          </p:spPr>
        </p:pic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54413" y="4075571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None/>
              </a:pPr>
              <a:r>
                <a:rPr lang="es-ES_tradnl" sz="1200" dirty="0">
                  <a:solidFill>
                    <a:srgbClr val="5658FC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1200" dirty="0">
                <a:solidFill>
                  <a:srgbClr val="5658FC"/>
                </a:solidFill>
              </a:endParaRP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46928" y="4361653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FF0000"/>
                  </a:solidFill>
                  <a:latin typeface="Roboto Slab" pitchFamily="2" charset="0"/>
                  <a:ea typeface="Roboto Slab" pitchFamily="2" charset="0"/>
                </a:rPr>
                <a:t>0xB</a:t>
              </a:r>
              <a:endParaRPr lang="en-GB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angular 15"/>
            <p:cNvCxnSpPr>
              <a:cxnSpLocks/>
              <a:stCxn id="38" idx="2"/>
              <a:endCxn id="24" idx="0"/>
            </p:cNvCxnSpPr>
            <p:nvPr/>
          </p:nvCxnSpPr>
          <p:spPr bwMode="auto">
            <a:xfrm flipV="1">
              <a:off x="7317387" y="3054409"/>
              <a:ext cx="336107" cy="115440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150A57-A299-B844-84AD-C7B24BE9AB8D}"/>
              </a:ext>
            </a:extLst>
          </p:cNvPr>
          <p:cNvSpPr txBox="1"/>
          <p:nvPr/>
        </p:nvSpPr>
        <p:spPr>
          <a:xfrm>
            <a:off x="5208343" y="3076734"/>
            <a:ext cx="371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will work on this version later on!</a:t>
            </a:r>
          </a:p>
        </p:txBody>
      </p:sp>
    </p:spTree>
    <p:extLst>
      <p:ext uri="{BB962C8B-B14F-4D97-AF65-F5344CB8AC3E}">
        <p14:creationId xmlns:p14="http://schemas.microsoft.com/office/powerpoint/2010/main" val="2489346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3192D-0BD5-D945-9C6D-02F92896ABD3}"/>
              </a:ext>
            </a:extLst>
          </p:cNvPr>
          <p:cNvSpPr txBox="1"/>
          <p:nvPr/>
        </p:nvSpPr>
        <p:spPr>
          <a:xfrm>
            <a:off x="1107688" y="69137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BE754-DF0C-DB46-8A89-A441F6F0588A}"/>
              </a:ext>
            </a:extLst>
          </p:cNvPr>
          <p:cNvSpPr txBox="1"/>
          <p:nvPr/>
        </p:nvSpPr>
        <p:spPr>
          <a:xfrm>
            <a:off x="1672683" y="1509132"/>
            <a:ext cx="4204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Insertion  at the  beginning of the list </a:t>
            </a:r>
          </a:p>
          <a:p>
            <a:r>
              <a:rPr lang="en-GB" dirty="0"/>
              <a:t>Insertion  at the  end of the list </a:t>
            </a:r>
          </a:p>
          <a:p>
            <a:r>
              <a:rPr lang="en-GB" dirty="0"/>
              <a:t>Insertion  at an arbitrary position of the </a:t>
            </a:r>
            <a:r>
              <a:rPr lang="en-GB"/>
              <a:t>list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68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EA86C-CEE2-F342-9A8B-8297CFC6E2BC}"/>
              </a:ext>
            </a:extLst>
          </p:cNvPr>
          <p:cNvSpPr txBox="1"/>
          <p:nvPr/>
        </p:nvSpPr>
        <p:spPr>
          <a:xfrm>
            <a:off x="973873" y="2081561"/>
            <a:ext cx="634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Let’s  now look  at how each element  is represented in a linked list</a:t>
            </a:r>
          </a:p>
        </p:txBody>
      </p:sp>
    </p:spTree>
    <p:extLst>
      <p:ext uri="{BB962C8B-B14F-4D97-AF65-F5344CB8AC3E}">
        <p14:creationId xmlns:p14="http://schemas.microsoft.com/office/powerpoint/2010/main" val="17823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4775" y="1316976"/>
            <a:ext cx="396386" cy="444419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1141" y="1315689"/>
            <a:ext cx="396386" cy="444419"/>
          </a:xfrm>
          <a:prstGeom prst="rect">
            <a:avLst/>
          </a:prstGeom>
        </p:spPr>
      </p:pic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52139" y="1316976"/>
            <a:ext cx="396386" cy="444419"/>
          </a:xfrm>
          <a:prstGeom prst="rect">
            <a:avLst/>
          </a:prstGeom>
        </p:spPr>
      </p:pic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0978" y="1316976"/>
            <a:ext cx="396387" cy="444419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 bwMode="auto">
          <a:xfrm flipV="1">
            <a:off x="731067" y="1537899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 flipV="1">
            <a:off x="1347437" y="153412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recto de flecha 20"/>
          <p:cNvCxnSpPr/>
          <p:nvPr/>
        </p:nvCxnSpPr>
        <p:spPr bwMode="auto">
          <a:xfrm flipV="1">
            <a:off x="1972542" y="153283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 rot="5400000" flipV="1">
            <a:off x="389580" y="122692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2623" y="13210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601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939" y="134871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4128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2572043" y="1539186"/>
            <a:ext cx="236505" cy="150213"/>
            <a:chOff x="5320311" y="1105149"/>
            <a:chExt cx="236505" cy="150213"/>
          </a:xfrm>
        </p:grpSpPr>
        <p:cxnSp>
          <p:nvCxnSpPr>
            <p:cNvPr id="42" name="Conector recto 41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Conector recto 43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4128" y="229158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Simplest abstract  representation of a linked list</a:t>
            </a:r>
            <a:endParaRPr lang="en-GB" sz="1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6351" y="74367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000A2-0BD4-D642-BCE8-052D47368AFD}"/>
              </a:ext>
            </a:extLst>
          </p:cNvPr>
          <p:cNvSpPr txBox="1"/>
          <p:nvPr/>
        </p:nvSpPr>
        <p:spPr>
          <a:xfrm>
            <a:off x="1899420" y="2383229"/>
            <a:ext cx="6034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content of each element and arrows to give information about the order of element in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representation is useful to visualise the content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it lacks important details to understand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39859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4775" y="1316976"/>
            <a:ext cx="396386" cy="444419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1141" y="1315689"/>
            <a:ext cx="396386" cy="444419"/>
          </a:xfrm>
          <a:prstGeom prst="rect">
            <a:avLst/>
          </a:prstGeom>
        </p:spPr>
      </p:pic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52139" y="1316976"/>
            <a:ext cx="396386" cy="444419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 bwMode="auto">
          <a:xfrm flipV="1">
            <a:off x="731067" y="1537899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 flipV="1">
            <a:off x="1347437" y="153412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 rot="5400000" flipV="1">
            <a:off x="389580" y="122692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6351" y="74367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2623" y="13210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601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939" y="134871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7731" y="1362430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Simplest representation of a linked list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014760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60721" y="299585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5017" y="252309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4259" y="31004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41226" y="3681511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35844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4172" y="349581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021411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0455" y="310714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365091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0368" y="350246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70192" y="332526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024470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3336" y="311020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368150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3249" y="350552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73073" y="332832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036330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8350" y="312206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380010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9253" y="355936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8087" y="334018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12259" y="2420493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91349" y="255786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0978" y="1316976"/>
            <a:ext cx="396387" cy="444419"/>
          </a:xfrm>
          <a:prstGeom prst="rect">
            <a:avLst/>
          </a:prstGeom>
        </p:spPr>
      </p:pic>
      <p:cxnSp>
        <p:nvCxnSpPr>
          <p:cNvPr id="71" name="Conector recto de flecha 70"/>
          <p:cNvCxnSpPr/>
          <p:nvPr/>
        </p:nvCxnSpPr>
        <p:spPr bwMode="auto">
          <a:xfrm flipV="1">
            <a:off x="1972542" y="153283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4128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73" name="Agrupar 72"/>
          <p:cNvGrpSpPr/>
          <p:nvPr/>
        </p:nvGrpSpPr>
        <p:grpSpPr>
          <a:xfrm>
            <a:off x="2572043" y="1539186"/>
            <a:ext cx="236505" cy="150213"/>
            <a:chOff x="5320311" y="1105149"/>
            <a:chExt cx="236505" cy="150213"/>
          </a:xfrm>
        </p:grpSpPr>
        <p:cxnSp>
          <p:nvCxnSpPr>
            <p:cNvPr id="74" name="Conector recto 73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Conector recto 7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Conector recto 75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8CE6CD-8D68-8946-A8DF-8720C340F644}"/>
              </a:ext>
            </a:extLst>
          </p:cNvPr>
          <p:cNvSpPr txBox="1"/>
          <p:nvPr/>
        </p:nvSpPr>
        <p:spPr>
          <a:xfrm>
            <a:off x="4240522" y="3374702"/>
            <a:ext cx="419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element composed of 2 parts</a:t>
            </a:r>
          </a:p>
        </p:txBody>
      </p:sp>
    </p:spTree>
    <p:extLst>
      <p:ext uri="{BB962C8B-B14F-4D97-AF65-F5344CB8AC3E}">
        <p14:creationId xmlns:p14="http://schemas.microsoft.com/office/powerpoint/2010/main" val="319156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4775" y="1316976"/>
            <a:ext cx="396386" cy="444419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1141" y="1315689"/>
            <a:ext cx="396386" cy="444419"/>
          </a:xfrm>
          <a:prstGeom prst="rect">
            <a:avLst/>
          </a:prstGeom>
        </p:spPr>
      </p:pic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52139" y="1316976"/>
            <a:ext cx="396386" cy="444419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 bwMode="auto">
          <a:xfrm flipV="1">
            <a:off x="731067" y="1537899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 flipV="1">
            <a:off x="1347437" y="153412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 rot="5400000" flipV="1">
            <a:off x="389580" y="122692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6351" y="74367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2623" y="13210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601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939" y="134871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7731" y="1362430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Simplest representation of a linked list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014760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60721" y="299585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5017" y="252309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4259" y="31004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41226" y="36710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35844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4172" y="349581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021411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0455" y="310714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365091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0368" y="350246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70192" y="332526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024470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3336" y="311020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368150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3249" y="350552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73073" y="332832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0258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8350" y="31115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3695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9253" y="35488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8087" y="334018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 bwMode="auto">
          <a:xfrm>
            <a:off x="352623" y="3141987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1265999" y="3138358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Rectángulo 53"/>
          <p:cNvSpPr/>
          <p:nvPr/>
        </p:nvSpPr>
        <p:spPr bwMode="auto">
          <a:xfrm>
            <a:off x="2170482" y="3142836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3079933" y="3148844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215" y="3088011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Data part </a:t>
            </a:r>
            <a:endParaRPr lang="en-GB" sz="1800" dirty="0"/>
          </a:p>
        </p:txBody>
      </p:sp>
      <p:pic>
        <p:nvPicPr>
          <p:cNvPr id="71" name="Imagen 7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12259" y="2420493"/>
            <a:ext cx="396386" cy="607701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91349" y="255786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0978" y="1316976"/>
            <a:ext cx="396387" cy="444419"/>
          </a:xfrm>
          <a:prstGeom prst="rect">
            <a:avLst/>
          </a:prstGeom>
        </p:spPr>
      </p:pic>
      <p:cxnSp>
        <p:nvCxnSpPr>
          <p:cNvPr id="74" name="Conector recto de flecha 73"/>
          <p:cNvCxnSpPr/>
          <p:nvPr/>
        </p:nvCxnSpPr>
        <p:spPr bwMode="auto">
          <a:xfrm flipV="1">
            <a:off x="1972542" y="153283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4128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76" name="Agrupar 75"/>
          <p:cNvGrpSpPr/>
          <p:nvPr/>
        </p:nvGrpSpPr>
        <p:grpSpPr>
          <a:xfrm>
            <a:off x="2572043" y="1539186"/>
            <a:ext cx="236505" cy="150213"/>
            <a:chOff x="5320311" y="1105149"/>
            <a:chExt cx="236505" cy="150213"/>
          </a:xfrm>
        </p:grpSpPr>
        <p:cxnSp>
          <p:nvCxnSpPr>
            <p:cNvPr id="77" name="Conector recto 7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Conector recto 7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Conector recto 7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955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4775" y="1316976"/>
            <a:ext cx="396386" cy="444419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1141" y="1315689"/>
            <a:ext cx="396386" cy="444419"/>
          </a:xfrm>
          <a:prstGeom prst="rect">
            <a:avLst/>
          </a:prstGeom>
        </p:spPr>
      </p:pic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52139" y="1316976"/>
            <a:ext cx="396386" cy="444419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 bwMode="auto">
          <a:xfrm flipV="1">
            <a:off x="731067" y="1537899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 flipV="1">
            <a:off x="1347437" y="153412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 rot="5400000" flipV="1">
            <a:off x="389580" y="122692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6351" y="74367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2623" y="13210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601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939" y="134871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7731" y="1362430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Simplest representation of a linked list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014760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60721" y="299585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5017" y="252309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4259" y="31004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41226" y="36710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35844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4172" y="349581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021411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0455" y="310714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365091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0368" y="350246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70192" y="332526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024470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3336" y="311020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368150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3249" y="350552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73073" y="332832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0258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8350" y="31115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3695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9253" y="35488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8087" y="334018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 bwMode="auto">
          <a:xfrm>
            <a:off x="352623" y="3498885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1265999" y="3495256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Rectángulo 53"/>
          <p:cNvSpPr/>
          <p:nvPr/>
        </p:nvSpPr>
        <p:spPr bwMode="auto">
          <a:xfrm>
            <a:off x="2170482" y="3499734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3079933" y="3505742"/>
            <a:ext cx="517569" cy="3318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215" y="3411215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next element address</a:t>
            </a:r>
            <a:endParaRPr lang="en-GB" sz="1800" dirty="0"/>
          </a:p>
        </p:txBody>
      </p:sp>
      <p:pic>
        <p:nvPicPr>
          <p:cNvPr id="71" name="Imagen 7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12259" y="2420493"/>
            <a:ext cx="396386" cy="607701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91349" y="255786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60588" y="2611020"/>
            <a:ext cx="2036914" cy="23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0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address of number 3</a:t>
            </a:r>
            <a:endParaRPr lang="en-GB" sz="1000" dirty="0">
              <a:solidFill>
                <a:srgbClr val="7F7F7F"/>
              </a:solidFill>
            </a:endParaRP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494" y="3809808"/>
            <a:ext cx="99304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address of number 7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31598" y="3795574"/>
            <a:ext cx="99304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address of number 2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51328" y="3801000"/>
            <a:ext cx="99304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address of number 9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70342" y="3853485"/>
            <a:ext cx="99304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No address (end of list)</a:t>
            </a:r>
            <a:endParaRPr lang="en-GB" sz="1200" dirty="0">
              <a:solidFill>
                <a:srgbClr val="7F7F7F"/>
              </a:solidFill>
            </a:endParaRPr>
          </a:p>
        </p:txBody>
      </p:sp>
      <p:pic>
        <p:nvPicPr>
          <p:cNvPr id="75" name="Imagen 7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0978" y="1316976"/>
            <a:ext cx="396387" cy="444419"/>
          </a:xfrm>
          <a:prstGeom prst="rect">
            <a:avLst/>
          </a:prstGeom>
        </p:spPr>
      </p:pic>
      <p:cxnSp>
        <p:nvCxnSpPr>
          <p:cNvPr id="76" name="Conector recto de flecha 75"/>
          <p:cNvCxnSpPr/>
          <p:nvPr/>
        </p:nvCxnSpPr>
        <p:spPr bwMode="auto">
          <a:xfrm flipV="1">
            <a:off x="1972542" y="153283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4128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81" name="Agrupar 80"/>
          <p:cNvGrpSpPr/>
          <p:nvPr/>
        </p:nvGrpSpPr>
        <p:grpSpPr>
          <a:xfrm>
            <a:off x="2572043" y="1539186"/>
            <a:ext cx="236505" cy="150213"/>
            <a:chOff x="5320311" y="1105149"/>
            <a:chExt cx="236505" cy="150213"/>
          </a:xfrm>
        </p:grpSpPr>
        <p:cxnSp>
          <p:nvCxnSpPr>
            <p:cNvPr id="82" name="Conector recto 81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3" name="Conector recto 82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Conector recto 83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4310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n 7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0373" y="3358440"/>
            <a:ext cx="396386" cy="607701"/>
          </a:xfrm>
          <a:prstGeom prst="rect">
            <a:avLst/>
          </a:prstGeom>
        </p:spPr>
      </p:pic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4775" y="1316976"/>
            <a:ext cx="396386" cy="444419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951141" y="1315689"/>
            <a:ext cx="396386" cy="444419"/>
          </a:xfrm>
          <a:prstGeom prst="rect">
            <a:avLst/>
          </a:prstGeom>
        </p:spPr>
      </p:pic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52139" y="1316976"/>
            <a:ext cx="396386" cy="444419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 bwMode="auto">
          <a:xfrm flipV="1">
            <a:off x="731067" y="1537899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/>
          <p:nvPr/>
        </p:nvCxnSpPr>
        <p:spPr bwMode="auto">
          <a:xfrm flipV="1">
            <a:off x="1347437" y="153412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de flecha 22"/>
          <p:cNvCxnSpPr/>
          <p:nvPr/>
        </p:nvCxnSpPr>
        <p:spPr bwMode="auto">
          <a:xfrm rot="5400000" flipV="1">
            <a:off x="389580" y="122692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6351" y="74367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2623" y="13210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06601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9939" y="134871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7731" y="1362430"/>
            <a:ext cx="51222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Simplest representation of a linked list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014760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60721" y="299585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5017" y="252309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4259" y="31004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41226" y="36710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5082" y="335844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4172" y="349581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021411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0455" y="310714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1278" y="3365091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0368" y="350246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70192" y="332526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34159" y="3024470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3336" y="311020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3249" y="350552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73073" y="332832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0258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8350" y="31115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9173" y="33695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9253" y="35488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8087" y="334018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5989" y="3872589"/>
            <a:ext cx="75025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Node</a:t>
            </a:r>
            <a:endParaRPr lang="en-GB" sz="18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300758" y="3100495"/>
            <a:ext cx="626366" cy="78155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2" name="Imagen 7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12259" y="2420493"/>
            <a:ext cx="396386" cy="607701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91349" y="255786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00978" y="1316976"/>
            <a:ext cx="396387" cy="444419"/>
          </a:xfrm>
          <a:prstGeom prst="rect">
            <a:avLst/>
          </a:prstGeom>
        </p:spPr>
      </p:pic>
      <p:cxnSp>
        <p:nvCxnSpPr>
          <p:cNvPr id="61" name="Conector recto de flecha 60"/>
          <p:cNvCxnSpPr/>
          <p:nvPr/>
        </p:nvCxnSpPr>
        <p:spPr bwMode="auto">
          <a:xfrm flipV="1">
            <a:off x="1972542" y="153283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44128" y="133518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74" name="Agrupar 73"/>
          <p:cNvGrpSpPr/>
          <p:nvPr/>
        </p:nvGrpSpPr>
        <p:grpSpPr>
          <a:xfrm>
            <a:off x="2572043" y="1539186"/>
            <a:ext cx="236505" cy="150213"/>
            <a:chOff x="5320311" y="1105149"/>
            <a:chExt cx="236505" cy="150213"/>
          </a:xfrm>
        </p:grpSpPr>
        <p:cxnSp>
          <p:nvCxnSpPr>
            <p:cNvPr id="75" name="Conector recto 7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Conector recto 7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Conector recto 7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1BF886-D39C-2E40-8F72-34446E1DE80A}"/>
              </a:ext>
            </a:extLst>
          </p:cNvPr>
          <p:cNvSpPr txBox="1"/>
          <p:nvPr/>
        </p:nvSpPr>
        <p:spPr>
          <a:xfrm>
            <a:off x="4436798" y="2850090"/>
            <a:ext cx="4653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element is the list is not simple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It’s a variable made of two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variable is called a</a:t>
            </a:r>
            <a:r>
              <a:rPr lang="en-GB" dirty="0">
                <a:solidFill>
                  <a:srgbClr val="5BBDBE"/>
                </a:solidFill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35619701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8E5470-8958-4D0C-B744-FFBD3A29C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5620a10-58d8-4602-af8b-e2b4eec3245a"/>
    <ds:schemaRef ds:uri="http://purl.org/dc/elements/1.1/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65623</TotalTime>
  <Words>1941</Words>
  <Application>Microsoft Macintosh PowerPoint</Application>
  <PresentationFormat>On-screen Show (16:9)</PresentationFormat>
  <Paragraphs>680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707</cp:revision>
  <cp:lastPrinted>2019-07-09T17:04:45Z</cp:lastPrinted>
  <dcterms:created xsi:type="dcterms:W3CDTF">2018-10-29T10:08:54Z</dcterms:created>
  <dcterms:modified xsi:type="dcterms:W3CDTF">2021-01-07T11:49:20Z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