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49"/>
  </p:notesMasterIdLst>
  <p:handoutMasterIdLst>
    <p:handoutMasterId r:id="rId50"/>
  </p:handoutMasterIdLst>
  <p:sldIdLst>
    <p:sldId id="362" r:id="rId6"/>
    <p:sldId id="799" r:id="rId7"/>
    <p:sldId id="881" r:id="rId8"/>
    <p:sldId id="882" r:id="rId9"/>
    <p:sldId id="883" r:id="rId10"/>
    <p:sldId id="884" r:id="rId11"/>
    <p:sldId id="886" r:id="rId12"/>
    <p:sldId id="887" r:id="rId13"/>
    <p:sldId id="888" r:id="rId14"/>
    <p:sldId id="885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8" r:id="rId23"/>
    <p:sldId id="896" r:id="rId24"/>
    <p:sldId id="897" r:id="rId25"/>
    <p:sldId id="899" r:id="rId26"/>
    <p:sldId id="900" r:id="rId27"/>
    <p:sldId id="901" r:id="rId28"/>
    <p:sldId id="902" r:id="rId29"/>
    <p:sldId id="903" r:id="rId30"/>
    <p:sldId id="854" r:id="rId31"/>
    <p:sldId id="904" r:id="rId32"/>
    <p:sldId id="905" r:id="rId33"/>
    <p:sldId id="906" r:id="rId34"/>
    <p:sldId id="907" r:id="rId35"/>
    <p:sldId id="908" r:id="rId36"/>
    <p:sldId id="909" r:id="rId37"/>
    <p:sldId id="910" r:id="rId38"/>
    <p:sldId id="911" r:id="rId39"/>
    <p:sldId id="912" r:id="rId40"/>
    <p:sldId id="913" r:id="rId41"/>
    <p:sldId id="914" r:id="rId42"/>
    <p:sldId id="915" r:id="rId43"/>
    <p:sldId id="916" r:id="rId44"/>
    <p:sldId id="917" r:id="rId45"/>
    <p:sldId id="919" r:id="rId46"/>
    <p:sldId id="920" r:id="rId47"/>
    <p:sldId id="921" r:id="rId4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9390" autoAdjust="0"/>
  </p:normalViewPr>
  <p:slideViewPr>
    <p:cSldViewPr snapToGrid="0" snapToObjects="1">
      <p:cViewPr varScale="1">
        <p:scale>
          <a:sx n="169" d="100"/>
          <a:sy n="169" d="100"/>
        </p:scale>
        <p:origin x="200" y="216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Linked lists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38BDF-9323-7047-B188-CCBE44603CD5}"/>
              </a:ext>
            </a:extLst>
          </p:cNvPr>
          <p:cNvSpPr txBox="1"/>
          <p:nvPr/>
        </p:nvSpPr>
        <p:spPr>
          <a:xfrm>
            <a:off x="1484840" y="2202418"/>
            <a:ext cx="617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will learn about the 2</a:t>
            </a:r>
            <a:r>
              <a:rPr lang="en-GB" baseline="30000" dirty="0"/>
              <a:t>nd</a:t>
            </a:r>
            <a:r>
              <a:rPr lang="en-GB" dirty="0"/>
              <a:t> function associated with a Linked list</a:t>
            </a:r>
          </a:p>
          <a:p>
            <a:r>
              <a:rPr lang="en-GB" dirty="0"/>
              <a:t>	delete function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8088" y="247291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64108" y="230236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13340" y="2077598"/>
            <a:ext cx="607702" cy="78155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9FCCC-3CE0-EA48-B780-0921871924D7}"/>
              </a:ext>
            </a:extLst>
          </p:cNvPr>
          <p:cNvSpPr txBox="1"/>
          <p:nvPr/>
        </p:nvSpPr>
        <p:spPr>
          <a:xfrm>
            <a:off x="2161309" y="370294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Deletion of the first element of the list</a:t>
            </a:r>
          </a:p>
        </p:txBody>
      </p:sp>
    </p:spTree>
    <p:extLst>
      <p:ext uri="{BB962C8B-B14F-4D97-AF65-F5344CB8AC3E}">
        <p14:creationId xmlns:p14="http://schemas.microsoft.com/office/powerpoint/2010/main" val="348128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8088" y="247291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64108" y="230236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59601" y="2441200"/>
            <a:ext cx="466020" cy="38044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821068" y="1872696"/>
            <a:ext cx="257516" cy="590027"/>
          </a:xfrm>
          <a:custGeom>
            <a:avLst/>
            <a:gdLst>
              <a:gd name="connsiteX0" fmla="*/ 0 w 257516"/>
              <a:gd name="connsiteY0" fmla="*/ 590027 h 590027"/>
              <a:gd name="connsiteX1" fmla="*/ 218096 w 257516"/>
              <a:gd name="connsiteY1" fmla="*/ 333494 h 590027"/>
              <a:gd name="connsiteX2" fmla="*/ 256583 w 257516"/>
              <a:gd name="connsiteY2" fmla="*/ 0 h 59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516" h="590027">
                <a:moveTo>
                  <a:pt x="0" y="590027"/>
                </a:moveTo>
                <a:cubicBezTo>
                  <a:pt x="87666" y="510929"/>
                  <a:pt x="175332" y="431832"/>
                  <a:pt x="218096" y="333494"/>
                </a:cubicBezTo>
                <a:cubicBezTo>
                  <a:pt x="260860" y="235156"/>
                  <a:pt x="258721" y="117578"/>
                  <a:pt x="256583" y="0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1032786" y="1505080"/>
            <a:ext cx="536945" cy="38044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 flipV="1">
            <a:off x="617192" y="2837587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507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63D42F-4FDE-0040-B2C1-754D5CECE1A2}"/>
              </a:ext>
            </a:extLst>
          </p:cNvPr>
          <p:cNvSpPr txBox="1"/>
          <p:nvPr/>
        </p:nvSpPr>
        <p:spPr>
          <a:xfrm>
            <a:off x="1633852" y="377851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Deletion of the first element of the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825FC-D5CC-6845-BEE0-13A29313BF5F}"/>
              </a:ext>
            </a:extLst>
          </p:cNvPr>
          <p:cNvSpPr txBox="1"/>
          <p:nvPr/>
        </p:nvSpPr>
        <p:spPr>
          <a:xfrm>
            <a:off x="4413813" y="2003553"/>
            <a:ext cx="484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this case:</a:t>
            </a:r>
          </a:p>
          <a:p>
            <a:r>
              <a:rPr lang="en-GB" dirty="0"/>
              <a:t>We only need to copy the address </a:t>
            </a:r>
            <a:r>
              <a:rPr lang="en-GB" b="1" dirty="0" err="1"/>
              <a:t>tmp</a:t>
            </a:r>
            <a:r>
              <a:rPr lang="en-GB" dirty="0"/>
              <a:t> to the </a:t>
            </a:r>
            <a:r>
              <a:rPr lang="en-GB" b="1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53856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8088" y="247291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64108" y="230236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 flipV="1">
            <a:off x="617192" y="2837587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507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64342" y="2050663"/>
            <a:ext cx="4074965" cy="78692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head=</a:t>
            </a: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-&gt;next</a:t>
            </a:r>
          </a:p>
        </p:txBody>
      </p:sp>
      <p:cxnSp>
        <p:nvCxnSpPr>
          <p:cNvPr id="13" name="Conector angular 12"/>
          <p:cNvCxnSpPr/>
          <p:nvPr/>
        </p:nvCxnSpPr>
        <p:spPr bwMode="auto">
          <a:xfrm rot="16200000" flipH="1">
            <a:off x="781147" y="1748521"/>
            <a:ext cx="402725" cy="60234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DB64CC-3BF0-2440-BF3A-C8343727A2CC}"/>
              </a:ext>
            </a:extLst>
          </p:cNvPr>
          <p:cNvSpPr txBox="1"/>
          <p:nvPr/>
        </p:nvSpPr>
        <p:spPr>
          <a:xfrm>
            <a:off x="1498280" y="284109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Deletion of the first element of the list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2C9B5-437B-8A46-AF50-0EE21057E7C5}"/>
              </a:ext>
            </a:extLst>
          </p:cNvPr>
          <p:cNvSpPr txBox="1"/>
          <p:nvPr/>
        </p:nvSpPr>
        <p:spPr>
          <a:xfrm>
            <a:off x="4202671" y="1138013"/>
            <a:ext cx="484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this case:</a:t>
            </a:r>
          </a:p>
          <a:p>
            <a:r>
              <a:rPr lang="en-GB" dirty="0"/>
              <a:t>We only need to copy the address </a:t>
            </a:r>
            <a:r>
              <a:rPr lang="en-GB" b="1" dirty="0" err="1"/>
              <a:t>tmp</a:t>
            </a:r>
            <a:r>
              <a:rPr lang="en-GB" dirty="0"/>
              <a:t> to the </a:t>
            </a:r>
            <a:r>
              <a:rPr lang="en-GB" b="1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30634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64342" y="2050663"/>
            <a:ext cx="4074965" cy="78692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head=</a:t>
            </a: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-&gt;next</a:t>
            </a:r>
          </a:p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free(</a:t>
            </a: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)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//depends on programming language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Conector angular 12"/>
          <p:cNvCxnSpPr/>
          <p:nvPr/>
        </p:nvCxnSpPr>
        <p:spPr bwMode="auto">
          <a:xfrm rot="16200000" flipH="1">
            <a:off x="781147" y="1748521"/>
            <a:ext cx="402725" cy="60234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729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03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8487" y="436107"/>
            <a:ext cx="4541531" cy="448934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339181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Creation of pointers used to traverse the list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4669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8487" y="885041"/>
            <a:ext cx="4541531" cy="70546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993342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Verification of empty list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3111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1590508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We enter this block if there is at least one element in the list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1593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1863440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If ‘x’ is in the first node, it is deleted</a:t>
            </a:r>
            <a:endParaRPr lang="en-GB" sz="1800" dirty="0"/>
          </a:p>
        </p:txBody>
      </p:sp>
      <p:sp>
        <p:nvSpPr>
          <p:cNvPr id="6" name="Rectángulo 5"/>
          <p:cNvSpPr/>
          <p:nvPr/>
        </p:nvSpPr>
        <p:spPr bwMode="auto">
          <a:xfrm>
            <a:off x="628630" y="1757256"/>
            <a:ext cx="3964217" cy="73468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7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2491945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Search for the first ‘x’, which is deleted when found </a:t>
            </a:r>
            <a:endParaRPr lang="en-GB" sz="1800" dirty="0"/>
          </a:p>
        </p:txBody>
      </p:sp>
      <p:sp>
        <p:nvSpPr>
          <p:cNvPr id="6" name="Rectángulo 5"/>
          <p:cNvSpPr/>
          <p:nvPr/>
        </p:nvSpPr>
        <p:spPr bwMode="auto">
          <a:xfrm>
            <a:off x="628630" y="2488377"/>
            <a:ext cx="3964217" cy="20650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5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8088" y="247291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64108" y="230236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AB2AF-AFFB-D648-8C58-4E2174515C22}"/>
              </a:ext>
            </a:extLst>
          </p:cNvPr>
          <p:cNvSpPr txBox="1"/>
          <p:nvPr/>
        </p:nvSpPr>
        <p:spPr>
          <a:xfrm>
            <a:off x="268933" y="341971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Consider this linked list and assume we want to delete the node with number 7</a:t>
            </a:r>
          </a:p>
        </p:txBody>
      </p:sp>
    </p:spTree>
    <p:extLst>
      <p:ext uri="{BB962C8B-B14F-4D97-AF65-F5344CB8AC3E}">
        <p14:creationId xmlns:p14="http://schemas.microsoft.com/office/powerpoint/2010/main" val="319156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2713567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Initialisation of pointers</a:t>
            </a:r>
            <a:endParaRPr lang="en-GB" sz="1800" dirty="0"/>
          </a:p>
        </p:txBody>
      </p:sp>
      <p:sp>
        <p:nvSpPr>
          <p:cNvPr id="6" name="Rectángulo 5"/>
          <p:cNvSpPr/>
          <p:nvPr/>
        </p:nvSpPr>
        <p:spPr bwMode="auto">
          <a:xfrm>
            <a:off x="628630" y="2488377"/>
            <a:ext cx="3964217" cy="20650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987847" y="2704909"/>
            <a:ext cx="3385354" cy="23240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13" name="Conector recto 1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ector recto 1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ector recto 1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20" name="Imagen 1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5239118" y="1635238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/>
          <p:nvPr/>
        </p:nvCxnSpPr>
        <p:spPr bwMode="auto">
          <a:xfrm flipV="1">
            <a:off x="5457312" y="1638447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40012" y="1852731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38396" y="1850250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8302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2713567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Initialisation of pointers</a:t>
            </a:r>
            <a:endParaRPr lang="en-GB" sz="1800" dirty="0"/>
          </a:p>
        </p:txBody>
      </p:sp>
      <p:sp>
        <p:nvSpPr>
          <p:cNvPr id="6" name="Rectángulo 5"/>
          <p:cNvSpPr/>
          <p:nvPr/>
        </p:nvSpPr>
        <p:spPr bwMode="auto">
          <a:xfrm>
            <a:off x="628630" y="2488377"/>
            <a:ext cx="3964217" cy="20650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987847" y="2935795"/>
            <a:ext cx="3385354" cy="23240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13" name="Conector recto 1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ector recto 1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ector recto 1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20" name="Imagen 1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329583" y="1635238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/>
          <p:nvPr/>
        </p:nvCxnSpPr>
        <p:spPr bwMode="auto">
          <a:xfrm flipV="1">
            <a:off x="5457312" y="1638447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40012" y="1852731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8861" y="1850250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91684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3086986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Traversing the list</a:t>
            </a:r>
            <a:endParaRPr lang="en-GB" sz="1800" dirty="0"/>
          </a:p>
        </p:txBody>
      </p:sp>
      <p:sp>
        <p:nvSpPr>
          <p:cNvPr id="6" name="Rectángulo 5"/>
          <p:cNvSpPr/>
          <p:nvPr/>
        </p:nvSpPr>
        <p:spPr bwMode="auto">
          <a:xfrm>
            <a:off x="628630" y="2488377"/>
            <a:ext cx="3964217" cy="20650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987847" y="3166681"/>
            <a:ext cx="3385354" cy="23240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13" name="Conector recto 1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ector recto 1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ector recto 1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20" name="Imagen 1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329583" y="1635238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/>
          <p:nvPr/>
        </p:nvCxnSpPr>
        <p:spPr bwMode="auto">
          <a:xfrm flipV="1">
            <a:off x="5457312" y="1638447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40012" y="1852731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8861" y="1850250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144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3411920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If ‘x’ found, it is deleted</a:t>
            </a:r>
            <a:endParaRPr lang="en-GB" sz="1800" dirty="0"/>
          </a:p>
        </p:txBody>
      </p:sp>
      <p:sp>
        <p:nvSpPr>
          <p:cNvPr id="6" name="Rectángulo 5"/>
          <p:cNvSpPr/>
          <p:nvPr/>
        </p:nvSpPr>
        <p:spPr bwMode="auto">
          <a:xfrm>
            <a:off x="628630" y="2488377"/>
            <a:ext cx="3964217" cy="20650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987847" y="3411920"/>
            <a:ext cx="3385354" cy="69261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13" name="Conector recto 1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ector recto 1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ector recto 1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20" name="Imagen 1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329583" y="1635238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/>
          <p:nvPr/>
        </p:nvCxnSpPr>
        <p:spPr bwMode="auto">
          <a:xfrm flipV="1">
            <a:off x="5457312" y="1638447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40012" y="1852731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28861" y="1850250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5792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4073196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Updating pointers</a:t>
            </a:r>
            <a:endParaRPr lang="en-GB" sz="1800" dirty="0"/>
          </a:p>
        </p:txBody>
      </p:sp>
      <p:sp>
        <p:nvSpPr>
          <p:cNvPr id="6" name="Rectángulo 5"/>
          <p:cNvSpPr/>
          <p:nvPr/>
        </p:nvSpPr>
        <p:spPr bwMode="auto">
          <a:xfrm>
            <a:off x="628630" y="2488377"/>
            <a:ext cx="3964217" cy="20650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987847" y="4053232"/>
            <a:ext cx="3385354" cy="50024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13" name="Conector recto 1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ector recto 1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ector recto 1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20" name="Imagen 1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7227613" y="1635238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/>
          <p:nvPr/>
        </p:nvCxnSpPr>
        <p:spPr bwMode="auto">
          <a:xfrm flipV="1">
            <a:off x="6355342" y="1638447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38042" y="1852731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6891" y="1850250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5678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51316" y="1590508"/>
            <a:ext cx="4541531" cy="318101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92847" y="4395308"/>
            <a:ext cx="455115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‘x’ not in the list</a:t>
            </a:r>
            <a:endParaRPr lang="en-GB" sz="1800" dirty="0"/>
          </a:p>
        </p:txBody>
      </p:sp>
      <p:sp>
        <p:nvSpPr>
          <p:cNvPr id="7" name="Rectángulo 6"/>
          <p:cNvSpPr/>
          <p:nvPr/>
        </p:nvSpPr>
        <p:spPr bwMode="auto">
          <a:xfrm>
            <a:off x="731263" y="4516440"/>
            <a:ext cx="3385354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13" name="Conector recto 1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ector recto 1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ector recto 1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20" name="Imagen 1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7227613" y="1635238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/>
          <p:nvPr/>
        </p:nvCxnSpPr>
        <p:spPr bwMode="auto">
          <a:xfrm flipV="1">
            <a:off x="6355342" y="1638447"/>
            <a:ext cx="0" cy="275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38042" y="1852731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6891" y="1850250"/>
            <a:ext cx="630990" cy="3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627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BAD4E-13E4-7D4B-B2EA-62B072A57E1F}"/>
              </a:ext>
            </a:extLst>
          </p:cNvPr>
          <p:cNvSpPr/>
          <p:nvPr/>
        </p:nvSpPr>
        <p:spPr>
          <a:xfrm>
            <a:off x="5412320" y="2413511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pseudocode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5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5" y="412773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>
            <a:endCxn id="88" idx="1"/>
          </p:cNvCxnSpPr>
          <p:nvPr/>
        </p:nvCxnSpPr>
        <p:spPr bwMode="auto">
          <a:xfrm flipV="1">
            <a:off x="5428135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65011" y="188552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7872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5" y="643659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>
            <a:endCxn id="88" idx="1"/>
          </p:cNvCxnSpPr>
          <p:nvPr/>
        </p:nvCxnSpPr>
        <p:spPr bwMode="auto">
          <a:xfrm flipV="1">
            <a:off x="5428135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65011" y="188552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362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856689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>
            <a:endCxn id="88" idx="1"/>
          </p:cNvCxnSpPr>
          <p:nvPr/>
        </p:nvCxnSpPr>
        <p:spPr bwMode="auto">
          <a:xfrm flipV="1">
            <a:off x="5428135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65011" y="188552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806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8088" y="247291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" name="Conector angular 8"/>
          <p:cNvCxnSpPr>
            <a:stCxn id="52" idx="1"/>
            <a:endCxn id="61" idx="1"/>
          </p:cNvCxnSpPr>
          <p:nvPr/>
        </p:nvCxnSpPr>
        <p:spPr bwMode="auto">
          <a:xfrm rot="16200000" flipH="1">
            <a:off x="1516875" y="1937903"/>
            <a:ext cx="9710" cy="1809077"/>
          </a:xfrm>
          <a:prstGeom prst="bentConnector3">
            <a:avLst>
              <a:gd name="adj1" fmla="val 35424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ector angular 37"/>
          <p:cNvCxnSpPr/>
          <p:nvPr/>
        </p:nvCxnSpPr>
        <p:spPr bwMode="auto">
          <a:xfrm flipV="1">
            <a:off x="864108" y="230236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" name="Imagen 39" descr="cross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 t="62094" r="32331" b="22988"/>
          <a:stretch/>
        </p:blipFill>
        <p:spPr>
          <a:xfrm>
            <a:off x="915727" y="2315568"/>
            <a:ext cx="303809" cy="314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CCD09F-00D0-8843-81AD-44F19C22F3DA}"/>
              </a:ext>
            </a:extLst>
          </p:cNvPr>
          <p:cNvSpPr txBox="1"/>
          <p:nvPr/>
        </p:nvSpPr>
        <p:spPr>
          <a:xfrm>
            <a:off x="4292125" y="1357913"/>
            <a:ext cx="458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We need to make the node before 7 point to the node after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We need to bypass the node to be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Node 7 is now not referenced by any node in the list and there is no way of getting to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10407-F317-A945-BCB5-6DFDDFC9178E}"/>
              </a:ext>
            </a:extLst>
          </p:cNvPr>
          <p:cNvSpPr txBox="1"/>
          <p:nvPr/>
        </p:nvSpPr>
        <p:spPr>
          <a:xfrm>
            <a:off x="825191" y="3880624"/>
            <a:ext cx="74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some programming languages any element that is not references is automatically removed from the memory. </a:t>
            </a:r>
          </a:p>
        </p:txBody>
      </p:sp>
    </p:spTree>
    <p:extLst>
      <p:ext uri="{BB962C8B-B14F-4D97-AF65-F5344CB8AC3E}">
        <p14:creationId xmlns:p14="http://schemas.microsoft.com/office/powerpoint/2010/main" val="3628775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1798942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>
            <a:endCxn id="88" idx="1"/>
          </p:cNvCxnSpPr>
          <p:nvPr/>
        </p:nvCxnSpPr>
        <p:spPr bwMode="auto">
          <a:xfrm flipV="1">
            <a:off x="5428135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65011" y="188552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08387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2696810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5594912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16691" y="1881958"/>
            <a:ext cx="61378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5239118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4795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5189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2927696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6326165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7944" y="1881958"/>
            <a:ext cx="68742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5239118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4795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30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3177816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6326165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7945" y="1881958"/>
            <a:ext cx="67836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5239118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4795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36710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3389455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6326165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7944" y="1881958"/>
            <a:ext cx="66026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5239118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74795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2603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4069270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6518600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40380" y="1881958"/>
            <a:ext cx="645456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201293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970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78235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4300156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7198537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91969" y="1881958"/>
            <a:ext cx="62367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201293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970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0620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3158581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7198537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91969" y="1881958"/>
            <a:ext cx="62367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201293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970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39300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77932" y="10815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3383047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7198537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91969" y="1881958"/>
            <a:ext cx="62367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201293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970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57378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5" name="Imagen 9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777653"/>
            <a:ext cx="396386" cy="607701"/>
          </a:xfrm>
          <a:prstGeom prst="rect">
            <a:avLst/>
          </a:prstGeom>
        </p:spPr>
      </p:pic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48195" y="8633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97" name="Imagen 9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39018" y="1121333"/>
            <a:ext cx="396386" cy="607701"/>
          </a:xfrm>
          <a:prstGeom prst="rect">
            <a:avLst/>
          </a:pr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18108" y="125870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9" name="Conector angular 98"/>
          <p:cNvCxnSpPr/>
          <p:nvPr/>
        </p:nvCxnSpPr>
        <p:spPr bwMode="auto">
          <a:xfrm flipV="1">
            <a:off x="6584065" y="1248993"/>
            <a:ext cx="1264309" cy="28494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7492946" y="109336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3607513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7198537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91969" y="1881958"/>
            <a:ext cx="62367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6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201293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970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868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8088" y="247291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" name="Conector angular 8"/>
          <p:cNvCxnSpPr>
            <a:stCxn id="52" idx="1"/>
            <a:endCxn id="61" idx="1"/>
          </p:cNvCxnSpPr>
          <p:nvPr/>
        </p:nvCxnSpPr>
        <p:spPr bwMode="auto">
          <a:xfrm rot="16200000" flipH="1">
            <a:off x="1516875" y="1937903"/>
            <a:ext cx="9710" cy="1809077"/>
          </a:xfrm>
          <a:prstGeom prst="bentConnector3">
            <a:avLst>
              <a:gd name="adj1" fmla="val 35424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FD4E27-D1F3-E643-BE4E-027A1F5DF546}"/>
              </a:ext>
            </a:extLst>
          </p:cNvPr>
          <p:cNvSpPr txBox="1"/>
          <p:nvPr/>
        </p:nvSpPr>
        <p:spPr>
          <a:xfrm>
            <a:off x="400522" y="272053"/>
            <a:ext cx="607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resulting list doesn’t include the node with data 7 any more</a:t>
            </a:r>
          </a:p>
        </p:txBody>
      </p:sp>
    </p:spTree>
    <p:extLst>
      <p:ext uri="{BB962C8B-B14F-4D97-AF65-F5344CB8AC3E}">
        <p14:creationId xmlns:p14="http://schemas.microsoft.com/office/powerpoint/2010/main" val="2498206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316" y="128270"/>
            <a:ext cx="4541531" cy="493981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s-ES" sz="1500" b="1" dirty="0" err="1">
                <a:latin typeface="Consolas"/>
                <a:cs typeface="Consolas"/>
              </a:rPr>
              <a:t>function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(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r>
              <a:rPr lang="es-ES" sz="1500" dirty="0">
                <a:latin typeface="Consolas"/>
                <a:cs typeface="Consolas"/>
              </a:rPr>
              <a:t>, x)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head</a:t>
            </a: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dirty="0" err="1">
                <a:latin typeface="Consolas"/>
                <a:cs typeface="Consolas"/>
              </a:rPr>
              <a:t>Node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==NULL)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There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is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nothing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to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delete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endParaRPr lang="es-ES" sz="1500" b="1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         head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b="1" dirty="0" err="1">
                <a:latin typeface="Consolas"/>
                <a:cs typeface="Consolas"/>
              </a:rPr>
              <a:t>else</a:t>
            </a:r>
            <a:r>
              <a:rPr lang="es-ES" sz="1500" dirty="0">
                <a:latin typeface="Consolas"/>
                <a:cs typeface="Consolas"/>
              </a:rPr>
              <a:t>   </a:t>
            </a:r>
          </a:p>
          <a:p>
            <a:r>
              <a:rPr lang="es-ES" sz="1500" dirty="0">
                <a:latin typeface="Consolas"/>
                <a:cs typeface="Consolas"/>
              </a:rPr>
              <a:t>   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	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</a:t>
            </a:r>
            <a:r>
              <a:rPr lang="es-ES" sz="1500" b="1" dirty="0" err="1">
                <a:latin typeface="Consolas"/>
                <a:cs typeface="Consolas"/>
              </a:rPr>
              <a:t>while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!=NULL)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if</a:t>
            </a:r>
            <a:r>
              <a:rPr lang="es-ES" sz="1500" dirty="0">
                <a:latin typeface="Consolas"/>
                <a:cs typeface="Consolas"/>
              </a:rPr>
              <a:t> (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-&gt;data == x)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   </a:t>
            </a:r>
            <a:r>
              <a:rPr lang="es-ES" sz="1500" dirty="0" err="1">
                <a:latin typeface="Consolas"/>
                <a:cs typeface="Consolas"/>
              </a:rPr>
              <a:t>return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list</a:t>
            </a:r>
            <a:endParaRPr lang="es-ES" sz="1500" dirty="0">
              <a:latin typeface="Consolas"/>
              <a:cs typeface="Consolas"/>
            </a:endParaRP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prev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	  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 = </a:t>
            </a:r>
            <a:r>
              <a:rPr lang="es-ES" sz="1500" dirty="0" err="1">
                <a:latin typeface="Consolas"/>
                <a:cs typeface="Consolas"/>
              </a:rPr>
              <a:t>tmp</a:t>
            </a:r>
            <a:r>
              <a:rPr lang="es-ES" sz="1500" dirty="0">
                <a:latin typeface="Consolas"/>
                <a:cs typeface="Consolas"/>
              </a:rPr>
              <a:t>-&gt;</a:t>
            </a:r>
            <a:r>
              <a:rPr lang="es-ES" sz="1500" dirty="0" err="1">
                <a:latin typeface="Consolas"/>
                <a:cs typeface="Consolas"/>
              </a:rPr>
              <a:t>next</a:t>
            </a:r>
            <a:r>
              <a:rPr lang="es-ES" sz="1500" dirty="0">
                <a:latin typeface="Consolas"/>
                <a:cs typeface="Consolas"/>
              </a:rPr>
              <a:t>;</a:t>
            </a:r>
          </a:p>
          <a:p>
            <a:r>
              <a:rPr lang="es-ES" sz="1500" dirty="0">
                <a:latin typeface="Consolas"/>
                <a:cs typeface="Consolas"/>
              </a:rPr>
              <a:t>      </a:t>
            </a:r>
            <a:r>
              <a:rPr lang="es-ES" sz="1500" dirty="0" err="1">
                <a:latin typeface="Consolas"/>
                <a:cs typeface="Consolas"/>
              </a:rPr>
              <a:t>print</a:t>
            </a:r>
            <a:r>
              <a:rPr lang="es-ES" sz="1500" dirty="0">
                <a:latin typeface="Consolas"/>
                <a:cs typeface="Consolas"/>
              </a:rPr>
              <a:t>(“</a:t>
            </a:r>
            <a:r>
              <a:rPr lang="es-ES" sz="1500" dirty="0" err="1">
                <a:latin typeface="Consolas"/>
                <a:cs typeface="Consolas"/>
              </a:rPr>
              <a:t>Element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not</a:t>
            </a:r>
            <a:r>
              <a:rPr lang="es-ES" sz="1500" dirty="0">
                <a:latin typeface="Consolas"/>
                <a:cs typeface="Consolas"/>
              </a:rPr>
              <a:t> </a:t>
            </a:r>
            <a:r>
              <a:rPr lang="es-ES" sz="1500" dirty="0" err="1">
                <a:latin typeface="Consolas"/>
                <a:cs typeface="Consolas"/>
              </a:rPr>
              <a:t>found</a:t>
            </a:r>
            <a:r>
              <a:rPr lang="es-ES" sz="1500" dirty="0">
                <a:latin typeface="Consolas"/>
                <a:cs typeface="Consolas"/>
              </a:rPr>
              <a:t>”)</a:t>
            </a:r>
          </a:p>
          <a:p>
            <a:r>
              <a:rPr lang="es-ES" sz="1500" b="1" dirty="0" err="1">
                <a:latin typeface="Consolas"/>
                <a:cs typeface="Consolas"/>
              </a:rPr>
              <a:t>end</a:t>
            </a:r>
            <a:r>
              <a:rPr lang="es-ES" sz="1500" b="1" dirty="0">
                <a:latin typeface="Consolas"/>
                <a:cs typeface="Consolas"/>
              </a:rPr>
              <a:t> </a:t>
            </a:r>
            <a:r>
              <a:rPr lang="es-ES" sz="1500" b="1" dirty="0" err="1">
                <a:latin typeface="Consolas"/>
                <a:cs typeface="Consolas"/>
              </a:rPr>
              <a:t>function</a:t>
            </a:r>
            <a:endParaRPr lang="es-ES" sz="1500" b="1" dirty="0">
              <a:latin typeface="Consolas"/>
              <a:cs typeface="Consolas"/>
            </a:endParaRPr>
          </a:p>
        </p:txBody>
      </p: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767943"/>
            <a:ext cx="396386" cy="607701"/>
          </a:xfrm>
          <a:prstGeom prst="rect">
            <a:avLst/>
          </a:prstGeom>
        </p:spPr>
      </p:pic>
      <p:cxnSp>
        <p:nvCxnSpPr>
          <p:cNvPr id="81" name="Conector recto de flecha 80"/>
          <p:cNvCxnSpPr/>
          <p:nvPr/>
        </p:nvCxnSpPr>
        <p:spPr bwMode="auto">
          <a:xfrm rot="5400000" flipV="1">
            <a:off x="5265580" y="74903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9876" y="27628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39118" y="85367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4" name="Agrupar 83"/>
          <p:cNvGrpSpPr/>
          <p:nvPr/>
        </p:nvGrpSpPr>
        <p:grpSpPr>
          <a:xfrm>
            <a:off x="8346085" y="1434694"/>
            <a:ext cx="283989" cy="200543"/>
            <a:chOff x="5320311" y="1105149"/>
            <a:chExt cx="236505" cy="150213"/>
          </a:xfrm>
        </p:grpSpPr>
        <p:cxnSp>
          <p:nvCxnSpPr>
            <p:cNvPr id="85" name="Conector recto 8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onector recto 8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cto 8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8" name="Imagen 8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29941" y="1111623"/>
            <a:ext cx="396386" cy="607701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9031" y="124899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774594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45314" y="8603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36137" y="1118274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15227" y="125564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94" name="Conector angular 93"/>
          <p:cNvCxnSpPr/>
          <p:nvPr/>
        </p:nvCxnSpPr>
        <p:spPr bwMode="auto">
          <a:xfrm flipV="1">
            <a:off x="5675051" y="10784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angular 98"/>
          <p:cNvCxnSpPr/>
          <p:nvPr/>
        </p:nvCxnSpPr>
        <p:spPr bwMode="auto">
          <a:xfrm flipV="1">
            <a:off x="6584065" y="1248993"/>
            <a:ext cx="1264309" cy="28494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789513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63209" y="87524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54032" y="1133193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54112" y="131255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pic>
        <p:nvPicPr>
          <p:cNvPr id="105" name="Imagen 10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17118" y="173676"/>
            <a:ext cx="396386" cy="607701"/>
          </a:xfrm>
          <a:prstGeom prst="rect">
            <a:avLst/>
          </a:prstGeom>
        </p:spPr>
      </p:pic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96208" y="31104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>
            <a:off x="2540178" y="128270"/>
            <a:ext cx="243755" cy="148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8485" y="-93352"/>
            <a:ext cx="32839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6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51316" y="3831979"/>
            <a:ext cx="4541531" cy="25012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6201293" y="1613667"/>
            <a:ext cx="0" cy="34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36970" y="1885521"/>
            <a:ext cx="72679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7942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888" y="371974"/>
            <a:ext cx="404119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Simulate this pseudocode for the cases: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0413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888" y="371974"/>
            <a:ext cx="404119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Simulate this pseudocode for the cases: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1435" y="2026302"/>
            <a:ext cx="396386" cy="60770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 bwMode="auto">
          <a:xfrm rot="5400000" flipV="1">
            <a:off x="647074" y="200739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1370" y="1534639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0612" y="211203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816706" y="2678134"/>
            <a:ext cx="283989" cy="200543"/>
            <a:chOff x="5320311" y="1105149"/>
            <a:chExt cx="236505" cy="150213"/>
          </a:xfrm>
        </p:grpSpPr>
        <p:cxnSp>
          <p:nvCxnSpPr>
            <p:cNvPr id="8" name="Conector recto 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Conector recto 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1435" y="2369982"/>
            <a:ext cx="396386" cy="6077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525" y="250735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3" name="Imagen 1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631" y="2032953"/>
            <a:ext cx="396386" cy="60770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26808" y="21186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631" y="2376633"/>
            <a:ext cx="396386" cy="6077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96721" y="2514003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7" name="Conector angular 16"/>
          <p:cNvCxnSpPr/>
          <p:nvPr/>
        </p:nvCxnSpPr>
        <p:spPr bwMode="auto">
          <a:xfrm flipV="1">
            <a:off x="1056545" y="23368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4653" y="2032953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830" y="21186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4653" y="2376633"/>
            <a:ext cx="396386" cy="607701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24733" y="255599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98612" y="1432035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77702" y="15694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5" name="Conector angular 24"/>
          <p:cNvCxnSpPr/>
          <p:nvPr/>
        </p:nvCxnSpPr>
        <p:spPr bwMode="auto">
          <a:xfrm flipV="1">
            <a:off x="1959426" y="2333993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ángulo 17"/>
          <p:cNvSpPr/>
          <p:nvPr/>
        </p:nvSpPr>
        <p:spPr>
          <a:xfrm>
            <a:off x="324339" y="3272126"/>
            <a:ext cx="416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1. When the number to delete is in the first node. </a:t>
            </a:r>
            <a:endParaRPr lang="en-GB" dirty="0"/>
          </a:p>
        </p:txBody>
      </p:sp>
      <p:sp>
        <p:nvSpPr>
          <p:cNvPr id="26" name="Rectángulo 25"/>
          <p:cNvSpPr/>
          <p:nvPr/>
        </p:nvSpPr>
        <p:spPr bwMode="auto">
          <a:xfrm>
            <a:off x="564866" y="2138610"/>
            <a:ext cx="478849" cy="70960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55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888" y="371974"/>
            <a:ext cx="404119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Simulate this pseudocode for the cases: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1435" y="2026302"/>
            <a:ext cx="396386" cy="607701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 bwMode="auto">
          <a:xfrm rot="5400000" flipV="1">
            <a:off x="647074" y="2007392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1370" y="1534639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20612" y="2112037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2816706" y="2678134"/>
            <a:ext cx="283989" cy="200543"/>
            <a:chOff x="5320311" y="1105149"/>
            <a:chExt cx="236505" cy="150213"/>
          </a:xfrm>
        </p:grpSpPr>
        <p:cxnSp>
          <p:nvCxnSpPr>
            <p:cNvPr id="8" name="Conector recto 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Conector recto 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1" name="Imagen 1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11435" y="2369982"/>
            <a:ext cx="396386" cy="6077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0525" y="250735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3" name="Imagen 1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631" y="2032953"/>
            <a:ext cx="396386" cy="60770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26808" y="21186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631" y="2376633"/>
            <a:ext cx="396386" cy="6077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96721" y="2514003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7" name="Conector angular 16"/>
          <p:cNvCxnSpPr/>
          <p:nvPr/>
        </p:nvCxnSpPr>
        <p:spPr bwMode="auto">
          <a:xfrm flipV="1">
            <a:off x="1056545" y="233680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4653" y="2032953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33830" y="211868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1" name="Imagen 2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4653" y="2376633"/>
            <a:ext cx="396386" cy="607701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24733" y="255599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98612" y="1432035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77702" y="15694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5" name="Conector angular 24"/>
          <p:cNvCxnSpPr/>
          <p:nvPr/>
        </p:nvCxnSpPr>
        <p:spPr bwMode="auto">
          <a:xfrm flipV="1">
            <a:off x="1959426" y="2333993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Rectángulo 26"/>
          <p:cNvSpPr/>
          <p:nvPr/>
        </p:nvSpPr>
        <p:spPr>
          <a:xfrm>
            <a:off x="342434" y="4001729"/>
            <a:ext cx="4045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2. When the number to delete is not in </a:t>
            </a:r>
            <a:r>
              <a:rPr lang="en-GB">
                <a:latin typeface="Roboto Slab" pitchFamily="2" charset="0"/>
                <a:ea typeface="Roboto Slab" pitchFamily="2" charset="0"/>
              </a:rPr>
              <a:t>the list.</a:t>
            </a:r>
            <a:endParaRPr lang="en-GB" dirty="0"/>
          </a:p>
        </p:txBody>
      </p:sp>
      <p:sp>
        <p:nvSpPr>
          <p:cNvPr id="28" name="Rectángulo 27"/>
          <p:cNvSpPr/>
          <p:nvPr/>
        </p:nvSpPr>
        <p:spPr>
          <a:xfrm>
            <a:off x="324339" y="3272126"/>
            <a:ext cx="416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1. When the number to delete is in the first node.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6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8088" y="247291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64108" y="230236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>
            <a:endCxn id="52" idx="1"/>
          </p:cNvCxnSpPr>
          <p:nvPr/>
        </p:nvCxnSpPr>
        <p:spPr bwMode="auto">
          <a:xfrm flipV="1">
            <a:off x="617192" y="2837587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Conector recto de flecha 31"/>
          <p:cNvCxnSpPr/>
          <p:nvPr/>
        </p:nvCxnSpPr>
        <p:spPr bwMode="auto">
          <a:xfrm flipV="1">
            <a:off x="1503478" y="2821643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507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54132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E1686-DCDE-4A49-86E8-3BF65E16F99E}"/>
              </a:ext>
            </a:extLst>
          </p:cNvPr>
          <p:cNvSpPr txBox="1"/>
          <p:nvPr/>
        </p:nvSpPr>
        <p:spPr>
          <a:xfrm>
            <a:off x="4043008" y="1332114"/>
            <a:ext cx="4987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understand the part of the algorithm which performs deletion of one node of list,  we  will uses the following  two variables </a:t>
            </a:r>
          </a:p>
          <a:p>
            <a:endParaRPr lang="en-GB" sz="14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sz="1400" b="1" dirty="0" err="1"/>
              <a:t>prev</a:t>
            </a:r>
            <a:r>
              <a:rPr lang="en-GB" sz="1400" b="1" dirty="0"/>
              <a:t>:</a:t>
            </a:r>
            <a:r>
              <a:rPr lang="en-GB" sz="1400" dirty="0"/>
              <a:t> points to element previous to 7 (node to be deleted)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sz="1400" b="1" dirty="0" err="1"/>
              <a:t>tmp</a:t>
            </a:r>
            <a:r>
              <a:rPr lang="en-GB" sz="1400" b="1" dirty="0"/>
              <a:t>:</a:t>
            </a:r>
            <a:r>
              <a:rPr lang="en-GB" sz="1400" dirty="0"/>
              <a:t> points to the current element (node to be deleted)</a:t>
            </a:r>
          </a:p>
        </p:txBody>
      </p:sp>
    </p:spTree>
    <p:extLst>
      <p:ext uri="{BB962C8B-B14F-4D97-AF65-F5344CB8AC3E}">
        <p14:creationId xmlns:p14="http://schemas.microsoft.com/office/powerpoint/2010/main" val="34177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8088" y="247291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64108" y="230236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>
            <a:endCxn id="52" idx="1"/>
          </p:cNvCxnSpPr>
          <p:nvPr/>
        </p:nvCxnSpPr>
        <p:spPr bwMode="auto">
          <a:xfrm flipV="1">
            <a:off x="617192" y="2837587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Conector recto de flecha 31"/>
          <p:cNvCxnSpPr/>
          <p:nvPr/>
        </p:nvCxnSpPr>
        <p:spPr bwMode="auto">
          <a:xfrm flipV="1">
            <a:off x="1503478" y="2821643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507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54132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381497" y="2441200"/>
            <a:ext cx="466020" cy="38044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294127" y="2452163"/>
            <a:ext cx="466020" cy="38044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859555" y="2642255"/>
            <a:ext cx="397705" cy="89829"/>
          </a:xfrm>
          <a:custGeom>
            <a:avLst/>
            <a:gdLst>
              <a:gd name="connsiteX0" fmla="*/ 397705 w 397705"/>
              <a:gd name="connsiteY0" fmla="*/ 89829 h 89829"/>
              <a:gd name="connsiteX1" fmla="*/ 243755 w 397705"/>
              <a:gd name="connsiteY1" fmla="*/ 42 h 89829"/>
              <a:gd name="connsiteX2" fmla="*/ 0 w 397705"/>
              <a:gd name="connsiteY2" fmla="*/ 77002 h 8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05" h="89829">
                <a:moveTo>
                  <a:pt x="397705" y="89829"/>
                </a:moveTo>
                <a:cubicBezTo>
                  <a:pt x="353872" y="46004"/>
                  <a:pt x="310039" y="2180"/>
                  <a:pt x="243755" y="42"/>
                </a:cubicBezTo>
                <a:cubicBezTo>
                  <a:pt x="177471" y="-2096"/>
                  <a:pt x="0" y="77002"/>
                  <a:pt x="0" y="77002"/>
                </a:cubicBezTo>
              </a:path>
            </a:pathLst>
          </a:custGeom>
          <a:ln w="19050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7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8311" y="2472913"/>
            <a:ext cx="502136" cy="29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" name="Conector angular 2"/>
          <p:cNvCxnSpPr/>
          <p:nvPr/>
        </p:nvCxnSpPr>
        <p:spPr bwMode="auto">
          <a:xfrm flipV="1">
            <a:off x="864108" y="230236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>
            <a:endCxn id="52" idx="1"/>
          </p:cNvCxnSpPr>
          <p:nvPr/>
        </p:nvCxnSpPr>
        <p:spPr bwMode="auto">
          <a:xfrm flipV="1">
            <a:off x="617192" y="2837587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Conector recto de flecha 31"/>
          <p:cNvCxnSpPr/>
          <p:nvPr/>
        </p:nvCxnSpPr>
        <p:spPr bwMode="auto">
          <a:xfrm flipV="1">
            <a:off x="1503478" y="2821643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507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54132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359601" y="2441200"/>
            <a:ext cx="466020" cy="38044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283179" y="2452163"/>
            <a:ext cx="466020" cy="38044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859555" y="2642255"/>
            <a:ext cx="397705" cy="89829"/>
          </a:xfrm>
          <a:custGeom>
            <a:avLst/>
            <a:gdLst>
              <a:gd name="connsiteX0" fmla="*/ 397705 w 397705"/>
              <a:gd name="connsiteY0" fmla="*/ 89829 h 89829"/>
              <a:gd name="connsiteX1" fmla="*/ 243755 w 397705"/>
              <a:gd name="connsiteY1" fmla="*/ 42 h 89829"/>
              <a:gd name="connsiteX2" fmla="*/ 0 w 397705"/>
              <a:gd name="connsiteY2" fmla="*/ 77002 h 8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05" h="89829">
                <a:moveTo>
                  <a:pt x="397705" y="89829"/>
                </a:moveTo>
                <a:cubicBezTo>
                  <a:pt x="353872" y="46004"/>
                  <a:pt x="310039" y="2180"/>
                  <a:pt x="243755" y="42"/>
                </a:cubicBezTo>
                <a:cubicBezTo>
                  <a:pt x="177471" y="-2096"/>
                  <a:pt x="0" y="77002"/>
                  <a:pt x="0" y="77002"/>
                </a:cubicBezTo>
              </a:path>
            </a:pathLst>
          </a:custGeom>
          <a:ln w="19050" cmpd="sng">
            <a:solidFill>
              <a:srgbClr val="3C8C93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64342" y="2050663"/>
            <a:ext cx="2663755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-&gt;next=</a:t>
            </a: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-&gt;next</a:t>
            </a:r>
            <a:endParaRPr lang="en-GB" sz="1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9F9861-7303-BB4E-AF14-27EF1FB9EAB1}"/>
              </a:ext>
            </a:extLst>
          </p:cNvPr>
          <p:cNvSpPr txBox="1"/>
          <p:nvPr/>
        </p:nvSpPr>
        <p:spPr>
          <a:xfrm>
            <a:off x="3089907" y="1130868"/>
            <a:ext cx="525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STEP1: copy the address in </a:t>
            </a:r>
            <a:r>
              <a:rPr lang="en-GB" b="1" dirty="0" err="1"/>
              <a:t>tmp</a:t>
            </a:r>
            <a:r>
              <a:rPr lang="en-GB" dirty="0"/>
              <a:t> to the address in </a:t>
            </a:r>
            <a:r>
              <a:rPr lang="en-GB" b="1" dirty="0" err="1"/>
              <a:t>prev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4532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8311" y="2472913"/>
            <a:ext cx="502136" cy="29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1998514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4371" y="208424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7" name="Imagen 5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25194" y="2342194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04284" y="247956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3" name="Conector angular 62"/>
          <p:cNvCxnSpPr/>
          <p:nvPr/>
        </p:nvCxnSpPr>
        <p:spPr bwMode="auto">
          <a:xfrm flipV="1">
            <a:off x="1766989" y="230542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>
            <a:endCxn id="52" idx="1"/>
          </p:cNvCxnSpPr>
          <p:nvPr/>
        </p:nvCxnSpPr>
        <p:spPr bwMode="auto">
          <a:xfrm flipV="1">
            <a:off x="617192" y="2837587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Conector recto de flecha 31"/>
          <p:cNvCxnSpPr/>
          <p:nvPr/>
        </p:nvCxnSpPr>
        <p:spPr bwMode="auto">
          <a:xfrm flipV="1">
            <a:off x="1503478" y="2821643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507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54132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64342" y="2050663"/>
            <a:ext cx="2663755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-&gt;next=</a:t>
            </a: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-&gt;next</a:t>
            </a:r>
            <a:endParaRPr lang="en-GB" sz="1800" dirty="0"/>
          </a:p>
        </p:txBody>
      </p:sp>
      <p:cxnSp>
        <p:nvCxnSpPr>
          <p:cNvPr id="41" name="Conector angular 40"/>
          <p:cNvCxnSpPr/>
          <p:nvPr/>
        </p:nvCxnSpPr>
        <p:spPr bwMode="auto">
          <a:xfrm flipV="1">
            <a:off x="867123" y="2493907"/>
            <a:ext cx="1340042" cy="1685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113FD-9112-7A4D-9BCD-88801B8ACE86}"/>
              </a:ext>
            </a:extLst>
          </p:cNvPr>
          <p:cNvSpPr txBox="1"/>
          <p:nvPr/>
        </p:nvSpPr>
        <p:spPr>
          <a:xfrm>
            <a:off x="3152266" y="1254466"/>
            <a:ext cx="525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STEP1: copy the address in </a:t>
            </a:r>
            <a:r>
              <a:rPr lang="en-GB" b="1" dirty="0" err="1"/>
              <a:t>tmp</a:t>
            </a:r>
            <a:r>
              <a:rPr lang="en-GB" dirty="0"/>
              <a:t> to the address in </a:t>
            </a:r>
            <a:r>
              <a:rPr lang="en-GB" b="1" dirty="0" err="1"/>
              <a:t>prev</a:t>
            </a:r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B3E08-0ECB-7C42-9CEF-609D2860F210}"/>
              </a:ext>
            </a:extLst>
          </p:cNvPr>
          <p:cNvSpPr txBox="1"/>
          <p:nvPr/>
        </p:nvSpPr>
        <p:spPr>
          <a:xfrm>
            <a:off x="1618938" y="3779109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node with number 3 now points to the node with number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node with number 7 is not pointed to by any other node in the list</a:t>
            </a:r>
          </a:p>
        </p:txBody>
      </p:sp>
    </p:spTree>
    <p:extLst>
      <p:ext uri="{BB962C8B-B14F-4D97-AF65-F5344CB8AC3E}">
        <p14:creationId xmlns:p14="http://schemas.microsoft.com/office/powerpoint/2010/main" val="137601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1991863"/>
            <a:ext cx="396386" cy="607701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 bwMode="auto">
          <a:xfrm rot="5400000" flipV="1">
            <a:off x="454637" y="19729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8933" y="150020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8175" y="207759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3535142" y="265861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18998" y="2335543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8311" y="2472913"/>
            <a:ext cx="502136" cy="29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001573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7252" y="20873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28075" y="2345253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07165" y="24826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013433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52266" y="209916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6" name="Imagen 6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43089" y="2357113"/>
            <a:ext cx="396386" cy="607701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43169" y="25364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8" name="Conector angular 67"/>
          <p:cNvCxnSpPr/>
          <p:nvPr/>
        </p:nvCxnSpPr>
        <p:spPr bwMode="auto">
          <a:xfrm flipV="1">
            <a:off x="2682003" y="23172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06175" y="1397596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85265" y="153496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>
            <a:endCxn id="52" idx="1"/>
          </p:cNvCxnSpPr>
          <p:nvPr/>
        </p:nvCxnSpPr>
        <p:spPr bwMode="auto">
          <a:xfrm flipV="1">
            <a:off x="617192" y="2837587"/>
            <a:ext cx="0" cy="317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8507" y="303680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64342" y="2050663"/>
            <a:ext cx="4074965" cy="78692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-&gt;next=</a:t>
            </a: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-&gt;next</a:t>
            </a:r>
          </a:p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free(</a:t>
            </a: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1800" dirty="0">
                <a:latin typeface="Roboto Slab" pitchFamily="2" charset="0"/>
                <a:ea typeface="Roboto Slab" pitchFamily="2" charset="0"/>
              </a:rPr>
              <a:t>)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//depends on programming language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Conector angular 40"/>
          <p:cNvCxnSpPr/>
          <p:nvPr/>
        </p:nvCxnSpPr>
        <p:spPr bwMode="auto">
          <a:xfrm flipV="1">
            <a:off x="867123" y="2493907"/>
            <a:ext cx="1340042" cy="1685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E5E551-AECA-5340-8D33-F1B1AC52A69D}"/>
              </a:ext>
            </a:extLst>
          </p:cNvPr>
          <p:cNvSpPr txBox="1"/>
          <p:nvPr/>
        </p:nvSpPr>
        <p:spPr>
          <a:xfrm>
            <a:off x="1211176" y="3344912"/>
            <a:ext cx="7815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To remove the element with number 7 from the memory depends on the programming language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 explicit instruction to remove that memory position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Automatic deletion when an element is no longer pointed at by any other element in the </a:t>
            </a:r>
            <a:r>
              <a:rPr lang="en-GB" sz="1400" dirty="0" err="1"/>
              <a:t>porgram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299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65620a10-58d8-4602-af8b-e2b4eec3245a"/>
    <ds:schemaRef ds:uri="4f37539b-1577-461a-a534-c40bf1b53cf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3CEF19-0198-4485-83B0-63178C08A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68585</TotalTime>
  <Words>4256</Words>
  <Application>Microsoft Macintosh PowerPoint</Application>
  <PresentationFormat>On-screen Show (16:9)</PresentationFormat>
  <Paragraphs>1063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716</cp:revision>
  <cp:lastPrinted>2019-07-09T17:04:45Z</cp:lastPrinted>
  <dcterms:created xsi:type="dcterms:W3CDTF">2018-10-29T10:08:54Z</dcterms:created>
  <dcterms:modified xsi:type="dcterms:W3CDTF">2021-01-08T09:16:03Z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