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48"/>
  </p:notesMasterIdLst>
  <p:handoutMasterIdLst>
    <p:handoutMasterId r:id="rId49"/>
  </p:handoutMasterIdLst>
  <p:sldIdLst>
    <p:sldId id="362" r:id="rId6"/>
    <p:sldId id="851" r:id="rId7"/>
    <p:sldId id="888" r:id="rId8"/>
    <p:sldId id="889" r:id="rId9"/>
    <p:sldId id="892" r:id="rId10"/>
    <p:sldId id="895" r:id="rId11"/>
    <p:sldId id="890" r:id="rId12"/>
    <p:sldId id="894" r:id="rId13"/>
    <p:sldId id="896" r:id="rId14"/>
    <p:sldId id="897" r:id="rId15"/>
    <p:sldId id="898" r:id="rId16"/>
    <p:sldId id="899" r:id="rId17"/>
    <p:sldId id="900" r:id="rId18"/>
    <p:sldId id="901" r:id="rId19"/>
    <p:sldId id="902" r:id="rId20"/>
    <p:sldId id="903" r:id="rId21"/>
    <p:sldId id="904" r:id="rId22"/>
    <p:sldId id="891" r:id="rId23"/>
    <p:sldId id="905" r:id="rId24"/>
    <p:sldId id="906" r:id="rId25"/>
    <p:sldId id="907" r:id="rId26"/>
    <p:sldId id="908" r:id="rId27"/>
    <p:sldId id="909" r:id="rId28"/>
    <p:sldId id="910" r:id="rId29"/>
    <p:sldId id="911" r:id="rId30"/>
    <p:sldId id="861" r:id="rId31"/>
    <p:sldId id="912" r:id="rId32"/>
    <p:sldId id="913" r:id="rId33"/>
    <p:sldId id="914" r:id="rId34"/>
    <p:sldId id="915" r:id="rId35"/>
    <p:sldId id="916" r:id="rId36"/>
    <p:sldId id="917" r:id="rId37"/>
    <p:sldId id="918" r:id="rId38"/>
    <p:sldId id="919" r:id="rId39"/>
    <p:sldId id="920" r:id="rId40"/>
    <p:sldId id="921" r:id="rId41"/>
    <p:sldId id="922" r:id="rId42"/>
    <p:sldId id="923" r:id="rId43"/>
    <p:sldId id="924" r:id="rId44"/>
    <p:sldId id="925" r:id="rId45"/>
    <p:sldId id="926" r:id="rId46"/>
    <p:sldId id="928" r:id="rId4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9390" autoAdjust="0"/>
  </p:normalViewPr>
  <p:slideViewPr>
    <p:cSldViewPr snapToGrid="0" snapToObjects="1">
      <p:cViewPr varScale="1">
        <p:scale>
          <a:sx n="171" d="100"/>
          <a:sy n="171" d="100"/>
        </p:scale>
        <p:origin x="416" y="16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57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Linked lists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summary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36FDD-353D-454F-ADA0-51168C4662C9}"/>
              </a:ext>
            </a:extLst>
          </p:cNvPr>
          <p:cNvSpPr txBox="1"/>
          <p:nvPr/>
        </p:nvSpPr>
        <p:spPr>
          <a:xfrm>
            <a:off x="2861690" y="1971959"/>
            <a:ext cx="47179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Complexity of the main operations of linked lists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INSERT,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DELETE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SEARCH</a:t>
            </a:r>
          </a:p>
          <a:p>
            <a:r>
              <a:rPr lang="en-GB" dirty="0"/>
              <a:t>Type of linked lists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DOUBLY LINKED LISTS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CIRCULAR LINKDE LISTS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BEGINNING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4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62410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57119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07054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66296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8173263" y="2724530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57119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6209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63315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72492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63315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42405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5502229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66196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5373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45286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6405110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81210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90387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81210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81290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7320124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6382" y="3238880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45559" y="332461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6382" y="3582560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15472" y="371993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72" name="Conector angular 71"/>
          <p:cNvCxnSpPr/>
          <p:nvPr/>
        </p:nvCxnSpPr>
        <p:spPr bwMode="auto">
          <a:xfrm flipH="1" flipV="1">
            <a:off x="5229771" y="2903748"/>
            <a:ext cx="1183113" cy="972411"/>
          </a:xfrm>
          <a:prstGeom prst="bentConnector4">
            <a:avLst>
              <a:gd name="adj1" fmla="val -19322"/>
              <a:gd name="adj2" fmla="val 60191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699376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8466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80892" y="39897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81" y="1319586"/>
            <a:ext cx="4543079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New node points to 1</a:t>
            </a:r>
            <a:r>
              <a:rPr lang="en-GB" sz="2400" baseline="30000" dirty="0">
                <a:latin typeface="Roboto Slab" pitchFamily="2" charset="0"/>
                <a:ea typeface="Roboto Slab" pitchFamily="2" charset="0"/>
              </a:rPr>
              <a:t>st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node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81" y="1745816"/>
            <a:ext cx="4543079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Head points to new node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0" name="Conector angular 39"/>
          <p:cNvCxnSpPr/>
          <p:nvPr/>
        </p:nvCxnSpPr>
        <p:spPr bwMode="auto">
          <a:xfrm rot="10800000" flipH="1" flipV="1">
            <a:off x="4959644" y="1828091"/>
            <a:ext cx="923671" cy="1744496"/>
          </a:xfrm>
          <a:prstGeom prst="bentConnector3">
            <a:avLst>
              <a:gd name="adj1" fmla="val -24749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81" y="4585175"/>
            <a:ext cx="9132719" cy="44437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Θ(1)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790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END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2486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 bwMode="auto">
          <a:xfrm>
            <a:off x="8013377" y="3182253"/>
            <a:ext cx="902905" cy="1075354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END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4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3592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68236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27478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7634445" y="2724530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7391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33674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03587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4963411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7378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36555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6468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5866292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51569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42472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6781306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188807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80470" y="327454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532487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50383" y="366985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Conector recto de flecha 70"/>
          <p:cNvCxnSpPr/>
          <p:nvPr/>
        </p:nvCxnSpPr>
        <p:spPr bwMode="auto">
          <a:xfrm rot="5400000" flipV="1">
            <a:off x="4553940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60558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648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315803" y="393972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0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END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4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3592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68236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27478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7634445" y="2724530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7391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33674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03587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4963411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7378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36555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6468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5866292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51569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42472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6781306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188807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80470" y="327454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532487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50383" y="366985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Conector recto de flecha 70"/>
          <p:cNvCxnSpPr/>
          <p:nvPr/>
        </p:nvCxnSpPr>
        <p:spPr bwMode="auto">
          <a:xfrm rot="5400000" flipV="1">
            <a:off x="4553940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60558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648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315803" y="393972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9" name="Forma libre 38"/>
          <p:cNvSpPr/>
          <p:nvPr/>
        </p:nvSpPr>
        <p:spPr>
          <a:xfrm>
            <a:off x="465981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Forma libre 39"/>
          <p:cNvSpPr/>
          <p:nvPr/>
        </p:nvSpPr>
        <p:spPr>
          <a:xfrm>
            <a:off x="560917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Forma libre 40"/>
          <p:cNvSpPr/>
          <p:nvPr/>
        </p:nvSpPr>
        <p:spPr>
          <a:xfrm>
            <a:off x="653089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" name="Conector recto de flecha 3"/>
          <p:cNvCxnSpPr>
            <a:endCxn id="64" idx="1"/>
          </p:cNvCxnSpPr>
          <p:nvPr/>
        </p:nvCxnSpPr>
        <p:spPr bwMode="auto">
          <a:xfrm flipV="1">
            <a:off x="7440586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88821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114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END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4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3592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68236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27478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8708358" y="3861812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7391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33674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03587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4963411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7378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36555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6468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5866292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51569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42472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6781306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188807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80470" y="327454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532487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50383" y="366985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Conector recto de flecha 70"/>
          <p:cNvCxnSpPr/>
          <p:nvPr/>
        </p:nvCxnSpPr>
        <p:spPr bwMode="auto">
          <a:xfrm rot="5400000" flipV="1">
            <a:off x="4553940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60558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648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315803" y="393972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" name="Conector recto de flecha 3"/>
          <p:cNvCxnSpPr>
            <a:endCxn id="64" idx="1"/>
          </p:cNvCxnSpPr>
          <p:nvPr/>
        </p:nvCxnSpPr>
        <p:spPr bwMode="auto">
          <a:xfrm flipV="1">
            <a:off x="7440586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88821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093379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Last node points to new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3" name="Conector angular 2"/>
          <p:cNvCxnSpPr>
            <a:stCxn id="64" idx="2"/>
            <a:endCxn id="67" idx="0"/>
          </p:cNvCxnSpPr>
          <p:nvPr/>
        </p:nvCxnSpPr>
        <p:spPr bwMode="auto">
          <a:xfrm>
            <a:off x="7744436" y="2726880"/>
            <a:ext cx="421200" cy="7657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834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END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3592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68236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27478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8708358" y="3861812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7391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33674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03587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4963411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7378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36555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6468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5866292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51569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42472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6781306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188807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80470" y="327454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532487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50383" y="366985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Conector recto de flecha 70"/>
          <p:cNvCxnSpPr/>
          <p:nvPr/>
        </p:nvCxnSpPr>
        <p:spPr bwMode="auto">
          <a:xfrm rot="5400000" flipV="1">
            <a:off x="4553940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60558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648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315803" y="393972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" name="Conector recto de flecha 3"/>
          <p:cNvCxnSpPr>
            <a:endCxn id="64" idx="1"/>
          </p:cNvCxnSpPr>
          <p:nvPr/>
        </p:nvCxnSpPr>
        <p:spPr bwMode="auto">
          <a:xfrm flipV="1">
            <a:off x="7440586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88821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093378"/>
            <a:ext cx="3745523" cy="820621"/>
          </a:xfrm>
          <a:prstGeom prst="rect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Last node points to new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3" name="Conector angular 2"/>
          <p:cNvCxnSpPr>
            <a:stCxn id="64" idx="2"/>
            <a:endCxn id="67" idx="0"/>
          </p:cNvCxnSpPr>
          <p:nvPr/>
        </p:nvCxnSpPr>
        <p:spPr bwMode="auto">
          <a:xfrm>
            <a:off x="7744436" y="2726880"/>
            <a:ext cx="421200" cy="7657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Conector recto de flecha 5"/>
          <p:cNvCxnSpPr>
            <a:stCxn id="37" idx="3"/>
          </p:cNvCxnSpPr>
          <p:nvPr/>
        </p:nvCxnSpPr>
        <p:spPr bwMode="auto">
          <a:xfrm>
            <a:off x="3745523" y="1118193"/>
            <a:ext cx="1144423" cy="105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Conector angular 7"/>
          <p:cNvCxnSpPr>
            <a:stCxn id="42" idx="3"/>
          </p:cNvCxnSpPr>
          <p:nvPr/>
        </p:nvCxnSpPr>
        <p:spPr bwMode="auto">
          <a:xfrm flipV="1">
            <a:off x="3745523" y="1128748"/>
            <a:ext cx="423961" cy="137494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89946" y="879385"/>
            <a:ext cx="28544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Constant time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99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END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3592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68236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27478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8708358" y="3861812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7391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33674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03587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4963411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7378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36555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6468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5866292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51569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42472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6781306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188807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80470" y="327454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532487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50383" y="366985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Conector recto de flecha 70"/>
          <p:cNvCxnSpPr/>
          <p:nvPr/>
        </p:nvCxnSpPr>
        <p:spPr bwMode="auto">
          <a:xfrm rot="5400000" flipV="1">
            <a:off x="4553940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60558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648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315803" y="393972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9" name="Forma libre 38"/>
          <p:cNvSpPr/>
          <p:nvPr/>
        </p:nvSpPr>
        <p:spPr>
          <a:xfrm>
            <a:off x="465981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Forma libre 39"/>
          <p:cNvSpPr/>
          <p:nvPr/>
        </p:nvSpPr>
        <p:spPr>
          <a:xfrm>
            <a:off x="560917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Forma libre 40"/>
          <p:cNvSpPr/>
          <p:nvPr/>
        </p:nvSpPr>
        <p:spPr>
          <a:xfrm>
            <a:off x="653089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" name="Conector recto de flecha 3"/>
          <p:cNvCxnSpPr>
            <a:endCxn id="64" idx="1"/>
          </p:cNvCxnSpPr>
          <p:nvPr/>
        </p:nvCxnSpPr>
        <p:spPr bwMode="auto">
          <a:xfrm flipV="1">
            <a:off x="7440586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88821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093378"/>
            <a:ext cx="3745523" cy="820621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Last node points to new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3" name="Conector angular 2"/>
          <p:cNvCxnSpPr>
            <a:stCxn id="64" idx="2"/>
            <a:endCxn id="67" idx="0"/>
          </p:cNvCxnSpPr>
          <p:nvPr/>
        </p:nvCxnSpPr>
        <p:spPr bwMode="auto">
          <a:xfrm>
            <a:off x="7744436" y="2726880"/>
            <a:ext cx="421200" cy="7657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11802" y="3588883"/>
            <a:ext cx="28544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N operations</a:t>
            </a:r>
            <a:endParaRPr lang="en-GB" sz="2400" dirty="0"/>
          </a:p>
        </p:txBody>
      </p:sp>
      <p:cxnSp>
        <p:nvCxnSpPr>
          <p:cNvPr id="5" name="Conector angular 4"/>
          <p:cNvCxnSpPr>
            <a:stCxn id="38" idx="3"/>
          </p:cNvCxnSpPr>
          <p:nvPr/>
        </p:nvCxnSpPr>
        <p:spPr bwMode="auto">
          <a:xfrm>
            <a:off x="3745523" y="1714143"/>
            <a:ext cx="193036" cy="200364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952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END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3592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68236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27478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8708358" y="3861812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18301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97391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33674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24497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03587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4963411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27378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36555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06468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5866292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51569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242392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242472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6781306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188807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80470" y="327454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71293" y="3532487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250383" y="366985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Conector recto de flecha 70"/>
          <p:cNvCxnSpPr/>
          <p:nvPr/>
        </p:nvCxnSpPr>
        <p:spPr bwMode="auto">
          <a:xfrm rot="5400000" flipV="1">
            <a:off x="4553940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60558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39648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315803" y="393972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9" name="Forma libre 38"/>
          <p:cNvSpPr/>
          <p:nvPr/>
        </p:nvSpPr>
        <p:spPr>
          <a:xfrm>
            <a:off x="465981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Forma libre 39"/>
          <p:cNvSpPr/>
          <p:nvPr/>
        </p:nvSpPr>
        <p:spPr>
          <a:xfrm>
            <a:off x="560917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Forma libre 40"/>
          <p:cNvSpPr/>
          <p:nvPr/>
        </p:nvSpPr>
        <p:spPr>
          <a:xfrm>
            <a:off x="653089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" name="Conector recto de flecha 3"/>
          <p:cNvCxnSpPr>
            <a:endCxn id="64" idx="1"/>
          </p:cNvCxnSpPr>
          <p:nvPr/>
        </p:nvCxnSpPr>
        <p:spPr bwMode="auto">
          <a:xfrm flipV="1">
            <a:off x="7440586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88821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093378"/>
            <a:ext cx="3745523" cy="820621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Last node points to new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3" name="Conector angular 2"/>
          <p:cNvCxnSpPr>
            <a:stCxn id="64" idx="2"/>
            <a:endCxn id="67" idx="0"/>
          </p:cNvCxnSpPr>
          <p:nvPr/>
        </p:nvCxnSpPr>
        <p:spPr bwMode="auto">
          <a:xfrm>
            <a:off x="7744436" y="2726880"/>
            <a:ext cx="421200" cy="7657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11802" y="3588883"/>
            <a:ext cx="28544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N operations</a:t>
            </a:r>
            <a:endParaRPr lang="en-GB" sz="2400" dirty="0"/>
          </a:p>
        </p:txBody>
      </p:sp>
      <p:cxnSp>
        <p:nvCxnSpPr>
          <p:cNvPr id="5" name="Conector angular 4"/>
          <p:cNvCxnSpPr>
            <a:stCxn id="38" idx="3"/>
          </p:cNvCxnSpPr>
          <p:nvPr/>
        </p:nvCxnSpPr>
        <p:spPr bwMode="auto">
          <a:xfrm>
            <a:off x="3745523" y="1714143"/>
            <a:ext cx="193036" cy="200364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81" y="4585175"/>
            <a:ext cx="9132719" cy="44437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Θ(N)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370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IN A SORTED LIST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4906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IN A SORTED LIST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39384" y="2411956"/>
            <a:ext cx="396386" cy="607701"/>
          </a:xfrm>
          <a:prstGeom prst="rect">
            <a:avLst/>
          </a:prstGeom>
        </p:spPr>
      </p:pic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068276"/>
            <a:ext cx="396386" cy="607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4028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3270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8250237" y="2724530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411956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3183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0749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49466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418607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19379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5579203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43170" y="207798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52347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22260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6482084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079349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67361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423029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58264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7397098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Conector recto de flecha 31"/>
          <p:cNvCxnSpPr/>
          <p:nvPr/>
        </p:nvCxnSpPr>
        <p:spPr bwMode="auto">
          <a:xfrm rot="5400000" flipV="1">
            <a:off x="5169732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76350" y="1514201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7" name="Rectángulo 36"/>
          <p:cNvSpPr/>
          <p:nvPr/>
        </p:nvSpPr>
        <p:spPr bwMode="auto">
          <a:xfrm>
            <a:off x="6382273" y="3706601"/>
            <a:ext cx="902905" cy="1075354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3713155"/>
            <a:ext cx="396386" cy="607701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9366" y="379889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4056835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9279" y="419420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84699" y="446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1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376527"/>
            <a:ext cx="3745523" cy="44437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grpSp>
        <p:nvGrpSpPr>
          <p:cNvPr id="13" name="Agrupar 12"/>
          <p:cNvGrpSpPr/>
          <p:nvPr/>
        </p:nvGrpSpPr>
        <p:grpSpPr>
          <a:xfrm>
            <a:off x="372052" y="533936"/>
            <a:ext cx="2637413" cy="1223309"/>
            <a:chOff x="878620" y="2177819"/>
            <a:chExt cx="3888299" cy="2382630"/>
          </a:xfrm>
        </p:grpSpPr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8620" y="2177819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900" dirty="0">
                  <a:latin typeface="Roboto Slab" pitchFamily="2" charset="0"/>
                  <a:ea typeface="Roboto Slab" pitchFamily="2" charset="0"/>
                </a:rPr>
                <a:t>head</a:t>
              </a:r>
              <a:endParaRPr lang="en-GB" sz="900" dirty="0"/>
            </a:p>
          </p:txBody>
        </p:sp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709429" y="2115407"/>
              <a:ext cx="396386" cy="607701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26346" y="2177829"/>
              <a:ext cx="522954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pic>
          <p:nvPicPr>
            <p:cNvPr id="82" name="Imagen 81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51845" y="2720959"/>
              <a:ext cx="396386" cy="607701"/>
            </a:xfrm>
            <a:prstGeom prst="rect">
              <a:avLst/>
            </a:prstGeom>
          </p:spPr>
        </p:pic>
        <p:sp>
          <p:nvSpPr>
            <p:cNvPr id="8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1022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34</a:t>
              </a:r>
              <a:endParaRPr lang="en-GB" sz="900" dirty="0"/>
            </a:p>
          </p:txBody>
        </p:sp>
        <p:pic>
          <p:nvPicPr>
            <p:cNvPr id="84" name="Imagen 8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51845" y="3064639"/>
              <a:ext cx="396386" cy="607701"/>
            </a:xfrm>
            <a:prstGeom prst="rect">
              <a:avLst/>
            </a:prstGeom>
          </p:spPr>
        </p:pic>
        <p:sp>
          <p:nvSpPr>
            <p:cNvPr id="8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55596" y="3449160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pic>
          <p:nvPicPr>
            <p:cNvPr id="86" name="Imagen 8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109502" y="2720959"/>
              <a:ext cx="396386" cy="607701"/>
            </a:xfrm>
            <a:prstGeom prst="rect">
              <a:avLst/>
            </a:prstGeom>
          </p:spPr>
        </p:pic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8679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54</a:t>
              </a:r>
              <a:endParaRPr lang="en-GB" sz="900" dirty="0"/>
            </a:p>
          </p:txBody>
        </p:sp>
        <p:pic>
          <p:nvPicPr>
            <p:cNvPr id="88" name="Imagen 8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109502" y="3064639"/>
              <a:ext cx="396386" cy="607701"/>
            </a:xfrm>
            <a:prstGeom prst="rect">
              <a:avLst/>
            </a:prstGeom>
          </p:spPr>
        </p:pic>
        <p:sp>
          <p:nvSpPr>
            <p:cNvPr id="8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3254" y="3474143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8679" y="3123071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cxnSp>
          <p:nvCxnSpPr>
            <p:cNvPr id="91" name="Conector angular 90"/>
            <p:cNvCxnSpPr>
              <a:stCxn id="88" idx="2"/>
              <a:endCxn id="82" idx="0"/>
            </p:cNvCxnSpPr>
            <p:nvPr/>
          </p:nvCxnSpPr>
          <p:spPr bwMode="auto">
            <a:xfrm flipV="1">
              <a:off x="1611546" y="3024810"/>
              <a:ext cx="534642" cy="3436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Conector recto de flecha 91"/>
            <p:cNvCxnSpPr>
              <a:endCxn id="87" idx="0"/>
            </p:cNvCxnSpPr>
            <p:nvPr/>
          </p:nvCxnSpPr>
          <p:spPr bwMode="auto">
            <a:xfrm>
              <a:off x="1268420" y="2545004"/>
              <a:ext cx="0" cy="2616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040861" y="2731965"/>
              <a:ext cx="396386" cy="607701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50038" y="2817700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94</a:t>
              </a:r>
              <a:endParaRPr lang="en-GB" sz="900" dirty="0"/>
            </a:p>
          </p:txBody>
        </p:sp>
        <p:pic>
          <p:nvPicPr>
            <p:cNvPr id="95" name="Imagen 9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040861" y="3075645"/>
              <a:ext cx="396386" cy="607701"/>
            </a:xfrm>
            <a:prstGeom prst="rect">
              <a:avLst/>
            </a:prstGeom>
          </p:spPr>
        </p:pic>
        <p:sp>
          <p:nvSpPr>
            <p:cNvPr id="9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19951" y="3213015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7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NULL</a:t>
              </a:r>
              <a:endParaRPr lang="en-GB" sz="700" dirty="0">
                <a:solidFill>
                  <a:srgbClr val="7F7F7F"/>
                </a:solidFill>
              </a:endParaRPr>
            </a:p>
          </p:txBody>
        </p:sp>
        <p:grpSp>
          <p:nvGrpSpPr>
            <p:cNvPr id="97" name="Agrupar 96"/>
            <p:cNvGrpSpPr/>
            <p:nvPr/>
          </p:nvGrpSpPr>
          <p:grpSpPr>
            <a:xfrm>
              <a:off x="4482930" y="3377146"/>
              <a:ext cx="283989" cy="200543"/>
              <a:chOff x="5320311" y="1105149"/>
              <a:chExt cx="236505" cy="150213"/>
            </a:xfrm>
          </p:grpSpPr>
          <p:cxnSp>
            <p:nvCxnSpPr>
              <p:cNvPr id="98" name="Conector recto 97"/>
              <p:cNvCxnSpPr/>
              <p:nvPr/>
            </p:nvCxnSpPr>
            <p:spPr bwMode="auto">
              <a:xfrm>
                <a:off x="5320311" y="1105149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Conector recto 98"/>
              <p:cNvCxnSpPr/>
              <p:nvPr/>
            </p:nvCxnSpPr>
            <p:spPr bwMode="auto">
              <a:xfrm>
                <a:off x="5399146" y="1255361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Conector recto 99"/>
              <p:cNvCxnSpPr/>
              <p:nvPr/>
            </p:nvCxnSpPr>
            <p:spPr bwMode="auto">
              <a:xfrm>
                <a:off x="5477981" y="1105150"/>
                <a:ext cx="0" cy="15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1" name="Conector angular 100"/>
            <p:cNvCxnSpPr/>
            <p:nvPr/>
          </p:nvCxnSpPr>
          <p:spPr bwMode="auto">
            <a:xfrm>
              <a:off x="2692064" y="3368015"/>
              <a:ext cx="297312" cy="8370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48241" y="3547170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1022" y="3146952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FF0000"/>
                  </a:solidFill>
                  <a:latin typeface="Roboto Slab" pitchFamily="2" charset="0"/>
                  <a:ea typeface="Roboto Slab" pitchFamily="2" charset="0"/>
                </a:rPr>
                <a:t>0xB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pic>
          <p:nvPicPr>
            <p:cNvPr id="104" name="Imagen 10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035944" y="3577932"/>
              <a:ext cx="396386" cy="607701"/>
            </a:xfrm>
            <a:prstGeom prst="rect">
              <a:avLst/>
            </a:prstGeom>
          </p:spPr>
        </p:pic>
        <p:sp>
          <p:nvSpPr>
            <p:cNvPr id="10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45121" y="3663667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4</a:t>
              </a:r>
              <a:endParaRPr lang="en-GB" sz="900" dirty="0"/>
            </a:p>
          </p:txBody>
        </p:sp>
        <p:pic>
          <p:nvPicPr>
            <p:cNvPr id="106" name="Imagen 10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035944" y="3921612"/>
              <a:ext cx="396386" cy="607701"/>
            </a:xfrm>
            <a:prstGeom prst="rect">
              <a:avLst/>
            </a:prstGeom>
          </p:spPr>
        </p:pic>
        <p:sp>
          <p:nvSpPr>
            <p:cNvPr id="10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15034" y="4058982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7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700" dirty="0">
                <a:solidFill>
                  <a:srgbClr val="7F7F7F"/>
                </a:solidFill>
              </a:endParaRPr>
            </a:p>
          </p:txBody>
        </p: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71776" y="4268221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0xB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cxnSp>
          <p:nvCxnSpPr>
            <p:cNvPr id="109" name="Conector angular 108"/>
            <p:cNvCxnSpPr>
              <a:stCxn id="106" idx="2"/>
              <a:endCxn id="93" idx="0"/>
            </p:cNvCxnSpPr>
            <p:nvPr/>
          </p:nvCxnSpPr>
          <p:spPr bwMode="auto">
            <a:xfrm flipV="1">
              <a:off x="3537988" y="3035816"/>
              <a:ext cx="397216" cy="11896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971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IN A SORTED LIST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39384" y="2411956"/>
            <a:ext cx="396386" cy="607701"/>
          </a:xfrm>
          <a:prstGeom prst="rect">
            <a:avLst/>
          </a:prstGeom>
        </p:spPr>
      </p:pic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068276"/>
            <a:ext cx="396386" cy="607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4028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3270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8250237" y="2724530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411956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3183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0749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49466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418607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19379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5579203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43170" y="207798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52347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22260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6482084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079349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67361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423029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58264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7397098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3713155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9366" y="379889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4056835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9279" y="419420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 flipV="1">
            <a:off x="5169732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76350" y="1514201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84699" y="446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8" name="Forma libre 37"/>
          <p:cNvSpPr/>
          <p:nvPr/>
        </p:nvSpPr>
        <p:spPr>
          <a:xfrm>
            <a:off x="530126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Forma libre 38"/>
          <p:cNvSpPr/>
          <p:nvPr/>
        </p:nvSpPr>
        <p:spPr>
          <a:xfrm>
            <a:off x="625062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0" name="Conector recto de flecha 39"/>
          <p:cNvCxnSpPr/>
          <p:nvPr/>
        </p:nvCxnSpPr>
        <p:spPr bwMode="auto">
          <a:xfrm flipV="1">
            <a:off x="7158348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06583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flipV="1">
            <a:off x="6207205" y="290035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313309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5411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IN A SORTED LIST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39384" y="2411956"/>
            <a:ext cx="396386" cy="607701"/>
          </a:xfrm>
          <a:prstGeom prst="rect">
            <a:avLst/>
          </a:prstGeom>
        </p:spPr>
      </p:pic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068276"/>
            <a:ext cx="396386" cy="607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4028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3270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8250237" y="2724530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411956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3183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0749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49466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418607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19379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5579203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43170" y="207798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52347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22260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6482084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079349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67361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423029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58264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7397098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3713155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9366" y="379889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4056835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9279" y="419420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 flipV="1">
            <a:off x="5169732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76350" y="1514201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84699" y="446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8" name="Forma libre 37"/>
          <p:cNvSpPr/>
          <p:nvPr/>
        </p:nvSpPr>
        <p:spPr>
          <a:xfrm>
            <a:off x="530126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Forma libre 38"/>
          <p:cNvSpPr/>
          <p:nvPr/>
        </p:nvSpPr>
        <p:spPr>
          <a:xfrm>
            <a:off x="625062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0" name="Conector recto de flecha 39"/>
          <p:cNvCxnSpPr/>
          <p:nvPr/>
        </p:nvCxnSpPr>
        <p:spPr bwMode="auto">
          <a:xfrm flipV="1">
            <a:off x="7158348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06583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flipV="1">
            <a:off x="6207205" y="290035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313309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016245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New node points to next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5" name="Conector angular 44"/>
          <p:cNvCxnSpPr>
            <a:stCxn id="30" idx="2"/>
            <a:endCxn id="4" idx="0"/>
          </p:cNvCxnSpPr>
          <p:nvPr/>
        </p:nvCxnSpPr>
        <p:spPr bwMode="auto">
          <a:xfrm flipH="1" flipV="1">
            <a:off x="6833727" y="2715807"/>
            <a:ext cx="308506" cy="1644879"/>
          </a:xfrm>
          <a:prstGeom prst="bentConnector5">
            <a:avLst>
              <a:gd name="adj1" fmla="val -53307"/>
              <a:gd name="adj2" fmla="val 50000"/>
              <a:gd name="adj3" fmla="val 140831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403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IN A SORTED LIST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39384" y="2411956"/>
            <a:ext cx="396386" cy="607701"/>
          </a:xfrm>
          <a:prstGeom prst="rect">
            <a:avLst/>
          </a:prstGeom>
        </p:spPr>
      </p:pic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068276"/>
            <a:ext cx="396386" cy="607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4028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3270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8250237" y="2724530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411956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3183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0749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49466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418607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19379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5579203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43170" y="207798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52347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22260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rot="16200000" flipH="1">
            <a:off x="5730635" y="3492643"/>
            <a:ext cx="1440035" cy="296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079349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67361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423029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58264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7397098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3713155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9366" y="379889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4056835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9279" y="419420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 flipV="1">
            <a:off x="5169732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76350" y="1514201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84699" y="446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8" name="Forma libre 37"/>
          <p:cNvSpPr/>
          <p:nvPr/>
        </p:nvSpPr>
        <p:spPr>
          <a:xfrm>
            <a:off x="530126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Forma libre 38"/>
          <p:cNvSpPr/>
          <p:nvPr/>
        </p:nvSpPr>
        <p:spPr>
          <a:xfrm>
            <a:off x="625062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0" name="Conector recto de flecha 39"/>
          <p:cNvCxnSpPr/>
          <p:nvPr/>
        </p:nvCxnSpPr>
        <p:spPr bwMode="auto">
          <a:xfrm flipV="1">
            <a:off x="7158348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06583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flipV="1">
            <a:off x="6207205" y="290035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313309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016245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New node points to next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5" name="Conector angular 44"/>
          <p:cNvCxnSpPr>
            <a:stCxn id="30" idx="2"/>
            <a:endCxn id="4" idx="0"/>
          </p:cNvCxnSpPr>
          <p:nvPr/>
        </p:nvCxnSpPr>
        <p:spPr bwMode="auto">
          <a:xfrm flipH="1" flipV="1">
            <a:off x="6833727" y="2715807"/>
            <a:ext cx="308506" cy="1644879"/>
          </a:xfrm>
          <a:prstGeom prst="bentConnector5">
            <a:avLst>
              <a:gd name="adj1" fmla="val -53307"/>
              <a:gd name="adj2" fmla="val 50000"/>
              <a:gd name="adj3" fmla="val 140831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88080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4. Previous node points to new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426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IN A SORTED LIST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016245"/>
            <a:ext cx="3745523" cy="825308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New node points to next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880808"/>
            <a:ext cx="3745523" cy="720254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4. Previous node points to new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8" name="Conector recto de flecha 47"/>
          <p:cNvCxnSpPr/>
          <p:nvPr/>
        </p:nvCxnSpPr>
        <p:spPr bwMode="auto">
          <a:xfrm>
            <a:off x="3745523" y="1118193"/>
            <a:ext cx="1144423" cy="105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89946" y="879385"/>
            <a:ext cx="28544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Constant time </a:t>
            </a:r>
            <a:endParaRPr lang="en-GB" sz="2400" dirty="0"/>
          </a:p>
        </p:txBody>
      </p:sp>
      <p:cxnSp>
        <p:nvCxnSpPr>
          <p:cNvPr id="50" name="Conector angular 49"/>
          <p:cNvCxnSpPr>
            <a:stCxn id="44" idx="3"/>
          </p:cNvCxnSpPr>
          <p:nvPr/>
        </p:nvCxnSpPr>
        <p:spPr bwMode="auto">
          <a:xfrm flipV="1">
            <a:off x="3745523" y="1128748"/>
            <a:ext cx="372645" cy="130015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Conector angular 51"/>
          <p:cNvCxnSpPr/>
          <p:nvPr/>
        </p:nvCxnSpPr>
        <p:spPr bwMode="auto">
          <a:xfrm flipV="1">
            <a:off x="3745523" y="1994313"/>
            <a:ext cx="372645" cy="130015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39384" y="2411956"/>
            <a:ext cx="396386" cy="607701"/>
          </a:xfrm>
          <a:prstGeom prst="rect">
            <a:avLst/>
          </a:prstGeom>
        </p:spPr>
      </p:pic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068276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4028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3270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grpSp>
        <p:nvGrpSpPr>
          <p:cNvPr id="56" name="Agrupar 55"/>
          <p:cNvGrpSpPr/>
          <p:nvPr/>
        </p:nvGrpSpPr>
        <p:grpSpPr>
          <a:xfrm>
            <a:off x="8250237" y="2724530"/>
            <a:ext cx="283989" cy="200543"/>
            <a:chOff x="5320311" y="1105149"/>
            <a:chExt cx="236505" cy="150213"/>
          </a:xfrm>
        </p:grpSpPr>
        <p:cxnSp>
          <p:nvCxnSpPr>
            <p:cNvPr id="57" name="Conector recto 5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Conector recto 5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Conector recto 5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411956"/>
            <a:ext cx="396386" cy="607701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3183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074927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49466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418607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19379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5579203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43170" y="2077986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52347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22260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70" name="Conector angular 69"/>
          <p:cNvCxnSpPr/>
          <p:nvPr/>
        </p:nvCxnSpPr>
        <p:spPr bwMode="auto">
          <a:xfrm rot="16200000" flipH="1">
            <a:off x="5730635" y="3492643"/>
            <a:ext cx="1440035" cy="296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1" name="Imagen 7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079349"/>
            <a:ext cx="396386" cy="607701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67361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423029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58264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75" name="Conector angular 74"/>
          <p:cNvCxnSpPr/>
          <p:nvPr/>
        </p:nvCxnSpPr>
        <p:spPr bwMode="auto">
          <a:xfrm flipV="1">
            <a:off x="7397098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6" name="Imagen 7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3713155"/>
            <a:ext cx="396386" cy="607701"/>
          </a:xfrm>
          <a:prstGeom prst="rect">
            <a:avLst/>
          </a:prstGeom>
        </p:spPr>
      </p:pic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9366" y="379889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4056835"/>
            <a:ext cx="396386" cy="607701"/>
          </a:xfrm>
          <a:prstGeom prst="rect">
            <a:avLst/>
          </a:prstGeom>
        </p:spPr>
      </p:pic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9279" y="419420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81" name="Conector recto de flecha 80"/>
          <p:cNvCxnSpPr/>
          <p:nvPr/>
        </p:nvCxnSpPr>
        <p:spPr bwMode="auto">
          <a:xfrm rot="5400000" flipV="1">
            <a:off x="5169732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2" name="Imagen 8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76350" y="1514201"/>
            <a:ext cx="396386" cy="607701"/>
          </a:xfrm>
          <a:prstGeom prst="rect">
            <a:avLst/>
          </a:prstGeom>
        </p:spPr>
      </p:pic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84699" y="446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85" name="Forma libre 84"/>
          <p:cNvSpPr/>
          <p:nvPr/>
        </p:nvSpPr>
        <p:spPr>
          <a:xfrm>
            <a:off x="530126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6" name="Forma libre 85"/>
          <p:cNvSpPr/>
          <p:nvPr/>
        </p:nvSpPr>
        <p:spPr>
          <a:xfrm>
            <a:off x="625062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87" name="Conector recto de flecha 86"/>
          <p:cNvCxnSpPr/>
          <p:nvPr/>
        </p:nvCxnSpPr>
        <p:spPr bwMode="auto">
          <a:xfrm flipV="1">
            <a:off x="7158348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06583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cxnSp>
        <p:nvCxnSpPr>
          <p:cNvPr id="89" name="Conector recto de flecha 88"/>
          <p:cNvCxnSpPr/>
          <p:nvPr/>
        </p:nvCxnSpPr>
        <p:spPr bwMode="auto">
          <a:xfrm flipV="1">
            <a:off x="6207205" y="290035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313309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2000" dirty="0"/>
          </a:p>
        </p:txBody>
      </p:sp>
      <p:cxnSp>
        <p:nvCxnSpPr>
          <p:cNvPr id="91" name="Conector angular 90"/>
          <p:cNvCxnSpPr>
            <a:stCxn id="79" idx="2"/>
            <a:endCxn id="51" idx="0"/>
          </p:cNvCxnSpPr>
          <p:nvPr/>
        </p:nvCxnSpPr>
        <p:spPr bwMode="auto">
          <a:xfrm flipH="1" flipV="1">
            <a:off x="6833727" y="2715807"/>
            <a:ext cx="308506" cy="1644879"/>
          </a:xfrm>
          <a:prstGeom prst="bentConnector5">
            <a:avLst>
              <a:gd name="adj1" fmla="val -53307"/>
              <a:gd name="adj2" fmla="val 50000"/>
              <a:gd name="adj3" fmla="val 140831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769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IN A SORTED LIST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39384" y="2411956"/>
            <a:ext cx="396386" cy="607701"/>
          </a:xfrm>
          <a:prstGeom prst="rect">
            <a:avLst/>
          </a:prstGeom>
        </p:spPr>
      </p:pic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068276"/>
            <a:ext cx="396386" cy="607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4028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3270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8250237" y="2724530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411956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3183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0749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49466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418607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19379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5579203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43170" y="207798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52347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22260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rot="16200000" flipH="1">
            <a:off x="5730635" y="3492643"/>
            <a:ext cx="1440035" cy="296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079349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67361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423029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58264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7397098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3713155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9366" y="379889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4056835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9279" y="419420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 flipV="1">
            <a:off x="5169732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76350" y="1514201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84699" y="446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 w="28575" cmpd="sng">
            <a:solidFill>
              <a:srgbClr val="3C8C93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8" name="Forma libre 37"/>
          <p:cNvSpPr/>
          <p:nvPr/>
        </p:nvSpPr>
        <p:spPr>
          <a:xfrm>
            <a:off x="530126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Forma libre 38"/>
          <p:cNvSpPr/>
          <p:nvPr/>
        </p:nvSpPr>
        <p:spPr>
          <a:xfrm>
            <a:off x="625062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0" name="Conector recto de flecha 39"/>
          <p:cNvCxnSpPr/>
          <p:nvPr/>
        </p:nvCxnSpPr>
        <p:spPr bwMode="auto">
          <a:xfrm flipV="1">
            <a:off x="7158348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06583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flipV="1">
            <a:off x="6207205" y="290035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313309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016245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New node points to next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5" name="Conector angular 44"/>
          <p:cNvCxnSpPr>
            <a:stCxn id="30" idx="2"/>
            <a:endCxn id="4" idx="0"/>
          </p:cNvCxnSpPr>
          <p:nvPr/>
        </p:nvCxnSpPr>
        <p:spPr bwMode="auto">
          <a:xfrm flipH="1" flipV="1">
            <a:off x="6833727" y="2715807"/>
            <a:ext cx="308506" cy="1644879"/>
          </a:xfrm>
          <a:prstGeom prst="bentConnector5">
            <a:avLst>
              <a:gd name="adj1" fmla="val -53307"/>
              <a:gd name="adj2" fmla="val 50000"/>
              <a:gd name="adj3" fmla="val 140831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88080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4. Previous node points to new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08950" y="3993014"/>
            <a:ext cx="1913098" cy="444370"/>
          </a:xfrm>
          <a:prstGeom prst="rect">
            <a:avLst/>
          </a:prstGeom>
          <a:noFill/>
          <a:ln w="28575" cmpd="sng">
            <a:solidFill>
              <a:srgbClr val="3C8C93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 operation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29652" y="3993014"/>
            <a:ext cx="2141039" cy="444370"/>
          </a:xfrm>
          <a:prstGeom prst="rect">
            <a:avLst/>
          </a:prstGeom>
          <a:noFill/>
          <a:ln w="28575" cmpd="sng">
            <a:solidFill>
              <a:srgbClr val="3C8C93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N operations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2" name="Cerrar corchete 1"/>
          <p:cNvSpPr/>
          <p:nvPr/>
        </p:nvSpPr>
        <p:spPr bwMode="auto">
          <a:xfrm rot="16200000">
            <a:off x="3366958" y="2574690"/>
            <a:ext cx="243754" cy="2592893"/>
          </a:xfrm>
          <a:prstGeom prst="rightBracke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9" name="Conector angular 48"/>
          <p:cNvCxnSpPr>
            <a:stCxn id="37" idx="3"/>
          </p:cNvCxnSpPr>
          <p:nvPr/>
        </p:nvCxnSpPr>
        <p:spPr bwMode="auto">
          <a:xfrm>
            <a:off x="3745523" y="1714143"/>
            <a:ext cx="346986" cy="203511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7223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IN A SORTED LIST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39384" y="2411956"/>
            <a:ext cx="396386" cy="607701"/>
          </a:xfrm>
          <a:prstGeom prst="rect">
            <a:avLst/>
          </a:prstGeom>
        </p:spPr>
      </p:pic>
      <p:pic>
        <p:nvPicPr>
          <p:cNvPr id="5" name="Imagen 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068276"/>
            <a:ext cx="396386" cy="607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4028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43270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8250237" y="2724530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4093" y="2411956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13183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0749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49466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40289" y="2418607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19379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5579203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43170" y="207798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52347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22260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rot="16200000" flipH="1">
            <a:off x="5730635" y="3492643"/>
            <a:ext cx="1440035" cy="296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079349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67361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858184" y="2423029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858264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7" name="Conector angular 26"/>
          <p:cNvCxnSpPr/>
          <p:nvPr/>
        </p:nvCxnSpPr>
        <p:spPr bwMode="auto">
          <a:xfrm flipV="1">
            <a:off x="7397098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3713155"/>
            <a:ext cx="396386" cy="607701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49366" y="379889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40189" y="4056835"/>
            <a:ext cx="396386" cy="607701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19279" y="419420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 flipV="1">
            <a:off x="5169732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Imagen 3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76350" y="1514201"/>
            <a:ext cx="396386" cy="607701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84699" y="446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491958"/>
            <a:ext cx="3745523" cy="444370"/>
          </a:xfrm>
          <a:prstGeom prst="rect">
            <a:avLst/>
          </a:prstGeom>
          <a:noFill/>
          <a:ln w="28575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Traverse the list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8" name="Forma libre 37"/>
          <p:cNvSpPr/>
          <p:nvPr/>
        </p:nvSpPr>
        <p:spPr>
          <a:xfrm>
            <a:off x="530126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Forma libre 38"/>
          <p:cNvSpPr/>
          <p:nvPr/>
        </p:nvSpPr>
        <p:spPr>
          <a:xfrm>
            <a:off x="6250627" y="291400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0" name="Conector recto de flecha 39"/>
          <p:cNvCxnSpPr/>
          <p:nvPr/>
        </p:nvCxnSpPr>
        <p:spPr bwMode="auto">
          <a:xfrm flipV="1">
            <a:off x="7158348" y="292507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06583" y="315781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200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 flipV="1">
            <a:off x="6207205" y="2900353"/>
            <a:ext cx="0" cy="369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55440" y="313309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016245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New node points to next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5" name="Conector angular 44"/>
          <p:cNvCxnSpPr>
            <a:stCxn id="30" idx="2"/>
            <a:endCxn id="4" idx="0"/>
          </p:cNvCxnSpPr>
          <p:nvPr/>
        </p:nvCxnSpPr>
        <p:spPr bwMode="auto">
          <a:xfrm flipH="1" flipV="1">
            <a:off x="6833727" y="2715807"/>
            <a:ext cx="308506" cy="1644879"/>
          </a:xfrm>
          <a:prstGeom prst="bentConnector5">
            <a:avLst>
              <a:gd name="adj1" fmla="val -53307"/>
              <a:gd name="adj2" fmla="val 50000"/>
              <a:gd name="adj3" fmla="val 140831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880808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4. Previous node points to new node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81" y="4585175"/>
            <a:ext cx="9132719" cy="444370"/>
          </a:xfrm>
          <a:prstGeom prst="rect">
            <a:avLst/>
          </a:prstGeom>
          <a:solidFill>
            <a:srgbClr val="DAEDEF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Θ(1) in best case &amp; Θ(N) in worst case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929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2845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 THE FIRST NODE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8" name="Conector angular 2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412333" y="1357508"/>
            <a:ext cx="466020" cy="709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09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 THE FIRST NODE</a:t>
            </a:r>
            <a:endParaRPr lang="en-GB" sz="2400" dirty="0"/>
          </a:p>
          <a:p>
            <a:pPr marL="0" indent="0" algn="ctr">
              <a:buClrTx/>
              <a:buFontTx/>
              <a:buNone/>
            </a:pP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891182" y="161541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8" name="Conector angular 2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2" name="Conector angular 31"/>
          <p:cNvCxnSpPr>
            <a:stCxn id="6" idx="2"/>
            <a:endCxn id="14" idx="0"/>
          </p:cNvCxnSpPr>
          <p:nvPr/>
        </p:nvCxnSpPr>
        <p:spPr bwMode="auto">
          <a:xfrm rot="16200000" flipH="1">
            <a:off x="824252" y="1128920"/>
            <a:ext cx="358921" cy="48579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00409" y="152086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head=</a:t>
            </a:r>
            <a:r>
              <a:rPr lang="en-GB" sz="24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-&gt;next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35" name="Conector recto de flecha 34"/>
          <p:cNvCxnSpPr>
            <a:endCxn id="12" idx="1"/>
          </p:cNvCxnSpPr>
          <p:nvPr/>
        </p:nvCxnSpPr>
        <p:spPr bwMode="auto">
          <a:xfrm flipV="1">
            <a:off x="644266" y="2086502"/>
            <a:ext cx="0" cy="32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9917" y="2322880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ClrTx/>
              <a:buFontTx/>
              <a:buNone/>
            </a:pPr>
            <a:endParaRPr lang="en-GB" sz="18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07188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 THE FIRST NODE</a:t>
            </a:r>
            <a:endParaRPr lang="en-GB" sz="2400" dirty="0"/>
          </a:p>
          <a:p>
            <a:pPr marL="0" indent="0" algn="ctr">
              <a:buClrTx/>
              <a:buFontTx/>
              <a:buNone/>
            </a:pP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8" name="Conector angular 2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2" name="Conector angular 31"/>
          <p:cNvCxnSpPr>
            <a:stCxn id="6" idx="2"/>
            <a:endCxn id="14" idx="0"/>
          </p:cNvCxnSpPr>
          <p:nvPr/>
        </p:nvCxnSpPr>
        <p:spPr bwMode="auto">
          <a:xfrm rot="16200000" flipH="1">
            <a:off x="824252" y="1128920"/>
            <a:ext cx="358921" cy="48579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00409" y="1520863"/>
            <a:ext cx="3745523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head=</a:t>
            </a:r>
            <a:r>
              <a:rPr lang="en-GB" sz="24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-&gt;next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2271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7810" y="1991167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247999" y="2150830"/>
            <a:ext cx="2630335" cy="1034625"/>
            <a:chOff x="1006910" y="2177819"/>
            <a:chExt cx="3169875" cy="1663500"/>
          </a:xfrm>
        </p:grpSpPr>
        <p:sp>
          <p:nvSpPr>
            <p:cNvPr id="14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06910" y="2177819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400" dirty="0">
                  <a:latin typeface="Roboto Slab" pitchFamily="2" charset="0"/>
                  <a:ea typeface="Roboto Slab" pitchFamily="2" charset="0"/>
                </a:rPr>
                <a:t>head</a:t>
              </a:r>
              <a:endParaRPr lang="en-GB" sz="1400" dirty="0"/>
            </a:p>
          </p:txBody>
        </p:sp>
        <p:pic>
          <p:nvPicPr>
            <p:cNvPr id="144" name="Imagen 14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837719" y="2115407"/>
              <a:ext cx="396386" cy="607701"/>
            </a:xfrm>
            <a:prstGeom prst="rect">
              <a:avLst/>
            </a:prstGeom>
          </p:spPr>
        </p:pic>
        <p:sp>
          <p:nvSpPr>
            <p:cNvPr id="14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16809" y="2252777"/>
              <a:ext cx="522954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1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1100" dirty="0">
                <a:solidFill>
                  <a:srgbClr val="7F7F7F"/>
                </a:solidFill>
              </a:endParaRPr>
            </a:p>
          </p:txBody>
        </p:sp>
        <p:pic>
          <p:nvPicPr>
            <p:cNvPr id="146" name="Imagen 14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380135" y="2720959"/>
              <a:ext cx="396386" cy="607701"/>
            </a:xfrm>
            <a:prstGeom prst="rect">
              <a:avLst/>
            </a:prstGeom>
          </p:spPr>
        </p:pic>
        <p:sp>
          <p:nvSpPr>
            <p:cNvPr id="14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89312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34</a:t>
              </a:r>
              <a:endParaRPr lang="en-GB" sz="1200" dirty="0"/>
            </a:p>
          </p:txBody>
        </p:sp>
        <p:pic>
          <p:nvPicPr>
            <p:cNvPr id="148" name="Imagen 14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380135" y="3064639"/>
              <a:ext cx="396386" cy="607701"/>
            </a:xfrm>
            <a:prstGeom prst="rect">
              <a:avLst/>
            </a:prstGeom>
          </p:spPr>
        </p:pic>
        <p:sp>
          <p:nvSpPr>
            <p:cNvPr id="14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59225" y="3202009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FF0000"/>
                  </a:solidFill>
                  <a:latin typeface="Roboto Slab" pitchFamily="2" charset="0"/>
                  <a:ea typeface="Roboto Slab" pitchFamily="2" charset="0"/>
                </a:rPr>
                <a:t>NULL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15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628" y="3549092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grpSp>
          <p:nvGrpSpPr>
            <p:cNvPr id="151" name="Agrupar 150"/>
            <p:cNvGrpSpPr/>
            <p:nvPr/>
          </p:nvGrpSpPr>
          <p:grpSpPr>
            <a:xfrm>
              <a:off x="2822204" y="3366140"/>
              <a:ext cx="283989" cy="200543"/>
              <a:chOff x="5320311" y="1105149"/>
              <a:chExt cx="236505" cy="150213"/>
            </a:xfrm>
          </p:grpSpPr>
          <p:cxnSp>
            <p:nvCxnSpPr>
              <p:cNvPr id="152" name="Conector recto 151"/>
              <p:cNvCxnSpPr/>
              <p:nvPr/>
            </p:nvCxnSpPr>
            <p:spPr bwMode="auto">
              <a:xfrm>
                <a:off x="5320311" y="1105149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Conector recto 152"/>
              <p:cNvCxnSpPr/>
              <p:nvPr/>
            </p:nvCxnSpPr>
            <p:spPr bwMode="auto">
              <a:xfrm>
                <a:off x="5399146" y="1255361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Conector recto 153"/>
              <p:cNvCxnSpPr/>
              <p:nvPr/>
            </p:nvCxnSpPr>
            <p:spPr bwMode="auto">
              <a:xfrm>
                <a:off x="5477981" y="1105150"/>
                <a:ext cx="0" cy="15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55" name="Imagen 15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237792" y="2720959"/>
              <a:ext cx="396386" cy="607701"/>
            </a:xfrm>
            <a:prstGeom prst="rect">
              <a:avLst/>
            </a:prstGeom>
          </p:spPr>
        </p:pic>
        <p:sp>
          <p:nvSpPr>
            <p:cNvPr id="15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6969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54</a:t>
              </a:r>
              <a:endParaRPr lang="en-GB" sz="1200" dirty="0"/>
            </a:p>
          </p:txBody>
        </p:sp>
        <p:pic>
          <p:nvPicPr>
            <p:cNvPr id="157" name="Imagen 15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237792" y="3064639"/>
              <a:ext cx="396386" cy="607701"/>
            </a:xfrm>
            <a:prstGeom prst="rect">
              <a:avLst/>
            </a:prstGeom>
          </p:spPr>
        </p:pic>
        <p:sp>
          <p:nvSpPr>
            <p:cNvPr id="15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98285" y="3549092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sp>
          <p:nvSpPr>
            <p:cNvPr id="15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6969" y="3223003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1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1100" dirty="0">
                <a:solidFill>
                  <a:srgbClr val="7F7F7F"/>
                </a:solidFill>
              </a:endParaRPr>
            </a:p>
          </p:txBody>
        </p:sp>
        <p:cxnSp>
          <p:nvCxnSpPr>
            <p:cNvPr id="160" name="Conector angular 159"/>
            <p:cNvCxnSpPr>
              <a:stCxn id="157" idx="2"/>
              <a:endCxn id="146" idx="0"/>
            </p:cNvCxnSpPr>
            <p:nvPr/>
          </p:nvCxnSpPr>
          <p:spPr bwMode="auto">
            <a:xfrm flipV="1">
              <a:off x="1739836" y="3024810"/>
              <a:ext cx="534642" cy="3436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de flecha 160"/>
            <p:cNvCxnSpPr>
              <a:endCxn id="156" idx="0"/>
            </p:cNvCxnSpPr>
            <p:nvPr/>
          </p:nvCxnSpPr>
          <p:spPr bwMode="auto">
            <a:xfrm>
              <a:off x="1396710" y="2545004"/>
              <a:ext cx="0" cy="2616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62" name="Imagen 161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50727" y="2731965"/>
              <a:ext cx="396386" cy="607701"/>
            </a:xfrm>
            <a:prstGeom prst="rect">
              <a:avLst/>
            </a:prstGeom>
          </p:spPr>
        </p:pic>
        <p:sp>
          <p:nvSpPr>
            <p:cNvPr id="16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59904" y="2817700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94</a:t>
              </a:r>
              <a:endParaRPr lang="en-GB" sz="1200" dirty="0"/>
            </a:p>
          </p:txBody>
        </p:sp>
        <p:pic>
          <p:nvPicPr>
            <p:cNvPr id="164" name="Imagen 16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50727" y="3075645"/>
              <a:ext cx="396386" cy="607701"/>
            </a:xfrm>
            <a:prstGeom prst="rect">
              <a:avLst/>
            </a:prstGeom>
          </p:spPr>
        </p:pic>
        <p:sp>
          <p:nvSpPr>
            <p:cNvPr id="16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29817" y="3213015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NULL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grpSp>
          <p:nvGrpSpPr>
            <p:cNvPr id="166" name="Agrupar 165"/>
            <p:cNvGrpSpPr/>
            <p:nvPr/>
          </p:nvGrpSpPr>
          <p:grpSpPr>
            <a:xfrm>
              <a:off x="3892796" y="3377146"/>
              <a:ext cx="283989" cy="200543"/>
              <a:chOff x="5320311" y="1105149"/>
              <a:chExt cx="236505" cy="150213"/>
            </a:xfrm>
          </p:grpSpPr>
          <p:cxnSp>
            <p:nvCxnSpPr>
              <p:cNvPr id="167" name="Conector recto 166"/>
              <p:cNvCxnSpPr/>
              <p:nvPr/>
            </p:nvCxnSpPr>
            <p:spPr bwMode="auto">
              <a:xfrm>
                <a:off x="5320311" y="1105149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Conector recto 167"/>
              <p:cNvCxnSpPr/>
              <p:nvPr/>
            </p:nvCxnSpPr>
            <p:spPr bwMode="auto">
              <a:xfrm>
                <a:off x="5399146" y="1255361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Conector recto 168"/>
              <p:cNvCxnSpPr/>
              <p:nvPr/>
            </p:nvCxnSpPr>
            <p:spPr bwMode="auto">
              <a:xfrm>
                <a:off x="5477981" y="1105150"/>
                <a:ext cx="0" cy="15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29817" y="3547170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</p:grpSp>
      <p:pic>
        <p:nvPicPr>
          <p:cNvPr id="171" name="Imagen 170" descr="cross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 t="62094" r="32331" b="22988"/>
          <a:stretch/>
        </p:blipFill>
        <p:spPr>
          <a:xfrm>
            <a:off x="2083040" y="2405754"/>
            <a:ext cx="795294" cy="823776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7810" y="376527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 marL="0" indent="0" algn="ctr">
              <a:buClrTx/>
              <a:buFontTx/>
              <a:buNone/>
            </a:pPr>
            <a:endParaRPr lang="en-GB" sz="24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grpSp>
        <p:nvGrpSpPr>
          <p:cNvPr id="68" name="Agrupar 67"/>
          <p:cNvGrpSpPr/>
          <p:nvPr/>
        </p:nvGrpSpPr>
        <p:grpSpPr>
          <a:xfrm>
            <a:off x="372052" y="533936"/>
            <a:ext cx="2637413" cy="1223309"/>
            <a:chOff x="878620" y="2177819"/>
            <a:chExt cx="3888299" cy="2382630"/>
          </a:xfrm>
        </p:grpSpPr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8620" y="2177819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900" dirty="0">
                  <a:latin typeface="Roboto Slab" pitchFamily="2" charset="0"/>
                  <a:ea typeface="Roboto Slab" pitchFamily="2" charset="0"/>
                </a:rPr>
                <a:t>head</a:t>
              </a:r>
              <a:endParaRPr lang="en-GB" sz="900" dirty="0"/>
            </a:p>
          </p:txBody>
        </p:sp>
        <p:pic>
          <p:nvPicPr>
            <p:cNvPr id="70" name="Imagen 6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709429" y="2115407"/>
              <a:ext cx="396386" cy="607701"/>
            </a:xfrm>
            <a:prstGeom prst="rect">
              <a:avLst/>
            </a:prstGeom>
          </p:spPr>
        </p:pic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26346" y="2177829"/>
              <a:ext cx="522954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pic>
          <p:nvPicPr>
            <p:cNvPr id="72" name="Imagen 71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51845" y="2720959"/>
              <a:ext cx="396386" cy="607701"/>
            </a:xfrm>
            <a:prstGeom prst="rect">
              <a:avLst/>
            </a:prstGeom>
          </p:spPr>
        </p:pic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1022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34</a:t>
              </a:r>
              <a:endParaRPr lang="en-GB" sz="900" dirty="0"/>
            </a:p>
          </p:txBody>
        </p:sp>
        <p:pic>
          <p:nvPicPr>
            <p:cNvPr id="74" name="Imagen 7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51845" y="3064639"/>
              <a:ext cx="396386" cy="607701"/>
            </a:xfrm>
            <a:prstGeom prst="rect">
              <a:avLst/>
            </a:prstGeom>
          </p:spPr>
        </p:pic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55596" y="3449160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pic>
          <p:nvPicPr>
            <p:cNvPr id="76" name="Imagen 7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109502" y="2720959"/>
              <a:ext cx="396386" cy="607701"/>
            </a:xfrm>
            <a:prstGeom prst="rect">
              <a:avLst/>
            </a:prstGeom>
          </p:spPr>
        </p:pic>
        <p:sp>
          <p:nvSpPr>
            <p:cNvPr id="7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8679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54</a:t>
              </a:r>
              <a:endParaRPr lang="en-GB" sz="900" dirty="0"/>
            </a:p>
          </p:txBody>
        </p:sp>
        <p:pic>
          <p:nvPicPr>
            <p:cNvPr id="111" name="Imagen 11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109502" y="3064639"/>
              <a:ext cx="396386" cy="607701"/>
            </a:xfrm>
            <a:prstGeom prst="rect">
              <a:avLst/>
            </a:prstGeom>
          </p:spPr>
        </p:pic>
        <p:sp>
          <p:nvSpPr>
            <p:cNvPr id="11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3254" y="3474143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8679" y="3123071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cxnSp>
          <p:nvCxnSpPr>
            <p:cNvPr id="114" name="Conector angular 113"/>
            <p:cNvCxnSpPr>
              <a:stCxn id="111" idx="2"/>
              <a:endCxn id="72" idx="0"/>
            </p:cNvCxnSpPr>
            <p:nvPr/>
          </p:nvCxnSpPr>
          <p:spPr bwMode="auto">
            <a:xfrm flipV="1">
              <a:off x="1611546" y="3024810"/>
              <a:ext cx="534642" cy="3436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5" name="Conector recto de flecha 114"/>
            <p:cNvCxnSpPr>
              <a:endCxn id="77" idx="0"/>
            </p:cNvCxnSpPr>
            <p:nvPr/>
          </p:nvCxnSpPr>
          <p:spPr bwMode="auto">
            <a:xfrm>
              <a:off x="1268420" y="2545004"/>
              <a:ext cx="0" cy="2616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16" name="Imagen 11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040861" y="2731965"/>
              <a:ext cx="396386" cy="607701"/>
            </a:xfrm>
            <a:prstGeom prst="rect">
              <a:avLst/>
            </a:prstGeom>
          </p:spPr>
        </p:pic>
        <p:sp>
          <p:nvSpPr>
            <p:cNvPr id="11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50038" y="2817700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94</a:t>
              </a:r>
              <a:endParaRPr lang="en-GB" sz="900" dirty="0"/>
            </a:p>
          </p:txBody>
        </p:sp>
        <p:pic>
          <p:nvPicPr>
            <p:cNvPr id="118" name="Imagen 11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040861" y="3075645"/>
              <a:ext cx="396386" cy="607701"/>
            </a:xfrm>
            <a:prstGeom prst="rect">
              <a:avLst/>
            </a:prstGeom>
          </p:spPr>
        </p:pic>
        <p:sp>
          <p:nvSpPr>
            <p:cNvPr id="11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19951" y="3213015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7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NULL</a:t>
              </a:r>
              <a:endParaRPr lang="en-GB" sz="700" dirty="0">
                <a:solidFill>
                  <a:srgbClr val="7F7F7F"/>
                </a:solidFill>
              </a:endParaRPr>
            </a:p>
          </p:txBody>
        </p:sp>
        <p:grpSp>
          <p:nvGrpSpPr>
            <p:cNvPr id="120" name="Agrupar 119"/>
            <p:cNvGrpSpPr/>
            <p:nvPr/>
          </p:nvGrpSpPr>
          <p:grpSpPr>
            <a:xfrm>
              <a:off x="4482930" y="3377146"/>
              <a:ext cx="283989" cy="200543"/>
              <a:chOff x="5320311" y="1105149"/>
              <a:chExt cx="236505" cy="150213"/>
            </a:xfrm>
          </p:grpSpPr>
          <p:cxnSp>
            <p:nvCxnSpPr>
              <p:cNvPr id="130" name="Conector recto 129"/>
              <p:cNvCxnSpPr/>
              <p:nvPr/>
            </p:nvCxnSpPr>
            <p:spPr bwMode="auto">
              <a:xfrm>
                <a:off x="5320311" y="1105149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Conector recto 130"/>
              <p:cNvCxnSpPr/>
              <p:nvPr/>
            </p:nvCxnSpPr>
            <p:spPr bwMode="auto">
              <a:xfrm>
                <a:off x="5399146" y="1255361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Conector recto 131"/>
              <p:cNvCxnSpPr/>
              <p:nvPr/>
            </p:nvCxnSpPr>
            <p:spPr bwMode="auto">
              <a:xfrm>
                <a:off x="5477981" y="1105150"/>
                <a:ext cx="0" cy="15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1" name="Conector angular 120"/>
            <p:cNvCxnSpPr/>
            <p:nvPr/>
          </p:nvCxnSpPr>
          <p:spPr bwMode="auto">
            <a:xfrm>
              <a:off x="2692064" y="3368015"/>
              <a:ext cx="297312" cy="8370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48241" y="3547170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sp>
          <p:nvSpPr>
            <p:cNvPr id="12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1022" y="3146952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FF0000"/>
                  </a:solidFill>
                  <a:latin typeface="Roboto Slab" pitchFamily="2" charset="0"/>
                  <a:ea typeface="Roboto Slab" pitchFamily="2" charset="0"/>
                </a:rPr>
                <a:t>0xB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pic>
          <p:nvPicPr>
            <p:cNvPr id="124" name="Imagen 12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035944" y="3577932"/>
              <a:ext cx="396386" cy="607701"/>
            </a:xfrm>
            <a:prstGeom prst="rect">
              <a:avLst/>
            </a:prstGeom>
          </p:spPr>
        </p:pic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45121" y="3663667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4</a:t>
              </a:r>
              <a:endParaRPr lang="en-GB" sz="900" dirty="0"/>
            </a:p>
          </p:txBody>
        </p:sp>
        <p:pic>
          <p:nvPicPr>
            <p:cNvPr id="126" name="Imagen 12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035944" y="3921612"/>
              <a:ext cx="396386" cy="607701"/>
            </a:xfrm>
            <a:prstGeom prst="rect">
              <a:avLst/>
            </a:prstGeom>
          </p:spPr>
        </p:pic>
        <p:sp>
          <p:nvSpPr>
            <p:cNvPr id="12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15034" y="4058982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7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700" dirty="0">
                <a:solidFill>
                  <a:srgbClr val="7F7F7F"/>
                </a:solidFill>
              </a:endParaRPr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71776" y="4268221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0xB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cxnSp>
          <p:nvCxnSpPr>
            <p:cNvPr id="129" name="Conector angular 128"/>
            <p:cNvCxnSpPr>
              <a:stCxn id="126" idx="2"/>
              <a:endCxn id="116" idx="0"/>
            </p:cNvCxnSpPr>
            <p:nvPr/>
          </p:nvCxnSpPr>
          <p:spPr bwMode="auto">
            <a:xfrm flipV="1">
              <a:off x="3537988" y="3035816"/>
              <a:ext cx="397216" cy="11896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43360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 THE FIRST NODE</a:t>
            </a:r>
            <a:endParaRPr lang="en-GB" sz="2400" dirty="0"/>
          </a:p>
          <a:p>
            <a:pPr marL="0" indent="0" algn="ctr">
              <a:buClrTx/>
              <a:buFontTx/>
              <a:buNone/>
            </a:pP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8" name="Conector angular 2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32" name="Conector angular 31"/>
          <p:cNvCxnSpPr>
            <a:stCxn id="6" idx="2"/>
            <a:endCxn id="14" idx="0"/>
          </p:cNvCxnSpPr>
          <p:nvPr/>
        </p:nvCxnSpPr>
        <p:spPr bwMode="auto">
          <a:xfrm rot="16200000" flipH="1">
            <a:off x="824252" y="1128920"/>
            <a:ext cx="358921" cy="48579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508997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Theta(1)</a:t>
            </a:r>
            <a:endParaRPr lang="en-GB" sz="24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00409" y="1520863"/>
            <a:ext cx="2758275" cy="457219"/>
          </a:xfrm>
          <a:prstGeom prst="rect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head=</a:t>
            </a:r>
            <a:r>
              <a:rPr lang="en-GB" sz="2400" dirty="0" err="1">
                <a:latin typeface="Roboto Slab" pitchFamily="2" charset="0"/>
                <a:ea typeface="Roboto Slab" pitchFamily="2" charset="0"/>
              </a:rPr>
              <a:t>tmp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-&gt;next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" name="Conector recto de flecha 3"/>
          <p:cNvCxnSpPr>
            <a:stCxn id="33" idx="2"/>
          </p:cNvCxnSpPr>
          <p:nvPr/>
        </p:nvCxnSpPr>
        <p:spPr bwMode="auto">
          <a:xfrm>
            <a:off x="5779547" y="1978082"/>
            <a:ext cx="6414" cy="420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98113" y="2398590"/>
            <a:ext cx="224510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Constant time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40771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 THE LAST NODE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8" name="Conector angular 2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130448" y="1370718"/>
            <a:ext cx="466020" cy="709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63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 THE LAST NODE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8" name="Conector angular 27"/>
          <p:cNvCxnSpPr/>
          <p:nvPr/>
        </p:nvCxnSpPr>
        <p:spPr bwMode="auto">
          <a:xfrm flipV="1">
            <a:off x="2709077" y="156619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130448" y="1370718"/>
            <a:ext cx="466020" cy="709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Forma libre 30"/>
          <p:cNvSpPr/>
          <p:nvPr/>
        </p:nvSpPr>
        <p:spPr>
          <a:xfrm>
            <a:off x="600417" y="2067116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Forma libre 31"/>
          <p:cNvSpPr/>
          <p:nvPr/>
        </p:nvSpPr>
        <p:spPr>
          <a:xfrm>
            <a:off x="1590373" y="205909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251271" y="792360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nsolas"/>
                <a:cs typeface="Consolas"/>
              </a:rPr>
              <a:t>prev=tmp;</a:t>
            </a:r>
          </a:p>
          <a:p>
            <a:r>
              <a:rPr lang="mr-IN" dirty="0">
                <a:latin typeface="Consolas"/>
                <a:cs typeface="Consolas"/>
              </a:rPr>
              <a:t>tmp=tmp</a:t>
            </a:r>
            <a:r>
              <a:rPr lang="es-ES_tradnl" dirty="0">
                <a:latin typeface="Consolas"/>
                <a:cs typeface="Consolas"/>
              </a:rPr>
              <a:t>-&gt;</a:t>
            </a:r>
            <a:r>
              <a:rPr lang="mr-IN" dirty="0">
                <a:latin typeface="Consolas"/>
                <a:cs typeface="Consolas"/>
              </a:rPr>
              <a:t>next;</a:t>
            </a:r>
          </a:p>
          <a:p>
            <a:r>
              <a:rPr lang="mr-IN" dirty="0">
                <a:latin typeface="Consolas"/>
                <a:cs typeface="Consolas"/>
              </a:rPr>
              <a:t>while(tmp!=null)</a:t>
            </a:r>
          </a:p>
          <a:p>
            <a:r>
              <a:rPr lang="es-ES_tradnl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{</a:t>
            </a:r>
          </a:p>
          <a:p>
            <a:r>
              <a:rPr lang="es-ES_tradnl" dirty="0">
                <a:latin typeface="Consolas"/>
                <a:cs typeface="Consolas"/>
              </a:rPr>
              <a:t>     </a:t>
            </a:r>
            <a:r>
              <a:rPr lang="es-ES_tradnl" dirty="0" err="1">
                <a:latin typeface="Consolas"/>
                <a:cs typeface="Consolas"/>
              </a:rPr>
              <a:t>if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tmp</a:t>
            </a:r>
            <a:r>
              <a:rPr lang="es-ES_tradnl" dirty="0">
                <a:latin typeface="Consolas"/>
                <a:cs typeface="Consolas"/>
              </a:rPr>
              <a:t>-&gt;data==x)</a:t>
            </a:r>
          </a:p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    //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deletion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here</a:t>
            </a:r>
            <a:endParaRPr lang="es-ES_tradnl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s-ES_tradnl" dirty="0">
                <a:latin typeface="Consolas"/>
                <a:cs typeface="Consolas"/>
              </a:rPr>
              <a:t>     </a:t>
            </a:r>
          </a:p>
          <a:p>
            <a:r>
              <a:rPr lang="es-ES_tradnl" dirty="0">
                <a:latin typeface="Consolas"/>
                <a:cs typeface="Consolas"/>
              </a:rPr>
              <a:t>     </a:t>
            </a:r>
            <a:r>
              <a:rPr lang="mr-IN" dirty="0">
                <a:latin typeface="Consolas"/>
                <a:cs typeface="Consolas"/>
              </a:rPr>
              <a:t>prev=tmp;</a:t>
            </a:r>
          </a:p>
          <a:p>
            <a:r>
              <a:rPr lang="mr-IN" dirty="0">
                <a:latin typeface="Consolas"/>
                <a:cs typeface="Consolas"/>
              </a:rPr>
              <a:t>     tmp=tmp</a:t>
            </a:r>
            <a:r>
              <a:rPr lang="es-ES_tradnl" dirty="0">
                <a:latin typeface="Consolas"/>
                <a:cs typeface="Consolas"/>
              </a:rPr>
              <a:t>-&gt;</a:t>
            </a:r>
            <a:r>
              <a:rPr lang="mr-IN" dirty="0">
                <a:latin typeface="Consolas"/>
                <a:cs typeface="Consolas"/>
              </a:rPr>
              <a:t>next;</a:t>
            </a:r>
          </a:p>
          <a:p>
            <a:r>
              <a:rPr lang="mr-IN" dirty="0">
                <a:latin typeface="Consolas"/>
                <a:cs typeface="Consolas"/>
              </a:rPr>
              <a:t>   } 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3415330" y="2086502"/>
            <a:ext cx="0" cy="32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20981" y="2322880"/>
            <a:ext cx="717502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ClrTx/>
              <a:buFontTx/>
              <a:buNone/>
            </a:pPr>
            <a:endParaRPr lang="en-GB" sz="18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1800" dirty="0"/>
          </a:p>
        </p:txBody>
      </p:sp>
      <p:cxnSp>
        <p:nvCxnSpPr>
          <p:cNvPr id="37" name="Conector recto de flecha 36"/>
          <p:cNvCxnSpPr/>
          <p:nvPr/>
        </p:nvCxnSpPr>
        <p:spPr bwMode="auto">
          <a:xfrm flipV="1">
            <a:off x="2484503" y="2079259"/>
            <a:ext cx="0" cy="32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90154" y="2315637"/>
            <a:ext cx="717502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ClrTx/>
              <a:buFontTx/>
              <a:buNone/>
            </a:pPr>
            <a:endParaRPr lang="en-GB" sz="18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6532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 THE LAST NODE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562216" y="1897032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452473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251851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9340" y="13375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170163" y="1595531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70243" y="177488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3130448" y="1370718"/>
            <a:ext cx="466020" cy="709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Forma libre 30"/>
          <p:cNvSpPr/>
          <p:nvPr/>
        </p:nvSpPr>
        <p:spPr>
          <a:xfrm>
            <a:off x="600417" y="2067116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Forma libre 31"/>
          <p:cNvSpPr/>
          <p:nvPr/>
        </p:nvSpPr>
        <p:spPr>
          <a:xfrm>
            <a:off x="1590373" y="205909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251271" y="79236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nsolas"/>
                <a:cs typeface="Consolas"/>
              </a:rPr>
              <a:t>prev=tmp;</a:t>
            </a:r>
          </a:p>
          <a:p>
            <a:r>
              <a:rPr lang="mr-IN" dirty="0">
                <a:latin typeface="Consolas"/>
                <a:cs typeface="Consolas"/>
              </a:rPr>
              <a:t>tmp=tmp</a:t>
            </a:r>
            <a:r>
              <a:rPr lang="es-ES_tradnl" dirty="0">
                <a:latin typeface="Consolas"/>
                <a:cs typeface="Consolas"/>
              </a:rPr>
              <a:t>-&gt;</a:t>
            </a:r>
            <a:r>
              <a:rPr lang="mr-IN" dirty="0">
                <a:latin typeface="Consolas"/>
                <a:cs typeface="Consolas"/>
              </a:rPr>
              <a:t>next;</a:t>
            </a:r>
          </a:p>
          <a:p>
            <a:r>
              <a:rPr lang="mr-IN" dirty="0">
                <a:latin typeface="Consolas"/>
                <a:cs typeface="Consolas"/>
              </a:rPr>
              <a:t>while(tmp!=null)</a:t>
            </a:r>
          </a:p>
          <a:p>
            <a:r>
              <a:rPr lang="es-ES_tradnl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{</a:t>
            </a:r>
          </a:p>
          <a:p>
            <a:r>
              <a:rPr lang="es-ES_tradnl" dirty="0">
                <a:latin typeface="Consolas"/>
                <a:cs typeface="Consolas"/>
              </a:rPr>
              <a:t>     </a:t>
            </a:r>
            <a:r>
              <a:rPr lang="es-ES_tradnl" dirty="0" err="1">
                <a:latin typeface="Consolas"/>
                <a:cs typeface="Consolas"/>
              </a:rPr>
              <a:t>if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tmp</a:t>
            </a:r>
            <a:r>
              <a:rPr lang="es-ES_tradnl" dirty="0">
                <a:latin typeface="Consolas"/>
                <a:cs typeface="Consolas"/>
              </a:rPr>
              <a:t>-&gt;data==x)</a:t>
            </a:r>
          </a:p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    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prev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next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tmp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next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     </a:t>
            </a:r>
          </a:p>
          <a:p>
            <a:r>
              <a:rPr lang="es-ES_tradnl" dirty="0">
                <a:latin typeface="Consolas"/>
                <a:cs typeface="Consolas"/>
              </a:rPr>
              <a:t>     </a:t>
            </a:r>
            <a:r>
              <a:rPr lang="mr-IN" dirty="0">
                <a:latin typeface="Consolas"/>
                <a:cs typeface="Consolas"/>
              </a:rPr>
              <a:t>prev=tmp;</a:t>
            </a:r>
          </a:p>
          <a:p>
            <a:r>
              <a:rPr lang="mr-IN" dirty="0">
                <a:latin typeface="Consolas"/>
                <a:cs typeface="Consolas"/>
              </a:rPr>
              <a:t>     tmp=tmp</a:t>
            </a:r>
            <a:r>
              <a:rPr lang="es-ES_tradnl" dirty="0">
                <a:latin typeface="Consolas"/>
                <a:cs typeface="Consolas"/>
              </a:rPr>
              <a:t>-&gt;</a:t>
            </a:r>
            <a:r>
              <a:rPr lang="mr-IN" dirty="0">
                <a:latin typeface="Consolas"/>
                <a:cs typeface="Consolas"/>
              </a:rPr>
              <a:t>next;</a:t>
            </a:r>
          </a:p>
          <a:p>
            <a:r>
              <a:rPr lang="mr-IN" dirty="0">
                <a:latin typeface="Consolas"/>
                <a:cs typeface="Consolas"/>
              </a:rPr>
              <a:t>   } 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35" name="Conector recto de flecha 34"/>
          <p:cNvCxnSpPr/>
          <p:nvPr/>
        </p:nvCxnSpPr>
        <p:spPr bwMode="auto">
          <a:xfrm flipV="1">
            <a:off x="3415330" y="2086502"/>
            <a:ext cx="0" cy="32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20981" y="2322880"/>
            <a:ext cx="717502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tmp</a:t>
            </a: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ClrTx/>
              <a:buFontTx/>
              <a:buNone/>
            </a:pPr>
            <a:endParaRPr lang="en-GB" sz="18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1800" dirty="0"/>
          </a:p>
        </p:txBody>
      </p:sp>
      <p:cxnSp>
        <p:nvCxnSpPr>
          <p:cNvPr id="37" name="Conector recto de flecha 36"/>
          <p:cNvCxnSpPr/>
          <p:nvPr/>
        </p:nvCxnSpPr>
        <p:spPr bwMode="auto">
          <a:xfrm flipV="1">
            <a:off x="2484503" y="2079259"/>
            <a:ext cx="0" cy="32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90154" y="2315637"/>
            <a:ext cx="717502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ClrTx/>
              <a:buFontTx/>
              <a:buNone/>
            </a:pPr>
            <a:endParaRPr lang="en-GB" sz="18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1800" dirty="0"/>
          </a:p>
        </p:txBody>
      </p:sp>
      <p:grpSp>
        <p:nvGrpSpPr>
          <p:cNvPr id="39" name="Agrupar 38"/>
          <p:cNvGrpSpPr/>
          <p:nvPr/>
        </p:nvGrpSpPr>
        <p:grpSpPr>
          <a:xfrm>
            <a:off x="2686712" y="1879783"/>
            <a:ext cx="283989" cy="200543"/>
            <a:chOff x="5320311" y="1105149"/>
            <a:chExt cx="236505" cy="150213"/>
          </a:xfrm>
        </p:grpSpPr>
        <p:cxnSp>
          <p:nvCxnSpPr>
            <p:cNvPr id="40" name="Conector recto 3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Conector recto 4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80090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 THE LAST NODE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452473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1" name="Forma libre 30"/>
          <p:cNvSpPr/>
          <p:nvPr/>
        </p:nvSpPr>
        <p:spPr>
          <a:xfrm>
            <a:off x="600417" y="2067116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Forma libre 31"/>
          <p:cNvSpPr/>
          <p:nvPr/>
        </p:nvSpPr>
        <p:spPr>
          <a:xfrm>
            <a:off x="1590373" y="205909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251271" y="79236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nsolas"/>
                <a:cs typeface="Consolas"/>
              </a:rPr>
              <a:t>prev=tmp;</a:t>
            </a:r>
          </a:p>
          <a:p>
            <a:r>
              <a:rPr lang="mr-IN" dirty="0">
                <a:latin typeface="Consolas"/>
                <a:cs typeface="Consolas"/>
              </a:rPr>
              <a:t>tmp=tmp</a:t>
            </a:r>
            <a:r>
              <a:rPr lang="es-ES_tradnl" dirty="0">
                <a:latin typeface="Consolas"/>
                <a:cs typeface="Consolas"/>
              </a:rPr>
              <a:t>-&gt;</a:t>
            </a:r>
            <a:r>
              <a:rPr lang="mr-IN" dirty="0">
                <a:latin typeface="Consolas"/>
                <a:cs typeface="Consolas"/>
              </a:rPr>
              <a:t>next;</a:t>
            </a:r>
          </a:p>
          <a:p>
            <a:r>
              <a:rPr lang="mr-IN" dirty="0">
                <a:latin typeface="Consolas"/>
                <a:cs typeface="Consolas"/>
              </a:rPr>
              <a:t>while(tmp!=null)</a:t>
            </a:r>
          </a:p>
          <a:p>
            <a:r>
              <a:rPr lang="es-ES_tradnl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{</a:t>
            </a:r>
          </a:p>
          <a:p>
            <a:r>
              <a:rPr lang="es-ES_tradnl" dirty="0">
                <a:latin typeface="Consolas"/>
                <a:cs typeface="Consolas"/>
              </a:rPr>
              <a:t>     </a:t>
            </a:r>
            <a:r>
              <a:rPr lang="es-ES_tradnl" dirty="0" err="1">
                <a:latin typeface="Consolas"/>
                <a:cs typeface="Consolas"/>
              </a:rPr>
              <a:t>if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tmp</a:t>
            </a:r>
            <a:r>
              <a:rPr lang="es-ES_tradnl" dirty="0">
                <a:latin typeface="Consolas"/>
                <a:cs typeface="Consolas"/>
              </a:rPr>
              <a:t>-&gt;data==x)</a:t>
            </a:r>
          </a:p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    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prev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next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tmp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next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     </a:t>
            </a:r>
          </a:p>
          <a:p>
            <a:r>
              <a:rPr lang="es-ES_tradnl" dirty="0">
                <a:latin typeface="Consolas"/>
                <a:cs typeface="Consolas"/>
              </a:rPr>
              <a:t>     </a:t>
            </a:r>
            <a:r>
              <a:rPr lang="mr-IN" dirty="0">
                <a:latin typeface="Consolas"/>
                <a:cs typeface="Consolas"/>
              </a:rPr>
              <a:t>prev=tmp;</a:t>
            </a:r>
          </a:p>
          <a:p>
            <a:r>
              <a:rPr lang="mr-IN" dirty="0">
                <a:latin typeface="Consolas"/>
                <a:cs typeface="Consolas"/>
              </a:rPr>
              <a:t>     tmp=tmp</a:t>
            </a:r>
            <a:r>
              <a:rPr lang="es-ES_tradnl" dirty="0">
                <a:latin typeface="Consolas"/>
                <a:cs typeface="Consolas"/>
              </a:rPr>
              <a:t>-&gt;</a:t>
            </a:r>
            <a:r>
              <a:rPr lang="mr-IN" dirty="0">
                <a:latin typeface="Consolas"/>
                <a:cs typeface="Consolas"/>
              </a:rPr>
              <a:t>next;</a:t>
            </a:r>
          </a:p>
          <a:p>
            <a:r>
              <a:rPr lang="mr-IN" dirty="0">
                <a:latin typeface="Consolas"/>
                <a:cs typeface="Consolas"/>
              </a:rPr>
              <a:t>   } 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37" name="Conector recto de flecha 36"/>
          <p:cNvCxnSpPr/>
          <p:nvPr/>
        </p:nvCxnSpPr>
        <p:spPr bwMode="auto">
          <a:xfrm flipV="1">
            <a:off x="2484503" y="2079259"/>
            <a:ext cx="0" cy="32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90154" y="2315637"/>
            <a:ext cx="717502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ClrTx/>
              <a:buFontTx/>
              <a:buNone/>
            </a:pPr>
            <a:endParaRPr lang="en-GB" sz="18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1800" dirty="0"/>
          </a:p>
        </p:txBody>
      </p:sp>
      <p:grpSp>
        <p:nvGrpSpPr>
          <p:cNvPr id="39" name="Agrupar 38"/>
          <p:cNvGrpSpPr/>
          <p:nvPr/>
        </p:nvGrpSpPr>
        <p:grpSpPr>
          <a:xfrm>
            <a:off x="2686712" y="1879783"/>
            <a:ext cx="283989" cy="200543"/>
            <a:chOff x="5320311" y="1105149"/>
            <a:chExt cx="236505" cy="150213"/>
          </a:xfrm>
        </p:grpSpPr>
        <p:cxnSp>
          <p:nvCxnSpPr>
            <p:cNvPr id="40" name="Conector recto 3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Conector recto 4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19342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 THE LAST NODE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1363" y="1584458"/>
            <a:ext cx="396386" cy="607701"/>
          </a:xfrm>
          <a:prstGeom prst="rect">
            <a:avLst/>
          </a:prstGeom>
        </p:spPr>
      </p:pic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240778"/>
            <a:ext cx="396386" cy="60770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 bwMode="auto">
          <a:xfrm rot="5400000" flipV="1">
            <a:off x="481711" y="122186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6007" y="74911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5249" y="132651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46072" y="1584458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5162" y="172182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247429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1445" y="133316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52268" y="1591109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31358" y="172847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891182" y="155128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55149" y="1250488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4326" y="133622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4239" y="1731538"/>
            <a:ext cx="452473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1794063" y="155433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8329" y="686703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7419" y="8240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1" name="Forma libre 30"/>
          <p:cNvSpPr/>
          <p:nvPr/>
        </p:nvSpPr>
        <p:spPr>
          <a:xfrm>
            <a:off x="600417" y="2067116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Forma libre 31"/>
          <p:cNvSpPr/>
          <p:nvPr/>
        </p:nvSpPr>
        <p:spPr>
          <a:xfrm>
            <a:off x="1590373" y="2059090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251271" y="79236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nsolas"/>
                <a:cs typeface="Consolas"/>
              </a:rPr>
              <a:t>prev=tmp;</a:t>
            </a:r>
          </a:p>
          <a:p>
            <a:r>
              <a:rPr lang="mr-IN" dirty="0">
                <a:latin typeface="Consolas"/>
                <a:cs typeface="Consolas"/>
              </a:rPr>
              <a:t>tmp=tmp</a:t>
            </a:r>
            <a:r>
              <a:rPr lang="es-ES_tradnl" dirty="0">
                <a:latin typeface="Consolas"/>
                <a:cs typeface="Consolas"/>
              </a:rPr>
              <a:t>-&gt;</a:t>
            </a:r>
            <a:r>
              <a:rPr lang="mr-IN" dirty="0">
                <a:latin typeface="Consolas"/>
                <a:cs typeface="Consolas"/>
              </a:rPr>
              <a:t>next;</a:t>
            </a:r>
          </a:p>
          <a:p>
            <a:r>
              <a:rPr lang="mr-IN" dirty="0">
                <a:latin typeface="Consolas"/>
                <a:cs typeface="Consolas"/>
              </a:rPr>
              <a:t>while(tmp!=null)</a:t>
            </a:r>
          </a:p>
          <a:p>
            <a:r>
              <a:rPr lang="es-ES_tradnl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{</a:t>
            </a:r>
          </a:p>
          <a:p>
            <a:r>
              <a:rPr lang="es-ES_tradnl" dirty="0">
                <a:latin typeface="Consolas"/>
                <a:cs typeface="Consolas"/>
              </a:rPr>
              <a:t>     </a:t>
            </a:r>
            <a:r>
              <a:rPr lang="es-ES_tradnl" dirty="0" err="1">
                <a:latin typeface="Consolas"/>
                <a:cs typeface="Consolas"/>
              </a:rPr>
              <a:t>if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tmp</a:t>
            </a:r>
            <a:r>
              <a:rPr lang="es-ES_tradnl" dirty="0">
                <a:latin typeface="Consolas"/>
                <a:cs typeface="Consolas"/>
              </a:rPr>
              <a:t>-&gt;data==x)</a:t>
            </a:r>
          </a:p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    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prev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next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tmp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s-ES_tradnl" dirty="0" err="1">
                <a:solidFill>
                  <a:srgbClr val="FF0000"/>
                </a:solidFill>
                <a:latin typeface="Consolas"/>
                <a:cs typeface="Consolas"/>
              </a:rPr>
              <a:t>next</a:t>
            </a:r>
            <a:r>
              <a:rPr lang="es-ES_tradnl" dirty="0">
                <a:solidFill>
                  <a:srgbClr val="FF0000"/>
                </a:solidFill>
                <a:latin typeface="Consolas"/>
                <a:cs typeface="Consolas"/>
              </a:rPr>
              <a:t>     </a:t>
            </a:r>
          </a:p>
          <a:p>
            <a:r>
              <a:rPr lang="es-ES_tradnl" dirty="0">
                <a:latin typeface="Consolas"/>
                <a:cs typeface="Consolas"/>
              </a:rPr>
              <a:t>     </a:t>
            </a:r>
            <a:r>
              <a:rPr lang="mr-IN" dirty="0">
                <a:latin typeface="Consolas"/>
                <a:cs typeface="Consolas"/>
              </a:rPr>
              <a:t>prev=tmp;</a:t>
            </a:r>
          </a:p>
          <a:p>
            <a:r>
              <a:rPr lang="mr-IN" dirty="0">
                <a:latin typeface="Consolas"/>
                <a:cs typeface="Consolas"/>
              </a:rPr>
              <a:t>     tmp=tmp</a:t>
            </a:r>
            <a:r>
              <a:rPr lang="es-ES_tradnl" dirty="0">
                <a:latin typeface="Consolas"/>
                <a:cs typeface="Consolas"/>
              </a:rPr>
              <a:t>-&gt;</a:t>
            </a:r>
            <a:r>
              <a:rPr lang="mr-IN" dirty="0">
                <a:latin typeface="Consolas"/>
                <a:cs typeface="Consolas"/>
              </a:rPr>
              <a:t>next;</a:t>
            </a:r>
          </a:p>
          <a:p>
            <a:r>
              <a:rPr lang="mr-IN" dirty="0">
                <a:latin typeface="Consolas"/>
                <a:cs typeface="Consolas"/>
              </a:rPr>
              <a:t>   } 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37" name="Conector recto de flecha 36"/>
          <p:cNvCxnSpPr/>
          <p:nvPr/>
        </p:nvCxnSpPr>
        <p:spPr bwMode="auto">
          <a:xfrm flipV="1">
            <a:off x="2484503" y="2079259"/>
            <a:ext cx="0" cy="32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90154" y="2315637"/>
            <a:ext cx="717502" cy="457219"/>
          </a:xfrm>
          <a:prstGeom prst="rect">
            <a:avLst/>
          </a:prstGeom>
          <a:noFill/>
          <a:ln w="38100" cmpd="sng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 err="1">
                <a:latin typeface="Roboto Slab" pitchFamily="2" charset="0"/>
                <a:ea typeface="Roboto Slab" pitchFamily="2" charset="0"/>
              </a:rPr>
              <a:t>prev</a:t>
            </a: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ClrTx/>
              <a:buFontTx/>
              <a:buNone/>
            </a:pPr>
            <a:endParaRPr lang="en-GB" sz="18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1800" dirty="0"/>
          </a:p>
        </p:txBody>
      </p:sp>
      <p:grpSp>
        <p:nvGrpSpPr>
          <p:cNvPr id="39" name="Agrupar 38"/>
          <p:cNvGrpSpPr/>
          <p:nvPr/>
        </p:nvGrpSpPr>
        <p:grpSpPr>
          <a:xfrm>
            <a:off x="2686712" y="1879783"/>
            <a:ext cx="283989" cy="200543"/>
            <a:chOff x="5320311" y="1105149"/>
            <a:chExt cx="236505" cy="150213"/>
          </a:xfrm>
        </p:grpSpPr>
        <p:cxnSp>
          <p:nvCxnSpPr>
            <p:cNvPr id="40" name="Conector recto 3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Conector recto 4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508997"/>
            <a:ext cx="9144000" cy="4805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Time complexity: Theta(N)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58254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</a:t>
            </a:r>
            <a:endParaRPr lang="en-GB" sz="2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148413"/>
            <a:ext cx="9144000" cy="48058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/>
              <a:buChar char="•"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Best case time complexity: Theta(1)</a:t>
            </a:r>
          </a:p>
          <a:p>
            <a:pPr>
              <a:buClrTx/>
              <a:buFont typeface="Arial"/>
              <a:buChar char="•"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Worst case time complexity: Theta(N)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86495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SEARCH</a:t>
            </a:r>
            <a:endParaRPr lang="en-GB" sz="2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3957448"/>
            <a:ext cx="9144000" cy="96799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Best case time complexity: Theta(1)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Worst case time complexity: Theta(N)</a:t>
            </a: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55054" y="1806080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49763" y="1462400"/>
            <a:ext cx="396386" cy="607701"/>
          </a:xfrm>
          <a:prstGeom prst="rect">
            <a:avLst/>
          </a:prstGeom>
        </p:spPr>
      </p:pic>
      <p:cxnSp>
        <p:nvCxnSpPr>
          <p:cNvPr id="45" name="Conector recto de flecha 44"/>
          <p:cNvCxnSpPr/>
          <p:nvPr/>
        </p:nvCxnSpPr>
        <p:spPr bwMode="auto">
          <a:xfrm rot="5400000" flipV="1">
            <a:off x="2785402" y="144349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9698" y="97073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58940" y="154813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8" name="Agrupar 47"/>
          <p:cNvGrpSpPr/>
          <p:nvPr/>
        </p:nvGrpSpPr>
        <p:grpSpPr>
          <a:xfrm>
            <a:off x="5865907" y="2118654"/>
            <a:ext cx="283989" cy="200543"/>
            <a:chOff x="5320311" y="1105149"/>
            <a:chExt cx="236505" cy="150213"/>
          </a:xfrm>
        </p:grpSpPr>
        <p:cxnSp>
          <p:nvCxnSpPr>
            <p:cNvPr id="49" name="Conector recto 4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5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2" name="Imagen 5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49763" y="18060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28853" y="194345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4" name="Imagen 5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55959" y="1469051"/>
            <a:ext cx="396386" cy="6077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65136" y="155478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6" name="Imagen 5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655959" y="1812731"/>
            <a:ext cx="396386" cy="607701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35049" y="195010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8" name="Conector angular 57"/>
          <p:cNvCxnSpPr/>
          <p:nvPr/>
        </p:nvCxnSpPr>
        <p:spPr bwMode="auto">
          <a:xfrm flipV="1">
            <a:off x="3194873" y="177290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58840" y="1472110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68017" y="155784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37930" y="195316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2" name="Conector angular 61"/>
          <p:cNvCxnSpPr/>
          <p:nvPr/>
        </p:nvCxnSpPr>
        <p:spPr bwMode="auto">
          <a:xfrm flipV="1">
            <a:off x="4097754" y="177596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3" name="Imagen 6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73854" y="1473473"/>
            <a:ext cx="396386" cy="607701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83031" y="155920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473854" y="1817153"/>
            <a:ext cx="396386" cy="607701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473934" y="199651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7" name="Conector angular 66"/>
          <p:cNvCxnSpPr/>
          <p:nvPr/>
        </p:nvCxnSpPr>
        <p:spPr bwMode="auto">
          <a:xfrm flipV="1">
            <a:off x="5012768" y="1787821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8" name="Imagen 6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392020" y="908325"/>
            <a:ext cx="396386" cy="607701"/>
          </a:xfrm>
          <a:prstGeom prst="rect">
            <a:avLst/>
          </a:prstGeom>
        </p:spPr>
      </p:pic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71110" y="104569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1" name="Forma libre 70"/>
          <p:cNvSpPr/>
          <p:nvPr/>
        </p:nvSpPr>
        <p:spPr>
          <a:xfrm>
            <a:off x="2892588" y="2323663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Forma libre 71"/>
          <p:cNvSpPr/>
          <p:nvPr/>
        </p:nvSpPr>
        <p:spPr>
          <a:xfrm>
            <a:off x="3882544" y="2315637"/>
            <a:ext cx="872386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56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TYPES OF LINKED LISTS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0004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DOUBLY LINKED LISTS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717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7810" y="1991167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DELETE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3670" y="3516023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SEARCH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247999" y="2150830"/>
            <a:ext cx="2630335" cy="1034625"/>
            <a:chOff x="1006910" y="2177819"/>
            <a:chExt cx="3169875" cy="1663500"/>
          </a:xfrm>
        </p:grpSpPr>
        <p:sp>
          <p:nvSpPr>
            <p:cNvPr id="14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06910" y="2177819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400" dirty="0">
                  <a:latin typeface="Roboto Slab" pitchFamily="2" charset="0"/>
                  <a:ea typeface="Roboto Slab" pitchFamily="2" charset="0"/>
                </a:rPr>
                <a:t>head</a:t>
              </a:r>
              <a:endParaRPr lang="en-GB" sz="1400" dirty="0"/>
            </a:p>
          </p:txBody>
        </p:sp>
        <p:pic>
          <p:nvPicPr>
            <p:cNvPr id="144" name="Imagen 14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837719" y="2115407"/>
              <a:ext cx="396386" cy="607701"/>
            </a:xfrm>
            <a:prstGeom prst="rect">
              <a:avLst/>
            </a:prstGeom>
          </p:spPr>
        </p:pic>
        <p:sp>
          <p:nvSpPr>
            <p:cNvPr id="14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16809" y="2252777"/>
              <a:ext cx="522954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1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1100" dirty="0">
                <a:solidFill>
                  <a:srgbClr val="7F7F7F"/>
                </a:solidFill>
              </a:endParaRPr>
            </a:p>
          </p:txBody>
        </p:sp>
        <p:pic>
          <p:nvPicPr>
            <p:cNvPr id="146" name="Imagen 14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380135" y="2720959"/>
              <a:ext cx="396386" cy="607701"/>
            </a:xfrm>
            <a:prstGeom prst="rect">
              <a:avLst/>
            </a:prstGeom>
          </p:spPr>
        </p:pic>
        <p:sp>
          <p:nvSpPr>
            <p:cNvPr id="14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89312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34</a:t>
              </a:r>
              <a:endParaRPr lang="en-GB" sz="1200" dirty="0"/>
            </a:p>
          </p:txBody>
        </p:sp>
        <p:pic>
          <p:nvPicPr>
            <p:cNvPr id="148" name="Imagen 14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380135" y="3064639"/>
              <a:ext cx="396386" cy="607701"/>
            </a:xfrm>
            <a:prstGeom prst="rect">
              <a:avLst/>
            </a:prstGeom>
          </p:spPr>
        </p:pic>
        <p:sp>
          <p:nvSpPr>
            <p:cNvPr id="14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59225" y="3202009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FF0000"/>
                  </a:solidFill>
                  <a:latin typeface="Roboto Slab" pitchFamily="2" charset="0"/>
                  <a:ea typeface="Roboto Slab" pitchFamily="2" charset="0"/>
                </a:rPr>
                <a:t>NULL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15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628" y="3549092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grpSp>
          <p:nvGrpSpPr>
            <p:cNvPr id="151" name="Agrupar 150"/>
            <p:cNvGrpSpPr/>
            <p:nvPr/>
          </p:nvGrpSpPr>
          <p:grpSpPr>
            <a:xfrm>
              <a:off x="2822204" y="3366140"/>
              <a:ext cx="283989" cy="200543"/>
              <a:chOff x="5320311" y="1105149"/>
              <a:chExt cx="236505" cy="150213"/>
            </a:xfrm>
          </p:grpSpPr>
          <p:cxnSp>
            <p:nvCxnSpPr>
              <p:cNvPr id="152" name="Conector recto 151"/>
              <p:cNvCxnSpPr/>
              <p:nvPr/>
            </p:nvCxnSpPr>
            <p:spPr bwMode="auto">
              <a:xfrm>
                <a:off x="5320311" y="1105149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Conector recto 152"/>
              <p:cNvCxnSpPr/>
              <p:nvPr/>
            </p:nvCxnSpPr>
            <p:spPr bwMode="auto">
              <a:xfrm>
                <a:off x="5399146" y="1255361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Conector recto 153"/>
              <p:cNvCxnSpPr/>
              <p:nvPr/>
            </p:nvCxnSpPr>
            <p:spPr bwMode="auto">
              <a:xfrm>
                <a:off x="5477981" y="1105150"/>
                <a:ext cx="0" cy="15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55" name="Imagen 15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237792" y="2720959"/>
              <a:ext cx="396386" cy="607701"/>
            </a:xfrm>
            <a:prstGeom prst="rect">
              <a:avLst/>
            </a:prstGeom>
          </p:spPr>
        </p:pic>
        <p:sp>
          <p:nvSpPr>
            <p:cNvPr id="15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6969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54</a:t>
              </a:r>
              <a:endParaRPr lang="en-GB" sz="1200" dirty="0"/>
            </a:p>
          </p:txBody>
        </p:sp>
        <p:pic>
          <p:nvPicPr>
            <p:cNvPr id="157" name="Imagen 15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237792" y="3064639"/>
              <a:ext cx="396386" cy="607701"/>
            </a:xfrm>
            <a:prstGeom prst="rect">
              <a:avLst/>
            </a:prstGeom>
          </p:spPr>
        </p:pic>
        <p:sp>
          <p:nvSpPr>
            <p:cNvPr id="15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98285" y="3549092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sp>
          <p:nvSpPr>
            <p:cNvPr id="15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6969" y="3223003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1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1100" dirty="0">
                <a:solidFill>
                  <a:srgbClr val="7F7F7F"/>
                </a:solidFill>
              </a:endParaRPr>
            </a:p>
          </p:txBody>
        </p:sp>
        <p:cxnSp>
          <p:nvCxnSpPr>
            <p:cNvPr id="160" name="Conector angular 159"/>
            <p:cNvCxnSpPr>
              <a:stCxn id="157" idx="2"/>
              <a:endCxn id="146" idx="0"/>
            </p:cNvCxnSpPr>
            <p:nvPr/>
          </p:nvCxnSpPr>
          <p:spPr bwMode="auto">
            <a:xfrm flipV="1">
              <a:off x="1739836" y="3024810"/>
              <a:ext cx="534642" cy="3436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Conector recto de flecha 160"/>
            <p:cNvCxnSpPr>
              <a:endCxn id="156" idx="0"/>
            </p:cNvCxnSpPr>
            <p:nvPr/>
          </p:nvCxnSpPr>
          <p:spPr bwMode="auto">
            <a:xfrm>
              <a:off x="1396710" y="2545004"/>
              <a:ext cx="0" cy="2616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62" name="Imagen 161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50727" y="2731965"/>
              <a:ext cx="396386" cy="607701"/>
            </a:xfrm>
            <a:prstGeom prst="rect">
              <a:avLst/>
            </a:prstGeom>
          </p:spPr>
        </p:pic>
        <p:sp>
          <p:nvSpPr>
            <p:cNvPr id="16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59904" y="2817700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94</a:t>
              </a:r>
              <a:endParaRPr lang="en-GB" sz="1200" dirty="0"/>
            </a:p>
          </p:txBody>
        </p:sp>
        <p:pic>
          <p:nvPicPr>
            <p:cNvPr id="164" name="Imagen 16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50727" y="3075645"/>
              <a:ext cx="396386" cy="607701"/>
            </a:xfrm>
            <a:prstGeom prst="rect">
              <a:avLst/>
            </a:prstGeom>
          </p:spPr>
        </p:pic>
        <p:sp>
          <p:nvSpPr>
            <p:cNvPr id="16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29817" y="3213015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NULL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grpSp>
          <p:nvGrpSpPr>
            <p:cNvPr id="166" name="Agrupar 165"/>
            <p:cNvGrpSpPr/>
            <p:nvPr/>
          </p:nvGrpSpPr>
          <p:grpSpPr>
            <a:xfrm>
              <a:off x="3892796" y="3377146"/>
              <a:ext cx="283989" cy="200543"/>
              <a:chOff x="5320311" y="1105149"/>
              <a:chExt cx="236505" cy="150213"/>
            </a:xfrm>
          </p:grpSpPr>
          <p:cxnSp>
            <p:nvCxnSpPr>
              <p:cNvPr id="167" name="Conector recto 166"/>
              <p:cNvCxnSpPr/>
              <p:nvPr/>
            </p:nvCxnSpPr>
            <p:spPr bwMode="auto">
              <a:xfrm>
                <a:off x="5320311" y="1105149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Conector recto 167"/>
              <p:cNvCxnSpPr/>
              <p:nvPr/>
            </p:nvCxnSpPr>
            <p:spPr bwMode="auto">
              <a:xfrm>
                <a:off x="5399146" y="1255361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Conector recto 168"/>
              <p:cNvCxnSpPr/>
              <p:nvPr/>
            </p:nvCxnSpPr>
            <p:spPr bwMode="auto">
              <a:xfrm>
                <a:off x="5477981" y="1105150"/>
                <a:ext cx="0" cy="15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29817" y="3547170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</p:grpSp>
      <p:pic>
        <p:nvPicPr>
          <p:cNvPr id="171" name="Imagen 170" descr="cross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9" t="62094" r="32331" b="22988"/>
          <a:stretch/>
        </p:blipFill>
        <p:spPr>
          <a:xfrm>
            <a:off x="2083040" y="2405754"/>
            <a:ext cx="795294" cy="823776"/>
          </a:xfrm>
          <a:prstGeom prst="rect">
            <a:avLst/>
          </a:prstGeom>
        </p:spPr>
      </p:pic>
      <p:grpSp>
        <p:nvGrpSpPr>
          <p:cNvPr id="20" name="Agrupar 19"/>
          <p:cNvGrpSpPr/>
          <p:nvPr/>
        </p:nvGrpSpPr>
        <p:grpSpPr>
          <a:xfrm>
            <a:off x="177810" y="3656897"/>
            <a:ext cx="2780075" cy="1163697"/>
            <a:chOff x="1006910" y="2177819"/>
            <a:chExt cx="3169875" cy="1663500"/>
          </a:xfrm>
        </p:grpSpPr>
        <p:sp>
          <p:nvSpPr>
            <p:cNvPr id="17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06910" y="2177819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600" dirty="0">
                  <a:latin typeface="Roboto Slab" pitchFamily="2" charset="0"/>
                  <a:ea typeface="Roboto Slab" pitchFamily="2" charset="0"/>
                </a:rPr>
                <a:t>head</a:t>
              </a:r>
              <a:endParaRPr lang="en-GB" sz="1600" dirty="0"/>
            </a:p>
          </p:txBody>
        </p:sp>
        <p:pic>
          <p:nvPicPr>
            <p:cNvPr id="173" name="Imagen 17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837719" y="2115407"/>
              <a:ext cx="396386" cy="607701"/>
            </a:xfrm>
            <a:prstGeom prst="rect">
              <a:avLst/>
            </a:prstGeom>
          </p:spPr>
        </p:pic>
        <p:sp>
          <p:nvSpPr>
            <p:cNvPr id="17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16809" y="2252777"/>
              <a:ext cx="522954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1200" dirty="0">
                <a:solidFill>
                  <a:srgbClr val="7F7F7F"/>
                </a:solidFill>
              </a:endParaRPr>
            </a:p>
          </p:txBody>
        </p:sp>
        <p:pic>
          <p:nvPicPr>
            <p:cNvPr id="175" name="Imagen 17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380135" y="2720959"/>
              <a:ext cx="396386" cy="607701"/>
            </a:xfrm>
            <a:prstGeom prst="rect">
              <a:avLst/>
            </a:prstGeom>
          </p:spPr>
        </p:pic>
        <p:sp>
          <p:nvSpPr>
            <p:cNvPr id="17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89312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34</a:t>
              </a:r>
              <a:endParaRPr lang="en-GB" sz="1400" dirty="0"/>
            </a:p>
          </p:txBody>
        </p:sp>
        <p:pic>
          <p:nvPicPr>
            <p:cNvPr id="177" name="Imagen 17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380135" y="3064639"/>
              <a:ext cx="396386" cy="607701"/>
            </a:xfrm>
            <a:prstGeom prst="rect">
              <a:avLst/>
            </a:prstGeom>
          </p:spPr>
        </p:pic>
        <p:sp>
          <p:nvSpPr>
            <p:cNvPr id="17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628" y="3549092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1000" dirty="0">
                <a:solidFill>
                  <a:srgbClr val="7F7F7F"/>
                </a:solidFill>
              </a:endParaRPr>
            </a:p>
          </p:txBody>
        </p:sp>
        <p:pic>
          <p:nvPicPr>
            <p:cNvPr id="179" name="Imagen 1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237792" y="2720959"/>
              <a:ext cx="396386" cy="607701"/>
            </a:xfrm>
            <a:prstGeom prst="rect">
              <a:avLst/>
            </a:prstGeom>
          </p:spPr>
        </p:pic>
        <p:sp>
          <p:nvSpPr>
            <p:cNvPr id="18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6969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54</a:t>
              </a:r>
              <a:endParaRPr lang="en-GB" sz="1400" dirty="0"/>
            </a:p>
          </p:txBody>
        </p:sp>
        <p:pic>
          <p:nvPicPr>
            <p:cNvPr id="181" name="Imagen 18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237792" y="3064639"/>
              <a:ext cx="396386" cy="607701"/>
            </a:xfrm>
            <a:prstGeom prst="rect">
              <a:avLst/>
            </a:prstGeom>
          </p:spPr>
        </p:pic>
        <p:sp>
          <p:nvSpPr>
            <p:cNvPr id="1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98285" y="3549092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1000" dirty="0">
                <a:solidFill>
                  <a:srgbClr val="7F7F7F"/>
                </a:solidFill>
              </a:endParaRPr>
            </a:p>
          </p:txBody>
        </p:sp>
        <p:sp>
          <p:nvSpPr>
            <p:cNvPr id="18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46969" y="3223003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1200" dirty="0">
                <a:solidFill>
                  <a:srgbClr val="7F7F7F"/>
                </a:solidFill>
              </a:endParaRPr>
            </a:p>
          </p:txBody>
        </p:sp>
        <p:cxnSp>
          <p:nvCxnSpPr>
            <p:cNvPr id="184" name="Conector angular 183"/>
            <p:cNvCxnSpPr>
              <a:stCxn id="181" idx="2"/>
              <a:endCxn id="175" idx="0"/>
            </p:cNvCxnSpPr>
            <p:nvPr/>
          </p:nvCxnSpPr>
          <p:spPr bwMode="auto">
            <a:xfrm flipV="1">
              <a:off x="1739836" y="3024810"/>
              <a:ext cx="534642" cy="3436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" name="Conector recto de flecha 184"/>
            <p:cNvCxnSpPr>
              <a:endCxn id="180" idx="0"/>
            </p:cNvCxnSpPr>
            <p:nvPr/>
          </p:nvCxnSpPr>
          <p:spPr bwMode="auto">
            <a:xfrm>
              <a:off x="1396710" y="2545004"/>
              <a:ext cx="0" cy="2616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86" name="Imagen 18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50727" y="2731965"/>
              <a:ext cx="396386" cy="607701"/>
            </a:xfrm>
            <a:prstGeom prst="rect">
              <a:avLst/>
            </a:prstGeom>
          </p:spPr>
        </p:pic>
        <p:sp>
          <p:nvSpPr>
            <p:cNvPr id="18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59904" y="2817700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400" dirty="0">
                  <a:latin typeface="Roboto Slab" pitchFamily="2" charset="0"/>
                  <a:ea typeface="Roboto Slab" pitchFamily="2" charset="0"/>
                </a:rPr>
                <a:t>94</a:t>
              </a:r>
              <a:endParaRPr lang="en-GB" sz="1400" dirty="0"/>
            </a:p>
          </p:txBody>
        </p:sp>
        <p:pic>
          <p:nvPicPr>
            <p:cNvPr id="188" name="Imagen 18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450727" y="3075645"/>
              <a:ext cx="396386" cy="607701"/>
            </a:xfrm>
            <a:prstGeom prst="rect">
              <a:avLst/>
            </a:prstGeom>
          </p:spPr>
        </p:pic>
        <p:sp>
          <p:nvSpPr>
            <p:cNvPr id="18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29817" y="3213015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NULL</a:t>
              </a:r>
              <a:endParaRPr lang="en-GB" sz="1000" dirty="0">
                <a:solidFill>
                  <a:srgbClr val="7F7F7F"/>
                </a:solidFill>
              </a:endParaRPr>
            </a:p>
          </p:txBody>
        </p:sp>
        <p:grpSp>
          <p:nvGrpSpPr>
            <p:cNvPr id="190" name="Agrupar 189"/>
            <p:cNvGrpSpPr/>
            <p:nvPr/>
          </p:nvGrpSpPr>
          <p:grpSpPr>
            <a:xfrm>
              <a:off x="3892796" y="3377146"/>
              <a:ext cx="283989" cy="200543"/>
              <a:chOff x="5320311" y="1105149"/>
              <a:chExt cx="236505" cy="150213"/>
            </a:xfrm>
          </p:grpSpPr>
          <p:cxnSp>
            <p:nvCxnSpPr>
              <p:cNvPr id="191" name="Conector recto 190"/>
              <p:cNvCxnSpPr/>
              <p:nvPr/>
            </p:nvCxnSpPr>
            <p:spPr bwMode="auto">
              <a:xfrm>
                <a:off x="5320311" y="1105149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Conector recto 191"/>
              <p:cNvCxnSpPr/>
              <p:nvPr/>
            </p:nvCxnSpPr>
            <p:spPr bwMode="auto">
              <a:xfrm>
                <a:off x="5399146" y="1255361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3" name="Conector recto 192"/>
              <p:cNvCxnSpPr/>
              <p:nvPr/>
            </p:nvCxnSpPr>
            <p:spPr bwMode="auto">
              <a:xfrm>
                <a:off x="5477981" y="1105150"/>
                <a:ext cx="0" cy="15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4" name="Conector angular 193"/>
            <p:cNvCxnSpPr/>
            <p:nvPr/>
          </p:nvCxnSpPr>
          <p:spPr bwMode="auto">
            <a:xfrm flipV="1">
              <a:off x="2833183" y="3024810"/>
              <a:ext cx="534642" cy="3436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29817" y="3547170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1000" dirty="0">
                <a:solidFill>
                  <a:srgbClr val="7F7F7F"/>
                </a:solidFill>
              </a:endParaRPr>
            </a:p>
          </p:txBody>
        </p:sp>
        <p:sp>
          <p:nvSpPr>
            <p:cNvPr id="19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89312" y="3221901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1200" dirty="0"/>
            </a:p>
          </p:txBody>
        </p:sp>
      </p:grpSp>
      <p:sp>
        <p:nvSpPr>
          <p:cNvPr id="24" name="Forma libre 23"/>
          <p:cNvSpPr/>
          <p:nvPr/>
        </p:nvSpPr>
        <p:spPr>
          <a:xfrm>
            <a:off x="577313" y="4630433"/>
            <a:ext cx="949360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7" name="Forma libre 196"/>
          <p:cNvSpPr/>
          <p:nvPr/>
        </p:nvSpPr>
        <p:spPr>
          <a:xfrm>
            <a:off x="1575996" y="4628473"/>
            <a:ext cx="949360" cy="256547"/>
          </a:xfrm>
          <a:custGeom>
            <a:avLst/>
            <a:gdLst>
              <a:gd name="connsiteX0" fmla="*/ 0 w 949360"/>
              <a:gd name="connsiteY0" fmla="*/ 0 h 256547"/>
              <a:gd name="connsiteX1" fmla="*/ 474680 w 949360"/>
              <a:gd name="connsiteY1" fmla="*/ 256534 h 256547"/>
              <a:gd name="connsiteX2" fmla="*/ 949360 w 949360"/>
              <a:gd name="connsiteY2" fmla="*/ 12827 h 2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360" h="256547">
                <a:moveTo>
                  <a:pt x="0" y="0"/>
                </a:moveTo>
                <a:cubicBezTo>
                  <a:pt x="158226" y="127198"/>
                  <a:pt x="316453" y="254396"/>
                  <a:pt x="474680" y="256534"/>
                </a:cubicBezTo>
                <a:cubicBezTo>
                  <a:pt x="632907" y="258672"/>
                  <a:pt x="949360" y="12827"/>
                  <a:pt x="949360" y="12827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7810" y="376527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 marL="0" indent="0" algn="ctr">
              <a:buClrTx/>
              <a:buFontTx/>
              <a:buNone/>
            </a:pPr>
            <a:endParaRPr lang="en-GB" sz="24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grpSp>
        <p:nvGrpSpPr>
          <p:cNvPr id="113" name="Agrupar 112"/>
          <p:cNvGrpSpPr/>
          <p:nvPr/>
        </p:nvGrpSpPr>
        <p:grpSpPr>
          <a:xfrm>
            <a:off x="372052" y="533936"/>
            <a:ext cx="2637413" cy="1223309"/>
            <a:chOff x="878620" y="2177819"/>
            <a:chExt cx="3888299" cy="2382630"/>
          </a:xfrm>
        </p:grpSpPr>
        <p:sp>
          <p:nvSpPr>
            <p:cNvPr id="11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8620" y="2177819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900" dirty="0">
                  <a:latin typeface="Roboto Slab" pitchFamily="2" charset="0"/>
                  <a:ea typeface="Roboto Slab" pitchFamily="2" charset="0"/>
                </a:rPr>
                <a:t>head</a:t>
              </a:r>
              <a:endParaRPr lang="en-GB" sz="900" dirty="0"/>
            </a:p>
          </p:txBody>
        </p:sp>
        <p:pic>
          <p:nvPicPr>
            <p:cNvPr id="115" name="Imagen 11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709429" y="2115407"/>
              <a:ext cx="396386" cy="607701"/>
            </a:xfrm>
            <a:prstGeom prst="rect">
              <a:avLst/>
            </a:prstGeom>
          </p:spPr>
        </p:pic>
        <p:sp>
          <p:nvSpPr>
            <p:cNvPr id="11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26346" y="2177829"/>
              <a:ext cx="522954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pic>
          <p:nvPicPr>
            <p:cNvPr id="117" name="Imagen 11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51845" y="2720959"/>
              <a:ext cx="396386" cy="607701"/>
            </a:xfrm>
            <a:prstGeom prst="rect">
              <a:avLst/>
            </a:prstGeom>
          </p:spPr>
        </p:pic>
        <p:sp>
          <p:nvSpPr>
            <p:cNvPr id="11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1022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34</a:t>
              </a:r>
              <a:endParaRPr lang="en-GB" sz="900" dirty="0"/>
            </a:p>
          </p:txBody>
        </p:sp>
        <p:pic>
          <p:nvPicPr>
            <p:cNvPr id="119" name="Imagen 11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251845" y="3064639"/>
              <a:ext cx="396386" cy="607701"/>
            </a:xfrm>
            <a:prstGeom prst="rect">
              <a:avLst/>
            </a:prstGeom>
          </p:spPr>
        </p:pic>
        <p:sp>
          <p:nvSpPr>
            <p:cNvPr id="12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55596" y="3449160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pic>
          <p:nvPicPr>
            <p:cNvPr id="121" name="Imagen 12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109502" y="2720959"/>
              <a:ext cx="396386" cy="607701"/>
            </a:xfrm>
            <a:prstGeom prst="rect">
              <a:avLst/>
            </a:prstGeom>
          </p:spPr>
        </p:pic>
        <p:sp>
          <p:nvSpPr>
            <p:cNvPr id="12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8679" y="2806694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54</a:t>
              </a:r>
              <a:endParaRPr lang="en-GB" sz="900" dirty="0"/>
            </a:p>
          </p:txBody>
        </p:sp>
        <p:pic>
          <p:nvPicPr>
            <p:cNvPr id="123" name="Imagen 12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109502" y="3064639"/>
              <a:ext cx="396386" cy="607701"/>
            </a:xfrm>
            <a:prstGeom prst="rect">
              <a:avLst/>
            </a:prstGeom>
          </p:spPr>
        </p:pic>
        <p:sp>
          <p:nvSpPr>
            <p:cNvPr id="12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3254" y="3474143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0xF1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18679" y="3123071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0xA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cxnSp>
          <p:nvCxnSpPr>
            <p:cNvPr id="126" name="Conector angular 125"/>
            <p:cNvCxnSpPr>
              <a:stCxn id="123" idx="2"/>
              <a:endCxn id="117" idx="0"/>
            </p:cNvCxnSpPr>
            <p:nvPr/>
          </p:nvCxnSpPr>
          <p:spPr bwMode="auto">
            <a:xfrm flipV="1">
              <a:off x="1611546" y="3024810"/>
              <a:ext cx="534642" cy="34368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7" name="Conector recto de flecha 126"/>
            <p:cNvCxnSpPr>
              <a:endCxn id="122" idx="0"/>
            </p:cNvCxnSpPr>
            <p:nvPr/>
          </p:nvCxnSpPr>
          <p:spPr bwMode="auto">
            <a:xfrm>
              <a:off x="1268420" y="2545004"/>
              <a:ext cx="0" cy="2616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28" name="Imagen 12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040861" y="2731965"/>
              <a:ext cx="396386" cy="607701"/>
            </a:xfrm>
            <a:prstGeom prst="rect">
              <a:avLst/>
            </a:prstGeom>
          </p:spPr>
        </p:pic>
        <p:sp>
          <p:nvSpPr>
            <p:cNvPr id="12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50038" y="2817700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94</a:t>
              </a:r>
              <a:endParaRPr lang="en-GB" sz="900" dirty="0"/>
            </a:p>
          </p:txBody>
        </p:sp>
        <p:pic>
          <p:nvPicPr>
            <p:cNvPr id="130" name="Imagen 12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040861" y="3075645"/>
              <a:ext cx="396386" cy="607701"/>
            </a:xfrm>
            <a:prstGeom prst="rect">
              <a:avLst/>
            </a:prstGeom>
          </p:spPr>
        </p:pic>
        <p:sp>
          <p:nvSpPr>
            <p:cNvPr id="13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19951" y="3213015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7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NULL</a:t>
              </a:r>
              <a:endParaRPr lang="en-GB" sz="700" dirty="0">
                <a:solidFill>
                  <a:srgbClr val="7F7F7F"/>
                </a:solidFill>
              </a:endParaRPr>
            </a:p>
          </p:txBody>
        </p:sp>
        <p:grpSp>
          <p:nvGrpSpPr>
            <p:cNvPr id="132" name="Agrupar 131"/>
            <p:cNvGrpSpPr/>
            <p:nvPr/>
          </p:nvGrpSpPr>
          <p:grpSpPr>
            <a:xfrm>
              <a:off x="4482930" y="3377146"/>
              <a:ext cx="283989" cy="200543"/>
              <a:chOff x="5320311" y="1105149"/>
              <a:chExt cx="236505" cy="150213"/>
            </a:xfrm>
          </p:grpSpPr>
          <p:cxnSp>
            <p:nvCxnSpPr>
              <p:cNvPr id="142" name="Conector recto 141"/>
              <p:cNvCxnSpPr/>
              <p:nvPr/>
            </p:nvCxnSpPr>
            <p:spPr bwMode="auto">
              <a:xfrm>
                <a:off x="5320311" y="1105149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" name="Conector recto 197"/>
              <p:cNvCxnSpPr/>
              <p:nvPr/>
            </p:nvCxnSpPr>
            <p:spPr bwMode="auto">
              <a:xfrm>
                <a:off x="5399146" y="1255361"/>
                <a:ext cx="15767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" name="Conector recto 198"/>
              <p:cNvCxnSpPr/>
              <p:nvPr/>
            </p:nvCxnSpPr>
            <p:spPr bwMode="auto">
              <a:xfrm>
                <a:off x="5477981" y="1105150"/>
                <a:ext cx="0" cy="1502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33" name="Conector angular 132"/>
            <p:cNvCxnSpPr/>
            <p:nvPr/>
          </p:nvCxnSpPr>
          <p:spPr bwMode="auto">
            <a:xfrm>
              <a:off x="2692064" y="3368015"/>
              <a:ext cx="297312" cy="8370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48241" y="3547170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1022" y="3146952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FF0000"/>
                  </a:solidFill>
                  <a:latin typeface="Roboto Slab" pitchFamily="2" charset="0"/>
                  <a:ea typeface="Roboto Slab" pitchFamily="2" charset="0"/>
                </a:rPr>
                <a:t>0xB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pic>
          <p:nvPicPr>
            <p:cNvPr id="136" name="Imagen 13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035944" y="3577932"/>
              <a:ext cx="396386" cy="607701"/>
            </a:xfrm>
            <a:prstGeom prst="rect">
              <a:avLst/>
            </a:prstGeom>
          </p:spPr>
        </p:pic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45121" y="3663667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4</a:t>
              </a:r>
              <a:endParaRPr lang="en-GB" sz="900" dirty="0"/>
            </a:p>
          </p:txBody>
        </p:sp>
        <p:pic>
          <p:nvPicPr>
            <p:cNvPr id="138" name="Imagen 13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035944" y="3921612"/>
              <a:ext cx="396386" cy="607701"/>
            </a:xfrm>
            <a:prstGeom prst="rect">
              <a:avLst/>
            </a:prstGeom>
          </p:spPr>
        </p:pic>
        <p:sp>
          <p:nvSpPr>
            <p:cNvPr id="13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15034" y="4058982"/>
              <a:ext cx="392555" cy="29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7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0xE</a:t>
              </a:r>
              <a:endParaRPr lang="en-GB" sz="700" dirty="0">
                <a:solidFill>
                  <a:srgbClr val="7F7F7F"/>
                </a:solidFill>
              </a:endParaRPr>
            </a:p>
          </p:txBody>
        </p:sp>
        <p:sp>
          <p:nvSpPr>
            <p:cNvPr id="14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71776" y="4268221"/>
              <a:ext cx="392555" cy="292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solidFill>
                    <a:srgbClr val="7F7F7F"/>
                  </a:solidFill>
                  <a:latin typeface="Roboto Slab" pitchFamily="2" charset="0"/>
                  <a:ea typeface="Roboto Slab" pitchFamily="2" charset="0"/>
                </a:rPr>
                <a:t>0xB</a:t>
              </a:r>
              <a:endParaRPr lang="en-GB" sz="900" dirty="0">
                <a:solidFill>
                  <a:srgbClr val="7F7F7F"/>
                </a:solidFill>
              </a:endParaRPr>
            </a:p>
          </p:txBody>
        </p:sp>
        <p:cxnSp>
          <p:nvCxnSpPr>
            <p:cNvPr id="141" name="Conector angular 140"/>
            <p:cNvCxnSpPr>
              <a:stCxn id="138" idx="2"/>
              <a:endCxn id="128" idx="0"/>
            </p:cNvCxnSpPr>
            <p:nvPr/>
          </p:nvCxnSpPr>
          <p:spPr bwMode="auto">
            <a:xfrm flipV="1">
              <a:off x="3537988" y="3035816"/>
              <a:ext cx="397216" cy="11896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43360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DOUBLY LINKED LISTS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98769" y="2054464"/>
            <a:ext cx="396386" cy="607701"/>
          </a:xfrm>
          <a:prstGeom prst="rect">
            <a:avLst/>
          </a:prstGeom>
        </p:spPr>
      </p:pic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4991" y="1710784"/>
            <a:ext cx="396386" cy="60770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 bwMode="auto">
          <a:xfrm rot="5400000" flipV="1">
            <a:off x="2903459" y="169187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17755" y="121912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64168" y="179651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6009622" y="2367038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4991" y="2054464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34081" y="2191834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99674" y="1717435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8851" y="180317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99674" y="2061115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764" y="2198485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3312930" y="2021286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702555" y="1720494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11732" y="18062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81645" y="2201544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4241469" y="20243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617569" y="1721857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26746" y="180759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617569" y="2065537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17649" y="224489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28" name="Conector angular 27"/>
          <p:cNvCxnSpPr/>
          <p:nvPr/>
        </p:nvCxnSpPr>
        <p:spPr bwMode="auto">
          <a:xfrm flipV="1">
            <a:off x="5156483" y="203620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510077" y="1156709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89167" y="129407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1" name="Imagen 3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97221" y="2399269"/>
            <a:ext cx="396386" cy="607701"/>
          </a:xfrm>
          <a:prstGeom prst="rect">
            <a:avLst/>
          </a:prstGeom>
        </p:spPr>
      </p:pic>
      <p:pic>
        <p:nvPicPr>
          <p:cNvPr id="32" name="Imagen 3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3443" y="2399269"/>
            <a:ext cx="396386" cy="607701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32533" y="2536639"/>
            <a:ext cx="467568" cy="29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98126" y="240592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7216" y="2543290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80097" y="254634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616021" y="2410342"/>
            <a:ext cx="396386" cy="607701"/>
          </a:xfrm>
          <a:prstGeom prst="rect">
            <a:avLst/>
          </a:prstGeom>
        </p:spPr>
      </p:pic>
      <p:grpSp>
        <p:nvGrpSpPr>
          <p:cNvPr id="39" name="Agrupar 38"/>
          <p:cNvGrpSpPr/>
          <p:nvPr/>
        </p:nvGrpSpPr>
        <p:grpSpPr>
          <a:xfrm flipH="1">
            <a:off x="2503831" y="2728594"/>
            <a:ext cx="283989" cy="200543"/>
            <a:chOff x="5320311" y="1105149"/>
            <a:chExt cx="236505" cy="150213"/>
          </a:xfrm>
        </p:grpSpPr>
        <p:cxnSp>
          <p:nvCxnSpPr>
            <p:cNvPr id="40" name="Conector recto 3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Conector recto 4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52" name="Conector angular 51"/>
          <p:cNvCxnSpPr/>
          <p:nvPr/>
        </p:nvCxnSpPr>
        <p:spPr bwMode="auto">
          <a:xfrm rot="10800000">
            <a:off x="3292890" y="2078771"/>
            <a:ext cx="381694" cy="6747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Conector angular 55"/>
          <p:cNvCxnSpPr/>
          <p:nvPr/>
        </p:nvCxnSpPr>
        <p:spPr bwMode="auto">
          <a:xfrm rot="10800000">
            <a:off x="4228640" y="2078771"/>
            <a:ext cx="381694" cy="6747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91409" y="2556946"/>
            <a:ext cx="48721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8" name="Conector angular 57"/>
          <p:cNvCxnSpPr/>
          <p:nvPr/>
        </p:nvCxnSpPr>
        <p:spPr bwMode="auto">
          <a:xfrm rot="10800000">
            <a:off x="5141498" y="2078772"/>
            <a:ext cx="381694" cy="6747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95060" y="4034707"/>
            <a:ext cx="396386" cy="444419"/>
          </a:xfrm>
          <a:prstGeom prst="rect">
            <a:avLst/>
          </a:prstGeom>
        </p:spPr>
      </p:pic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21426" y="4033420"/>
            <a:ext cx="396386" cy="444419"/>
          </a:xfrm>
          <a:prstGeom prst="rect">
            <a:avLst/>
          </a:prstGeom>
        </p:spPr>
      </p:pic>
      <p:pic>
        <p:nvPicPr>
          <p:cNvPr id="61" name="Imagen 6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22424" y="4034707"/>
            <a:ext cx="396386" cy="444419"/>
          </a:xfrm>
          <a:prstGeom prst="rect">
            <a:avLst/>
          </a:prstGeom>
        </p:spPr>
      </p:pic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2030" y="4048517"/>
            <a:ext cx="396387" cy="444419"/>
          </a:xfrm>
          <a:prstGeom prst="rect">
            <a:avLst/>
          </a:prstGeom>
        </p:spPr>
      </p:pic>
      <p:cxnSp>
        <p:nvCxnSpPr>
          <p:cNvPr id="63" name="Conector recto de flecha 62"/>
          <p:cNvCxnSpPr/>
          <p:nvPr/>
        </p:nvCxnSpPr>
        <p:spPr bwMode="auto">
          <a:xfrm flipV="1">
            <a:off x="3714181" y="419149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Conector recto de flecha 63"/>
          <p:cNvCxnSpPr/>
          <p:nvPr/>
        </p:nvCxnSpPr>
        <p:spPr bwMode="auto">
          <a:xfrm flipV="1">
            <a:off x="4330551" y="4187717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ector recto de flecha 64"/>
          <p:cNvCxnSpPr/>
          <p:nvPr/>
        </p:nvCxnSpPr>
        <p:spPr bwMode="auto">
          <a:xfrm flipV="1">
            <a:off x="4942426" y="418643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ector recto de flecha 65"/>
          <p:cNvCxnSpPr/>
          <p:nvPr/>
        </p:nvCxnSpPr>
        <p:spPr bwMode="auto">
          <a:xfrm rot="5400000" flipV="1">
            <a:off x="3359865" y="394465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26636" y="3504377"/>
            <a:ext cx="374552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18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22908" y="403880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76886" y="405291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70224" y="406644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75180" y="406672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grpSp>
        <p:nvGrpSpPr>
          <p:cNvPr id="72" name="Agrupar 71"/>
          <p:cNvGrpSpPr/>
          <p:nvPr/>
        </p:nvGrpSpPr>
        <p:grpSpPr>
          <a:xfrm>
            <a:off x="5516726" y="4270726"/>
            <a:ext cx="236505" cy="150213"/>
            <a:chOff x="5320311" y="1105149"/>
            <a:chExt cx="236505" cy="150213"/>
          </a:xfrm>
        </p:grpSpPr>
        <p:cxnSp>
          <p:nvCxnSpPr>
            <p:cNvPr id="73" name="Conector recto 7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ector recto 73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Conector recto 74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6" name="Agrupar 75"/>
          <p:cNvGrpSpPr/>
          <p:nvPr/>
        </p:nvGrpSpPr>
        <p:grpSpPr>
          <a:xfrm flipH="1">
            <a:off x="3076979" y="4318707"/>
            <a:ext cx="236505" cy="150213"/>
            <a:chOff x="5320311" y="1105149"/>
            <a:chExt cx="236505" cy="150213"/>
          </a:xfrm>
        </p:grpSpPr>
        <p:cxnSp>
          <p:nvCxnSpPr>
            <p:cNvPr id="77" name="Conector recto 7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Conector recto 7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Conector recto 7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80" name="Conector recto de flecha 79"/>
          <p:cNvCxnSpPr/>
          <p:nvPr/>
        </p:nvCxnSpPr>
        <p:spPr bwMode="auto">
          <a:xfrm flipV="1">
            <a:off x="3674146" y="431824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Conector recto de flecha 80"/>
          <p:cNvCxnSpPr/>
          <p:nvPr/>
        </p:nvCxnSpPr>
        <p:spPr bwMode="auto">
          <a:xfrm flipV="1">
            <a:off x="4290516" y="431446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Conector recto de flecha 81"/>
          <p:cNvCxnSpPr/>
          <p:nvPr/>
        </p:nvCxnSpPr>
        <p:spPr bwMode="auto">
          <a:xfrm flipV="1">
            <a:off x="4902391" y="431317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9829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23791"/>
            <a:ext cx="9144000" cy="39055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CIRCULAR LINKED LISTS</a:t>
            </a:r>
            <a:endParaRPr lang="en-GB" sz="2400" dirty="0"/>
          </a:p>
        </p:txBody>
      </p:sp>
      <p:pic>
        <p:nvPicPr>
          <p:cNvPr id="3" name="Imagen 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98769" y="2054464"/>
            <a:ext cx="396386" cy="607701"/>
          </a:xfrm>
          <a:prstGeom prst="rect">
            <a:avLst/>
          </a:prstGeom>
        </p:spPr>
      </p:pic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4991" y="1710784"/>
            <a:ext cx="396386" cy="60770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 bwMode="auto">
          <a:xfrm rot="5400000" flipV="1">
            <a:off x="2903459" y="169187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17755" y="121912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64168" y="179651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54991" y="2054464"/>
            <a:ext cx="396386" cy="6077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34081" y="2191834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99674" y="1717435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08851" y="1803170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799674" y="2061115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78764" y="2198485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8" name="Conector angular 17"/>
          <p:cNvCxnSpPr/>
          <p:nvPr/>
        </p:nvCxnSpPr>
        <p:spPr bwMode="auto">
          <a:xfrm flipV="1">
            <a:off x="3312930" y="2021286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702555" y="1720494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11732" y="1806229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81645" y="2201544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2" name="Conector angular 21"/>
          <p:cNvCxnSpPr/>
          <p:nvPr/>
        </p:nvCxnSpPr>
        <p:spPr bwMode="auto">
          <a:xfrm flipV="1">
            <a:off x="4241469" y="202434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617569" y="1721857"/>
            <a:ext cx="396386" cy="60770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26746" y="180759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26" name="Imagen 2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617569" y="2065537"/>
            <a:ext cx="396386" cy="607701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17649" y="223206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8" name="Conector angular 27"/>
          <p:cNvCxnSpPr/>
          <p:nvPr/>
        </p:nvCxnSpPr>
        <p:spPr bwMode="auto">
          <a:xfrm flipV="1">
            <a:off x="5156483" y="203620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Imagen 2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510077" y="1156709"/>
            <a:ext cx="396386" cy="607701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489167" y="1294079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6" name="Conector angular 45"/>
          <p:cNvCxnSpPr>
            <a:stCxn id="26" idx="2"/>
            <a:endCxn id="4" idx="0"/>
          </p:cNvCxnSpPr>
          <p:nvPr/>
        </p:nvCxnSpPr>
        <p:spPr bwMode="auto">
          <a:xfrm flipH="1" flipV="1">
            <a:off x="2749334" y="2014635"/>
            <a:ext cx="3370279" cy="354753"/>
          </a:xfrm>
          <a:prstGeom prst="bentConnector5">
            <a:avLst>
              <a:gd name="adj1" fmla="val -6783"/>
              <a:gd name="adj2" fmla="val -107860"/>
              <a:gd name="adj3" fmla="val 1067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10441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Summary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36FDD-353D-454F-ADA0-51168C4662C9}"/>
              </a:ext>
            </a:extLst>
          </p:cNvPr>
          <p:cNvSpPr txBox="1"/>
          <p:nvPr/>
        </p:nvSpPr>
        <p:spPr>
          <a:xfrm>
            <a:off x="2378471" y="1556087"/>
            <a:ext cx="47179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Complexity of the main operations of linked lists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INSERT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DELETE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SEARCH</a:t>
            </a:r>
          </a:p>
          <a:p>
            <a:r>
              <a:rPr lang="en-GB" dirty="0"/>
              <a:t>Type of linked lists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DOUBLY LINKED LISTS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CIRCULAR LINKDE LISTS</a:t>
            </a:r>
          </a:p>
        </p:txBody>
      </p:sp>
    </p:spTree>
    <p:extLst>
      <p:ext uri="{BB962C8B-B14F-4D97-AF65-F5344CB8AC3E}">
        <p14:creationId xmlns:p14="http://schemas.microsoft.com/office/powerpoint/2010/main" val="54896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254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BEGINNING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684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 bwMode="auto">
          <a:xfrm>
            <a:off x="5678466" y="3232326"/>
            <a:ext cx="902905" cy="1075354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BEGINNING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4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62410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57119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07054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66296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8173263" y="2724530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57119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6209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63315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72492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63315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42405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5502229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66196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5373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45286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6405110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81210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90387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81210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81290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7320124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6382" y="3238880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45559" y="332461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6382" y="3582560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15472" y="371993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Conector recto de flecha 70"/>
          <p:cNvCxnSpPr/>
          <p:nvPr/>
        </p:nvCxnSpPr>
        <p:spPr bwMode="auto">
          <a:xfrm rot="5400000" flipV="1">
            <a:off x="5092758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699376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8466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80892" y="39897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BEGINNING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4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62410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57119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07054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66296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8173263" y="2724530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57119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6209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63315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72492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63315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42405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5502229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66196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5373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45286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6405110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81210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90387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81210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81290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7320124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6382" y="3238880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45559" y="332461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6382" y="3582560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15472" y="371993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71" name="Conector recto de flecha 70"/>
          <p:cNvCxnSpPr/>
          <p:nvPr/>
        </p:nvCxnSpPr>
        <p:spPr bwMode="auto">
          <a:xfrm rot="5400000" flipV="1">
            <a:off x="5092758" y="20493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Conector angular 71"/>
          <p:cNvCxnSpPr/>
          <p:nvPr/>
        </p:nvCxnSpPr>
        <p:spPr bwMode="auto">
          <a:xfrm flipH="1" flipV="1">
            <a:off x="5229771" y="2903748"/>
            <a:ext cx="1183113" cy="972411"/>
          </a:xfrm>
          <a:prstGeom prst="bentConnector4">
            <a:avLst>
              <a:gd name="adj1" fmla="val -19322"/>
              <a:gd name="adj2" fmla="val 60191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699376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8466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80892" y="39897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81" y="1319586"/>
            <a:ext cx="4543079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New node points to 1</a:t>
            </a:r>
            <a:r>
              <a:rPr lang="en-GB" sz="2400" baseline="30000" dirty="0">
                <a:latin typeface="Roboto Slab" pitchFamily="2" charset="0"/>
                <a:ea typeface="Roboto Slab" pitchFamily="2" charset="0"/>
              </a:rPr>
              <a:t>st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node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6974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679"/>
            <a:ext cx="9144000" cy="444370"/>
          </a:xfrm>
          <a:solidFill>
            <a:schemeClr val="accent5"/>
          </a:solidFill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 AT THE BEGINNING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889584"/>
            <a:ext cx="3745523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Create a new node 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62410" y="2411956"/>
            <a:ext cx="396386" cy="607701"/>
          </a:xfrm>
          <a:prstGeom prst="rect">
            <a:avLst/>
          </a:prstGeom>
        </p:spPr>
      </p:pic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57119" y="2068276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07054" y="157661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66296" y="215401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grpSp>
        <p:nvGrpSpPr>
          <p:cNvPr id="47" name="Agrupar 46"/>
          <p:cNvGrpSpPr/>
          <p:nvPr/>
        </p:nvGrpSpPr>
        <p:grpSpPr>
          <a:xfrm>
            <a:off x="8173263" y="2724530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057119" y="2411956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36209" y="254932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63315" y="2074927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72492" y="2160662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63315" y="2418607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42405" y="2555977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57" name="Conector angular 56"/>
          <p:cNvCxnSpPr/>
          <p:nvPr/>
        </p:nvCxnSpPr>
        <p:spPr bwMode="auto">
          <a:xfrm flipV="1">
            <a:off x="5502229" y="2378778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n 5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66196" y="2077986"/>
            <a:ext cx="396386" cy="607701"/>
          </a:xfrm>
          <a:prstGeom prst="rect">
            <a:avLst/>
          </a:pr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75373" y="2163721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845286" y="2559036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61" name="Conector angular 60"/>
          <p:cNvCxnSpPr/>
          <p:nvPr/>
        </p:nvCxnSpPr>
        <p:spPr bwMode="auto">
          <a:xfrm flipV="1">
            <a:off x="6405110" y="238183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81210" y="2079349"/>
            <a:ext cx="396386" cy="607701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90387" y="2165084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9</a:t>
            </a:r>
            <a:endParaRPr lang="en-GB" sz="1800" dirty="0"/>
          </a:p>
        </p:txBody>
      </p:sp>
      <p:pic>
        <p:nvPicPr>
          <p:cNvPr id="64" name="Imagen 6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81210" y="2423029"/>
            <a:ext cx="396386" cy="607701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781290" y="260238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66" name="Conector angular 65"/>
          <p:cNvCxnSpPr/>
          <p:nvPr/>
        </p:nvCxnSpPr>
        <p:spPr bwMode="auto">
          <a:xfrm flipV="1">
            <a:off x="7320124" y="239369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7" name="Imagen 6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6382" y="3238880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45559" y="332461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44</a:t>
            </a:r>
            <a:endParaRPr lang="en-GB" sz="1800" dirty="0"/>
          </a:p>
        </p:txBody>
      </p:sp>
      <p:pic>
        <p:nvPicPr>
          <p:cNvPr id="69" name="Imagen 6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936382" y="3582560"/>
            <a:ext cx="396386" cy="607701"/>
          </a:xfrm>
          <a:prstGeom prst="rect">
            <a:avLst/>
          </a:prstGeom>
        </p:spPr>
      </p:pic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15472" y="371993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72" name="Conector angular 71"/>
          <p:cNvCxnSpPr/>
          <p:nvPr/>
        </p:nvCxnSpPr>
        <p:spPr bwMode="auto">
          <a:xfrm flipH="1" flipV="1">
            <a:off x="5229771" y="2903748"/>
            <a:ext cx="1183113" cy="972411"/>
          </a:xfrm>
          <a:prstGeom prst="bentConnector4">
            <a:avLst>
              <a:gd name="adj1" fmla="val -19322"/>
              <a:gd name="adj2" fmla="val 60191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" name="Imagen 7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699376" y="1514201"/>
            <a:ext cx="396386" cy="607701"/>
          </a:xfrm>
          <a:prstGeom prst="rect">
            <a:avLst/>
          </a:prstGeom>
        </p:spPr>
      </p:pic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8466" y="1651571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80892" y="39897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100" dirty="0">
              <a:solidFill>
                <a:srgbClr val="7F7F7F"/>
              </a:solidFill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81" y="1319586"/>
            <a:ext cx="4543079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New node points to 1</a:t>
            </a:r>
            <a:r>
              <a:rPr lang="en-GB" sz="2400" baseline="30000" dirty="0">
                <a:latin typeface="Roboto Slab" pitchFamily="2" charset="0"/>
                <a:ea typeface="Roboto Slab" pitchFamily="2" charset="0"/>
              </a:rPr>
              <a:t>st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node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281" y="1745816"/>
            <a:ext cx="4543079" cy="44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Head points to new node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40" name="Conector angular 39"/>
          <p:cNvCxnSpPr/>
          <p:nvPr/>
        </p:nvCxnSpPr>
        <p:spPr bwMode="auto">
          <a:xfrm rot="10800000" flipH="1" flipV="1">
            <a:off x="4959644" y="1828091"/>
            <a:ext cx="923671" cy="1744496"/>
          </a:xfrm>
          <a:prstGeom prst="bentConnector3">
            <a:avLst>
              <a:gd name="adj1" fmla="val -24749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30391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65620a10-58d8-4602-af8b-e2b4eec3245a"/>
    <ds:schemaRef ds:uri="4f37539b-1577-461a-a534-c40bf1b53cfa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F64D4D-B2AE-48F8-97EF-3AD8DD9E8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66588</TotalTime>
  <Words>1288</Words>
  <Application>Microsoft Macintosh PowerPoint</Application>
  <PresentationFormat>On-screen Show (16:9)</PresentationFormat>
  <Paragraphs>727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734</cp:revision>
  <cp:lastPrinted>2019-07-09T17:04:45Z</cp:lastPrinted>
  <dcterms:created xsi:type="dcterms:W3CDTF">2018-10-29T10:08:54Z</dcterms:created>
  <dcterms:modified xsi:type="dcterms:W3CDTF">2021-01-08T09:55:50Z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