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6"/>
  </p:notesMasterIdLst>
  <p:handoutMasterIdLst>
    <p:handoutMasterId r:id="rId37"/>
  </p:handoutMasterIdLst>
  <p:sldIdLst>
    <p:sldId id="362" r:id="rId6"/>
    <p:sldId id="851" r:id="rId7"/>
    <p:sldId id="928" r:id="rId8"/>
    <p:sldId id="927" r:id="rId9"/>
    <p:sldId id="929" r:id="rId10"/>
    <p:sldId id="930" r:id="rId11"/>
    <p:sldId id="931" r:id="rId12"/>
    <p:sldId id="932" r:id="rId13"/>
    <p:sldId id="953" r:id="rId14"/>
    <p:sldId id="934" r:id="rId15"/>
    <p:sldId id="933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42" r:id="rId24"/>
    <p:sldId id="943" r:id="rId25"/>
    <p:sldId id="944" r:id="rId26"/>
    <p:sldId id="945" r:id="rId27"/>
    <p:sldId id="888" r:id="rId28"/>
    <p:sldId id="946" r:id="rId29"/>
    <p:sldId id="948" r:id="rId30"/>
    <p:sldId id="949" r:id="rId31"/>
    <p:sldId id="950" r:id="rId32"/>
    <p:sldId id="951" r:id="rId33"/>
    <p:sldId id="952" r:id="rId34"/>
    <p:sldId id="947" r:id="rId3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9390" autoAdjust="0"/>
  </p:normalViewPr>
  <p:slideViewPr>
    <p:cSldViewPr snapToGrid="0" snapToObjects="1">
      <p:cViewPr varScale="1">
        <p:scale>
          <a:sx n="150" d="100"/>
          <a:sy n="150" d="100"/>
        </p:scale>
        <p:origin x="376" y="160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8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0903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Stacks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94E25-B700-3D47-A5A9-DF874B2D82BB}"/>
              </a:ext>
            </a:extLst>
          </p:cNvPr>
          <p:cNvSpPr txBox="1"/>
          <p:nvPr/>
        </p:nvSpPr>
        <p:spPr>
          <a:xfrm>
            <a:off x="3564467" y="2082800"/>
            <a:ext cx="3422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Definition a stack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 operation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PUSH()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POP()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PEEK()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ISEMPTHY()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6818" y="924540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Flecha derecha 2"/>
          <p:cNvSpPr/>
          <p:nvPr/>
        </p:nvSpPr>
        <p:spPr bwMode="auto">
          <a:xfrm>
            <a:off x="2290607" y="3129470"/>
            <a:ext cx="374208" cy="21111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40167-4AC9-9247-BC3F-D3745CE1E775}"/>
              </a:ext>
            </a:extLst>
          </p:cNvPr>
          <p:cNvSpPr txBox="1"/>
          <p:nvPr/>
        </p:nvSpPr>
        <p:spPr>
          <a:xfrm>
            <a:off x="0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application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44D34-58C0-BD4C-889A-ABA811E83E68}"/>
              </a:ext>
            </a:extLst>
          </p:cNvPr>
          <p:cNvSpPr txBox="1"/>
          <p:nvPr/>
        </p:nvSpPr>
        <p:spPr>
          <a:xfrm>
            <a:off x="0" y="369332"/>
            <a:ext cx="36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Verification of pairs of elements such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8E5E1-9AEA-AD4B-880B-DE74CB2AFD80}"/>
              </a:ext>
            </a:extLst>
          </p:cNvPr>
          <p:cNvSpPr txBox="1"/>
          <p:nvPr/>
        </p:nvSpPr>
        <p:spPr>
          <a:xfrm>
            <a:off x="93133" y="3920067"/>
            <a:ext cx="867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example: When your compiler alerts that there is a missing closing bracket in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A35E9-7353-8F46-8FBE-A2DBA8D207B6}"/>
              </a:ext>
            </a:extLst>
          </p:cNvPr>
          <p:cNvSpPr txBox="1"/>
          <p:nvPr/>
        </p:nvSpPr>
        <p:spPr>
          <a:xfrm>
            <a:off x="93133" y="4289399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compiler may use a stack to carry on the parenthesis varication task.</a:t>
            </a:r>
          </a:p>
        </p:txBody>
      </p:sp>
    </p:spTree>
    <p:extLst>
      <p:ext uri="{BB962C8B-B14F-4D97-AF65-F5344CB8AC3E}">
        <p14:creationId xmlns:p14="http://schemas.microsoft.com/office/powerpoint/2010/main" val="29989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4354559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4094456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1780323" y="283467"/>
            <a:ext cx="20864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95862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7C84-8D11-2A4A-AF2A-C4FA84AE5CA9}"/>
              </a:ext>
            </a:extLst>
          </p:cNvPr>
          <p:cNvSpPr txBox="1"/>
          <p:nvPr/>
        </p:nvSpPr>
        <p:spPr>
          <a:xfrm>
            <a:off x="4210501" y="819388"/>
            <a:ext cx="421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time an  opening bracket is found an element is pushed in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time a closing bracket is found and element is removed from the stack   </a:t>
            </a:r>
          </a:p>
        </p:txBody>
      </p:sp>
    </p:spTree>
    <p:extLst>
      <p:ext uri="{BB962C8B-B14F-4D97-AF65-F5344CB8AC3E}">
        <p14:creationId xmlns:p14="http://schemas.microsoft.com/office/powerpoint/2010/main" val="341965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92367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6357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1780323" y="539106"/>
            <a:ext cx="20864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317484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Opening parenthesis found, PUSH</a:t>
            </a:r>
            <a:endParaRPr lang="en-GB" sz="1600" dirty="0"/>
          </a:p>
        </p:txBody>
      </p: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26003" y="4174795"/>
            <a:ext cx="23090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PUSH(                )</a:t>
            </a:r>
            <a:endParaRPr lang="en-GB" sz="2000" dirty="0"/>
          </a:p>
        </p:txBody>
      </p:sp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956043" y="3887310"/>
            <a:ext cx="382328" cy="10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92367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6357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1780323" y="760728"/>
            <a:ext cx="20864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556634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9496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92367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6357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243136" y="976169"/>
            <a:ext cx="623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772075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485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92367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6357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243136" y="1191610"/>
            <a:ext cx="623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987516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027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92367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63574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243136" y="1384373"/>
            <a:ext cx="623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1180279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4424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52681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26670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243136" y="1599814"/>
            <a:ext cx="623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1378192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Opening parenthesis found, PUSH</a:t>
            </a:r>
            <a:endParaRPr lang="en-GB" sz="1600" dirty="0"/>
          </a:p>
        </p:txBody>
      </p:sp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4751" y="2863731"/>
            <a:ext cx="477203" cy="131489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11620" y="4217032"/>
            <a:ext cx="23090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PUSH(                )</a:t>
            </a:r>
            <a:endParaRPr lang="en-GB" sz="2000" dirty="0"/>
          </a:p>
        </p:txBody>
      </p:sp>
      <p:pic>
        <p:nvPicPr>
          <p:cNvPr id="16" name="Imagen 15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841660" y="3929547"/>
            <a:ext cx="382328" cy="10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52681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26670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2551418" y="1821436"/>
            <a:ext cx="13153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4751" y="2863731"/>
            <a:ext cx="477203" cy="131489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1622500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021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526812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266709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2800890" y="2048216"/>
            <a:ext cx="10659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pic>
        <p:nvPicPr>
          <p:cNvPr id="14" name="Imagen 1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4751" y="2863731"/>
            <a:ext cx="477203" cy="131489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1849280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648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>
            <a:off x="1783255" y="974828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48" name="Imagen 4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2835693" y="317379"/>
            <a:ext cx="477203" cy="1314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D0DD86-CD04-0D42-B244-29AD7D30AA79}"/>
              </a:ext>
            </a:extLst>
          </p:cNvPr>
          <p:cNvSpPr txBox="1"/>
          <p:nvPr/>
        </p:nvSpPr>
        <p:spPr>
          <a:xfrm>
            <a:off x="2987345" y="1680295"/>
            <a:ext cx="5933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stack data structure works  works like a physical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insert elements at any position of a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elements can only inserted at the top of the stuck.</a:t>
            </a:r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CuadroTexto 1"/>
          <p:cNvSpPr txBox="1"/>
          <p:nvPr/>
        </p:nvSpPr>
        <p:spPr>
          <a:xfrm>
            <a:off x="93343" y="142172"/>
            <a:ext cx="3442007" cy="2416046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//error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due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parenthesis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1508172" y="2263657"/>
            <a:ext cx="235864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2042035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Closing parenthesis found, POP()</a:t>
            </a:r>
            <a:endParaRPr lang="en-GB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13600" y="4139828"/>
            <a:ext cx="100258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POP(  )</a:t>
            </a:r>
            <a:endParaRPr lang="en-GB" sz="2000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>
            <a:off x="4774468" y="387832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18218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4758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CuadroTexto 1"/>
          <p:cNvSpPr txBox="1"/>
          <p:nvPr/>
        </p:nvSpPr>
        <p:spPr>
          <a:xfrm>
            <a:off x="93343" y="142172"/>
            <a:ext cx="3442007" cy="246221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endParaRPr lang="es-ES" sz="1400" dirty="0">
              <a:latin typeface="Consolas"/>
              <a:cs typeface="Consolas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209117" y="2445081"/>
            <a:ext cx="65769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2796" y="2223459"/>
            <a:ext cx="51978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No parenthesis here</a:t>
            </a:r>
            <a:endParaRPr lang="en-GB" sz="1600" dirty="0"/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4774468" y="387832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18218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5505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 bwMode="auto">
          <a:xfrm>
            <a:off x="5127368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6378120" y="2787526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5127368" y="4119324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4774468" y="387832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61301" y="3618218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3343" y="142172"/>
            <a:ext cx="3442007" cy="246221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/>
                <a:cs typeface="Consolas"/>
              </a:rPr>
              <a:t>class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{</a:t>
            </a:r>
          </a:p>
          <a:p>
            <a:r>
              <a:rPr lang="es-ES" sz="1400" dirty="0" err="1">
                <a:latin typeface="Consolas"/>
                <a:cs typeface="Consolas"/>
              </a:rPr>
              <a:t>public</a:t>
            </a:r>
            <a:r>
              <a:rPr lang="es-ES" sz="1400" dirty="0">
                <a:latin typeface="Consolas"/>
                <a:cs typeface="Consolas"/>
              </a:rPr>
              <a:t>: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data;</a:t>
            </a: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shared_ptr</a:t>
            </a:r>
            <a:r>
              <a:rPr lang="es-ES" sz="1400" dirty="0">
                <a:latin typeface="Consolas"/>
                <a:cs typeface="Consolas"/>
              </a:rPr>
              <a:t>&lt;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&gt;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endParaRPr lang="es-ES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	</a:t>
            </a:r>
            <a:r>
              <a:rPr lang="es-ES" sz="1400" dirty="0" err="1">
                <a:latin typeface="Consolas"/>
                <a:cs typeface="Consolas"/>
              </a:rPr>
              <a:t>Node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d) {</a:t>
            </a:r>
          </a:p>
          <a:p>
            <a:r>
              <a:rPr lang="es-ES" sz="1400" dirty="0">
                <a:latin typeface="Consolas"/>
                <a:cs typeface="Consolas"/>
              </a:rPr>
              <a:t> 	   data = d;</a:t>
            </a:r>
          </a:p>
          <a:p>
            <a:r>
              <a:rPr lang="es-ES" sz="1400" dirty="0">
                <a:latin typeface="Consolas"/>
                <a:cs typeface="Consolas"/>
              </a:rPr>
              <a:t>          </a:t>
            </a:r>
            <a:r>
              <a:rPr lang="es-ES" sz="1400" dirty="0" err="1">
                <a:latin typeface="Consolas"/>
                <a:cs typeface="Consolas"/>
              </a:rPr>
              <a:t>next</a:t>
            </a:r>
            <a:r>
              <a:rPr lang="es-ES" sz="1400" dirty="0">
                <a:latin typeface="Consolas"/>
                <a:cs typeface="Consolas"/>
              </a:rPr>
              <a:t> = </a:t>
            </a:r>
            <a:r>
              <a:rPr lang="es-ES" sz="1400" dirty="0" err="1">
                <a:latin typeface="Consolas"/>
                <a:cs typeface="Consolas"/>
              </a:rPr>
              <a:t>nullptr</a:t>
            </a:r>
            <a:r>
              <a:rPr lang="es-ES" sz="1400" dirty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	}</a:t>
            </a:r>
          </a:p>
          <a:p>
            <a:endParaRPr lang="es-ES" sz="1400" dirty="0">
              <a:latin typeface="Consolas"/>
              <a:cs typeface="Consolas"/>
            </a:endParaRPr>
          </a:p>
        </p:txBody>
      </p:sp>
      <p:pic>
        <p:nvPicPr>
          <p:cNvPr id="10" name="Imagen 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5507727" y="3244728"/>
            <a:ext cx="477203" cy="131489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88881" y="4273725"/>
            <a:ext cx="23090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ISEMPTY( )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DDF0-376C-724D-AF16-85CA4848F2A4}"/>
              </a:ext>
            </a:extLst>
          </p:cNvPr>
          <p:cNvSpPr txBox="1"/>
          <p:nvPr/>
        </p:nvSpPr>
        <p:spPr>
          <a:xfrm>
            <a:off x="3541455" y="42653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ISEMPTY() is executed at the end!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If it returns true then brackets are balanced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If if returns false, then there is a missing parenthesis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F96AA-BADC-8F49-887A-0D5639F9EBC3}"/>
              </a:ext>
            </a:extLst>
          </p:cNvPr>
          <p:cNvSpPr txBox="1"/>
          <p:nvPr/>
        </p:nvSpPr>
        <p:spPr>
          <a:xfrm>
            <a:off x="3796541" y="1753013"/>
            <a:ext cx="489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it will return false to signal there is a missing closing bracket.</a:t>
            </a:r>
          </a:p>
        </p:txBody>
      </p:sp>
    </p:spTree>
    <p:extLst>
      <p:ext uri="{BB962C8B-B14F-4D97-AF65-F5344CB8AC3E}">
        <p14:creationId xmlns:p14="http://schemas.microsoft.com/office/powerpoint/2010/main" val="349027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59532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600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72686" y="216272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6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446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6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68411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5</a:t>
            </a:r>
            <a:endParaRPr lang="en-GB" sz="1600" dirty="0"/>
          </a:p>
        </p:txBody>
      </p:sp>
      <p:sp>
        <p:nvSpPr>
          <p:cNvPr id="3" name="Forma libre 2"/>
          <p:cNvSpPr/>
          <p:nvPr/>
        </p:nvSpPr>
        <p:spPr>
          <a:xfrm>
            <a:off x="1247374" y="191513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4" name="Forma libre 73"/>
          <p:cNvSpPr/>
          <p:nvPr/>
        </p:nvSpPr>
        <p:spPr>
          <a:xfrm>
            <a:off x="2794546" y="1943244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5" name="Forma libre 74"/>
          <p:cNvSpPr/>
          <p:nvPr/>
        </p:nvSpPr>
        <p:spPr>
          <a:xfrm>
            <a:off x="4375738" y="197481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6" name="Forma libre 75"/>
          <p:cNvSpPr/>
          <p:nvPr/>
        </p:nvSpPr>
        <p:spPr>
          <a:xfrm>
            <a:off x="5943185" y="1973872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7" name="Forma libre 76"/>
          <p:cNvSpPr/>
          <p:nvPr/>
        </p:nvSpPr>
        <p:spPr>
          <a:xfrm flipV="1">
            <a:off x="5902805" y="2477781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1" name="Forma libre 110"/>
          <p:cNvSpPr/>
          <p:nvPr/>
        </p:nvSpPr>
        <p:spPr>
          <a:xfrm flipV="1">
            <a:off x="4291378" y="2493291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BBE88-652C-9748-A4EE-AAA857AF27A1}"/>
              </a:ext>
            </a:extLst>
          </p:cNvPr>
          <p:cNvSpPr txBox="1"/>
          <p:nvPr/>
        </p:nvSpPr>
        <p:spPr>
          <a:xfrm>
            <a:off x="902811" y="14393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application of stacks: undoing action in reverse chronological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54FFC-603D-AB42-AF5F-2176D786DFBE}"/>
              </a:ext>
            </a:extLst>
          </p:cNvPr>
          <p:cNvSpPr txBox="1"/>
          <p:nvPr/>
        </p:nvSpPr>
        <p:spPr>
          <a:xfrm>
            <a:off x="1185333" y="753533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example: Undo the last change in a text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B4D3-1FAA-4C46-8B8D-A6E5EB144AFD}"/>
              </a:ext>
            </a:extLst>
          </p:cNvPr>
          <p:cNvSpPr txBox="1"/>
          <p:nvPr/>
        </p:nvSpPr>
        <p:spPr>
          <a:xfrm>
            <a:off x="1261533" y="3589867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system keeps a stack where the actions are stored. </a:t>
            </a:r>
          </a:p>
        </p:txBody>
      </p:sp>
    </p:spTree>
    <p:extLst>
      <p:ext uri="{BB962C8B-B14F-4D97-AF65-F5344CB8AC3E}">
        <p14:creationId xmlns:p14="http://schemas.microsoft.com/office/powerpoint/2010/main" val="394336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cxnSp>
        <p:nvCxnSpPr>
          <p:cNvPr id="15" name="Conector recto 14"/>
          <p:cNvCxnSpPr/>
          <p:nvPr/>
        </p:nvCxnSpPr>
        <p:spPr bwMode="auto">
          <a:xfrm flipH="1">
            <a:off x="3658531" y="4716969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3305631" y="449864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92464" y="4238541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43456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400" dirty="0"/>
          </a:p>
        </p:txBody>
      </p:sp>
      <p:cxnSp>
        <p:nvCxnSpPr>
          <p:cNvPr id="21" name="Conector recto 20"/>
          <p:cNvCxnSpPr/>
          <p:nvPr/>
        </p:nvCxnSpPr>
        <p:spPr bwMode="auto">
          <a:xfrm flipH="1">
            <a:off x="3658531" y="2880020"/>
            <a:ext cx="14155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ector recto 21"/>
          <p:cNvCxnSpPr/>
          <p:nvPr/>
        </p:nvCxnSpPr>
        <p:spPr bwMode="auto">
          <a:xfrm>
            <a:off x="4909283" y="2880020"/>
            <a:ext cx="0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422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cxnSp>
        <p:nvCxnSpPr>
          <p:cNvPr id="15" name="Conector recto 14"/>
          <p:cNvCxnSpPr/>
          <p:nvPr/>
        </p:nvCxnSpPr>
        <p:spPr bwMode="auto">
          <a:xfrm flipH="1">
            <a:off x="3658531" y="4716969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3305631" y="4169813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92464" y="3909710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43456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59532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600" dirty="0"/>
          </a:p>
        </p:txBody>
      </p:sp>
      <p:sp>
        <p:nvSpPr>
          <p:cNvPr id="10" name="Forma libre 9"/>
          <p:cNvSpPr/>
          <p:nvPr/>
        </p:nvSpPr>
        <p:spPr>
          <a:xfrm>
            <a:off x="1247374" y="191513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99704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400" dirty="0"/>
          </a:p>
        </p:txBody>
      </p:sp>
      <p:cxnSp>
        <p:nvCxnSpPr>
          <p:cNvPr id="12" name="Conector recto 11"/>
          <p:cNvCxnSpPr/>
          <p:nvPr/>
        </p:nvCxnSpPr>
        <p:spPr bwMode="auto">
          <a:xfrm flipH="1">
            <a:off x="3658531" y="2880020"/>
            <a:ext cx="14155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17"/>
          <p:cNvCxnSpPr/>
          <p:nvPr/>
        </p:nvCxnSpPr>
        <p:spPr bwMode="auto">
          <a:xfrm>
            <a:off x="4909283" y="2880020"/>
            <a:ext cx="0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917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3658531" y="2880020"/>
            <a:ext cx="14155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4909283" y="2880020"/>
            <a:ext cx="0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3658531" y="4716969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3305631" y="311528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92464" y="285518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43456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59532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600" dirty="0"/>
          </a:p>
        </p:txBody>
      </p:sp>
      <p:sp>
        <p:nvSpPr>
          <p:cNvPr id="10" name="Forma libre 9"/>
          <p:cNvSpPr/>
          <p:nvPr/>
        </p:nvSpPr>
        <p:spPr>
          <a:xfrm>
            <a:off x="1247374" y="191513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99704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72686" y="216272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446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68411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5</a:t>
            </a:r>
            <a:endParaRPr lang="en-GB" sz="1600" dirty="0"/>
          </a:p>
        </p:txBody>
      </p:sp>
      <p:sp>
        <p:nvSpPr>
          <p:cNvPr id="21" name="Forma libre 20"/>
          <p:cNvSpPr/>
          <p:nvPr/>
        </p:nvSpPr>
        <p:spPr>
          <a:xfrm>
            <a:off x="2794546" y="1943244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4375738" y="197481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Forma libre 22"/>
          <p:cNvSpPr/>
          <p:nvPr/>
        </p:nvSpPr>
        <p:spPr>
          <a:xfrm>
            <a:off x="5943185" y="1973872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66005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3115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295773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7887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3658531" y="2880020"/>
            <a:ext cx="14155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4909283" y="2880020"/>
            <a:ext cx="0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3658531" y="4716969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3305631" y="311528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92464" y="285518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43456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59532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600" dirty="0"/>
          </a:p>
        </p:txBody>
      </p:sp>
      <p:sp>
        <p:nvSpPr>
          <p:cNvPr id="10" name="Forma libre 9"/>
          <p:cNvSpPr/>
          <p:nvPr/>
        </p:nvSpPr>
        <p:spPr>
          <a:xfrm>
            <a:off x="1247374" y="191513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99704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72686" y="216272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446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68411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5</a:t>
            </a:r>
            <a:endParaRPr lang="en-GB" sz="1600" dirty="0"/>
          </a:p>
        </p:txBody>
      </p:sp>
      <p:sp>
        <p:nvSpPr>
          <p:cNvPr id="21" name="Forma libre 20"/>
          <p:cNvSpPr/>
          <p:nvPr/>
        </p:nvSpPr>
        <p:spPr>
          <a:xfrm>
            <a:off x="2794546" y="1943244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4375738" y="197481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Forma libre 22"/>
          <p:cNvSpPr/>
          <p:nvPr/>
        </p:nvSpPr>
        <p:spPr>
          <a:xfrm>
            <a:off x="5943185" y="1973872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66005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3115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295773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5</a:t>
            </a:r>
            <a:endParaRPr lang="en-GB" sz="1400" dirty="0"/>
          </a:p>
        </p:txBody>
      </p:sp>
      <p:sp>
        <p:nvSpPr>
          <p:cNvPr id="2" name="Abrir corchete 1"/>
          <p:cNvSpPr/>
          <p:nvPr/>
        </p:nvSpPr>
        <p:spPr bwMode="auto">
          <a:xfrm rot="16200000">
            <a:off x="6454543" y="1138736"/>
            <a:ext cx="170095" cy="2707691"/>
          </a:xfrm>
          <a:prstGeom prst="leftBracke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22019" y="2577629"/>
            <a:ext cx="12179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UNDO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7762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3658531" y="2880020"/>
            <a:ext cx="14155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4909283" y="2880020"/>
            <a:ext cx="0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3658531" y="4716969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3305631" y="3432778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92464" y="3161336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43456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59532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600" dirty="0"/>
          </a:p>
        </p:txBody>
      </p:sp>
      <p:sp>
        <p:nvSpPr>
          <p:cNvPr id="10" name="Forma libre 9"/>
          <p:cNvSpPr/>
          <p:nvPr/>
        </p:nvSpPr>
        <p:spPr>
          <a:xfrm>
            <a:off x="1247374" y="191513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99704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72686" y="216272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446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600" dirty="0"/>
          </a:p>
        </p:txBody>
      </p:sp>
      <p:sp>
        <p:nvSpPr>
          <p:cNvPr id="21" name="Forma libre 20"/>
          <p:cNvSpPr/>
          <p:nvPr/>
        </p:nvSpPr>
        <p:spPr>
          <a:xfrm>
            <a:off x="2794546" y="1943244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4375738" y="197481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66005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3115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9770252">
            <a:off x="3245041" y="2650415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5</a:t>
            </a:r>
            <a:endParaRPr lang="en-GB" sz="14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94" y="4729524"/>
            <a:ext cx="100258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POP(  )</a:t>
            </a:r>
            <a:endParaRPr lang="en-GB" sz="2000" dirty="0"/>
          </a:p>
        </p:txBody>
      </p:sp>
      <p:sp>
        <p:nvSpPr>
          <p:cNvPr id="5" name="Forma libre 4"/>
          <p:cNvSpPr/>
          <p:nvPr/>
        </p:nvSpPr>
        <p:spPr>
          <a:xfrm>
            <a:off x="4048251" y="2891359"/>
            <a:ext cx="249472" cy="249450"/>
          </a:xfrm>
          <a:custGeom>
            <a:avLst/>
            <a:gdLst>
              <a:gd name="connsiteX0" fmla="*/ 249472 w 249472"/>
              <a:gd name="connsiteY0" fmla="*/ 249450 h 249450"/>
              <a:gd name="connsiteX1" fmla="*/ 204113 w 249472"/>
              <a:gd name="connsiteY1" fmla="*/ 56693 h 249450"/>
              <a:gd name="connsiteX2" fmla="*/ 0 w 249472"/>
              <a:gd name="connsiteY2" fmla="*/ 0 h 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72" h="249450">
                <a:moveTo>
                  <a:pt x="249472" y="249450"/>
                </a:moveTo>
                <a:cubicBezTo>
                  <a:pt x="247582" y="173859"/>
                  <a:pt x="245692" y="98268"/>
                  <a:pt x="204113" y="56693"/>
                </a:cubicBezTo>
                <a:cubicBezTo>
                  <a:pt x="162534" y="15118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5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3347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600" dirty="0"/>
          </a:p>
        </p:txBody>
      </p:sp>
      <p:cxnSp>
        <p:nvCxnSpPr>
          <p:cNvPr id="13" name="Conector recto 12"/>
          <p:cNvCxnSpPr/>
          <p:nvPr/>
        </p:nvCxnSpPr>
        <p:spPr bwMode="auto">
          <a:xfrm flipH="1">
            <a:off x="3658531" y="2880020"/>
            <a:ext cx="14155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>
            <a:off x="4909283" y="2880020"/>
            <a:ext cx="0" cy="18369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 flipH="1">
            <a:off x="3658531" y="4716969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/>
          <p:nvPr/>
        </p:nvCxnSpPr>
        <p:spPr bwMode="auto">
          <a:xfrm>
            <a:off x="3305631" y="3806965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92464" y="353552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434560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1</a:t>
            </a:r>
            <a:endParaRPr lang="en-GB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59532" y="216685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600" dirty="0"/>
          </a:p>
        </p:txBody>
      </p:sp>
      <p:sp>
        <p:nvSpPr>
          <p:cNvPr id="10" name="Forma libre 9"/>
          <p:cNvSpPr/>
          <p:nvPr/>
        </p:nvSpPr>
        <p:spPr>
          <a:xfrm>
            <a:off x="1247374" y="1915138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99704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2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72686" y="2162729"/>
            <a:ext cx="120440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600" dirty="0"/>
          </a:p>
        </p:txBody>
      </p:sp>
      <p:sp>
        <p:nvSpPr>
          <p:cNvPr id="21" name="Forma libre 20"/>
          <p:cNvSpPr/>
          <p:nvPr/>
        </p:nvSpPr>
        <p:spPr>
          <a:xfrm>
            <a:off x="2794546" y="1943244"/>
            <a:ext cx="1496832" cy="284562"/>
          </a:xfrm>
          <a:custGeom>
            <a:avLst/>
            <a:gdLst>
              <a:gd name="connsiteX0" fmla="*/ 0 w 1496832"/>
              <a:gd name="connsiteY0" fmla="*/ 205192 h 284562"/>
              <a:gd name="connsiteX1" fmla="*/ 895831 w 1496832"/>
              <a:gd name="connsiteY1" fmla="*/ 1096 h 284562"/>
              <a:gd name="connsiteX2" fmla="*/ 1496832 w 1496832"/>
              <a:gd name="connsiteY2" fmla="*/ 284562 h 2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832" h="284562">
                <a:moveTo>
                  <a:pt x="0" y="205192"/>
                </a:moveTo>
                <a:cubicBezTo>
                  <a:pt x="323179" y="96530"/>
                  <a:pt x="646359" y="-12132"/>
                  <a:pt x="895831" y="1096"/>
                </a:cubicBezTo>
                <a:cubicBezTo>
                  <a:pt x="1145303" y="14324"/>
                  <a:pt x="1496832" y="284562"/>
                  <a:pt x="1496832" y="284562"/>
                </a:cubicBezTo>
              </a:path>
            </a:pathLst>
          </a:custGeom>
          <a:ln w="28575" cmpd="sng">
            <a:solidFill>
              <a:srgbClr val="3C8C93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67354" y="3660058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3</a:t>
            </a:r>
            <a:endParaRPr lang="en-GB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20495973">
            <a:off x="3099717" y="2692583"/>
            <a:ext cx="1040652" cy="3060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ACTION 4</a:t>
            </a:r>
            <a:endParaRPr lang="en-GB" sz="14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94" y="4729524"/>
            <a:ext cx="100258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POP(  )</a:t>
            </a:r>
            <a:endParaRPr lang="en-GB" sz="2000" dirty="0"/>
          </a:p>
        </p:txBody>
      </p:sp>
      <p:sp>
        <p:nvSpPr>
          <p:cNvPr id="5" name="Forma libre 4"/>
          <p:cNvSpPr/>
          <p:nvPr/>
        </p:nvSpPr>
        <p:spPr>
          <a:xfrm>
            <a:off x="4048251" y="2891359"/>
            <a:ext cx="249472" cy="249450"/>
          </a:xfrm>
          <a:custGeom>
            <a:avLst/>
            <a:gdLst>
              <a:gd name="connsiteX0" fmla="*/ 249472 w 249472"/>
              <a:gd name="connsiteY0" fmla="*/ 249450 h 249450"/>
              <a:gd name="connsiteX1" fmla="*/ 204113 w 249472"/>
              <a:gd name="connsiteY1" fmla="*/ 56693 h 249450"/>
              <a:gd name="connsiteX2" fmla="*/ 0 w 249472"/>
              <a:gd name="connsiteY2" fmla="*/ 0 h 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72" h="249450">
                <a:moveTo>
                  <a:pt x="249472" y="249450"/>
                </a:moveTo>
                <a:cubicBezTo>
                  <a:pt x="247582" y="173859"/>
                  <a:pt x="245692" y="98268"/>
                  <a:pt x="204113" y="56693"/>
                </a:cubicBezTo>
                <a:cubicBezTo>
                  <a:pt x="162534" y="15118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9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>
            <a:off x="1783255" y="974828"/>
            <a:ext cx="731264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48" name="Imagen 4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2835693" y="317379"/>
            <a:ext cx="477203" cy="131489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1667" y="3060488"/>
            <a:ext cx="230905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PUSH(                )</a:t>
            </a:r>
            <a:endParaRPr lang="en-GB" sz="2000" dirty="0"/>
          </a:p>
        </p:txBody>
      </p:sp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1771707" y="2773003"/>
            <a:ext cx="382328" cy="105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B9483-D07C-BA49-80E0-DD985319492A}"/>
              </a:ext>
            </a:extLst>
          </p:cNvPr>
          <p:cNvSpPr txBox="1"/>
          <p:nvPr/>
        </p:nvSpPr>
        <p:spPr>
          <a:xfrm>
            <a:off x="3691467" y="1794933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insertion operation is called PUSH</a:t>
            </a:r>
          </a:p>
        </p:txBody>
      </p:sp>
    </p:spTree>
    <p:extLst>
      <p:ext uri="{BB962C8B-B14F-4D97-AF65-F5344CB8AC3E}">
        <p14:creationId xmlns:p14="http://schemas.microsoft.com/office/powerpoint/2010/main" val="3016895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14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15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53" y="812645"/>
            <a:ext cx="1397393" cy="423269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Stack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D0E9B-2D44-5D43-A327-F2F4D6E3014F}"/>
              </a:ext>
            </a:extLst>
          </p:cNvPr>
          <p:cNvSpPr txBox="1"/>
          <p:nvPr/>
        </p:nvSpPr>
        <p:spPr>
          <a:xfrm>
            <a:off x="3403600" y="67733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8CB6B-DE92-9642-9D87-4263C07F5FA4}"/>
              </a:ext>
            </a:extLst>
          </p:cNvPr>
          <p:cNvSpPr txBox="1"/>
          <p:nvPr/>
        </p:nvSpPr>
        <p:spPr>
          <a:xfrm>
            <a:off x="2921002" y="1264211"/>
            <a:ext cx="4715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 definition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 operations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Next, we will  look at how to implement a stack data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2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1119197" y="1687273"/>
            <a:ext cx="885609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 rot="5400000">
            <a:off x="843673" y="971571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20947" r="37816" b="59352"/>
          <a:stretch/>
        </p:blipFill>
        <p:spPr>
          <a:xfrm rot="15259675">
            <a:off x="452200" y="64652"/>
            <a:ext cx="495448" cy="131489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1AFCA-7ED9-8449-8E88-4C5F5E6B906B}"/>
              </a:ext>
            </a:extLst>
          </p:cNvPr>
          <p:cNvSpPr txBox="1"/>
          <p:nvPr/>
        </p:nvSpPr>
        <p:spPr>
          <a:xfrm>
            <a:off x="3572933" y="1617133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Objects can only be removed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62314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276" b="59352"/>
          <a:stretch/>
        </p:blipFill>
        <p:spPr>
          <a:xfrm rot="16200000">
            <a:off x="1119197" y="1687273"/>
            <a:ext cx="885609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Forma libre 8"/>
          <p:cNvSpPr/>
          <p:nvPr/>
        </p:nvSpPr>
        <p:spPr>
          <a:xfrm rot="5400000">
            <a:off x="843673" y="971571"/>
            <a:ext cx="519380" cy="448934"/>
          </a:xfrm>
          <a:custGeom>
            <a:avLst/>
            <a:gdLst>
              <a:gd name="connsiteX0" fmla="*/ 731264 w 731264"/>
              <a:gd name="connsiteY0" fmla="*/ 0 h 448934"/>
              <a:gd name="connsiteX1" fmla="*/ 243755 w 731264"/>
              <a:gd name="connsiteY1" fmla="*/ 102613 h 448934"/>
              <a:gd name="connsiteX2" fmla="*/ 0 w 731264"/>
              <a:gd name="connsiteY2" fmla="*/ 448934 h 4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264" h="448934">
                <a:moveTo>
                  <a:pt x="731264" y="0"/>
                </a:moveTo>
                <a:cubicBezTo>
                  <a:pt x="548448" y="13895"/>
                  <a:pt x="365632" y="27791"/>
                  <a:pt x="243755" y="102613"/>
                </a:cubicBezTo>
                <a:cubicBezTo>
                  <a:pt x="121878" y="177435"/>
                  <a:pt x="0" y="448934"/>
                  <a:pt x="0" y="448934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20947" r="37816" b="59352"/>
          <a:stretch/>
        </p:blipFill>
        <p:spPr>
          <a:xfrm rot="15259675">
            <a:off x="452200" y="64652"/>
            <a:ext cx="495448" cy="131489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16243" y="3060488"/>
            <a:ext cx="94915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POP()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D3F0D-4DAC-2440-BD00-A1E3A24C4067}"/>
              </a:ext>
            </a:extLst>
          </p:cNvPr>
          <p:cNvSpPr txBox="1"/>
          <p:nvPr/>
        </p:nvSpPr>
        <p:spPr>
          <a:xfrm>
            <a:off x="2780601" y="1915765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operation to remove an object from a stack is called POP</a:t>
            </a:r>
          </a:p>
        </p:txBody>
      </p:sp>
    </p:spTree>
    <p:extLst>
      <p:ext uri="{BB962C8B-B14F-4D97-AF65-F5344CB8AC3E}">
        <p14:creationId xmlns:p14="http://schemas.microsoft.com/office/powerpoint/2010/main" val="415579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pic>
        <p:nvPicPr>
          <p:cNvPr id="2" name="Imagen 1" descr="login scree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 t="53266" r="30031" b="42581"/>
          <a:stretch/>
        </p:blipFill>
        <p:spPr>
          <a:xfrm rot="16200000">
            <a:off x="750368" y="563317"/>
            <a:ext cx="308372" cy="5146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59542" y="3015132"/>
            <a:ext cx="118570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PEEK( )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20947" r="37816" b="59352"/>
          <a:stretch/>
        </p:blipFill>
        <p:spPr>
          <a:xfrm rot="16200000">
            <a:off x="1301161" y="596763"/>
            <a:ext cx="162962" cy="43249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 bwMode="auto">
          <a:xfrm>
            <a:off x="783310" y="934032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1070882" y="928511"/>
            <a:ext cx="514649" cy="50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90EB37-70C6-1B43-8864-27C09E537D81}"/>
              </a:ext>
            </a:extLst>
          </p:cNvPr>
          <p:cNvSpPr txBox="1"/>
          <p:nvPr/>
        </p:nvSpPr>
        <p:spPr>
          <a:xfrm>
            <a:off x="2605030" y="1498104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top of the stack element is the only element that can be accessed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1BF55-7B57-DB45-9F23-3CBC850507DA}"/>
              </a:ext>
            </a:extLst>
          </p:cNvPr>
          <p:cNvSpPr txBox="1"/>
          <p:nvPr/>
        </p:nvSpPr>
        <p:spPr>
          <a:xfrm>
            <a:off x="2667002" y="2248584"/>
            <a:ext cx="580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operation PEEK()  returns the value of the element of the stack without removing it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261724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3310" y="3015132"/>
            <a:ext cx="164337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ISEMPTY( )</a:t>
            </a:r>
            <a:endParaRPr lang="en-GB" sz="2000" dirty="0"/>
          </a:p>
        </p:txBody>
      </p:sp>
      <p:pic>
        <p:nvPicPr>
          <p:cNvPr id="4" name="Imagen 3" descr="question mark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1145304" y="797578"/>
            <a:ext cx="737076" cy="579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36ED1-59BB-9C47-BC75-D307AEED405F}"/>
              </a:ext>
            </a:extLst>
          </p:cNvPr>
          <p:cNvSpPr txBox="1"/>
          <p:nvPr/>
        </p:nvSpPr>
        <p:spPr>
          <a:xfrm>
            <a:off x="2988733" y="1798461"/>
            <a:ext cx="562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final operation is </a:t>
            </a:r>
            <a:r>
              <a:rPr lang="en-GB" b="1" dirty="0"/>
              <a:t>ISEMPTHY(), </a:t>
            </a:r>
            <a:r>
              <a:rPr lang="en-GB" dirty="0"/>
              <a:t>which returns true if the the stack empty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04919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6BE1-5D5C-C842-8E3D-C93E226C437B}"/>
              </a:ext>
            </a:extLst>
          </p:cNvPr>
          <p:cNvSpPr txBox="1"/>
          <p:nvPr/>
        </p:nvSpPr>
        <p:spPr>
          <a:xfrm>
            <a:off x="3005668" y="1534110"/>
            <a:ext cx="566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Stack is linear data structure with constraints on  how data is accessed, inserted and removed 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only insert, remove or access the element stored at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64927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 rot="16200000">
            <a:off x="896103" y="1464179"/>
            <a:ext cx="1331798" cy="131489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 bwMode="auto">
          <a:xfrm>
            <a:off x="943041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ector recto 39"/>
          <p:cNvCxnSpPr/>
          <p:nvPr/>
        </p:nvCxnSpPr>
        <p:spPr bwMode="auto">
          <a:xfrm>
            <a:off x="2193793" y="1455728"/>
            <a:ext cx="0" cy="1331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recto 40"/>
          <p:cNvCxnSpPr/>
          <p:nvPr/>
        </p:nvCxnSpPr>
        <p:spPr bwMode="auto">
          <a:xfrm flipH="1">
            <a:off x="943041" y="2787526"/>
            <a:ext cx="1250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590141" y="171877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974" y="1458673"/>
            <a:ext cx="6479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top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6BE1-5D5C-C842-8E3D-C93E226C437B}"/>
              </a:ext>
            </a:extLst>
          </p:cNvPr>
          <p:cNvSpPr txBox="1"/>
          <p:nvPr/>
        </p:nvSpPr>
        <p:spPr>
          <a:xfrm>
            <a:off x="3005668" y="1534110"/>
            <a:ext cx="535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Stacks stack data structure has a number of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Verification of pairs of element such as parenthesis.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Undoing actions in inverse chronological order</a:t>
            </a:r>
          </a:p>
        </p:txBody>
      </p:sp>
    </p:spTree>
    <p:extLst>
      <p:ext uri="{BB962C8B-B14F-4D97-AF65-F5344CB8AC3E}">
        <p14:creationId xmlns:p14="http://schemas.microsoft.com/office/powerpoint/2010/main" val="26410684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86F22-A2A9-4CF5-AB1E-6DEC25E69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65620a10-58d8-4602-af8b-e2b4eec3245a"/>
    <ds:schemaRef ds:uri="4f37539b-1577-461a-a534-c40bf1b53cf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79761</TotalTime>
  <Words>1166</Words>
  <Application>Microsoft Macintosh PowerPoint</Application>
  <PresentationFormat>On-screen Show (16:9)</PresentationFormat>
  <Paragraphs>310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751</cp:revision>
  <cp:lastPrinted>2019-07-09T17:04:45Z</cp:lastPrinted>
  <dcterms:created xsi:type="dcterms:W3CDTF">2018-10-29T10:08:54Z</dcterms:created>
  <dcterms:modified xsi:type="dcterms:W3CDTF">2021-01-17T18:03:15Z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