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48"/>
  </p:notesMasterIdLst>
  <p:handoutMasterIdLst>
    <p:handoutMasterId r:id="rId49"/>
  </p:handoutMasterIdLst>
  <p:sldIdLst>
    <p:sldId id="362" r:id="rId6"/>
    <p:sldId id="851" r:id="rId7"/>
    <p:sldId id="953" r:id="rId8"/>
    <p:sldId id="954" r:id="rId9"/>
    <p:sldId id="955" r:id="rId10"/>
    <p:sldId id="956" r:id="rId11"/>
    <p:sldId id="957" r:id="rId12"/>
    <p:sldId id="958" r:id="rId13"/>
    <p:sldId id="959" r:id="rId14"/>
    <p:sldId id="962" r:id="rId15"/>
    <p:sldId id="963" r:id="rId16"/>
    <p:sldId id="964" r:id="rId17"/>
    <p:sldId id="965" r:id="rId18"/>
    <p:sldId id="960" r:id="rId19"/>
    <p:sldId id="961" r:id="rId20"/>
    <p:sldId id="966" r:id="rId21"/>
    <p:sldId id="967" r:id="rId22"/>
    <p:sldId id="968" r:id="rId23"/>
    <p:sldId id="969" r:id="rId24"/>
    <p:sldId id="970" r:id="rId25"/>
    <p:sldId id="971" r:id="rId26"/>
    <p:sldId id="972" r:id="rId27"/>
    <p:sldId id="928" r:id="rId28"/>
    <p:sldId id="973" r:id="rId29"/>
    <p:sldId id="974" r:id="rId30"/>
    <p:sldId id="975" r:id="rId31"/>
    <p:sldId id="976" r:id="rId32"/>
    <p:sldId id="977" r:id="rId33"/>
    <p:sldId id="978" r:id="rId34"/>
    <p:sldId id="979" r:id="rId35"/>
    <p:sldId id="980" r:id="rId36"/>
    <p:sldId id="981" r:id="rId37"/>
    <p:sldId id="982" r:id="rId38"/>
    <p:sldId id="983" r:id="rId39"/>
    <p:sldId id="985" r:id="rId40"/>
    <p:sldId id="987" r:id="rId41"/>
    <p:sldId id="988" r:id="rId42"/>
    <p:sldId id="986" r:id="rId43"/>
    <p:sldId id="989" r:id="rId44"/>
    <p:sldId id="990" r:id="rId45"/>
    <p:sldId id="991" r:id="rId46"/>
    <p:sldId id="927" r:id="rId4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DBE"/>
    <a:srgbClr val="57B3B6"/>
    <a:srgbClr val="902410"/>
    <a:srgbClr val="3B98FF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1" autoAdjust="0"/>
    <p:restoredTop sz="99390" autoAdjust="0"/>
  </p:normalViewPr>
  <p:slideViewPr>
    <p:cSldViewPr snapToGrid="0" snapToObjects="1">
      <p:cViewPr varScale="1">
        <p:scale>
          <a:sx n="115" d="100"/>
          <a:sy n="115" d="100"/>
        </p:scale>
        <p:origin x="216" y="752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Stacks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implementation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2BD2A-F843-A841-8A12-D8A5808ED396}"/>
              </a:ext>
            </a:extLst>
          </p:cNvPr>
          <p:cNvSpPr txBox="1"/>
          <p:nvPr/>
        </p:nvSpPr>
        <p:spPr>
          <a:xfrm>
            <a:off x="2839136" y="2065867"/>
            <a:ext cx="605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modern programming languages have libraries where stacks are already implemented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BA9E7-67B3-874C-88D2-0DB7A9BCB01F}"/>
              </a:ext>
            </a:extLst>
          </p:cNvPr>
          <p:cNvSpPr txBox="1"/>
          <p:nvPr/>
        </p:nvSpPr>
        <p:spPr>
          <a:xfrm>
            <a:off x="2839136" y="2925195"/>
            <a:ext cx="527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stack is a linear data structure can be implemented using another linear data structure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617480"/>
            <a:ext cx="0" cy="2010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 flipH="1">
            <a:off x="4972004" y="617480"/>
            <a:ext cx="25657" cy="2010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262827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854842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594739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10632"/>
              </p:ext>
            </p:extLst>
          </p:nvPr>
        </p:nvGraphicFramePr>
        <p:xfrm>
          <a:off x="614761" y="2836353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351904" y="3438333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3273" y="3641395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041995" y="2773629"/>
            <a:ext cx="2440893" cy="101566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PUSH(x)</a:t>
            </a:r>
          </a:p>
          <a:p>
            <a:r>
              <a:rPr lang="es-ES" sz="2000" dirty="0">
                <a:latin typeface="Consolas"/>
                <a:cs typeface="Consolas"/>
              </a:rPr>
              <a:t>   top=top+1</a:t>
            </a:r>
          </a:p>
          <a:p>
            <a:r>
              <a:rPr lang="es-ES" sz="2000" dirty="0">
                <a:latin typeface="Consolas"/>
                <a:cs typeface="Consolas"/>
              </a:rPr>
              <a:t>   A[top]=x</a:t>
            </a:r>
          </a:p>
        </p:txBody>
      </p: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3697540" y="1304927"/>
            <a:ext cx="1331798" cy="1314896"/>
          </a:xfrm>
          <a:prstGeom prst="rect">
            <a:avLst/>
          </a:prstGeom>
        </p:spPr>
      </p:pic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597" b="59352"/>
          <a:stretch/>
        </p:blipFill>
        <p:spPr>
          <a:xfrm rot="16200000">
            <a:off x="3920644" y="372451"/>
            <a:ext cx="870494" cy="1314896"/>
          </a:xfrm>
          <a:prstGeom prst="rect">
            <a:avLst/>
          </a:prstGeom>
        </p:spPr>
      </p:pic>
      <p:sp>
        <p:nvSpPr>
          <p:cNvPr id="23" name="Forma libre 22"/>
          <p:cNvSpPr/>
          <p:nvPr/>
        </p:nvSpPr>
        <p:spPr>
          <a:xfrm>
            <a:off x="4479815" y="352231"/>
            <a:ext cx="731264" cy="171163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32253" y="-336580"/>
            <a:ext cx="477203" cy="1314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86A46-A89E-6044-AF53-D2B767560893}"/>
              </a:ext>
            </a:extLst>
          </p:cNvPr>
          <p:cNvSpPr txBox="1"/>
          <p:nvPr/>
        </p:nvSpPr>
        <p:spPr>
          <a:xfrm>
            <a:off x="622993" y="4179429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if we run out of space  in the array?   </a:t>
            </a:r>
          </a:p>
        </p:txBody>
      </p:sp>
    </p:spTree>
    <p:extLst>
      <p:ext uri="{BB962C8B-B14F-4D97-AF65-F5344CB8AC3E}">
        <p14:creationId xmlns:p14="http://schemas.microsoft.com/office/powerpoint/2010/main" val="107443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617480"/>
            <a:ext cx="0" cy="2010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 flipH="1">
            <a:off x="4972004" y="617480"/>
            <a:ext cx="25657" cy="2010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262827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854842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594739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20804"/>
              </p:ext>
            </p:extLst>
          </p:nvPr>
        </p:nvGraphicFramePr>
        <p:xfrm>
          <a:off x="614761" y="2836353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351904" y="3438333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3273" y="3641395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041995" y="2773629"/>
            <a:ext cx="2440893" cy="101566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PUSH(x)</a:t>
            </a:r>
          </a:p>
          <a:p>
            <a:r>
              <a:rPr lang="es-ES" sz="2000" dirty="0">
                <a:latin typeface="Consolas"/>
                <a:cs typeface="Consolas"/>
              </a:rPr>
              <a:t>   top=top+1</a:t>
            </a:r>
          </a:p>
          <a:p>
            <a:r>
              <a:rPr lang="es-ES" sz="2000" dirty="0">
                <a:latin typeface="Consolas"/>
                <a:cs typeface="Consolas"/>
              </a:rPr>
              <a:t>   A[top]=x</a:t>
            </a:r>
          </a:p>
        </p:txBody>
      </p: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3697540" y="1304927"/>
            <a:ext cx="1331798" cy="1314896"/>
          </a:xfrm>
          <a:prstGeom prst="rect">
            <a:avLst/>
          </a:prstGeom>
        </p:spPr>
      </p:pic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597" b="59352"/>
          <a:stretch/>
        </p:blipFill>
        <p:spPr>
          <a:xfrm rot="16200000">
            <a:off x="3920644" y="372451"/>
            <a:ext cx="870494" cy="1314896"/>
          </a:xfrm>
          <a:prstGeom prst="rect">
            <a:avLst/>
          </a:prstGeom>
        </p:spPr>
      </p:pic>
      <p:sp>
        <p:nvSpPr>
          <p:cNvPr id="23" name="Forma libre 22"/>
          <p:cNvSpPr/>
          <p:nvPr/>
        </p:nvSpPr>
        <p:spPr>
          <a:xfrm>
            <a:off x="4479815" y="352231"/>
            <a:ext cx="731264" cy="171163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32253" y="-336580"/>
            <a:ext cx="477203" cy="1314896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auto">
          <a:xfrm>
            <a:off x="6041995" y="3144111"/>
            <a:ext cx="2440893" cy="29794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414D6-FA99-4742-86CF-37031B37AE92}"/>
              </a:ext>
            </a:extLst>
          </p:cNvPr>
          <p:cNvSpPr txBox="1"/>
          <p:nvPr/>
        </p:nvSpPr>
        <p:spPr>
          <a:xfrm>
            <a:off x="821267" y="4284133"/>
            <a:ext cx="773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instruction will return an error! There are two ways of solving this problem !</a:t>
            </a:r>
          </a:p>
        </p:txBody>
      </p:sp>
    </p:spTree>
    <p:extLst>
      <p:ext uri="{BB962C8B-B14F-4D97-AF65-F5344CB8AC3E}">
        <p14:creationId xmlns:p14="http://schemas.microsoft.com/office/powerpoint/2010/main" val="421661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617480"/>
            <a:ext cx="0" cy="2010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 flipH="1">
            <a:off x="4972004" y="617480"/>
            <a:ext cx="25657" cy="2010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262827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854842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594739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26993"/>
              </p:ext>
            </p:extLst>
          </p:nvPr>
        </p:nvGraphicFramePr>
        <p:xfrm>
          <a:off x="614761" y="2836353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351904" y="3438333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3273" y="3641395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555977" y="2773629"/>
            <a:ext cx="3385687" cy="193899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PUSH(x)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</a:t>
            </a:r>
            <a:r>
              <a:rPr lang="es-ES" sz="2000" dirty="0" err="1">
                <a:latin typeface="Consolas"/>
                <a:cs typeface="Consolas"/>
              </a:rPr>
              <a:t>size</a:t>
            </a:r>
            <a:r>
              <a:rPr lang="es-ES" sz="2000" dirty="0">
                <a:latin typeface="Consolas"/>
                <a:cs typeface="Consolas"/>
              </a:rPr>
              <a:t>(A)-1)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1100" dirty="0" err="1">
                <a:latin typeface="Consolas"/>
                <a:cs typeface="Consolas"/>
              </a:rPr>
              <a:t>stack</a:t>
            </a:r>
            <a:r>
              <a:rPr lang="es-ES" sz="1100" dirty="0">
                <a:latin typeface="Consolas"/>
                <a:cs typeface="Consolas"/>
              </a:rPr>
              <a:t> </a:t>
            </a:r>
            <a:r>
              <a:rPr lang="es-ES" sz="1100" dirty="0" err="1">
                <a:latin typeface="Consolas"/>
                <a:cs typeface="Consolas"/>
              </a:rPr>
              <a:t>overflow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top=top+1</a:t>
            </a:r>
          </a:p>
          <a:p>
            <a:r>
              <a:rPr lang="es-ES" sz="2000" dirty="0">
                <a:latin typeface="Consolas"/>
                <a:cs typeface="Consolas"/>
              </a:rPr>
              <a:t>   A[top]=x</a:t>
            </a:r>
          </a:p>
        </p:txBody>
      </p: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3697540" y="1304927"/>
            <a:ext cx="1331798" cy="1314896"/>
          </a:xfrm>
          <a:prstGeom prst="rect">
            <a:avLst/>
          </a:prstGeom>
        </p:spPr>
      </p:pic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597" b="59352"/>
          <a:stretch/>
        </p:blipFill>
        <p:spPr>
          <a:xfrm rot="16200000">
            <a:off x="3920644" y="372451"/>
            <a:ext cx="870494" cy="1314896"/>
          </a:xfrm>
          <a:prstGeom prst="rect">
            <a:avLst/>
          </a:prstGeom>
        </p:spPr>
      </p:pic>
      <p:sp>
        <p:nvSpPr>
          <p:cNvPr id="23" name="Forma libre 22"/>
          <p:cNvSpPr/>
          <p:nvPr/>
        </p:nvSpPr>
        <p:spPr>
          <a:xfrm>
            <a:off x="4479815" y="352231"/>
            <a:ext cx="731264" cy="171163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32253" y="-336580"/>
            <a:ext cx="477203" cy="1314896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auto">
          <a:xfrm>
            <a:off x="5562065" y="3144111"/>
            <a:ext cx="3379599" cy="94052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3C954-8D35-3A42-9229-CEDA752DDECF}"/>
              </a:ext>
            </a:extLst>
          </p:cNvPr>
          <p:cNvSpPr txBox="1"/>
          <p:nvPr/>
        </p:nvSpPr>
        <p:spPr>
          <a:xfrm>
            <a:off x="5370195" y="1676223"/>
            <a:ext cx="39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 </a:t>
            </a:r>
            <a:r>
              <a:rPr lang="en-GB" dirty="0"/>
              <a:t>option:  stop adding any element if the array is full.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93FF8-7ACC-4B4A-A3FB-E7F0A94680FF}"/>
              </a:ext>
            </a:extLst>
          </p:cNvPr>
          <p:cNvCxnSpPr/>
          <p:nvPr/>
        </p:nvCxnSpPr>
        <p:spPr bwMode="auto">
          <a:xfrm>
            <a:off x="6874933" y="1962374"/>
            <a:ext cx="1286934" cy="11817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087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617480"/>
            <a:ext cx="0" cy="2010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 flipH="1">
            <a:off x="4972004" y="617480"/>
            <a:ext cx="25657" cy="2010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262827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854842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594739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54732"/>
              </p:ext>
            </p:extLst>
          </p:nvPr>
        </p:nvGraphicFramePr>
        <p:xfrm>
          <a:off x="614761" y="2757948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398938" y="3344247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20307" y="3547309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822503" y="2773629"/>
            <a:ext cx="3145963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PUSH(x)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</a:t>
            </a:r>
            <a:r>
              <a:rPr lang="es-ES" sz="2000" dirty="0" err="1">
                <a:latin typeface="Consolas"/>
                <a:cs typeface="Consolas"/>
              </a:rPr>
              <a:t>size</a:t>
            </a:r>
            <a:r>
              <a:rPr lang="es-ES" sz="2000" dirty="0">
                <a:latin typeface="Consolas"/>
                <a:cs typeface="Consolas"/>
              </a:rPr>
              <a:t>(A)-1)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extend&amp;copy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top=top+1</a:t>
            </a:r>
          </a:p>
          <a:p>
            <a:r>
              <a:rPr lang="es-ES" sz="2000" dirty="0">
                <a:latin typeface="Consolas"/>
                <a:cs typeface="Consolas"/>
              </a:rPr>
              <a:t>   A[top]=x</a:t>
            </a:r>
          </a:p>
        </p:txBody>
      </p: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3697540" y="1304927"/>
            <a:ext cx="1331798" cy="1314896"/>
          </a:xfrm>
          <a:prstGeom prst="rect">
            <a:avLst/>
          </a:prstGeom>
        </p:spPr>
      </p:pic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597" b="59352"/>
          <a:stretch/>
        </p:blipFill>
        <p:spPr>
          <a:xfrm rot="16200000">
            <a:off x="3920644" y="372451"/>
            <a:ext cx="870494" cy="1314896"/>
          </a:xfrm>
          <a:prstGeom prst="rect">
            <a:avLst/>
          </a:prstGeom>
        </p:spPr>
      </p:pic>
      <p:sp>
        <p:nvSpPr>
          <p:cNvPr id="23" name="Forma libre 22"/>
          <p:cNvSpPr/>
          <p:nvPr/>
        </p:nvSpPr>
        <p:spPr>
          <a:xfrm>
            <a:off x="4479815" y="352231"/>
            <a:ext cx="731264" cy="171163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32253" y="-336580"/>
            <a:ext cx="477203" cy="1314896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auto">
          <a:xfrm>
            <a:off x="5822503" y="3144111"/>
            <a:ext cx="3145963" cy="59933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39612"/>
              </p:ext>
            </p:extLst>
          </p:nvPr>
        </p:nvGraphicFramePr>
        <p:xfrm>
          <a:off x="630025" y="3996784"/>
          <a:ext cx="458105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Conector recto de flecha 24"/>
          <p:cNvCxnSpPr/>
          <p:nvPr/>
        </p:nvCxnSpPr>
        <p:spPr bwMode="auto">
          <a:xfrm flipV="1">
            <a:off x="2678214" y="4511771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583" y="471483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BFA61-7006-314E-92A8-3DDC80FB0B56}"/>
              </a:ext>
            </a:extLst>
          </p:cNvPr>
          <p:cNvSpPr txBox="1"/>
          <p:nvPr/>
        </p:nvSpPr>
        <p:spPr>
          <a:xfrm>
            <a:off x="5985933" y="190879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option: dynamic array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0305AC-8165-8B43-ADC4-38AF810A9E75}"/>
              </a:ext>
            </a:extLst>
          </p:cNvPr>
          <p:cNvCxnSpPr>
            <a:cxnSpLocks/>
          </p:cNvCxnSpPr>
          <p:nvPr/>
        </p:nvCxnSpPr>
        <p:spPr bwMode="auto">
          <a:xfrm>
            <a:off x="7395484" y="2235200"/>
            <a:ext cx="1257449" cy="908911"/>
          </a:xfrm>
          <a:prstGeom prst="straightConnector1">
            <a:avLst/>
          </a:prstGeom>
          <a:ln w="38100">
            <a:solidFill>
              <a:srgbClr val="5BBDBE"/>
            </a:solidFill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77AC32-6D51-3B42-B20B-43AFB53E9A54}"/>
              </a:ext>
            </a:extLst>
          </p:cNvPr>
          <p:cNvSpPr txBox="1"/>
          <p:nvPr/>
        </p:nvSpPr>
        <p:spPr>
          <a:xfrm>
            <a:off x="5900742" y="4714833"/>
            <a:ext cx="2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Complexity  is Theta(n)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E4D696-0822-8B40-BC49-3198CC89D461}"/>
              </a:ext>
            </a:extLst>
          </p:cNvPr>
          <p:cNvCxnSpPr>
            <a:cxnSpLocks/>
          </p:cNvCxnSpPr>
          <p:nvPr/>
        </p:nvCxnSpPr>
        <p:spPr bwMode="auto">
          <a:xfrm flipV="1">
            <a:off x="7142557" y="3743446"/>
            <a:ext cx="1264843" cy="1029783"/>
          </a:xfrm>
          <a:prstGeom prst="straightConnector1">
            <a:avLst/>
          </a:prstGeom>
          <a:ln w="38100">
            <a:solidFill>
              <a:srgbClr val="5BBDBE"/>
            </a:solidFill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4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167025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1015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86287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890458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827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1079" y="2571750"/>
            <a:ext cx="2299878" cy="70788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AFFDA-7559-794D-9C52-FB0B728C2B91}"/>
              </a:ext>
            </a:extLst>
          </p:cNvPr>
          <p:cNvSpPr txBox="1"/>
          <p:nvPr/>
        </p:nvSpPr>
        <p:spPr>
          <a:xfrm>
            <a:off x="1642534" y="4131236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assume that POP() doesn’t return the element removed.</a:t>
            </a:r>
          </a:p>
        </p:txBody>
      </p:sp>
    </p:spTree>
    <p:extLst>
      <p:ext uri="{BB962C8B-B14F-4D97-AF65-F5344CB8AC3E}">
        <p14:creationId xmlns:p14="http://schemas.microsoft.com/office/powerpoint/2010/main" val="47764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2125003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64900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01707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10372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41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1079" y="2571750"/>
            <a:ext cx="2299878" cy="70788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 top=top-1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5211080" y="2932422"/>
            <a:ext cx="2299878" cy="29794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55FB7-8307-DC47-BF18-D05BA3A679D7}"/>
              </a:ext>
            </a:extLst>
          </p:cNvPr>
          <p:cNvSpPr txBox="1"/>
          <p:nvPr/>
        </p:nvSpPr>
        <p:spPr>
          <a:xfrm>
            <a:off x="310372" y="4079474"/>
            <a:ext cx="852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delete an element of the top we only need to decrease the value of the variable top by 1</a:t>
            </a:r>
          </a:p>
        </p:txBody>
      </p:sp>
    </p:spTree>
    <p:extLst>
      <p:ext uri="{BB962C8B-B14F-4D97-AF65-F5344CB8AC3E}">
        <p14:creationId xmlns:p14="http://schemas.microsoft.com/office/powerpoint/2010/main" val="321122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2125003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64900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76568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10372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41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1079" y="2571750"/>
            <a:ext cx="3569006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(top==-1)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stack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  </a:t>
            </a:r>
          </a:p>
          <a:p>
            <a:r>
              <a:rPr lang="es-ES" sz="2000" dirty="0">
                <a:latin typeface="Consolas"/>
                <a:cs typeface="Consolas"/>
              </a:rPr>
              <a:t>  top=top-1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5211079" y="2946917"/>
            <a:ext cx="3569006" cy="91070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2FB75A-8FB6-6F47-95C4-CC263420A718}"/>
              </a:ext>
            </a:extLst>
          </p:cNvPr>
          <p:cNvCxnSpPr>
            <a:cxnSpLocks/>
          </p:cNvCxnSpPr>
          <p:nvPr/>
        </p:nvCxnSpPr>
        <p:spPr bwMode="auto">
          <a:xfrm flipV="1">
            <a:off x="2268841" y="3216493"/>
            <a:ext cx="2966225" cy="9197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BBDBE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ABF76E-8D1C-D04A-8A26-4A17E1F8BE80}"/>
              </a:ext>
            </a:extLst>
          </p:cNvPr>
          <p:cNvSpPr txBox="1"/>
          <p:nvPr/>
        </p:nvSpPr>
        <p:spPr>
          <a:xfrm>
            <a:off x="1271244" y="4151868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Checks if the stack is empty</a:t>
            </a:r>
          </a:p>
        </p:txBody>
      </p:sp>
    </p:spTree>
    <p:extLst>
      <p:ext uri="{BB962C8B-B14F-4D97-AF65-F5344CB8AC3E}">
        <p14:creationId xmlns:p14="http://schemas.microsoft.com/office/powerpoint/2010/main" val="128605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2125003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64900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41181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10372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41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1079" y="2571750"/>
            <a:ext cx="3569006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(top==-1)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stack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  </a:t>
            </a:r>
          </a:p>
          <a:p>
            <a:r>
              <a:rPr lang="es-ES" sz="2000" dirty="0">
                <a:latin typeface="Consolas"/>
                <a:cs typeface="Consolas"/>
              </a:rPr>
              <a:t>  top=top-1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466527"/>
            <a:ext cx="9144000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2400" dirty="0"/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4740747" y="308923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>
            <a:off x="4752045" y="3414126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>
            <a:off x="4747665" y="3739017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4743285" y="401686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31" y="2834168"/>
            <a:ext cx="47031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000" baseline="-25000" dirty="0"/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000" baseline="-25000" dirty="0"/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2000" baseline="-25000" dirty="0"/>
          </a:p>
          <a:p>
            <a:pPr marL="0" indent="0">
              <a:buClrTx/>
              <a:buFontTx/>
              <a:buNone/>
            </a:pPr>
            <a:endParaRPr lang="en-GB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92673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2125003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64900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33462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10372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41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1079" y="2571750"/>
            <a:ext cx="3569006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PEEK(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(top==-1)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stack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  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A[top]</a:t>
            </a:r>
          </a:p>
        </p:txBody>
      </p:sp>
      <p:pic>
        <p:nvPicPr>
          <p:cNvPr id="23" name="Imagen 22" descr="login scree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3241342" y="568129"/>
            <a:ext cx="308372" cy="514649"/>
          </a:xfrm>
          <a:prstGeom prst="rect">
            <a:avLst/>
          </a:prstGeom>
        </p:spPr>
      </p:pic>
      <p:cxnSp>
        <p:nvCxnSpPr>
          <p:cNvPr id="25" name="Conector recto de flecha 24"/>
          <p:cNvCxnSpPr/>
          <p:nvPr/>
        </p:nvCxnSpPr>
        <p:spPr bwMode="auto">
          <a:xfrm>
            <a:off x="3368352" y="938844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3655924" y="933323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3095779" y="866972"/>
            <a:ext cx="84847" cy="233789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 bwMode="auto">
          <a:xfrm>
            <a:off x="5211079" y="3873305"/>
            <a:ext cx="3569006" cy="30981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6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2125003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64900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81420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10372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41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1079" y="2571750"/>
            <a:ext cx="3569006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PEEK(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(top==-1)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stack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  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A[top]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466527"/>
            <a:ext cx="9144000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2400" dirty="0"/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4740747" y="308923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>
            <a:off x="4752045" y="3414126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>
            <a:off x="4747665" y="3739017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4743285" y="401686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31" y="2834168"/>
            <a:ext cx="47031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000" baseline="-25000" dirty="0"/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000" baseline="-25000" dirty="0"/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2000" baseline="-25000" dirty="0"/>
          </a:p>
          <a:p>
            <a:pPr marL="0" indent="0">
              <a:buClrTx/>
              <a:buFontTx/>
              <a:buNone/>
            </a:pPr>
            <a:endParaRPr lang="en-GB" sz="2000" baseline="-25000" dirty="0"/>
          </a:p>
        </p:txBody>
      </p:sp>
      <p:pic>
        <p:nvPicPr>
          <p:cNvPr id="23" name="Imagen 22" descr="login scree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3241342" y="568129"/>
            <a:ext cx="308372" cy="514649"/>
          </a:xfrm>
          <a:prstGeom prst="rect">
            <a:avLst/>
          </a:prstGeom>
        </p:spPr>
      </p:pic>
      <p:cxnSp>
        <p:nvCxnSpPr>
          <p:cNvPr id="25" name="Conector recto de flecha 24"/>
          <p:cNvCxnSpPr/>
          <p:nvPr/>
        </p:nvCxnSpPr>
        <p:spPr bwMode="auto">
          <a:xfrm>
            <a:off x="3368352" y="938844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3655924" y="933323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3095779" y="866972"/>
            <a:ext cx="84847" cy="2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6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3674314" y="567920"/>
            <a:ext cx="1331798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82251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56241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64056"/>
              </p:ext>
            </p:extLst>
          </p:nvPr>
        </p:nvGraphicFramePr>
        <p:xfrm>
          <a:off x="332557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>
            <a:endCxn id="2" idx="2"/>
          </p:cNvCxnSpPr>
          <p:nvPr/>
        </p:nvCxnSpPr>
        <p:spPr bwMode="auto">
          <a:xfrm flipV="1">
            <a:off x="1878172" y="3893082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541" y="409614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7467" y="3916908"/>
            <a:ext cx="396386" cy="607701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573228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2111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81353" y="365896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8122811" y="4203451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91690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51266" y="405427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579879"/>
            <a:ext cx="396386" cy="607701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923559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57462" y="406092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6317286" y="388373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81253" y="3582938"/>
            <a:ext cx="396386" cy="60770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0343" y="408126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7220167" y="388678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5907815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14433" y="3019153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93523" y="31565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5822080" y="3711273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6725527" y="3717793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7628071" y="371779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27083" y="2509426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971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2125003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64900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35529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10372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41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211079" y="2571750"/>
            <a:ext cx="2863935" cy="132343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ISEMPTY(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(top==-1)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TRUE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FALSE</a:t>
            </a:r>
          </a:p>
        </p:txBody>
      </p:sp>
      <p:pic>
        <p:nvPicPr>
          <p:cNvPr id="24" name="Imagen 23" descr="question mark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3982962" y="907349"/>
            <a:ext cx="737076" cy="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4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2125003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64900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90933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10372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41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211079" y="2571750"/>
            <a:ext cx="2863935" cy="132343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ISEMPTY(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(top==-1)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TRUE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466527"/>
            <a:ext cx="9144000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2400" dirty="0"/>
          </a:p>
        </p:txBody>
      </p:sp>
      <p:cxnSp>
        <p:nvCxnSpPr>
          <p:cNvPr id="14" name="Conector recto de flecha 13"/>
          <p:cNvCxnSpPr/>
          <p:nvPr/>
        </p:nvCxnSpPr>
        <p:spPr bwMode="auto">
          <a:xfrm>
            <a:off x="4740747" y="308923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ector recto de flecha 16"/>
          <p:cNvCxnSpPr/>
          <p:nvPr/>
        </p:nvCxnSpPr>
        <p:spPr bwMode="auto">
          <a:xfrm>
            <a:off x="4752045" y="3414126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ector recto de flecha 17"/>
          <p:cNvCxnSpPr/>
          <p:nvPr/>
        </p:nvCxnSpPr>
        <p:spPr bwMode="auto">
          <a:xfrm>
            <a:off x="4747665" y="3739017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5799" y="2834168"/>
            <a:ext cx="47031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000" baseline="-25000" dirty="0"/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000" baseline="-25000" dirty="0"/>
          </a:p>
          <a:p>
            <a:pPr marL="0" indent="0">
              <a:buClrTx/>
              <a:buNone/>
            </a:pPr>
            <a:endParaRPr lang="en-GB" sz="2000" baseline="-25000" dirty="0"/>
          </a:p>
          <a:p>
            <a:pPr marL="0" indent="0">
              <a:buClrTx/>
              <a:buFontTx/>
              <a:buNone/>
            </a:pPr>
            <a:endParaRPr lang="en-GB" sz="2000" baseline="-25000" dirty="0"/>
          </a:p>
        </p:txBody>
      </p:sp>
      <p:pic>
        <p:nvPicPr>
          <p:cNvPr id="22" name="Imagen 21" descr="question mark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3982962" y="907349"/>
            <a:ext cx="737076" cy="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3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49636"/>
              </p:ext>
            </p:extLst>
          </p:nvPr>
        </p:nvGraphicFramePr>
        <p:xfrm>
          <a:off x="4283960" y="7654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Conector recto de flecha 26"/>
          <p:cNvCxnSpPr>
            <a:endCxn id="26" idx="2"/>
          </p:cNvCxnSpPr>
          <p:nvPr/>
        </p:nvCxnSpPr>
        <p:spPr bwMode="auto">
          <a:xfrm flipV="1">
            <a:off x="5829575" y="1367409"/>
            <a:ext cx="0" cy="3051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50944" y="15704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8659" y="119170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grpSp>
        <p:nvGrpSpPr>
          <p:cNvPr id="4" name="Agrupar 3"/>
          <p:cNvGrpSpPr/>
          <p:nvPr/>
        </p:nvGrpSpPr>
        <p:grpSpPr>
          <a:xfrm>
            <a:off x="0" y="48788"/>
            <a:ext cx="2142476" cy="1842479"/>
            <a:chOff x="2855185" y="48788"/>
            <a:chExt cx="2142476" cy="1842479"/>
          </a:xfrm>
        </p:grpSpPr>
        <p:pic>
          <p:nvPicPr>
            <p:cNvPr id="19" name="Imagen 18" descr="colour_boxe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7" t="20947" r="37816" b="59352"/>
            <a:stretch/>
          </p:blipFill>
          <p:spPr>
            <a:xfrm rot="16200000">
              <a:off x="3674314" y="567920"/>
              <a:ext cx="1331798" cy="1314896"/>
            </a:xfrm>
            <a:prstGeom prst="rect">
              <a:avLst/>
            </a:prstGeom>
          </p:spPr>
        </p:pic>
        <p:cxnSp>
          <p:nvCxnSpPr>
            <p:cNvPr id="21" name="Conector recto 20"/>
            <p:cNvCxnSpPr/>
            <p:nvPr/>
          </p:nvCxnSpPr>
          <p:spPr bwMode="auto">
            <a:xfrm>
              <a:off x="3721252" y="559469"/>
              <a:ext cx="0" cy="13317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4972004" y="559469"/>
              <a:ext cx="0" cy="13317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Conector recto 22"/>
            <p:cNvCxnSpPr/>
            <p:nvPr/>
          </p:nvCxnSpPr>
          <p:spPr bwMode="auto">
            <a:xfrm flipH="1">
              <a:off x="3721252" y="1891267"/>
              <a:ext cx="12507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de flecha 23"/>
            <p:cNvCxnSpPr/>
            <p:nvPr/>
          </p:nvCxnSpPr>
          <p:spPr bwMode="auto">
            <a:xfrm>
              <a:off x="3368352" y="822517"/>
              <a:ext cx="3144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55185" y="562414"/>
              <a:ext cx="647982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top</a:t>
              </a:r>
              <a:endParaRPr lang="en-GB" sz="2000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78215" y="48788"/>
              <a:ext cx="105052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STACK</a:t>
              </a:r>
              <a:endParaRPr lang="en-GB" sz="2000" dirty="0"/>
            </a:p>
          </p:txBody>
        </p:sp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01227"/>
              </p:ext>
            </p:extLst>
          </p:nvPr>
        </p:nvGraphicFramePr>
        <p:xfrm>
          <a:off x="1524000" y="23587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TIME COMPLEXITY 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OPERATION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BEST</a:t>
                      </a:r>
                      <a:r>
                        <a:rPr lang="en-GB" sz="1800" baseline="0" dirty="0">
                          <a:latin typeface="Roboto Slab" pitchFamily="2" charset="0"/>
                          <a:ea typeface="Roboto Slab" pitchFamily="2" charset="0"/>
                        </a:rPr>
                        <a:t> CASE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WORST</a:t>
                      </a:r>
                      <a:r>
                        <a:rPr lang="en-GB" sz="1800" baseline="0" dirty="0">
                          <a:latin typeface="Roboto Slab" pitchFamily="2" charset="0"/>
                          <a:ea typeface="Roboto Slab" pitchFamily="2" charset="0"/>
                        </a:rPr>
                        <a:t> CASE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PUSH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POP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PEEK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ISEMPTY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3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3674314" y="567920"/>
            <a:ext cx="1331798" cy="1314896"/>
          </a:xfrm>
          <a:prstGeom prst="rect">
            <a:avLst/>
          </a:prstGeom>
        </p:spPr>
      </p:pic>
      <p:cxnSp>
        <p:nvCxnSpPr>
          <p:cNvPr id="18" name="Conector recto 17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3368352" y="82251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56241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19514" y="3917310"/>
            <a:ext cx="396386" cy="607701"/>
          </a:xfrm>
          <a:prstGeom prst="rect">
            <a:avLst/>
          </a:prstGeom>
        </p:spPr>
      </p:pic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4223" y="3573630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308196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3400" y="365936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27" name="Agrupar 26"/>
          <p:cNvGrpSpPr/>
          <p:nvPr/>
        </p:nvGrpSpPr>
        <p:grpSpPr>
          <a:xfrm>
            <a:off x="2964858" y="4203853"/>
            <a:ext cx="283989" cy="200543"/>
            <a:chOff x="5320311" y="1105149"/>
            <a:chExt cx="236505" cy="150213"/>
          </a:xfrm>
        </p:grpSpPr>
        <p:cxnSp>
          <p:nvCxnSpPr>
            <p:cNvPr id="28" name="Conector recto 2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ector recto 2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Conector recto 2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1" name="Imagen 3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4223" y="3917310"/>
            <a:ext cx="396386" cy="60770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313" y="405468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419" y="3580281"/>
            <a:ext cx="396386" cy="607701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419" y="3923961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509" y="406133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6" name="Conector angular 35"/>
          <p:cNvCxnSpPr/>
          <p:nvPr/>
        </p:nvCxnSpPr>
        <p:spPr bwMode="auto">
          <a:xfrm flipV="1">
            <a:off x="1159333" y="388413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23300" y="3583340"/>
            <a:ext cx="396386" cy="607701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02390" y="408166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9" name="Conector angular 38"/>
          <p:cNvCxnSpPr/>
          <p:nvPr/>
        </p:nvCxnSpPr>
        <p:spPr bwMode="auto">
          <a:xfrm flipV="1">
            <a:off x="2062214" y="388719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 rot="5400000" flipV="1">
            <a:off x="749862" y="355472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3019555"/>
            <a:ext cx="396386" cy="607701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5570" y="315692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45" name="Rectángulo 44"/>
          <p:cNvSpPr/>
          <p:nvPr/>
        </p:nvSpPr>
        <p:spPr bwMode="auto">
          <a:xfrm>
            <a:off x="664127" y="371167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1567574" y="3718195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2470118" y="371819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9130" y="2509828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21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689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3368352" y="207699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1689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308196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pSp>
        <p:nvGrpSpPr>
          <p:cNvPr id="27" name="Agrupar 26"/>
          <p:cNvGrpSpPr/>
          <p:nvPr/>
        </p:nvGrpSpPr>
        <p:grpSpPr>
          <a:xfrm>
            <a:off x="720651" y="3718195"/>
            <a:ext cx="283989" cy="200543"/>
            <a:chOff x="5320311" y="1105149"/>
            <a:chExt cx="236505" cy="150213"/>
          </a:xfrm>
        </p:grpSpPr>
        <p:cxnSp>
          <p:nvCxnSpPr>
            <p:cNvPr id="28" name="Conector recto 2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ector recto 2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Conector recto 2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Conector recto de flecha 41"/>
          <p:cNvCxnSpPr/>
          <p:nvPr/>
        </p:nvCxnSpPr>
        <p:spPr bwMode="auto">
          <a:xfrm rot="5400000" flipV="1">
            <a:off x="749862" y="355472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3019555"/>
            <a:ext cx="396386" cy="607701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14" y="3156925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9130" y="2509828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21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40" name="Forma libre 39"/>
          <p:cNvSpPr/>
          <p:nvPr/>
        </p:nvSpPr>
        <p:spPr>
          <a:xfrm>
            <a:off x="4479815" y="320869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1" name="Imagen 40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32253" y="-336580"/>
            <a:ext cx="477203" cy="1314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235615-335F-9C40-BDAE-10362458B3A3}"/>
              </a:ext>
            </a:extLst>
          </p:cNvPr>
          <p:cNvSpPr txBox="1"/>
          <p:nvPr/>
        </p:nvSpPr>
        <p:spPr>
          <a:xfrm>
            <a:off x="3278464" y="2712635"/>
            <a:ext cx="548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start with an empty stack,  top points to NULL</a:t>
            </a:r>
          </a:p>
        </p:txBody>
      </p:sp>
    </p:spTree>
    <p:extLst>
      <p:ext uri="{BB962C8B-B14F-4D97-AF65-F5344CB8AC3E}">
        <p14:creationId xmlns:p14="http://schemas.microsoft.com/office/powerpoint/2010/main" val="408534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3368352" y="1653610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393507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308196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rot="5400000" flipV="1">
            <a:off x="749862" y="355472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3019555"/>
            <a:ext cx="396386" cy="607701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3156925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9130" y="2509828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21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40" name="Forma libre 39"/>
          <p:cNvSpPr/>
          <p:nvPr/>
        </p:nvSpPr>
        <p:spPr>
          <a:xfrm>
            <a:off x="4479815" y="320869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1" name="Imagen 40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075953" y="995217"/>
            <a:ext cx="477203" cy="1314896"/>
          </a:xfrm>
          <a:prstGeom prst="rect">
            <a:avLst/>
          </a:prstGeom>
        </p:spPr>
      </p:pic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6875" y="3886809"/>
            <a:ext cx="396386" cy="607701"/>
          </a:xfrm>
          <a:prstGeom prst="rect">
            <a:avLst/>
          </a:prstGeom>
        </p:spPr>
      </p:pic>
      <p:grpSp>
        <p:nvGrpSpPr>
          <p:cNvPr id="24" name="Agrupar 23"/>
          <p:cNvGrpSpPr/>
          <p:nvPr/>
        </p:nvGrpSpPr>
        <p:grpSpPr>
          <a:xfrm>
            <a:off x="1162219" y="4173352"/>
            <a:ext cx="283989" cy="200543"/>
            <a:chOff x="5320311" y="1105149"/>
            <a:chExt cx="236505" cy="150213"/>
          </a:xfrm>
        </p:grpSpPr>
        <p:cxnSp>
          <p:nvCxnSpPr>
            <p:cNvPr id="26" name="Conector recto 2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0661" y="3552839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9751" y="4051167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667479" y="3687694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8ACCD-290F-1341-9E60-606096BB3AEF}"/>
              </a:ext>
            </a:extLst>
          </p:cNvPr>
          <p:cNvSpPr txBox="1"/>
          <p:nvPr/>
        </p:nvSpPr>
        <p:spPr>
          <a:xfrm>
            <a:off x="5419493" y="1227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997D7-4A75-4C44-97F1-57A44C264291}"/>
              </a:ext>
            </a:extLst>
          </p:cNvPr>
          <p:cNvSpPr txBox="1"/>
          <p:nvPr/>
        </p:nvSpPr>
        <p:spPr>
          <a:xfrm>
            <a:off x="3368352" y="3241743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  point to the address of the new element</a:t>
            </a:r>
          </a:p>
        </p:txBody>
      </p:sp>
    </p:spTree>
    <p:extLst>
      <p:ext uri="{BB962C8B-B14F-4D97-AF65-F5344CB8AC3E}">
        <p14:creationId xmlns:p14="http://schemas.microsoft.com/office/powerpoint/2010/main" val="282746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3368352" y="127726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01716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308196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rot="5400000" flipV="1">
            <a:off x="749862" y="355472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3019555"/>
            <a:ext cx="396386" cy="607701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3125563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9130" y="2509828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21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40" name="Forma libre 39"/>
          <p:cNvSpPr/>
          <p:nvPr/>
        </p:nvSpPr>
        <p:spPr>
          <a:xfrm>
            <a:off x="4479815" y="320869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3887507" y="801664"/>
            <a:ext cx="885609" cy="1314896"/>
          </a:xfrm>
          <a:prstGeom prst="rect">
            <a:avLst/>
          </a:prstGeom>
        </p:spPr>
      </p:pic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16870" y="3917310"/>
            <a:ext cx="396386" cy="607701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>
            <a:off x="2062214" y="4203853"/>
            <a:ext cx="283989" cy="200543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580281"/>
            <a:ext cx="396386" cy="607701"/>
          </a:xfrm>
          <a:prstGeom prst="rect">
            <a:avLst/>
          </a:prstGeom>
        </p:spPr>
      </p:pic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923961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6865" y="406133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656" y="3583340"/>
            <a:ext cx="396386" cy="607701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746" y="408166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48" name="Conector angular 47"/>
          <p:cNvCxnSpPr/>
          <p:nvPr/>
        </p:nvCxnSpPr>
        <p:spPr bwMode="auto">
          <a:xfrm flipV="1">
            <a:off x="1159570" y="388719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 bwMode="auto">
          <a:xfrm>
            <a:off x="664930" y="3718195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1567474" y="371819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37915-5A09-CE4C-B519-83A659EDF795}"/>
              </a:ext>
            </a:extLst>
          </p:cNvPr>
          <p:cNvSpPr txBox="1"/>
          <p:nvPr/>
        </p:nvSpPr>
        <p:spPr>
          <a:xfrm>
            <a:off x="3457349" y="2954322"/>
            <a:ext cx="554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execute another push operation we just insert a new element at beginning of the list! </a:t>
            </a:r>
          </a:p>
        </p:txBody>
      </p:sp>
    </p:spTree>
    <p:extLst>
      <p:ext uri="{BB962C8B-B14F-4D97-AF65-F5344CB8AC3E}">
        <p14:creationId xmlns:p14="http://schemas.microsoft.com/office/powerpoint/2010/main" val="4108091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3368352" y="127726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01716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308196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rot="5400000" flipV="1">
            <a:off x="749862" y="355472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3019555"/>
            <a:ext cx="396386" cy="607701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3125563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9130" y="2509828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21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40" name="Forma libre 39"/>
          <p:cNvSpPr/>
          <p:nvPr/>
        </p:nvSpPr>
        <p:spPr>
          <a:xfrm>
            <a:off x="4479815" y="320869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3887507" y="801664"/>
            <a:ext cx="885609" cy="1314896"/>
          </a:xfrm>
          <a:prstGeom prst="rect">
            <a:avLst/>
          </a:prstGeom>
        </p:spPr>
      </p:pic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16870" y="3917310"/>
            <a:ext cx="396386" cy="607701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>
            <a:off x="2062214" y="4203853"/>
            <a:ext cx="283989" cy="200543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580281"/>
            <a:ext cx="396386" cy="607701"/>
          </a:xfrm>
          <a:prstGeom prst="rect">
            <a:avLst/>
          </a:prstGeom>
        </p:spPr>
      </p:pic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923961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6865" y="406133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656" y="3583340"/>
            <a:ext cx="396386" cy="607701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746" y="408166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48" name="Conector angular 47"/>
          <p:cNvCxnSpPr/>
          <p:nvPr/>
        </p:nvCxnSpPr>
        <p:spPr bwMode="auto">
          <a:xfrm flipV="1">
            <a:off x="1159570" y="388719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 bwMode="auto">
          <a:xfrm>
            <a:off x="664930" y="3718195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1567474" y="371819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211079" y="2571750"/>
            <a:ext cx="3569006" cy="132343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PUSH(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newNode</a:t>
            </a:r>
            <a:r>
              <a:rPr lang="es-ES" sz="2000" dirty="0">
                <a:latin typeface="Consolas"/>
                <a:cs typeface="Consolas"/>
              </a:rPr>
              <a:t>=new </a:t>
            </a:r>
            <a:r>
              <a:rPr lang="es-ES" sz="2000" dirty="0" err="1">
                <a:latin typeface="Consolas"/>
                <a:cs typeface="Consolas"/>
              </a:rPr>
              <a:t>Node</a:t>
            </a:r>
            <a:r>
              <a:rPr lang="es-ES" sz="2000" dirty="0">
                <a:latin typeface="Consolas"/>
                <a:cs typeface="Consolas"/>
              </a:rPr>
              <a:t>(data)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newNode</a:t>
            </a:r>
            <a:r>
              <a:rPr lang="es-ES" sz="2000" dirty="0">
                <a:latin typeface="Consolas"/>
                <a:cs typeface="Consolas"/>
              </a:rPr>
              <a:t>-&gt;</a:t>
            </a:r>
            <a:r>
              <a:rPr lang="es-ES" sz="2000" dirty="0" err="1">
                <a:latin typeface="Consolas"/>
                <a:cs typeface="Consolas"/>
              </a:rPr>
              <a:t>next</a:t>
            </a:r>
            <a:r>
              <a:rPr lang="es-ES" sz="2000" dirty="0">
                <a:latin typeface="Consolas"/>
                <a:cs typeface="Consolas"/>
              </a:rPr>
              <a:t>=top</a:t>
            </a:r>
          </a:p>
          <a:p>
            <a:r>
              <a:rPr lang="es-ES" sz="2000" dirty="0">
                <a:latin typeface="Consolas"/>
                <a:cs typeface="Consolas"/>
              </a:rPr>
              <a:t>  top=</a:t>
            </a:r>
            <a:r>
              <a:rPr lang="es-ES" sz="2000" dirty="0" err="1">
                <a:latin typeface="Consolas"/>
                <a:cs typeface="Consolas"/>
              </a:rPr>
              <a:t>newNode</a:t>
            </a:r>
            <a:endParaRPr lang="es-E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810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3368352" y="127726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01716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308196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rot="5400000" flipV="1">
            <a:off x="749862" y="355472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3019555"/>
            <a:ext cx="396386" cy="607701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3125563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9130" y="2509828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21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40" name="Forma libre 39"/>
          <p:cNvSpPr/>
          <p:nvPr/>
        </p:nvSpPr>
        <p:spPr>
          <a:xfrm>
            <a:off x="4479815" y="320869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3887507" y="801664"/>
            <a:ext cx="885609" cy="1314896"/>
          </a:xfrm>
          <a:prstGeom prst="rect">
            <a:avLst/>
          </a:prstGeom>
        </p:spPr>
      </p:pic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16870" y="3917310"/>
            <a:ext cx="396386" cy="607701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>
            <a:off x="2062214" y="4203853"/>
            <a:ext cx="283989" cy="200543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580281"/>
            <a:ext cx="396386" cy="607701"/>
          </a:xfrm>
          <a:prstGeom prst="rect">
            <a:avLst/>
          </a:prstGeom>
        </p:spPr>
      </p:pic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923961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6865" y="406133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656" y="3583340"/>
            <a:ext cx="396386" cy="607701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746" y="408166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48" name="Conector angular 47"/>
          <p:cNvCxnSpPr/>
          <p:nvPr/>
        </p:nvCxnSpPr>
        <p:spPr bwMode="auto">
          <a:xfrm flipV="1">
            <a:off x="1159570" y="388719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 bwMode="auto">
          <a:xfrm>
            <a:off x="664930" y="3718195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1567474" y="371819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211079" y="2571750"/>
            <a:ext cx="3569006" cy="132343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PUSH(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newNode</a:t>
            </a:r>
            <a:r>
              <a:rPr lang="es-ES" sz="2000" dirty="0">
                <a:latin typeface="Consolas"/>
                <a:cs typeface="Consolas"/>
              </a:rPr>
              <a:t>=new </a:t>
            </a:r>
            <a:r>
              <a:rPr lang="es-ES" sz="2000" dirty="0" err="1">
                <a:latin typeface="Consolas"/>
                <a:cs typeface="Consolas"/>
              </a:rPr>
              <a:t>Node</a:t>
            </a:r>
            <a:r>
              <a:rPr lang="es-ES" sz="2000" dirty="0">
                <a:latin typeface="Consolas"/>
                <a:cs typeface="Consolas"/>
              </a:rPr>
              <a:t>(data)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newNode</a:t>
            </a:r>
            <a:r>
              <a:rPr lang="es-ES" sz="2000" dirty="0">
                <a:latin typeface="Consolas"/>
                <a:cs typeface="Consolas"/>
              </a:rPr>
              <a:t>-&gt;</a:t>
            </a:r>
            <a:r>
              <a:rPr lang="es-ES" sz="2000" dirty="0" err="1">
                <a:latin typeface="Consolas"/>
                <a:cs typeface="Consolas"/>
              </a:rPr>
              <a:t>next</a:t>
            </a:r>
            <a:r>
              <a:rPr lang="es-ES" sz="2000" dirty="0">
                <a:latin typeface="Consolas"/>
                <a:cs typeface="Consolas"/>
              </a:rPr>
              <a:t>=top</a:t>
            </a:r>
          </a:p>
          <a:p>
            <a:r>
              <a:rPr lang="es-ES" sz="2000" dirty="0">
                <a:latin typeface="Consolas"/>
                <a:cs typeface="Consolas"/>
              </a:rPr>
              <a:t>  top=</a:t>
            </a:r>
            <a:r>
              <a:rPr lang="es-ES" sz="2000" dirty="0" err="1">
                <a:latin typeface="Consolas"/>
                <a:cs typeface="Consolas"/>
              </a:rPr>
              <a:t>newNode</a:t>
            </a:r>
            <a:endParaRPr lang="es-ES" sz="2000" dirty="0">
              <a:latin typeface="Consolas"/>
              <a:cs typeface="Consolas"/>
            </a:endParaRPr>
          </a:p>
        </p:txBody>
      </p:sp>
      <p:cxnSp>
        <p:nvCxnSpPr>
          <p:cNvPr id="32" name="Conector recto de flecha 31"/>
          <p:cNvCxnSpPr/>
          <p:nvPr/>
        </p:nvCxnSpPr>
        <p:spPr bwMode="auto">
          <a:xfrm>
            <a:off x="4740747" y="308923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Conector recto de flecha 32"/>
          <p:cNvCxnSpPr/>
          <p:nvPr/>
        </p:nvCxnSpPr>
        <p:spPr bwMode="auto">
          <a:xfrm>
            <a:off x="4752045" y="3414126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Conector recto de flecha 33"/>
          <p:cNvCxnSpPr/>
          <p:nvPr/>
        </p:nvCxnSpPr>
        <p:spPr bwMode="auto">
          <a:xfrm>
            <a:off x="4747665" y="3739017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5799" y="2834168"/>
            <a:ext cx="47031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000" baseline="-25000" dirty="0"/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000" baseline="-25000" dirty="0"/>
          </a:p>
          <a:p>
            <a:pPr marL="0" indent="0">
              <a:buClrTx/>
              <a:buNone/>
            </a:pPr>
            <a:endParaRPr lang="en-GB" sz="2000" baseline="-25000" dirty="0"/>
          </a:p>
          <a:p>
            <a:pPr marL="0" indent="0">
              <a:buClrTx/>
              <a:buFontTx/>
              <a:buNone/>
            </a:pPr>
            <a:endParaRPr lang="en-GB" sz="2000" baseline="-250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560613"/>
            <a:ext cx="9144000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072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211079" y="2571750"/>
            <a:ext cx="2299878" cy="70788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16" name="Conector recto de flecha 15"/>
          <p:cNvCxnSpPr/>
          <p:nvPr/>
        </p:nvCxnSpPr>
        <p:spPr bwMode="auto">
          <a:xfrm rot="5400000" flipV="1">
            <a:off x="749862" y="330382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16870" y="3666414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062214" y="3952957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329385"/>
            <a:ext cx="396386" cy="607701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673065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6865" y="3810435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656" y="3332444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746" y="3830772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 bwMode="auto">
          <a:xfrm flipV="1">
            <a:off x="1159570" y="363629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ángulo 31"/>
          <p:cNvSpPr/>
          <p:nvPr/>
        </p:nvSpPr>
        <p:spPr bwMode="auto">
          <a:xfrm>
            <a:off x="664930" y="3467299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1567474" y="3467299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3887507" y="801664"/>
            <a:ext cx="885609" cy="1314896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3368352" y="127726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01716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F2079-C3BA-8B46-A37B-FF66CFDF1CCE}"/>
              </a:ext>
            </a:extLst>
          </p:cNvPr>
          <p:cNvSpPr txBox="1"/>
          <p:nvPr/>
        </p:nvSpPr>
        <p:spPr>
          <a:xfrm>
            <a:off x="2855185" y="4399365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 the same as removing the 1st element of the list!</a:t>
            </a:r>
          </a:p>
        </p:txBody>
      </p:sp>
    </p:spTree>
    <p:extLst>
      <p:ext uri="{BB962C8B-B14F-4D97-AF65-F5344CB8AC3E}">
        <p14:creationId xmlns:p14="http://schemas.microsoft.com/office/powerpoint/2010/main" val="7316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3674314" y="567920"/>
            <a:ext cx="1331798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82251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56241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99351"/>
              </p:ext>
            </p:extLst>
          </p:nvPr>
        </p:nvGraphicFramePr>
        <p:xfrm>
          <a:off x="332557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>
            <a:endCxn id="2" idx="2"/>
          </p:cNvCxnSpPr>
          <p:nvPr/>
        </p:nvCxnSpPr>
        <p:spPr bwMode="auto">
          <a:xfrm flipV="1">
            <a:off x="1878172" y="3893082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541" y="409614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7467" y="3916908"/>
            <a:ext cx="396386" cy="607701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573228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2111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81353" y="365896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8122811" y="4203451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91690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51266" y="405427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579879"/>
            <a:ext cx="396386" cy="607701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923559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57462" y="406092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6317286" y="388373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81253" y="3582938"/>
            <a:ext cx="396386" cy="60770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0343" y="408126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7220167" y="388678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5907815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14433" y="3019153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93523" y="31565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5822080" y="3711273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6725527" y="3717793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7628071" y="371779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27083" y="2509426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4" name="Abrir corchete 3"/>
          <p:cNvSpPr/>
          <p:nvPr/>
        </p:nvSpPr>
        <p:spPr bwMode="auto">
          <a:xfrm rot="16200000">
            <a:off x="2745468" y="3269388"/>
            <a:ext cx="180373" cy="1176264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2114" y="4016291"/>
            <a:ext cx="182890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Unused memory space</a:t>
            </a:r>
            <a:endParaRPr lang="en-GB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07897-C55B-724C-8755-133B03F75418}"/>
              </a:ext>
            </a:extLst>
          </p:cNvPr>
          <p:cNvSpPr txBox="1"/>
          <p:nvPr/>
        </p:nvSpPr>
        <p:spPr>
          <a:xfrm>
            <a:off x="127000" y="4679531"/>
            <a:ext cx="44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Drawbacks: unused memory or insufficient memory space</a:t>
            </a:r>
          </a:p>
        </p:txBody>
      </p:sp>
    </p:spTree>
    <p:extLst>
      <p:ext uri="{BB962C8B-B14F-4D97-AF65-F5344CB8AC3E}">
        <p14:creationId xmlns:p14="http://schemas.microsoft.com/office/powerpoint/2010/main" val="2729526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211079" y="2571750"/>
            <a:ext cx="3427992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list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top=top-&gt;</a:t>
            </a:r>
            <a:r>
              <a:rPr lang="es-ES" sz="2000" dirty="0" err="1">
                <a:latin typeface="Consolas"/>
                <a:cs typeface="Consolas"/>
              </a:rPr>
              <a:t>next</a:t>
            </a:r>
            <a:r>
              <a:rPr lang="es-ES" sz="20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16" name="Conector recto de flecha 15"/>
          <p:cNvCxnSpPr/>
          <p:nvPr/>
        </p:nvCxnSpPr>
        <p:spPr bwMode="auto">
          <a:xfrm rot="5400000" flipV="1">
            <a:off x="749862" y="330382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16870" y="3666414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062214" y="3952957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329385"/>
            <a:ext cx="396386" cy="607701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673065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6865" y="3810435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656" y="3332444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746" y="3830772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 bwMode="auto">
          <a:xfrm flipV="1">
            <a:off x="1159570" y="363629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ángulo 31"/>
          <p:cNvSpPr/>
          <p:nvPr/>
        </p:nvSpPr>
        <p:spPr bwMode="auto">
          <a:xfrm>
            <a:off x="664930" y="3467299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1567474" y="3467299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3887507" y="801664"/>
            <a:ext cx="885609" cy="1314896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3368352" y="127726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01716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70744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adroTexto 36"/>
          <p:cNvSpPr txBox="1"/>
          <p:nvPr/>
        </p:nvSpPr>
        <p:spPr>
          <a:xfrm>
            <a:off x="5211079" y="2571750"/>
            <a:ext cx="3427992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list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top=top-&gt;</a:t>
            </a:r>
            <a:r>
              <a:rPr lang="es-ES" sz="2000" dirty="0" err="1">
                <a:latin typeface="Consolas"/>
                <a:cs typeface="Consolas"/>
              </a:rPr>
              <a:t>next</a:t>
            </a:r>
            <a:r>
              <a:rPr lang="es-ES" sz="2000" dirty="0">
                <a:latin typeface="Consolas"/>
                <a:cs typeface="Consolas"/>
              </a:rPr>
              <a:t>   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16" name="Conector recto de flecha 15"/>
          <p:cNvCxnSpPr/>
          <p:nvPr/>
        </p:nvCxnSpPr>
        <p:spPr bwMode="auto">
          <a:xfrm rot="5400000" flipV="1">
            <a:off x="749862" y="330382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16870" y="3666414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062214" y="3952957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329385"/>
            <a:ext cx="396386" cy="607701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673065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6865" y="3810435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656" y="3332444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746" y="3830772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 bwMode="auto">
          <a:xfrm flipV="1">
            <a:off x="1159570" y="363629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ángulo 31"/>
          <p:cNvSpPr/>
          <p:nvPr/>
        </p:nvSpPr>
        <p:spPr bwMode="auto">
          <a:xfrm>
            <a:off x="664930" y="3467299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1567474" y="3467299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211079" y="2963785"/>
            <a:ext cx="3427992" cy="88638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3887507" y="801664"/>
            <a:ext cx="885609" cy="1314896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3368352" y="127726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01716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33429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16870" y="3666414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062214" y="3952957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329385"/>
            <a:ext cx="396386" cy="607701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7775" y="3673065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6865" y="3810435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656" y="3332444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746" y="3830772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 bwMode="auto">
          <a:xfrm flipV="1">
            <a:off x="1159570" y="369901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ángulo 31"/>
          <p:cNvSpPr/>
          <p:nvPr/>
        </p:nvSpPr>
        <p:spPr bwMode="auto">
          <a:xfrm>
            <a:off x="664930" y="3467299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1567474" y="3467299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3887507" y="801664"/>
            <a:ext cx="885609" cy="1314896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3368352" y="127726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01716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5" name="Conector angular 4"/>
          <p:cNvCxnSpPr>
            <a:endCxn id="33" idx="1"/>
          </p:cNvCxnSpPr>
          <p:nvPr/>
        </p:nvCxnSpPr>
        <p:spPr bwMode="auto">
          <a:xfrm>
            <a:off x="830916" y="3166894"/>
            <a:ext cx="736558" cy="46240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uadroTexto 36"/>
          <p:cNvSpPr txBox="1"/>
          <p:nvPr/>
        </p:nvSpPr>
        <p:spPr>
          <a:xfrm>
            <a:off x="5211079" y="2571750"/>
            <a:ext cx="3427992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list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top=top-&gt;</a:t>
            </a:r>
            <a:r>
              <a:rPr lang="es-ES" sz="2000" dirty="0" err="1">
                <a:latin typeface="Consolas"/>
                <a:cs typeface="Consolas"/>
              </a:rPr>
              <a:t>next</a:t>
            </a:r>
            <a:r>
              <a:rPr lang="es-ES" sz="20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38" name="Rectángulo 37"/>
          <p:cNvSpPr/>
          <p:nvPr/>
        </p:nvSpPr>
        <p:spPr bwMode="auto">
          <a:xfrm>
            <a:off x="5211079" y="3918553"/>
            <a:ext cx="3427992" cy="25889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4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adroTexto 36"/>
          <p:cNvSpPr txBox="1"/>
          <p:nvPr/>
        </p:nvSpPr>
        <p:spPr>
          <a:xfrm>
            <a:off x="5211079" y="2571750"/>
            <a:ext cx="3427992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list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top=top-&gt;</a:t>
            </a:r>
            <a:r>
              <a:rPr lang="es-ES" sz="2000" dirty="0" err="1">
                <a:latin typeface="Consolas"/>
                <a:cs typeface="Consolas"/>
              </a:rPr>
              <a:t>next</a:t>
            </a:r>
            <a:r>
              <a:rPr lang="es-ES" sz="2000" dirty="0">
                <a:latin typeface="Consolas"/>
                <a:cs typeface="Consolas"/>
              </a:rPr>
              <a:t>   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16870" y="3666414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062214" y="3952957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656" y="3332444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746" y="3830772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1567474" y="3467299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211079" y="3918553"/>
            <a:ext cx="3427992" cy="25889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3887507" y="801664"/>
            <a:ext cx="885609" cy="1314896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3368352" y="127726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01716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5" name="Conector angular 4"/>
          <p:cNvCxnSpPr>
            <a:endCxn id="33" idx="1"/>
          </p:cNvCxnSpPr>
          <p:nvPr/>
        </p:nvCxnSpPr>
        <p:spPr bwMode="auto">
          <a:xfrm>
            <a:off x="830916" y="3166894"/>
            <a:ext cx="736558" cy="46240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9611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211079" y="2571750"/>
            <a:ext cx="3427992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POP(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list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top=top-&gt;</a:t>
            </a:r>
            <a:r>
              <a:rPr lang="es-ES" sz="2000" dirty="0" err="1">
                <a:latin typeface="Consolas"/>
                <a:cs typeface="Consolas"/>
              </a:rPr>
              <a:t>next</a:t>
            </a:r>
            <a:r>
              <a:rPr lang="es-ES" sz="20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3478850" y="335002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16870" y="3666414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062214" y="3952957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20656" y="3332444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746" y="3830772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1567474" y="3467299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3887507" y="801664"/>
            <a:ext cx="885609" cy="1314896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3368352" y="127726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01716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cxnSp>
        <p:nvCxnSpPr>
          <p:cNvPr id="5" name="Conector angular 4"/>
          <p:cNvCxnSpPr>
            <a:endCxn id="33" idx="1"/>
          </p:cNvCxnSpPr>
          <p:nvPr/>
        </p:nvCxnSpPr>
        <p:spPr bwMode="auto">
          <a:xfrm>
            <a:off x="830916" y="3166894"/>
            <a:ext cx="736558" cy="46240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4740747" y="308923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26"/>
          <p:cNvCxnSpPr/>
          <p:nvPr/>
        </p:nvCxnSpPr>
        <p:spPr bwMode="auto">
          <a:xfrm>
            <a:off x="4752045" y="3414126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>
            <a:off x="4747665" y="3739017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5799" y="2802806"/>
            <a:ext cx="47031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000" baseline="-25000" dirty="0"/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2</a:t>
            </a:r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2000" baseline="-25000" dirty="0"/>
          </a:p>
          <a:p>
            <a:pPr marL="0" indent="0">
              <a:buClrTx/>
              <a:buNone/>
            </a:pPr>
            <a:endParaRPr lang="en-GB" sz="2000" baseline="-25000" dirty="0"/>
          </a:p>
          <a:p>
            <a:pPr marL="0" indent="0">
              <a:buClrTx/>
              <a:buFontTx/>
              <a:buNone/>
            </a:pPr>
            <a:endParaRPr lang="en-GB" sz="2000" baseline="-25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466527"/>
            <a:ext cx="9144000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2400" dirty="0"/>
          </a:p>
        </p:txBody>
      </p:sp>
      <p:cxnSp>
        <p:nvCxnSpPr>
          <p:cNvPr id="37" name="Conector recto de flecha 36"/>
          <p:cNvCxnSpPr/>
          <p:nvPr/>
        </p:nvCxnSpPr>
        <p:spPr bwMode="auto">
          <a:xfrm>
            <a:off x="4774641" y="401686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311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11079" y="2571750"/>
            <a:ext cx="3427992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PEEK(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list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(top-&gt;data)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512" y="3729138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105856" y="4015681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298" y="3395168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388" y="389349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611116" y="353002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3368352" y="170161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25832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pic>
        <p:nvPicPr>
          <p:cNvPr id="46" name="Imagen 45" descr="login scre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3241342" y="568129"/>
            <a:ext cx="308372" cy="514649"/>
          </a:xfrm>
          <a:prstGeom prst="rect">
            <a:avLst/>
          </a:prstGeom>
        </p:spPr>
      </p:pic>
      <p:cxnSp>
        <p:nvCxnSpPr>
          <p:cNvPr id="47" name="Conector recto de flecha 46"/>
          <p:cNvCxnSpPr/>
          <p:nvPr/>
        </p:nvCxnSpPr>
        <p:spPr bwMode="auto">
          <a:xfrm>
            <a:off x="3368352" y="938844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Conector recto de flecha 47"/>
          <p:cNvCxnSpPr/>
          <p:nvPr/>
        </p:nvCxnSpPr>
        <p:spPr bwMode="auto">
          <a:xfrm>
            <a:off x="3655924" y="933323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Imagen 4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3095779" y="866972"/>
            <a:ext cx="84847" cy="233789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862492" y="3229618"/>
            <a:ext cx="0" cy="27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2007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11079" y="2571750"/>
            <a:ext cx="3427992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PEEK(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list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(top-&gt;data)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512" y="3729138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105856" y="4015681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298" y="3395168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388" y="389349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611116" y="353002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3368352" y="170161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25832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pic>
        <p:nvPicPr>
          <p:cNvPr id="46" name="Imagen 45" descr="login scre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3241342" y="568129"/>
            <a:ext cx="308372" cy="514649"/>
          </a:xfrm>
          <a:prstGeom prst="rect">
            <a:avLst/>
          </a:prstGeom>
        </p:spPr>
      </p:pic>
      <p:cxnSp>
        <p:nvCxnSpPr>
          <p:cNvPr id="47" name="Conector recto de flecha 46"/>
          <p:cNvCxnSpPr/>
          <p:nvPr/>
        </p:nvCxnSpPr>
        <p:spPr bwMode="auto">
          <a:xfrm>
            <a:off x="3368352" y="938844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Conector recto de flecha 47"/>
          <p:cNvCxnSpPr/>
          <p:nvPr/>
        </p:nvCxnSpPr>
        <p:spPr bwMode="auto">
          <a:xfrm>
            <a:off x="3655924" y="933323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Imagen 4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3095779" y="866972"/>
            <a:ext cx="84847" cy="233789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862492" y="3229618"/>
            <a:ext cx="0" cy="27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5"/>
          <p:cNvSpPr/>
          <p:nvPr/>
        </p:nvSpPr>
        <p:spPr bwMode="auto">
          <a:xfrm>
            <a:off x="5211079" y="2963785"/>
            <a:ext cx="3427992" cy="88638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93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11079" y="2571750"/>
            <a:ext cx="3427992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PEEK(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list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(top-&gt;data)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512" y="3729138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105856" y="4015681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298" y="3395168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388" y="389349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611116" y="353002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3368352" y="170161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25832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pic>
        <p:nvPicPr>
          <p:cNvPr id="46" name="Imagen 45" descr="login scre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3241342" y="568129"/>
            <a:ext cx="308372" cy="514649"/>
          </a:xfrm>
          <a:prstGeom prst="rect">
            <a:avLst/>
          </a:prstGeom>
        </p:spPr>
      </p:pic>
      <p:cxnSp>
        <p:nvCxnSpPr>
          <p:cNvPr id="47" name="Conector recto de flecha 46"/>
          <p:cNvCxnSpPr/>
          <p:nvPr/>
        </p:nvCxnSpPr>
        <p:spPr bwMode="auto">
          <a:xfrm>
            <a:off x="3368352" y="938844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Conector recto de flecha 47"/>
          <p:cNvCxnSpPr/>
          <p:nvPr/>
        </p:nvCxnSpPr>
        <p:spPr bwMode="auto">
          <a:xfrm>
            <a:off x="3655924" y="933323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Imagen 4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3095779" y="866972"/>
            <a:ext cx="84847" cy="233789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862492" y="3229618"/>
            <a:ext cx="0" cy="27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5"/>
          <p:cNvSpPr/>
          <p:nvPr/>
        </p:nvSpPr>
        <p:spPr bwMode="auto">
          <a:xfrm>
            <a:off x="5211079" y="3834794"/>
            <a:ext cx="3427992" cy="368171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06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11079" y="2571750"/>
            <a:ext cx="3427992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PEEK(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list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(top-&gt;data)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512" y="3729138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105856" y="4015681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298" y="3395168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388" y="389349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611116" y="353002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3368352" y="170161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25832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pic>
        <p:nvPicPr>
          <p:cNvPr id="46" name="Imagen 45" descr="login scre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3241342" y="568129"/>
            <a:ext cx="308372" cy="514649"/>
          </a:xfrm>
          <a:prstGeom prst="rect">
            <a:avLst/>
          </a:prstGeom>
        </p:spPr>
      </p:pic>
      <p:cxnSp>
        <p:nvCxnSpPr>
          <p:cNvPr id="47" name="Conector recto de flecha 46"/>
          <p:cNvCxnSpPr/>
          <p:nvPr/>
        </p:nvCxnSpPr>
        <p:spPr bwMode="auto">
          <a:xfrm>
            <a:off x="3368352" y="938844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Conector recto de flecha 47"/>
          <p:cNvCxnSpPr/>
          <p:nvPr/>
        </p:nvCxnSpPr>
        <p:spPr bwMode="auto">
          <a:xfrm>
            <a:off x="3655924" y="933323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Imagen 4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3095779" y="866972"/>
            <a:ext cx="84847" cy="233789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862492" y="3229618"/>
            <a:ext cx="0" cy="27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4740747" y="308923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26"/>
          <p:cNvCxnSpPr/>
          <p:nvPr/>
        </p:nvCxnSpPr>
        <p:spPr bwMode="auto">
          <a:xfrm>
            <a:off x="4752045" y="3414126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>
            <a:off x="4747665" y="3739017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5799" y="2802806"/>
            <a:ext cx="47031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000" baseline="-25000" dirty="0"/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2</a:t>
            </a:r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2000" baseline="-25000" dirty="0"/>
          </a:p>
          <a:p>
            <a:pPr marL="0" indent="0">
              <a:buClrTx/>
              <a:buNone/>
            </a:pPr>
            <a:endParaRPr lang="en-GB" sz="2000" baseline="-25000" dirty="0"/>
          </a:p>
          <a:p>
            <a:pPr marL="0" indent="0">
              <a:buClrTx/>
              <a:buFontTx/>
              <a:buNone/>
            </a:pPr>
            <a:endParaRPr lang="en-GB" sz="2000" baseline="-250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>
            <a:off x="4774641" y="401686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466527"/>
            <a:ext cx="9144000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4602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11079" y="2571750"/>
            <a:ext cx="2863935" cy="132343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ISEMPTY(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TRUE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512" y="3729138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105856" y="4015681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298" y="3395168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388" y="389349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611116" y="353002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3368352" y="170161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25832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862492" y="3229618"/>
            <a:ext cx="0" cy="27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5" name="Imagen 34" descr="question mark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4007261" y="767683"/>
            <a:ext cx="737076" cy="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3674314" y="567920"/>
            <a:ext cx="1331798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82251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56241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5711"/>
              </p:ext>
            </p:extLst>
          </p:nvPr>
        </p:nvGraphicFramePr>
        <p:xfrm>
          <a:off x="332557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>
            <a:endCxn id="2" idx="2"/>
          </p:cNvCxnSpPr>
          <p:nvPr/>
        </p:nvCxnSpPr>
        <p:spPr bwMode="auto">
          <a:xfrm flipV="1">
            <a:off x="1878172" y="3893082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541" y="409614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7467" y="3916908"/>
            <a:ext cx="396386" cy="607701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573228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2111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81353" y="365896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8122811" y="4203451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91690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51266" y="405427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579879"/>
            <a:ext cx="396386" cy="607701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923559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57462" y="406092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6317286" y="388373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81253" y="3582938"/>
            <a:ext cx="396386" cy="60770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0343" y="408126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7220167" y="388678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5907815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14433" y="3019153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93523" y="31565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5822080" y="3711273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6725527" y="3717793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7628071" y="371779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27083" y="2509426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9" name="Forma libre 38"/>
          <p:cNvSpPr/>
          <p:nvPr/>
        </p:nvSpPr>
        <p:spPr>
          <a:xfrm>
            <a:off x="4802997" y="115528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Forma libre 41"/>
          <p:cNvSpPr/>
          <p:nvPr/>
        </p:nvSpPr>
        <p:spPr>
          <a:xfrm rot="5400000">
            <a:off x="3423075" y="150751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41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11079" y="2571750"/>
            <a:ext cx="2863935" cy="132343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ISEMPTY( )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(top==NULL)</a:t>
            </a:r>
          </a:p>
          <a:p>
            <a:r>
              <a:rPr lang="es-ES" sz="2000" dirty="0">
                <a:latin typeface="Consolas"/>
                <a:cs typeface="Consolas"/>
              </a:rPr>
              <a:t>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TRUE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4158" y="283107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6480" y="2768659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9892" y="287466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8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512" y="3729138"/>
            <a:ext cx="396386" cy="607701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105856" y="4015681"/>
            <a:ext cx="283989" cy="20054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298" y="3395168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388" y="389349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611116" y="353002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3368352" y="170161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25832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862492" y="3229618"/>
            <a:ext cx="0" cy="27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4740747" y="3089235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26"/>
          <p:cNvCxnSpPr/>
          <p:nvPr/>
        </p:nvCxnSpPr>
        <p:spPr bwMode="auto">
          <a:xfrm>
            <a:off x="4752045" y="3414126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>
            <a:off x="4747665" y="3739017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5799" y="2802806"/>
            <a:ext cx="47031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000" baseline="-25000" dirty="0"/>
          </a:p>
          <a:p>
            <a:pPr marL="0" indent="0">
              <a:buClr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000" baseline="-25000" dirty="0"/>
          </a:p>
          <a:p>
            <a:pPr marL="0" indent="0">
              <a:buClrTx/>
              <a:buNone/>
            </a:pPr>
            <a:endParaRPr lang="en-GB" sz="2000" baseline="-25000" dirty="0"/>
          </a:p>
          <a:p>
            <a:pPr marL="0" indent="0">
              <a:buClrTx/>
              <a:buFontTx/>
              <a:buNone/>
            </a:pPr>
            <a:endParaRPr lang="en-GB" sz="2000" baseline="-25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466527"/>
            <a:ext cx="9144000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2400" dirty="0"/>
          </a:p>
        </p:txBody>
      </p:sp>
      <p:pic>
        <p:nvPicPr>
          <p:cNvPr id="35" name="Imagen 34" descr="question mark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4007261" y="767683"/>
            <a:ext cx="737076" cy="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52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48788"/>
            <a:ext cx="2142476" cy="1842479"/>
            <a:chOff x="2855185" y="48788"/>
            <a:chExt cx="2142476" cy="1842479"/>
          </a:xfrm>
        </p:grpSpPr>
        <p:pic>
          <p:nvPicPr>
            <p:cNvPr id="19" name="Imagen 18" descr="colour_boxe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7" t="20947" r="37816" b="59352"/>
            <a:stretch/>
          </p:blipFill>
          <p:spPr>
            <a:xfrm rot="16200000">
              <a:off x="3674314" y="567920"/>
              <a:ext cx="1331798" cy="1314896"/>
            </a:xfrm>
            <a:prstGeom prst="rect">
              <a:avLst/>
            </a:prstGeom>
          </p:spPr>
        </p:pic>
        <p:cxnSp>
          <p:nvCxnSpPr>
            <p:cNvPr id="21" name="Conector recto 20"/>
            <p:cNvCxnSpPr/>
            <p:nvPr/>
          </p:nvCxnSpPr>
          <p:spPr bwMode="auto">
            <a:xfrm>
              <a:off x="3721252" y="559469"/>
              <a:ext cx="0" cy="13317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4972004" y="559469"/>
              <a:ext cx="0" cy="13317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Conector recto 22"/>
            <p:cNvCxnSpPr/>
            <p:nvPr/>
          </p:nvCxnSpPr>
          <p:spPr bwMode="auto">
            <a:xfrm flipH="1">
              <a:off x="3721252" y="1891267"/>
              <a:ext cx="12507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de flecha 23"/>
            <p:cNvCxnSpPr/>
            <p:nvPr/>
          </p:nvCxnSpPr>
          <p:spPr bwMode="auto">
            <a:xfrm>
              <a:off x="3368352" y="822517"/>
              <a:ext cx="3144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55185" y="562414"/>
              <a:ext cx="647982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top</a:t>
              </a:r>
              <a:endParaRPr lang="en-GB" sz="2000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78215" y="48788"/>
              <a:ext cx="105052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STACK</a:t>
              </a:r>
              <a:endParaRPr lang="en-GB" sz="2000" dirty="0"/>
            </a:p>
          </p:txBody>
        </p:sp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25641"/>
              </p:ext>
            </p:extLst>
          </p:nvPr>
        </p:nvGraphicFramePr>
        <p:xfrm>
          <a:off x="1973551" y="2609695"/>
          <a:ext cx="470170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OPERATION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TIME COMPLEXITY 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PUSH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POP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PEEK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ISEMPTY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22759" y="1526652"/>
            <a:ext cx="396386" cy="607701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817468" y="1182972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67403" y="691309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26645" y="1268707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20" name="Agrupar 19"/>
          <p:cNvGrpSpPr/>
          <p:nvPr/>
        </p:nvGrpSpPr>
        <p:grpSpPr>
          <a:xfrm>
            <a:off x="7068103" y="1813195"/>
            <a:ext cx="283989" cy="200543"/>
            <a:chOff x="5320311" y="1105149"/>
            <a:chExt cx="236505" cy="150213"/>
          </a:xfrm>
        </p:grpSpPr>
        <p:cxnSp>
          <p:nvCxnSpPr>
            <p:cNvPr id="31" name="Conector recto 3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Conector recto 3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817468" y="1526652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96558" y="166402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23664" y="1189623"/>
            <a:ext cx="396386" cy="607701"/>
          </a:xfrm>
          <a:prstGeom prst="rect">
            <a:avLst/>
          </a:prstGeom>
        </p:spPr>
      </p:pic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23664" y="1533303"/>
            <a:ext cx="396386" cy="607701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02754" y="1670673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9" name="Conector angular 38"/>
          <p:cNvCxnSpPr/>
          <p:nvPr/>
        </p:nvCxnSpPr>
        <p:spPr bwMode="auto">
          <a:xfrm flipV="1">
            <a:off x="5262578" y="149347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26545" y="1192682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05635" y="1691010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6165459" y="1496533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4853107" y="116406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59725" y="628897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38815" y="76626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4767372" y="1321017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5670819" y="1327537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8" name="Rectángulo 47"/>
          <p:cNvSpPr/>
          <p:nvPr/>
        </p:nvSpPr>
        <p:spPr bwMode="auto">
          <a:xfrm>
            <a:off x="6573363" y="1327537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72375" y="119170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6796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1228598" y="2010609"/>
            <a:ext cx="1331798" cy="1314896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 bwMode="auto">
          <a:xfrm>
            <a:off x="1275536" y="200215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2526288" y="200215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1275536" y="333395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922636" y="226520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469" y="200510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2499" y="1491477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A1C35-4BA7-0346-80EB-D7681DDF73E1}"/>
              </a:ext>
            </a:extLst>
          </p:cNvPr>
          <p:cNvSpPr txBox="1"/>
          <p:nvPr/>
        </p:nvSpPr>
        <p:spPr>
          <a:xfrm>
            <a:off x="3267308" y="1122145"/>
            <a:ext cx="5207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Stack is  linear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Stack operations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PUSH()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POP()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PEEK()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ISEMPTY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ARRAYS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LINKED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complexity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C07D7-A2B0-C14F-8B97-9E045F0F46E3}"/>
              </a:ext>
            </a:extLst>
          </p:cNvPr>
          <p:cNvSpPr txBox="1"/>
          <p:nvPr/>
        </p:nvSpPr>
        <p:spPr>
          <a:xfrm>
            <a:off x="3479180" y="55756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2314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209364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33538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49942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88762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0131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E949-8080-704F-936D-75518F22DF26}"/>
              </a:ext>
            </a:extLst>
          </p:cNvPr>
          <p:cNvSpPr txBox="1"/>
          <p:nvPr/>
        </p:nvSpPr>
        <p:spPr>
          <a:xfrm>
            <a:off x="5640835" y="205516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Array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32A89-4AB2-D446-B204-201F19FCBDD8}"/>
              </a:ext>
            </a:extLst>
          </p:cNvPr>
          <p:cNvSpPr txBox="1"/>
          <p:nvPr/>
        </p:nvSpPr>
        <p:spPr>
          <a:xfrm>
            <a:off x="524933" y="4292600"/>
            <a:ext cx="651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Creation of the array</a:t>
            </a:r>
          </a:p>
          <a:p>
            <a:r>
              <a:rPr lang="en-GB" dirty="0"/>
              <a:t>The variable top is initialised to -1 to  signal that the stack is </a:t>
            </a:r>
            <a:r>
              <a:rPr lang="en-GB" dirty="0" err="1"/>
              <a:t>emplty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857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209364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833538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71073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88762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0131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14" name="Forma libre 13"/>
          <p:cNvSpPr/>
          <p:nvPr/>
        </p:nvSpPr>
        <p:spPr>
          <a:xfrm>
            <a:off x="4479815" y="320869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32253" y="-336580"/>
            <a:ext cx="477203" cy="13148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B3D9EF-463C-A746-B114-9C0E7C5284DB}"/>
              </a:ext>
            </a:extLst>
          </p:cNvPr>
          <p:cNvSpPr txBox="1"/>
          <p:nvPr/>
        </p:nvSpPr>
        <p:spPr>
          <a:xfrm>
            <a:off x="453126" y="4246546"/>
            <a:ext cx="786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push an element is into to the stack, we must perform two actions </a:t>
            </a:r>
          </a:p>
        </p:txBody>
      </p:sp>
    </p:spTree>
    <p:extLst>
      <p:ext uri="{BB962C8B-B14F-4D97-AF65-F5344CB8AC3E}">
        <p14:creationId xmlns:p14="http://schemas.microsoft.com/office/powerpoint/2010/main" val="376204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167025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1015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71334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890458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827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sp>
        <p:nvSpPr>
          <p:cNvPr id="14" name="Forma libre 13"/>
          <p:cNvSpPr/>
          <p:nvPr/>
        </p:nvSpPr>
        <p:spPr>
          <a:xfrm>
            <a:off x="4479815" y="320869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32253" y="-336580"/>
            <a:ext cx="477203" cy="13148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1079" y="2571750"/>
            <a:ext cx="2440893" cy="101566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PUSH(x)</a:t>
            </a:r>
          </a:p>
          <a:p>
            <a:r>
              <a:rPr lang="es-ES" sz="2000" dirty="0">
                <a:latin typeface="Consolas"/>
                <a:cs typeface="Consolas"/>
              </a:rPr>
              <a:t>   top=top+1</a:t>
            </a:r>
          </a:p>
          <a:p>
            <a:r>
              <a:rPr lang="es-ES" sz="2000" dirty="0">
                <a:latin typeface="Consolas"/>
                <a:cs typeface="Consolas"/>
              </a:rPr>
              <a:t>   A[top]=x</a:t>
            </a:r>
          </a:p>
        </p:txBody>
      </p:sp>
      <p:sp>
        <p:nvSpPr>
          <p:cNvPr id="4" name="Rectángulo 3"/>
          <p:cNvSpPr/>
          <p:nvPr/>
        </p:nvSpPr>
        <p:spPr bwMode="auto">
          <a:xfrm>
            <a:off x="5211079" y="2932422"/>
            <a:ext cx="2440893" cy="29794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5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167025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1015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76302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890458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827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1079" y="2571750"/>
            <a:ext cx="2440893" cy="101566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PUSH(x)</a:t>
            </a:r>
          </a:p>
          <a:p>
            <a:r>
              <a:rPr lang="es-ES" sz="2000" dirty="0">
                <a:latin typeface="Consolas"/>
                <a:cs typeface="Consolas"/>
              </a:rPr>
              <a:t>   top=top+1</a:t>
            </a:r>
          </a:p>
          <a:p>
            <a:r>
              <a:rPr lang="es-ES" sz="2000" dirty="0">
                <a:latin typeface="Consolas"/>
                <a:cs typeface="Consolas"/>
              </a:rPr>
              <a:t>   A[top]=x</a:t>
            </a:r>
          </a:p>
        </p:txBody>
      </p:sp>
      <p:sp>
        <p:nvSpPr>
          <p:cNvPr id="4" name="Rectángulo 3"/>
          <p:cNvSpPr/>
          <p:nvPr/>
        </p:nvSpPr>
        <p:spPr bwMode="auto">
          <a:xfrm>
            <a:off x="5211079" y="3277404"/>
            <a:ext cx="2440893" cy="29794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8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3721252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4972004" y="559469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3721252" y="1891267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3368352" y="167025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185" y="141015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7474"/>
              </p:ext>
            </p:extLst>
          </p:nvPr>
        </p:nvGraphicFramePr>
        <p:xfrm>
          <a:off x="614761" y="2773629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890458" y="337560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827" y="357867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6605" y="48788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07309" y="1025979"/>
            <a:ext cx="477203" cy="13148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1079" y="2571750"/>
            <a:ext cx="2440893" cy="101566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PUSH(x)</a:t>
            </a:r>
          </a:p>
          <a:p>
            <a:r>
              <a:rPr lang="es-ES" sz="2000" dirty="0">
                <a:latin typeface="Consolas"/>
                <a:cs typeface="Consolas"/>
              </a:rPr>
              <a:t>   top=top+1</a:t>
            </a:r>
          </a:p>
          <a:p>
            <a:r>
              <a:rPr lang="es-ES" sz="2000" dirty="0">
                <a:latin typeface="Consolas"/>
                <a:cs typeface="Consolas"/>
              </a:rPr>
              <a:t>   A[top]=x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388122"/>
            <a:ext cx="9144000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2400" dirty="0"/>
          </a:p>
        </p:txBody>
      </p:sp>
      <p:cxnSp>
        <p:nvCxnSpPr>
          <p:cNvPr id="7" name="Conector recto de flecha 6"/>
          <p:cNvCxnSpPr/>
          <p:nvPr/>
        </p:nvCxnSpPr>
        <p:spPr bwMode="auto">
          <a:xfrm>
            <a:off x="7180372" y="3057873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ector recto de flecha 16"/>
          <p:cNvCxnSpPr/>
          <p:nvPr/>
        </p:nvCxnSpPr>
        <p:spPr bwMode="auto">
          <a:xfrm>
            <a:off x="7180372" y="3375609"/>
            <a:ext cx="7838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79949" y="2836251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0</a:t>
            </a:r>
            <a:endParaRPr lang="en-GB" sz="2000" baseline="-25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11305" y="3153987"/>
            <a:ext cx="10505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41054627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65620a10-58d8-4602-af8b-e2b4eec3245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f37539b-1577-461a-a534-c40bf1b53cf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B989519-FACF-4B64-B6AF-2E3C7988E4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80167</TotalTime>
  <Words>1606</Words>
  <Application>Microsoft Macintosh PowerPoint</Application>
  <PresentationFormat>On-screen Show (16:9)</PresentationFormat>
  <Paragraphs>575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784</cp:revision>
  <cp:lastPrinted>2019-07-09T17:04:45Z</cp:lastPrinted>
  <dcterms:created xsi:type="dcterms:W3CDTF">2018-10-29T10:08:54Z</dcterms:created>
  <dcterms:modified xsi:type="dcterms:W3CDTF">2021-01-17T19:15:57Z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