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44"/>
  </p:notesMasterIdLst>
  <p:handoutMasterIdLst>
    <p:handoutMasterId r:id="rId45"/>
  </p:handoutMasterIdLst>
  <p:sldIdLst>
    <p:sldId id="362" r:id="rId6"/>
    <p:sldId id="851" r:id="rId7"/>
    <p:sldId id="992" r:id="rId8"/>
    <p:sldId id="993" r:id="rId9"/>
    <p:sldId id="99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02" r:id="rId18"/>
    <p:sldId id="1003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4" r:id="rId29"/>
    <p:sldId id="1015" r:id="rId30"/>
    <p:sldId id="1016" r:id="rId31"/>
    <p:sldId id="1017" r:id="rId32"/>
    <p:sldId id="1018" r:id="rId33"/>
    <p:sldId id="1019" r:id="rId34"/>
    <p:sldId id="1020" r:id="rId35"/>
    <p:sldId id="1021" r:id="rId36"/>
    <p:sldId id="1023" r:id="rId37"/>
    <p:sldId id="1024" r:id="rId38"/>
    <p:sldId id="1026" r:id="rId39"/>
    <p:sldId id="1027" r:id="rId40"/>
    <p:sldId id="1028" r:id="rId41"/>
    <p:sldId id="1029" r:id="rId42"/>
    <p:sldId id="1022" r:id="rId4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3B6"/>
    <a:srgbClr val="902410"/>
    <a:srgbClr val="3B98FF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50" d="100"/>
          <a:sy n="150" d="100"/>
        </p:scale>
        <p:origin x="376" y="160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Queues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implementation arrays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70028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04889" y="1999026"/>
            <a:ext cx="2863935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=tail+1</a:t>
            </a: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5361522" y="450898"/>
            <a:ext cx="477203" cy="1314896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 bwMode="auto">
          <a:xfrm>
            <a:off x="5204889" y="3630241"/>
            <a:ext cx="2863935" cy="615553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27483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204889" y="1999026"/>
            <a:ext cx="2863935" cy="255454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=tail+1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5204889" y="3608824"/>
            <a:ext cx="2863935" cy="892578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49657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204889" y="1999026"/>
            <a:ext cx="2863935" cy="255454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=tail+1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4" name="Conector recto de flecha 3"/>
          <p:cNvCxnSpPr/>
          <p:nvPr/>
        </p:nvCxnSpPr>
        <p:spPr bwMode="auto">
          <a:xfrm flipH="1">
            <a:off x="7462570" y="3449909"/>
            <a:ext cx="1128792" cy="156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Conector recto de flecha 21"/>
          <p:cNvCxnSpPr/>
          <p:nvPr/>
        </p:nvCxnSpPr>
        <p:spPr bwMode="auto">
          <a:xfrm flipH="1">
            <a:off x="7462570" y="4339335"/>
            <a:ext cx="1128792" cy="156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9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62802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204889" y="1999026"/>
            <a:ext cx="2863935" cy="224676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=tail+1</a:t>
            </a:r>
          </a:p>
          <a:p>
            <a:r>
              <a:rPr lang="es-ES" sz="2000" dirty="0">
                <a:latin typeface="Consolas"/>
                <a:cs typeface="Consolas"/>
              </a:rPr>
              <a:t>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294174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67105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2355721" y="446091"/>
            <a:ext cx="485878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3503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2355721" y="446091"/>
            <a:ext cx="485878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5428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9748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4689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2782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2355721" y="446091"/>
            <a:ext cx="485878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4781583" y="3277529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5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3577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4689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2782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4781583" y="3277529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3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56064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4689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2782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4753412" y="2331276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77802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93079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231172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   </a:t>
            </a:r>
          </a:p>
        </p:txBody>
      </p:sp>
      <p:sp>
        <p:nvSpPr>
          <p:cNvPr id="22" name="Rectángulo 21"/>
          <p:cNvSpPr/>
          <p:nvPr/>
        </p:nvSpPr>
        <p:spPr bwMode="auto">
          <a:xfrm>
            <a:off x="4753412" y="3285367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69140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pic>
        <p:nvPicPr>
          <p:cNvPr id="15" name="Imagen 1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77467" y="3916908"/>
            <a:ext cx="396386" cy="607701"/>
          </a:xfrm>
          <a:prstGeom prst="rect">
            <a:avLst/>
          </a:prstGeom>
        </p:spPr>
      </p:pic>
      <p:pic>
        <p:nvPicPr>
          <p:cNvPr id="16" name="Imagen 15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573228"/>
            <a:ext cx="396386" cy="60770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632465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81353" y="3658963"/>
            <a:ext cx="299481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18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8122811" y="4203451"/>
            <a:ext cx="283989" cy="200543"/>
            <a:chOff x="5320311" y="1105149"/>
            <a:chExt cx="236505" cy="150213"/>
          </a:xfrm>
        </p:grpSpPr>
        <p:cxnSp>
          <p:nvCxnSpPr>
            <p:cNvPr id="20" name="Conector recto 19"/>
            <p:cNvCxnSpPr/>
            <p:nvPr/>
          </p:nvCxnSpPr>
          <p:spPr bwMode="auto">
            <a:xfrm>
              <a:off x="5320311" y="1105149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Conector recto 20"/>
            <p:cNvCxnSpPr/>
            <p:nvPr/>
          </p:nvCxnSpPr>
          <p:spPr bwMode="auto">
            <a:xfrm>
              <a:off x="5399146" y="1255361"/>
              <a:ext cx="15767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Conector recto 21"/>
            <p:cNvCxnSpPr/>
            <p:nvPr/>
          </p:nvCxnSpPr>
          <p:spPr bwMode="auto">
            <a:xfrm>
              <a:off x="5477981" y="1105150"/>
              <a:ext cx="0" cy="150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3" name="Imagen 22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5872176" y="3916908"/>
            <a:ext cx="396386" cy="60770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851266" y="4054278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0xE</a:t>
            </a:r>
            <a:endParaRPr lang="en-GB" sz="1600" dirty="0">
              <a:solidFill>
                <a:srgbClr val="7F7F7F"/>
              </a:solidFill>
            </a:endParaRPr>
          </a:p>
        </p:txBody>
      </p:sp>
      <p:pic>
        <p:nvPicPr>
          <p:cNvPr id="25" name="Imagen 24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579879"/>
            <a:ext cx="396386" cy="607701"/>
          </a:xfrm>
          <a:prstGeom prst="rect">
            <a:avLst/>
          </a:prstGeom>
        </p:spPr>
      </p:pic>
      <p:pic>
        <p:nvPicPr>
          <p:cNvPr id="27" name="Imagen 2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778372" y="3923559"/>
            <a:ext cx="396386" cy="60770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757462" y="4060929"/>
            <a:ext cx="46270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  <p:cxnSp>
        <p:nvCxnSpPr>
          <p:cNvPr id="29" name="Conector angular 28"/>
          <p:cNvCxnSpPr/>
          <p:nvPr/>
        </p:nvCxnSpPr>
        <p:spPr bwMode="auto">
          <a:xfrm flipV="1">
            <a:off x="6317286" y="3883730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0" name="Imagen 29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681253" y="3582938"/>
            <a:ext cx="396386" cy="607701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660343" y="4081266"/>
            <a:ext cx="462468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2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NULL</a:t>
            </a:r>
            <a:endParaRPr lang="en-GB" sz="1200" dirty="0">
              <a:solidFill>
                <a:srgbClr val="7F7F7F"/>
              </a:solidFill>
            </a:endParaRPr>
          </a:p>
        </p:txBody>
      </p:sp>
      <p:cxnSp>
        <p:nvCxnSpPr>
          <p:cNvPr id="33" name="Conector angular 32"/>
          <p:cNvCxnSpPr/>
          <p:nvPr/>
        </p:nvCxnSpPr>
        <p:spPr bwMode="auto">
          <a:xfrm flipV="1">
            <a:off x="7220167" y="3886789"/>
            <a:ext cx="407904" cy="31666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/>
          <p:nvPr/>
        </p:nvCxnSpPr>
        <p:spPr bwMode="auto">
          <a:xfrm rot="5400000" flipV="1">
            <a:off x="5907815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4" name="Imagen 43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6514433" y="3019153"/>
            <a:ext cx="396386" cy="607701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493523" y="3156523"/>
            <a:ext cx="392555" cy="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0x9</a:t>
            </a:r>
            <a:endParaRPr lang="en-GB" sz="1600" dirty="0">
              <a:solidFill>
                <a:srgbClr val="7F7F7F"/>
              </a:solidFill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5822080" y="3711273"/>
            <a:ext cx="486000" cy="324000"/>
          </a:xfrm>
          <a:prstGeom prst="rect">
            <a:avLst/>
          </a:prstGeom>
          <a:solidFill>
            <a:srgbClr val="9024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725527" y="3717793"/>
            <a:ext cx="486000" cy="324000"/>
          </a:xfrm>
          <a:prstGeom prst="rect">
            <a:avLst/>
          </a:prstGeom>
          <a:solidFill>
            <a:srgbClr val="3B9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628071" y="3717793"/>
            <a:ext cx="486000" cy="324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11148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327083" y="2509426"/>
            <a:ext cx="381691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Linked list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59" name="Imagen 58" descr="colour_boxe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504220" y="450897"/>
            <a:ext cx="1331798" cy="1314896"/>
          </a:xfrm>
          <a:prstGeom prst="rect">
            <a:avLst/>
          </a:prstGeom>
        </p:spPr>
      </p:pic>
      <p:cxnSp>
        <p:nvCxnSpPr>
          <p:cNvPr id="60" name="Conector recto 59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Conector recto 60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Conector recto de flecha 61"/>
          <p:cNvCxnSpPr/>
          <p:nvPr/>
        </p:nvCxnSpPr>
        <p:spPr bwMode="auto">
          <a:xfrm rot="5400000">
            <a:off x="440026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8467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37739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5" name="Conector recto de flecha 64"/>
          <p:cNvCxnSpPr/>
          <p:nvPr/>
        </p:nvCxnSpPr>
        <p:spPr bwMode="auto">
          <a:xfrm rot="5400000">
            <a:off x="357745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Flecha derecha 65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7" name="Flecha derecha 66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7477187" y="3081565"/>
            <a:ext cx="929613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46" name="Conector recto de flecha 45"/>
          <p:cNvCxnSpPr/>
          <p:nvPr/>
        </p:nvCxnSpPr>
        <p:spPr bwMode="auto">
          <a:xfrm rot="5400000" flipV="1">
            <a:off x="7752537" y="355431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Imagen 46" descr="box_template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8116811" y="3007618"/>
            <a:ext cx="396386" cy="607701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95901" y="3144988"/>
            <a:ext cx="522954" cy="36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s-ES_tradnl" sz="1600" dirty="0">
                <a:solidFill>
                  <a:srgbClr val="7F7F7F"/>
                </a:solidFill>
                <a:latin typeface="Roboto Slab" pitchFamily="2" charset="0"/>
                <a:ea typeface="Roboto Slab" pitchFamily="2" charset="0"/>
              </a:rPr>
              <a:t>0x16</a:t>
            </a:r>
            <a:endParaRPr lang="en-GB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7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21093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62573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43499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286232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==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 bwMode="auto">
          <a:xfrm>
            <a:off x="4781583" y="3275421"/>
            <a:ext cx="4274077" cy="1570246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0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09159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62573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43499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286232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==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 bwMode="auto">
          <a:xfrm>
            <a:off x="4753412" y="2331276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6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36055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71558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162573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1543499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48310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6477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74932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6248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467706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3566321" y="473723"/>
            <a:ext cx="477203" cy="13148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781583" y="1999026"/>
            <a:ext cx="4274077" cy="286232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==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</a:t>
            </a:r>
          </a:p>
        </p:txBody>
      </p:sp>
      <p:pic>
        <p:nvPicPr>
          <p:cNvPr id="23" name="Imagen 22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2294653" y="428990"/>
            <a:ext cx="477203" cy="1314896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 bwMode="auto">
          <a:xfrm>
            <a:off x="4781583" y="3291102"/>
            <a:ext cx="4274077" cy="344875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0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34706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39731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3277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67649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2866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2787929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15144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65060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607918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781583" y="1999026"/>
            <a:ext cx="4274077" cy="286232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DEQUEUE()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print</a:t>
            </a:r>
            <a:r>
              <a:rPr lang="es-ES" sz="2000" dirty="0">
                <a:latin typeface="Consolas"/>
                <a:cs typeface="Consolas"/>
              </a:rPr>
              <a:t>(“</a:t>
            </a:r>
            <a:r>
              <a:rPr lang="es-ES" sz="2000" dirty="0" err="1">
                <a:latin typeface="Consolas"/>
                <a:cs typeface="Consolas"/>
              </a:rPr>
              <a:t>Queue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is</a:t>
            </a:r>
            <a:r>
              <a:rPr lang="es-ES" sz="2000" dirty="0">
                <a:latin typeface="Consolas"/>
                <a:cs typeface="Consolas"/>
              </a:rPr>
              <a:t> </a:t>
            </a:r>
            <a:r>
              <a:rPr lang="es-ES" sz="2000" dirty="0" err="1">
                <a:latin typeface="Consolas"/>
                <a:cs typeface="Consolas"/>
              </a:rPr>
              <a:t>empty</a:t>
            </a:r>
            <a:r>
              <a:rPr lang="es-ES" sz="2000" dirty="0">
                <a:latin typeface="Consolas"/>
                <a:cs typeface="Consolas"/>
              </a:rPr>
              <a:t>”)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return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==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)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=-1</a:t>
            </a:r>
          </a:p>
          <a:p>
            <a:r>
              <a:rPr lang="es-ES" sz="2000" dirty="0">
                <a:latin typeface="Consolas"/>
                <a:cs typeface="Consolas"/>
              </a:rPr>
              <a:t>  </a:t>
            </a:r>
            <a:r>
              <a:rPr lang="es-ES" sz="2000" dirty="0" err="1">
                <a:latin typeface="Consolas"/>
                <a:cs typeface="Consolas"/>
              </a:rPr>
              <a:t>else</a:t>
            </a:r>
            <a:endParaRPr lang="es-ES" sz="2000" dirty="0">
              <a:latin typeface="Consolas"/>
              <a:cs typeface="Consolas"/>
            </a:endParaRPr>
          </a:p>
          <a:p>
            <a:r>
              <a:rPr lang="es-ES" sz="2000" dirty="0">
                <a:latin typeface="Consolas"/>
                <a:cs typeface="Consolas"/>
              </a:rPr>
              <a:t> 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19" name="Rectángulo 18"/>
          <p:cNvSpPr/>
          <p:nvPr/>
        </p:nvSpPr>
        <p:spPr bwMode="auto">
          <a:xfrm>
            <a:off x="4781583" y="3548207"/>
            <a:ext cx="4274077" cy="685772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35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29537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39731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3277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67649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2866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2787929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15144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65060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607918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942002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8995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39731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13277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67649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2866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2787929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115144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765060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607918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5314730" y="446091"/>
            <a:ext cx="377477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6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20426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7607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4599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5525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5132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2866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251100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8315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28231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71089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5314730" y="446091"/>
            <a:ext cx="377477" cy="131489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 bwMode="auto">
          <a:xfrm>
            <a:off x="6309587" y="543608"/>
            <a:ext cx="2596008" cy="905686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1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42865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28667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3149730" y="446091"/>
            <a:ext cx="377477" cy="1314896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3251100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8315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28231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3071089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1077607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4599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905525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5132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29" name="Rectángulo 28"/>
          <p:cNvSpPr/>
          <p:nvPr/>
        </p:nvSpPr>
        <p:spPr bwMode="auto">
          <a:xfrm>
            <a:off x="6309587" y="1942353"/>
            <a:ext cx="2596008" cy="3319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8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76512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096257" y="1706133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096257" y="528667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3075025" y="446091"/>
            <a:ext cx="377477" cy="1314896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461073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78315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8786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3071089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3579610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4599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905525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47135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354810" y="435956"/>
            <a:ext cx="1331798" cy="1314896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569522" y="431150"/>
            <a:ext cx="485878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86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49336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096257" y="1706133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096257" y="528667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2389576" y="528667"/>
            <a:ext cx="377477" cy="1314896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461073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5184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8786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344461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3579610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6472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1697398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47135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354810" y="435956"/>
            <a:ext cx="1331798" cy="1314896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569522" y="431150"/>
            <a:ext cx="485878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91188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3973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75989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58256" y="3797094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 bwMode="auto">
          <a:xfrm rot="5400000">
            <a:off x="28638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2238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409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rot="5400000">
            <a:off x="271516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6AE220-F8F5-E941-AF6B-E5586229E16F}"/>
              </a:ext>
            </a:extLst>
          </p:cNvPr>
          <p:cNvSpPr txBox="1"/>
          <p:nvPr/>
        </p:nvSpPr>
        <p:spPr>
          <a:xfrm>
            <a:off x="5291667" y="2700867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first create 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initialise front and tail to -1</a:t>
            </a:r>
          </a:p>
        </p:txBody>
      </p:sp>
    </p:spTree>
    <p:extLst>
      <p:ext uri="{BB962C8B-B14F-4D97-AF65-F5344CB8AC3E}">
        <p14:creationId xmlns:p14="http://schemas.microsoft.com/office/powerpoint/2010/main" val="208798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3978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096257" y="1706133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096257" y="528667"/>
            <a:ext cx="18597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40459" y="2359323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=front+1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309587" y="242928"/>
            <a:ext cx="2596008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=tail+1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19" name="Imagen 18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0" t="20947" r="47917" b="59352"/>
          <a:stretch/>
        </p:blipFill>
        <p:spPr>
          <a:xfrm>
            <a:off x="2389576" y="528667"/>
            <a:ext cx="377477" cy="1314896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 bwMode="auto">
          <a:xfrm rot="5400000">
            <a:off x="4610731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5184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587862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4" name="Conector recto de flecha 23"/>
          <p:cNvCxnSpPr/>
          <p:nvPr/>
        </p:nvCxnSpPr>
        <p:spPr bwMode="auto">
          <a:xfrm rot="5400000">
            <a:off x="344461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Conector recto de flecha 24"/>
          <p:cNvCxnSpPr/>
          <p:nvPr/>
        </p:nvCxnSpPr>
        <p:spPr bwMode="auto">
          <a:xfrm flipV="1">
            <a:off x="3579610" y="3802919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316472" y="4042477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1697398" y="3802919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347135" y="4501402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30" name="Imagen 2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3354810" y="435956"/>
            <a:ext cx="1331798" cy="1314896"/>
          </a:xfrm>
          <a:prstGeom prst="rect">
            <a:avLst/>
          </a:prstGeom>
        </p:spPr>
      </p:pic>
      <p:pic>
        <p:nvPicPr>
          <p:cNvPr id="31" name="Imagen 3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4569522" y="431150"/>
            <a:ext cx="485878" cy="1314896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493059" y="2946958"/>
            <a:ext cx="956235" cy="946124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2720" y="3893082"/>
            <a:ext cx="1263752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1400" dirty="0">
                <a:latin typeface="Roboto Slab" pitchFamily="2" charset="0"/>
                <a:ea typeface="Roboto Slab" pitchFamily="2" charset="0"/>
              </a:rPr>
              <a:t>Available &amp;  unreachable</a:t>
            </a:r>
            <a:endParaRPr lang="en-GB" sz="1400" dirty="0"/>
          </a:p>
        </p:txBody>
      </p:sp>
      <p:sp>
        <p:nvSpPr>
          <p:cNvPr id="32" name="Rectángulo 31"/>
          <p:cNvSpPr/>
          <p:nvPr/>
        </p:nvSpPr>
        <p:spPr bwMode="auto">
          <a:xfrm>
            <a:off x="6309588" y="1665758"/>
            <a:ext cx="2596008" cy="30647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7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8115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98646" y="481987"/>
            <a:ext cx="2849834" cy="203132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=(tail+1)%N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198646" y="1878760"/>
            <a:ext cx="2849834" cy="306477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03B7D-145A-594C-ACF9-02B6F61CB7D7}"/>
              </a:ext>
            </a:extLst>
          </p:cNvPr>
          <p:cNvSpPr txBox="1"/>
          <p:nvPr/>
        </p:nvSpPr>
        <p:spPr>
          <a:xfrm>
            <a:off x="3503814" y="96409"/>
            <a:ext cx="5555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need both pointer to traverse the array in a circular way</a:t>
            </a:r>
          </a:p>
          <a:p>
            <a:r>
              <a:rPr lang="en-GB" sz="1600" dirty="0"/>
              <a:t>Once </a:t>
            </a:r>
            <a:r>
              <a:rPr lang="en-GB" sz="1600" b="1" dirty="0"/>
              <a:t>front</a:t>
            </a:r>
            <a:r>
              <a:rPr lang="en-GB" sz="1600" dirty="0"/>
              <a:t> or </a:t>
            </a:r>
            <a:r>
              <a:rPr lang="en-GB" sz="1600" b="1" dirty="0"/>
              <a:t>tail</a:t>
            </a:r>
            <a:r>
              <a:rPr lang="en-GB" sz="1600" dirty="0"/>
              <a:t> reach the end of the array,  they should be able to jump to the first position array.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DDB34C-130F-6D40-9C5D-26B67DE6827F}"/>
              </a:ext>
            </a:extLst>
          </p:cNvPr>
          <p:cNvCxnSpPr>
            <a:endCxn id="33" idx="3"/>
          </p:cNvCxnSpPr>
          <p:nvPr/>
        </p:nvCxnSpPr>
        <p:spPr bwMode="auto">
          <a:xfrm flipH="1">
            <a:off x="3048480" y="925231"/>
            <a:ext cx="1936559" cy="1106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979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99782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98646" y="481987"/>
            <a:ext cx="3484397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((tail+1)%N==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full”)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=(tail+1)%N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33" name="Rectángulo 32"/>
          <p:cNvSpPr/>
          <p:nvPr/>
        </p:nvSpPr>
        <p:spPr bwMode="auto">
          <a:xfrm>
            <a:off x="198645" y="817937"/>
            <a:ext cx="3484397" cy="810651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4C4BC-3D1B-C847-B00C-C00FE0A698B4}"/>
              </a:ext>
            </a:extLst>
          </p:cNvPr>
          <p:cNvSpPr txBox="1"/>
          <p:nvPr/>
        </p:nvSpPr>
        <p:spPr>
          <a:xfrm>
            <a:off x="4690533" y="237066"/>
            <a:ext cx="3981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also need to check if the queue is full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ABD454-62DC-9949-AA9A-978FF57E16D3}"/>
              </a:ext>
            </a:extLst>
          </p:cNvPr>
          <p:cNvCxnSpPr>
            <a:cxnSpLocks/>
            <a:endCxn id="33" idx="3"/>
          </p:cNvCxnSpPr>
          <p:nvPr/>
        </p:nvCxnSpPr>
        <p:spPr bwMode="auto">
          <a:xfrm flipH="1">
            <a:off x="3683042" y="481987"/>
            <a:ext cx="2751552" cy="7412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46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78925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98646" y="481987"/>
            <a:ext cx="3484397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((tail+1)%N==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full”)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=(tail+1)%N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AA639-2705-214F-8558-3A210514887E}"/>
              </a:ext>
            </a:extLst>
          </p:cNvPr>
          <p:cNvSpPr txBox="1"/>
          <p:nvPr/>
        </p:nvSpPr>
        <p:spPr>
          <a:xfrm>
            <a:off x="660400" y="4476847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way now  the tail traverse the array in a circular way</a:t>
            </a:r>
          </a:p>
        </p:txBody>
      </p:sp>
    </p:spTree>
    <p:extLst>
      <p:ext uri="{BB962C8B-B14F-4D97-AF65-F5344CB8AC3E}">
        <p14:creationId xmlns:p14="http://schemas.microsoft.com/office/powerpoint/2010/main" val="100088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14438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14459" y="910997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=(front+1)%N</a:t>
            </a:r>
          </a:p>
        </p:txBody>
      </p:sp>
      <p:sp>
        <p:nvSpPr>
          <p:cNvPr id="10" name="Rectángulo 9"/>
          <p:cNvSpPr/>
          <p:nvPr/>
        </p:nvSpPr>
        <p:spPr bwMode="auto">
          <a:xfrm>
            <a:off x="214459" y="3167529"/>
            <a:ext cx="3865136" cy="323799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D69B7-D905-AE40-B00B-70CC6E060E03}"/>
              </a:ext>
            </a:extLst>
          </p:cNvPr>
          <p:cNvSpPr txBox="1"/>
          <p:nvPr/>
        </p:nvSpPr>
        <p:spPr>
          <a:xfrm>
            <a:off x="4079595" y="264666"/>
            <a:ext cx="482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also need to make the front of the queue traverse the array in circular 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4AE688-34CC-DC48-BBBC-8D131D5576C3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5467" y="557053"/>
            <a:ext cx="2777066" cy="2598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57B3B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509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95460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14459" y="910997"/>
            <a:ext cx="3484397" cy="147732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PEEK()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==-1)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A[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8672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52514"/>
              </p:ext>
            </p:extLst>
          </p:nvPr>
        </p:nvGraphicFramePr>
        <p:xfrm>
          <a:off x="5451115" y="3021475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4985039" y="2234087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25" name="Conector recto de flecha 24"/>
          <p:cNvCxnSpPr/>
          <p:nvPr/>
        </p:nvCxnSpPr>
        <p:spPr bwMode="auto">
          <a:xfrm flipV="1">
            <a:off x="8257393" y="3533292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994255" y="377285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cxnSp>
        <p:nvCxnSpPr>
          <p:cNvPr id="27" name="Conector recto de flecha 26"/>
          <p:cNvCxnSpPr/>
          <p:nvPr/>
        </p:nvCxnSpPr>
        <p:spPr bwMode="auto">
          <a:xfrm flipV="1">
            <a:off x="6375181" y="3533292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024918" y="423177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14459" y="910997"/>
            <a:ext cx="2469095" cy="12003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ISEMPTY()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==-1)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350349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4134372" y="2883233"/>
            <a:ext cx="2469095" cy="120032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ISEMPTY()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==-1)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TRUE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FALSE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14459" y="3120780"/>
            <a:ext cx="3484397" cy="1477328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PEEK()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==-1)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r>
              <a:rPr lang="es-ES" dirty="0">
                <a:latin typeface="Consolas"/>
                <a:cs typeface="Consolas"/>
              </a:rPr>
              <a:t> A[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34372" y="153282"/>
            <a:ext cx="3865136" cy="2585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DEQUEUE()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is</a:t>
            </a:r>
            <a:r>
              <a:rPr lang="es-ES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empty</a:t>
            </a:r>
            <a:r>
              <a:rPr lang="es-ES" dirty="0">
                <a:latin typeface="Consolas"/>
                <a:cs typeface="Consolas"/>
              </a:rPr>
              <a:t>”)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==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=-1</a:t>
            </a:r>
          </a:p>
          <a:p>
            <a:r>
              <a:rPr lang="es-ES" dirty="0">
                <a:latin typeface="Consolas"/>
                <a:cs typeface="Consolas"/>
              </a:rPr>
              <a:t>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=(front+1)%N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4459" y="153282"/>
            <a:ext cx="3484397" cy="286232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ENQUEUE(x)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((tail+1)%N==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print</a:t>
            </a:r>
            <a:r>
              <a:rPr lang="es-ES" dirty="0">
                <a:latin typeface="Consolas"/>
                <a:cs typeface="Consolas"/>
              </a:rPr>
              <a:t>(“</a:t>
            </a:r>
            <a:r>
              <a:rPr lang="es-ES" dirty="0" err="1">
                <a:latin typeface="Consolas"/>
                <a:cs typeface="Consolas"/>
              </a:rPr>
              <a:t>Queue</a:t>
            </a:r>
            <a:r>
              <a:rPr lang="es-ES" dirty="0">
                <a:latin typeface="Consolas"/>
                <a:cs typeface="Consolas"/>
              </a:rPr>
              <a:t> full”)</a:t>
            </a:r>
          </a:p>
          <a:p>
            <a:r>
              <a:rPr lang="es-ES" dirty="0">
                <a:latin typeface="Consolas"/>
                <a:cs typeface="Consolas"/>
              </a:rPr>
              <a:t>       </a:t>
            </a:r>
            <a:r>
              <a:rPr lang="es-ES" dirty="0" err="1">
                <a:latin typeface="Consolas"/>
                <a:cs typeface="Consolas"/>
              </a:rPr>
              <a:t>return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if</a:t>
            </a:r>
            <a:r>
              <a:rPr lang="es-ES" dirty="0">
                <a:latin typeface="Consolas"/>
                <a:cs typeface="Consolas"/>
              </a:rPr>
              <a:t> (ISEMPTY())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front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=0</a:t>
            </a:r>
          </a:p>
          <a:p>
            <a:r>
              <a:rPr lang="es-ES" dirty="0">
                <a:latin typeface="Consolas"/>
                <a:cs typeface="Consolas"/>
              </a:rPr>
              <a:t>   </a:t>
            </a:r>
            <a:r>
              <a:rPr lang="es-ES" dirty="0" err="1">
                <a:latin typeface="Consolas"/>
                <a:cs typeface="Consolas"/>
              </a:rPr>
              <a:t>else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      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=(tail+1)%N</a:t>
            </a:r>
          </a:p>
          <a:p>
            <a:r>
              <a:rPr lang="es-ES" dirty="0">
                <a:latin typeface="Consolas"/>
                <a:cs typeface="Consolas"/>
              </a:rPr>
              <a:t>   A[</a:t>
            </a:r>
            <a:r>
              <a:rPr lang="es-ES" dirty="0" err="1">
                <a:latin typeface="Consolas"/>
                <a:cs typeface="Consolas"/>
              </a:rPr>
              <a:t>tail</a:t>
            </a:r>
            <a:r>
              <a:rPr lang="es-ES" dirty="0">
                <a:latin typeface="Consolas"/>
                <a:cs typeface="Consolas"/>
              </a:rPr>
              <a:t>]=x</a:t>
            </a:r>
          </a:p>
        </p:txBody>
      </p:sp>
    </p:spTree>
    <p:extLst>
      <p:ext uri="{BB962C8B-B14F-4D97-AF65-F5344CB8AC3E}">
        <p14:creationId xmlns:p14="http://schemas.microsoft.com/office/powerpoint/2010/main" val="4112932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9622"/>
              </p:ext>
            </p:extLst>
          </p:nvPr>
        </p:nvGraphicFramePr>
        <p:xfrm>
          <a:off x="332557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9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241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Conector recto de flecha 14"/>
          <p:cNvCxnSpPr/>
          <p:nvPr/>
        </p:nvCxnSpPr>
        <p:spPr bwMode="auto">
          <a:xfrm flipV="1">
            <a:off x="2526154" y="38611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11547" y="4072095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19" name="Conector recto de flecha 18"/>
          <p:cNvCxnSpPr/>
          <p:nvPr/>
        </p:nvCxnSpPr>
        <p:spPr bwMode="auto">
          <a:xfrm flipV="1">
            <a:off x="1251886" y="3841865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11239" y="4068810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pic>
        <p:nvPicPr>
          <p:cNvPr id="21" name="Imagen 20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37816" b="59352"/>
          <a:stretch/>
        </p:blipFill>
        <p:spPr>
          <a:xfrm>
            <a:off x="1440058" y="601143"/>
            <a:ext cx="1331798" cy="1314896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 bwMode="auto">
          <a:xfrm flipH="1">
            <a:off x="1076918" y="1856379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ector recto 22"/>
          <p:cNvCxnSpPr/>
          <p:nvPr/>
        </p:nvCxnSpPr>
        <p:spPr bwMode="auto">
          <a:xfrm flipH="1">
            <a:off x="1076918" y="657641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ector recto de flecha 23"/>
          <p:cNvCxnSpPr/>
          <p:nvPr/>
        </p:nvCxnSpPr>
        <p:spPr bwMode="auto">
          <a:xfrm rot="5400000">
            <a:off x="2336099" y="443937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1010042" y="50047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302756" y="54854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33" name="Conector recto de flecha 32"/>
          <p:cNvCxnSpPr/>
          <p:nvPr/>
        </p:nvCxnSpPr>
        <p:spPr bwMode="auto">
          <a:xfrm rot="5400000">
            <a:off x="1513290" y="439130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lecha derecha 33"/>
          <p:cNvSpPr/>
          <p:nvPr/>
        </p:nvSpPr>
        <p:spPr bwMode="auto">
          <a:xfrm flipH="1">
            <a:off x="2936618" y="1080016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5" name="Flecha derecha 34"/>
          <p:cNvSpPr/>
          <p:nvPr/>
        </p:nvSpPr>
        <p:spPr bwMode="auto">
          <a:xfrm flipH="1">
            <a:off x="707694" y="1080016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DAF8F-97BF-B448-8B6E-5111942DF53C}"/>
              </a:ext>
            </a:extLst>
          </p:cNvPr>
          <p:cNvSpPr txBox="1"/>
          <p:nvPr/>
        </p:nvSpPr>
        <p:spPr>
          <a:xfrm>
            <a:off x="4546600" y="635000"/>
            <a:ext cx="486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Summary:</a:t>
            </a:r>
          </a:p>
          <a:p>
            <a:r>
              <a:rPr lang="en-GB" dirty="0"/>
              <a:t>Queue implementation using arrays</a:t>
            </a:r>
          </a:p>
          <a:p>
            <a:r>
              <a:rPr lang="en-GB" dirty="0"/>
              <a:t>Pseudocode</a:t>
            </a:r>
          </a:p>
          <a:p>
            <a:r>
              <a:rPr lang="en-GB" dirty="0"/>
              <a:t>Both front and tail traverse array in </a:t>
            </a:r>
            <a:r>
              <a:rPr lang="en-GB"/>
              <a:t>a circular way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47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6770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539731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75989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358256" y="3797094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 bwMode="auto">
          <a:xfrm rot="5400000">
            <a:off x="2863817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2238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84094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1" name="Conector recto de flecha 20"/>
          <p:cNvCxnSpPr/>
          <p:nvPr/>
        </p:nvCxnSpPr>
        <p:spPr bwMode="auto">
          <a:xfrm rot="5400000">
            <a:off x="2715162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8145FB-1BE7-4B47-835E-1B1D2AA21F4E}"/>
              </a:ext>
            </a:extLst>
          </p:cNvPr>
          <p:cNvSpPr txBox="1"/>
          <p:nvPr/>
        </p:nvSpPr>
        <p:spPr>
          <a:xfrm>
            <a:off x="4149786" y="2904871"/>
            <a:ext cx="35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enqueue one element into the list: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52EA-E04C-694D-AED5-94A9C8CCC229}"/>
              </a:ext>
            </a:extLst>
          </p:cNvPr>
          <p:cNvSpPr txBox="1"/>
          <p:nvPr/>
        </p:nvSpPr>
        <p:spPr>
          <a:xfrm>
            <a:off x="4697627" y="3286734"/>
            <a:ext cx="423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first need to check if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395055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5952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2783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-75989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0308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222388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6118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69948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 bwMode="auto">
          <a:xfrm flipV="1">
            <a:off x="358256" y="3797094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20A0DC-3C02-8342-94AB-1FBB781266B4}"/>
              </a:ext>
            </a:extLst>
          </p:cNvPr>
          <p:cNvSpPr txBox="1"/>
          <p:nvPr/>
        </p:nvSpPr>
        <p:spPr>
          <a:xfrm>
            <a:off x="5130800" y="2751667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queue is empty: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tail to point 0</a:t>
            </a:r>
          </a:p>
        </p:txBody>
      </p:sp>
    </p:spTree>
    <p:extLst>
      <p:ext uri="{BB962C8B-B14F-4D97-AF65-F5344CB8AC3E}">
        <p14:creationId xmlns:p14="http://schemas.microsoft.com/office/powerpoint/2010/main" val="361310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28173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2783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0308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18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27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9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30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C5A80C-54CF-F446-A825-E02A68EAF4D0}"/>
              </a:ext>
            </a:extLst>
          </p:cNvPr>
          <p:cNvSpPr txBox="1"/>
          <p:nvPr/>
        </p:nvSpPr>
        <p:spPr>
          <a:xfrm>
            <a:off x="5130800" y="2751667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the queue is empty: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tail to point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 front to point 0</a:t>
            </a:r>
          </a:p>
        </p:txBody>
      </p:sp>
    </p:spTree>
    <p:extLst>
      <p:ext uri="{BB962C8B-B14F-4D97-AF65-F5344CB8AC3E}">
        <p14:creationId xmlns:p14="http://schemas.microsoft.com/office/powerpoint/2010/main" val="21115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24710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2783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0308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114665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473236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91796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2966010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5365374" y="446091"/>
            <a:ext cx="485878" cy="13148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04889" y="1999026"/>
            <a:ext cx="2863935" cy="132343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98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03538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2783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0308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240089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17220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04889" y="1999026"/>
            <a:ext cx="2863935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</p:txBody>
      </p:sp>
      <p:sp>
        <p:nvSpPr>
          <p:cNvPr id="3" name="Rectángulo 2"/>
          <p:cNvSpPr/>
          <p:nvPr/>
        </p:nvSpPr>
        <p:spPr bwMode="auto">
          <a:xfrm>
            <a:off x="5204889" y="3291102"/>
            <a:ext cx="2863935" cy="339140"/>
          </a:xfrm>
          <a:prstGeom prst="rect">
            <a:avLst/>
          </a:prstGeom>
          <a:noFill/>
          <a:ln w="38100" cap="flat" cmpd="sng" algn="ctr">
            <a:solidFill>
              <a:srgbClr val="3C8C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3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71852"/>
              </p:ext>
            </p:extLst>
          </p:nvPr>
        </p:nvGraphicFramePr>
        <p:xfrm>
          <a:off x="773332" y="3291102"/>
          <a:ext cx="3091230" cy="60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2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84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[0]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[1]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[2]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[3]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7F7F7F"/>
                          </a:solidFill>
                          <a:latin typeface="Roboto Slab" pitchFamily="2" charset="0"/>
                          <a:ea typeface="Roboto Slab" pitchFamily="2" charset="0"/>
                        </a:rPr>
                        <a:t>[4]</a:t>
                      </a:r>
                      <a:endParaRPr lang="es-E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Conector recto de flecha 11"/>
          <p:cNvCxnSpPr/>
          <p:nvPr/>
        </p:nvCxnSpPr>
        <p:spPr bwMode="auto">
          <a:xfrm flipV="1">
            <a:off x="1072783" y="3818600"/>
            <a:ext cx="0" cy="807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519775" y="4058158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front</a:t>
            </a:r>
            <a:endParaRPr lang="en-GB" sz="2000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07256" y="2503714"/>
            <a:ext cx="3061095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Array implementation</a:t>
            </a:r>
            <a:endParaRPr lang="en-GB" sz="2000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 flipV="1">
            <a:off x="900701" y="3818600"/>
            <a:ext cx="0" cy="30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40308" y="4517083"/>
            <a:ext cx="880677" cy="44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tail</a:t>
            </a:r>
            <a:endParaRPr lang="en-GB" sz="2000" dirty="0"/>
          </a:p>
        </p:txBody>
      </p:sp>
      <p:cxnSp>
        <p:nvCxnSpPr>
          <p:cNvPr id="54" name="Conector recto 53"/>
          <p:cNvCxnSpPr/>
          <p:nvPr/>
        </p:nvCxnSpPr>
        <p:spPr bwMode="auto">
          <a:xfrm flipH="1">
            <a:off x="3141080" y="1706133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Conector recto 58"/>
          <p:cNvCxnSpPr/>
          <p:nvPr/>
        </p:nvCxnSpPr>
        <p:spPr bwMode="auto">
          <a:xfrm flipH="1">
            <a:off x="3141080" y="507395"/>
            <a:ext cx="16123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ector recto de flecha 59"/>
          <p:cNvCxnSpPr/>
          <p:nvPr/>
        </p:nvCxnSpPr>
        <p:spPr bwMode="auto">
          <a:xfrm rot="5400000">
            <a:off x="3240089" y="293691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598660" y="-74288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>
                <a:latin typeface="Roboto Slab" pitchFamily="2" charset="0"/>
                <a:ea typeface="Roboto Slab" pitchFamily="2" charset="0"/>
              </a:rPr>
              <a:t>front</a:t>
            </a:r>
          </a:p>
          <a:p>
            <a:pPr marL="0" indent="0" algn="ctr">
              <a:buClrTx/>
              <a:buFontTx/>
              <a:buNone/>
            </a:pPr>
            <a:endParaRPr lang="en-GB" sz="1600" b="1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3217220" y="-69481"/>
            <a:ext cx="752040" cy="4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1600" dirty="0">
                <a:latin typeface="Roboto Slab" pitchFamily="2" charset="0"/>
                <a:ea typeface="Roboto Slab" pitchFamily="2" charset="0"/>
              </a:rPr>
              <a:t>tail</a:t>
            </a:r>
          </a:p>
          <a:p>
            <a:pPr marL="0" indent="0" algn="ctr">
              <a:buClrTx/>
              <a:buFontTx/>
              <a:buNone/>
            </a:pPr>
            <a:endParaRPr lang="en-GB" sz="16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6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1600" dirty="0"/>
          </a:p>
        </p:txBody>
      </p:sp>
      <p:cxnSp>
        <p:nvCxnSpPr>
          <p:cNvPr id="63" name="Conector recto de flecha 62"/>
          <p:cNvCxnSpPr/>
          <p:nvPr/>
        </p:nvCxnSpPr>
        <p:spPr bwMode="auto">
          <a:xfrm rot="5400000">
            <a:off x="3091434" y="288884"/>
            <a:ext cx="3144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Flecha derecha 63"/>
          <p:cNvSpPr/>
          <p:nvPr/>
        </p:nvSpPr>
        <p:spPr bwMode="auto">
          <a:xfrm flipH="1">
            <a:off x="5000780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5" name="Flecha derecha 64"/>
          <p:cNvSpPr/>
          <p:nvPr/>
        </p:nvSpPr>
        <p:spPr bwMode="auto">
          <a:xfrm flipH="1">
            <a:off x="2771856" y="929770"/>
            <a:ext cx="204109" cy="32882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n 16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2" t="20947" r="37816" b="59352"/>
          <a:stretch/>
        </p:blipFill>
        <p:spPr>
          <a:xfrm>
            <a:off x="3141080" y="450898"/>
            <a:ext cx="485878" cy="131489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204889" y="1999026"/>
            <a:ext cx="2863935" cy="163121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s-ES" sz="2000" b="1" dirty="0" err="1">
                <a:latin typeface="Consolas"/>
                <a:cs typeface="Consolas"/>
              </a:rPr>
              <a:t>function</a:t>
            </a:r>
            <a:r>
              <a:rPr lang="es-ES" sz="2000" dirty="0">
                <a:latin typeface="Consolas"/>
                <a:cs typeface="Consolas"/>
              </a:rPr>
              <a:t> ENQUEUE(x)</a:t>
            </a:r>
          </a:p>
          <a:p>
            <a:r>
              <a:rPr lang="es-ES" sz="2000" dirty="0">
                <a:latin typeface="Consolas"/>
                <a:cs typeface="Consolas"/>
              </a:rPr>
              <a:t>   </a:t>
            </a:r>
            <a:r>
              <a:rPr lang="es-ES" sz="2000" dirty="0" err="1">
                <a:latin typeface="Consolas"/>
                <a:cs typeface="Consolas"/>
              </a:rPr>
              <a:t>if</a:t>
            </a:r>
            <a:r>
              <a:rPr lang="es-ES" sz="2000" dirty="0">
                <a:latin typeface="Consolas"/>
                <a:cs typeface="Consolas"/>
              </a:rPr>
              <a:t> (ISEMPTY())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front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=0</a:t>
            </a:r>
          </a:p>
          <a:p>
            <a:r>
              <a:rPr lang="es-ES" sz="2000" dirty="0">
                <a:latin typeface="Consolas"/>
                <a:cs typeface="Consolas"/>
              </a:rPr>
              <a:t>     A[</a:t>
            </a:r>
            <a:r>
              <a:rPr lang="es-ES" sz="2000" dirty="0" err="1">
                <a:latin typeface="Consolas"/>
                <a:cs typeface="Consolas"/>
              </a:rPr>
              <a:t>tail</a:t>
            </a:r>
            <a:r>
              <a:rPr lang="es-ES" sz="2000" dirty="0">
                <a:latin typeface="Consolas"/>
                <a:cs typeface="Consolas"/>
              </a:rPr>
              <a:t>]=x</a:t>
            </a:r>
          </a:p>
        </p:txBody>
      </p:sp>
      <p:pic>
        <p:nvPicPr>
          <p:cNvPr id="20" name="Imagen 19" descr="colour_boxe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7" t="20947" r="55935" b="59352"/>
          <a:stretch/>
        </p:blipFill>
        <p:spPr>
          <a:xfrm rot="10800000">
            <a:off x="5361522" y="450898"/>
            <a:ext cx="477203" cy="1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376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microsoft.com/office/2006/documentManagement/types"/>
    <ds:schemaRef ds:uri="http://purl.org/dc/dcmitype/"/>
    <ds:schemaRef ds:uri="65620a10-58d8-4602-af8b-e2b4eec3245a"/>
    <ds:schemaRef ds:uri="4f37539b-1577-461a-a534-c40bf1b53cf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1FC70B-E97D-459F-B894-D0DA310E8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80476</TotalTime>
  <Words>2283</Words>
  <Application>Microsoft Macintosh PowerPoint</Application>
  <PresentationFormat>On-screen Show (16:9)</PresentationFormat>
  <Paragraphs>766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809</cp:revision>
  <cp:lastPrinted>2019-07-09T17:04:45Z</cp:lastPrinted>
  <dcterms:created xsi:type="dcterms:W3CDTF">2018-10-29T10:08:54Z</dcterms:created>
  <dcterms:modified xsi:type="dcterms:W3CDTF">2021-01-17T20:41:19Z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