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133"/>
  </p:notesMasterIdLst>
  <p:handoutMasterIdLst>
    <p:handoutMasterId r:id="rId134"/>
  </p:handoutMasterIdLst>
  <p:sldIdLst>
    <p:sldId id="1083" r:id="rId6"/>
    <p:sldId id="362" r:id="rId7"/>
    <p:sldId id="851" r:id="rId8"/>
    <p:sldId id="1056" r:id="rId9"/>
    <p:sldId id="1057" r:id="rId10"/>
    <p:sldId id="1084" r:id="rId11"/>
    <p:sldId id="1058" r:id="rId12"/>
    <p:sldId id="1065" r:id="rId13"/>
    <p:sldId id="1066" r:id="rId14"/>
    <p:sldId id="1067" r:id="rId15"/>
    <p:sldId id="1068" r:id="rId16"/>
    <p:sldId id="1069" r:id="rId17"/>
    <p:sldId id="1071" r:id="rId18"/>
    <p:sldId id="1072" r:id="rId19"/>
    <p:sldId id="1073" r:id="rId20"/>
    <p:sldId id="1070" r:id="rId21"/>
    <p:sldId id="1074" r:id="rId22"/>
    <p:sldId id="1075" r:id="rId23"/>
    <p:sldId id="1076" r:id="rId24"/>
    <p:sldId id="1077" r:id="rId25"/>
    <p:sldId id="1079" r:id="rId26"/>
    <p:sldId id="1080" r:id="rId27"/>
    <p:sldId id="1081" r:id="rId28"/>
    <p:sldId id="1082" r:id="rId29"/>
    <p:sldId id="1085" r:id="rId30"/>
    <p:sldId id="363" r:id="rId31"/>
    <p:sldId id="368" r:id="rId32"/>
    <p:sldId id="369" r:id="rId33"/>
    <p:sldId id="370" r:id="rId34"/>
    <p:sldId id="371" r:id="rId35"/>
    <p:sldId id="372" r:id="rId36"/>
    <p:sldId id="366" r:id="rId37"/>
    <p:sldId id="367" r:id="rId38"/>
    <p:sldId id="373" r:id="rId39"/>
    <p:sldId id="374" r:id="rId40"/>
    <p:sldId id="375" r:id="rId41"/>
    <p:sldId id="376" r:id="rId42"/>
    <p:sldId id="377" r:id="rId43"/>
    <p:sldId id="378" r:id="rId44"/>
    <p:sldId id="365" r:id="rId45"/>
    <p:sldId id="379" r:id="rId46"/>
    <p:sldId id="380" r:id="rId47"/>
    <p:sldId id="381" r:id="rId48"/>
    <p:sldId id="383" r:id="rId49"/>
    <p:sldId id="382" r:id="rId50"/>
    <p:sldId id="1086" r:id="rId51"/>
    <p:sldId id="1087" r:id="rId52"/>
    <p:sldId id="1088" r:id="rId53"/>
    <p:sldId id="1089" r:id="rId54"/>
    <p:sldId id="1090" r:id="rId55"/>
    <p:sldId id="1091" r:id="rId56"/>
    <p:sldId id="1092" r:id="rId57"/>
    <p:sldId id="1093" r:id="rId58"/>
    <p:sldId id="1094" r:id="rId59"/>
    <p:sldId id="1095" r:id="rId60"/>
    <p:sldId id="1096" r:id="rId61"/>
    <p:sldId id="1097" r:id="rId62"/>
    <p:sldId id="1098" r:id="rId63"/>
    <p:sldId id="1099" r:id="rId64"/>
    <p:sldId id="1100" r:id="rId65"/>
    <p:sldId id="1101" r:id="rId66"/>
    <p:sldId id="1102" r:id="rId67"/>
    <p:sldId id="1103" r:id="rId68"/>
    <p:sldId id="1104" r:id="rId69"/>
    <p:sldId id="1105" r:id="rId70"/>
    <p:sldId id="1106" r:id="rId71"/>
    <p:sldId id="1107" r:id="rId72"/>
    <p:sldId id="1108" r:id="rId73"/>
    <p:sldId id="1109" r:id="rId74"/>
    <p:sldId id="1110" r:id="rId75"/>
    <p:sldId id="1111" r:id="rId76"/>
    <p:sldId id="1112" r:id="rId77"/>
    <p:sldId id="1113" r:id="rId78"/>
    <p:sldId id="1114" r:id="rId79"/>
    <p:sldId id="1115" r:id="rId80"/>
    <p:sldId id="1116" r:id="rId81"/>
    <p:sldId id="1117" r:id="rId82"/>
    <p:sldId id="1118" r:id="rId83"/>
    <p:sldId id="1119" r:id="rId84"/>
    <p:sldId id="1120" r:id="rId85"/>
    <p:sldId id="1121" r:id="rId86"/>
    <p:sldId id="1122" r:id="rId87"/>
    <p:sldId id="1123" r:id="rId88"/>
    <p:sldId id="1124" r:id="rId89"/>
    <p:sldId id="1125" r:id="rId90"/>
    <p:sldId id="1126" r:id="rId91"/>
    <p:sldId id="1127" r:id="rId92"/>
    <p:sldId id="1128" r:id="rId93"/>
    <p:sldId id="1129" r:id="rId94"/>
    <p:sldId id="1130" r:id="rId95"/>
    <p:sldId id="1131" r:id="rId96"/>
    <p:sldId id="1132" r:id="rId97"/>
    <p:sldId id="1149" r:id="rId98"/>
    <p:sldId id="1150" r:id="rId99"/>
    <p:sldId id="1151" r:id="rId100"/>
    <p:sldId id="1152" r:id="rId101"/>
    <p:sldId id="1146" r:id="rId102"/>
    <p:sldId id="1147" r:id="rId103"/>
    <p:sldId id="1148" r:id="rId104"/>
    <p:sldId id="1154" r:id="rId105"/>
    <p:sldId id="1155" r:id="rId106"/>
    <p:sldId id="1156" r:id="rId107"/>
    <p:sldId id="1157" r:id="rId108"/>
    <p:sldId id="1158" r:id="rId109"/>
    <p:sldId id="1159" r:id="rId110"/>
    <p:sldId id="1160" r:id="rId111"/>
    <p:sldId id="1161" r:id="rId112"/>
    <p:sldId id="1162" r:id="rId113"/>
    <p:sldId id="1163" r:id="rId114"/>
    <p:sldId id="1164" r:id="rId115"/>
    <p:sldId id="1165" r:id="rId116"/>
    <p:sldId id="1166" r:id="rId117"/>
    <p:sldId id="1167" r:id="rId118"/>
    <p:sldId id="1168" r:id="rId119"/>
    <p:sldId id="1169" r:id="rId120"/>
    <p:sldId id="1170" r:id="rId121"/>
    <p:sldId id="1171" r:id="rId122"/>
    <p:sldId id="1172" r:id="rId123"/>
    <p:sldId id="1173" r:id="rId124"/>
    <p:sldId id="1174" r:id="rId125"/>
    <p:sldId id="1175" r:id="rId126"/>
    <p:sldId id="1176" r:id="rId127"/>
    <p:sldId id="1177" r:id="rId128"/>
    <p:sldId id="1178" r:id="rId129"/>
    <p:sldId id="1179" r:id="rId130"/>
    <p:sldId id="1144" r:id="rId131"/>
    <p:sldId id="1180" r:id="rId13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3" autoAdjust="0"/>
    <p:restoredTop sz="99390" autoAdjust="0"/>
  </p:normalViewPr>
  <p:slideViewPr>
    <p:cSldViewPr snapToGrid="0" snapToObjects="1">
      <p:cViewPr varScale="1">
        <p:scale>
          <a:sx n="145" d="100"/>
          <a:sy n="145" d="100"/>
        </p:scale>
        <p:origin x="200" y="288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tableStyles" Target="tableStyle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handoutMaster" Target="handoutMasters/handoutMaster1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presProps" Target="presProps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viewProps" Target="view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1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1074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4909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76038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0517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14957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90747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27109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73982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8554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7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13093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9835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4394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8233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8694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0403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4523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7308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0228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059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8238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6970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151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26481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4707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2830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81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247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627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93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095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02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38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766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49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497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02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09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10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214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549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02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182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6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78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048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062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795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002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4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3771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00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5697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598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506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0667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400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448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973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50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13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22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472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96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3185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734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5257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480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540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535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009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221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54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2264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170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865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8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813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940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29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667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5264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7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8185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174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031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944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9618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004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7004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5217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5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9761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6748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48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87352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9413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6527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92246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800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89351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6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Topic 5 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Non linear data structure 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8296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a libre 35"/>
          <p:cNvSpPr/>
          <p:nvPr/>
        </p:nvSpPr>
        <p:spPr>
          <a:xfrm>
            <a:off x="2624695" y="369332"/>
            <a:ext cx="2284663" cy="3315515"/>
          </a:xfrm>
          <a:custGeom>
            <a:avLst/>
            <a:gdLst>
              <a:gd name="connsiteX0" fmla="*/ 2062551 w 2284663"/>
              <a:gd name="connsiteY0" fmla="*/ 158962 h 3315515"/>
              <a:gd name="connsiteX1" fmla="*/ 1509727 w 2284663"/>
              <a:gd name="connsiteY1" fmla="*/ 24492 h 3315515"/>
              <a:gd name="connsiteX2" fmla="*/ 1166080 w 2284663"/>
              <a:gd name="connsiteY2" fmla="*/ 622139 h 3315515"/>
              <a:gd name="connsiteX3" fmla="*/ 463845 w 2284663"/>
              <a:gd name="connsiteY3" fmla="*/ 1070374 h 3315515"/>
              <a:gd name="connsiteX4" fmla="*/ 668 w 2284663"/>
              <a:gd name="connsiteY4" fmla="*/ 1742727 h 3315515"/>
              <a:gd name="connsiteX5" fmla="*/ 359257 w 2284663"/>
              <a:gd name="connsiteY5" fmla="*/ 2265668 h 3315515"/>
              <a:gd name="connsiteX6" fmla="*/ 284551 w 2284663"/>
              <a:gd name="connsiteY6" fmla="*/ 3177080 h 3315515"/>
              <a:gd name="connsiteX7" fmla="*/ 1076433 w 2284663"/>
              <a:gd name="connsiteY7" fmla="*/ 3236844 h 3315515"/>
              <a:gd name="connsiteX8" fmla="*/ 1016668 w 2284663"/>
              <a:gd name="connsiteY8" fmla="*/ 2444962 h 3315515"/>
              <a:gd name="connsiteX9" fmla="*/ 852315 w 2284663"/>
              <a:gd name="connsiteY9" fmla="*/ 1772609 h 3315515"/>
              <a:gd name="connsiteX10" fmla="*/ 1315492 w 2284663"/>
              <a:gd name="connsiteY10" fmla="*/ 1070374 h 3315515"/>
              <a:gd name="connsiteX11" fmla="*/ 2241845 w 2284663"/>
              <a:gd name="connsiteY11" fmla="*/ 562374 h 3315515"/>
              <a:gd name="connsiteX12" fmla="*/ 2062551 w 2284663"/>
              <a:gd name="connsiteY12" fmla="*/ 158962 h 331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4663" h="3315515">
                <a:moveTo>
                  <a:pt x="2062551" y="158962"/>
                </a:moveTo>
                <a:cubicBezTo>
                  <a:pt x="1940531" y="69315"/>
                  <a:pt x="1659139" y="-52704"/>
                  <a:pt x="1509727" y="24492"/>
                </a:cubicBezTo>
                <a:cubicBezTo>
                  <a:pt x="1360315" y="101688"/>
                  <a:pt x="1340394" y="447825"/>
                  <a:pt x="1166080" y="622139"/>
                </a:cubicBezTo>
                <a:cubicBezTo>
                  <a:pt x="991766" y="796453"/>
                  <a:pt x="658080" y="883609"/>
                  <a:pt x="463845" y="1070374"/>
                </a:cubicBezTo>
                <a:cubicBezTo>
                  <a:pt x="269610" y="1257139"/>
                  <a:pt x="18099" y="1543511"/>
                  <a:pt x="668" y="1742727"/>
                </a:cubicBezTo>
                <a:cubicBezTo>
                  <a:pt x="-16763" y="1941943"/>
                  <a:pt x="311943" y="2026609"/>
                  <a:pt x="359257" y="2265668"/>
                </a:cubicBezTo>
                <a:cubicBezTo>
                  <a:pt x="406571" y="2504727"/>
                  <a:pt x="165022" y="3015217"/>
                  <a:pt x="284551" y="3177080"/>
                </a:cubicBezTo>
                <a:cubicBezTo>
                  <a:pt x="404080" y="3338943"/>
                  <a:pt x="954414" y="3358864"/>
                  <a:pt x="1076433" y="3236844"/>
                </a:cubicBezTo>
                <a:cubicBezTo>
                  <a:pt x="1198452" y="3114824"/>
                  <a:pt x="1054021" y="2689001"/>
                  <a:pt x="1016668" y="2444962"/>
                </a:cubicBezTo>
                <a:cubicBezTo>
                  <a:pt x="979315" y="2200923"/>
                  <a:pt x="802511" y="2001707"/>
                  <a:pt x="852315" y="1772609"/>
                </a:cubicBezTo>
                <a:cubicBezTo>
                  <a:pt x="902119" y="1543511"/>
                  <a:pt x="1083904" y="1272080"/>
                  <a:pt x="1315492" y="1070374"/>
                </a:cubicBezTo>
                <a:cubicBezTo>
                  <a:pt x="1547080" y="868668"/>
                  <a:pt x="2114845" y="721746"/>
                  <a:pt x="2241845" y="562374"/>
                </a:cubicBezTo>
                <a:cubicBezTo>
                  <a:pt x="2368845" y="403002"/>
                  <a:pt x="2184571" y="248609"/>
                  <a:pt x="2062551" y="158962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396302" y="848307"/>
            <a:ext cx="123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ancestors of J</a:t>
            </a:r>
          </a:p>
        </p:txBody>
      </p:sp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492636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4182105" y="3616182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4182105" y="2298091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3988649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4253245" y="1160233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3917509" y="308694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2948317" y="431398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3212913" y="361516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072505" y="180104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92777" y="3131292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3060513" y="4381558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64793" y="4389407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3344F0-C59E-B34C-A40A-141BC155B98E}"/>
              </a:ext>
            </a:extLst>
          </p:cNvPr>
          <p:cNvSpPr txBox="1"/>
          <p:nvPr/>
        </p:nvSpPr>
        <p:spPr>
          <a:xfrm>
            <a:off x="5970391" y="109643"/>
            <a:ext cx="3076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nodes in the path from the root that leads to a node x are called ancestors of x</a:t>
            </a:r>
          </a:p>
        </p:txBody>
      </p:sp>
    </p:spTree>
    <p:extLst>
      <p:ext uri="{BB962C8B-B14F-4D97-AF65-F5344CB8AC3E}">
        <p14:creationId xmlns:p14="http://schemas.microsoft.com/office/powerpoint/2010/main" val="16199649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6026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17498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3" y="3795991"/>
            <a:ext cx="6136762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2626905" y="4255292"/>
            <a:ext cx="3424643" cy="453222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E86F7-D951-6C40-B6D0-DC689AC2A2A7}"/>
              </a:ext>
            </a:extLst>
          </p:cNvPr>
          <p:cNvSpPr txBox="1"/>
          <p:nvPr/>
        </p:nvSpPr>
        <p:spPr>
          <a:xfrm>
            <a:off x="6518273" y="3623639"/>
            <a:ext cx="2449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information about the children in the temporary storage!</a:t>
            </a:r>
          </a:p>
        </p:txBody>
      </p:sp>
    </p:spTree>
    <p:extLst>
      <p:ext uri="{BB962C8B-B14F-4D97-AF65-F5344CB8AC3E}">
        <p14:creationId xmlns:p14="http://schemas.microsoft.com/office/powerpoint/2010/main" val="32800444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6026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17498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Multiplicación 23"/>
          <p:cNvSpPr/>
          <p:nvPr/>
        </p:nvSpPr>
        <p:spPr bwMode="auto">
          <a:xfrm>
            <a:off x="25063" y="4216116"/>
            <a:ext cx="1202536" cy="51333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25063" y="3795991"/>
            <a:ext cx="6136762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09B33-996F-944A-9558-EC8986404971}"/>
              </a:ext>
            </a:extLst>
          </p:cNvPr>
          <p:cNvSpPr txBox="1"/>
          <p:nvPr/>
        </p:nvSpPr>
        <p:spPr>
          <a:xfrm>
            <a:off x="6227200" y="3531765"/>
            <a:ext cx="2891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node  is now visited and information about its children  is saved in the memory storage!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3A3C5-5CA7-104B-9F06-E15EC2BD57CB}"/>
              </a:ext>
            </a:extLst>
          </p:cNvPr>
          <p:cNvSpPr txBox="1"/>
          <p:nvPr/>
        </p:nvSpPr>
        <p:spPr>
          <a:xfrm>
            <a:off x="6384022" y="4538444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Hence, it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41995326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4968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ángulo 24"/>
          <p:cNvSpPr/>
          <p:nvPr/>
        </p:nvSpPr>
        <p:spPr bwMode="auto">
          <a:xfrm>
            <a:off x="25063" y="3795991"/>
            <a:ext cx="5068843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376312" y="1681946"/>
            <a:ext cx="17498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982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4968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3" y="3795991"/>
            <a:ext cx="5068843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F4174-47B2-E044-AFB3-3ACF105121E5}"/>
              </a:ext>
            </a:extLst>
          </p:cNvPr>
          <p:cNvSpPr txBox="1"/>
          <p:nvPr/>
        </p:nvSpPr>
        <p:spPr>
          <a:xfrm>
            <a:off x="5335399" y="3887691"/>
            <a:ext cx="368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visit the 2nd node in level 1</a:t>
            </a:r>
          </a:p>
        </p:txBody>
      </p:sp>
    </p:spTree>
    <p:extLst>
      <p:ext uri="{BB962C8B-B14F-4D97-AF65-F5344CB8AC3E}">
        <p14:creationId xmlns:p14="http://schemas.microsoft.com/office/powerpoint/2010/main" val="7695815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6843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3" y="3795991"/>
            <a:ext cx="6787609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4808261" y="4187748"/>
            <a:ext cx="1954127" cy="453222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4C4AB-3648-AB42-82BF-FE7FB186E484}"/>
              </a:ext>
            </a:extLst>
          </p:cNvPr>
          <p:cNvSpPr txBox="1"/>
          <p:nvPr/>
        </p:nvSpPr>
        <p:spPr>
          <a:xfrm>
            <a:off x="6878046" y="3825380"/>
            <a:ext cx="2240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information about its children in a temporary storage</a:t>
            </a:r>
          </a:p>
        </p:txBody>
      </p:sp>
    </p:spTree>
    <p:extLst>
      <p:ext uri="{BB962C8B-B14F-4D97-AF65-F5344CB8AC3E}">
        <p14:creationId xmlns:p14="http://schemas.microsoft.com/office/powerpoint/2010/main" val="35259567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6843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3" y="3795991"/>
            <a:ext cx="6787609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Multiplicación 26"/>
          <p:cNvSpPr/>
          <p:nvPr/>
        </p:nvSpPr>
        <p:spPr bwMode="auto">
          <a:xfrm>
            <a:off x="25063" y="4216116"/>
            <a:ext cx="1202536" cy="51333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1BFE7-0AC6-2F41-8F9E-5584855856F0}"/>
              </a:ext>
            </a:extLst>
          </p:cNvPr>
          <p:cNvSpPr txBox="1"/>
          <p:nvPr/>
        </p:nvSpPr>
        <p:spPr>
          <a:xfrm>
            <a:off x="6868816" y="4090905"/>
            <a:ext cx="224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node is removed from the temporary storage</a:t>
            </a:r>
          </a:p>
        </p:txBody>
      </p:sp>
    </p:spTree>
    <p:extLst>
      <p:ext uri="{BB962C8B-B14F-4D97-AF65-F5344CB8AC3E}">
        <p14:creationId xmlns:p14="http://schemas.microsoft.com/office/powerpoint/2010/main" val="14319199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5451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4" y="3795991"/>
            <a:ext cx="5451320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E8775-0498-1B4B-B637-03CEB39EF2B4}"/>
              </a:ext>
            </a:extLst>
          </p:cNvPr>
          <p:cNvSpPr txBox="1"/>
          <p:nvPr/>
        </p:nvSpPr>
        <p:spPr>
          <a:xfrm>
            <a:off x="5545123" y="3927300"/>
            <a:ext cx="359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move to the next element in the temporary storage!</a:t>
            </a:r>
          </a:p>
        </p:txBody>
      </p:sp>
    </p:spTree>
    <p:extLst>
      <p:ext uri="{BB962C8B-B14F-4D97-AF65-F5344CB8AC3E}">
        <p14:creationId xmlns:p14="http://schemas.microsoft.com/office/powerpoint/2010/main" val="24718879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5451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3" y="3795991"/>
            <a:ext cx="5276779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-2694" y="2516871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29442" y="2469648"/>
            <a:ext cx="2051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A8EE4-A5F9-4646-9EF5-954223A8F17E}"/>
              </a:ext>
            </a:extLst>
          </p:cNvPr>
          <p:cNvSpPr txBox="1"/>
          <p:nvPr/>
        </p:nvSpPr>
        <p:spPr>
          <a:xfrm>
            <a:off x="5519956" y="3959604"/>
            <a:ext cx="3771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node has no children, so no information needs to be stored in the temporary storage! </a:t>
            </a:r>
          </a:p>
        </p:txBody>
      </p:sp>
    </p:spTree>
    <p:extLst>
      <p:ext uri="{BB962C8B-B14F-4D97-AF65-F5344CB8AC3E}">
        <p14:creationId xmlns:p14="http://schemas.microsoft.com/office/powerpoint/2010/main" val="39372946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5451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3" y="3795991"/>
            <a:ext cx="6787609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-2694" y="2516871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29442" y="2469648"/>
            <a:ext cx="2051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29" name="Multiplicación 28"/>
          <p:cNvSpPr/>
          <p:nvPr/>
        </p:nvSpPr>
        <p:spPr bwMode="auto">
          <a:xfrm>
            <a:off x="276988" y="4216116"/>
            <a:ext cx="1202536" cy="51333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CB4B4-ABC0-7B4C-A822-97203D5F995F}"/>
              </a:ext>
            </a:extLst>
          </p:cNvPr>
          <p:cNvSpPr txBox="1"/>
          <p:nvPr/>
        </p:nvSpPr>
        <p:spPr>
          <a:xfrm>
            <a:off x="6871784" y="4155789"/>
            <a:ext cx="224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node is then removed from the temporary storage</a:t>
            </a:r>
          </a:p>
        </p:txBody>
      </p:sp>
    </p:spTree>
    <p:extLst>
      <p:ext uri="{BB962C8B-B14F-4D97-AF65-F5344CB8AC3E}">
        <p14:creationId xmlns:p14="http://schemas.microsoft.com/office/powerpoint/2010/main" val="12705717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3877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4" y="3795991"/>
            <a:ext cx="4028428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-2694" y="2516871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29442" y="2469648"/>
            <a:ext cx="2051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F244A-C19E-E045-8335-915EE02E7771}"/>
              </a:ext>
            </a:extLst>
          </p:cNvPr>
          <p:cNvSpPr txBox="1"/>
          <p:nvPr/>
        </p:nvSpPr>
        <p:spPr>
          <a:xfrm>
            <a:off x="4983061" y="3816991"/>
            <a:ext cx="305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then move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24838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a libre 37"/>
          <p:cNvSpPr/>
          <p:nvPr/>
        </p:nvSpPr>
        <p:spPr>
          <a:xfrm>
            <a:off x="1774835" y="2911756"/>
            <a:ext cx="1849459" cy="2073364"/>
          </a:xfrm>
          <a:custGeom>
            <a:avLst/>
            <a:gdLst>
              <a:gd name="connsiteX0" fmla="*/ 166336 w 1849459"/>
              <a:gd name="connsiteY0" fmla="*/ 114265 h 2073364"/>
              <a:gd name="connsiteX1" fmla="*/ 31866 w 1849459"/>
              <a:gd name="connsiteY1" fmla="*/ 472854 h 2073364"/>
              <a:gd name="connsiteX2" fmla="*/ 704219 w 1849459"/>
              <a:gd name="connsiteY2" fmla="*/ 906148 h 2073364"/>
              <a:gd name="connsiteX3" fmla="*/ 1122572 w 1849459"/>
              <a:gd name="connsiteY3" fmla="*/ 831442 h 2073364"/>
              <a:gd name="connsiteX4" fmla="*/ 853630 w 1849459"/>
              <a:gd name="connsiteY4" fmla="*/ 1772736 h 2073364"/>
              <a:gd name="connsiteX5" fmla="*/ 1376572 w 1849459"/>
              <a:gd name="connsiteY5" fmla="*/ 2071560 h 2073364"/>
              <a:gd name="connsiteX6" fmla="*/ 1824807 w 1849459"/>
              <a:gd name="connsiteY6" fmla="*/ 1668148 h 2073364"/>
              <a:gd name="connsiteX7" fmla="*/ 1600689 w 1849459"/>
              <a:gd name="connsiteY7" fmla="*/ 1115324 h 2073364"/>
              <a:gd name="connsiteX8" fmla="*/ 1839748 w 1849459"/>
              <a:gd name="connsiteY8" fmla="*/ 338383 h 2073364"/>
              <a:gd name="connsiteX9" fmla="*/ 1197277 w 1849459"/>
              <a:gd name="connsiteY9" fmla="*/ 39560 h 2073364"/>
              <a:gd name="connsiteX10" fmla="*/ 674336 w 1849459"/>
              <a:gd name="connsiteY10" fmla="*/ 9677 h 2073364"/>
              <a:gd name="connsiteX11" fmla="*/ 166336 w 1849459"/>
              <a:gd name="connsiteY11" fmla="*/ 114265 h 207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9459" h="2073364">
                <a:moveTo>
                  <a:pt x="166336" y="114265"/>
                </a:moveTo>
                <a:cubicBezTo>
                  <a:pt x="59258" y="191461"/>
                  <a:pt x="-57781" y="340874"/>
                  <a:pt x="31866" y="472854"/>
                </a:cubicBezTo>
                <a:cubicBezTo>
                  <a:pt x="121513" y="604834"/>
                  <a:pt x="522435" y="846383"/>
                  <a:pt x="704219" y="906148"/>
                </a:cubicBezTo>
                <a:cubicBezTo>
                  <a:pt x="886003" y="965913"/>
                  <a:pt x="1097670" y="687011"/>
                  <a:pt x="1122572" y="831442"/>
                </a:cubicBezTo>
                <a:cubicBezTo>
                  <a:pt x="1147474" y="975873"/>
                  <a:pt x="811297" y="1566050"/>
                  <a:pt x="853630" y="1772736"/>
                </a:cubicBezTo>
                <a:cubicBezTo>
                  <a:pt x="895963" y="1979422"/>
                  <a:pt x="1214709" y="2088991"/>
                  <a:pt x="1376572" y="2071560"/>
                </a:cubicBezTo>
                <a:cubicBezTo>
                  <a:pt x="1538435" y="2054129"/>
                  <a:pt x="1787454" y="1827521"/>
                  <a:pt x="1824807" y="1668148"/>
                </a:cubicBezTo>
                <a:cubicBezTo>
                  <a:pt x="1862160" y="1508775"/>
                  <a:pt x="1598199" y="1336951"/>
                  <a:pt x="1600689" y="1115324"/>
                </a:cubicBezTo>
                <a:cubicBezTo>
                  <a:pt x="1603179" y="893697"/>
                  <a:pt x="1906983" y="517677"/>
                  <a:pt x="1839748" y="338383"/>
                </a:cubicBezTo>
                <a:cubicBezTo>
                  <a:pt x="1772513" y="159089"/>
                  <a:pt x="1391512" y="94344"/>
                  <a:pt x="1197277" y="39560"/>
                </a:cubicBezTo>
                <a:cubicBezTo>
                  <a:pt x="1003042" y="-15224"/>
                  <a:pt x="851140" y="-284"/>
                  <a:pt x="674336" y="9677"/>
                </a:cubicBezTo>
                <a:cubicBezTo>
                  <a:pt x="497532" y="19638"/>
                  <a:pt x="273414" y="37069"/>
                  <a:pt x="166336" y="114265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3C8C93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341781" y="3745609"/>
            <a:ext cx="1628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descendants of B</a:t>
            </a:r>
          </a:p>
        </p:txBody>
      </p:sp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492636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4182105" y="3616182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4182105" y="2298091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3988649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4253245" y="1160233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3917509" y="308694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2948317" y="431398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3212913" y="361516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072505" y="180104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92777" y="3131292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3060513" y="4381558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64793" y="4389407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9FCBC5-5D75-CE4B-A844-7C57ED42A0EA}"/>
              </a:ext>
            </a:extLst>
          </p:cNvPr>
          <p:cNvSpPr txBox="1"/>
          <p:nvPr/>
        </p:nvSpPr>
        <p:spPr>
          <a:xfrm>
            <a:off x="5697415" y="492369"/>
            <a:ext cx="311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nodes on the way down from a node x  are called descendants of x.</a:t>
            </a:r>
          </a:p>
        </p:txBody>
      </p:sp>
    </p:spTree>
    <p:extLst>
      <p:ext uri="{BB962C8B-B14F-4D97-AF65-F5344CB8AC3E}">
        <p14:creationId xmlns:p14="http://schemas.microsoft.com/office/powerpoint/2010/main" val="42840340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3877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4" y="3795991"/>
            <a:ext cx="4028428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-2694" y="2516871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15181" y="2469648"/>
            <a:ext cx="4165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3C92F-7629-B14B-829B-DC4ADEA58CB5}"/>
              </a:ext>
            </a:extLst>
          </p:cNvPr>
          <p:cNvSpPr txBox="1"/>
          <p:nvPr/>
        </p:nvSpPr>
        <p:spPr>
          <a:xfrm>
            <a:off x="4932727" y="3892492"/>
            <a:ext cx="393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 this move is  visited and removed as as it has no children</a:t>
            </a:r>
          </a:p>
        </p:txBody>
      </p:sp>
    </p:spTree>
    <p:extLst>
      <p:ext uri="{BB962C8B-B14F-4D97-AF65-F5344CB8AC3E}">
        <p14:creationId xmlns:p14="http://schemas.microsoft.com/office/powerpoint/2010/main" val="8924311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3877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4" y="3795991"/>
            <a:ext cx="4028428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-2694" y="2516871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15181" y="2469648"/>
            <a:ext cx="4165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29" name="Multiplicación 28"/>
          <p:cNvSpPr/>
          <p:nvPr/>
        </p:nvSpPr>
        <p:spPr bwMode="auto">
          <a:xfrm>
            <a:off x="276988" y="4216116"/>
            <a:ext cx="1202536" cy="51333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297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2256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4" y="3795991"/>
            <a:ext cx="4028428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-2694" y="2516871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15181" y="2469648"/>
            <a:ext cx="4165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681FC-749B-8B4A-8B23-F84FA8483BE1}"/>
              </a:ext>
            </a:extLst>
          </p:cNvPr>
          <p:cNvSpPr txBox="1"/>
          <p:nvPr/>
        </p:nvSpPr>
        <p:spPr>
          <a:xfrm>
            <a:off x="4848837" y="3892492"/>
            <a:ext cx="30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then move to the last node </a:t>
            </a:r>
          </a:p>
        </p:txBody>
      </p:sp>
    </p:spTree>
    <p:extLst>
      <p:ext uri="{BB962C8B-B14F-4D97-AF65-F5344CB8AC3E}">
        <p14:creationId xmlns:p14="http://schemas.microsoft.com/office/powerpoint/2010/main" val="12831816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2256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4" y="3795991"/>
            <a:ext cx="4028428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-2694" y="2516871"/>
            <a:ext cx="4987180" cy="537553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56271" y="2469648"/>
            <a:ext cx="42242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EDD3A-3D50-924D-BC55-2188E1D133F5}"/>
              </a:ext>
            </a:extLst>
          </p:cNvPr>
          <p:cNvSpPr txBox="1"/>
          <p:nvPr/>
        </p:nvSpPr>
        <p:spPr>
          <a:xfrm>
            <a:off x="4198374" y="3951215"/>
            <a:ext cx="492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node is now visited and removed the memory storage!</a:t>
            </a:r>
          </a:p>
        </p:txBody>
      </p:sp>
    </p:spTree>
    <p:extLst>
      <p:ext uri="{BB962C8B-B14F-4D97-AF65-F5344CB8AC3E}">
        <p14:creationId xmlns:p14="http://schemas.microsoft.com/office/powerpoint/2010/main" val="11700231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2256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4" y="3795991"/>
            <a:ext cx="4028428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-2694" y="2516871"/>
            <a:ext cx="4987180" cy="537553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56271" y="2469648"/>
            <a:ext cx="42242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29" name="Multiplicación 28"/>
          <p:cNvSpPr/>
          <p:nvPr/>
        </p:nvSpPr>
        <p:spPr bwMode="auto">
          <a:xfrm>
            <a:off x="276988" y="4216116"/>
            <a:ext cx="1202536" cy="51333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233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2256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  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148613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34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/>
          <p:cNvSpPr/>
          <p:nvPr/>
        </p:nvSpPr>
        <p:spPr bwMode="auto">
          <a:xfrm>
            <a:off x="25064" y="3795991"/>
            <a:ext cx="4028428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-2694" y="2516871"/>
            <a:ext cx="4987180" cy="537553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56271" y="2469648"/>
            <a:ext cx="42242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67E59-08EC-104F-B597-75C3191E164C}"/>
              </a:ext>
            </a:extLst>
          </p:cNvPr>
          <p:cNvSpPr txBox="1"/>
          <p:nvPr/>
        </p:nvSpPr>
        <p:spPr>
          <a:xfrm>
            <a:off x="4230269" y="3793091"/>
            <a:ext cx="506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memory is empty once all the nodes are visited!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379FB-3321-BE4B-A714-0E454EFDAE9C}"/>
              </a:ext>
            </a:extLst>
          </p:cNvPr>
          <p:cNvSpPr txBox="1"/>
          <p:nvPr/>
        </p:nvSpPr>
        <p:spPr>
          <a:xfrm>
            <a:off x="4177041" y="4231727"/>
            <a:ext cx="472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temporary storage used here is queue data structure as nodes are inserted in one side and removed from the other side.</a:t>
            </a:r>
          </a:p>
        </p:txBody>
      </p:sp>
    </p:spTree>
    <p:extLst>
      <p:ext uri="{BB962C8B-B14F-4D97-AF65-F5344CB8AC3E}">
        <p14:creationId xmlns:p14="http://schemas.microsoft.com/office/powerpoint/2010/main" val="30149647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62246" y="297055"/>
            <a:ext cx="3738223" cy="3139321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breadth-first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Q ← new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!ISEMPTY(Q</a:t>
            </a:r>
            <a:r>
              <a:rPr lang="es-ES" b="1" dirty="0">
                <a:latin typeface="Consolas"/>
                <a:cs typeface="Consolas"/>
              </a:rPr>
              <a:t>)  do</a:t>
            </a:r>
          </a:p>
          <a:p>
            <a:r>
              <a:rPr lang="es-ES" dirty="0">
                <a:latin typeface="Consolas"/>
                <a:cs typeface="Consolas"/>
              </a:rPr>
              <a:t>      t ← PEEK(Q)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(t)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Q,left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Q,right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DEQUEUE(Q)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2246" y="3640701"/>
            <a:ext cx="3357485" cy="1200329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!NULL(t)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ENQUEUE(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97774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62246" y="297055"/>
            <a:ext cx="3738223" cy="3139321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breadth-first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Q ← new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!ISEMPTY(Q</a:t>
            </a:r>
            <a:r>
              <a:rPr lang="es-ES" b="1" dirty="0">
                <a:latin typeface="Consolas"/>
                <a:cs typeface="Consolas"/>
              </a:rPr>
              <a:t>)  do</a:t>
            </a:r>
          </a:p>
          <a:p>
            <a:r>
              <a:rPr lang="es-ES" dirty="0">
                <a:latin typeface="Consolas"/>
                <a:cs typeface="Consolas"/>
              </a:rPr>
              <a:t>      t ← PEEK(Q)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(t)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Q,left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Q,right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DEQUEUE(Q)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2246" y="3640701"/>
            <a:ext cx="3357485" cy="1200329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!NULL(t)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ENQUEUE(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094443" y="634916"/>
            <a:ext cx="1472768" cy="29719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1351165" y="1192582"/>
            <a:ext cx="1486280" cy="29719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1351165" y="1489777"/>
            <a:ext cx="1486280" cy="29719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868519" y="2533762"/>
            <a:ext cx="1486280" cy="29719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868519" y="4239681"/>
            <a:ext cx="1698692" cy="29719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01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62246" y="297055"/>
            <a:ext cx="3738223" cy="3139321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breadth-first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Q ← new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!ISEMPTY(Q</a:t>
            </a:r>
            <a:r>
              <a:rPr lang="es-ES" b="1" dirty="0">
                <a:latin typeface="Consolas"/>
                <a:cs typeface="Consolas"/>
              </a:rPr>
              <a:t>)  do</a:t>
            </a:r>
          </a:p>
          <a:p>
            <a:r>
              <a:rPr lang="es-ES" dirty="0">
                <a:latin typeface="Consolas"/>
                <a:cs typeface="Consolas"/>
              </a:rPr>
              <a:t>      t ← PEEK(Q)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(t)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Q,left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Q,right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DEQUEUE(Q)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2246" y="3640701"/>
            <a:ext cx="3357485" cy="1200329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!NULL(t)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ENQUEUE(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62246" y="634916"/>
            <a:ext cx="3738223" cy="29719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932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62246" y="297055"/>
            <a:ext cx="3738223" cy="3139321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breadth-first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Q ← new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!ISEMPTY(Q</a:t>
            </a:r>
            <a:r>
              <a:rPr lang="es-ES" b="1" dirty="0">
                <a:latin typeface="Consolas"/>
                <a:cs typeface="Consolas"/>
              </a:rPr>
              <a:t>)  do</a:t>
            </a:r>
          </a:p>
          <a:p>
            <a:r>
              <a:rPr lang="es-ES" dirty="0">
                <a:latin typeface="Consolas"/>
                <a:cs typeface="Consolas"/>
              </a:rPr>
              <a:t>      t ← PEEK(Q)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(t)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Q,left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Q,right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DEQUEUE(Q)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2246" y="3640701"/>
            <a:ext cx="3357485" cy="1200329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!NULL(t)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ENQUEUE(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62246" y="918602"/>
            <a:ext cx="3738223" cy="29719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9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 bwMode="auto">
          <a:xfrm>
            <a:off x="2469050" y="1734028"/>
            <a:ext cx="3464274" cy="656561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492636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4182105" y="3616182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4182105" y="2298091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3988649" y="1768856"/>
            <a:ext cx="529192" cy="5292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57150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4253245" y="1160233"/>
            <a:ext cx="6358" cy="608623"/>
          </a:xfrm>
          <a:prstGeom prst="straightConnector1">
            <a:avLst/>
          </a:prstGeom>
          <a:ln w="57150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57150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3917509" y="308694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2948317" y="431398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3212913" y="361516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072505" y="180104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92777" y="3131292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3060513" y="4381558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64793" y="4389407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1684380" y="1409519"/>
            <a:ext cx="109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Depth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D3247-5E65-3749-BFD7-8D6F83DDC5ED}"/>
              </a:ext>
            </a:extLst>
          </p:cNvPr>
          <p:cNvSpPr txBox="1"/>
          <p:nvPr/>
        </p:nvSpPr>
        <p:spPr>
          <a:xfrm>
            <a:off x="5521570" y="422031"/>
            <a:ext cx="362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Every node of a tree has a depth!</a:t>
            </a:r>
          </a:p>
          <a:p>
            <a:r>
              <a:rPr lang="en-US" sz="1600" b="1" dirty="0"/>
              <a:t>Depth of a node X</a:t>
            </a:r>
            <a:r>
              <a:rPr lang="en-US" sz="1600" dirty="0"/>
              <a:t>: is the number of branches from the root to X.</a:t>
            </a:r>
          </a:p>
        </p:txBody>
      </p:sp>
    </p:spTree>
    <p:extLst>
      <p:ext uri="{BB962C8B-B14F-4D97-AF65-F5344CB8AC3E}">
        <p14:creationId xmlns:p14="http://schemas.microsoft.com/office/powerpoint/2010/main" val="11742849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62246" y="297055"/>
            <a:ext cx="3738223" cy="3139321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breadth-first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Q ← new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!ISEMPTY(Q</a:t>
            </a:r>
            <a:r>
              <a:rPr lang="es-ES" b="1" dirty="0">
                <a:latin typeface="Consolas"/>
                <a:cs typeface="Consolas"/>
              </a:rPr>
              <a:t>)  do</a:t>
            </a:r>
          </a:p>
          <a:p>
            <a:r>
              <a:rPr lang="es-ES" dirty="0">
                <a:latin typeface="Consolas"/>
                <a:cs typeface="Consolas"/>
              </a:rPr>
              <a:t>      t ← PEEK(Q)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(t)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Q,left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Q,right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DEQUEUE(Q)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2246" y="3640701"/>
            <a:ext cx="3357485" cy="1200329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!NULL(t)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ENQUEUE(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62246" y="1188778"/>
            <a:ext cx="3738223" cy="29719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9464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62246" y="297055"/>
            <a:ext cx="3738223" cy="3139321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breadth-first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Q ← new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!ISEMPTY(Q</a:t>
            </a:r>
            <a:r>
              <a:rPr lang="es-ES" b="1" dirty="0">
                <a:latin typeface="Consolas"/>
                <a:cs typeface="Consolas"/>
              </a:rPr>
              <a:t>)  do</a:t>
            </a:r>
          </a:p>
          <a:p>
            <a:r>
              <a:rPr lang="es-ES" dirty="0">
                <a:latin typeface="Consolas"/>
                <a:cs typeface="Consolas"/>
              </a:rPr>
              <a:t>      t ← PEEK(Q)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(t)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Q,left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Q,right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DEQUEUE(Q)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2246" y="3640701"/>
            <a:ext cx="3357485" cy="1200329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!NULL(t)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ENQUEUE(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62246" y="1458955"/>
            <a:ext cx="3738223" cy="29719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463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62246" y="297055"/>
            <a:ext cx="3738223" cy="3139321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breadth-first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Q ← new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!ISEMPTY(Q</a:t>
            </a:r>
            <a:r>
              <a:rPr lang="es-ES" b="1" dirty="0">
                <a:latin typeface="Consolas"/>
                <a:cs typeface="Consolas"/>
              </a:rPr>
              <a:t>)  do</a:t>
            </a:r>
          </a:p>
          <a:p>
            <a:r>
              <a:rPr lang="es-ES" dirty="0">
                <a:latin typeface="Consolas"/>
                <a:cs typeface="Consolas"/>
              </a:rPr>
              <a:t>      t ← PEEK(Q)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(t)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Q,left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Q,right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DEQUEUE(Q)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2246" y="3640701"/>
            <a:ext cx="3357485" cy="1200329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!NULL(t)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ENQUEUE(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62246" y="1729130"/>
            <a:ext cx="3738223" cy="29719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3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62246" y="297055"/>
            <a:ext cx="3738223" cy="3139321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breadth-first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Q ← new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!ISEMPTY(Q</a:t>
            </a:r>
            <a:r>
              <a:rPr lang="es-ES" b="1" dirty="0">
                <a:latin typeface="Consolas"/>
                <a:cs typeface="Consolas"/>
              </a:rPr>
              <a:t>)  do</a:t>
            </a:r>
          </a:p>
          <a:p>
            <a:r>
              <a:rPr lang="es-ES" dirty="0">
                <a:latin typeface="Consolas"/>
                <a:cs typeface="Consolas"/>
              </a:rPr>
              <a:t>      t ← PEEK(Q)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(t)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Q,left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Q,right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DEQUEUE(Q)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2246" y="3640701"/>
            <a:ext cx="3357485" cy="1200329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!NULL(t)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ENQUEUE(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62246" y="2026325"/>
            <a:ext cx="3738223" cy="540359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268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62246" y="297055"/>
            <a:ext cx="3738223" cy="3139321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breadth-first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Q ← new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!ISEMPTY(Q</a:t>
            </a:r>
            <a:r>
              <a:rPr lang="es-ES" b="1" dirty="0">
                <a:latin typeface="Consolas"/>
                <a:cs typeface="Consolas"/>
              </a:rPr>
              <a:t>)  do</a:t>
            </a:r>
          </a:p>
          <a:p>
            <a:r>
              <a:rPr lang="es-ES" dirty="0">
                <a:latin typeface="Consolas"/>
                <a:cs typeface="Consolas"/>
              </a:rPr>
              <a:t>      t ← PEEK(Q)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(t)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Q,left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Q,right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DEQUEUE(Q)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2246" y="3640701"/>
            <a:ext cx="3357485" cy="1200329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!NULL(t)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ENQUEUE(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62246" y="2526158"/>
            <a:ext cx="3738223" cy="31070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5139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62246" y="297055"/>
            <a:ext cx="3738223" cy="3139321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breadth-first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Q ← new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!ISEMPTY(Q</a:t>
            </a:r>
            <a:r>
              <a:rPr lang="es-ES" b="1" dirty="0">
                <a:latin typeface="Consolas"/>
                <a:cs typeface="Consolas"/>
              </a:rPr>
              <a:t>)  do</a:t>
            </a:r>
          </a:p>
          <a:p>
            <a:r>
              <a:rPr lang="es-ES" dirty="0">
                <a:latin typeface="Consolas"/>
                <a:cs typeface="Consolas"/>
              </a:rPr>
              <a:t>      t ← PEEK(Q)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(t)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Q,left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Q,right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DEQUEUE(Q)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2246" y="3640701"/>
            <a:ext cx="3357485" cy="1200329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!NULL(t)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ENQUEUE(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62246" y="1161763"/>
            <a:ext cx="3738223" cy="31070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162246" y="2800138"/>
            <a:ext cx="3738223" cy="310705"/>
          </a:xfrm>
          <a:prstGeom prst="rec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597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5398051" y="2091027"/>
            <a:ext cx="2557055" cy="1976833"/>
            <a:chOff x="5329932" y="1426163"/>
            <a:chExt cx="3256170" cy="2761169"/>
          </a:xfrm>
        </p:grpSpPr>
        <p:grpSp>
          <p:nvGrpSpPr>
            <p:cNvPr id="12" name="Agrupar 11"/>
            <p:cNvGrpSpPr/>
            <p:nvPr/>
          </p:nvGrpSpPr>
          <p:grpSpPr>
            <a:xfrm>
              <a:off x="5329932" y="1500258"/>
              <a:ext cx="3256170" cy="2613120"/>
              <a:chOff x="4321736" y="3523821"/>
              <a:chExt cx="3464274" cy="3268419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4" name="Conector recto de flecha 23"/>
              <p:cNvCxnSpPr>
                <a:stCxn id="32" idx="3"/>
                <a:endCxn id="22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>
                <a:endCxn id="23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ipse 25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7" name="Conector recto de flecha 26"/>
              <p:cNvCxnSpPr>
                <a:endCxn id="26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30" name="Conector recto de flecha 29"/>
              <p:cNvCxnSpPr>
                <a:endCxn id="28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>
                <a:endCxn id="29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34" name="Conector recto de flecha 33"/>
              <p:cNvCxnSpPr>
                <a:stCxn id="21" idx="3"/>
                <a:endCxn id="32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21" idx="5"/>
                <a:endCxn id="33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uadroTexto 12"/>
            <p:cNvSpPr txBox="1"/>
            <p:nvPr/>
          </p:nvSpPr>
          <p:spPr>
            <a:xfrm>
              <a:off x="6756687" y="1426163"/>
              <a:ext cx="39159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6074985" y="2126280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7467720" y="2126507"/>
              <a:ext cx="373260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46442" y="2872508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747631" y="2859433"/>
              <a:ext cx="39765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8111627" y="2893109"/>
              <a:ext cx="349466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072418" y="3616156"/>
              <a:ext cx="388888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g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467720" y="3628473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h</a:t>
              </a:r>
            </a:p>
          </p:txBody>
        </p:sp>
      </p:grpSp>
      <p:sp>
        <p:nvSpPr>
          <p:cNvPr id="36" name="CuadroTexto 35"/>
          <p:cNvSpPr txBox="1"/>
          <p:nvPr/>
        </p:nvSpPr>
        <p:spPr>
          <a:xfrm>
            <a:off x="162246" y="297055"/>
            <a:ext cx="3738223" cy="3139321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breadth-first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Q ← new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Q,root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!ISEMPTY(Q</a:t>
            </a:r>
            <a:r>
              <a:rPr lang="es-ES" b="1" dirty="0">
                <a:latin typeface="Consolas"/>
                <a:cs typeface="Consolas"/>
              </a:rPr>
              <a:t>)  do</a:t>
            </a:r>
          </a:p>
          <a:p>
            <a:r>
              <a:rPr lang="es-ES" dirty="0">
                <a:latin typeface="Consolas"/>
                <a:cs typeface="Consolas"/>
              </a:rPr>
              <a:t>      t ← PEEK(Q)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(t)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Q,left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Q,right</a:t>
            </a:r>
            <a:r>
              <a:rPr lang="es-ES" dirty="0">
                <a:latin typeface="Consolas"/>
                <a:cs typeface="Consolas"/>
              </a:rPr>
              <a:t>(t))</a:t>
            </a:r>
          </a:p>
          <a:p>
            <a:r>
              <a:rPr lang="es-ES" dirty="0">
                <a:latin typeface="Consolas"/>
                <a:cs typeface="Consolas"/>
              </a:rPr>
              <a:t>      DEQUEUE(Q)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2246" y="3640701"/>
            <a:ext cx="3357485" cy="1200329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enqueue-if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!NULL(t)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ENQUEUE(</a:t>
            </a:r>
            <a:r>
              <a:rPr lang="es-ES" dirty="0" err="1">
                <a:latin typeface="Consolas"/>
                <a:cs typeface="Consolas"/>
              </a:rPr>
              <a:t>Q,t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6386917" y="1561380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600" dirty="0"/>
          </a:p>
        </p:txBody>
      </p:sp>
      <p:cxnSp>
        <p:nvCxnSpPr>
          <p:cNvPr id="39" name="Conector recto de flecha 38"/>
          <p:cNvCxnSpPr>
            <a:stCxn id="2" idx="2"/>
            <a:endCxn id="13" idx="0"/>
          </p:cNvCxnSpPr>
          <p:nvPr/>
        </p:nvCxnSpPr>
        <p:spPr bwMode="auto">
          <a:xfrm>
            <a:off x="6671611" y="1899934"/>
            <a:ext cx="625" cy="191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Rectángulo 37"/>
          <p:cNvSpPr/>
          <p:nvPr/>
        </p:nvSpPr>
        <p:spPr>
          <a:xfrm>
            <a:off x="6002205" y="338554"/>
            <a:ext cx="1654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Roboto Slab" pitchFamily="2" charset="0"/>
                <a:ea typeface="Roboto Slab" pitchFamily="2" charset="0"/>
              </a:rPr>
              <a:t>Your task: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896532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94236" y="1244499"/>
            <a:ext cx="3077882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36235" y="1244499"/>
            <a:ext cx="289858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372483" y="1847931"/>
            <a:ext cx="2327151" cy="1941002"/>
            <a:chOff x="372483" y="4110424"/>
            <a:chExt cx="2327151" cy="1941002"/>
          </a:xfrm>
        </p:grpSpPr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941002"/>
              <a:chOff x="4321736" y="3523821"/>
              <a:chExt cx="3464274" cy="3268419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endCxn id="57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423354" y="4233911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407763" y="4817620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425403" y="5322132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372483" y="5887954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Agrupar 1"/>
          <p:cNvGrpSpPr/>
          <p:nvPr/>
        </p:nvGrpSpPr>
        <p:grpSpPr>
          <a:xfrm>
            <a:off x="3634271" y="2295078"/>
            <a:ext cx="5545564" cy="1655596"/>
            <a:chOff x="3156182" y="2426299"/>
            <a:chExt cx="6430536" cy="2118441"/>
          </a:xfrm>
        </p:grpSpPr>
        <p:sp>
          <p:nvSpPr>
            <p:cNvPr id="68" name="CuadroTexto 67"/>
            <p:cNvSpPr txBox="1"/>
            <p:nvPr/>
          </p:nvSpPr>
          <p:spPr>
            <a:xfrm>
              <a:off x="3759082" y="2498433"/>
              <a:ext cx="1299683" cy="43320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Pre</a:t>
              </a: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-Order</a:t>
              </a: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5959548" y="2496153"/>
              <a:ext cx="1165847" cy="43320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In</a:t>
              </a: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-Order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7956964" y="2493097"/>
              <a:ext cx="1418647" cy="43320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Post</a:t>
              </a: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-Order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3289623" y="2432049"/>
              <a:ext cx="496674" cy="590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8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8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left</a:t>
              </a:r>
              <a:r>
                <a:rPr lang="es-ES" sz="800" dirty="0">
                  <a:latin typeface="Roboto Slab" pitchFamily="2" charset="0"/>
                  <a:ea typeface="Roboto Slab" pitchFamily="2" charset="0"/>
                </a:rPr>
                <a:t> </a:t>
              </a:r>
            </a:p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800" dirty="0"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73" name="Flecha derecha 72"/>
            <p:cNvSpPr/>
            <p:nvPr/>
          </p:nvSpPr>
          <p:spPr>
            <a:xfrm>
              <a:off x="3278171" y="2539675"/>
              <a:ext cx="115780" cy="5657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487408" y="2426299"/>
              <a:ext cx="496674" cy="590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8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  <a:p>
              <a:pPr algn="r"/>
              <a:r>
                <a:rPr lang="es-ES" sz="8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r>
                <a:rPr lang="es-ES" sz="800" dirty="0">
                  <a:latin typeface="Roboto Slab" pitchFamily="2" charset="0"/>
                  <a:ea typeface="Roboto Slab" pitchFamily="2" charset="0"/>
                </a:rPr>
                <a:t> </a:t>
              </a:r>
            </a:p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800" dirty="0"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75" name="Flecha derecha 74"/>
            <p:cNvSpPr/>
            <p:nvPr/>
          </p:nvSpPr>
          <p:spPr>
            <a:xfrm>
              <a:off x="5475956" y="2676261"/>
              <a:ext cx="115780" cy="5657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4380929" y="2862730"/>
              <a:ext cx="647028" cy="324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1. </a:t>
              </a:r>
              <a:r>
                <a:rPr lang="es-ES" sz="105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05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6520176" y="2875105"/>
              <a:ext cx="690565" cy="33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05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05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grpSp>
          <p:nvGrpSpPr>
            <p:cNvPr id="78" name="Agrupar 77"/>
            <p:cNvGrpSpPr/>
            <p:nvPr/>
          </p:nvGrpSpPr>
          <p:grpSpPr>
            <a:xfrm>
              <a:off x="5328982" y="3032579"/>
              <a:ext cx="2191871" cy="1491399"/>
              <a:chOff x="5033900" y="3505837"/>
              <a:chExt cx="2545658" cy="1689617"/>
            </a:xfrm>
          </p:grpSpPr>
          <p:grpSp>
            <p:nvGrpSpPr>
              <p:cNvPr id="79" name="Agrupar 78"/>
              <p:cNvGrpSpPr/>
              <p:nvPr/>
            </p:nvGrpSpPr>
            <p:grpSpPr>
              <a:xfrm>
                <a:off x="5620952" y="3505837"/>
                <a:ext cx="1549323" cy="1347395"/>
                <a:chOff x="3705988" y="4923631"/>
                <a:chExt cx="1863366" cy="1547311"/>
              </a:xfrm>
            </p:grpSpPr>
            <p:sp>
              <p:nvSpPr>
                <p:cNvPr id="84" name="Elipse 83"/>
                <p:cNvSpPr/>
                <p:nvPr/>
              </p:nvSpPr>
              <p:spPr>
                <a:xfrm>
                  <a:off x="4516596" y="4923631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>
                  <a:off x="3705988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>
                  <a:off x="4425300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87" name="Conector recto de flecha 86"/>
                <p:cNvCxnSpPr>
                  <a:stCxn id="94" idx="3"/>
                  <a:endCxn id="85" idx="7"/>
                </p:cNvCxnSpPr>
                <p:nvPr/>
              </p:nvCxnSpPr>
              <p:spPr>
                <a:xfrm flipH="1">
                  <a:off x="3925945" y="5552047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de flecha 88"/>
                <p:cNvCxnSpPr>
                  <a:endCxn id="86" idx="1"/>
                </p:cNvCxnSpPr>
                <p:nvPr/>
              </p:nvCxnSpPr>
              <p:spPr>
                <a:xfrm>
                  <a:off x="4272636" y="5566004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Elipse 89"/>
                <p:cNvSpPr/>
                <p:nvPr/>
              </p:nvSpPr>
              <p:spPr>
                <a:xfrm>
                  <a:off x="5311658" y="5772316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91" name="Conector recto de flecha 90"/>
                <p:cNvCxnSpPr>
                  <a:endCxn id="90" idx="1"/>
                </p:cNvCxnSpPr>
                <p:nvPr/>
              </p:nvCxnSpPr>
              <p:spPr>
                <a:xfrm>
                  <a:off x="5158994" y="5571609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Elipse 91"/>
                <p:cNvSpPr/>
                <p:nvPr/>
              </p:nvSpPr>
              <p:spPr>
                <a:xfrm>
                  <a:off x="4068188" y="6220395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93" name="Conector recto de flecha 92"/>
                <p:cNvCxnSpPr>
                  <a:endCxn id="92" idx="7"/>
                </p:cNvCxnSpPr>
                <p:nvPr/>
              </p:nvCxnSpPr>
              <p:spPr>
                <a:xfrm flipH="1">
                  <a:off x="4288145" y="6005732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Elipse 93"/>
                <p:cNvSpPr/>
                <p:nvPr/>
              </p:nvSpPr>
              <p:spPr>
                <a:xfrm>
                  <a:off x="4081706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95" name="Elipse 94"/>
                <p:cNvSpPr/>
                <p:nvPr/>
              </p:nvSpPr>
              <p:spPr>
                <a:xfrm>
                  <a:off x="4977418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96" name="Conector recto de flecha 95"/>
                <p:cNvCxnSpPr>
                  <a:stCxn id="84" idx="3"/>
                  <a:endCxn id="94" idx="7"/>
                </p:cNvCxnSpPr>
                <p:nvPr/>
              </p:nvCxnSpPr>
              <p:spPr>
                <a:xfrm flipH="1">
                  <a:off x="4301663" y="5137486"/>
                  <a:ext cx="252672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de flecha 96"/>
                <p:cNvCxnSpPr>
                  <a:stCxn id="84" idx="5"/>
                  <a:endCxn id="95" idx="1"/>
                </p:cNvCxnSpPr>
                <p:nvPr/>
              </p:nvCxnSpPr>
              <p:spPr>
                <a:xfrm>
                  <a:off x="4736553" y="5137486"/>
                  <a:ext cx="278604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riángulo isósceles 79"/>
              <p:cNvSpPr/>
              <p:nvPr/>
            </p:nvSpPr>
            <p:spPr>
              <a:xfrm>
                <a:off x="5082158" y="3692061"/>
                <a:ext cx="1810208" cy="1163286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81" name="Triángulo isósceles 80"/>
              <p:cNvSpPr/>
              <p:nvPr/>
            </p:nvSpPr>
            <p:spPr>
              <a:xfrm>
                <a:off x="6381519" y="3648402"/>
                <a:ext cx="942051" cy="887192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726383" y="4495046"/>
                <a:ext cx="853175" cy="368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3.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right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  <p:sp>
            <p:nvSpPr>
              <p:cNvPr id="83" name="CuadroTexto 82"/>
              <p:cNvSpPr txBox="1"/>
              <p:nvPr/>
            </p:nvSpPr>
            <p:spPr>
              <a:xfrm>
                <a:off x="5033900" y="4816217"/>
                <a:ext cx="715009" cy="37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1.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left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</p:grpSp>
        <p:grpSp>
          <p:nvGrpSpPr>
            <p:cNvPr id="98" name="Agrupar 97"/>
            <p:cNvGrpSpPr/>
            <p:nvPr/>
          </p:nvGrpSpPr>
          <p:grpSpPr>
            <a:xfrm>
              <a:off x="7408898" y="3053341"/>
              <a:ext cx="2177820" cy="1491399"/>
              <a:chOff x="5033900" y="3505837"/>
              <a:chExt cx="2529339" cy="1689617"/>
            </a:xfrm>
          </p:grpSpPr>
          <p:grpSp>
            <p:nvGrpSpPr>
              <p:cNvPr id="99" name="Agrupar 98"/>
              <p:cNvGrpSpPr/>
              <p:nvPr/>
            </p:nvGrpSpPr>
            <p:grpSpPr>
              <a:xfrm>
                <a:off x="5620952" y="3505837"/>
                <a:ext cx="1549323" cy="1347395"/>
                <a:chOff x="3705988" y="4923631"/>
                <a:chExt cx="1863366" cy="1547311"/>
              </a:xfrm>
            </p:grpSpPr>
            <p:sp>
              <p:nvSpPr>
                <p:cNvPr id="123" name="Elipse 122"/>
                <p:cNvSpPr/>
                <p:nvPr/>
              </p:nvSpPr>
              <p:spPr>
                <a:xfrm>
                  <a:off x="4516596" y="4923631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24" name="Elipse 123"/>
                <p:cNvSpPr/>
                <p:nvPr/>
              </p:nvSpPr>
              <p:spPr>
                <a:xfrm>
                  <a:off x="3705988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25" name="Elipse 124"/>
                <p:cNvSpPr/>
                <p:nvPr/>
              </p:nvSpPr>
              <p:spPr>
                <a:xfrm>
                  <a:off x="4425300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26" name="Conector recto de flecha 125"/>
                <p:cNvCxnSpPr>
                  <a:stCxn id="132" idx="3"/>
                  <a:endCxn id="124" idx="7"/>
                </p:cNvCxnSpPr>
                <p:nvPr/>
              </p:nvCxnSpPr>
              <p:spPr>
                <a:xfrm flipH="1">
                  <a:off x="3925945" y="5552047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de flecha 126"/>
                <p:cNvCxnSpPr>
                  <a:endCxn id="125" idx="1"/>
                </p:cNvCxnSpPr>
                <p:nvPr/>
              </p:nvCxnSpPr>
              <p:spPr>
                <a:xfrm>
                  <a:off x="4272636" y="5566004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Elipse 127"/>
                <p:cNvSpPr/>
                <p:nvPr/>
              </p:nvSpPr>
              <p:spPr>
                <a:xfrm>
                  <a:off x="5311658" y="5772316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29" name="Conector recto de flecha 128"/>
                <p:cNvCxnSpPr>
                  <a:endCxn id="128" idx="1"/>
                </p:cNvCxnSpPr>
                <p:nvPr/>
              </p:nvCxnSpPr>
              <p:spPr>
                <a:xfrm>
                  <a:off x="5158994" y="5571609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Elipse 129"/>
                <p:cNvSpPr/>
                <p:nvPr/>
              </p:nvSpPr>
              <p:spPr>
                <a:xfrm>
                  <a:off x="4068188" y="6220395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31" name="Conector recto de flecha 130"/>
                <p:cNvCxnSpPr>
                  <a:endCxn id="130" idx="7"/>
                </p:cNvCxnSpPr>
                <p:nvPr/>
              </p:nvCxnSpPr>
              <p:spPr>
                <a:xfrm flipH="1">
                  <a:off x="4288145" y="6005732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Elipse 131"/>
                <p:cNvSpPr/>
                <p:nvPr/>
              </p:nvSpPr>
              <p:spPr>
                <a:xfrm>
                  <a:off x="4081706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33" name="Elipse 132"/>
                <p:cNvSpPr/>
                <p:nvPr/>
              </p:nvSpPr>
              <p:spPr>
                <a:xfrm>
                  <a:off x="4977418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34" name="Conector recto de flecha 133"/>
                <p:cNvCxnSpPr>
                  <a:stCxn id="123" idx="3"/>
                  <a:endCxn id="132" idx="7"/>
                </p:cNvCxnSpPr>
                <p:nvPr/>
              </p:nvCxnSpPr>
              <p:spPr>
                <a:xfrm flipH="1">
                  <a:off x="4301663" y="5137486"/>
                  <a:ext cx="252672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recto de flecha 134"/>
                <p:cNvCxnSpPr>
                  <a:stCxn id="123" idx="5"/>
                  <a:endCxn id="133" idx="1"/>
                </p:cNvCxnSpPr>
                <p:nvPr/>
              </p:nvCxnSpPr>
              <p:spPr>
                <a:xfrm>
                  <a:off x="4736553" y="5137486"/>
                  <a:ext cx="278604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riángulo isósceles 118"/>
              <p:cNvSpPr/>
              <p:nvPr/>
            </p:nvSpPr>
            <p:spPr>
              <a:xfrm>
                <a:off x="5082158" y="3692061"/>
                <a:ext cx="1810208" cy="1163286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20" name="Triángulo isósceles 119"/>
              <p:cNvSpPr/>
              <p:nvPr/>
            </p:nvSpPr>
            <p:spPr>
              <a:xfrm>
                <a:off x="6381519" y="3648402"/>
                <a:ext cx="942051" cy="887192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21" name="CuadroTexto 120"/>
              <p:cNvSpPr txBox="1"/>
              <p:nvPr/>
            </p:nvSpPr>
            <p:spPr>
              <a:xfrm>
                <a:off x="6675523" y="4495047"/>
                <a:ext cx="887716" cy="37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2.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right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  <p:sp>
            <p:nvSpPr>
              <p:cNvPr id="122" name="CuadroTexto 121"/>
              <p:cNvSpPr txBox="1"/>
              <p:nvPr/>
            </p:nvSpPr>
            <p:spPr>
              <a:xfrm>
                <a:off x="5033900" y="4816217"/>
                <a:ext cx="715009" cy="37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1.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left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</p:grpSp>
        <p:grpSp>
          <p:nvGrpSpPr>
            <p:cNvPr id="136" name="Agrupar 135"/>
            <p:cNvGrpSpPr/>
            <p:nvPr/>
          </p:nvGrpSpPr>
          <p:grpSpPr>
            <a:xfrm>
              <a:off x="3156182" y="3046832"/>
              <a:ext cx="2191870" cy="1481554"/>
              <a:chOff x="5033900" y="3505837"/>
              <a:chExt cx="2545657" cy="1678463"/>
            </a:xfrm>
          </p:grpSpPr>
          <p:grpSp>
            <p:nvGrpSpPr>
              <p:cNvPr id="137" name="Agrupar 136"/>
              <p:cNvGrpSpPr/>
              <p:nvPr/>
            </p:nvGrpSpPr>
            <p:grpSpPr>
              <a:xfrm>
                <a:off x="5620952" y="3505837"/>
                <a:ext cx="1549323" cy="1347395"/>
                <a:chOff x="3705988" y="4923631"/>
                <a:chExt cx="1863366" cy="1547311"/>
              </a:xfrm>
            </p:grpSpPr>
            <p:sp>
              <p:nvSpPr>
                <p:cNvPr id="142" name="Elipse 141"/>
                <p:cNvSpPr/>
                <p:nvPr/>
              </p:nvSpPr>
              <p:spPr>
                <a:xfrm>
                  <a:off x="4516596" y="4923631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43" name="Elipse 142"/>
                <p:cNvSpPr/>
                <p:nvPr/>
              </p:nvSpPr>
              <p:spPr>
                <a:xfrm>
                  <a:off x="3705988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44" name="Elipse 143"/>
                <p:cNvSpPr/>
                <p:nvPr/>
              </p:nvSpPr>
              <p:spPr>
                <a:xfrm>
                  <a:off x="4425300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45" name="Conector recto de flecha 144"/>
                <p:cNvCxnSpPr>
                  <a:stCxn id="151" idx="3"/>
                  <a:endCxn id="143" idx="7"/>
                </p:cNvCxnSpPr>
                <p:nvPr/>
              </p:nvCxnSpPr>
              <p:spPr>
                <a:xfrm flipH="1">
                  <a:off x="3925945" y="5552047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de flecha 145"/>
                <p:cNvCxnSpPr>
                  <a:endCxn id="144" idx="1"/>
                </p:cNvCxnSpPr>
                <p:nvPr/>
              </p:nvCxnSpPr>
              <p:spPr>
                <a:xfrm>
                  <a:off x="4272636" y="5566004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Elipse 146"/>
                <p:cNvSpPr/>
                <p:nvPr/>
              </p:nvSpPr>
              <p:spPr>
                <a:xfrm>
                  <a:off x="5311658" y="5772316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48" name="Conector recto de flecha 147"/>
                <p:cNvCxnSpPr>
                  <a:endCxn id="147" idx="1"/>
                </p:cNvCxnSpPr>
                <p:nvPr/>
              </p:nvCxnSpPr>
              <p:spPr>
                <a:xfrm>
                  <a:off x="5158994" y="5571609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Elipse 148"/>
                <p:cNvSpPr/>
                <p:nvPr/>
              </p:nvSpPr>
              <p:spPr>
                <a:xfrm>
                  <a:off x="4068188" y="6220395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50" name="Conector recto de flecha 149"/>
                <p:cNvCxnSpPr>
                  <a:endCxn id="149" idx="7"/>
                </p:cNvCxnSpPr>
                <p:nvPr/>
              </p:nvCxnSpPr>
              <p:spPr>
                <a:xfrm flipH="1">
                  <a:off x="4288145" y="6005732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Elipse 150"/>
                <p:cNvSpPr/>
                <p:nvPr/>
              </p:nvSpPr>
              <p:spPr>
                <a:xfrm>
                  <a:off x="4081706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52" name="Elipse 151"/>
                <p:cNvSpPr/>
                <p:nvPr/>
              </p:nvSpPr>
              <p:spPr>
                <a:xfrm>
                  <a:off x="4977418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53" name="Conector recto de flecha 152"/>
                <p:cNvCxnSpPr>
                  <a:stCxn id="142" idx="3"/>
                  <a:endCxn id="151" idx="7"/>
                </p:cNvCxnSpPr>
                <p:nvPr/>
              </p:nvCxnSpPr>
              <p:spPr>
                <a:xfrm flipH="1">
                  <a:off x="4301663" y="5137486"/>
                  <a:ext cx="252672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ector recto de flecha 153"/>
                <p:cNvCxnSpPr>
                  <a:stCxn id="142" idx="5"/>
                  <a:endCxn id="152" idx="1"/>
                </p:cNvCxnSpPr>
                <p:nvPr/>
              </p:nvCxnSpPr>
              <p:spPr>
                <a:xfrm>
                  <a:off x="4736553" y="5137486"/>
                  <a:ext cx="278604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riángulo isósceles 137"/>
              <p:cNvSpPr/>
              <p:nvPr/>
            </p:nvSpPr>
            <p:spPr>
              <a:xfrm>
                <a:off x="5082158" y="3692061"/>
                <a:ext cx="1810208" cy="1163286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39" name="Triángulo isósceles 138"/>
              <p:cNvSpPr/>
              <p:nvPr/>
            </p:nvSpPr>
            <p:spPr>
              <a:xfrm>
                <a:off x="6381519" y="3648402"/>
                <a:ext cx="942051" cy="887192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40" name="CuadroTexto 139"/>
              <p:cNvSpPr txBox="1"/>
              <p:nvPr/>
            </p:nvSpPr>
            <p:spPr>
              <a:xfrm>
                <a:off x="6726382" y="4495046"/>
                <a:ext cx="853175" cy="368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3.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right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  <p:sp>
            <p:nvSpPr>
              <p:cNvPr id="141" name="CuadroTexto 140"/>
              <p:cNvSpPr txBox="1"/>
              <p:nvPr/>
            </p:nvSpPr>
            <p:spPr>
              <a:xfrm>
                <a:off x="5033900" y="4816217"/>
                <a:ext cx="717994" cy="368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2.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left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</p:grpSp>
        <p:sp>
          <p:nvSpPr>
            <p:cNvPr id="155" name="CuadroTexto 154"/>
            <p:cNvSpPr txBox="1"/>
            <p:nvPr/>
          </p:nvSpPr>
          <p:spPr>
            <a:xfrm>
              <a:off x="8614860" y="2853352"/>
              <a:ext cx="689992" cy="33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05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05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7502105" y="2428987"/>
              <a:ext cx="496674" cy="590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800" dirty="0">
                <a:latin typeface="Roboto Slab" pitchFamily="2" charset="0"/>
                <a:ea typeface="Roboto Slab" pitchFamily="2" charset="0"/>
              </a:endParaRPr>
            </a:p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800" dirty="0">
                <a:latin typeface="Roboto Slab" pitchFamily="2" charset="0"/>
                <a:ea typeface="Roboto Slab" pitchFamily="2" charset="0"/>
              </a:endParaRPr>
            </a:p>
            <a:p>
              <a:pPr algn="r"/>
              <a:r>
                <a:rPr lang="es-ES" sz="8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r>
                <a:rPr lang="es-ES" sz="800" dirty="0">
                  <a:latin typeface="Roboto Slab" pitchFamily="2" charset="0"/>
                  <a:ea typeface="Roboto Slab" pitchFamily="2" charset="0"/>
                </a:rPr>
                <a:t> </a:t>
              </a:r>
            </a:p>
          </p:txBody>
        </p:sp>
        <p:sp>
          <p:nvSpPr>
            <p:cNvPr id="157" name="Flecha derecha 156"/>
            <p:cNvSpPr/>
            <p:nvPr/>
          </p:nvSpPr>
          <p:spPr>
            <a:xfrm>
              <a:off x="7479705" y="2775639"/>
              <a:ext cx="115780" cy="5657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158" name="Conector recto de flecha 157"/>
          <p:cNvCxnSpPr/>
          <p:nvPr/>
        </p:nvCxnSpPr>
        <p:spPr>
          <a:xfrm>
            <a:off x="4341763" y="2031090"/>
            <a:ext cx="0" cy="30722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/>
          <p:nvPr/>
        </p:nvCxnSpPr>
        <p:spPr>
          <a:xfrm>
            <a:off x="8374070" y="2043715"/>
            <a:ext cx="1" cy="28226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/>
          <p:nvPr/>
        </p:nvCxnSpPr>
        <p:spPr>
          <a:xfrm flipH="1">
            <a:off x="6316805" y="2038919"/>
            <a:ext cx="1" cy="3035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324001" y="2043715"/>
            <a:ext cx="4050069" cy="49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10800000" flipV="1">
            <a:off x="5452887" y="1393164"/>
            <a:ext cx="583348" cy="6149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67CC6E-3F2A-E048-AFD9-246A3F38ADFB}"/>
              </a:ext>
            </a:extLst>
          </p:cNvPr>
          <p:cNvSpPr txBox="1"/>
          <p:nvPr/>
        </p:nvSpPr>
        <p:spPr>
          <a:xfrm>
            <a:off x="353655" y="4221667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Iterative algorithm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24B70-E9DB-9E4C-9BAD-7E54DB381B0A}"/>
              </a:ext>
            </a:extLst>
          </p:cNvPr>
          <p:cNvSpPr txBox="1"/>
          <p:nvPr/>
        </p:nvSpPr>
        <p:spPr>
          <a:xfrm>
            <a:off x="5703597" y="419244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algorithm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C1254-9D70-5341-8CF3-8BD97EBB5782}"/>
              </a:ext>
            </a:extLst>
          </p:cNvPr>
          <p:cNvSpPr txBox="1"/>
          <p:nvPr/>
        </p:nvSpPr>
        <p:spPr>
          <a:xfrm>
            <a:off x="229585" y="3923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760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/>
          <p:cNvSpPr/>
          <p:nvPr/>
        </p:nvSpPr>
        <p:spPr bwMode="auto">
          <a:xfrm>
            <a:off x="1884287" y="3054513"/>
            <a:ext cx="4750632" cy="656561"/>
          </a:xfrm>
          <a:prstGeom prst="rect">
            <a:avLst/>
          </a:prstGeom>
          <a:solidFill>
            <a:srgbClr val="DAEDEF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139238" y="2710832"/>
            <a:ext cx="1090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Depth 2</a:t>
            </a:r>
          </a:p>
        </p:txBody>
      </p:sp>
      <p:sp>
        <p:nvSpPr>
          <p:cNvPr id="41" name="Rectángulo 40"/>
          <p:cNvSpPr/>
          <p:nvPr/>
        </p:nvSpPr>
        <p:spPr bwMode="auto">
          <a:xfrm>
            <a:off x="2469050" y="1734028"/>
            <a:ext cx="3464274" cy="656561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76200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76200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76200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492636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4182105" y="3616182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4182105" y="2298091"/>
            <a:ext cx="71140" cy="788856"/>
          </a:xfrm>
          <a:prstGeom prst="straightConnector1">
            <a:avLst/>
          </a:prstGeom>
          <a:ln w="76200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3988649" y="1768856"/>
            <a:ext cx="529192" cy="5292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76200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4253245" y="1160233"/>
            <a:ext cx="6358" cy="608623"/>
          </a:xfrm>
          <a:prstGeom prst="straightConnector1">
            <a:avLst/>
          </a:prstGeom>
          <a:ln w="76200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76200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3917509" y="308694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2948317" y="431398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3212913" y="361516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072505" y="180104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92777" y="3131292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3060513" y="4381558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64793" y="4389407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76200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1684380" y="1409519"/>
            <a:ext cx="109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Depth 1</a:t>
            </a:r>
          </a:p>
        </p:txBody>
      </p:sp>
    </p:spTree>
    <p:extLst>
      <p:ext uri="{BB962C8B-B14F-4D97-AF65-F5344CB8AC3E}">
        <p14:creationId xmlns:p14="http://schemas.microsoft.com/office/powerpoint/2010/main" val="249013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/>
          <p:cNvSpPr/>
          <p:nvPr/>
        </p:nvSpPr>
        <p:spPr bwMode="auto">
          <a:xfrm>
            <a:off x="2831241" y="4292756"/>
            <a:ext cx="2265292" cy="656561"/>
          </a:xfrm>
          <a:prstGeom prst="rect">
            <a:avLst/>
          </a:prstGeom>
          <a:solidFill>
            <a:srgbClr val="DAEDEF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884287" y="3054513"/>
            <a:ext cx="4750632" cy="656561"/>
          </a:xfrm>
          <a:prstGeom prst="rect">
            <a:avLst/>
          </a:prstGeom>
          <a:solidFill>
            <a:srgbClr val="DAEDEF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139238" y="2710832"/>
            <a:ext cx="1090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Depth 2</a:t>
            </a:r>
          </a:p>
        </p:txBody>
      </p:sp>
      <p:sp>
        <p:nvSpPr>
          <p:cNvPr id="41" name="Rectángulo 40"/>
          <p:cNvSpPr/>
          <p:nvPr/>
        </p:nvSpPr>
        <p:spPr bwMode="auto">
          <a:xfrm>
            <a:off x="2469050" y="1734028"/>
            <a:ext cx="3464274" cy="656561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492636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4182105" y="3616182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4182105" y="2298091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3988649" y="1768856"/>
            <a:ext cx="529192" cy="5292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4253245" y="1160233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3917509" y="308694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2948317" y="431398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3212913" y="361516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072505" y="180104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92777" y="3131292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3060513" y="4381558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64793" y="4389407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1684380" y="1409519"/>
            <a:ext cx="109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Depth 1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045953" y="3923424"/>
            <a:ext cx="1090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43260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/>
          <p:cNvSpPr/>
          <p:nvPr/>
        </p:nvSpPr>
        <p:spPr bwMode="auto">
          <a:xfrm>
            <a:off x="2831241" y="4292756"/>
            <a:ext cx="2265292" cy="656561"/>
          </a:xfrm>
          <a:prstGeom prst="rect">
            <a:avLst/>
          </a:prstGeom>
          <a:solidFill>
            <a:srgbClr val="DAEDEF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884287" y="3054513"/>
            <a:ext cx="4750632" cy="656561"/>
          </a:xfrm>
          <a:prstGeom prst="rect">
            <a:avLst/>
          </a:prstGeom>
          <a:solidFill>
            <a:srgbClr val="DAEDEF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139238" y="2710832"/>
            <a:ext cx="1090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Depth 2</a:t>
            </a:r>
          </a:p>
        </p:txBody>
      </p:sp>
      <p:sp>
        <p:nvSpPr>
          <p:cNvPr id="41" name="Rectángulo 40"/>
          <p:cNvSpPr/>
          <p:nvPr/>
        </p:nvSpPr>
        <p:spPr bwMode="auto">
          <a:xfrm>
            <a:off x="2469050" y="1734028"/>
            <a:ext cx="3464274" cy="656561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492636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4182105" y="3616182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4182105" y="2298091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3988649" y="1768856"/>
            <a:ext cx="529192" cy="5292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4253245" y="1160233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3917509" y="308694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2948317" y="431398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3212913" y="361516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072505" y="180104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92777" y="3131292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3060513" y="4381558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64793" y="4389407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7621787" y="630998"/>
            <a:ext cx="109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Level 0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045953" y="3923424"/>
            <a:ext cx="1090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Depth 3</a:t>
            </a:r>
          </a:p>
        </p:txBody>
      </p:sp>
      <p:cxnSp>
        <p:nvCxnSpPr>
          <p:cNvPr id="5" name="Conector recto de flecha 4"/>
          <p:cNvCxnSpPr/>
          <p:nvPr/>
        </p:nvCxnSpPr>
        <p:spPr bwMode="auto">
          <a:xfrm>
            <a:off x="4757232" y="836706"/>
            <a:ext cx="2845858" cy="149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7654385" y="1850525"/>
            <a:ext cx="109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Level 1</a:t>
            </a:r>
          </a:p>
        </p:txBody>
      </p:sp>
      <p:cxnSp>
        <p:nvCxnSpPr>
          <p:cNvPr id="46" name="Conector recto de flecha 45"/>
          <p:cNvCxnSpPr/>
          <p:nvPr/>
        </p:nvCxnSpPr>
        <p:spPr bwMode="auto">
          <a:xfrm>
            <a:off x="6100204" y="2056233"/>
            <a:ext cx="1535484" cy="149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Rectángulo 47"/>
          <p:cNvSpPr/>
          <p:nvPr/>
        </p:nvSpPr>
        <p:spPr>
          <a:xfrm>
            <a:off x="7654385" y="3193453"/>
            <a:ext cx="109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Level 2</a:t>
            </a:r>
          </a:p>
        </p:txBody>
      </p:sp>
      <p:cxnSp>
        <p:nvCxnSpPr>
          <p:cNvPr id="50" name="Conector recto de flecha 49"/>
          <p:cNvCxnSpPr/>
          <p:nvPr/>
        </p:nvCxnSpPr>
        <p:spPr bwMode="auto">
          <a:xfrm>
            <a:off x="6858000" y="3414102"/>
            <a:ext cx="77768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>
          <a:xfrm>
            <a:off x="7603090" y="4489410"/>
            <a:ext cx="109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Level 3</a:t>
            </a:r>
          </a:p>
        </p:txBody>
      </p:sp>
      <p:cxnSp>
        <p:nvCxnSpPr>
          <p:cNvPr id="52" name="Conector recto de flecha 51"/>
          <p:cNvCxnSpPr/>
          <p:nvPr/>
        </p:nvCxnSpPr>
        <p:spPr bwMode="auto">
          <a:xfrm>
            <a:off x="5174228" y="4710059"/>
            <a:ext cx="24101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Rectángulo 54"/>
          <p:cNvSpPr/>
          <p:nvPr/>
        </p:nvSpPr>
        <p:spPr>
          <a:xfrm>
            <a:off x="1684380" y="1409519"/>
            <a:ext cx="109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Depth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2A9F0-EDC3-5346-8761-54625945147C}"/>
              </a:ext>
            </a:extLst>
          </p:cNvPr>
          <p:cNvSpPr txBox="1"/>
          <p:nvPr/>
        </p:nvSpPr>
        <p:spPr>
          <a:xfrm>
            <a:off x="246185" y="219808"/>
            <a:ext cx="330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node of the same depth belongs to same level of the tree</a:t>
            </a:r>
          </a:p>
        </p:txBody>
      </p:sp>
    </p:spTree>
    <p:extLst>
      <p:ext uri="{BB962C8B-B14F-4D97-AF65-F5344CB8AC3E}">
        <p14:creationId xmlns:p14="http://schemas.microsoft.com/office/powerpoint/2010/main" val="364967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/>
          <p:cNvSpPr/>
          <p:nvPr/>
        </p:nvSpPr>
        <p:spPr bwMode="auto">
          <a:xfrm>
            <a:off x="2831241" y="4292756"/>
            <a:ext cx="2265292" cy="656561"/>
          </a:xfrm>
          <a:prstGeom prst="rect">
            <a:avLst/>
          </a:prstGeom>
          <a:solidFill>
            <a:srgbClr val="DAEDEF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045953" y="3923424"/>
            <a:ext cx="1090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Depth 3</a:t>
            </a:r>
          </a:p>
        </p:txBody>
      </p:sp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492636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4182105" y="3616182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4182105" y="2298091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3988649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4253245" y="1160233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3917509" y="308694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2948317" y="431398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3212913" y="361516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072505" y="180104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92777" y="3131292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3060513" y="4381558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64793" y="4389407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 bwMode="auto">
          <a:xfrm>
            <a:off x="4739180" y="851647"/>
            <a:ext cx="30451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5397676" y="4604870"/>
            <a:ext cx="276310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Conector recto de flecha 8"/>
          <p:cNvCxnSpPr/>
          <p:nvPr/>
        </p:nvCxnSpPr>
        <p:spPr bwMode="auto">
          <a:xfrm>
            <a:off x="7141882" y="851647"/>
            <a:ext cx="74706" cy="375322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ángulo 44"/>
          <p:cNvSpPr/>
          <p:nvPr/>
        </p:nvSpPr>
        <p:spPr>
          <a:xfrm>
            <a:off x="7171692" y="2766842"/>
            <a:ext cx="122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Height= 3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1AEFE-D294-0445-9122-265B93068D92}"/>
              </a:ext>
            </a:extLst>
          </p:cNvPr>
          <p:cNvSpPr txBox="1"/>
          <p:nvPr/>
        </p:nvSpPr>
        <p:spPr>
          <a:xfrm>
            <a:off x="5069610" y="-35737"/>
            <a:ext cx="407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of the tree is the number of branches from the root the deepest leave.  </a:t>
            </a:r>
          </a:p>
        </p:txBody>
      </p:sp>
    </p:spTree>
    <p:extLst>
      <p:ext uri="{BB962C8B-B14F-4D97-AF65-F5344CB8AC3E}">
        <p14:creationId xmlns:p14="http://schemas.microsoft.com/office/powerpoint/2010/main" val="221110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492636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4182105" y="3616182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4182105" y="2298091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3988649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4253245" y="1160233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3917509" y="308694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2948317" y="431398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3212913" y="361516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072505" y="180104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92777" y="3131292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3060513" y="4381558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64793" y="4389407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47760-D221-8B45-830E-B1F17104BB6B}"/>
              </a:ext>
            </a:extLst>
          </p:cNvPr>
          <p:cNvSpPr txBox="1"/>
          <p:nvPr/>
        </p:nvSpPr>
        <p:spPr>
          <a:xfrm>
            <a:off x="5397676" y="210532"/>
            <a:ext cx="367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node in a generic tree can have 0 or more children! </a:t>
            </a:r>
          </a:p>
        </p:txBody>
      </p:sp>
    </p:spTree>
    <p:extLst>
      <p:ext uri="{BB962C8B-B14F-4D97-AF65-F5344CB8AC3E}">
        <p14:creationId xmlns:p14="http://schemas.microsoft.com/office/powerpoint/2010/main" val="170136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5190893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75" idx="4"/>
            <a:endCxn id="74" idx="0"/>
          </p:cNvCxnSpPr>
          <p:nvPr/>
        </p:nvCxnSpPr>
        <p:spPr>
          <a:xfrm>
            <a:off x="4909632" y="3631353"/>
            <a:ext cx="545857" cy="702593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406932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77026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5583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263050" y="4389407"/>
            <a:ext cx="406932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202447" y="184666"/>
            <a:ext cx="1870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49738-AF0F-2340-8B2B-7D84537CEECB}"/>
              </a:ext>
            </a:extLst>
          </p:cNvPr>
          <p:cNvSpPr txBox="1"/>
          <p:nvPr/>
        </p:nvSpPr>
        <p:spPr>
          <a:xfrm>
            <a:off x="5644663" y="457200"/>
            <a:ext cx="30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children  is less or equal to 2</a:t>
            </a:r>
          </a:p>
        </p:txBody>
      </p:sp>
    </p:spTree>
    <p:extLst>
      <p:ext uri="{BB962C8B-B14F-4D97-AF65-F5344CB8AC3E}">
        <p14:creationId xmlns:p14="http://schemas.microsoft.com/office/powerpoint/2010/main" val="44348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406932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77026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5583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406932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0517" y="184666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Full binary 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41754-1C07-FE43-B098-E6D17A8D76B9}"/>
              </a:ext>
            </a:extLst>
          </p:cNvPr>
          <p:cNvSpPr txBox="1"/>
          <p:nvPr/>
        </p:nvSpPr>
        <p:spPr>
          <a:xfrm>
            <a:off x="4537184" y="125014"/>
            <a:ext cx="455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part from the nodes at the last level,  every node has exactly two children!</a:t>
            </a:r>
          </a:p>
        </p:txBody>
      </p:sp>
    </p:spTree>
    <p:extLst>
      <p:ext uri="{BB962C8B-B14F-4D97-AF65-F5344CB8AC3E}">
        <p14:creationId xmlns:p14="http://schemas.microsoft.com/office/powerpoint/2010/main" val="78562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Trees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Intro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57C59-2C31-C949-B93C-91A501D3FD02}"/>
              </a:ext>
            </a:extLst>
          </p:cNvPr>
          <p:cNvSpPr txBox="1"/>
          <p:nvPr/>
        </p:nvSpPr>
        <p:spPr>
          <a:xfrm>
            <a:off x="3758268" y="202174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data structure  </a:t>
            </a: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/>
          <p:cNvSpPr/>
          <p:nvPr/>
        </p:nvSpPr>
        <p:spPr>
          <a:xfrm>
            <a:off x="3839071" y="84800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3127124" y="1723696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4604270" y="1723696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de flecha 28"/>
          <p:cNvCxnSpPr>
            <a:stCxn id="25" idx="3"/>
            <a:endCxn id="27" idx="7"/>
          </p:cNvCxnSpPr>
          <p:nvPr/>
        </p:nvCxnSpPr>
        <p:spPr>
          <a:xfrm flipH="1">
            <a:off x="3578818" y="1299739"/>
            <a:ext cx="337751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5" idx="5"/>
            <a:endCxn id="28" idx="1"/>
          </p:cNvCxnSpPr>
          <p:nvPr/>
        </p:nvCxnSpPr>
        <p:spPr>
          <a:xfrm>
            <a:off x="4290765" y="1299739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2355567" y="262886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3832713" y="262886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/>
          <p:cNvCxnSpPr>
            <a:stCxn id="27" idx="3"/>
            <a:endCxn id="35" idx="7"/>
          </p:cNvCxnSpPr>
          <p:nvPr/>
        </p:nvCxnSpPr>
        <p:spPr>
          <a:xfrm flipH="1">
            <a:off x="2807261" y="2175426"/>
            <a:ext cx="397361" cy="530943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36" idx="1"/>
          </p:cNvCxnSpPr>
          <p:nvPr/>
        </p:nvCxnSpPr>
        <p:spPr>
          <a:xfrm>
            <a:off x="3519208" y="2204907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5290649" y="264070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de flecha 41"/>
          <p:cNvCxnSpPr>
            <a:endCxn id="40" idx="1"/>
          </p:cNvCxnSpPr>
          <p:nvPr/>
        </p:nvCxnSpPr>
        <p:spPr>
          <a:xfrm>
            <a:off x="4977144" y="2216747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3099363" y="3587193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4576509" y="3569552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/>
          <p:cNvCxnSpPr>
            <a:endCxn id="43" idx="7"/>
          </p:cNvCxnSpPr>
          <p:nvPr/>
        </p:nvCxnSpPr>
        <p:spPr>
          <a:xfrm flipH="1">
            <a:off x="3551057" y="3133755"/>
            <a:ext cx="397361" cy="530943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endCxn id="44" idx="1"/>
          </p:cNvCxnSpPr>
          <p:nvPr/>
        </p:nvCxnSpPr>
        <p:spPr>
          <a:xfrm>
            <a:off x="4263004" y="3145595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 bwMode="auto">
          <a:xfrm>
            <a:off x="4112462" y="501419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Rectángulo 49"/>
          <p:cNvSpPr/>
          <p:nvPr/>
        </p:nvSpPr>
        <p:spPr>
          <a:xfrm>
            <a:off x="3797816" y="212165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203235" y="137724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left child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4893788" y="137724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right child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AD165-2AEF-464F-BC3C-E6B3E7102A52}"/>
              </a:ext>
            </a:extLst>
          </p:cNvPr>
          <p:cNvSpPr txBox="1"/>
          <p:nvPr/>
        </p:nvSpPr>
        <p:spPr>
          <a:xfrm>
            <a:off x="4841105" y="9728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node has maximum of 2 children </a:t>
            </a:r>
          </a:p>
        </p:txBody>
      </p:sp>
      <p:sp>
        <p:nvSpPr>
          <p:cNvPr id="22" name="Rectángulo 40">
            <a:extLst>
              <a:ext uri="{FF2B5EF4-FFF2-40B4-BE49-F238E27FC236}">
                <a16:creationId xmlns:a16="http://schemas.microsoft.com/office/drawing/2014/main" id="{7717662E-2B6B-9749-A552-C87096549A35}"/>
              </a:ext>
            </a:extLst>
          </p:cNvPr>
          <p:cNvSpPr/>
          <p:nvPr/>
        </p:nvSpPr>
        <p:spPr>
          <a:xfrm>
            <a:off x="202447" y="184666"/>
            <a:ext cx="1870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 tree</a:t>
            </a:r>
          </a:p>
        </p:txBody>
      </p:sp>
    </p:spTree>
    <p:extLst>
      <p:ext uri="{BB962C8B-B14F-4D97-AF65-F5344CB8AC3E}">
        <p14:creationId xmlns:p14="http://schemas.microsoft.com/office/powerpoint/2010/main" val="196438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/>
          <p:cNvSpPr/>
          <p:nvPr/>
        </p:nvSpPr>
        <p:spPr>
          <a:xfrm>
            <a:off x="3839071" y="84800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3127124" y="1723696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4604270" y="1723696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de flecha 28"/>
          <p:cNvCxnSpPr>
            <a:stCxn id="25" idx="3"/>
            <a:endCxn id="27" idx="7"/>
          </p:cNvCxnSpPr>
          <p:nvPr/>
        </p:nvCxnSpPr>
        <p:spPr>
          <a:xfrm flipH="1">
            <a:off x="3578818" y="1299739"/>
            <a:ext cx="337751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5" idx="5"/>
            <a:endCxn id="28" idx="1"/>
          </p:cNvCxnSpPr>
          <p:nvPr/>
        </p:nvCxnSpPr>
        <p:spPr>
          <a:xfrm>
            <a:off x="4290765" y="1299739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2355567" y="262886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3832713" y="262886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/>
          <p:cNvCxnSpPr>
            <a:stCxn id="27" idx="3"/>
            <a:endCxn id="35" idx="7"/>
          </p:cNvCxnSpPr>
          <p:nvPr/>
        </p:nvCxnSpPr>
        <p:spPr>
          <a:xfrm flipH="1">
            <a:off x="2807261" y="2175426"/>
            <a:ext cx="397361" cy="530943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36" idx="1"/>
          </p:cNvCxnSpPr>
          <p:nvPr/>
        </p:nvCxnSpPr>
        <p:spPr>
          <a:xfrm>
            <a:off x="3519208" y="2204907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5290649" y="264070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de flecha 41"/>
          <p:cNvCxnSpPr>
            <a:endCxn id="40" idx="1"/>
          </p:cNvCxnSpPr>
          <p:nvPr/>
        </p:nvCxnSpPr>
        <p:spPr>
          <a:xfrm>
            <a:off x="4977144" y="2216747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3099363" y="3587193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4576509" y="3569552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/>
          <p:cNvCxnSpPr>
            <a:endCxn id="43" idx="7"/>
          </p:cNvCxnSpPr>
          <p:nvPr/>
        </p:nvCxnSpPr>
        <p:spPr>
          <a:xfrm flipH="1">
            <a:off x="3551057" y="3133755"/>
            <a:ext cx="397361" cy="530943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endCxn id="44" idx="1"/>
          </p:cNvCxnSpPr>
          <p:nvPr/>
        </p:nvCxnSpPr>
        <p:spPr>
          <a:xfrm>
            <a:off x="4263004" y="3145595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 bwMode="auto">
          <a:xfrm>
            <a:off x="4112462" y="501419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Rectángulo 49"/>
          <p:cNvSpPr/>
          <p:nvPr/>
        </p:nvSpPr>
        <p:spPr>
          <a:xfrm>
            <a:off x="3797816" y="212165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1957171" y="4221015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left sub-tree of root node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4893788" y="137724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right child</a:t>
            </a:r>
          </a:p>
        </p:txBody>
      </p:sp>
      <p:sp>
        <p:nvSpPr>
          <p:cNvPr id="21" name="Triángulo isósceles 20"/>
          <p:cNvSpPr/>
          <p:nvPr/>
        </p:nvSpPr>
        <p:spPr>
          <a:xfrm>
            <a:off x="1533791" y="808667"/>
            <a:ext cx="3892800" cy="3412348"/>
          </a:xfrm>
          <a:prstGeom prst="triangle">
            <a:avLst/>
          </a:prstGeom>
          <a:solidFill>
            <a:schemeClr val="accent5">
              <a:alpha val="13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98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/>
          <p:cNvSpPr/>
          <p:nvPr/>
        </p:nvSpPr>
        <p:spPr>
          <a:xfrm>
            <a:off x="3839071" y="84800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3127124" y="1723696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4604270" y="1723696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de flecha 28"/>
          <p:cNvCxnSpPr>
            <a:stCxn id="25" idx="3"/>
            <a:endCxn id="27" idx="7"/>
          </p:cNvCxnSpPr>
          <p:nvPr/>
        </p:nvCxnSpPr>
        <p:spPr>
          <a:xfrm flipH="1">
            <a:off x="3578818" y="1299739"/>
            <a:ext cx="337751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5" idx="5"/>
            <a:endCxn id="28" idx="1"/>
          </p:cNvCxnSpPr>
          <p:nvPr/>
        </p:nvCxnSpPr>
        <p:spPr>
          <a:xfrm>
            <a:off x="4290765" y="1299739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2355567" y="262886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3832713" y="262886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/>
          <p:cNvCxnSpPr>
            <a:stCxn id="27" idx="3"/>
            <a:endCxn id="35" idx="7"/>
          </p:cNvCxnSpPr>
          <p:nvPr/>
        </p:nvCxnSpPr>
        <p:spPr>
          <a:xfrm flipH="1">
            <a:off x="2807261" y="2175426"/>
            <a:ext cx="397361" cy="530943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36" idx="1"/>
          </p:cNvCxnSpPr>
          <p:nvPr/>
        </p:nvCxnSpPr>
        <p:spPr>
          <a:xfrm>
            <a:off x="3519208" y="2204907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5290649" y="264070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de flecha 41"/>
          <p:cNvCxnSpPr>
            <a:endCxn id="40" idx="1"/>
          </p:cNvCxnSpPr>
          <p:nvPr/>
        </p:nvCxnSpPr>
        <p:spPr>
          <a:xfrm>
            <a:off x="4977144" y="2216747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3099363" y="3587193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4576509" y="3569552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/>
          <p:cNvCxnSpPr>
            <a:endCxn id="43" idx="7"/>
          </p:cNvCxnSpPr>
          <p:nvPr/>
        </p:nvCxnSpPr>
        <p:spPr>
          <a:xfrm flipH="1">
            <a:off x="3551057" y="3133755"/>
            <a:ext cx="397361" cy="530943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endCxn id="44" idx="1"/>
          </p:cNvCxnSpPr>
          <p:nvPr/>
        </p:nvCxnSpPr>
        <p:spPr>
          <a:xfrm>
            <a:off x="4263004" y="3145595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 bwMode="auto">
          <a:xfrm>
            <a:off x="4112462" y="501419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Rectángulo 49"/>
          <p:cNvSpPr/>
          <p:nvPr/>
        </p:nvSpPr>
        <p:spPr>
          <a:xfrm>
            <a:off x="3797816" y="212165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4848904" y="3217861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right sub-tree of root node</a:t>
            </a:r>
          </a:p>
        </p:txBody>
      </p:sp>
      <p:sp>
        <p:nvSpPr>
          <p:cNvPr id="23" name="Triángulo isósceles 22"/>
          <p:cNvSpPr/>
          <p:nvPr/>
        </p:nvSpPr>
        <p:spPr>
          <a:xfrm>
            <a:off x="3965547" y="955569"/>
            <a:ext cx="2130897" cy="2263941"/>
          </a:xfrm>
          <a:prstGeom prst="triangle">
            <a:avLst/>
          </a:prstGeom>
          <a:solidFill>
            <a:srgbClr val="DAEDEF">
              <a:alpha val="13000"/>
            </a:srgb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63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/>
          <p:cNvSpPr/>
          <p:nvPr/>
        </p:nvSpPr>
        <p:spPr>
          <a:xfrm>
            <a:off x="3839071" y="84800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3127124" y="1723696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4604270" y="1723696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de flecha 28"/>
          <p:cNvCxnSpPr>
            <a:stCxn id="25" idx="3"/>
            <a:endCxn id="27" idx="7"/>
          </p:cNvCxnSpPr>
          <p:nvPr/>
        </p:nvCxnSpPr>
        <p:spPr>
          <a:xfrm flipH="1">
            <a:off x="3578818" y="1299739"/>
            <a:ext cx="337751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5" idx="5"/>
            <a:endCxn id="28" idx="1"/>
          </p:cNvCxnSpPr>
          <p:nvPr/>
        </p:nvCxnSpPr>
        <p:spPr>
          <a:xfrm>
            <a:off x="4290765" y="1299739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2355567" y="262886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3832713" y="262886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/>
          <p:cNvCxnSpPr>
            <a:stCxn id="27" idx="3"/>
            <a:endCxn id="35" idx="7"/>
          </p:cNvCxnSpPr>
          <p:nvPr/>
        </p:nvCxnSpPr>
        <p:spPr>
          <a:xfrm flipH="1">
            <a:off x="2807261" y="2175426"/>
            <a:ext cx="397361" cy="530943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36" idx="1"/>
          </p:cNvCxnSpPr>
          <p:nvPr/>
        </p:nvCxnSpPr>
        <p:spPr>
          <a:xfrm>
            <a:off x="3519208" y="2204907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5290649" y="2640704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de flecha 41"/>
          <p:cNvCxnSpPr>
            <a:endCxn id="40" idx="1"/>
          </p:cNvCxnSpPr>
          <p:nvPr/>
        </p:nvCxnSpPr>
        <p:spPr>
          <a:xfrm>
            <a:off x="4977144" y="2216747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3099363" y="3587193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4576509" y="3569552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/>
          <p:cNvCxnSpPr>
            <a:endCxn id="43" idx="7"/>
          </p:cNvCxnSpPr>
          <p:nvPr/>
        </p:nvCxnSpPr>
        <p:spPr>
          <a:xfrm flipH="1">
            <a:off x="3551057" y="3133755"/>
            <a:ext cx="397361" cy="530943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endCxn id="44" idx="1"/>
          </p:cNvCxnSpPr>
          <p:nvPr/>
        </p:nvCxnSpPr>
        <p:spPr>
          <a:xfrm>
            <a:off x="4263004" y="3145595"/>
            <a:ext cx="391003" cy="50146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 bwMode="auto">
          <a:xfrm>
            <a:off x="4112462" y="501419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Rectángulo 49"/>
          <p:cNvSpPr/>
          <p:nvPr/>
        </p:nvSpPr>
        <p:spPr>
          <a:xfrm>
            <a:off x="3797816" y="212165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4893788" y="137724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right child</a:t>
            </a:r>
          </a:p>
        </p:txBody>
      </p:sp>
      <p:sp>
        <p:nvSpPr>
          <p:cNvPr id="21" name="Triángulo isósceles 20"/>
          <p:cNvSpPr/>
          <p:nvPr/>
        </p:nvSpPr>
        <p:spPr>
          <a:xfrm>
            <a:off x="1533791" y="808667"/>
            <a:ext cx="3892800" cy="3412348"/>
          </a:xfrm>
          <a:prstGeom prst="triangle">
            <a:avLst/>
          </a:prstGeom>
          <a:noFill/>
          <a:ln w="9525" cmpd="sng">
            <a:solidFill>
              <a:srgbClr val="3C8C9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riángulo isósceles 21"/>
          <p:cNvSpPr/>
          <p:nvPr/>
        </p:nvSpPr>
        <p:spPr>
          <a:xfrm>
            <a:off x="2914641" y="2175426"/>
            <a:ext cx="2385293" cy="1941002"/>
          </a:xfrm>
          <a:prstGeom prst="triangle">
            <a:avLst/>
          </a:prstGeom>
          <a:solidFill>
            <a:srgbClr val="DAEDEF">
              <a:alpha val="13000"/>
            </a:srgb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BFA781-E65F-D144-B272-FB8DBF0DBFF3}"/>
              </a:ext>
            </a:extLst>
          </p:cNvPr>
          <p:cNvSpPr txBox="1"/>
          <p:nvPr/>
        </p:nvSpPr>
        <p:spPr>
          <a:xfrm>
            <a:off x="6435081" y="2348877"/>
            <a:ext cx="270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other subtrees inside a subtree!</a:t>
            </a:r>
          </a:p>
          <a:p>
            <a:r>
              <a:rPr lang="en-US" dirty="0"/>
              <a:t>Recursion!!!!!!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4C4E1-4D42-2D45-B710-F94CB73DD55A}"/>
              </a:ext>
            </a:extLst>
          </p:cNvPr>
          <p:cNvSpPr txBox="1"/>
          <p:nvPr/>
        </p:nvSpPr>
        <p:spPr>
          <a:xfrm>
            <a:off x="1011115" y="4642338"/>
            <a:ext cx="576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tree  characteristic allows a  recursive implementation! </a:t>
            </a:r>
          </a:p>
        </p:txBody>
      </p:sp>
    </p:spTree>
    <p:extLst>
      <p:ext uri="{BB962C8B-B14F-4D97-AF65-F5344CB8AC3E}">
        <p14:creationId xmlns:p14="http://schemas.microsoft.com/office/powerpoint/2010/main" val="375660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lipse 48"/>
          <p:cNvSpPr/>
          <p:nvPr/>
        </p:nvSpPr>
        <p:spPr>
          <a:xfrm>
            <a:off x="2136973" y="670450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24277" y="3140862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1202479" y="312537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388873" y="2260038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1350196" y="2260038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4117743" y="3158061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3726740" y="2260038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2634602" y="4373398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2787002" y="3141570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2324071" y="3655634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2324071" y="2337543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898502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130615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1350196" y="1122180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2395211" y="1199685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3275046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2588667" y="1122180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59475" y="312639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5" name="Conector recto de flecha 84"/>
          <p:cNvCxnSpPr>
            <a:stCxn id="82" idx="3"/>
            <a:endCxn id="75" idx="0"/>
          </p:cNvCxnSpPr>
          <p:nvPr/>
        </p:nvCxnSpPr>
        <p:spPr>
          <a:xfrm flipH="1">
            <a:off x="3051598" y="2260038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1090283" y="4353440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1354879" y="3654614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985994" y="1845501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2214471" y="184049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359914" y="1872682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14486" y="3203426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1270702" y="3192949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2134743" y="3170744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2881146" y="3175626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4242170" y="3195620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1202479" y="4421010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2706759" y="4428859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205206" y="68414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975CE-CCE6-054D-959E-84BD3B2D5C8F}"/>
              </a:ext>
            </a:extLst>
          </p:cNvPr>
          <p:cNvSpPr txBox="1"/>
          <p:nvPr/>
        </p:nvSpPr>
        <p:spPr>
          <a:xfrm>
            <a:off x="4706224" y="24328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2958B-337B-5C45-A91C-7090D796DA4A}"/>
              </a:ext>
            </a:extLst>
          </p:cNvPr>
          <p:cNvSpPr txBox="1"/>
          <p:nvPr/>
        </p:nvSpPr>
        <p:spPr>
          <a:xfrm>
            <a:off x="5240215" y="1037492"/>
            <a:ext cx="37882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a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Branches and leaves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Ancestors and descendant of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 of a tree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we will focus on binary trees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3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Trees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Implementation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4C76B-AA37-EF4F-950D-8871E8753F8B}"/>
              </a:ext>
            </a:extLst>
          </p:cNvPr>
          <p:cNvSpPr txBox="1"/>
          <p:nvPr/>
        </p:nvSpPr>
        <p:spPr>
          <a:xfrm>
            <a:off x="3923333" y="1761688"/>
            <a:ext cx="399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ways of implementing a binary tree: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67598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a 49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Rectángulo 50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53" name="Rectángulo 52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54" name="Rectángulo 53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55" name="Rectángulo 54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6" name="Conector recto de flecha 55"/>
          <p:cNvCxnSpPr>
            <a:stCxn id="55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57" name="Tabla 56"/>
          <p:cNvGraphicFramePr>
            <a:graphicFrameLocks noGrp="1"/>
          </p:cNvGraphicFramePr>
          <p:nvPr/>
        </p:nvGraphicFramePr>
        <p:xfrm>
          <a:off x="4519216" y="40527"/>
          <a:ext cx="43955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14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0xF</a:t>
                      </a:r>
                      <a:endParaRPr lang="es-E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35D80C-E1C9-0342-9E4B-3C114B69543A}"/>
              </a:ext>
            </a:extLst>
          </p:cNvPr>
          <p:cNvSpPr txBox="1"/>
          <p:nvPr/>
        </p:nvSpPr>
        <p:spPr>
          <a:xfrm>
            <a:off x="242172" y="69169"/>
            <a:ext cx="193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87EA4-6551-8E4E-842A-30DC7EB9AACE}"/>
              </a:ext>
            </a:extLst>
          </p:cNvPr>
          <p:cNvSpPr txBox="1"/>
          <p:nvPr/>
        </p:nvSpPr>
        <p:spPr>
          <a:xfrm>
            <a:off x="235660" y="2202418"/>
            <a:ext cx="3666388" cy="369332"/>
          </a:xfrm>
          <a:prstGeom prst="rect">
            <a:avLst/>
          </a:prstGeom>
          <a:solidFill>
            <a:srgbClr val="5BBDBE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Define a node with 3 memory spaces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7C0821-A0A2-F44B-96C9-1727C359D291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V="1">
            <a:off x="2068854" y="629174"/>
            <a:ext cx="1833194" cy="15732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8B7376-31A2-624A-8101-24DCC2886F00}"/>
              </a:ext>
            </a:extLst>
          </p:cNvPr>
          <p:cNvCxnSpPr>
            <a:stCxn id="3" idx="0"/>
            <a:endCxn id="50" idx="1"/>
          </p:cNvCxnSpPr>
          <p:nvPr/>
        </p:nvCxnSpPr>
        <p:spPr bwMode="auto">
          <a:xfrm flipV="1">
            <a:off x="2068854" y="944647"/>
            <a:ext cx="1833194" cy="125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5E067C-15D9-2443-AE29-136BCFA37D84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V="1">
            <a:off x="2068854" y="1266809"/>
            <a:ext cx="1833194" cy="9356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0108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a 49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Rectángulo 50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53" name="Rectángulo 52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54" name="Rectángulo 53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55" name="Rectángulo 54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6" name="Conector recto de flecha 55"/>
          <p:cNvCxnSpPr>
            <a:stCxn id="55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57" name="Tabla 56"/>
          <p:cNvGraphicFramePr>
            <a:graphicFrameLocks noGrp="1"/>
          </p:cNvGraphicFramePr>
          <p:nvPr/>
        </p:nvGraphicFramePr>
        <p:xfrm>
          <a:off x="4519216" y="40527"/>
          <a:ext cx="43955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14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0xF</a:t>
                      </a:r>
                      <a:endParaRPr lang="es-E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lipse 1"/>
          <p:cNvSpPr/>
          <p:nvPr/>
        </p:nvSpPr>
        <p:spPr bwMode="auto">
          <a:xfrm>
            <a:off x="3729212" y="438501"/>
            <a:ext cx="1456448" cy="422107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DAB4D-9081-034E-8F60-40A08ACA2A3C}"/>
              </a:ext>
            </a:extLst>
          </p:cNvPr>
          <p:cNvSpPr txBox="1"/>
          <p:nvPr/>
        </p:nvSpPr>
        <p:spPr>
          <a:xfrm>
            <a:off x="6266577" y="372004"/>
            <a:ext cx="2326278" cy="369332"/>
          </a:xfrm>
          <a:prstGeom prst="rect">
            <a:avLst/>
          </a:prstGeom>
          <a:noFill/>
          <a:ln>
            <a:solidFill>
              <a:srgbClr val="5BBDB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stored in the node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72205B-82CC-984E-929E-B211AA285118}"/>
              </a:ext>
            </a:extLst>
          </p:cNvPr>
          <p:cNvCxnSpPr>
            <a:stCxn id="4" idx="1"/>
          </p:cNvCxnSpPr>
          <p:nvPr/>
        </p:nvCxnSpPr>
        <p:spPr bwMode="auto">
          <a:xfrm flipH="1">
            <a:off x="5358496" y="556670"/>
            <a:ext cx="9080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5BBDBE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8947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a 49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Rectángulo 50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53" name="Rectángulo 52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54" name="Rectángulo 53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55" name="Rectángulo 54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6" name="Conector recto de flecha 55"/>
          <p:cNvCxnSpPr>
            <a:stCxn id="55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57" name="Tabla 56"/>
          <p:cNvGraphicFramePr>
            <a:graphicFrameLocks noGrp="1"/>
          </p:cNvGraphicFramePr>
          <p:nvPr/>
        </p:nvGraphicFramePr>
        <p:xfrm>
          <a:off x="4519216" y="40527"/>
          <a:ext cx="43955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14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0xF</a:t>
                      </a:r>
                      <a:endParaRPr lang="es-E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lipse 1"/>
          <p:cNvSpPr/>
          <p:nvPr/>
        </p:nvSpPr>
        <p:spPr bwMode="auto">
          <a:xfrm>
            <a:off x="3729212" y="776226"/>
            <a:ext cx="1456448" cy="422107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F5EF6-3EBA-A84F-86E2-5DC58AC3608B}"/>
              </a:ext>
            </a:extLst>
          </p:cNvPr>
          <p:cNvSpPr txBox="1"/>
          <p:nvPr/>
        </p:nvSpPr>
        <p:spPr>
          <a:xfrm>
            <a:off x="6274966" y="768275"/>
            <a:ext cx="1896673" cy="369332"/>
          </a:xfrm>
          <a:prstGeom prst="rect">
            <a:avLst/>
          </a:prstGeom>
          <a:noFill/>
          <a:ln>
            <a:solidFill>
              <a:srgbClr val="5BBDB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Store the left 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104B02-510D-734E-8A66-A732C4068651}"/>
              </a:ext>
            </a:extLst>
          </p:cNvPr>
          <p:cNvCxnSpPr>
            <a:stCxn id="11" idx="1"/>
          </p:cNvCxnSpPr>
          <p:nvPr/>
        </p:nvCxnSpPr>
        <p:spPr bwMode="auto">
          <a:xfrm flipH="1">
            <a:off x="5366886" y="952941"/>
            <a:ext cx="9080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5BBDBE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7156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a 49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Rectángulo 50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53" name="Rectángulo 52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54" name="Rectángulo 53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55" name="Rectángulo 54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6" name="Conector recto de flecha 55"/>
          <p:cNvCxnSpPr>
            <a:stCxn id="55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57" name="Tabla 56"/>
          <p:cNvGraphicFramePr>
            <a:graphicFrameLocks noGrp="1"/>
          </p:cNvGraphicFramePr>
          <p:nvPr/>
        </p:nvGraphicFramePr>
        <p:xfrm>
          <a:off x="4519216" y="40527"/>
          <a:ext cx="43955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14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0xF</a:t>
                      </a:r>
                      <a:endParaRPr lang="es-E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lipse 1"/>
          <p:cNvSpPr/>
          <p:nvPr/>
        </p:nvSpPr>
        <p:spPr bwMode="auto">
          <a:xfrm>
            <a:off x="3729212" y="1086933"/>
            <a:ext cx="1456448" cy="422107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B9B44-55BE-644E-A3EA-D5B99F626678}"/>
              </a:ext>
            </a:extLst>
          </p:cNvPr>
          <p:cNvSpPr txBox="1"/>
          <p:nvPr/>
        </p:nvSpPr>
        <p:spPr>
          <a:xfrm>
            <a:off x="6325300" y="1076708"/>
            <a:ext cx="2024913" cy="369332"/>
          </a:xfrm>
          <a:prstGeom prst="rect">
            <a:avLst/>
          </a:prstGeom>
          <a:noFill/>
          <a:ln>
            <a:solidFill>
              <a:srgbClr val="5BBDB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Store the right 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67ABD6-8AD6-1843-87BF-FD469DCAC8B0}"/>
              </a:ext>
            </a:extLst>
          </p:cNvPr>
          <p:cNvCxnSpPr>
            <a:stCxn id="11" idx="1"/>
          </p:cNvCxnSpPr>
          <p:nvPr/>
        </p:nvCxnSpPr>
        <p:spPr bwMode="auto">
          <a:xfrm flipH="1">
            <a:off x="5417220" y="1261374"/>
            <a:ext cx="9080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5BBDBE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9671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lipse 48"/>
          <p:cNvSpPr/>
          <p:nvPr/>
        </p:nvSpPr>
        <p:spPr>
          <a:xfrm>
            <a:off x="2136973" y="670450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24277" y="3140862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1202479" y="312537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388873" y="2260038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1350196" y="2260038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4117743" y="3158061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3726740" y="2260038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2634602" y="4373398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2787002" y="3141570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2324071" y="3655634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2324071" y="2337543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898502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130615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1350196" y="1122180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2395211" y="1199685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3275046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2588667" y="1122180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59475" y="312639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5" name="Conector recto de flecha 84"/>
          <p:cNvCxnSpPr>
            <a:stCxn id="82" idx="3"/>
            <a:endCxn id="75" idx="0"/>
          </p:cNvCxnSpPr>
          <p:nvPr/>
        </p:nvCxnSpPr>
        <p:spPr>
          <a:xfrm flipH="1">
            <a:off x="3051598" y="2260038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1090283" y="4353440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1354879" y="3654614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985994" y="1845501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2214471" y="184049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359914" y="1872682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14486" y="3203426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1270702" y="3192949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2134743" y="3170744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2881146" y="3175626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4242170" y="3195620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1202479" y="4421010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2706759" y="4428859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205206" y="68414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23682-7A61-5A46-9432-5C0A977B343B}"/>
              </a:ext>
            </a:extLst>
          </p:cNvPr>
          <p:cNvSpPr txBox="1"/>
          <p:nvPr/>
        </p:nvSpPr>
        <p:spPr>
          <a:xfrm>
            <a:off x="5201174" y="114929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549717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a 49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Rectángulo 50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53" name="Rectángulo 52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54" name="Rectángulo 53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55" name="Rectángulo 54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6" name="Conector recto de flecha 55"/>
          <p:cNvCxnSpPr>
            <a:stCxn id="55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57" name="Tabla 56"/>
          <p:cNvGraphicFramePr>
            <a:graphicFrameLocks noGrp="1"/>
          </p:cNvGraphicFramePr>
          <p:nvPr/>
        </p:nvGraphicFramePr>
        <p:xfrm>
          <a:off x="4519216" y="40527"/>
          <a:ext cx="43955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14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0xF</a:t>
                      </a:r>
                      <a:endParaRPr lang="es-E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 bwMode="auto">
          <a:xfrm>
            <a:off x="3986039" y="1446040"/>
            <a:ext cx="595035" cy="3693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4507996" y="40527"/>
            <a:ext cx="450776" cy="30479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E49127-15EF-B74A-9FB1-3FD59E153C2F}"/>
              </a:ext>
            </a:extLst>
          </p:cNvPr>
          <p:cNvSpPr txBox="1"/>
          <p:nvPr/>
        </p:nvSpPr>
        <p:spPr>
          <a:xfrm>
            <a:off x="2842237" y="2608976"/>
            <a:ext cx="2826415" cy="369332"/>
          </a:xfrm>
          <a:prstGeom prst="rect">
            <a:avLst/>
          </a:prstGeom>
          <a:noFill/>
          <a:ln>
            <a:solidFill>
              <a:srgbClr val="5BBDB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 of the node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03E538-B465-3241-84FD-8DC18D9526EC}"/>
              </a:ext>
            </a:extLst>
          </p:cNvPr>
          <p:cNvCxnSpPr>
            <a:stCxn id="2" idx="0"/>
          </p:cNvCxnSpPr>
          <p:nvPr/>
        </p:nvCxnSpPr>
        <p:spPr bwMode="auto">
          <a:xfrm flipH="1" flipV="1">
            <a:off x="4244830" y="1819158"/>
            <a:ext cx="10615" cy="7898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BBDBE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1263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a 49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Rectángulo 50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53" name="Rectángulo 52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54" name="Rectángulo 53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55" name="Rectángulo 54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6" name="Conector recto de flecha 55"/>
          <p:cNvCxnSpPr>
            <a:stCxn id="55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57" name="Tabla 56"/>
          <p:cNvGraphicFramePr>
            <a:graphicFrameLocks noGrp="1"/>
          </p:cNvGraphicFramePr>
          <p:nvPr/>
        </p:nvGraphicFramePr>
        <p:xfrm>
          <a:off x="4519216" y="40527"/>
          <a:ext cx="43955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14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0xF</a:t>
                      </a:r>
                      <a:endParaRPr lang="es-E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8C3A41-820C-544E-A09C-89EC03085B52}"/>
              </a:ext>
            </a:extLst>
          </p:cNvPr>
          <p:cNvSpPr txBox="1"/>
          <p:nvPr/>
        </p:nvSpPr>
        <p:spPr>
          <a:xfrm>
            <a:off x="869528" y="2571750"/>
            <a:ext cx="623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Node that stores the value 5 and has no children as it is not connected to any other node </a:t>
            </a:r>
          </a:p>
        </p:txBody>
      </p:sp>
    </p:spTree>
    <p:extLst>
      <p:ext uri="{BB962C8B-B14F-4D97-AF65-F5344CB8AC3E}">
        <p14:creationId xmlns:p14="http://schemas.microsoft.com/office/powerpoint/2010/main" val="4275587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36" name="Rectángulo 35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37" name="Rectángulo 36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8" name="Elipse 7"/>
          <p:cNvSpPr/>
          <p:nvPr/>
        </p:nvSpPr>
        <p:spPr>
          <a:xfrm>
            <a:off x="6798113" y="511051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6742153" y="49081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0" name="Conector recto de flecha 19"/>
          <p:cNvCxnSpPr>
            <a:cxnSpLocks/>
            <a:stCxn id="19" idx="2"/>
          </p:cNvCxnSpPr>
          <p:nvPr/>
        </p:nvCxnSpPr>
        <p:spPr bwMode="auto">
          <a:xfrm>
            <a:off x="6978456" y="326080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6826658" y="491276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sp>
        <p:nvSpPr>
          <p:cNvPr id="22" name="Rectángulo 21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3" name="Conector recto de flecha 22"/>
          <p:cNvCxnSpPr>
            <a:stCxn id="22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EDB47E-DFCF-B24D-ACE6-E307CEEB8EB7}"/>
              </a:ext>
            </a:extLst>
          </p:cNvPr>
          <p:cNvSpPr txBox="1"/>
          <p:nvPr/>
        </p:nvSpPr>
        <p:spPr>
          <a:xfrm>
            <a:off x="5525834" y="99910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representation of this tree</a:t>
            </a:r>
          </a:p>
        </p:txBody>
      </p:sp>
    </p:spTree>
    <p:extLst>
      <p:ext uri="{BB962C8B-B14F-4D97-AF65-F5344CB8AC3E}">
        <p14:creationId xmlns:p14="http://schemas.microsoft.com/office/powerpoint/2010/main" val="16901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7766931" y="45118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7709518" y="0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0" name="Conector recto de flecha 19"/>
          <p:cNvCxnSpPr>
            <a:stCxn id="19" idx="2"/>
            <a:endCxn id="8" idx="0"/>
          </p:cNvCxnSpPr>
          <p:nvPr/>
        </p:nvCxnSpPr>
        <p:spPr bwMode="auto">
          <a:xfrm>
            <a:off x="7945821" y="276999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" name="Agrupar 9"/>
          <p:cNvGrpSpPr/>
          <p:nvPr/>
        </p:nvGrpSpPr>
        <p:grpSpPr>
          <a:xfrm flipH="1">
            <a:off x="8100590" y="735327"/>
            <a:ext cx="232191" cy="152400"/>
            <a:chOff x="6876208" y="2310016"/>
            <a:chExt cx="325494" cy="152400"/>
          </a:xfrm>
        </p:grpSpPr>
        <p:cxnSp>
          <p:nvCxnSpPr>
            <p:cNvPr id="11" name="Conector recto 1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Conector recto 1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ector recto 1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Agrupar 13"/>
          <p:cNvGrpSpPr/>
          <p:nvPr/>
        </p:nvGrpSpPr>
        <p:grpSpPr>
          <a:xfrm>
            <a:off x="7534740" y="716863"/>
            <a:ext cx="232191" cy="152400"/>
            <a:chOff x="6876208" y="2310016"/>
            <a:chExt cx="325494" cy="152400"/>
          </a:xfrm>
        </p:grpSpPr>
        <p:cxnSp>
          <p:nvCxnSpPr>
            <p:cNvPr id="15" name="Conector recto 1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ector recto 1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ector recto 1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Rectángulo 1"/>
          <p:cNvSpPr/>
          <p:nvPr/>
        </p:nvSpPr>
        <p:spPr>
          <a:xfrm>
            <a:off x="7794083" y="442195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ángulo 22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25" name="Rectángulo 24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27" name="Rectángulo 26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8" name="Conector recto de flecha 27"/>
          <p:cNvCxnSpPr>
            <a:stCxn id="27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37AE23-891B-2B4A-9645-40BB66CA6515}"/>
              </a:ext>
            </a:extLst>
          </p:cNvPr>
          <p:cNvSpPr txBox="1"/>
          <p:nvPr/>
        </p:nvSpPr>
        <p:spPr>
          <a:xfrm>
            <a:off x="6438259" y="1019469"/>
            <a:ext cx="337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explicit Abstract representation of this tree</a:t>
            </a:r>
          </a:p>
        </p:txBody>
      </p:sp>
    </p:spTree>
    <p:extLst>
      <p:ext uri="{BB962C8B-B14F-4D97-AF65-F5344CB8AC3E}">
        <p14:creationId xmlns:p14="http://schemas.microsoft.com/office/powerpoint/2010/main" val="1618896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7766931" y="45118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7709518" y="0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0" name="Conector recto de flecha 19"/>
          <p:cNvCxnSpPr>
            <a:stCxn id="19" idx="2"/>
            <a:endCxn id="8" idx="0"/>
          </p:cNvCxnSpPr>
          <p:nvPr/>
        </p:nvCxnSpPr>
        <p:spPr bwMode="auto">
          <a:xfrm>
            <a:off x="7945821" y="276999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7794083" y="442195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ángulo 22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25" name="Rectángulo 24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27" name="Rectángulo 26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8" name="Conector recto de flecha 27"/>
          <p:cNvCxnSpPr>
            <a:stCxn id="27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AFDFDC-2FAC-5742-9F41-632B929A46E9}"/>
              </a:ext>
            </a:extLst>
          </p:cNvPr>
          <p:cNvSpPr txBox="1"/>
          <p:nvPr/>
        </p:nvSpPr>
        <p:spPr>
          <a:xfrm>
            <a:off x="822121" y="2424418"/>
            <a:ext cx="398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now try to add nodes to this tree!!!!</a:t>
            </a:r>
          </a:p>
        </p:txBody>
      </p:sp>
    </p:spTree>
    <p:extLst>
      <p:ext uri="{BB962C8B-B14F-4D97-AF65-F5344CB8AC3E}">
        <p14:creationId xmlns:p14="http://schemas.microsoft.com/office/powerpoint/2010/main" val="3143752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7766931" y="45118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7709518" y="0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0" name="Conector recto de flecha 19"/>
          <p:cNvCxnSpPr>
            <a:stCxn id="19" idx="2"/>
            <a:endCxn id="8" idx="0"/>
          </p:cNvCxnSpPr>
          <p:nvPr/>
        </p:nvCxnSpPr>
        <p:spPr bwMode="auto">
          <a:xfrm>
            <a:off x="7945821" y="276999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7794083" y="442195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ángulo 22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25" name="Rectángulo 24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27" name="Rectángulo 26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8" name="Conector recto de flecha 27"/>
          <p:cNvCxnSpPr>
            <a:stCxn id="27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Tabla 12"/>
          <p:cNvGraphicFramePr>
            <a:graphicFrameLocks noGrp="1"/>
          </p:cNvGraphicFramePr>
          <p:nvPr/>
        </p:nvGraphicFramePr>
        <p:xfrm>
          <a:off x="1960135" y="1676838"/>
          <a:ext cx="772978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2044126" y="265067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0x23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602F1-4119-184B-A951-52C41D92F077}"/>
              </a:ext>
            </a:extLst>
          </p:cNvPr>
          <p:cNvSpPr txBox="1"/>
          <p:nvPr/>
        </p:nvSpPr>
        <p:spPr>
          <a:xfrm>
            <a:off x="838900" y="3033716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 left child node ! </a:t>
            </a:r>
          </a:p>
        </p:txBody>
      </p:sp>
    </p:spTree>
    <p:extLst>
      <p:ext uri="{BB962C8B-B14F-4D97-AF65-F5344CB8AC3E}">
        <p14:creationId xmlns:p14="http://schemas.microsoft.com/office/powerpoint/2010/main" val="1720810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7766931" y="45118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7709518" y="0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0" name="Conector recto de flecha 19"/>
          <p:cNvCxnSpPr>
            <a:stCxn id="19" idx="2"/>
            <a:endCxn id="8" idx="0"/>
          </p:cNvCxnSpPr>
          <p:nvPr/>
        </p:nvCxnSpPr>
        <p:spPr bwMode="auto">
          <a:xfrm>
            <a:off x="7945821" y="276999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7794083" y="442195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0x23</a:t>
                      </a:r>
                      <a:endParaRPr lang="es-E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ángulo 22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25" name="Rectángulo 24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27" name="Rectángulo 26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8" name="Conector recto de flecha 27"/>
          <p:cNvCxnSpPr>
            <a:stCxn id="27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Tabla 12"/>
          <p:cNvGraphicFramePr>
            <a:graphicFrameLocks noGrp="1"/>
          </p:cNvGraphicFramePr>
          <p:nvPr/>
        </p:nvGraphicFramePr>
        <p:xfrm>
          <a:off x="1960135" y="1676838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2044126" y="265067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0x23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Conector angular 3"/>
          <p:cNvCxnSpPr>
            <a:endCxn id="13" idx="0"/>
          </p:cNvCxnSpPr>
          <p:nvPr/>
        </p:nvCxnSpPr>
        <p:spPr bwMode="auto">
          <a:xfrm rot="10800000" flipV="1">
            <a:off x="2346624" y="972638"/>
            <a:ext cx="1555424" cy="7042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Elipse 16"/>
          <p:cNvSpPr/>
          <p:nvPr/>
        </p:nvSpPr>
        <p:spPr>
          <a:xfrm>
            <a:off x="7281691" y="104741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>
            <a:endCxn id="17" idx="7"/>
          </p:cNvCxnSpPr>
          <p:nvPr/>
        </p:nvCxnSpPr>
        <p:spPr>
          <a:xfrm flipH="1">
            <a:off x="7589554" y="758756"/>
            <a:ext cx="230202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7268179" y="1034440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13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69199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7766931" y="45118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7709518" y="0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0" name="Conector recto de flecha 19"/>
          <p:cNvCxnSpPr>
            <a:stCxn id="19" idx="2"/>
            <a:endCxn id="8" idx="0"/>
          </p:cNvCxnSpPr>
          <p:nvPr/>
        </p:nvCxnSpPr>
        <p:spPr bwMode="auto">
          <a:xfrm>
            <a:off x="7945821" y="276999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7794083" y="442195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3902048" y="472207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0x23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ángulo 22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25" name="Rectángulo 24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27" name="Rectángulo 26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8" name="Conector recto de flecha 27"/>
          <p:cNvCxnSpPr>
            <a:stCxn id="27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Tabla 12"/>
          <p:cNvGraphicFramePr>
            <a:graphicFrameLocks noGrp="1"/>
          </p:cNvGraphicFramePr>
          <p:nvPr/>
        </p:nvGraphicFramePr>
        <p:xfrm>
          <a:off x="1960135" y="1676838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2044126" y="265067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0x23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Conector angular 3"/>
          <p:cNvCxnSpPr>
            <a:endCxn id="13" idx="0"/>
          </p:cNvCxnSpPr>
          <p:nvPr/>
        </p:nvCxnSpPr>
        <p:spPr bwMode="auto">
          <a:xfrm rot="10800000" flipV="1">
            <a:off x="2346624" y="972638"/>
            <a:ext cx="1555424" cy="7042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Elipse 16"/>
          <p:cNvSpPr/>
          <p:nvPr/>
        </p:nvSpPr>
        <p:spPr>
          <a:xfrm>
            <a:off x="7281691" y="104741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>
            <a:endCxn id="17" idx="7"/>
          </p:cNvCxnSpPr>
          <p:nvPr/>
        </p:nvCxnSpPr>
        <p:spPr>
          <a:xfrm flipH="1">
            <a:off x="7589554" y="758756"/>
            <a:ext cx="230202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7268179" y="1034440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13</a:t>
            </a:r>
            <a:endParaRPr lang="es-ES" sz="1600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5761324" y="1676838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Rectángulo 28"/>
          <p:cNvSpPr/>
          <p:nvPr/>
        </p:nvSpPr>
        <p:spPr>
          <a:xfrm>
            <a:off x="5845315" y="2650671"/>
            <a:ext cx="67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0x17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8B143F-844B-EF4A-84BB-0D784EE7D259}"/>
              </a:ext>
            </a:extLst>
          </p:cNvPr>
          <p:cNvSpPr txBox="1"/>
          <p:nvPr/>
        </p:nvSpPr>
        <p:spPr>
          <a:xfrm>
            <a:off x="4735332" y="302000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 right child node ! </a:t>
            </a:r>
          </a:p>
        </p:txBody>
      </p:sp>
    </p:spTree>
    <p:extLst>
      <p:ext uri="{BB962C8B-B14F-4D97-AF65-F5344CB8AC3E}">
        <p14:creationId xmlns:p14="http://schemas.microsoft.com/office/powerpoint/2010/main" val="2379252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7766931" y="45118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7709518" y="0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0" name="Conector recto de flecha 19"/>
          <p:cNvCxnSpPr>
            <a:stCxn id="19" idx="2"/>
            <a:endCxn id="8" idx="0"/>
          </p:cNvCxnSpPr>
          <p:nvPr/>
        </p:nvCxnSpPr>
        <p:spPr bwMode="auto">
          <a:xfrm>
            <a:off x="7945821" y="276999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7794083" y="442195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3902048" y="472207"/>
          <a:ext cx="772978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0x23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0x17</a:t>
                      </a:r>
                      <a:endParaRPr lang="es-E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ángulo 22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25" name="Rectángulo 24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27" name="Rectángulo 26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8" name="Conector recto de flecha 27"/>
          <p:cNvCxnSpPr>
            <a:stCxn id="27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Tabla 12"/>
          <p:cNvGraphicFramePr>
            <a:graphicFrameLocks noGrp="1"/>
          </p:cNvGraphicFramePr>
          <p:nvPr/>
        </p:nvGraphicFramePr>
        <p:xfrm>
          <a:off x="1960135" y="1676838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2044126" y="265067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0x23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Conector angular 3"/>
          <p:cNvCxnSpPr>
            <a:endCxn id="13" idx="0"/>
          </p:cNvCxnSpPr>
          <p:nvPr/>
        </p:nvCxnSpPr>
        <p:spPr bwMode="auto">
          <a:xfrm rot="10800000" flipV="1">
            <a:off x="2346624" y="972638"/>
            <a:ext cx="1555424" cy="7042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Elipse 16"/>
          <p:cNvSpPr/>
          <p:nvPr/>
        </p:nvSpPr>
        <p:spPr>
          <a:xfrm>
            <a:off x="7281691" y="104741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>
            <a:endCxn id="17" idx="7"/>
          </p:cNvCxnSpPr>
          <p:nvPr/>
        </p:nvCxnSpPr>
        <p:spPr>
          <a:xfrm flipH="1">
            <a:off x="7589554" y="758756"/>
            <a:ext cx="230202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7268179" y="1034440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13</a:t>
            </a:r>
            <a:endParaRPr lang="es-ES" sz="1600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5761324" y="1676838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Rectángulo 28"/>
          <p:cNvSpPr/>
          <p:nvPr/>
        </p:nvSpPr>
        <p:spPr>
          <a:xfrm>
            <a:off x="5845315" y="2650671"/>
            <a:ext cx="67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0x17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8288475" y="104741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de flecha 30"/>
          <p:cNvCxnSpPr>
            <a:endCxn id="30" idx="1"/>
          </p:cNvCxnSpPr>
          <p:nvPr/>
        </p:nvCxnSpPr>
        <p:spPr>
          <a:xfrm>
            <a:off x="8074798" y="758756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8314271" y="1047949"/>
            <a:ext cx="309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3</a:t>
            </a:r>
            <a:endParaRPr lang="es-ES" sz="1600" dirty="0"/>
          </a:p>
        </p:txBody>
      </p:sp>
      <p:cxnSp>
        <p:nvCxnSpPr>
          <p:cNvPr id="32" name="Conector angular 31"/>
          <p:cNvCxnSpPr/>
          <p:nvPr/>
        </p:nvCxnSpPr>
        <p:spPr bwMode="auto">
          <a:xfrm>
            <a:off x="4680393" y="1403772"/>
            <a:ext cx="1467420" cy="27306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1B35D7-0038-C240-93DD-DB2C7F6AF7D5}"/>
              </a:ext>
            </a:extLst>
          </p:cNvPr>
          <p:cNvSpPr txBox="1"/>
          <p:nvPr/>
        </p:nvSpPr>
        <p:spPr>
          <a:xfrm>
            <a:off x="1283516" y="4018327"/>
            <a:ext cx="507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repeat this processes to add nodes to this tree</a:t>
            </a:r>
          </a:p>
        </p:txBody>
      </p:sp>
    </p:spTree>
    <p:extLst>
      <p:ext uri="{BB962C8B-B14F-4D97-AF65-F5344CB8AC3E}">
        <p14:creationId xmlns:p14="http://schemas.microsoft.com/office/powerpoint/2010/main" val="3448543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7766931" y="45118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7709518" y="0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0" name="Conector recto de flecha 19"/>
          <p:cNvCxnSpPr>
            <a:stCxn id="19" idx="2"/>
            <a:endCxn id="8" idx="0"/>
          </p:cNvCxnSpPr>
          <p:nvPr/>
        </p:nvCxnSpPr>
        <p:spPr bwMode="auto">
          <a:xfrm>
            <a:off x="7945821" y="276999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7794083" y="442195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3902048" y="472207"/>
          <a:ext cx="772978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0x23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0x17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ángulo 22"/>
          <p:cNvSpPr/>
          <p:nvPr/>
        </p:nvSpPr>
        <p:spPr>
          <a:xfrm>
            <a:off x="3986039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80393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25" name="Rectángulo 24"/>
          <p:cNvSpPr/>
          <p:nvPr/>
        </p:nvSpPr>
        <p:spPr>
          <a:xfrm>
            <a:off x="4680393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680393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27" name="Rectángulo 26"/>
          <p:cNvSpPr/>
          <p:nvPr/>
        </p:nvSpPr>
        <p:spPr>
          <a:xfrm>
            <a:off x="4079289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8" name="Conector recto de flecha 27"/>
          <p:cNvCxnSpPr>
            <a:stCxn id="27" idx="2"/>
          </p:cNvCxnSpPr>
          <p:nvPr/>
        </p:nvCxnSpPr>
        <p:spPr bwMode="auto">
          <a:xfrm>
            <a:off x="4315592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Tabla 12"/>
          <p:cNvGraphicFramePr>
            <a:graphicFrameLocks noGrp="1"/>
          </p:cNvGraphicFramePr>
          <p:nvPr/>
        </p:nvGraphicFramePr>
        <p:xfrm>
          <a:off x="1960135" y="1676838"/>
          <a:ext cx="772978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0xAF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0x1B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2044126" y="265067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0x23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Conector angular 3"/>
          <p:cNvCxnSpPr>
            <a:endCxn id="13" idx="0"/>
          </p:cNvCxnSpPr>
          <p:nvPr/>
        </p:nvCxnSpPr>
        <p:spPr bwMode="auto">
          <a:xfrm rot="10800000" flipV="1">
            <a:off x="2346624" y="972638"/>
            <a:ext cx="1555424" cy="7042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Elipse 16"/>
          <p:cNvSpPr/>
          <p:nvPr/>
        </p:nvSpPr>
        <p:spPr>
          <a:xfrm>
            <a:off x="7281691" y="104741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>
            <a:endCxn id="17" idx="7"/>
          </p:cNvCxnSpPr>
          <p:nvPr/>
        </p:nvCxnSpPr>
        <p:spPr>
          <a:xfrm flipH="1">
            <a:off x="7589554" y="758756"/>
            <a:ext cx="230202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7268179" y="1034440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13</a:t>
            </a:r>
            <a:endParaRPr lang="es-ES" sz="1600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5761324" y="1676838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0x7C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Rectángulo 28"/>
          <p:cNvSpPr/>
          <p:nvPr/>
        </p:nvSpPr>
        <p:spPr>
          <a:xfrm>
            <a:off x="5845315" y="2650671"/>
            <a:ext cx="67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0x17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Conector angular 5"/>
          <p:cNvCxnSpPr>
            <a:endCxn id="21" idx="0"/>
          </p:cNvCxnSpPr>
          <p:nvPr/>
        </p:nvCxnSpPr>
        <p:spPr bwMode="auto">
          <a:xfrm>
            <a:off x="4680393" y="1403772"/>
            <a:ext cx="1467420" cy="27306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Elipse 29"/>
          <p:cNvSpPr/>
          <p:nvPr/>
        </p:nvSpPr>
        <p:spPr>
          <a:xfrm>
            <a:off x="8288475" y="104741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de flecha 30"/>
          <p:cNvCxnSpPr>
            <a:endCxn id="30" idx="1"/>
          </p:cNvCxnSpPr>
          <p:nvPr/>
        </p:nvCxnSpPr>
        <p:spPr>
          <a:xfrm>
            <a:off x="8074798" y="758756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8314271" y="1047949"/>
            <a:ext cx="309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3</a:t>
            </a:r>
            <a:endParaRPr lang="es-ES" sz="1600" dirty="0"/>
          </a:p>
        </p:txBody>
      </p:sp>
      <p:graphicFrame>
        <p:nvGraphicFramePr>
          <p:cNvPr id="32" name="Tabla 31"/>
          <p:cNvGraphicFramePr>
            <a:graphicFrameLocks noGrp="1"/>
          </p:cNvGraphicFramePr>
          <p:nvPr/>
        </p:nvGraphicFramePr>
        <p:xfrm>
          <a:off x="73960" y="3153103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157951" y="4126936"/>
            <a:ext cx="76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0xAF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4" name="Tabla 33"/>
          <p:cNvGraphicFramePr>
            <a:graphicFrameLocks noGrp="1"/>
          </p:cNvGraphicFramePr>
          <p:nvPr/>
        </p:nvGraphicFramePr>
        <p:xfrm>
          <a:off x="3213061" y="3153103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Rectángulo 34"/>
          <p:cNvSpPr/>
          <p:nvPr/>
        </p:nvSpPr>
        <p:spPr>
          <a:xfrm>
            <a:off x="3297052" y="4126936"/>
            <a:ext cx="69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0x1B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6" name="Tabla 35"/>
          <p:cNvGraphicFramePr>
            <a:graphicFrameLocks noGrp="1"/>
          </p:cNvGraphicFramePr>
          <p:nvPr/>
        </p:nvGraphicFramePr>
        <p:xfrm>
          <a:off x="7297347" y="3202972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Rectángulo 36"/>
          <p:cNvSpPr/>
          <p:nvPr/>
        </p:nvSpPr>
        <p:spPr>
          <a:xfrm>
            <a:off x="7381338" y="4176805"/>
            <a:ext cx="72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0x7C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Conector angular 39"/>
          <p:cNvCxnSpPr>
            <a:stCxn id="13" idx="1"/>
            <a:endCxn id="32" idx="0"/>
          </p:cNvCxnSpPr>
          <p:nvPr/>
        </p:nvCxnSpPr>
        <p:spPr bwMode="auto">
          <a:xfrm rot="10800000" flipV="1">
            <a:off x="460449" y="2164517"/>
            <a:ext cx="1499686" cy="98858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angular 40"/>
          <p:cNvCxnSpPr>
            <a:endCxn id="34" idx="0"/>
          </p:cNvCxnSpPr>
          <p:nvPr/>
        </p:nvCxnSpPr>
        <p:spPr bwMode="auto">
          <a:xfrm>
            <a:off x="2748165" y="2515664"/>
            <a:ext cx="851385" cy="63743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angular 41"/>
          <p:cNvCxnSpPr/>
          <p:nvPr/>
        </p:nvCxnSpPr>
        <p:spPr bwMode="auto">
          <a:xfrm>
            <a:off x="6534302" y="2515664"/>
            <a:ext cx="1175216" cy="640872"/>
          </a:xfrm>
          <a:prstGeom prst="bentConnector3">
            <a:avLst>
              <a:gd name="adj1" fmla="val 10058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Elipse 42"/>
          <p:cNvSpPr/>
          <p:nvPr/>
        </p:nvSpPr>
        <p:spPr>
          <a:xfrm>
            <a:off x="6755818" y="1663719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762602" y="1663719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/>
          <p:cNvCxnSpPr>
            <a:endCxn id="43" idx="7"/>
          </p:cNvCxnSpPr>
          <p:nvPr/>
        </p:nvCxnSpPr>
        <p:spPr>
          <a:xfrm flipH="1">
            <a:off x="7063681" y="1354986"/>
            <a:ext cx="270831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44" idx="1"/>
          </p:cNvCxnSpPr>
          <p:nvPr/>
        </p:nvCxnSpPr>
        <p:spPr>
          <a:xfrm>
            <a:off x="7548925" y="1375059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8756293" y="1671781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Conector recto de flecha 47"/>
          <p:cNvCxnSpPr>
            <a:endCxn id="47" idx="1"/>
          </p:cNvCxnSpPr>
          <p:nvPr/>
        </p:nvCxnSpPr>
        <p:spPr>
          <a:xfrm>
            <a:off x="8542616" y="1383121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ángulo 48"/>
          <p:cNvSpPr/>
          <p:nvPr/>
        </p:nvSpPr>
        <p:spPr>
          <a:xfrm>
            <a:off x="6790713" y="16577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7</a:t>
            </a:r>
            <a:endParaRPr lang="es-ES" sz="1600" dirty="0"/>
          </a:p>
        </p:txBody>
      </p:sp>
      <p:sp>
        <p:nvSpPr>
          <p:cNvPr id="50" name="Rectángulo 49"/>
          <p:cNvSpPr/>
          <p:nvPr/>
        </p:nvSpPr>
        <p:spPr>
          <a:xfrm>
            <a:off x="7741556" y="1658272"/>
            <a:ext cx="4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10</a:t>
            </a:r>
            <a:endParaRPr lang="es-ES" sz="1600" dirty="0"/>
          </a:p>
        </p:txBody>
      </p:sp>
      <p:sp>
        <p:nvSpPr>
          <p:cNvPr id="51" name="Rectángulo 50"/>
          <p:cNvSpPr/>
          <p:nvPr/>
        </p:nvSpPr>
        <p:spPr>
          <a:xfrm>
            <a:off x="8783317" y="16712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8</a:t>
            </a:r>
            <a:endParaRPr lang="es-E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8E834-79E0-EC49-B649-A221C7C66201}"/>
              </a:ext>
            </a:extLst>
          </p:cNvPr>
          <p:cNvSpPr txBox="1"/>
          <p:nvPr/>
        </p:nvSpPr>
        <p:spPr>
          <a:xfrm>
            <a:off x="1812022" y="4629368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how use pointers to implement a binary tree!</a:t>
            </a:r>
          </a:p>
        </p:txBody>
      </p:sp>
    </p:spTree>
    <p:extLst>
      <p:ext uri="{BB962C8B-B14F-4D97-AF65-F5344CB8AC3E}">
        <p14:creationId xmlns:p14="http://schemas.microsoft.com/office/powerpoint/2010/main" val="403855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lipse 48"/>
          <p:cNvSpPr/>
          <p:nvPr/>
        </p:nvSpPr>
        <p:spPr>
          <a:xfrm>
            <a:off x="2136973" y="670450"/>
            <a:ext cx="529192" cy="529235"/>
          </a:xfrm>
          <a:prstGeom prst="ellipse">
            <a:avLst/>
          </a:prstGeom>
          <a:solidFill>
            <a:schemeClr val="accent5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24277" y="3140862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1202479" y="312537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388873" y="2260038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1350196" y="2260038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4117743" y="3158061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3726740" y="2260038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2634602" y="4373398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2787002" y="3141570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2324071" y="3655634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2324071" y="2337543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898502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130615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1350196" y="1122180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2395211" y="1199685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3275046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2588667" y="1122180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59475" y="312639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1090283" y="4353440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1354879" y="3654614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985994" y="1845501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2214471" y="184049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359914" y="1872682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14486" y="3203426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1270702" y="3192949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2134743" y="3170744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2881146" y="3175626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4242170" y="3195620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1202479" y="4421010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2706759" y="4428859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205206" y="68414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cxnSp>
        <p:nvCxnSpPr>
          <p:cNvPr id="36" name="Conector recto de flecha 35"/>
          <p:cNvCxnSpPr/>
          <p:nvPr/>
        </p:nvCxnSpPr>
        <p:spPr>
          <a:xfrm flipH="1">
            <a:off x="3051598" y="2260038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6C0317-DE7F-6D4D-B7B0-0B7A52B59F8C}"/>
              </a:ext>
            </a:extLst>
          </p:cNvPr>
          <p:cNvSpPr txBox="1"/>
          <p:nvPr/>
        </p:nvSpPr>
        <p:spPr>
          <a:xfrm>
            <a:off x="5243119" y="1023457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at the top of the tree: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node of the tree </a:t>
            </a:r>
          </a:p>
        </p:txBody>
      </p:sp>
    </p:spTree>
    <p:extLst>
      <p:ext uri="{BB962C8B-B14F-4D97-AF65-F5344CB8AC3E}">
        <p14:creationId xmlns:p14="http://schemas.microsoft.com/office/powerpoint/2010/main" val="3362507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/>
          <p:nvPr/>
        </p:nvSpPr>
        <p:spPr>
          <a:xfrm>
            <a:off x="3956649" y="58968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3899236" y="138499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0" name="Conector recto de flecha 49"/>
          <p:cNvCxnSpPr>
            <a:stCxn id="49" idx="2"/>
            <a:endCxn id="48" idx="0"/>
          </p:cNvCxnSpPr>
          <p:nvPr/>
        </p:nvCxnSpPr>
        <p:spPr bwMode="auto">
          <a:xfrm>
            <a:off x="4135539" y="415498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>
          <a:xfrm>
            <a:off x="3983801" y="580694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sp>
        <p:nvSpPr>
          <p:cNvPr id="52" name="Elipse 51"/>
          <p:cNvSpPr/>
          <p:nvPr/>
        </p:nvSpPr>
        <p:spPr>
          <a:xfrm>
            <a:off x="3471409" y="118591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Conector recto de flecha 52"/>
          <p:cNvCxnSpPr>
            <a:endCxn id="52" idx="7"/>
          </p:cNvCxnSpPr>
          <p:nvPr/>
        </p:nvCxnSpPr>
        <p:spPr>
          <a:xfrm flipH="1">
            <a:off x="3779272" y="897255"/>
            <a:ext cx="230202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3457897" y="1172939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13</a:t>
            </a:r>
            <a:endParaRPr lang="es-ES" sz="1600" dirty="0"/>
          </a:p>
        </p:txBody>
      </p:sp>
      <p:sp>
        <p:nvSpPr>
          <p:cNvPr id="55" name="Elipse 54"/>
          <p:cNvSpPr/>
          <p:nvPr/>
        </p:nvSpPr>
        <p:spPr>
          <a:xfrm>
            <a:off x="4478193" y="118591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recto de flecha 55"/>
          <p:cNvCxnSpPr>
            <a:endCxn id="55" idx="1"/>
          </p:cNvCxnSpPr>
          <p:nvPr/>
        </p:nvCxnSpPr>
        <p:spPr>
          <a:xfrm>
            <a:off x="4264516" y="897255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503989" y="1186448"/>
            <a:ext cx="309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3</a:t>
            </a:r>
            <a:endParaRPr lang="es-ES" sz="1600" dirty="0"/>
          </a:p>
        </p:txBody>
      </p:sp>
      <p:sp>
        <p:nvSpPr>
          <p:cNvPr id="58" name="Elipse 57"/>
          <p:cNvSpPr/>
          <p:nvPr/>
        </p:nvSpPr>
        <p:spPr>
          <a:xfrm>
            <a:off x="2945536" y="180221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3952320" y="180221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de flecha 59"/>
          <p:cNvCxnSpPr>
            <a:endCxn id="58" idx="7"/>
          </p:cNvCxnSpPr>
          <p:nvPr/>
        </p:nvCxnSpPr>
        <p:spPr>
          <a:xfrm flipH="1">
            <a:off x="3253399" y="1493485"/>
            <a:ext cx="270831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endCxn id="59" idx="1"/>
          </p:cNvCxnSpPr>
          <p:nvPr/>
        </p:nvCxnSpPr>
        <p:spPr>
          <a:xfrm>
            <a:off x="3738643" y="1513558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4946011" y="1810280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de flecha 62"/>
          <p:cNvCxnSpPr>
            <a:endCxn id="62" idx="1"/>
          </p:cNvCxnSpPr>
          <p:nvPr/>
        </p:nvCxnSpPr>
        <p:spPr>
          <a:xfrm>
            <a:off x="4732334" y="1521620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2980431" y="17962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7</a:t>
            </a:r>
            <a:endParaRPr lang="es-ES" sz="1600" dirty="0"/>
          </a:p>
        </p:txBody>
      </p:sp>
      <p:sp>
        <p:nvSpPr>
          <p:cNvPr id="65" name="Rectángulo 64"/>
          <p:cNvSpPr/>
          <p:nvPr/>
        </p:nvSpPr>
        <p:spPr>
          <a:xfrm>
            <a:off x="3931274" y="1796771"/>
            <a:ext cx="4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10</a:t>
            </a:r>
            <a:endParaRPr lang="es-ES" sz="1600" dirty="0"/>
          </a:p>
        </p:txBody>
      </p:sp>
      <p:sp>
        <p:nvSpPr>
          <p:cNvPr id="66" name="Rectángulo 65"/>
          <p:cNvSpPr/>
          <p:nvPr/>
        </p:nvSpPr>
        <p:spPr>
          <a:xfrm>
            <a:off x="4973035" y="18097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8</a:t>
            </a:r>
            <a:endParaRPr lang="es-ES" sz="1600" dirty="0"/>
          </a:p>
        </p:txBody>
      </p:sp>
      <p:sp>
        <p:nvSpPr>
          <p:cNvPr id="67" name="Rectángulo 66"/>
          <p:cNvSpPr/>
          <p:nvPr/>
        </p:nvSpPr>
        <p:spPr>
          <a:xfrm>
            <a:off x="4282728" y="518174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[0]</a:t>
            </a:r>
            <a:endParaRPr lang="es-ES" sz="1600" dirty="0">
              <a:solidFill>
                <a:schemeClr val="bg2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2115727" y="3768369"/>
          <a:ext cx="4394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brir corchete 5"/>
          <p:cNvSpPr/>
          <p:nvPr/>
        </p:nvSpPr>
        <p:spPr bwMode="auto">
          <a:xfrm rot="5400000">
            <a:off x="2388760" y="3300041"/>
            <a:ext cx="67558" cy="613624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061679" y="3292798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DE1DE-DBCC-4640-99F2-BA2F16EB3F9B}"/>
              </a:ext>
            </a:extLst>
          </p:cNvPr>
          <p:cNvSpPr txBox="1"/>
          <p:nvPr/>
        </p:nvSpPr>
        <p:spPr>
          <a:xfrm>
            <a:off x="360727" y="1845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DF324-79CE-E24E-9D07-D2098A17AD79}"/>
              </a:ext>
            </a:extLst>
          </p:cNvPr>
          <p:cNvSpPr txBox="1"/>
          <p:nvPr/>
        </p:nvSpPr>
        <p:spPr>
          <a:xfrm>
            <a:off x="98384" y="2224361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case:</a:t>
            </a:r>
          </a:p>
          <a:p>
            <a:r>
              <a:rPr lang="en-US" dirty="0"/>
              <a:t>The root is stored at position 0 </a:t>
            </a:r>
          </a:p>
        </p:txBody>
      </p:sp>
    </p:spTree>
    <p:extLst>
      <p:ext uri="{BB962C8B-B14F-4D97-AF65-F5344CB8AC3E}">
        <p14:creationId xmlns:p14="http://schemas.microsoft.com/office/powerpoint/2010/main" val="187387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/>
          <p:nvPr/>
        </p:nvSpPr>
        <p:spPr>
          <a:xfrm>
            <a:off x="3956649" y="58968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3899236" y="138499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0" name="Conector recto de flecha 49"/>
          <p:cNvCxnSpPr>
            <a:stCxn id="49" idx="2"/>
            <a:endCxn id="48" idx="0"/>
          </p:cNvCxnSpPr>
          <p:nvPr/>
        </p:nvCxnSpPr>
        <p:spPr bwMode="auto">
          <a:xfrm>
            <a:off x="4135539" y="415498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>
          <a:xfrm>
            <a:off x="3983801" y="580694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sp>
        <p:nvSpPr>
          <p:cNvPr id="52" name="Elipse 51"/>
          <p:cNvSpPr/>
          <p:nvPr/>
        </p:nvSpPr>
        <p:spPr>
          <a:xfrm>
            <a:off x="3471409" y="118591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Conector recto de flecha 52"/>
          <p:cNvCxnSpPr>
            <a:endCxn id="52" idx="7"/>
          </p:cNvCxnSpPr>
          <p:nvPr/>
        </p:nvCxnSpPr>
        <p:spPr>
          <a:xfrm flipH="1">
            <a:off x="3779272" y="897255"/>
            <a:ext cx="230202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3457897" y="1172939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13</a:t>
            </a:r>
            <a:endParaRPr lang="es-ES" sz="1600" dirty="0"/>
          </a:p>
        </p:txBody>
      </p:sp>
      <p:sp>
        <p:nvSpPr>
          <p:cNvPr id="55" name="Elipse 54"/>
          <p:cNvSpPr/>
          <p:nvPr/>
        </p:nvSpPr>
        <p:spPr>
          <a:xfrm>
            <a:off x="4478193" y="118591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recto de flecha 55"/>
          <p:cNvCxnSpPr>
            <a:endCxn id="55" idx="1"/>
          </p:cNvCxnSpPr>
          <p:nvPr/>
        </p:nvCxnSpPr>
        <p:spPr>
          <a:xfrm>
            <a:off x="4264516" y="897255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503989" y="1186448"/>
            <a:ext cx="309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3</a:t>
            </a:r>
            <a:endParaRPr lang="es-ES" sz="1600" dirty="0"/>
          </a:p>
        </p:txBody>
      </p:sp>
      <p:sp>
        <p:nvSpPr>
          <p:cNvPr id="58" name="Elipse 57"/>
          <p:cNvSpPr/>
          <p:nvPr/>
        </p:nvSpPr>
        <p:spPr>
          <a:xfrm>
            <a:off x="2945536" y="180221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3952320" y="180221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de flecha 59"/>
          <p:cNvCxnSpPr>
            <a:endCxn id="58" idx="7"/>
          </p:cNvCxnSpPr>
          <p:nvPr/>
        </p:nvCxnSpPr>
        <p:spPr>
          <a:xfrm flipH="1">
            <a:off x="3253399" y="1493485"/>
            <a:ext cx="270831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endCxn id="59" idx="1"/>
          </p:cNvCxnSpPr>
          <p:nvPr/>
        </p:nvCxnSpPr>
        <p:spPr>
          <a:xfrm>
            <a:off x="3738643" y="1513558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4946011" y="1810280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de flecha 62"/>
          <p:cNvCxnSpPr>
            <a:endCxn id="62" idx="1"/>
          </p:cNvCxnSpPr>
          <p:nvPr/>
        </p:nvCxnSpPr>
        <p:spPr>
          <a:xfrm>
            <a:off x="4732334" y="1521620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2980431" y="17962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7</a:t>
            </a:r>
            <a:endParaRPr lang="es-ES" sz="1600" dirty="0"/>
          </a:p>
        </p:txBody>
      </p:sp>
      <p:sp>
        <p:nvSpPr>
          <p:cNvPr id="65" name="Rectángulo 64"/>
          <p:cNvSpPr/>
          <p:nvPr/>
        </p:nvSpPr>
        <p:spPr>
          <a:xfrm>
            <a:off x="3931274" y="1796771"/>
            <a:ext cx="4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10</a:t>
            </a:r>
            <a:endParaRPr lang="es-ES" sz="1600" dirty="0"/>
          </a:p>
        </p:txBody>
      </p:sp>
      <p:sp>
        <p:nvSpPr>
          <p:cNvPr id="66" name="Rectángulo 65"/>
          <p:cNvSpPr/>
          <p:nvPr/>
        </p:nvSpPr>
        <p:spPr>
          <a:xfrm>
            <a:off x="4973035" y="18097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8</a:t>
            </a:r>
            <a:endParaRPr lang="es-ES" sz="1600" dirty="0"/>
          </a:p>
        </p:txBody>
      </p:sp>
      <p:sp>
        <p:nvSpPr>
          <p:cNvPr id="67" name="Rectángulo 66"/>
          <p:cNvSpPr/>
          <p:nvPr/>
        </p:nvSpPr>
        <p:spPr>
          <a:xfrm>
            <a:off x="4282728" y="518174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[0]</a:t>
            </a:r>
            <a:endParaRPr lang="es-ES" sz="1600" dirty="0">
              <a:solidFill>
                <a:schemeClr val="bg2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2115727" y="3768369"/>
          <a:ext cx="4394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brir corchete 5"/>
          <p:cNvSpPr/>
          <p:nvPr/>
        </p:nvSpPr>
        <p:spPr bwMode="auto">
          <a:xfrm rot="5400000">
            <a:off x="2388760" y="3300041"/>
            <a:ext cx="67558" cy="613624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061679" y="3292798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sz="1400" dirty="0"/>
          </a:p>
        </p:txBody>
      </p:sp>
      <p:sp>
        <p:nvSpPr>
          <p:cNvPr id="25" name="Abrir corchete 24"/>
          <p:cNvSpPr/>
          <p:nvPr/>
        </p:nvSpPr>
        <p:spPr bwMode="auto">
          <a:xfrm rot="5400000">
            <a:off x="3364231" y="3000162"/>
            <a:ext cx="67559" cy="1214257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023703" y="3293236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3799670" y="1114404"/>
            <a:ext cx="381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[1]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08244" y="1127913"/>
            <a:ext cx="410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22E4E-81CC-4A4B-8EFB-EE30437A5446}"/>
              </a:ext>
            </a:extLst>
          </p:cNvPr>
          <p:cNvSpPr txBox="1"/>
          <p:nvPr/>
        </p:nvSpPr>
        <p:spPr>
          <a:xfrm>
            <a:off x="5388450" y="950026"/>
            <a:ext cx="340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nodes at level 1 are stored in positions  1 and 2</a:t>
            </a:r>
          </a:p>
        </p:txBody>
      </p:sp>
    </p:spTree>
    <p:extLst>
      <p:ext uri="{BB962C8B-B14F-4D97-AF65-F5344CB8AC3E}">
        <p14:creationId xmlns:p14="http://schemas.microsoft.com/office/powerpoint/2010/main" val="2120849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/>
          <p:nvPr/>
        </p:nvSpPr>
        <p:spPr>
          <a:xfrm>
            <a:off x="3956649" y="58968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3899236" y="138499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0" name="Conector recto de flecha 49"/>
          <p:cNvCxnSpPr>
            <a:stCxn id="49" idx="2"/>
            <a:endCxn id="48" idx="0"/>
          </p:cNvCxnSpPr>
          <p:nvPr/>
        </p:nvCxnSpPr>
        <p:spPr bwMode="auto">
          <a:xfrm>
            <a:off x="4135539" y="415498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>
          <a:xfrm>
            <a:off x="3983801" y="580694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sp>
        <p:nvSpPr>
          <p:cNvPr id="52" name="Elipse 51"/>
          <p:cNvSpPr/>
          <p:nvPr/>
        </p:nvSpPr>
        <p:spPr>
          <a:xfrm>
            <a:off x="3471409" y="118591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Conector recto de flecha 52"/>
          <p:cNvCxnSpPr>
            <a:endCxn id="52" idx="7"/>
          </p:cNvCxnSpPr>
          <p:nvPr/>
        </p:nvCxnSpPr>
        <p:spPr>
          <a:xfrm flipH="1">
            <a:off x="3779272" y="897255"/>
            <a:ext cx="230202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3457897" y="1172939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13</a:t>
            </a:r>
            <a:endParaRPr lang="es-ES" sz="1600" dirty="0"/>
          </a:p>
        </p:txBody>
      </p:sp>
      <p:sp>
        <p:nvSpPr>
          <p:cNvPr id="55" name="Elipse 54"/>
          <p:cNvSpPr/>
          <p:nvPr/>
        </p:nvSpPr>
        <p:spPr>
          <a:xfrm>
            <a:off x="4478193" y="118591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recto de flecha 55"/>
          <p:cNvCxnSpPr>
            <a:endCxn id="55" idx="1"/>
          </p:cNvCxnSpPr>
          <p:nvPr/>
        </p:nvCxnSpPr>
        <p:spPr>
          <a:xfrm>
            <a:off x="4264516" y="897255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503989" y="1186448"/>
            <a:ext cx="309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3</a:t>
            </a:r>
            <a:endParaRPr lang="es-ES" sz="1600" dirty="0"/>
          </a:p>
        </p:txBody>
      </p:sp>
      <p:sp>
        <p:nvSpPr>
          <p:cNvPr id="58" name="Elipse 57"/>
          <p:cNvSpPr/>
          <p:nvPr/>
        </p:nvSpPr>
        <p:spPr>
          <a:xfrm>
            <a:off x="2945536" y="180221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3952320" y="180221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de flecha 59"/>
          <p:cNvCxnSpPr>
            <a:endCxn id="58" idx="7"/>
          </p:cNvCxnSpPr>
          <p:nvPr/>
        </p:nvCxnSpPr>
        <p:spPr>
          <a:xfrm flipH="1">
            <a:off x="3253399" y="1493485"/>
            <a:ext cx="270831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endCxn id="59" idx="1"/>
          </p:cNvCxnSpPr>
          <p:nvPr/>
        </p:nvCxnSpPr>
        <p:spPr>
          <a:xfrm>
            <a:off x="3738643" y="1513558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4946011" y="1810280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de flecha 62"/>
          <p:cNvCxnSpPr>
            <a:endCxn id="62" idx="1"/>
          </p:cNvCxnSpPr>
          <p:nvPr/>
        </p:nvCxnSpPr>
        <p:spPr>
          <a:xfrm>
            <a:off x="4732334" y="1521620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2980431" y="17962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7</a:t>
            </a:r>
            <a:endParaRPr lang="es-ES" sz="1600" dirty="0"/>
          </a:p>
        </p:txBody>
      </p:sp>
      <p:sp>
        <p:nvSpPr>
          <p:cNvPr id="65" name="Rectángulo 64"/>
          <p:cNvSpPr/>
          <p:nvPr/>
        </p:nvSpPr>
        <p:spPr>
          <a:xfrm>
            <a:off x="3931274" y="1796771"/>
            <a:ext cx="4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10</a:t>
            </a:r>
            <a:endParaRPr lang="es-ES" sz="1600" dirty="0"/>
          </a:p>
        </p:txBody>
      </p:sp>
      <p:sp>
        <p:nvSpPr>
          <p:cNvPr id="66" name="Rectángulo 65"/>
          <p:cNvSpPr/>
          <p:nvPr/>
        </p:nvSpPr>
        <p:spPr>
          <a:xfrm>
            <a:off x="4973035" y="18097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8</a:t>
            </a:r>
            <a:endParaRPr lang="es-ES" sz="1600" dirty="0"/>
          </a:p>
        </p:txBody>
      </p:sp>
      <p:sp>
        <p:nvSpPr>
          <p:cNvPr id="67" name="Rectángulo 66"/>
          <p:cNvSpPr/>
          <p:nvPr/>
        </p:nvSpPr>
        <p:spPr>
          <a:xfrm>
            <a:off x="4282728" y="518174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[0]</a:t>
            </a:r>
            <a:endParaRPr lang="es-ES" sz="1600" dirty="0">
              <a:solidFill>
                <a:schemeClr val="bg2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2115727" y="3768369"/>
          <a:ext cx="4394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7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10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-1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8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brir corchete 5"/>
          <p:cNvSpPr/>
          <p:nvPr/>
        </p:nvSpPr>
        <p:spPr bwMode="auto">
          <a:xfrm rot="5400000">
            <a:off x="2355989" y="3332811"/>
            <a:ext cx="133099" cy="613624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061679" y="3292798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sz="1400" dirty="0"/>
          </a:p>
        </p:txBody>
      </p:sp>
      <p:sp>
        <p:nvSpPr>
          <p:cNvPr id="25" name="Abrir corchete 24"/>
          <p:cNvSpPr/>
          <p:nvPr/>
        </p:nvSpPr>
        <p:spPr bwMode="auto">
          <a:xfrm rot="5400000">
            <a:off x="3331679" y="3032713"/>
            <a:ext cx="132662" cy="1214257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023703" y="3293236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3799670" y="1114404"/>
            <a:ext cx="381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[1]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08244" y="1127913"/>
            <a:ext cx="410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9" name="Abrir corchete 28"/>
          <p:cNvSpPr/>
          <p:nvPr/>
        </p:nvSpPr>
        <p:spPr bwMode="auto">
          <a:xfrm rot="5400000">
            <a:off x="5217180" y="2413077"/>
            <a:ext cx="125821" cy="2460371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745099" y="3291747"/>
            <a:ext cx="783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2</a:t>
            </a:r>
            <a:endParaRPr lang="es-ES" sz="1400" dirty="0"/>
          </a:p>
        </p:txBody>
      </p:sp>
      <p:sp>
        <p:nvSpPr>
          <p:cNvPr id="31" name="Rectángulo 30"/>
          <p:cNvSpPr/>
          <p:nvPr/>
        </p:nvSpPr>
        <p:spPr>
          <a:xfrm>
            <a:off x="2611886" y="1723656"/>
            <a:ext cx="408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[3]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581360" y="1713609"/>
            <a:ext cx="4163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[4]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299896" y="1723656"/>
            <a:ext cx="405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[5]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269370" y="1713609"/>
            <a:ext cx="411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90C26-695B-B342-A144-388480B6A659}"/>
              </a:ext>
            </a:extLst>
          </p:cNvPr>
          <p:cNvSpPr txBox="1"/>
          <p:nvPr/>
        </p:nvSpPr>
        <p:spPr>
          <a:xfrm>
            <a:off x="5388450" y="950026"/>
            <a:ext cx="340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nodes at level 2 are stored in positions  3, 4, 5 and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0972E-098F-6F4D-B062-8FD6DE0184A7}"/>
              </a:ext>
            </a:extLst>
          </p:cNvPr>
          <p:cNvSpPr txBox="1"/>
          <p:nvPr/>
        </p:nvSpPr>
        <p:spPr>
          <a:xfrm>
            <a:off x="358873" y="4668439"/>
            <a:ext cx="869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NB: no number is stored in position 5, in this case we store a number that is out of  range</a:t>
            </a:r>
          </a:p>
        </p:txBody>
      </p:sp>
    </p:spTree>
    <p:extLst>
      <p:ext uri="{BB962C8B-B14F-4D97-AF65-F5344CB8AC3E}">
        <p14:creationId xmlns:p14="http://schemas.microsoft.com/office/powerpoint/2010/main" val="3584175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/>
          <p:nvPr/>
        </p:nvSpPr>
        <p:spPr>
          <a:xfrm>
            <a:off x="3956649" y="58968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3899236" y="138499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0" name="Conector recto de flecha 49"/>
          <p:cNvCxnSpPr>
            <a:stCxn id="49" idx="2"/>
            <a:endCxn id="48" idx="0"/>
          </p:cNvCxnSpPr>
          <p:nvPr/>
        </p:nvCxnSpPr>
        <p:spPr bwMode="auto">
          <a:xfrm>
            <a:off x="4135539" y="415498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>
          <a:xfrm>
            <a:off x="3983801" y="580694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sp>
        <p:nvSpPr>
          <p:cNvPr id="52" name="Elipse 51"/>
          <p:cNvSpPr/>
          <p:nvPr/>
        </p:nvSpPr>
        <p:spPr>
          <a:xfrm>
            <a:off x="3471409" y="118591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Conector recto de flecha 52"/>
          <p:cNvCxnSpPr>
            <a:endCxn id="52" idx="7"/>
          </p:cNvCxnSpPr>
          <p:nvPr/>
        </p:nvCxnSpPr>
        <p:spPr>
          <a:xfrm flipH="1">
            <a:off x="3779272" y="897255"/>
            <a:ext cx="230202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3457897" y="1172939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13</a:t>
            </a:r>
            <a:endParaRPr lang="es-ES" sz="1600" dirty="0"/>
          </a:p>
        </p:txBody>
      </p:sp>
      <p:sp>
        <p:nvSpPr>
          <p:cNvPr id="55" name="Elipse 54"/>
          <p:cNvSpPr/>
          <p:nvPr/>
        </p:nvSpPr>
        <p:spPr>
          <a:xfrm>
            <a:off x="4478193" y="118591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recto de flecha 55"/>
          <p:cNvCxnSpPr>
            <a:endCxn id="55" idx="1"/>
          </p:cNvCxnSpPr>
          <p:nvPr/>
        </p:nvCxnSpPr>
        <p:spPr>
          <a:xfrm>
            <a:off x="4264516" y="897255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503989" y="1186448"/>
            <a:ext cx="309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3</a:t>
            </a:r>
            <a:endParaRPr lang="es-ES" sz="1600" dirty="0"/>
          </a:p>
        </p:txBody>
      </p:sp>
      <p:sp>
        <p:nvSpPr>
          <p:cNvPr id="58" name="Elipse 57"/>
          <p:cNvSpPr/>
          <p:nvPr/>
        </p:nvSpPr>
        <p:spPr>
          <a:xfrm>
            <a:off x="2945536" y="180221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3952320" y="180221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de flecha 59"/>
          <p:cNvCxnSpPr>
            <a:endCxn id="58" idx="7"/>
          </p:cNvCxnSpPr>
          <p:nvPr/>
        </p:nvCxnSpPr>
        <p:spPr>
          <a:xfrm flipH="1">
            <a:off x="3253399" y="1493485"/>
            <a:ext cx="270831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endCxn id="59" idx="1"/>
          </p:cNvCxnSpPr>
          <p:nvPr/>
        </p:nvCxnSpPr>
        <p:spPr>
          <a:xfrm>
            <a:off x="3738643" y="1513558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4946011" y="1810280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de flecha 62"/>
          <p:cNvCxnSpPr>
            <a:endCxn id="62" idx="1"/>
          </p:cNvCxnSpPr>
          <p:nvPr/>
        </p:nvCxnSpPr>
        <p:spPr>
          <a:xfrm>
            <a:off x="4732334" y="1521620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2980431" y="17962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7</a:t>
            </a:r>
            <a:endParaRPr lang="es-ES" sz="1600" dirty="0"/>
          </a:p>
        </p:txBody>
      </p:sp>
      <p:sp>
        <p:nvSpPr>
          <p:cNvPr id="65" name="Rectángulo 64"/>
          <p:cNvSpPr/>
          <p:nvPr/>
        </p:nvSpPr>
        <p:spPr>
          <a:xfrm>
            <a:off x="3931274" y="1796771"/>
            <a:ext cx="4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10</a:t>
            </a:r>
            <a:endParaRPr lang="es-ES" sz="1600" dirty="0"/>
          </a:p>
        </p:txBody>
      </p:sp>
      <p:sp>
        <p:nvSpPr>
          <p:cNvPr id="66" name="Rectángulo 65"/>
          <p:cNvSpPr/>
          <p:nvPr/>
        </p:nvSpPr>
        <p:spPr>
          <a:xfrm>
            <a:off x="4973035" y="18097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8</a:t>
            </a:r>
            <a:endParaRPr lang="es-ES" sz="1600" dirty="0"/>
          </a:p>
        </p:txBody>
      </p:sp>
      <p:sp>
        <p:nvSpPr>
          <p:cNvPr id="67" name="Rectángulo 66"/>
          <p:cNvSpPr/>
          <p:nvPr/>
        </p:nvSpPr>
        <p:spPr>
          <a:xfrm>
            <a:off x="4282728" y="518174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[0]</a:t>
            </a:r>
            <a:endParaRPr lang="es-ES" sz="1600" dirty="0">
              <a:solidFill>
                <a:schemeClr val="bg2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532075" y="3917781"/>
          <a:ext cx="4394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7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10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-1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8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brir corchete 5"/>
          <p:cNvSpPr/>
          <p:nvPr/>
        </p:nvSpPr>
        <p:spPr bwMode="auto">
          <a:xfrm rot="5400000">
            <a:off x="772337" y="3482223"/>
            <a:ext cx="133099" cy="613624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78027" y="3442210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sz="1400" dirty="0"/>
          </a:p>
        </p:txBody>
      </p:sp>
      <p:sp>
        <p:nvSpPr>
          <p:cNvPr id="25" name="Abrir corchete 24"/>
          <p:cNvSpPr/>
          <p:nvPr/>
        </p:nvSpPr>
        <p:spPr bwMode="auto">
          <a:xfrm rot="5400000">
            <a:off x="1748027" y="3182125"/>
            <a:ext cx="132662" cy="1214257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440051" y="3442648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3799670" y="1114404"/>
            <a:ext cx="381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[1]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08244" y="1127913"/>
            <a:ext cx="410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9" name="Abrir corchete 28"/>
          <p:cNvSpPr/>
          <p:nvPr/>
        </p:nvSpPr>
        <p:spPr bwMode="auto">
          <a:xfrm rot="5400000">
            <a:off x="3633528" y="2562489"/>
            <a:ext cx="125821" cy="2460371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161447" y="3441159"/>
            <a:ext cx="783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2</a:t>
            </a:r>
            <a:endParaRPr lang="es-ES" sz="1400" dirty="0"/>
          </a:p>
        </p:txBody>
      </p:sp>
      <p:sp>
        <p:nvSpPr>
          <p:cNvPr id="31" name="Rectángulo 30"/>
          <p:cNvSpPr/>
          <p:nvPr/>
        </p:nvSpPr>
        <p:spPr>
          <a:xfrm>
            <a:off x="2611886" y="1723656"/>
            <a:ext cx="408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[3]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581360" y="1713609"/>
            <a:ext cx="4163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[4]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299896" y="1723656"/>
            <a:ext cx="405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[5]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269370" y="1713609"/>
            <a:ext cx="411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38587" y="2734183"/>
            <a:ext cx="31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4</a:t>
            </a:r>
            <a:endParaRPr lang="es-ES" sz="1600" dirty="0"/>
          </a:p>
        </p:txBody>
      </p:sp>
      <p:sp>
        <p:nvSpPr>
          <p:cNvPr id="36" name="Elipse 35"/>
          <p:cNvSpPr/>
          <p:nvPr/>
        </p:nvSpPr>
        <p:spPr>
          <a:xfrm>
            <a:off x="408525" y="2734183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7629352" y="2766176"/>
            <a:ext cx="316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0</a:t>
            </a:r>
            <a:endParaRPr lang="es-ES" sz="1600" dirty="0"/>
          </a:p>
        </p:txBody>
      </p:sp>
      <p:sp>
        <p:nvSpPr>
          <p:cNvPr id="38" name="Elipse 37"/>
          <p:cNvSpPr/>
          <p:nvPr/>
        </p:nvSpPr>
        <p:spPr>
          <a:xfrm>
            <a:off x="7598219" y="276617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954444" y="27538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2</a:t>
            </a:r>
            <a:endParaRPr lang="es-ES" sz="1600" dirty="0"/>
          </a:p>
        </p:txBody>
      </p:sp>
      <p:sp>
        <p:nvSpPr>
          <p:cNvPr id="40" name="Elipse 39"/>
          <p:cNvSpPr/>
          <p:nvPr/>
        </p:nvSpPr>
        <p:spPr>
          <a:xfrm>
            <a:off x="921608" y="2753813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Agrupar 2"/>
          <p:cNvGrpSpPr/>
          <p:nvPr/>
        </p:nvGrpSpPr>
        <p:grpSpPr>
          <a:xfrm>
            <a:off x="621626" y="2465347"/>
            <a:ext cx="240076" cy="268836"/>
            <a:chOff x="621626" y="2465347"/>
            <a:chExt cx="240076" cy="268836"/>
          </a:xfrm>
        </p:grpSpPr>
        <p:cxnSp>
          <p:nvCxnSpPr>
            <p:cNvPr id="41" name="Conector recto de flecha 40"/>
            <p:cNvCxnSpPr/>
            <p:nvPr/>
          </p:nvCxnSpPr>
          <p:spPr>
            <a:xfrm flipH="1">
              <a:off x="621626" y="2584824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726287" y="2465347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Agrupar 44"/>
          <p:cNvGrpSpPr/>
          <p:nvPr/>
        </p:nvGrpSpPr>
        <p:grpSpPr>
          <a:xfrm>
            <a:off x="7243556" y="2483329"/>
            <a:ext cx="240076" cy="268836"/>
            <a:chOff x="621626" y="2465347"/>
            <a:chExt cx="240076" cy="268836"/>
          </a:xfrm>
        </p:grpSpPr>
        <p:cxnSp>
          <p:nvCxnSpPr>
            <p:cNvPr id="46" name="Conector recto de flecha 45"/>
            <p:cNvCxnSpPr/>
            <p:nvPr/>
          </p:nvCxnSpPr>
          <p:spPr>
            <a:xfrm flipH="1">
              <a:off x="621626" y="2584824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 flipH="1">
              <a:off x="726287" y="2465347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ángulo 68"/>
          <p:cNvSpPr/>
          <p:nvPr/>
        </p:nvSpPr>
        <p:spPr>
          <a:xfrm>
            <a:off x="7112606" y="2751622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  <a:endParaRPr lang="es-ES" sz="1600" dirty="0"/>
          </a:p>
        </p:txBody>
      </p:sp>
      <p:sp>
        <p:nvSpPr>
          <p:cNvPr id="70" name="Elipse 69"/>
          <p:cNvSpPr/>
          <p:nvPr/>
        </p:nvSpPr>
        <p:spPr>
          <a:xfrm>
            <a:off x="7063214" y="2751622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Agrupar 70"/>
          <p:cNvGrpSpPr/>
          <p:nvPr/>
        </p:nvGrpSpPr>
        <p:grpSpPr>
          <a:xfrm flipH="1">
            <a:off x="7531371" y="2501311"/>
            <a:ext cx="240076" cy="268836"/>
            <a:chOff x="621626" y="2465347"/>
            <a:chExt cx="240076" cy="268836"/>
          </a:xfrm>
        </p:grpSpPr>
        <p:cxnSp>
          <p:nvCxnSpPr>
            <p:cNvPr id="72" name="Conector recto de flecha 71"/>
            <p:cNvCxnSpPr/>
            <p:nvPr/>
          </p:nvCxnSpPr>
          <p:spPr>
            <a:xfrm flipH="1">
              <a:off x="621626" y="2584824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 flipH="1">
              <a:off x="726287" y="2465347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Agrupar 73"/>
          <p:cNvGrpSpPr/>
          <p:nvPr/>
        </p:nvGrpSpPr>
        <p:grpSpPr>
          <a:xfrm flipH="1">
            <a:off x="921608" y="2480288"/>
            <a:ext cx="240076" cy="268836"/>
            <a:chOff x="621626" y="2465347"/>
            <a:chExt cx="240076" cy="268836"/>
          </a:xfrm>
        </p:grpSpPr>
        <p:cxnSp>
          <p:nvCxnSpPr>
            <p:cNvPr id="75" name="Conector recto de flecha 74"/>
            <p:cNvCxnSpPr/>
            <p:nvPr/>
          </p:nvCxnSpPr>
          <p:spPr>
            <a:xfrm flipH="1">
              <a:off x="621626" y="2584824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/>
            <p:nvPr/>
          </p:nvCxnSpPr>
          <p:spPr>
            <a:xfrm flipH="1">
              <a:off x="726287" y="2465347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/>
          <p:cNvCxnSpPr/>
          <p:nvPr/>
        </p:nvCxnSpPr>
        <p:spPr bwMode="auto">
          <a:xfrm>
            <a:off x="1553882" y="2898588"/>
            <a:ext cx="533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Rectángulo 76"/>
          <p:cNvSpPr/>
          <p:nvPr/>
        </p:nvSpPr>
        <p:spPr>
          <a:xfrm>
            <a:off x="159789" y="2366074"/>
            <a:ext cx="661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</a:t>
            </a:r>
            <a:r>
              <a:rPr lang="en-GB" sz="1600" baseline="300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k</a:t>
            </a:r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-1]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1161684" y="2398945"/>
            <a:ext cx="496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</a:t>
            </a:r>
            <a:r>
              <a:rPr lang="en-GB" sz="1600" baseline="300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k</a:t>
            </a:r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7671349" y="2311011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</a:t>
            </a:r>
            <a:r>
              <a:rPr lang="en-GB" sz="1600" baseline="300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k+1</a:t>
            </a:r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-2]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80" name="Abrir corchete 79"/>
          <p:cNvSpPr/>
          <p:nvPr/>
        </p:nvSpPr>
        <p:spPr bwMode="auto">
          <a:xfrm rot="5400000">
            <a:off x="7200914" y="2564739"/>
            <a:ext cx="125821" cy="2460371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728833" y="3443409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k</a:t>
            </a:r>
            <a:endParaRPr lang="es-ES" sz="14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6033639" y="3917781"/>
          <a:ext cx="1255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</a:t>
                      </a:r>
                      <a:r>
                        <a:rPr lang="en-GB" sz="1400" baseline="300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k</a:t>
                      </a: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-1]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</a:t>
                      </a:r>
                      <a:r>
                        <a:rPr lang="en-GB" sz="1400" baseline="300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k</a:t>
                      </a: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2" name="Conector recto 81"/>
          <p:cNvCxnSpPr/>
          <p:nvPr/>
        </p:nvCxnSpPr>
        <p:spPr bwMode="auto">
          <a:xfrm>
            <a:off x="7338158" y="4111812"/>
            <a:ext cx="55823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0" name="Tabla 9"/>
          <p:cNvGraphicFramePr>
            <a:graphicFrameLocks noGrp="1"/>
          </p:cNvGraphicFramePr>
          <p:nvPr/>
        </p:nvGraphicFramePr>
        <p:xfrm>
          <a:off x="7906269" y="3915349"/>
          <a:ext cx="62779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</a:t>
                      </a:r>
                      <a:r>
                        <a:rPr lang="en-GB" sz="1400" baseline="300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k+1</a:t>
                      </a:r>
                      <a:r>
                        <a:rPr lang="en-GB" sz="1400" baseline="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-2</a:t>
                      </a: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3" name="Conector recto 82"/>
          <p:cNvCxnSpPr/>
          <p:nvPr/>
        </p:nvCxnSpPr>
        <p:spPr bwMode="auto">
          <a:xfrm>
            <a:off x="5087605" y="4111812"/>
            <a:ext cx="7842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3B2C3E-4202-9F42-86AA-8B3F1C255837}"/>
              </a:ext>
            </a:extLst>
          </p:cNvPr>
          <p:cNvSpPr txBox="1"/>
          <p:nvPr/>
        </p:nvSpPr>
        <p:spPr>
          <a:xfrm>
            <a:off x="621626" y="4679918"/>
            <a:ext cx="7316426" cy="369332"/>
          </a:xfrm>
          <a:prstGeom prst="rect">
            <a:avLst/>
          </a:prstGeom>
          <a:noFill/>
          <a:ln>
            <a:solidFill>
              <a:srgbClr val="5BBDB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 general: the elements at level k are stored at positions </a:t>
            </a:r>
            <a:r>
              <a:rPr lang="en-GB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2</a:t>
            </a:r>
            <a:r>
              <a:rPr lang="en-GB" baseline="300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k</a:t>
            </a:r>
            <a:r>
              <a:rPr lang="en-GB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-1, 2</a:t>
            </a:r>
            <a:r>
              <a:rPr lang="en-GB" baseline="300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k</a:t>
            </a:r>
            <a:r>
              <a:rPr lang="en-GB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, …, 2</a:t>
            </a:r>
            <a:r>
              <a:rPr lang="en-GB" baseline="300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k+1</a:t>
            </a:r>
            <a:r>
              <a:rPr lang="en-GB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-2 </a:t>
            </a:r>
            <a:endParaRPr lang="es-E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46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9961B-DED7-1D45-9EDE-87041B874CA2}"/>
              </a:ext>
            </a:extLst>
          </p:cNvPr>
          <p:cNvSpPr txBox="1"/>
          <p:nvPr/>
        </p:nvSpPr>
        <p:spPr>
          <a:xfrm>
            <a:off x="1041205" y="1082180"/>
            <a:ext cx="681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advantages: </a:t>
            </a:r>
          </a:p>
          <a:p>
            <a:r>
              <a:rPr lang="en-US" dirty="0"/>
              <a:t>less memory space  as we don’t need to use memory positions to store the addresses of the nodes</a:t>
            </a:r>
          </a:p>
          <a:p>
            <a:r>
              <a:rPr lang="en-US" dirty="0"/>
              <a:t>Drawbacks: Fixed size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E726C-3164-9A48-A909-D3BD50F15F76}"/>
              </a:ext>
            </a:extLst>
          </p:cNvPr>
          <p:cNvSpPr txBox="1"/>
          <p:nvPr/>
        </p:nvSpPr>
        <p:spPr>
          <a:xfrm>
            <a:off x="75328" y="20950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50526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/>
          <p:nvPr/>
        </p:nvSpPr>
        <p:spPr>
          <a:xfrm>
            <a:off x="1431590" y="162412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1374177" y="1172939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0" name="Conector recto de flecha 49"/>
          <p:cNvCxnSpPr>
            <a:stCxn id="49" idx="2"/>
            <a:endCxn id="48" idx="0"/>
          </p:cNvCxnSpPr>
          <p:nvPr/>
        </p:nvCxnSpPr>
        <p:spPr bwMode="auto">
          <a:xfrm>
            <a:off x="1610480" y="1449938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ángulo 50"/>
          <p:cNvSpPr/>
          <p:nvPr/>
        </p:nvSpPr>
        <p:spPr>
          <a:xfrm>
            <a:off x="1458742" y="1615134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sp>
        <p:nvSpPr>
          <p:cNvPr id="52" name="Elipse 51"/>
          <p:cNvSpPr/>
          <p:nvPr/>
        </p:nvSpPr>
        <p:spPr>
          <a:xfrm>
            <a:off x="946350" y="222035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Conector recto de flecha 52"/>
          <p:cNvCxnSpPr>
            <a:endCxn id="52" idx="7"/>
          </p:cNvCxnSpPr>
          <p:nvPr/>
        </p:nvCxnSpPr>
        <p:spPr>
          <a:xfrm flipH="1">
            <a:off x="1254213" y="1931695"/>
            <a:ext cx="230202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932838" y="2207379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13</a:t>
            </a:r>
            <a:endParaRPr lang="es-ES" sz="1600" dirty="0"/>
          </a:p>
        </p:txBody>
      </p:sp>
      <p:sp>
        <p:nvSpPr>
          <p:cNvPr id="55" name="Elipse 54"/>
          <p:cNvSpPr/>
          <p:nvPr/>
        </p:nvSpPr>
        <p:spPr>
          <a:xfrm>
            <a:off x="1953134" y="2220355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recto de flecha 55"/>
          <p:cNvCxnSpPr>
            <a:endCxn id="55" idx="1"/>
          </p:cNvCxnSpPr>
          <p:nvPr/>
        </p:nvCxnSpPr>
        <p:spPr>
          <a:xfrm>
            <a:off x="1739457" y="1931695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1978930" y="2220888"/>
            <a:ext cx="309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3</a:t>
            </a:r>
            <a:endParaRPr lang="es-ES" sz="1600" dirty="0"/>
          </a:p>
        </p:txBody>
      </p:sp>
      <p:sp>
        <p:nvSpPr>
          <p:cNvPr id="58" name="Elipse 57"/>
          <p:cNvSpPr/>
          <p:nvPr/>
        </p:nvSpPr>
        <p:spPr>
          <a:xfrm>
            <a:off x="420477" y="283665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1427261" y="283665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de flecha 59"/>
          <p:cNvCxnSpPr>
            <a:endCxn id="58" idx="7"/>
          </p:cNvCxnSpPr>
          <p:nvPr/>
        </p:nvCxnSpPr>
        <p:spPr>
          <a:xfrm flipH="1">
            <a:off x="728340" y="2527925"/>
            <a:ext cx="270831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endCxn id="59" idx="1"/>
          </p:cNvCxnSpPr>
          <p:nvPr/>
        </p:nvCxnSpPr>
        <p:spPr>
          <a:xfrm>
            <a:off x="1213584" y="2547998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2420952" y="2844720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de flecha 62"/>
          <p:cNvCxnSpPr>
            <a:endCxn id="62" idx="1"/>
          </p:cNvCxnSpPr>
          <p:nvPr/>
        </p:nvCxnSpPr>
        <p:spPr>
          <a:xfrm>
            <a:off x="2207275" y="2556060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455372" y="283066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7</a:t>
            </a:r>
            <a:endParaRPr lang="es-ES" sz="1600" dirty="0"/>
          </a:p>
        </p:txBody>
      </p:sp>
      <p:sp>
        <p:nvSpPr>
          <p:cNvPr id="65" name="Rectángulo 64"/>
          <p:cNvSpPr/>
          <p:nvPr/>
        </p:nvSpPr>
        <p:spPr>
          <a:xfrm>
            <a:off x="1406215" y="2831211"/>
            <a:ext cx="4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10</a:t>
            </a:r>
            <a:endParaRPr lang="es-ES" sz="1600" dirty="0"/>
          </a:p>
        </p:txBody>
      </p:sp>
      <p:sp>
        <p:nvSpPr>
          <p:cNvPr id="66" name="Rectángulo 65"/>
          <p:cNvSpPr/>
          <p:nvPr/>
        </p:nvSpPr>
        <p:spPr>
          <a:xfrm>
            <a:off x="2447976" y="2844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8</a:t>
            </a:r>
            <a:endParaRPr lang="es-E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9961B-DED7-1D45-9EDE-87041B874CA2}"/>
              </a:ext>
            </a:extLst>
          </p:cNvPr>
          <p:cNvSpPr txBox="1"/>
          <p:nvPr/>
        </p:nvSpPr>
        <p:spPr>
          <a:xfrm>
            <a:off x="3171745" y="803607"/>
            <a:ext cx="42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pointers implementation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implementation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we will study how to travers a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95245-4B5D-BF4C-A14B-ADF122971C95}"/>
              </a:ext>
            </a:extLst>
          </p:cNvPr>
          <p:cNvSpPr txBox="1"/>
          <p:nvPr/>
        </p:nvSpPr>
        <p:spPr>
          <a:xfrm>
            <a:off x="2692865" y="4258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731782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Trees Traversal 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Intro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A80CB-F97D-9B4B-B021-1748B47CA3CC}"/>
              </a:ext>
            </a:extLst>
          </p:cNvPr>
          <p:cNvSpPr txBox="1"/>
          <p:nvPr/>
        </p:nvSpPr>
        <p:spPr>
          <a:xfrm>
            <a:off x="4395831" y="163585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travers a tree ?</a:t>
            </a:r>
          </a:p>
        </p:txBody>
      </p:sp>
    </p:spTree>
    <p:extLst>
      <p:ext uri="{BB962C8B-B14F-4D97-AF65-F5344CB8AC3E}">
        <p14:creationId xmlns:p14="http://schemas.microsoft.com/office/powerpoint/2010/main" val="247540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adroTexto 118"/>
          <p:cNvSpPr txBox="1"/>
          <p:nvPr/>
        </p:nvSpPr>
        <p:spPr>
          <a:xfrm>
            <a:off x="0" y="162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Traversal: </a:t>
            </a:r>
          </a:p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 process of visiting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all the nodes 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of a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7C07E-C80A-104D-B62F-33A8B32FF35F}"/>
              </a:ext>
            </a:extLst>
          </p:cNvPr>
          <p:cNvSpPr txBox="1"/>
          <p:nvPr/>
        </p:nvSpPr>
        <p:spPr>
          <a:xfrm>
            <a:off x="2013357" y="2676088"/>
            <a:ext cx="429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Visiting a node to access the data stored in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5B51B-65FF-5F4F-A9F3-BA9E6321BC70}"/>
              </a:ext>
            </a:extLst>
          </p:cNvPr>
          <p:cNvSpPr txBox="1"/>
          <p:nvPr/>
        </p:nvSpPr>
        <p:spPr>
          <a:xfrm>
            <a:off x="637563" y="3548543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travers a tree we need to make sure that we can visit every node of the tree. </a:t>
            </a:r>
          </a:p>
        </p:txBody>
      </p:sp>
    </p:spTree>
    <p:extLst>
      <p:ext uri="{BB962C8B-B14F-4D97-AF65-F5344CB8AC3E}">
        <p14:creationId xmlns:p14="http://schemas.microsoft.com/office/powerpoint/2010/main" val="1210909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94236" y="1757841"/>
            <a:ext cx="3077882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36235" y="1757841"/>
            <a:ext cx="289858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</p:txBody>
      </p:sp>
      <p:cxnSp>
        <p:nvCxnSpPr>
          <p:cNvPr id="38" name="Conector recto de flecha 37"/>
          <p:cNvCxnSpPr>
            <a:endCxn id="36" idx="0"/>
          </p:cNvCxnSpPr>
          <p:nvPr/>
        </p:nvCxnSpPr>
        <p:spPr>
          <a:xfrm>
            <a:off x="1733177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7501670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744652" y="1316812"/>
            <a:ext cx="575701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4590196" y="1075767"/>
            <a:ext cx="0" cy="2410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0" y="162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Traversal: </a:t>
            </a:r>
          </a:p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 process of visiting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all the nodes 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of a tree</a:t>
            </a:r>
          </a:p>
        </p:txBody>
      </p:sp>
    </p:spTree>
    <p:extLst>
      <p:ext uri="{BB962C8B-B14F-4D97-AF65-F5344CB8AC3E}">
        <p14:creationId xmlns:p14="http://schemas.microsoft.com/office/powerpoint/2010/main" val="1874591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94236" y="1757841"/>
            <a:ext cx="3077882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36235" y="1757841"/>
            <a:ext cx="289858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</p:txBody>
      </p:sp>
      <p:cxnSp>
        <p:nvCxnSpPr>
          <p:cNvPr id="38" name="Conector recto de flecha 37"/>
          <p:cNvCxnSpPr>
            <a:endCxn id="36" idx="0"/>
          </p:cNvCxnSpPr>
          <p:nvPr/>
        </p:nvCxnSpPr>
        <p:spPr>
          <a:xfrm>
            <a:off x="1733177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7501670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744652" y="1316812"/>
            <a:ext cx="575701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4590196" y="1075767"/>
            <a:ext cx="0" cy="2410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101432" y="2361273"/>
            <a:ext cx="2877711" cy="2765866"/>
            <a:chOff x="101432" y="4110424"/>
            <a:chExt cx="2877711" cy="2765866"/>
          </a:xfrm>
        </p:grpSpPr>
        <p:sp>
          <p:nvSpPr>
            <p:cNvPr id="43" name="CuadroTexto 42"/>
            <p:cNvSpPr txBox="1"/>
            <p:nvPr/>
          </p:nvSpPr>
          <p:spPr>
            <a:xfrm>
              <a:off x="101432" y="6168404"/>
              <a:ext cx="28777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“reading the tree” </a:t>
              </a:r>
            </a:p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(in the western world)</a:t>
              </a:r>
            </a:p>
          </p:txBody>
        </p:sp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941002"/>
              <a:chOff x="4321736" y="3523821"/>
              <a:chExt cx="3464274" cy="3268419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endCxn id="57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423354" y="4233911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407763" y="4817620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425403" y="5322132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372483" y="5887954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uadroTexto 71"/>
          <p:cNvSpPr txBox="1"/>
          <p:nvPr/>
        </p:nvSpPr>
        <p:spPr>
          <a:xfrm>
            <a:off x="0" y="162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Traversal: </a:t>
            </a:r>
          </a:p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 process of visiting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all the nodes 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of a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326575-8D19-414E-A0ED-D71CA601DBF0}"/>
              </a:ext>
            </a:extLst>
          </p:cNvPr>
          <p:cNvSpPr txBox="1"/>
          <p:nvPr/>
        </p:nvSpPr>
        <p:spPr>
          <a:xfrm>
            <a:off x="3085886" y="2676689"/>
            <a:ext cx="328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traverse a tree horizontally, level by level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46417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lipse 48"/>
          <p:cNvSpPr/>
          <p:nvPr/>
        </p:nvSpPr>
        <p:spPr>
          <a:xfrm>
            <a:off x="2136973" y="670450"/>
            <a:ext cx="529192" cy="529235"/>
          </a:xfrm>
          <a:prstGeom prst="ellipse">
            <a:avLst/>
          </a:prstGeom>
          <a:solidFill>
            <a:schemeClr val="accent5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24277" y="3140862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1202479" y="312537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388873" y="2260038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1350196" y="2260038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4117743" y="3158061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3726740" y="2260038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2634602" y="4373398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2787002" y="3141570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2324071" y="3655634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2324071" y="2337543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898502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130615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1350196" y="1122180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2395211" y="1199685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3275046" y="1808308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2588667" y="1122180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59475" y="312639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1090283" y="4353440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1354879" y="3654614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985994" y="1845501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2214471" y="184049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359914" y="1872682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14486" y="3203426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1270702" y="3192949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2134743" y="3170744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2881146" y="3175626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4242170" y="3195620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1202479" y="4421010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2706759" y="4428859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205206" y="68414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086923" y="39452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2401569" y="328706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/>
          <p:nvPr/>
        </p:nvCxnSpPr>
        <p:spPr>
          <a:xfrm flipH="1">
            <a:off x="3051598" y="2260038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74E73A-3EEE-C746-BE7B-57F2BE80963B}"/>
              </a:ext>
            </a:extLst>
          </p:cNvPr>
          <p:cNvSpPr txBox="1"/>
          <p:nvPr/>
        </p:nvSpPr>
        <p:spPr>
          <a:xfrm>
            <a:off x="5243119" y="1023457"/>
            <a:ext cx="3191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at the top of the tree: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node of the tree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called the root of the tree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4E11E-E641-3A4F-B3F9-5730F339F8AF}"/>
              </a:ext>
            </a:extLst>
          </p:cNvPr>
          <p:cNvSpPr txBox="1"/>
          <p:nvPr/>
        </p:nvSpPr>
        <p:spPr>
          <a:xfrm>
            <a:off x="5108388" y="2377284"/>
            <a:ext cx="385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tree has a pointer  that points to the root of the tree</a:t>
            </a:r>
          </a:p>
        </p:txBody>
      </p:sp>
    </p:spTree>
    <p:extLst>
      <p:ext uri="{BB962C8B-B14F-4D97-AF65-F5344CB8AC3E}">
        <p14:creationId xmlns:p14="http://schemas.microsoft.com/office/powerpoint/2010/main" val="2408495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94236" y="1757841"/>
            <a:ext cx="3077882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36235" y="1757841"/>
            <a:ext cx="289858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</p:txBody>
      </p:sp>
      <p:cxnSp>
        <p:nvCxnSpPr>
          <p:cNvPr id="38" name="Conector recto de flecha 37"/>
          <p:cNvCxnSpPr>
            <a:endCxn id="36" idx="0"/>
          </p:cNvCxnSpPr>
          <p:nvPr/>
        </p:nvCxnSpPr>
        <p:spPr>
          <a:xfrm>
            <a:off x="1733177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7501670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744652" y="1316812"/>
            <a:ext cx="575701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4590196" y="1075767"/>
            <a:ext cx="0" cy="2410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101432" y="2361273"/>
            <a:ext cx="2877711" cy="2765866"/>
            <a:chOff x="101432" y="4110424"/>
            <a:chExt cx="2877711" cy="2765866"/>
          </a:xfrm>
        </p:grpSpPr>
        <p:sp>
          <p:nvSpPr>
            <p:cNvPr id="43" name="CuadroTexto 42"/>
            <p:cNvSpPr txBox="1"/>
            <p:nvPr/>
          </p:nvSpPr>
          <p:spPr>
            <a:xfrm>
              <a:off x="101432" y="6168404"/>
              <a:ext cx="28777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“reading the tree” </a:t>
              </a:r>
            </a:p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(in the western world)</a:t>
              </a:r>
            </a:p>
          </p:txBody>
        </p:sp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941002"/>
              <a:chOff x="4321736" y="3523821"/>
              <a:chExt cx="3464274" cy="3268419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endCxn id="57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423354" y="4233911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407763" y="4817620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425403" y="5322132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372483" y="5887954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Agrupar 64"/>
          <p:cNvGrpSpPr/>
          <p:nvPr/>
        </p:nvGrpSpPr>
        <p:grpSpPr>
          <a:xfrm>
            <a:off x="6275562" y="2410541"/>
            <a:ext cx="2274231" cy="2563936"/>
            <a:chOff x="6280619" y="4080630"/>
            <a:chExt cx="2274231" cy="2563936"/>
          </a:xfrm>
        </p:grpSpPr>
        <p:sp>
          <p:nvSpPr>
            <p:cNvPr id="66" name="CuadroTexto 65"/>
            <p:cNvSpPr txBox="1"/>
            <p:nvPr/>
          </p:nvSpPr>
          <p:spPr>
            <a:xfrm>
              <a:off x="6416482" y="6244456"/>
              <a:ext cx="21318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“</a:t>
              </a:r>
              <a:r>
                <a:rPr lang="es-ES" sz="2000" dirty="0" err="1">
                  <a:latin typeface="Roboto Slab" pitchFamily="2" charset="0"/>
                  <a:ea typeface="Roboto Slab" pitchFamily="2" charset="0"/>
                </a:rPr>
                <a:t>diving</a:t>
              </a:r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 </a:t>
              </a:r>
              <a:r>
                <a:rPr lang="es-ES" sz="2000" dirty="0" err="1">
                  <a:latin typeface="Roboto Slab" pitchFamily="2" charset="0"/>
                  <a:ea typeface="Roboto Slab" pitchFamily="2" charset="0"/>
                </a:rPr>
                <a:t>the</a:t>
              </a:r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 </a:t>
              </a:r>
              <a:r>
                <a:rPr lang="es-ES" sz="2000" dirty="0" err="1">
                  <a:latin typeface="Roboto Slab" pitchFamily="2" charset="0"/>
                  <a:ea typeface="Roboto Slab" pitchFamily="2" charset="0"/>
                </a:rPr>
                <a:t>tree</a:t>
              </a:r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”</a:t>
              </a:r>
            </a:p>
          </p:txBody>
        </p:sp>
        <p:grpSp>
          <p:nvGrpSpPr>
            <p:cNvPr id="67" name="Agrupar 66"/>
            <p:cNvGrpSpPr/>
            <p:nvPr/>
          </p:nvGrpSpPr>
          <p:grpSpPr>
            <a:xfrm>
              <a:off x="6280619" y="4080630"/>
              <a:ext cx="2274231" cy="1941002"/>
              <a:chOff x="4321736" y="3523821"/>
              <a:chExt cx="3464274" cy="3268419"/>
            </a:xfrm>
          </p:grpSpPr>
          <p:sp>
            <p:nvSpPr>
              <p:cNvPr id="104" name="Elipse 103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104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7" name="Conector recto de flecha 106"/>
              <p:cNvCxnSpPr>
                <a:stCxn id="115" idx="3"/>
                <a:endCxn id="105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de flecha 107"/>
              <p:cNvCxnSpPr>
                <a:endCxn id="106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ipse 108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0" name="Conector recto de flecha 109"/>
              <p:cNvCxnSpPr>
                <a:endCxn id="109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ipse 110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111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3" name="Conector recto de flecha 112"/>
              <p:cNvCxnSpPr>
                <a:endCxn id="111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de flecha 113"/>
              <p:cNvCxnSpPr>
                <a:endCxn id="112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Elipse 114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7" name="Conector recto de flecha 116"/>
              <p:cNvCxnSpPr>
                <a:stCxn id="104" idx="3"/>
                <a:endCxn id="115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de flecha 117"/>
              <p:cNvCxnSpPr>
                <a:stCxn id="104" idx="5"/>
                <a:endCxn id="116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Conector recto de flecha 87"/>
            <p:cNvCxnSpPr/>
            <p:nvPr/>
          </p:nvCxnSpPr>
          <p:spPr>
            <a:xfrm>
              <a:off x="6867884" y="4239399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/>
            <p:nvPr/>
          </p:nvCxnSpPr>
          <p:spPr>
            <a:xfrm>
              <a:off x="7960982" y="4232341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7466390" y="4191964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8506064" y="4232341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6386459" y="4244358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uadroTexto 68"/>
          <p:cNvSpPr txBox="1"/>
          <p:nvPr/>
        </p:nvSpPr>
        <p:spPr>
          <a:xfrm>
            <a:off x="0" y="162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Traversal: </a:t>
            </a:r>
          </a:p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 process of visiting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all the nodes 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of a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7B0D7-D977-2346-8F66-4ED6F62937F1}"/>
              </a:ext>
            </a:extLst>
          </p:cNvPr>
          <p:cNvSpPr txBox="1"/>
          <p:nvPr/>
        </p:nvSpPr>
        <p:spPr>
          <a:xfrm>
            <a:off x="3822659" y="2699137"/>
            <a:ext cx="27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the tree vertically </a:t>
            </a:r>
          </a:p>
        </p:txBody>
      </p:sp>
    </p:spTree>
    <p:extLst>
      <p:ext uri="{BB962C8B-B14F-4D97-AF65-F5344CB8AC3E}">
        <p14:creationId xmlns:p14="http://schemas.microsoft.com/office/powerpoint/2010/main" val="7107697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94236" y="1757841"/>
            <a:ext cx="3077882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36235" y="1757841"/>
            <a:ext cx="289858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</p:txBody>
      </p:sp>
      <p:cxnSp>
        <p:nvCxnSpPr>
          <p:cNvPr id="38" name="Conector recto de flecha 37"/>
          <p:cNvCxnSpPr>
            <a:endCxn id="36" idx="0"/>
          </p:cNvCxnSpPr>
          <p:nvPr/>
        </p:nvCxnSpPr>
        <p:spPr>
          <a:xfrm>
            <a:off x="1733177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7501670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744652" y="1316812"/>
            <a:ext cx="575701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4590196" y="1075767"/>
            <a:ext cx="0" cy="2410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101432" y="2361273"/>
            <a:ext cx="2877711" cy="2765866"/>
            <a:chOff x="101432" y="4110424"/>
            <a:chExt cx="2877711" cy="2765866"/>
          </a:xfrm>
        </p:grpSpPr>
        <p:sp>
          <p:nvSpPr>
            <p:cNvPr id="43" name="CuadroTexto 42"/>
            <p:cNvSpPr txBox="1"/>
            <p:nvPr/>
          </p:nvSpPr>
          <p:spPr>
            <a:xfrm>
              <a:off x="101432" y="6168404"/>
              <a:ext cx="28777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“reading the tree” </a:t>
              </a:r>
            </a:p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(in the western world)</a:t>
              </a:r>
            </a:p>
          </p:txBody>
        </p:sp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941002"/>
              <a:chOff x="4321736" y="3523821"/>
              <a:chExt cx="3464274" cy="3268419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endCxn id="57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423354" y="4233911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407763" y="4817620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425403" y="5322132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372483" y="5887954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recto de flecha 68"/>
          <p:cNvCxnSpPr/>
          <p:nvPr/>
        </p:nvCxnSpPr>
        <p:spPr>
          <a:xfrm>
            <a:off x="4341763" y="2611977"/>
            <a:ext cx="0" cy="30722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endCxn id="75" idx="0"/>
          </p:cNvCxnSpPr>
          <p:nvPr/>
        </p:nvCxnSpPr>
        <p:spPr>
          <a:xfrm>
            <a:off x="8374070" y="2624602"/>
            <a:ext cx="1" cy="28226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 flipH="1">
            <a:off x="6316805" y="2619806"/>
            <a:ext cx="1" cy="3035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4324001" y="2624602"/>
            <a:ext cx="4050069" cy="49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3653593" y="293124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5713452" y="2939642"/>
            <a:ext cx="120670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7636404" y="2906862"/>
            <a:ext cx="147533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cxnSp>
        <p:nvCxnSpPr>
          <p:cNvPr id="76" name="Conector angular 75"/>
          <p:cNvCxnSpPr/>
          <p:nvPr/>
        </p:nvCxnSpPr>
        <p:spPr>
          <a:xfrm rot="10800000" flipV="1">
            <a:off x="5452887" y="1974051"/>
            <a:ext cx="583348" cy="6149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0" y="162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Traversal: </a:t>
            </a:r>
          </a:p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 process of visiting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all the nodes 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of a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C9D39-EFDC-5442-813D-EBA758BA4BF1}"/>
              </a:ext>
            </a:extLst>
          </p:cNvPr>
          <p:cNvSpPr txBox="1"/>
          <p:nvPr/>
        </p:nvSpPr>
        <p:spPr>
          <a:xfrm>
            <a:off x="4563611" y="3875714"/>
            <a:ext cx="382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different type of Depth-First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2963338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94236" y="1757841"/>
            <a:ext cx="3077882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36235" y="1757841"/>
            <a:ext cx="289858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</p:txBody>
      </p:sp>
      <p:cxnSp>
        <p:nvCxnSpPr>
          <p:cNvPr id="38" name="Conector recto de flecha 37"/>
          <p:cNvCxnSpPr>
            <a:endCxn id="36" idx="0"/>
          </p:cNvCxnSpPr>
          <p:nvPr/>
        </p:nvCxnSpPr>
        <p:spPr>
          <a:xfrm>
            <a:off x="1733177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7501670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744652" y="1316812"/>
            <a:ext cx="575701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4590196" y="1075767"/>
            <a:ext cx="0" cy="2410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101432" y="2361273"/>
            <a:ext cx="2877711" cy="2765866"/>
            <a:chOff x="101432" y="4110424"/>
            <a:chExt cx="2877711" cy="2765866"/>
          </a:xfrm>
        </p:grpSpPr>
        <p:sp>
          <p:nvSpPr>
            <p:cNvPr id="43" name="CuadroTexto 42"/>
            <p:cNvSpPr txBox="1"/>
            <p:nvPr/>
          </p:nvSpPr>
          <p:spPr>
            <a:xfrm>
              <a:off x="101432" y="6168404"/>
              <a:ext cx="28777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“reading the tree” </a:t>
              </a:r>
            </a:p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(in the western world)</a:t>
              </a:r>
            </a:p>
          </p:txBody>
        </p:sp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941002"/>
              <a:chOff x="4321736" y="3523821"/>
              <a:chExt cx="3464274" cy="3268419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endCxn id="57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423354" y="4233911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407763" y="4817620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425403" y="5322132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372483" y="5887954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recto de flecha 68"/>
          <p:cNvCxnSpPr/>
          <p:nvPr/>
        </p:nvCxnSpPr>
        <p:spPr>
          <a:xfrm>
            <a:off x="4341763" y="2611977"/>
            <a:ext cx="0" cy="30722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endCxn id="75" idx="0"/>
          </p:cNvCxnSpPr>
          <p:nvPr/>
        </p:nvCxnSpPr>
        <p:spPr>
          <a:xfrm>
            <a:off x="8374070" y="2624602"/>
            <a:ext cx="1" cy="28226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 flipH="1">
            <a:off x="6316805" y="2619806"/>
            <a:ext cx="1" cy="3035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4324001" y="2624602"/>
            <a:ext cx="4050069" cy="49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3653593" y="293124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5713452" y="2939642"/>
            <a:ext cx="120670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7636404" y="2906862"/>
            <a:ext cx="147533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cxnSp>
        <p:nvCxnSpPr>
          <p:cNvPr id="76" name="Conector angular 75"/>
          <p:cNvCxnSpPr/>
          <p:nvPr/>
        </p:nvCxnSpPr>
        <p:spPr>
          <a:xfrm rot="10800000" flipV="1">
            <a:off x="5452887" y="1974051"/>
            <a:ext cx="583348" cy="6149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3228715" y="286486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3" name="Flecha derecha 92"/>
          <p:cNvSpPr/>
          <p:nvPr/>
        </p:nvSpPr>
        <p:spPr>
          <a:xfrm>
            <a:off x="3200207" y="297248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CuadroTexto 95"/>
          <p:cNvSpPr txBox="1"/>
          <p:nvPr/>
        </p:nvSpPr>
        <p:spPr>
          <a:xfrm>
            <a:off x="4302965" y="3349580"/>
            <a:ext cx="611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1.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97" name="Agrupar 96"/>
          <p:cNvGrpSpPr/>
          <p:nvPr/>
        </p:nvGrpSpPr>
        <p:grpSpPr>
          <a:xfrm>
            <a:off x="3078219" y="3479645"/>
            <a:ext cx="2057941" cy="1433651"/>
            <a:chOff x="5033900" y="3505837"/>
            <a:chExt cx="2390110" cy="1624194"/>
          </a:xfrm>
        </p:grpSpPr>
        <p:grpSp>
          <p:nvGrpSpPr>
            <p:cNvPr id="98" name="Agrupar 97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103" name="Elipse 102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104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6" name="Conector recto de flecha 105"/>
              <p:cNvCxnSpPr>
                <a:stCxn id="112" idx="3"/>
                <a:endCxn id="104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de flecha 106"/>
              <p:cNvCxnSpPr>
                <a:endCxn id="105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Elipse 107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9" name="Conector recto de flecha 108"/>
              <p:cNvCxnSpPr>
                <a:endCxn id="108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Elipse 109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1" name="Conector recto de flecha 110"/>
              <p:cNvCxnSpPr>
                <a:endCxn id="110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Elipse 111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4" name="Conector recto de flecha 113"/>
              <p:cNvCxnSpPr>
                <a:stCxn id="103" idx="3"/>
                <a:endCxn id="112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103" idx="5"/>
                <a:endCxn id="113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riángulo isósceles 98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Triángulo isósceles 99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6726383" y="4495046"/>
              <a:ext cx="6976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5033900" y="4816217"/>
              <a:ext cx="676999" cy="3138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116" name="CuadroTexto 115"/>
          <p:cNvSpPr txBox="1"/>
          <p:nvPr/>
        </p:nvSpPr>
        <p:spPr>
          <a:xfrm>
            <a:off x="0" y="162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Traversal: </a:t>
            </a:r>
          </a:p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 process of visiting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all the nodes 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of a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F39BF-E357-054A-AA52-7467C0B54329}"/>
              </a:ext>
            </a:extLst>
          </p:cNvPr>
          <p:cNvSpPr txBox="1"/>
          <p:nvPr/>
        </p:nvSpPr>
        <p:spPr>
          <a:xfrm>
            <a:off x="4646281" y="4548590"/>
            <a:ext cx="1804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 you visit the root node </a:t>
            </a:r>
          </a:p>
          <a:p>
            <a:r>
              <a:rPr lang="en-US" sz="1100" dirty="0"/>
              <a:t>2</a:t>
            </a:r>
            <a:r>
              <a:rPr lang="en-US" sz="1100" baseline="30000" dirty="0"/>
              <a:t>nd</a:t>
            </a:r>
            <a:r>
              <a:rPr lang="en-US" sz="1100" dirty="0"/>
              <a:t> you visit the left-subtree</a:t>
            </a:r>
          </a:p>
          <a:p>
            <a:r>
              <a:rPr lang="en-US" sz="1100" dirty="0"/>
              <a:t>3</a:t>
            </a:r>
            <a:r>
              <a:rPr lang="en-US" sz="1100" baseline="30000" dirty="0"/>
              <a:t>rd</a:t>
            </a:r>
            <a:r>
              <a:rPr lang="en-US" sz="1100" dirty="0"/>
              <a:t> you visit the right-subtree </a:t>
            </a:r>
          </a:p>
        </p:txBody>
      </p:sp>
    </p:spTree>
    <p:extLst>
      <p:ext uri="{BB962C8B-B14F-4D97-AF65-F5344CB8AC3E}">
        <p14:creationId xmlns:p14="http://schemas.microsoft.com/office/powerpoint/2010/main" val="3721735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94236" y="1757841"/>
            <a:ext cx="3077882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36235" y="1757841"/>
            <a:ext cx="289858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</p:txBody>
      </p:sp>
      <p:cxnSp>
        <p:nvCxnSpPr>
          <p:cNvPr id="38" name="Conector recto de flecha 37"/>
          <p:cNvCxnSpPr>
            <a:endCxn id="36" idx="0"/>
          </p:cNvCxnSpPr>
          <p:nvPr/>
        </p:nvCxnSpPr>
        <p:spPr>
          <a:xfrm>
            <a:off x="1733177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7501670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744652" y="1316812"/>
            <a:ext cx="575701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4590196" y="1075767"/>
            <a:ext cx="0" cy="2410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101432" y="2361273"/>
            <a:ext cx="2877711" cy="2765866"/>
            <a:chOff x="101432" y="4110424"/>
            <a:chExt cx="2877711" cy="2765866"/>
          </a:xfrm>
        </p:grpSpPr>
        <p:sp>
          <p:nvSpPr>
            <p:cNvPr id="43" name="CuadroTexto 42"/>
            <p:cNvSpPr txBox="1"/>
            <p:nvPr/>
          </p:nvSpPr>
          <p:spPr>
            <a:xfrm>
              <a:off x="101432" y="6168404"/>
              <a:ext cx="28777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“reading the tree” </a:t>
              </a:r>
            </a:p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(in the western world)</a:t>
              </a:r>
            </a:p>
          </p:txBody>
        </p:sp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941002"/>
              <a:chOff x="4321736" y="3523821"/>
              <a:chExt cx="3464274" cy="3268419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endCxn id="57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423354" y="4233911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407763" y="4817620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425403" y="5322132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372483" y="5887954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recto de flecha 68"/>
          <p:cNvCxnSpPr/>
          <p:nvPr/>
        </p:nvCxnSpPr>
        <p:spPr>
          <a:xfrm>
            <a:off x="4341763" y="2611977"/>
            <a:ext cx="0" cy="30722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endCxn id="75" idx="0"/>
          </p:cNvCxnSpPr>
          <p:nvPr/>
        </p:nvCxnSpPr>
        <p:spPr>
          <a:xfrm>
            <a:off x="8374070" y="2624602"/>
            <a:ext cx="1" cy="28226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 flipH="1">
            <a:off x="6316805" y="2619806"/>
            <a:ext cx="1" cy="3035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4324001" y="2624602"/>
            <a:ext cx="4050069" cy="49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3653593" y="293124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5713452" y="2939642"/>
            <a:ext cx="120670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7636404" y="2906862"/>
            <a:ext cx="147533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cxnSp>
        <p:nvCxnSpPr>
          <p:cNvPr id="76" name="Conector angular 75"/>
          <p:cNvCxnSpPr/>
          <p:nvPr/>
        </p:nvCxnSpPr>
        <p:spPr>
          <a:xfrm rot="10800000" flipV="1">
            <a:off x="5452887" y="1974051"/>
            <a:ext cx="583348" cy="6149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3228715" y="286486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3" name="Flecha derecha 92"/>
          <p:cNvSpPr/>
          <p:nvPr/>
        </p:nvSpPr>
        <p:spPr>
          <a:xfrm>
            <a:off x="3200207" y="297248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CuadroTexto 95"/>
          <p:cNvSpPr txBox="1"/>
          <p:nvPr/>
        </p:nvSpPr>
        <p:spPr>
          <a:xfrm>
            <a:off x="5278797" y="2869788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7" name="Flecha derecha 96"/>
          <p:cNvSpPr/>
          <p:nvPr/>
        </p:nvSpPr>
        <p:spPr>
          <a:xfrm>
            <a:off x="5250289" y="3119750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CuadroTexto 138"/>
          <p:cNvSpPr txBox="1"/>
          <p:nvPr/>
        </p:nvSpPr>
        <p:spPr>
          <a:xfrm>
            <a:off x="4302965" y="3349580"/>
            <a:ext cx="611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1.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0" name="CuadroTexto 139"/>
          <p:cNvSpPr txBox="1"/>
          <p:nvPr/>
        </p:nvSpPr>
        <p:spPr>
          <a:xfrm>
            <a:off x="6294509" y="335912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2.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5103316" y="3516595"/>
            <a:ext cx="2057941" cy="1401155"/>
            <a:chOff x="5033900" y="3505837"/>
            <a:chExt cx="2390110" cy="1587379"/>
          </a:xfrm>
        </p:grpSpPr>
        <p:grpSp>
          <p:nvGrpSpPr>
            <p:cNvPr id="98" name="Agrupar 97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99" name="Elipse 98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2" name="Conector recto de flecha 101"/>
              <p:cNvCxnSpPr>
                <a:stCxn id="108" idx="3"/>
                <a:endCxn id="100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>
                <a:endCxn id="101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ipse 103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5" name="Conector recto de flecha 104"/>
              <p:cNvCxnSpPr>
                <a:endCxn id="104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Elipse 105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7" name="Conector recto de flecha 106"/>
              <p:cNvCxnSpPr>
                <a:endCxn id="106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Elipse 107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108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0" name="Conector recto de flecha 109"/>
              <p:cNvCxnSpPr>
                <a:stCxn id="99" idx="3"/>
                <a:endCxn id="108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de flecha 110"/>
              <p:cNvCxnSpPr>
                <a:stCxn id="99" idx="5"/>
                <a:endCxn id="109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riángulo isósceles 112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Triángulo isósceles 116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6726383" y="4495046"/>
              <a:ext cx="6976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5033900" y="4816217"/>
              <a:ext cx="5613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1.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80" name="Agrupar 179"/>
          <p:cNvGrpSpPr/>
          <p:nvPr/>
        </p:nvGrpSpPr>
        <p:grpSpPr>
          <a:xfrm>
            <a:off x="3078219" y="3479645"/>
            <a:ext cx="2057941" cy="1433651"/>
            <a:chOff x="5033900" y="3505837"/>
            <a:chExt cx="2390110" cy="1624194"/>
          </a:xfrm>
        </p:grpSpPr>
        <p:grpSp>
          <p:nvGrpSpPr>
            <p:cNvPr id="181" name="Agrupar 180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186" name="Elipse 185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7" name="Elipse 186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8" name="Elipse 187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89" name="Conector recto de flecha 188"/>
              <p:cNvCxnSpPr>
                <a:stCxn id="195" idx="3"/>
                <a:endCxn id="187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de flecha 189"/>
              <p:cNvCxnSpPr>
                <a:endCxn id="188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Elipse 190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92" name="Conector recto de flecha 191"/>
              <p:cNvCxnSpPr>
                <a:endCxn id="191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Elipse 192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94" name="Conector recto de flecha 193"/>
              <p:cNvCxnSpPr>
                <a:endCxn id="193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Elipse 194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6" name="Elipse 195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97" name="Conector recto de flecha 196"/>
              <p:cNvCxnSpPr>
                <a:stCxn id="186" idx="3"/>
                <a:endCxn id="195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de flecha 197"/>
              <p:cNvCxnSpPr>
                <a:stCxn id="186" idx="5"/>
                <a:endCxn id="196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Triángulo isósceles 181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3" name="Triángulo isósceles 182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CuadroTexto 183"/>
            <p:cNvSpPr txBox="1"/>
            <p:nvPr/>
          </p:nvSpPr>
          <p:spPr>
            <a:xfrm>
              <a:off x="6726383" y="4495046"/>
              <a:ext cx="6976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85" name="CuadroTexto 184"/>
            <p:cNvSpPr txBox="1"/>
            <p:nvPr/>
          </p:nvSpPr>
          <p:spPr>
            <a:xfrm>
              <a:off x="5033900" y="4816217"/>
              <a:ext cx="676999" cy="3138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200" name="CuadroTexto 199"/>
          <p:cNvSpPr txBox="1"/>
          <p:nvPr/>
        </p:nvSpPr>
        <p:spPr>
          <a:xfrm>
            <a:off x="0" y="162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Traversal: </a:t>
            </a:r>
          </a:p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 process of visiting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all the nodes 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of a tree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4DA75A-986F-6C4F-B6AC-27BA1E42A2A5}"/>
              </a:ext>
            </a:extLst>
          </p:cNvPr>
          <p:cNvSpPr txBox="1"/>
          <p:nvPr/>
        </p:nvSpPr>
        <p:spPr>
          <a:xfrm>
            <a:off x="6860921" y="4572702"/>
            <a:ext cx="16706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 visit the left-subtree</a:t>
            </a:r>
          </a:p>
          <a:p>
            <a:r>
              <a:rPr lang="en-US" sz="1100" dirty="0"/>
              <a:t>2</a:t>
            </a:r>
            <a:r>
              <a:rPr lang="en-US" sz="1100" baseline="30000" dirty="0"/>
              <a:t>nd   </a:t>
            </a:r>
            <a:r>
              <a:rPr lang="en-US" sz="1100" dirty="0"/>
              <a:t>visit the root node </a:t>
            </a:r>
          </a:p>
          <a:p>
            <a:r>
              <a:rPr lang="en-US" sz="1100" dirty="0"/>
              <a:t>3</a:t>
            </a:r>
            <a:r>
              <a:rPr lang="en-US" sz="1100" baseline="30000" dirty="0"/>
              <a:t>rd</a:t>
            </a:r>
            <a:r>
              <a:rPr lang="en-US" sz="1100" dirty="0"/>
              <a:t>  visit the right-subtree </a:t>
            </a:r>
          </a:p>
        </p:txBody>
      </p:sp>
    </p:spTree>
    <p:extLst>
      <p:ext uri="{BB962C8B-B14F-4D97-AF65-F5344CB8AC3E}">
        <p14:creationId xmlns:p14="http://schemas.microsoft.com/office/powerpoint/2010/main" val="329851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94236" y="1757841"/>
            <a:ext cx="3077882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36235" y="1757841"/>
            <a:ext cx="289858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</p:txBody>
      </p:sp>
      <p:cxnSp>
        <p:nvCxnSpPr>
          <p:cNvPr id="38" name="Conector recto de flecha 37"/>
          <p:cNvCxnSpPr>
            <a:endCxn id="36" idx="0"/>
          </p:cNvCxnSpPr>
          <p:nvPr/>
        </p:nvCxnSpPr>
        <p:spPr>
          <a:xfrm>
            <a:off x="1733177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7501670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744652" y="1316812"/>
            <a:ext cx="575701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4590196" y="1075767"/>
            <a:ext cx="0" cy="2410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101432" y="2361273"/>
            <a:ext cx="2877711" cy="2765866"/>
            <a:chOff x="101432" y="4110424"/>
            <a:chExt cx="2877711" cy="2765866"/>
          </a:xfrm>
        </p:grpSpPr>
        <p:sp>
          <p:nvSpPr>
            <p:cNvPr id="43" name="CuadroTexto 42"/>
            <p:cNvSpPr txBox="1"/>
            <p:nvPr/>
          </p:nvSpPr>
          <p:spPr>
            <a:xfrm>
              <a:off x="101432" y="6168404"/>
              <a:ext cx="28777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“reading the tree” </a:t>
              </a:r>
            </a:p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(in the western world)</a:t>
              </a:r>
            </a:p>
          </p:txBody>
        </p:sp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941002"/>
              <a:chOff x="4321736" y="3523821"/>
              <a:chExt cx="3464274" cy="3268419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endCxn id="57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423354" y="4233911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407763" y="4817620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425403" y="5322132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372483" y="5887954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recto de flecha 68"/>
          <p:cNvCxnSpPr/>
          <p:nvPr/>
        </p:nvCxnSpPr>
        <p:spPr>
          <a:xfrm>
            <a:off x="4341763" y="2611977"/>
            <a:ext cx="0" cy="30722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endCxn id="75" idx="0"/>
          </p:cNvCxnSpPr>
          <p:nvPr/>
        </p:nvCxnSpPr>
        <p:spPr>
          <a:xfrm>
            <a:off x="8374070" y="2624602"/>
            <a:ext cx="1" cy="28226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 flipH="1">
            <a:off x="6316805" y="2619806"/>
            <a:ext cx="1" cy="3035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4324001" y="2624602"/>
            <a:ext cx="4050069" cy="49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3653593" y="293124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5713452" y="2939642"/>
            <a:ext cx="120670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7636404" y="2906862"/>
            <a:ext cx="147533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cxnSp>
        <p:nvCxnSpPr>
          <p:cNvPr id="76" name="Conector angular 75"/>
          <p:cNvCxnSpPr/>
          <p:nvPr/>
        </p:nvCxnSpPr>
        <p:spPr>
          <a:xfrm rot="10800000" flipV="1">
            <a:off x="5452887" y="1974051"/>
            <a:ext cx="583348" cy="6149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3228715" y="286486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3" name="Flecha derecha 92"/>
          <p:cNvSpPr/>
          <p:nvPr/>
        </p:nvSpPr>
        <p:spPr>
          <a:xfrm>
            <a:off x="3200207" y="297248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CuadroTexto 95"/>
          <p:cNvSpPr txBox="1"/>
          <p:nvPr/>
        </p:nvSpPr>
        <p:spPr>
          <a:xfrm>
            <a:off x="5278797" y="2869788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7" name="Flecha derecha 96"/>
          <p:cNvSpPr/>
          <p:nvPr/>
        </p:nvSpPr>
        <p:spPr>
          <a:xfrm>
            <a:off x="5250289" y="3119750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CuadroTexto 138"/>
          <p:cNvSpPr txBox="1"/>
          <p:nvPr/>
        </p:nvSpPr>
        <p:spPr>
          <a:xfrm>
            <a:off x="4302965" y="3349580"/>
            <a:ext cx="611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1.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0" name="CuadroTexto 139"/>
          <p:cNvSpPr txBox="1"/>
          <p:nvPr/>
        </p:nvSpPr>
        <p:spPr>
          <a:xfrm>
            <a:off x="6294509" y="335912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2.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5103316" y="3516595"/>
            <a:ext cx="2057941" cy="1401155"/>
            <a:chOff x="5033900" y="3505837"/>
            <a:chExt cx="2390110" cy="1587379"/>
          </a:xfrm>
        </p:grpSpPr>
        <p:grpSp>
          <p:nvGrpSpPr>
            <p:cNvPr id="98" name="Agrupar 97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99" name="Elipse 98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2" name="Conector recto de flecha 101"/>
              <p:cNvCxnSpPr>
                <a:stCxn id="108" idx="3"/>
                <a:endCxn id="100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>
                <a:endCxn id="101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ipse 103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5" name="Conector recto de flecha 104"/>
              <p:cNvCxnSpPr>
                <a:endCxn id="104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Elipse 105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7" name="Conector recto de flecha 106"/>
              <p:cNvCxnSpPr>
                <a:endCxn id="106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Elipse 107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108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0" name="Conector recto de flecha 109"/>
              <p:cNvCxnSpPr>
                <a:stCxn id="99" idx="3"/>
                <a:endCxn id="108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de flecha 110"/>
              <p:cNvCxnSpPr>
                <a:stCxn id="99" idx="5"/>
                <a:endCxn id="109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riángulo isósceles 112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Triángulo isósceles 116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6726383" y="4495046"/>
              <a:ext cx="6976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5033900" y="4816217"/>
              <a:ext cx="5613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1.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61" name="Agrupar 160"/>
          <p:cNvGrpSpPr/>
          <p:nvPr/>
        </p:nvGrpSpPr>
        <p:grpSpPr>
          <a:xfrm>
            <a:off x="7116682" y="3548159"/>
            <a:ext cx="2112180" cy="1401155"/>
            <a:chOff x="5033900" y="3505837"/>
            <a:chExt cx="2453104" cy="1587379"/>
          </a:xfrm>
        </p:grpSpPr>
        <p:grpSp>
          <p:nvGrpSpPr>
            <p:cNvPr id="162" name="Agrupar 161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167" name="Elipse 166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8" name="Elipse 167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9" name="Elipse 168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70" name="Conector recto de flecha 169"/>
              <p:cNvCxnSpPr>
                <a:stCxn id="176" idx="3"/>
                <a:endCxn id="168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cto de flecha 170"/>
              <p:cNvCxnSpPr>
                <a:endCxn id="169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Elipse 171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73" name="Conector recto de flecha 172"/>
              <p:cNvCxnSpPr>
                <a:endCxn id="172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Elipse 173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75" name="Conector recto de flecha 174"/>
              <p:cNvCxnSpPr>
                <a:endCxn id="174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Elipse 175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7" name="Elipse 176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78" name="Conector recto de flecha 177"/>
              <p:cNvCxnSpPr>
                <a:stCxn id="167" idx="3"/>
                <a:endCxn id="176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cto de flecha 178"/>
              <p:cNvCxnSpPr>
                <a:stCxn id="167" idx="5"/>
                <a:endCxn id="177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riángulo isósceles 162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4" name="Triángulo isósceles 163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6675523" y="4495047"/>
              <a:ext cx="811481" cy="3138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66" name="CuadroTexto 165"/>
            <p:cNvSpPr txBox="1"/>
            <p:nvPr/>
          </p:nvSpPr>
          <p:spPr>
            <a:xfrm>
              <a:off x="5033900" y="4816217"/>
              <a:ext cx="5613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1.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80" name="Agrupar 179"/>
          <p:cNvGrpSpPr/>
          <p:nvPr/>
        </p:nvGrpSpPr>
        <p:grpSpPr>
          <a:xfrm>
            <a:off x="3078219" y="3479645"/>
            <a:ext cx="2057941" cy="1433651"/>
            <a:chOff x="5033900" y="3505837"/>
            <a:chExt cx="2390110" cy="1624194"/>
          </a:xfrm>
        </p:grpSpPr>
        <p:grpSp>
          <p:nvGrpSpPr>
            <p:cNvPr id="181" name="Agrupar 180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186" name="Elipse 185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7" name="Elipse 186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8" name="Elipse 187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89" name="Conector recto de flecha 188"/>
              <p:cNvCxnSpPr>
                <a:stCxn id="195" idx="3"/>
                <a:endCxn id="187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de flecha 189"/>
              <p:cNvCxnSpPr>
                <a:endCxn id="188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Elipse 190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92" name="Conector recto de flecha 191"/>
              <p:cNvCxnSpPr>
                <a:endCxn id="191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Elipse 192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94" name="Conector recto de flecha 193"/>
              <p:cNvCxnSpPr>
                <a:endCxn id="193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Elipse 194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6" name="Elipse 195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97" name="Conector recto de flecha 196"/>
              <p:cNvCxnSpPr>
                <a:stCxn id="186" idx="3"/>
                <a:endCxn id="195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de flecha 197"/>
              <p:cNvCxnSpPr>
                <a:stCxn id="186" idx="5"/>
                <a:endCxn id="196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Triángulo isósceles 181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3" name="Triángulo isósceles 182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CuadroTexto 183"/>
            <p:cNvSpPr txBox="1"/>
            <p:nvPr/>
          </p:nvSpPr>
          <p:spPr>
            <a:xfrm>
              <a:off x="6726383" y="4495046"/>
              <a:ext cx="6976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85" name="CuadroTexto 184"/>
            <p:cNvSpPr txBox="1"/>
            <p:nvPr/>
          </p:nvSpPr>
          <p:spPr>
            <a:xfrm>
              <a:off x="5033900" y="4816217"/>
              <a:ext cx="676999" cy="3138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199" name="CuadroTexto 198"/>
          <p:cNvSpPr txBox="1"/>
          <p:nvPr/>
        </p:nvSpPr>
        <p:spPr>
          <a:xfrm>
            <a:off x="8322644" y="333466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3.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7226945" y="2842751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114" name="Flecha derecha 113"/>
          <p:cNvSpPr/>
          <p:nvPr/>
        </p:nvSpPr>
        <p:spPr>
          <a:xfrm>
            <a:off x="7187489" y="3256948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CuadroTexto 114"/>
          <p:cNvSpPr txBox="1"/>
          <p:nvPr/>
        </p:nvSpPr>
        <p:spPr>
          <a:xfrm>
            <a:off x="0" y="162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Traversal: </a:t>
            </a:r>
          </a:p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 process of visiting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all the nodes 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of a tree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4C99E9-66D4-E94E-BE8B-7D60FD047B04}"/>
              </a:ext>
            </a:extLst>
          </p:cNvPr>
          <p:cNvSpPr txBox="1"/>
          <p:nvPr/>
        </p:nvSpPr>
        <p:spPr>
          <a:xfrm>
            <a:off x="7511780" y="4709320"/>
            <a:ext cx="16182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baseline="30000" dirty="0"/>
              <a:t>st</a:t>
            </a:r>
            <a:r>
              <a:rPr lang="en-US" sz="900" dirty="0"/>
              <a:t>  visit the left-subtree</a:t>
            </a:r>
          </a:p>
          <a:p>
            <a:r>
              <a:rPr lang="en-US" sz="900" dirty="0"/>
              <a:t>2</a:t>
            </a:r>
            <a:r>
              <a:rPr lang="en-US" sz="900" baseline="30000" dirty="0"/>
              <a:t>nd   </a:t>
            </a:r>
            <a:r>
              <a:rPr lang="en-US" sz="900" dirty="0"/>
              <a:t>visit the right-subtree </a:t>
            </a:r>
          </a:p>
          <a:p>
            <a:r>
              <a:rPr lang="en-US" sz="900" dirty="0"/>
              <a:t>3</a:t>
            </a:r>
            <a:r>
              <a:rPr lang="en-US" sz="900" baseline="30000" dirty="0"/>
              <a:t>rd</a:t>
            </a:r>
            <a:r>
              <a:rPr lang="en-US" sz="900" dirty="0"/>
              <a:t>  visit the root </a:t>
            </a:r>
          </a:p>
        </p:txBody>
      </p:sp>
    </p:spTree>
    <p:extLst>
      <p:ext uri="{BB962C8B-B14F-4D97-AF65-F5344CB8AC3E}">
        <p14:creationId xmlns:p14="http://schemas.microsoft.com/office/powerpoint/2010/main" val="81242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494CB-B023-EB4C-8BF3-B5AAC3264920}"/>
              </a:ext>
            </a:extLst>
          </p:cNvPr>
          <p:cNvSpPr txBox="1"/>
          <p:nvPr/>
        </p:nvSpPr>
        <p:spPr>
          <a:xfrm>
            <a:off x="1075271" y="42152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B12D8-4EFF-4947-B764-98A38C7994B8}"/>
              </a:ext>
            </a:extLst>
          </p:cNvPr>
          <p:cNvSpPr txBox="1"/>
          <p:nvPr/>
        </p:nvSpPr>
        <p:spPr>
          <a:xfrm>
            <a:off x="1584993" y="948647"/>
            <a:ext cx="322402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tree Traversal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GB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-Order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GB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-Order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GB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-Order</a:t>
            </a:r>
          </a:p>
          <a:p>
            <a:pPr lvl="2"/>
            <a:endParaRPr lang="en-GB" dirty="0">
              <a:latin typeface="Roboto Slab" pitchFamily="2" charset="0"/>
              <a:ea typeface="Roboto Slab" pitchFamily="2" charset="0"/>
            </a:endParaRPr>
          </a:p>
          <a:p>
            <a:pPr marL="1028700" lvl="2" indent="-342900">
              <a:buFont typeface="+mj-lt"/>
              <a:buAutoNum type="arabicPeriod"/>
            </a:pPr>
            <a:endParaRPr lang="en-GB" dirty="0">
              <a:latin typeface="Roboto Slab" pitchFamily="2" charset="0"/>
              <a:ea typeface="Roboto Slab" pitchFamily="2" charset="0"/>
            </a:endParaRPr>
          </a:p>
          <a:p>
            <a:pPr marL="1028700" lvl="2" indent="-342900">
              <a:buFont typeface="+mj-lt"/>
              <a:buAutoNum type="arabicPeriod"/>
            </a:pPr>
            <a:endParaRPr lang="en-GB" dirty="0">
              <a:latin typeface="Roboto Slab" pitchFamily="2" charset="0"/>
              <a:ea typeface="Roboto Slab" pitchFamily="2" charset="0"/>
            </a:endParaRPr>
          </a:p>
          <a:p>
            <a:pPr marL="685800" lvl="1" indent="-342900">
              <a:buFont typeface="+mj-lt"/>
              <a:buAutoNum type="arabicPeriod"/>
            </a:pPr>
            <a:endParaRPr lang="en-GB" dirty="0">
              <a:latin typeface="Roboto Slab" pitchFamily="2" charset="0"/>
              <a:ea typeface="Roboto Slab" pitchFamily="2" charset="0"/>
            </a:endParaRPr>
          </a:p>
          <a:p>
            <a:pPr marL="1028700" lvl="2" indent="-342900">
              <a:buFont typeface="+mj-lt"/>
              <a:buAutoNum type="arabicPeriod"/>
            </a:pPr>
            <a:endParaRPr lang="en-GB" dirty="0">
              <a:latin typeface="Roboto Slab" pitchFamily="2" charset="0"/>
              <a:ea typeface="Roboto Slab" pitchFamily="2" charset="0"/>
            </a:endParaRP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0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Depth-First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 Traversal 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B9B6E-9DEC-F346-9E7B-51F5130BB5A4}"/>
              </a:ext>
            </a:extLst>
          </p:cNvPr>
          <p:cNvSpPr txBox="1"/>
          <p:nvPr/>
        </p:nvSpPr>
        <p:spPr>
          <a:xfrm>
            <a:off x="2135946" y="2130803"/>
            <a:ext cx="616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3-different ways of traversing a binary using depth-first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13503247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36201" y="291905"/>
            <a:ext cx="120670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91355" y="244145"/>
            <a:ext cx="147533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601546" y="222051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3573038" y="472013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1369098" y="742370"/>
            <a:ext cx="611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1.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617258" y="71138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2.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2" name="Agrupar 11"/>
          <p:cNvGrpSpPr/>
          <p:nvPr/>
        </p:nvGrpSpPr>
        <p:grpSpPr>
          <a:xfrm>
            <a:off x="3426065" y="868858"/>
            <a:ext cx="2057941" cy="1401155"/>
            <a:chOff x="5033900" y="3505837"/>
            <a:chExt cx="2390110" cy="1587379"/>
          </a:xfrm>
        </p:grpSpPr>
        <p:grpSp>
          <p:nvGrpSpPr>
            <p:cNvPr id="13" name="Agrupar 12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18" name="Elipse 17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Conector recto de flecha 20"/>
              <p:cNvCxnSpPr>
                <a:stCxn id="27" idx="3"/>
                <a:endCxn id="19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>
                <a:endCxn id="20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lipse 22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4" name="Conector recto de flecha 23"/>
              <p:cNvCxnSpPr>
                <a:endCxn id="23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Elipse 24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6" name="Conector recto de flecha 25"/>
              <p:cNvCxnSpPr>
                <a:endCxn id="25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ipse 26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9" name="Conector recto de flecha 28"/>
              <p:cNvCxnSpPr>
                <a:stCxn id="18" idx="3"/>
                <a:endCxn id="27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>
                <a:stCxn id="18" idx="5"/>
                <a:endCxn id="28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riángulo isósceles 13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Triángulo isósceles 14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726383" y="4495046"/>
              <a:ext cx="6976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033900" y="4816217"/>
              <a:ext cx="5613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1.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6871633" y="885442"/>
            <a:ext cx="2112180" cy="1401155"/>
            <a:chOff x="5033900" y="3505837"/>
            <a:chExt cx="2453104" cy="1587379"/>
          </a:xfrm>
        </p:grpSpPr>
        <p:grpSp>
          <p:nvGrpSpPr>
            <p:cNvPr id="32" name="Agrupar 31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0" name="Conector recto de flecha 39"/>
              <p:cNvCxnSpPr>
                <a:stCxn id="46" idx="3"/>
                <a:endCxn id="38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>
                <a:endCxn id="39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lipse 41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2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5" name="Conector recto de flecha 44"/>
              <p:cNvCxnSpPr>
                <a:endCxn id="44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ipse 45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8" name="Conector recto de flecha 47"/>
              <p:cNvCxnSpPr>
                <a:stCxn id="37" idx="3"/>
                <a:endCxn id="46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de flecha 48"/>
              <p:cNvCxnSpPr>
                <a:stCxn id="37" idx="5"/>
                <a:endCxn id="47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riángulo isósceles 32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Triángulo isósceles 33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675523" y="4495047"/>
              <a:ext cx="811481" cy="3138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033900" y="4816217"/>
              <a:ext cx="5613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1.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144352" y="872435"/>
            <a:ext cx="2057941" cy="1433651"/>
            <a:chOff x="5033900" y="3505837"/>
            <a:chExt cx="2390110" cy="1624194"/>
          </a:xfrm>
        </p:grpSpPr>
        <p:grpSp>
          <p:nvGrpSpPr>
            <p:cNvPr id="51" name="Agrupar 50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56" name="Elipse 55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stCxn id="65" idx="3"/>
                <a:endCxn id="57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2" name="Conector recto de flecha 61"/>
              <p:cNvCxnSpPr>
                <a:endCxn id="61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Elipse 62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4" name="Conector recto de flecha 63"/>
              <p:cNvCxnSpPr>
                <a:endCxn id="63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Elipse 64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7" name="Conector recto de flecha 66"/>
              <p:cNvCxnSpPr>
                <a:stCxn id="56" idx="3"/>
                <a:endCxn id="65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>
                <a:stCxn id="56" idx="5"/>
                <a:endCxn id="66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riángulo isósceles 51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Triángulo isósceles 52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726383" y="4495046"/>
              <a:ext cx="6976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5033900" y="4816217"/>
              <a:ext cx="676999" cy="3138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69" name="CuadroTexto 68"/>
          <p:cNvSpPr txBox="1"/>
          <p:nvPr/>
        </p:nvSpPr>
        <p:spPr>
          <a:xfrm>
            <a:off x="8077595" y="67194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3.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981896" y="18003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71" name="Flecha derecha 70"/>
          <p:cNvSpPr/>
          <p:nvPr/>
        </p:nvSpPr>
        <p:spPr>
          <a:xfrm>
            <a:off x="6942440" y="594231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211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36201" y="291905"/>
            <a:ext cx="120670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91355" y="244145"/>
            <a:ext cx="147533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601546" y="222051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3573038" y="472013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1369098" y="742370"/>
            <a:ext cx="611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1.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617258" y="71138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2.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2" name="Agrupar 11"/>
          <p:cNvGrpSpPr/>
          <p:nvPr/>
        </p:nvGrpSpPr>
        <p:grpSpPr>
          <a:xfrm>
            <a:off x="3426065" y="868858"/>
            <a:ext cx="2057941" cy="1401155"/>
            <a:chOff x="5033900" y="3505837"/>
            <a:chExt cx="2390110" cy="1587379"/>
          </a:xfrm>
        </p:grpSpPr>
        <p:grpSp>
          <p:nvGrpSpPr>
            <p:cNvPr id="13" name="Agrupar 12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18" name="Elipse 17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Conector recto de flecha 20"/>
              <p:cNvCxnSpPr>
                <a:stCxn id="27" idx="3"/>
                <a:endCxn id="19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>
                <a:endCxn id="20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lipse 22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4" name="Conector recto de flecha 23"/>
              <p:cNvCxnSpPr>
                <a:endCxn id="23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Elipse 24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6" name="Conector recto de flecha 25"/>
              <p:cNvCxnSpPr>
                <a:endCxn id="25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ipse 26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9" name="Conector recto de flecha 28"/>
              <p:cNvCxnSpPr>
                <a:stCxn id="18" idx="3"/>
                <a:endCxn id="27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>
                <a:stCxn id="18" idx="5"/>
                <a:endCxn id="28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riángulo isósceles 13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Triángulo isósceles 14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726383" y="4495046"/>
              <a:ext cx="6976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033900" y="4816217"/>
              <a:ext cx="5613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1.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6871633" y="885442"/>
            <a:ext cx="2112180" cy="1401155"/>
            <a:chOff x="5033900" y="3505837"/>
            <a:chExt cx="2453104" cy="1587379"/>
          </a:xfrm>
        </p:grpSpPr>
        <p:grpSp>
          <p:nvGrpSpPr>
            <p:cNvPr id="32" name="Agrupar 31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0" name="Conector recto de flecha 39"/>
              <p:cNvCxnSpPr>
                <a:stCxn id="46" idx="3"/>
                <a:endCxn id="38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>
                <a:endCxn id="39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lipse 41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2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5" name="Conector recto de flecha 44"/>
              <p:cNvCxnSpPr>
                <a:endCxn id="44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ipse 45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8" name="Conector recto de flecha 47"/>
              <p:cNvCxnSpPr>
                <a:stCxn id="37" idx="3"/>
                <a:endCxn id="46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de flecha 48"/>
              <p:cNvCxnSpPr>
                <a:stCxn id="37" idx="5"/>
                <a:endCxn id="47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riángulo isósceles 32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Triángulo isósceles 33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675523" y="4495047"/>
              <a:ext cx="811481" cy="3138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033900" y="4816217"/>
              <a:ext cx="5613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1.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144352" y="872435"/>
            <a:ext cx="2057941" cy="1433651"/>
            <a:chOff x="5033900" y="3505837"/>
            <a:chExt cx="2390110" cy="1624194"/>
          </a:xfrm>
        </p:grpSpPr>
        <p:grpSp>
          <p:nvGrpSpPr>
            <p:cNvPr id="51" name="Agrupar 50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56" name="Elipse 55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stCxn id="65" idx="3"/>
                <a:endCxn id="57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2" name="Conector recto de flecha 61"/>
              <p:cNvCxnSpPr>
                <a:endCxn id="61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Elipse 62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4" name="Conector recto de flecha 63"/>
              <p:cNvCxnSpPr>
                <a:endCxn id="63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Elipse 64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7" name="Conector recto de flecha 66"/>
              <p:cNvCxnSpPr>
                <a:stCxn id="56" idx="3"/>
                <a:endCxn id="65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>
                <a:stCxn id="56" idx="5"/>
                <a:endCxn id="66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riángulo isósceles 51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Triángulo isósceles 52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726383" y="4495046"/>
              <a:ext cx="6976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5033900" y="4816217"/>
              <a:ext cx="676999" cy="3138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69" name="CuadroTexto 68"/>
          <p:cNvSpPr txBox="1"/>
          <p:nvPr/>
        </p:nvSpPr>
        <p:spPr>
          <a:xfrm>
            <a:off x="8077595" y="67194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3.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981896" y="18003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71" name="Flecha derecha 70"/>
          <p:cNvSpPr/>
          <p:nvPr/>
        </p:nvSpPr>
        <p:spPr>
          <a:xfrm>
            <a:off x="6942440" y="594231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2" name="Agrupar 71"/>
          <p:cNvGrpSpPr/>
          <p:nvPr/>
        </p:nvGrpSpPr>
        <p:grpSpPr>
          <a:xfrm>
            <a:off x="3181190" y="2716317"/>
            <a:ext cx="2666515" cy="1877437"/>
            <a:chOff x="3127606" y="3939789"/>
            <a:chExt cx="2666515" cy="1877437"/>
          </a:xfrm>
          <a:solidFill>
            <a:schemeClr val="accent5"/>
          </a:solidFill>
        </p:grpSpPr>
        <p:sp>
          <p:nvSpPr>
            <p:cNvPr id="73" name="CuadroTexto 72"/>
            <p:cNvSpPr txBox="1"/>
            <p:nvPr/>
          </p:nvSpPr>
          <p:spPr>
            <a:xfrm>
              <a:off x="3127606" y="3939789"/>
              <a:ext cx="2666515" cy="1877437"/>
            </a:xfrm>
            <a:prstGeom prst="rect">
              <a:avLst/>
            </a:prstGeom>
            <a:grpFill/>
            <a:ln>
              <a:solidFill>
                <a:srgbClr val="3C8C9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 err="1">
                  <a:latin typeface="Consolas"/>
                  <a:cs typeface="Consolas"/>
                </a:rPr>
                <a:t>function</a:t>
              </a:r>
              <a:r>
                <a:rPr lang="es-ES" sz="1600" dirty="0">
                  <a:latin typeface="Consolas"/>
                  <a:cs typeface="Consolas"/>
                </a:rPr>
                <a:t> in-</a:t>
              </a:r>
              <a:r>
                <a:rPr lang="es-ES" sz="1600" dirty="0" err="1">
                  <a:latin typeface="Consolas"/>
                  <a:cs typeface="Consolas"/>
                </a:rPr>
                <a:t>order</a:t>
              </a:r>
              <a:r>
                <a:rPr lang="es-ES" sz="1600" dirty="0">
                  <a:latin typeface="Consolas"/>
                  <a:cs typeface="Consolas"/>
                </a:rPr>
                <a:t>(T)</a:t>
              </a:r>
            </a:p>
            <a:p>
              <a:r>
                <a:rPr lang="es-ES" sz="1600" dirty="0">
                  <a:latin typeface="Consolas"/>
                  <a:cs typeface="Consolas"/>
                </a:rPr>
                <a:t> </a:t>
              </a:r>
              <a:r>
                <a:rPr lang="es-ES" sz="1600" b="1" dirty="0">
                  <a:latin typeface="Consolas"/>
                  <a:cs typeface="Consolas"/>
                </a:rPr>
                <a:t> </a:t>
              </a:r>
              <a:r>
                <a:rPr lang="es-ES" sz="1600" b="1" dirty="0" err="1">
                  <a:latin typeface="Consolas"/>
                  <a:cs typeface="Consolas"/>
                </a:rPr>
                <a:t>if</a:t>
              </a:r>
              <a:r>
                <a:rPr lang="es-ES" sz="1600" b="1" dirty="0">
                  <a:latin typeface="Consolas"/>
                  <a:cs typeface="Consolas"/>
                </a:rPr>
                <a:t> </a:t>
              </a:r>
              <a:r>
                <a:rPr lang="es-ES" sz="1600" dirty="0">
                  <a:latin typeface="Consolas"/>
                  <a:cs typeface="Consolas"/>
                </a:rPr>
                <a:t>!ISEMPTY(T) </a:t>
              </a:r>
              <a:r>
                <a:rPr lang="es-ES" sz="1600" b="1" dirty="0" err="1">
                  <a:latin typeface="Consolas"/>
                  <a:cs typeface="Consolas"/>
                </a:rPr>
                <a:t>then</a:t>
              </a:r>
              <a:endParaRPr lang="es-ES" sz="1600" b="1" dirty="0">
                <a:latin typeface="Consolas"/>
                <a:cs typeface="Consolas"/>
              </a:endParaRPr>
            </a:p>
            <a:p>
              <a:r>
                <a:rPr lang="es-ES" sz="1600" dirty="0">
                  <a:latin typeface="Consolas"/>
                  <a:cs typeface="Consolas"/>
                </a:rPr>
                <a:t>    in-</a:t>
              </a:r>
              <a:r>
                <a:rPr lang="es-ES" sz="1600" dirty="0" err="1">
                  <a:latin typeface="Consolas"/>
                  <a:cs typeface="Consolas"/>
                </a:rPr>
                <a:t>order</a:t>
              </a:r>
              <a:r>
                <a:rPr lang="es-ES" sz="1600" dirty="0">
                  <a:latin typeface="Consolas"/>
                  <a:cs typeface="Consolas"/>
                </a:rPr>
                <a:t>(</a:t>
              </a:r>
              <a:r>
                <a:rPr lang="es-ES" sz="1600" dirty="0" err="1">
                  <a:latin typeface="Consolas"/>
                  <a:cs typeface="Consolas"/>
                </a:rPr>
                <a:t>left</a:t>
              </a:r>
              <a:r>
                <a:rPr lang="es-ES" sz="1600" dirty="0">
                  <a:latin typeface="Consolas"/>
                  <a:cs typeface="Consolas"/>
                </a:rPr>
                <a:t>(T))</a:t>
              </a:r>
            </a:p>
            <a:p>
              <a:r>
                <a:rPr lang="es-ES" sz="1600" dirty="0">
                  <a:latin typeface="Consolas"/>
                  <a:cs typeface="Consolas"/>
                </a:rPr>
                <a:t>    </a:t>
              </a:r>
              <a:r>
                <a:rPr lang="es-ES" sz="1600" dirty="0" err="1">
                  <a:solidFill>
                    <a:srgbClr val="FF0000"/>
                  </a:solidFill>
                  <a:latin typeface="Consolas"/>
                  <a:cs typeface="Consolas"/>
                </a:rPr>
                <a:t>visit</a:t>
              </a:r>
              <a:r>
                <a:rPr lang="es-ES" sz="1600" dirty="0">
                  <a:solidFill>
                    <a:srgbClr val="FF0000"/>
                  </a:solidFill>
                  <a:latin typeface="Consolas"/>
                  <a:cs typeface="Consolas"/>
                </a:rPr>
                <a:t>(</a:t>
              </a:r>
              <a:r>
                <a:rPr lang="es-ES" sz="1600" dirty="0" err="1">
                  <a:solidFill>
                    <a:srgbClr val="FF0000"/>
                  </a:solidFill>
                  <a:latin typeface="Consolas"/>
                  <a:cs typeface="Consolas"/>
                </a:rPr>
                <a:t>root</a:t>
              </a:r>
              <a:r>
                <a:rPr lang="es-ES" sz="1600" dirty="0">
                  <a:solidFill>
                    <a:srgbClr val="FF0000"/>
                  </a:solidFill>
                  <a:latin typeface="Consolas"/>
                  <a:cs typeface="Consolas"/>
                </a:rPr>
                <a:t>(T))</a:t>
              </a:r>
            </a:p>
            <a:p>
              <a:r>
                <a:rPr lang="es-ES" sz="1600" dirty="0">
                  <a:latin typeface="Consolas"/>
                  <a:cs typeface="Consolas"/>
                </a:rPr>
                <a:t>    in-</a:t>
              </a:r>
              <a:r>
                <a:rPr lang="es-ES" sz="1600" dirty="0" err="1">
                  <a:latin typeface="Consolas"/>
                  <a:cs typeface="Consolas"/>
                </a:rPr>
                <a:t>order</a:t>
              </a:r>
              <a:r>
                <a:rPr lang="es-ES" sz="1600" dirty="0">
                  <a:latin typeface="Consolas"/>
                  <a:cs typeface="Consolas"/>
                </a:rPr>
                <a:t>(</a:t>
              </a:r>
              <a:r>
                <a:rPr lang="es-ES" sz="1600" dirty="0" err="1">
                  <a:latin typeface="Consolas"/>
                  <a:cs typeface="Consolas"/>
                </a:rPr>
                <a:t>right</a:t>
              </a:r>
              <a:r>
                <a:rPr lang="es-ES" sz="1600" dirty="0">
                  <a:latin typeface="Consolas"/>
                  <a:cs typeface="Consolas"/>
                </a:rPr>
                <a:t>(T))</a:t>
              </a:r>
            </a:p>
            <a:p>
              <a:r>
                <a:rPr lang="es-ES" sz="1600" b="1" dirty="0">
                  <a:latin typeface="Consolas"/>
                  <a:cs typeface="Consolas"/>
                </a:rPr>
                <a:t> </a:t>
              </a:r>
              <a:r>
                <a:rPr lang="es-ES" sz="1600" b="1" dirty="0" err="1">
                  <a:latin typeface="Consolas"/>
                  <a:cs typeface="Consolas"/>
                </a:rPr>
                <a:t>end</a:t>
              </a:r>
              <a:r>
                <a:rPr lang="es-ES" sz="1600" b="1" dirty="0">
                  <a:latin typeface="Consolas"/>
                  <a:cs typeface="Consolas"/>
                </a:rPr>
                <a:t> </a:t>
              </a:r>
              <a:r>
                <a:rPr lang="es-ES" sz="1600" b="1" dirty="0" err="1">
                  <a:latin typeface="Consolas"/>
                  <a:cs typeface="Consolas"/>
                </a:rPr>
                <a:t>if</a:t>
              </a:r>
              <a:endParaRPr lang="es-ES" sz="1600" b="1" dirty="0">
                <a:latin typeface="Consolas"/>
                <a:cs typeface="Consolas"/>
              </a:endParaRPr>
            </a:p>
            <a:p>
              <a:r>
                <a:rPr lang="es-ES" sz="1600" b="1" dirty="0" err="1">
                  <a:latin typeface="Consolas"/>
                  <a:cs typeface="Consolas"/>
                </a:rPr>
                <a:t>end</a:t>
              </a:r>
              <a:r>
                <a:rPr lang="es-ES" sz="1600" b="1" dirty="0">
                  <a:latin typeface="Consolas"/>
                  <a:cs typeface="Consolas"/>
                </a:rPr>
                <a:t> </a:t>
              </a:r>
              <a:r>
                <a:rPr lang="es-ES" sz="1600" b="1" dirty="0" err="1">
                  <a:latin typeface="Consolas"/>
                  <a:cs typeface="Consolas"/>
                </a:rPr>
                <a:t>function</a:t>
              </a:r>
              <a:endParaRPr lang="es-ES" sz="1600" b="1" dirty="0">
                <a:latin typeface="Consolas"/>
                <a:cs typeface="Consolas"/>
              </a:endParaRPr>
            </a:p>
          </p:txBody>
        </p:sp>
        <p:sp>
          <p:nvSpPr>
            <p:cNvPr id="74" name="Flecha derecha 73"/>
            <p:cNvSpPr/>
            <p:nvPr/>
          </p:nvSpPr>
          <p:spPr>
            <a:xfrm>
              <a:off x="3288827" y="4770074"/>
              <a:ext cx="251510" cy="172755"/>
            </a:xfrm>
            <a:prstGeom prst="rightArrow">
              <a:avLst/>
            </a:prstGeom>
            <a:solidFill>
              <a:srgbClr val="FF0000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6206937" y="2732597"/>
            <a:ext cx="2892138" cy="1815882"/>
            <a:chOff x="6234425" y="3956069"/>
            <a:chExt cx="2892138" cy="1815882"/>
          </a:xfrm>
          <a:solidFill>
            <a:schemeClr val="accent5"/>
          </a:solidFill>
        </p:grpSpPr>
        <p:sp>
          <p:nvSpPr>
            <p:cNvPr id="76" name="CuadroTexto 75"/>
            <p:cNvSpPr txBox="1"/>
            <p:nvPr/>
          </p:nvSpPr>
          <p:spPr>
            <a:xfrm>
              <a:off x="6234425" y="3956069"/>
              <a:ext cx="2892138" cy="1815882"/>
            </a:xfrm>
            <a:prstGeom prst="rect">
              <a:avLst/>
            </a:prstGeom>
            <a:grpFill/>
            <a:ln>
              <a:solidFill>
                <a:srgbClr val="3C8C9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 err="1">
                  <a:latin typeface="Consolas"/>
                  <a:cs typeface="Consolas"/>
                </a:rPr>
                <a:t>function</a:t>
              </a:r>
              <a:r>
                <a:rPr lang="es-ES" sz="1600" dirty="0">
                  <a:latin typeface="Consolas"/>
                  <a:cs typeface="Consolas"/>
                </a:rPr>
                <a:t> post-</a:t>
              </a:r>
              <a:r>
                <a:rPr lang="es-ES" sz="1600" dirty="0" err="1">
                  <a:latin typeface="Consolas"/>
                  <a:cs typeface="Consolas"/>
                </a:rPr>
                <a:t>order</a:t>
              </a:r>
              <a:r>
                <a:rPr lang="es-ES" sz="1600" dirty="0">
                  <a:latin typeface="Consolas"/>
                  <a:cs typeface="Consolas"/>
                </a:rPr>
                <a:t>(T)</a:t>
              </a:r>
            </a:p>
            <a:p>
              <a:r>
                <a:rPr lang="es-ES" sz="1600" dirty="0">
                  <a:latin typeface="Consolas"/>
                  <a:cs typeface="Consolas"/>
                </a:rPr>
                <a:t> </a:t>
              </a:r>
              <a:r>
                <a:rPr lang="es-ES" sz="1600" b="1" dirty="0">
                  <a:latin typeface="Consolas"/>
                  <a:cs typeface="Consolas"/>
                </a:rPr>
                <a:t> </a:t>
              </a:r>
              <a:r>
                <a:rPr lang="es-ES" sz="1600" b="1" dirty="0" err="1">
                  <a:latin typeface="Consolas"/>
                  <a:cs typeface="Consolas"/>
                </a:rPr>
                <a:t>if</a:t>
              </a:r>
              <a:r>
                <a:rPr lang="es-ES" sz="1600" b="1" dirty="0">
                  <a:latin typeface="Consolas"/>
                  <a:cs typeface="Consolas"/>
                </a:rPr>
                <a:t> </a:t>
              </a:r>
              <a:r>
                <a:rPr lang="es-ES" sz="1600" dirty="0">
                  <a:latin typeface="Consolas"/>
                  <a:cs typeface="Consolas"/>
                </a:rPr>
                <a:t>!ISEMPTY(T) </a:t>
              </a:r>
              <a:r>
                <a:rPr lang="es-ES" sz="1600" b="1" dirty="0" err="1">
                  <a:latin typeface="Consolas"/>
                  <a:cs typeface="Consolas"/>
                </a:rPr>
                <a:t>then</a:t>
              </a:r>
              <a:endParaRPr lang="es-ES" sz="1600" b="1" dirty="0">
                <a:latin typeface="Consolas"/>
                <a:cs typeface="Consolas"/>
              </a:endParaRPr>
            </a:p>
            <a:p>
              <a:r>
                <a:rPr lang="es-ES" sz="1600" dirty="0">
                  <a:latin typeface="Consolas"/>
                  <a:cs typeface="Consolas"/>
                </a:rPr>
                <a:t>    post-</a:t>
              </a:r>
              <a:r>
                <a:rPr lang="es-ES" sz="1600" dirty="0" err="1">
                  <a:latin typeface="Consolas"/>
                  <a:cs typeface="Consolas"/>
                </a:rPr>
                <a:t>order</a:t>
              </a:r>
              <a:r>
                <a:rPr lang="es-ES" sz="1600" dirty="0">
                  <a:latin typeface="Consolas"/>
                  <a:cs typeface="Consolas"/>
                </a:rPr>
                <a:t>(</a:t>
              </a:r>
              <a:r>
                <a:rPr lang="es-ES" sz="1600" dirty="0" err="1">
                  <a:latin typeface="Consolas"/>
                  <a:cs typeface="Consolas"/>
                </a:rPr>
                <a:t>left</a:t>
              </a:r>
              <a:r>
                <a:rPr lang="es-ES" sz="1600" dirty="0">
                  <a:latin typeface="Consolas"/>
                  <a:cs typeface="Consolas"/>
                </a:rPr>
                <a:t>(T))</a:t>
              </a:r>
            </a:p>
            <a:p>
              <a:r>
                <a:rPr lang="es-ES" sz="1600" dirty="0">
                  <a:latin typeface="Consolas"/>
                  <a:cs typeface="Consolas"/>
                </a:rPr>
                <a:t>    post-</a:t>
              </a:r>
              <a:r>
                <a:rPr lang="es-ES" sz="1600" dirty="0" err="1">
                  <a:latin typeface="Consolas"/>
                  <a:cs typeface="Consolas"/>
                </a:rPr>
                <a:t>order</a:t>
              </a:r>
              <a:r>
                <a:rPr lang="es-ES" sz="1600" dirty="0">
                  <a:latin typeface="Consolas"/>
                  <a:cs typeface="Consolas"/>
                </a:rPr>
                <a:t>(</a:t>
              </a:r>
              <a:r>
                <a:rPr lang="es-ES" sz="1600" dirty="0" err="1">
                  <a:latin typeface="Consolas"/>
                  <a:cs typeface="Consolas"/>
                </a:rPr>
                <a:t>right</a:t>
              </a:r>
              <a:r>
                <a:rPr lang="es-ES" sz="1600" dirty="0">
                  <a:latin typeface="Consolas"/>
                  <a:cs typeface="Consolas"/>
                </a:rPr>
                <a:t>(T))</a:t>
              </a:r>
            </a:p>
            <a:p>
              <a:r>
                <a:rPr lang="es-ES" sz="1600" dirty="0">
                  <a:latin typeface="Consolas"/>
                  <a:cs typeface="Consolas"/>
                </a:rPr>
                <a:t>    </a:t>
              </a:r>
              <a:r>
                <a:rPr lang="es-ES" sz="1600" dirty="0" err="1">
                  <a:solidFill>
                    <a:srgbClr val="FF0000"/>
                  </a:solidFill>
                  <a:latin typeface="Consolas"/>
                  <a:cs typeface="Consolas"/>
                </a:rPr>
                <a:t>visit</a:t>
              </a:r>
              <a:r>
                <a:rPr lang="es-ES" sz="1600" dirty="0">
                  <a:solidFill>
                    <a:srgbClr val="FF0000"/>
                  </a:solidFill>
                  <a:latin typeface="Consolas"/>
                  <a:cs typeface="Consolas"/>
                </a:rPr>
                <a:t>(</a:t>
              </a:r>
              <a:r>
                <a:rPr lang="es-ES" sz="1600" dirty="0" err="1">
                  <a:solidFill>
                    <a:srgbClr val="FF0000"/>
                  </a:solidFill>
                  <a:latin typeface="Consolas"/>
                  <a:cs typeface="Consolas"/>
                </a:rPr>
                <a:t>root</a:t>
              </a:r>
              <a:r>
                <a:rPr lang="es-ES" sz="1600" dirty="0">
                  <a:solidFill>
                    <a:srgbClr val="FF0000"/>
                  </a:solidFill>
                  <a:latin typeface="Consolas"/>
                  <a:cs typeface="Consolas"/>
                </a:rPr>
                <a:t>(T))</a:t>
              </a:r>
            </a:p>
            <a:p>
              <a:r>
                <a:rPr lang="es-ES" sz="1600" dirty="0">
                  <a:latin typeface="Consolas"/>
                  <a:cs typeface="Consolas"/>
                </a:rPr>
                <a:t>  </a:t>
              </a:r>
              <a:r>
                <a:rPr lang="es-ES" sz="1600" b="1" dirty="0" err="1">
                  <a:latin typeface="Consolas"/>
                  <a:cs typeface="Consolas"/>
                </a:rPr>
                <a:t>end</a:t>
              </a:r>
              <a:r>
                <a:rPr lang="es-ES" sz="1600" b="1" dirty="0">
                  <a:latin typeface="Consolas"/>
                  <a:cs typeface="Consolas"/>
                </a:rPr>
                <a:t> </a:t>
              </a:r>
              <a:r>
                <a:rPr lang="es-ES" sz="1600" b="1" dirty="0" err="1">
                  <a:latin typeface="Consolas"/>
                  <a:cs typeface="Consolas"/>
                </a:rPr>
                <a:t>if</a:t>
              </a:r>
              <a:endParaRPr lang="es-ES" sz="1600" b="1" dirty="0">
                <a:latin typeface="Consolas"/>
                <a:cs typeface="Consolas"/>
              </a:endParaRPr>
            </a:p>
            <a:p>
              <a:r>
                <a:rPr lang="es-ES" sz="1600" b="1" dirty="0" err="1">
                  <a:latin typeface="Consolas"/>
                  <a:cs typeface="Consolas"/>
                </a:rPr>
                <a:t>end</a:t>
              </a:r>
              <a:r>
                <a:rPr lang="es-ES" sz="1600" b="1" dirty="0">
                  <a:latin typeface="Consolas"/>
                  <a:cs typeface="Consolas"/>
                </a:rPr>
                <a:t> </a:t>
              </a:r>
              <a:r>
                <a:rPr lang="es-ES" sz="1600" b="1" dirty="0" err="1">
                  <a:latin typeface="Consolas"/>
                  <a:cs typeface="Consolas"/>
                </a:rPr>
                <a:t>function</a:t>
              </a:r>
              <a:endParaRPr lang="es-ES" sz="1600" b="1" dirty="0">
                <a:latin typeface="Consolas"/>
                <a:cs typeface="Consolas"/>
              </a:endParaRPr>
            </a:p>
          </p:txBody>
        </p:sp>
        <p:sp>
          <p:nvSpPr>
            <p:cNvPr id="77" name="Flecha derecha 76"/>
            <p:cNvSpPr/>
            <p:nvPr/>
          </p:nvSpPr>
          <p:spPr>
            <a:xfrm>
              <a:off x="6420710" y="5046389"/>
              <a:ext cx="251510" cy="172755"/>
            </a:xfrm>
            <a:prstGeom prst="rightArrow">
              <a:avLst/>
            </a:prstGeom>
            <a:solidFill>
              <a:srgbClr val="FF0000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38483" y="2716317"/>
            <a:ext cx="2779327" cy="1815882"/>
            <a:chOff x="25435" y="3939789"/>
            <a:chExt cx="2779327" cy="1815882"/>
          </a:xfrm>
          <a:solidFill>
            <a:schemeClr val="accent5"/>
          </a:solidFill>
        </p:grpSpPr>
        <p:sp>
          <p:nvSpPr>
            <p:cNvPr id="79" name="CuadroTexto 78"/>
            <p:cNvSpPr txBox="1"/>
            <p:nvPr/>
          </p:nvSpPr>
          <p:spPr>
            <a:xfrm>
              <a:off x="25435" y="3939789"/>
              <a:ext cx="2779327" cy="1815882"/>
            </a:xfrm>
            <a:prstGeom prst="rect">
              <a:avLst/>
            </a:prstGeom>
            <a:grpFill/>
            <a:ln>
              <a:solidFill>
                <a:srgbClr val="3C8C9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 err="1">
                  <a:latin typeface="Consolas"/>
                  <a:cs typeface="Consolas"/>
                </a:rPr>
                <a:t>function</a:t>
              </a:r>
              <a:r>
                <a:rPr lang="es-ES" sz="1600" dirty="0">
                  <a:latin typeface="Consolas"/>
                  <a:cs typeface="Consolas"/>
                </a:rPr>
                <a:t> pre-</a:t>
              </a:r>
              <a:r>
                <a:rPr lang="es-ES" sz="1600" dirty="0" err="1">
                  <a:latin typeface="Consolas"/>
                  <a:cs typeface="Consolas"/>
                </a:rPr>
                <a:t>order</a:t>
              </a:r>
              <a:r>
                <a:rPr lang="es-ES" sz="1600" dirty="0">
                  <a:latin typeface="Consolas"/>
                  <a:cs typeface="Consolas"/>
                </a:rPr>
                <a:t>(T)</a:t>
              </a:r>
            </a:p>
            <a:p>
              <a:r>
                <a:rPr lang="es-ES" sz="1600" dirty="0">
                  <a:latin typeface="Consolas"/>
                  <a:cs typeface="Consolas"/>
                </a:rPr>
                <a:t>  </a:t>
              </a:r>
              <a:r>
                <a:rPr lang="es-ES" sz="1600" b="1" dirty="0" err="1">
                  <a:latin typeface="Consolas"/>
                  <a:cs typeface="Consolas"/>
                </a:rPr>
                <a:t>if</a:t>
              </a:r>
              <a:r>
                <a:rPr lang="es-ES" sz="1600" dirty="0">
                  <a:latin typeface="Consolas"/>
                  <a:cs typeface="Consolas"/>
                </a:rPr>
                <a:t> !ISEMPTY(T) </a:t>
              </a:r>
              <a:r>
                <a:rPr lang="es-ES" sz="1600" b="1" dirty="0" err="1">
                  <a:latin typeface="Consolas"/>
                  <a:cs typeface="Consolas"/>
                </a:rPr>
                <a:t>then</a:t>
              </a:r>
              <a:endParaRPr lang="es-ES" sz="1600" b="1" dirty="0">
                <a:latin typeface="Consolas"/>
                <a:cs typeface="Consolas"/>
              </a:endParaRPr>
            </a:p>
            <a:p>
              <a:r>
                <a:rPr lang="es-ES" sz="1600" dirty="0">
                  <a:latin typeface="Consolas"/>
                  <a:cs typeface="Consolas"/>
                </a:rPr>
                <a:t>    </a:t>
              </a:r>
              <a:r>
                <a:rPr lang="es-ES" sz="1600" dirty="0" err="1">
                  <a:solidFill>
                    <a:srgbClr val="FF0000"/>
                  </a:solidFill>
                  <a:latin typeface="Consolas"/>
                  <a:cs typeface="Consolas"/>
                </a:rPr>
                <a:t>visit</a:t>
              </a:r>
              <a:r>
                <a:rPr lang="es-ES" sz="1600" dirty="0">
                  <a:solidFill>
                    <a:srgbClr val="FF0000"/>
                  </a:solidFill>
                  <a:latin typeface="Consolas"/>
                  <a:cs typeface="Consolas"/>
                </a:rPr>
                <a:t>(</a:t>
              </a:r>
              <a:r>
                <a:rPr lang="es-ES" sz="1600" dirty="0" err="1">
                  <a:solidFill>
                    <a:srgbClr val="FF0000"/>
                  </a:solidFill>
                  <a:latin typeface="Consolas"/>
                  <a:cs typeface="Consolas"/>
                </a:rPr>
                <a:t>root</a:t>
              </a:r>
              <a:r>
                <a:rPr lang="es-ES" sz="1600" dirty="0">
                  <a:solidFill>
                    <a:srgbClr val="FF0000"/>
                  </a:solidFill>
                  <a:latin typeface="Consolas"/>
                  <a:cs typeface="Consolas"/>
                </a:rPr>
                <a:t>(T))</a:t>
              </a:r>
            </a:p>
            <a:p>
              <a:r>
                <a:rPr lang="es-ES" sz="1600" dirty="0">
                  <a:latin typeface="Consolas"/>
                  <a:cs typeface="Consolas"/>
                </a:rPr>
                <a:t>    pre-</a:t>
              </a:r>
              <a:r>
                <a:rPr lang="es-ES" sz="1600" dirty="0" err="1">
                  <a:latin typeface="Consolas"/>
                  <a:cs typeface="Consolas"/>
                </a:rPr>
                <a:t>order</a:t>
              </a:r>
              <a:r>
                <a:rPr lang="es-ES" sz="1600" dirty="0">
                  <a:latin typeface="Consolas"/>
                  <a:cs typeface="Consolas"/>
                </a:rPr>
                <a:t>(</a:t>
              </a:r>
              <a:r>
                <a:rPr lang="es-ES" sz="1600" dirty="0" err="1">
                  <a:latin typeface="Consolas"/>
                  <a:cs typeface="Consolas"/>
                </a:rPr>
                <a:t>left</a:t>
              </a:r>
              <a:r>
                <a:rPr lang="es-ES" sz="1600" dirty="0">
                  <a:latin typeface="Consolas"/>
                  <a:cs typeface="Consolas"/>
                </a:rPr>
                <a:t>(T))</a:t>
              </a:r>
            </a:p>
            <a:p>
              <a:r>
                <a:rPr lang="es-ES" sz="1600" dirty="0">
                  <a:latin typeface="Consolas"/>
                  <a:cs typeface="Consolas"/>
                </a:rPr>
                <a:t>    pre-</a:t>
              </a:r>
              <a:r>
                <a:rPr lang="es-ES" sz="1600" dirty="0" err="1">
                  <a:latin typeface="Consolas"/>
                  <a:cs typeface="Consolas"/>
                </a:rPr>
                <a:t>order</a:t>
              </a:r>
              <a:r>
                <a:rPr lang="es-ES" sz="1600" dirty="0">
                  <a:latin typeface="Consolas"/>
                  <a:cs typeface="Consolas"/>
                </a:rPr>
                <a:t>(</a:t>
              </a:r>
              <a:r>
                <a:rPr lang="es-ES" sz="1600" dirty="0" err="1">
                  <a:latin typeface="Consolas"/>
                  <a:cs typeface="Consolas"/>
                </a:rPr>
                <a:t>right</a:t>
              </a:r>
              <a:r>
                <a:rPr lang="es-ES" sz="1600" dirty="0">
                  <a:latin typeface="Consolas"/>
                  <a:cs typeface="Consolas"/>
                </a:rPr>
                <a:t>(T))</a:t>
              </a:r>
            </a:p>
            <a:p>
              <a:r>
                <a:rPr lang="es-ES" sz="1600" dirty="0">
                  <a:latin typeface="Consolas"/>
                  <a:cs typeface="Consolas"/>
                </a:rPr>
                <a:t>  </a:t>
              </a:r>
              <a:r>
                <a:rPr lang="es-ES" sz="1600" b="1" dirty="0" err="1">
                  <a:latin typeface="Consolas"/>
                  <a:cs typeface="Consolas"/>
                </a:rPr>
                <a:t>end</a:t>
              </a:r>
              <a:r>
                <a:rPr lang="es-ES" sz="1600" b="1" dirty="0">
                  <a:latin typeface="Consolas"/>
                  <a:cs typeface="Consolas"/>
                </a:rPr>
                <a:t> </a:t>
              </a:r>
              <a:r>
                <a:rPr lang="es-ES" sz="1600" b="1" dirty="0" err="1">
                  <a:latin typeface="Consolas"/>
                  <a:cs typeface="Consolas"/>
                </a:rPr>
                <a:t>if</a:t>
              </a:r>
              <a:endParaRPr lang="es-ES" sz="1600" b="1" dirty="0">
                <a:latin typeface="Consolas"/>
                <a:cs typeface="Consolas"/>
              </a:endParaRPr>
            </a:p>
            <a:p>
              <a:r>
                <a:rPr lang="es-ES" sz="1600" b="1" dirty="0" err="1">
                  <a:latin typeface="Consolas"/>
                  <a:cs typeface="Consolas"/>
                </a:rPr>
                <a:t>end</a:t>
              </a:r>
              <a:r>
                <a:rPr lang="es-ES" sz="1600" b="1" dirty="0">
                  <a:latin typeface="Consolas"/>
                  <a:cs typeface="Consolas"/>
                </a:rPr>
                <a:t> </a:t>
              </a:r>
              <a:r>
                <a:rPr lang="es-ES" sz="1600" b="1" dirty="0" err="1">
                  <a:latin typeface="Consolas"/>
                  <a:cs typeface="Consolas"/>
                </a:rPr>
                <a:t>function</a:t>
              </a:r>
              <a:endParaRPr lang="es-ES" sz="1600" b="1" dirty="0">
                <a:latin typeface="Consolas"/>
                <a:cs typeface="Consolas"/>
              </a:endParaRPr>
            </a:p>
          </p:txBody>
        </p:sp>
        <p:sp>
          <p:nvSpPr>
            <p:cNvPr id="80" name="Flecha derecha 79"/>
            <p:cNvSpPr/>
            <p:nvPr/>
          </p:nvSpPr>
          <p:spPr>
            <a:xfrm>
              <a:off x="233275" y="4532199"/>
              <a:ext cx="251510" cy="172755"/>
            </a:xfrm>
            <a:prstGeom prst="rightArrow">
              <a:avLst/>
            </a:prstGeom>
            <a:solidFill>
              <a:srgbClr val="FF0000"/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8259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36201" y="291905"/>
            <a:ext cx="120670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91355" y="244145"/>
            <a:ext cx="147533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601546" y="222051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3573038" y="472013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1369098" y="742370"/>
            <a:ext cx="611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1.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617258" y="71138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2.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2" name="Agrupar 11"/>
          <p:cNvGrpSpPr/>
          <p:nvPr/>
        </p:nvGrpSpPr>
        <p:grpSpPr>
          <a:xfrm>
            <a:off x="3426065" y="868858"/>
            <a:ext cx="2057941" cy="1401155"/>
            <a:chOff x="5033900" y="3505837"/>
            <a:chExt cx="2390110" cy="1587379"/>
          </a:xfrm>
        </p:grpSpPr>
        <p:grpSp>
          <p:nvGrpSpPr>
            <p:cNvPr id="13" name="Agrupar 12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18" name="Elipse 17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Conector recto de flecha 20"/>
              <p:cNvCxnSpPr>
                <a:stCxn id="27" idx="3"/>
                <a:endCxn id="19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>
                <a:endCxn id="20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lipse 22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4" name="Conector recto de flecha 23"/>
              <p:cNvCxnSpPr>
                <a:endCxn id="23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Elipse 24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6" name="Conector recto de flecha 25"/>
              <p:cNvCxnSpPr>
                <a:endCxn id="25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ipse 26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9" name="Conector recto de flecha 28"/>
              <p:cNvCxnSpPr>
                <a:stCxn id="18" idx="3"/>
                <a:endCxn id="27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>
                <a:stCxn id="18" idx="5"/>
                <a:endCxn id="28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riángulo isósceles 13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Triángulo isósceles 14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726383" y="4495046"/>
              <a:ext cx="6976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033900" y="4816217"/>
              <a:ext cx="5613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1.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6871633" y="885442"/>
            <a:ext cx="2112180" cy="1401155"/>
            <a:chOff x="5033900" y="3505837"/>
            <a:chExt cx="2453104" cy="1587379"/>
          </a:xfrm>
        </p:grpSpPr>
        <p:grpSp>
          <p:nvGrpSpPr>
            <p:cNvPr id="32" name="Agrupar 31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0" name="Conector recto de flecha 39"/>
              <p:cNvCxnSpPr>
                <a:stCxn id="46" idx="3"/>
                <a:endCxn id="38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>
                <a:endCxn id="39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lipse 41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2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5" name="Conector recto de flecha 44"/>
              <p:cNvCxnSpPr>
                <a:endCxn id="44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ipse 45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8" name="Conector recto de flecha 47"/>
              <p:cNvCxnSpPr>
                <a:stCxn id="37" idx="3"/>
                <a:endCxn id="46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de flecha 48"/>
              <p:cNvCxnSpPr>
                <a:stCxn id="37" idx="5"/>
                <a:endCxn id="47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riángulo isósceles 32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Triángulo isósceles 33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675523" y="4495047"/>
              <a:ext cx="811481" cy="3138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033900" y="4816217"/>
              <a:ext cx="5613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1.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144352" y="872435"/>
            <a:ext cx="2057941" cy="1433651"/>
            <a:chOff x="5033900" y="3505837"/>
            <a:chExt cx="2390110" cy="1624194"/>
          </a:xfrm>
        </p:grpSpPr>
        <p:grpSp>
          <p:nvGrpSpPr>
            <p:cNvPr id="51" name="Agrupar 50"/>
            <p:cNvGrpSpPr/>
            <p:nvPr/>
          </p:nvGrpSpPr>
          <p:grpSpPr>
            <a:xfrm>
              <a:off x="5620952" y="3505837"/>
              <a:ext cx="1549323" cy="1347395"/>
              <a:chOff x="3705988" y="4923631"/>
              <a:chExt cx="1863366" cy="1547311"/>
            </a:xfrm>
          </p:grpSpPr>
          <p:sp>
            <p:nvSpPr>
              <p:cNvPr id="56" name="Elipse 55"/>
              <p:cNvSpPr/>
              <p:nvPr/>
            </p:nvSpPr>
            <p:spPr>
              <a:xfrm>
                <a:off x="4516596" y="4923631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3705988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4425300" y="5766710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stCxn id="65" idx="3"/>
                <a:endCxn id="57" idx="7"/>
              </p:cNvCxnSpPr>
              <p:nvPr/>
            </p:nvCxnSpPr>
            <p:spPr>
              <a:xfrm flipH="1">
                <a:off x="3925945" y="5552047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4272636" y="5566004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311658" y="5772316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2" name="Conector recto de flecha 61"/>
              <p:cNvCxnSpPr>
                <a:endCxn id="61" idx="1"/>
              </p:cNvCxnSpPr>
              <p:nvPr/>
            </p:nvCxnSpPr>
            <p:spPr>
              <a:xfrm>
                <a:off x="5158994" y="5571609"/>
                <a:ext cx="190403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Elipse 62"/>
              <p:cNvSpPr/>
              <p:nvPr/>
            </p:nvSpPr>
            <p:spPr>
              <a:xfrm>
                <a:off x="4068188" y="6220395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4" name="Conector recto de flecha 63"/>
              <p:cNvCxnSpPr>
                <a:endCxn id="63" idx="7"/>
              </p:cNvCxnSpPr>
              <p:nvPr/>
            </p:nvCxnSpPr>
            <p:spPr>
              <a:xfrm flipH="1">
                <a:off x="4288145" y="6005732"/>
                <a:ext cx="193499" cy="251355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Elipse 64"/>
              <p:cNvSpPr/>
              <p:nvPr/>
            </p:nvSpPr>
            <p:spPr>
              <a:xfrm>
                <a:off x="4081706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4977418" y="5338192"/>
                <a:ext cx="257696" cy="250547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7" name="Conector recto de flecha 66"/>
              <p:cNvCxnSpPr>
                <a:stCxn id="56" idx="3"/>
                <a:endCxn id="65" idx="7"/>
              </p:cNvCxnSpPr>
              <p:nvPr/>
            </p:nvCxnSpPr>
            <p:spPr>
              <a:xfrm flipH="1">
                <a:off x="4301663" y="5137486"/>
                <a:ext cx="252672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>
                <a:stCxn id="56" idx="5"/>
                <a:endCxn id="66" idx="1"/>
              </p:cNvCxnSpPr>
              <p:nvPr/>
            </p:nvCxnSpPr>
            <p:spPr>
              <a:xfrm>
                <a:off x="4736553" y="5137486"/>
                <a:ext cx="278604" cy="237398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riángulo isósceles 51"/>
            <p:cNvSpPr/>
            <p:nvPr/>
          </p:nvSpPr>
          <p:spPr>
            <a:xfrm>
              <a:off x="5082158" y="3692061"/>
              <a:ext cx="1810208" cy="1163286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Triángulo isósceles 52"/>
            <p:cNvSpPr/>
            <p:nvPr/>
          </p:nvSpPr>
          <p:spPr>
            <a:xfrm>
              <a:off x="6381519" y="3648402"/>
              <a:ext cx="942051" cy="887192"/>
            </a:xfrm>
            <a:prstGeom prst="triangle">
              <a:avLst/>
            </a:prstGeom>
            <a:solidFill>
              <a:schemeClr val="bg2">
                <a:alpha val="13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726383" y="4495046"/>
              <a:ext cx="6976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5033900" y="4816217"/>
              <a:ext cx="676999" cy="3138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2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69" name="CuadroTexto 68"/>
          <p:cNvSpPr txBox="1"/>
          <p:nvPr/>
        </p:nvSpPr>
        <p:spPr>
          <a:xfrm>
            <a:off x="8077595" y="67194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3. </a:t>
            </a:r>
            <a:r>
              <a:rPr lang="es-ES" sz="12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981896" y="18003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71" name="Flecha derecha 70"/>
          <p:cNvSpPr/>
          <p:nvPr/>
        </p:nvSpPr>
        <p:spPr>
          <a:xfrm>
            <a:off x="6942440" y="594231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/>
          <p:cNvSpPr txBox="1"/>
          <p:nvPr/>
        </p:nvSpPr>
        <p:spPr>
          <a:xfrm>
            <a:off x="3181190" y="2716317"/>
            <a:ext cx="2666515" cy="1877437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in-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/>
                <a:cs typeface="Consolas"/>
              </a:rPr>
              <a:t>visit</a:t>
            </a:r>
            <a:r>
              <a:rPr lang="es-E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/>
                <a:cs typeface="Consolas"/>
              </a:rPr>
              <a:t>root</a:t>
            </a:r>
            <a:r>
              <a:rPr lang="es-ES" sz="1600" dirty="0">
                <a:solidFill>
                  <a:srgbClr val="000000"/>
                </a:solidFill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in-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6206937" y="2732597"/>
            <a:ext cx="2892138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post-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!ISEMPTY(T)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post-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post-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/>
                <a:cs typeface="Consolas"/>
              </a:rPr>
              <a:t>visit</a:t>
            </a:r>
            <a:r>
              <a:rPr lang="es-E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/>
                <a:cs typeface="Consolas"/>
              </a:rPr>
              <a:t>root</a:t>
            </a:r>
            <a:r>
              <a:rPr lang="es-ES" sz="1600" dirty="0">
                <a:solidFill>
                  <a:srgbClr val="000000"/>
                </a:solidFill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1995" y="2716317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1109535" y="2759615"/>
            <a:ext cx="1457677" cy="29338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1" name="Rectángulo 80"/>
          <p:cNvSpPr/>
          <p:nvPr/>
        </p:nvSpPr>
        <p:spPr bwMode="auto">
          <a:xfrm>
            <a:off x="54049" y="3492896"/>
            <a:ext cx="2777274" cy="5192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2" name="Rectángulo 81"/>
          <p:cNvSpPr/>
          <p:nvPr/>
        </p:nvSpPr>
        <p:spPr bwMode="auto">
          <a:xfrm>
            <a:off x="4193995" y="2765320"/>
            <a:ext cx="1457677" cy="29338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3" name="Rectángulo 82"/>
          <p:cNvSpPr/>
          <p:nvPr/>
        </p:nvSpPr>
        <p:spPr bwMode="auto">
          <a:xfrm>
            <a:off x="3181190" y="3260295"/>
            <a:ext cx="2667089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4" name="Rectángulo 83"/>
          <p:cNvSpPr/>
          <p:nvPr/>
        </p:nvSpPr>
        <p:spPr bwMode="auto">
          <a:xfrm>
            <a:off x="3186248" y="3752514"/>
            <a:ext cx="2667089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5" name="Rectángulo 84"/>
          <p:cNvSpPr/>
          <p:nvPr/>
        </p:nvSpPr>
        <p:spPr bwMode="auto">
          <a:xfrm>
            <a:off x="7255600" y="2759420"/>
            <a:ext cx="1587493" cy="29928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6" name="Rectángulo 85"/>
          <p:cNvSpPr/>
          <p:nvPr/>
        </p:nvSpPr>
        <p:spPr bwMode="auto">
          <a:xfrm>
            <a:off x="6206937" y="3264098"/>
            <a:ext cx="2854796" cy="5192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6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 flipV="1">
            <a:off x="2634522" y="809554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 flipV="1">
            <a:off x="2447424" y="3983267"/>
            <a:ext cx="529192" cy="529235"/>
          </a:xfrm>
          <a:prstGeom prst="ellipse">
            <a:avLst/>
          </a:prstGeom>
          <a:solidFill>
            <a:schemeClr val="accent5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 flipV="1">
            <a:off x="434728" y="1512855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 flipV="1">
            <a:off x="1512930" y="1528338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cxnSpLocks/>
            <a:stCxn id="78" idx="3"/>
            <a:endCxn id="68" idx="0"/>
          </p:cNvCxnSpPr>
          <p:nvPr/>
        </p:nvCxnSpPr>
        <p:spPr>
          <a:xfrm flipH="1" flipV="1">
            <a:off x="699324" y="2042090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cxnSpLocks/>
            <a:stCxn id="78" idx="5"/>
            <a:endCxn id="69" idx="0"/>
          </p:cNvCxnSpPr>
          <p:nvPr/>
        </p:nvCxnSpPr>
        <p:spPr>
          <a:xfrm flipV="1">
            <a:off x="1660647" y="2057573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 flipV="1">
            <a:off x="4428194" y="1495656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cxnSpLocks/>
            <a:stCxn id="82" idx="5"/>
            <a:endCxn id="72" idx="1"/>
          </p:cNvCxnSpPr>
          <p:nvPr/>
        </p:nvCxnSpPr>
        <p:spPr>
          <a:xfrm flipV="1">
            <a:off x="4037191" y="19473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 flipV="1">
            <a:off x="2945053" y="280319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 flipV="1">
            <a:off x="3097453" y="151214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7" name="Conector recto de flecha 76"/>
          <p:cNvCxnSpPr>
            <a:cxnSpLocks/>
            <a:stCxn id="79" idx="4"/>
            <a:endCxn id="84" idx="0"/>
          </p:cNvCxnSpPr>
          <p:nvPr/>
        </p:nvCxnSpPr>
        <p:spPr>
          <a:xfrm flipH="1" flipV="1">
            <a:off x="2634522" y="2056553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 flipV="1">
            <a:off x="1208953" y="2845409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 flipV="1">
            <a:off x="2441066" y="2845409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cxnSpLocks/>
            <a:stCxn id="49" idx="3"/>
            <a:endCxn id="78" idx="7"/>
          </p:cNvCxnSpPr>
          <p:nvPr/>
        </p:nvCxnSpPr>
        <p:spPr>
          <a:xfrm flipH="1" flipV="1">
            <a:off x="1660647" y="3297139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cxnSpLocks/>
            <a:stCxn id="49" idx="4"/>
            <a:endCxn id="79" idx="0"/>
          </p:cNvCxnSpPr>
          <p:nvPr/>
        </p:nvCxnSpPr>
        <p:spPr>
          <a:xfrm flipH="1" flipV="1">
            <a:off x="2705662" y="3374644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 flipV="1">
            <a:off x="3585497" y="2845409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cxnSpLocks/>
            <a:stCxn id="49" idx="5"/>
            <a:endCxn id="82" idx="0"/>
          </p:cNvCxnSpPr>
          <p:nvPr/>
        </p:nvCxnSpPr>
        <p:spPr>
          <a:xfrm flipV="1">
            <a:off x="2899118" y="3374644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 flipV="1">
            <a:off x="2369926" y="1527318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 flipV="1">
            <a:off x="1400734" y="30027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cxnSpLocks/>
            <a:stCxn id="69" idx="4"/>
            <a:endCxn id="86" idx="0"/>
          </p:cNvCxnSpPr>
          <p:nvPr/>
        </p:nvCxnSpPr>
        <p:spPr>
          <a:xfrm flipH="1" flipV="1">
            <a:off x="1665330" y="82951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1296445" y="287578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2524922" y="2880792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670365" y="2848605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524937" y="1517861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1581153" y="1528338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2445194" y="1550543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3191597" y="1545661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4552621" y="1525667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1512930" y="300277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3017210" y="292428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515657" y="403714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397374" y="4774168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cxnSp>
        <p:nvCxnSpPr>
          <p:cNvPr id="4" name="Conector recto de flecha 3"/>
          <p:cNvCxnSpPr>
            <a:cxnSpLocks/>
            <a:endCxn id="49" idx="0"/>
          </p:cNvCxnSpPr>
          <p:nvPr/>
        </p:nvCxnSpPr>
        <p:spPr bwMode="auto">
          <a:xfrm flipV="1">
            <a:off x="2712020" y="4512502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>
            <a:cxnSpLocks/>
          </p:cNvCxnSpPr>
          <p:nvPr/>
        </p:nvCxnSpPr>
        <p:spPr>
          <a:xfrm flipH="1" flipV="1">
            <a:off x="3362049" y="2041382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54E11E-E641-3A4F-B3F9-5730F339F8AF}"/>
              </a:ext>
            </a:extLst>
          </p:cNvPr>
          <p:cNvSpPr txBox="1"/>
          <p:nvPr/>
        </p:nvSpPr>
        <p:spPr>
          <a:xfrm>
            <a:off x="5108388" y="2377284"/>
            <a:ext cx="385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tree data structure is an upside-down tree !!!</a:t>
            </a:r>
          </a:p>
        </p:txBody>
      </p:sp>
    </p:spTree>
    <p:extLst>
      <p:ext uri="{BB962C8B-B14F-4D97-AF65-F5344CB8AC3E}">
        <p14:creationId xmlns:p14="http://schemas.microsoft.com/office/powerpoint/2010/main" val="2571054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grpSp>
        <p:nvGrpSpPr>
          <p:cNvPr id="77" name="Agrupar 76"/>
          <p:cNvGrpSpPr/>
          <p:nvPr/>
        </p:nvGrpSpPr>
        <p:grpSpPr>
          <a:xfrm>
            <a:off x="4745861" y="300173"/>
            <a:ext cx="2223650" cy="1221730"/>
            <a:chOff x="5329932" y="1358963"/>
            <a:chExt cx="3256170" cy="2025807"/>
          </a:xfrm>
        </p:grpSpPr>
        <p:grpSp>
          <p:nvGrpSpPr>
            <p:cNvPr id="78" name="Agrupar 77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91" name="Elipse 90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94" name="Conector recto de flecha 93"/>
              <p:cNvCxnSpPr>
                <a:stCxn id="102" idx="3"/>
                <a:endCxn id="92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>
                <a:endCxn id="93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Elipse 95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97" name="Conector recto de flecha 96"/>
              <p:cNvCxnSpPr>
                <a:endCxn id="96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Elipse 101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03" name="Elipse 102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04" name="Conector recto de flecha 103"/>
              <p:cNvCxnSpPr>
                <a:stCxn id="91" idx="3"/>
                <a:endCxn id="102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91" idx="5"/>
                <a:endCxn id="103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CuadroTexto 79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189292" y="71814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4" name="Triángulo isósceles 3"/>
          <p:cNvSpPr/>
          <p:nvPr/>
        </p:nvSpPr>
        <p:spPr bwMode="auto">
          <a:xfrm>
            <a:off x="4323724" y="144686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4513670" y="1423038"/>
            <a:ext cx="232191" cy="152400"/>
            <a:chOff x="6876208" y="2310016"/>
            <a:chExt cx="325494" cy="152400"/>
          </a:xfrm>
        </p:grpSpPr>
        <p:cxnSp>
          <p:nvCxnSpPr>
            <p:cNvPr id="8" name="Conector recto 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Agrupar 39"/>
          <p:cNvGrpSpPr/>
          <p:nvPr/>
        </p:nvGrpSpPr>
        <p:grpSpPr>
          <a:xfrm>
            <a:off x="5947590" y="969148"/>
            <a:ext cx="232191" cy="152400"/>
            <a:chOff x="6876208" y="2310016"/>
            <a:chExt cx="325494" cy="152400"/>
          </a:xfrm>
        </p:grpSpPr>
        <p:cxnSp>
          <p:nvCxnSpPr>
            <p:cNvPr id="41" name="Conector recto 4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Agrupar 43"/>
          <p:cNvGrpSpPr/>
          <p:nvPr/>
        </p:nvGrpSpPr>
        <p:grpSpPr>
          <a:xfrm>
            <a:off x="5479256" y="1423038"/>
            <a:ext cx="232191" cy="152400"/>
            <a:chOff x="6876208" y="2310016"/>
            <a:chExt cx="325494" cy="152400"/>
          </a:xfrm>
        </p:grpSpPr>
        <p:cxnSp>
          <p:nvCxnSpPr>
            <p:cNvPr id="45" name="Conector recto 4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Conector recto 4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Conector recto 4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Agrupar 47"/>
          <p:cNvGrpSpPr/>
          <p:nvPr/>
        </p:nvGrpSpPr>
        <p:grpSpPr>
          <a:xfrm>
            <a:off x="6414096" y="1423038"/>
            <a:ext cx="232191" cy="152400"/>
            <a:chOff x="6876208" y="2310016"/>
            <a:chExt cx="325494" cy="152400"/>
          </a:xfrm>
        </p:grpSpPr>
        <p:cxnSp>
          <p:nvCxnSpPr>
            <p:cNvPr id="49" name="Conector recto 4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2" name="Agrupar 51"/>
          <p:cNvGrpSpPr/>
          <p:nvPr/>
        </p:nvGrpSpPr>
        <p:grpSpPr>
          <a:xfrm flipH="1">
            <a:off x="6969511" y="1421741"/>
            <a:ext cx="232191" cy="152400"/>
            <a:chOff x="6876208" y="2310016"/>
            <a:chExt cx="325494" cy="152400"/>
          </a:xfrm>
        </p:grpSpPr>
        <p:cxnSp>
          <p:nvCxnSpPr>
            <p:cNvPr id="53" name="Conector recto 5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Conector recto 5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ector recto 5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Agrupar 55"/>
          <p:cNvGrpSpPr/>
          <p:nvPr/>
        </p:nvGrpSpPr>
        <p:grpSpPr>
          <a:xfrm flipH="1">
            <a:off x="6033690" y="1425393"/>
            <a:ext cx="232191" cy="152400"/>
            <a:chOff x="6876208" y="2310016"/>
            <a:chExt cx="325494" cy="152400"/>
          </a:xfrm>
        </p:grpSpPr>
        <p:cxnSp>
          <p:nvCxnSpPr>
            <p:cNvPr id="57" name="Conector recto 5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Conector recto 5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Conector recto 5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0" name="Agrupar 59"/>
          <p:cNvGrpSpPr/>
          <p:nvPr/>
        </p:nvGrpSpPr>
        <p:grpSpPr>
          <a:xfrm flipH="1">
            <a:off x="5085539" y="1421741"/>
            <a:ext cx="232191" cy="152400"/>
            <a:chOff x="6876208" y="2310016"/>
            <a:chExt cx="325494" cy="152400"/>
          </a:xfrm>
        </p:grpSpPr>
        <p:cxnSp>
          <p:nvCxnSpPr>
            <p:cNvPr id="61" name="Conector recto 6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ector recto 6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Conector recto 6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3757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331135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09" name="Agrupar 108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10" name="Agrupar 109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17" name="Elipse 116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0" name="Conector recto de flecha 119"/>
              <p:cNvCxnSpPr>
                <a:stCxn id="124" idx="3"/>
                <a:endCxn id="118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de flecha 120"/>
              <p:cNvCxnSpPr>
                <a:endCxn id="119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Elipse 121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3" name="Conector recto de flecha 122"/>
              <p:cNvCxnSpPr>
                <a:endCxn id="122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ipse 123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6" name="Conector recto de flecha 125"/>
              <p:cNvCxnSpPr>
                <a:stCxn id="117" idx="3"/>
                <a:endCxn id="124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de flecha 126"/>
              <p:cNvCxnSpPr>
                <a:stCxn id="117" idx="5"/>
                <a:endCxn id="12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CuadroTexto 110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29" name="Triángulo isósceles 128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30" name="Agrupar 129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31" name="Conector recto 13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3" name="Conector recto 13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4" name="Agrupar 133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35" name="Conector recto 13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6" name="Conector recto 13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ector recto 13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8" name="Agrupar 137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39" name="Conector recto 13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0" name="Conector recto 13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1" name="Conector recto 14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2" name="Agrupar 141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43" name="Conector recto 14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4" name="Conector recto 14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" name="Conector recto 14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6" name="Agrupar 145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47" name="Conector recto 14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8" name="Conector recto 14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" name="Conector recto 14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0" name="Agrupar 149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51" name="Conector recto 15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" name="Conector recto 15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" name="Conector recto 15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Agrupar 153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55" name="Conector recto 15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Conector recto 15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60529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587462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6445049" y="237184"/>
            <a:ext cx="439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[a]</a:t>
            </a:r>
            <a:endParaRPr lang="es-ES" dirty="0"/>
          </a:p>
        </p:txBody>
      </p:sp>
      <p:grpSp>
        <p:nvGrpSpPr>
          <p:cNvPr id="58" name="Agrupar 57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59" name="Agrupar 58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6" name="Elipse 65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69" name="Conector recto de flecha 68"/>
              <p:cNvCxnSpPr>
                <a:stCxn id="73" idx="3"/>
                <a:endCxn id="67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>
                <a:endCxn id="6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Elipse 7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endCxn id="7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ipse 72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stCxn id="66" idx="3"/>
                <a:endCxn id="73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75"/>
              <p:cNvCxnSpPr>
                <a:stCxn id="66" idx="5"/>
                <a:endCxn id="74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CuadroTexto 59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77" name="Rectángulo 76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78" name="Triángulo isósceles 77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0" name="Agrupar 79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81" name="Conector recto 8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2" name="Conector recto 8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3" name="Conector recto 8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4" name="Agrupar 83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85" name="Conector recto 8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Conector recto 8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Agrupar 88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90" name="Conector recto 8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2" name="Conector recto 9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Agrupar 92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94" name="Conector recto 9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9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7" name="Agrupar 96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98" name="Conector recto 9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" name="Conector recto 9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1" name="Agrupar 100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02" name="Conector recto 10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4" name="Conector recto 10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5" name="Agrupar 104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06" name="Conector recto 10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ector recto 10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25029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445049" y="237184"/>
            <a:ext cx="439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[a]</a:t>
            </a:r>
            <a:endParaRPr lang="es-ES" dirty="0"/>
          </a:p>
        </p:txBody>
      </p:sp>
      <p:grpSp>
        <p:nvGrpSpPr>
          <p:cNvPr id="60" name="Agrupar 59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61" name="Agrupar 60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8" name="Elipse 67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1" name="Conector recto de flecha 70"/>
              <p:cNvCxnSpPr>
                <a:stCxn id="75" idx="3"/>
                <a:endCxn id="69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>
                <a:endCxn id="70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ipse 72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4" name="Conector recto de flecha 73"/>
              <p:cNvCxnSpPr>
                <a:endCxn id="73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lipse 74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7" name="Conector recto de flecha 76"/>
              <p:cNvCxnSpPr>
                <a:stCxn id="68" idx="3"/>
                <a:endCxn id="75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77"/>
              <p:cNvCxnSpPr>
                <a:stCxn id="68" idx="5"/>
                <a:endCxn id="76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CuadroTexto 61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0" name="Rectángulo 79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1" name="Triángulo isósceles 80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2" name="Agrupar 81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83" name="Conector recto 8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Conector recto 8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6" name="Agrupar 85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88" name="Conector recto 8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Conector recto 8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1" name="Agrupar 90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92" name="Conector recto 9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" name="Conector recto 9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Agrupar 94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96" name="Conector recto 9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9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9" name="Agrupar 98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00" name="Conector recto 9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Conector recto 10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3" name="Agrupar 102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04" name="Conector recto 10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10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7" name="Agrupar 106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08" name="Conector recto 10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0" name="Conector recto 12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44540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85132" y="2542525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445049" y="237184"/>
            <a:ext cx="439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[a]</a:t>
            </a:r>
            <a:endParaRPr lang="es-ES" dirty="0"/>
          </a:p>
        </p:txBody>
      </p:sp>
      <p:grpSp>
        <p:nvGrpSpPr>
          <p:cNvPr id="60" name="Agrupar 59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61" name="Agrupar 60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8" name="Elipse 67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1" name="Conector recto de flecha 70"/>
              <p:cNvCxnSpPr>
                <a:stCxn id="75" idx="3"/>
                <a:endCxn id="69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>
                <a:endCxn id="70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ipse 72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4" name="Conector recto de flecha 73"/>
              <p:cNvCxnSpPr>
                <a:endCxn id="73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lipse 74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7" name="Conector recto de flecha 76"/>
              <p:cNvCxnSpPr>
                <a:stCxn id="68" idx="3"/>
                <a:endCxn id="75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77"/>
              <p:cNvCxnSpPr>
                <a:stCxn id="68" idx="5"/>
                <a:endCxn id="76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CuadroTexto 61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0" name="Rectángulo 79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1" name="Triángulo isósceles 80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2" name="Agrupar 81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83" name="Conector recto 8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Conector recto 8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6" name="Agrupar 85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88" name="Conector recto 8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Conector recto 8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1" name="Agrupar 90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92" name="Conector recto 9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" name="Conector recto 9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Agrupar 94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96" name="Conector recto 9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9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9" name="Agrupar 98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00" name="Conector recto 9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Conector recto 10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3" name="Agrupar 102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04" name="Conector recto 10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10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7" name="Agrupar 106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08" name="Conector recto 10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0" name="Conector recto 12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2" name="Agrupar 181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183" name="Agrupar 182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90" name="Elipse 18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1" name="Elipse 19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2" name="Elipse 19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93" name="Conector recto de flecha 192"/>
              <p:cNvCxnSpPr>
                <a:stCxn id="197" idx="3"/>
                <a:endCxn id="191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de flecha 193"/>
              <p:cNvCxnSpPr>
                <a:endCxn id="19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Elipse 19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96" name="Conector recto de flecha 195"/>
              <p:cNvCxnSpPr>
                <a:endCxn id="19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Elipse 196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8" name="Elipse 197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99" name="Conector recto de flecha 198"/>
              <p:cNvCxnSpPr>
                <a:stCxn id="190" idx="3"/>
                <a:endCxn id="197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de flecha 199"/>
              <p:cNvCxnSpPr>
                <a:stCxn id="190" idx="5"/>
                <a:endCxn id="198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CuadroTexto 183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85" name="CuadroTexto 184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88" name="CuadroTexto 187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89" name="CuadroTexto 188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201" name="Rectángulo 200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202" name="Triángulo isósceles 201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03" name="Agrupar 202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204" name="Conector recto 20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5" name="Conector recto 20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" name="Conector recto 20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7" name="Agrupar 206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208" name="Conector recto 20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9" name="Conector recto 20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0" name="Conector recto 20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1" name="Agrupar 210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212" name="Conector recto 21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3" name="Conector recto 21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4" name="Conector recto 21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5" name="Agrupar 214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216" name="Conector recto 21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7" name="Conector recto 21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8" name="Conector recto 21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9" name="Agrupar 218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220" name="Conector recto 21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" name="Conector recto 22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2" name="Conector recto 22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3" name="Agrupar 222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224" name="Conector recto 22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5" name="Conector recto 22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6" name="Conector recto 22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7" name="Agrupar 226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228" name="Conector recto 22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Conector recto 22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0" name="Conector recto 22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76831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2783081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6445049" y="237184"/>
            <a:ext cx="68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b]</a:t>
            </a:r>
            <a:endParaRPr lang="es-ES" dirty="0"/>
          </a:p>
        </p:txBody>
      </p:sp>
      <p:grpSp>
        <p:nvGrpSpPr>
          <p:cNvPr id="132" name="Agrupar 131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3" name="Agrupar 132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0" name="Elipse 13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1" name="Elipse 14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2" name="Elipse 14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3" name="Conector recto de flecha 142"/>
              <p:cNvCxnSpPr>
                <a:stCxn id="147" idx="3"/>
                <a:endCxn id="141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cto de flecha 143"/>
              <p:cNvCxnSpPr>
                <a:endCxn id="14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Elipse 14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6" name="Conector recto de flecha 145"/>
              <p:cNvCxnSpPr>
                <a:endCxn id="14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9" name="Conector recto de flecha 148"/>
              <p:cNvCxnSpPr>
                <a:stCxn id="140" idx="3"/>
                <a:endCxn id="147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recto de flecha 149"/>
              <p:cNvCxnSpPr>
                <a:stCxn id="140" idx="5"/>
                <a:endCxn id="148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CuadroTexto 133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1" name="Rectángulo 150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2" name="Triángulo isósceles 151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3" name="Agrupar 152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4" name="Conector recto 15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Conector recto 15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Conector recto 15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7" name="Agrupar 156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58" name="Conector recto 15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Conector recto 15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0" name="Conector recto 15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1" name="Agrupar 160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2" name="Conector recto 16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3" name="Conector recto 16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4" name="Conector recto 16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5" name="Agrupar 164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6" name="Conector recto 16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7" name="Conector recto 16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8" name="Conector recto 16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9" name="Agrupar 168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0" name="Conector recto 16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" name="Conector recto 17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2" name="Conector recto 17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3" name="Agrupar 172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4" name="Conector recto 17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5" name="Conector recto 17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6" name="Conector recto 17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Agrupar 176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78" name="Conector recto 17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9" name="Conector recto 17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" name="Conector recto 17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31" name="Agrupar 230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232" name="Agrupar 23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239" name="Elipse 23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40" name="Elipse 23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41" name="Elipse 24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42" name="Conector recto de flecha 241"/>
              <p:cNvCxnSpPr>
                <a:stCxn id="246" idx="3"/>
                <a:endCxn id="24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de flecha 242"/>
              <p:cNvCxnSpPr>
                <a:endCxn id="24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Elipse 24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45" name="Conector recto de flecha 244"/>
              <p:cNvCxnSpPr>
                <a:endCxn id="24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Elipse 24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47" name="Elipse 24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48" name="Conector recto de flecha 247"/>
              <p:cNvCxnSpPr>
                <a:stCxn id="239" idx="3"/>
                <a:endCxn id="24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de flecha 248"/>
              <p:cNvCxnSpPr>
                <a:stCxn id="239" idx="5"/>
                <a:endCxn id="24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CuadroTexto 23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234" name="CuadroTexto 23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235" name="CuadroTexto 23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236" name="CuadroTexto 23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237" name="CuadroTexto 23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238" name="CuadroTexto 23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250" name="Rectángulo 249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251" name="Triángulo isósceles 250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52" name="Agrupar 251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253" name="Conector recto 25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4" name="Conector recto 25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5" name="Conector recto 25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56" name="Agrupar 255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257" name="Conector recto 25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8" name="Conector recto 25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9" name="Conector recto 25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0" name="Agrupar 259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261" name="Conector recto 26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2" name="Conector recto 26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3" name="Conector recto 26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4" name="Agrupar 263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265" name="Conector recto 26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6" name="Conector recto 26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7" name="Conector recto 26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8" name="Agrupar 267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269" name="Conector recto 26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0" name="Conector recto 26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1" name="Conector recto 27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72" name="Agrupar 271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273" name="Conector recto 27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4" name="Conector recto 27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5" name="Conector recto 27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76" name="Agrupar 275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277" name="Conector recto 27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8" name="Conector recto 27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9" name="Conector recto 27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87043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018888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6445049" y="237184"/>
            <a:ext cx="68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b]</a:t>
            </a:r>
            <a:endParaRPr lang="es-ES" dirty="0"/>
          </a:p>
        </p:txBody>
      </p:sp>
      <p:grpSp>
        <p:nvGrpSpPr>
          <p:cNvPr id="132" name="Agrupar 131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3" name="Agrupar 132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0" name="Elipse 13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1" name="Elipse 14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2" name="Elipse 14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3" name="Conector recto de flecha 142"/>
              <p:cNvCxnSpPr>
                <a:stCxn id="147" idx="3"/>
                <a:endCxn id="141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cto de flecha 143"/>
              <p:cNvCxnSpPr>
                <a:endCxn id="14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Elipse 14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6" name="Conector recto de flecha 145"/>
              <p:cNvCxnSpPr>
                <a:endCxn id="14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9" name="Conector recto de flecha 148"/>
              <p:cNvCxnSpPr>
                <a:stCxn id="140" idx="3"/>
                <a:endCxn id="147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recto de flecha 149"/>
              <p:cNvCxnSpPr>
                <a:stCxn id="140" idx="5"/>
                <a:endCxn id="148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CuadroTexto 133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1" name="Rectángulo 150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2" name="Triángulo isósceles 151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3" name="Agrupar 152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4" name="Conector recto 15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Conector recto 15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Conector recto 15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7" name="Agrupar 156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58" name="Conector recto 15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Conector recto 15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0" name="Conector recto 15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1" name="Agrupar 160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2" name="Conector recto 16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3" name="Conector recto 16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4" name="Conector recto 16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5" name="Agrupar 164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6" name="Conector recto 16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7" name="Conector recto 16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8" name="Conector recto 16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9" name="Agrupar 168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0" name="Conector recto 16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" name="Conector recto 17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2" name="Conector recto 17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3" name="Agrupar 172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4" name="Conector recto 17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5" name="Conector recto 17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6" name="Conector recto 17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Agrupar 176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78" name="Conector recto 17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9" name="Conector recto 17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" name="Conector recto 17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31" name="Agrupar 230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232" name="Agrupar 23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239" name="Elipse 23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40" name="Elipse 23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41" name="Elipse 24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42" name="Conector recto de flecha 241"/>
              <p:cNvCxnSpPr>
                <a:stCxn id="246" idx="3"/>
                <a:endCxn id="24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de flecha 242"/>
              <p:cNvCxnSpPr>
                <a:endCxn id="24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Elipse 24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45" name="Conector recto de flecha 244"/>
              <p:cNvCxnSpPr>
                <a:endCxn id="24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Elipse 24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47" name="Elipse 24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48" name="Conector recto de flecha 247"/>
              <p:cNvCxnSpPr>
                <a:stCxn id="239" idx="3"/>
                <a:endCxn id="24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de flecha 248"/>
              <p:cNvCxnSpPr>
                <a:stCxn id="239" idx="5"/>
                <a:endCxn id="24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CuadroTexto 23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234" name="CuadroTexto 23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235" name="CuadroTexto 23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236" name="CuadroTexto 23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237" name="CuadroTexto 23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238" name="CuadroTexto 23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250" name="Rectángulo 249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251" name="Triángulo isósceles 250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52" name="Agrupar 251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253" name="Conector recto 25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4" name="Conector recto 25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5" name="Conector recto 25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56" name="Agrupar 255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257" name="Conector recto 25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8" name="Conector recto 25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9" name="Conector recto 25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0" name="Agrupar 259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261" name="Conector recto 26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2" name="Conector recto 26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3" name="Conector recto 26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4" name="Agrupar 263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265" name="Conector recto 26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6" name="Conector recto 26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7" name="Conector recto 26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8" name="Agrupar 267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269" name="Conector recto 26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0" name="Conector recto 26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1" name="Conector recto 27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72" name="Agrupar 271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273" name="Conector recto 27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4" name="Conector recto 27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5" name="Conector recto 27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76" name="Agrupar 275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277" name="Conector recto 27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8" name="Conector recto 27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9" name="Conector recto 27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07560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09" name="Agrupar 108"/>
          <p:cNvGrpSpPr/>
          <p:nvPr/>
        </p:nvGrpSpPr>
        <p:grpSpPr>
          <a:xfrm>
            <a:off x="4582187" y="3359561"/>
            <a:ext cx="2223650" cy="1221730"/>
            <a:chOff x="5329932" y="1358963"/>
            <a:chExt cx="3256170" cy="2025807"/>
          </a:xfrm>
        </p:grpSpPr>
        <p:grpSp>
          <p:nvGrpSpPr>
            <p:cNvPr id="110" name="Agrupar 109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17" name="Elipse 116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0" name="Conector recto de flecha 119"/>
              <p:cNvCxnSpPr>
                <a:stCxn id="124" idx="3"/>
                <a:endCxn id="118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de flecha 120"/>
              <p:cNvCxnSpPr>
                <a:endCxn id="119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Elipse 121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3" name="Conector recto de flecha 122"/>
              <p:cNvCxnSpPr>
                <a:endCxn id="122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ipse 123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6" name="Conector recto de flecha 125"/>
              <p:cNvCxnSpPr>
                <a:stCxn id="117" idx="3"/>
                <a:endCxn id="124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de flecha 126"/>
              <p:cNvCxnSpPr>
                <a:stCxn id="117" idx="5"/>
                <a:endCxn id="12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CuadroTexto 110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5025618" y="3468927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29" name="Triángulo isósceles 128"/>
          <p:cNvSpPr/>
          <p:nvPr/>
        </p:nvSpPr>
        <p:spPr bwMode="auto">
          <a:xfrm>
            <a:off x="4227606" y="4044286"/>
            <a:ext cx="999863" cy="649676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018888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357366" y="3359561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2" name="Rectángulo 31"/>
          <p:cNvSpPr/>
          <p:nvPr/>
        </p:nvSpPr>
        <p:spPr bwMode="auto">
          <a:xfrm>
            <a:off x="1365190" y="3657607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349996" y="4482426"/>
            <a:ext cx="232191" cy="152400"/>
            <a:chOff x="6876208" y="2310016"/>
            <a:chExt cx="325494" cy="152400"/>
          </a:xfrm>
        </p:grpSpPr>
        <p:cxnSp>
          <p:nvCxnSpPr>
            <p:cNvPr id="34" name="Conector recto 3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Conector recto 3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Agrupar 36"/>
          <p:cNvGrpSpPr/>
          <p:nvPr/>
        </p:nvGrpSpPr>
        <p:grpSpPr>
          <a:xfrm>
            <a:off x="5783916" y="4028536"/>
            <a:ext cx="232191" cy="152400"/>
            <a:chOff x="6876208" y="2310016"/>
            <a:chExt cx="325494" cy="152400"/>
          </a:xfrm>
        </p:grpSpPr>
        <p:cxnSp>
          <p:nvCxnSpPr>
            <p:cNvPr id="38" name="Conector recto 3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Conector recto 3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Conector recto 3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Agrupar 40"/>
          <p:cNvGrpSpPr/>
          <p:nvPr/>
        </p:nvGrpSpPr>
        <p:grpSpPr>
          <a:xfrm>
            <a:off x="5315582" y="4482426"/>
            <a:ext cx="232191" cy="152400"/>
            <a:chOff x="6876208" y="2310016"/>
            <a:chExt cx="325494" cy="152400"/>
          </a:xfrm>
        </p:grpSpPr>
        <p:cxnSp>
          <p:nvCxnSpPr>
            <p:cNvPr id="42" name="Conector recto 4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Conector recto 4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Agrupar 44"/>
          <p:cNvGrpSpPr/>
          <p:nvPr/>
        </p:nvGrpSpPr>
        <p:grpSpPr>
          <a:xfrm>
            <a:off x="6250422" y="4482426"/>
            <a:ext cx="232191" cy="152400"/>
            <a:chOff x="6876208" y="2310016"/>
            <a:chExt cx="325494" cy="152400"/>
          </a:xfrm>
        </p:grpSpPr>
        <p:cxnSp>
          <p:nvCxnSpPr>
            <p:cNvPr id="46" name="Conector recto 4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Conector recto 4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Conector recto 4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Agrupar 48"/>
          <p:cNvGrpSpPr/>
          <p:nvPr/>
        </p:nvGrpSpPr>
        <p:grpSpPr>
          <a:xfrm flipH="1">
            <a:off x="6805837" y="4481129"/>
            <a:ext cx="232191" cy="152400"/>
            <a:chOff x="6876208" y="2310016"/>
            <a:chExt cx="325494" cy="152400"/>
          </a:xfrm>
        </p:grpSpPr>
        <p:cxnSp>
          <p:nvCxnSpPr>
            <p:cNvPr id="50" name="Conector recto 4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ector recto 5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3" name="Agrupar 52"/>
          <p:cNvGrpSpPr/>
          <p:nvPr/>
        </p:nvGrpSpPr>
        <p:grpSpPr>
          <a:xfrm flipH="1">
            <a:off x="5870016" y="4484781"/>
            <a:ext cx="232191" cy="152400"/>
            <a:chOff x="6876208" y="2310016"/>
            <a:chExt cx="325494" cy="152400"/>
          </a:xfrm>
        </p:grpSpPr>
        <p:cxnSp>
          <p:nvCxnSpPr>
            <p:cNvPr id="54" name="Conector recto 5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ector recto 5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Conector recto 5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Agrupar 56"/>
          <p:cNvGrpSpPr/>
          <p:nvPr/>
        </p:nvGrpSpPr>
        <p:grpSpPr>
          <a:xfrm flipH="1">
            <a:off x="4921865" y="4481129"/>
            <a:ext cx="232191" cy="152400"/>
            <a:chOff x="6876208" y="2310016"/>
            <a:chExt cx="325494" cy="152400"/>
          </a:xfrm>
        </p:grpSpPr>
        <p:cxnSp>
          <p:nvCxnSpPr>
            <p:cNvPr id="58" name="Conector recto 5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Conector recto 5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Conector recto 5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Agrupar 60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3" name="Rectángulo 132"/>
          <p:cNvSpPr/>
          <p:nvPr/>
        </p:nvSpPr>
        <p:spPr>
          <a:xfrm>
            <a:off x="6445049" y="237184"/>
            <a:ext cx="68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4" name="Triángulo isósceles 153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46552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018888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357366" y="3359561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2" name="Rectángulo 31"/>
          <p:cNvSpPr/>
          <p:nvPr/>
        </p:nvSpPr>
        <p:spPr bwMode="auto">
          <a:xfrm>
            <a:off x="1357366" y="3903717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1" name="Agrupar 60"/>
          <p:cNvGrpSpPr/>
          <p:nvPr/>
        </p:nvGrpSpPr>
        <p:grpSpPr>
          <a:xfrm>
            <a:off x="4582187" y="3359561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5025618" y="3468927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4227606" y="4044286"/>
            <a:ext cx="999863" cy="649676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4349996" y="4482426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783916" y="4028536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5315582" y="4482426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6250422" y="4482426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805837" y="4481129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870016" y="448478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921865" y="4481129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3" name="Agrupar 132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134" name="Agrupar 133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1" name="Elipse 140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2" name="Elipse 141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4" name="Conector recto de flecha 143"/>
              <p:cNvCxnSpPr>
                <a:stCxn id="148" idx="3"/>
                <a:endCxn id="142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de flecha 144"/>
              <p:cNvCxnSpPr>
                <a:endCxn id="143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Elipse 145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7" name="Conector recto de flecha 146"/>
              <p:cNvCxnSpPr>
                <a:endCxn id="146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Elipse 147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0" name="Conector recto de flecha 149"/>
              <p:cNvCxnSpPr>
                <a:stCxn id="141" idx="3"/>
                <a:endCxn id="148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de flecha 150"/>
              <p:cNvCxnSpPr>
                <a:stCxn id="141" idx="5"/>
                <a:endCxn id="149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CuadroTexto 134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2" name="Rectángulo 151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3" name="Triángulo isósceles 152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4" name="Agrupar 153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155" name="Conector recto 15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Conector recto 15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8" name="Agrupar 15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159" name="Conector recto 15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0" name="Conector recto 15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Agrupar 16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163" name="Conector recto 16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4" name="Conector recto 16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6" name="Agrupar 16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167" name="Conector recto 16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8" name="Conector recto 16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0" name="Agrupar 16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71" name="Conector recto 17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2" name="Conector recto 17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4" name="Agrupar 17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75" name="Conector recto 17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6" name="Conector recto 17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8" name="Agrupar 17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79" name="Conector recto 17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" name="Conector recto 17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82" name="Rectángulo 181"/>
          <p:cNvSpPr/>
          <p:nvPr/>
        </p:nvSpPr>
        <p:spPr>
          <a:xfrm>
            <a:off x="6445049" y="23718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d]</a:t>
            </a:r>
            <a:endParaRPr lang="es-ES" dirty="0"/>
          </a:p>
        </p:txBody>
      </p:sp>
      <p:grpSp>
        <p:nvGrpSpPr>
          <p:cNvPr id="183" name="Agrupar 182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84" name="Agrupar 183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91" name="Elipse 190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2" name="Elipse 191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3" name="Elipse 192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94" name="Conector recto de flecha 193"/>
              <p:cNvCxnSpPr>
                <a:stCxn id="198" idx="3"/>
                <a:endCxn id="192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de flecha 194"/>
              <p:cNvCxnSpPr>
                <a:endCxn id="193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Elipse 195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97" name="Conector recto de flecha 196"/>
              <p:cNvCxnSpPr>
                <a:endCxn id="196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Elipse 197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9" name="Elipse 198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0" name="Conector recto de flecha 199"/>
              <p:cNvCxnSpPr>
                <a:stCxn id="191" idx="3"/>
                <a:endCxn id="198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de flecha 200"/>
              <p:cNvCxnSpPr>
                <a:stCxn id="191" idx="5"/>
                <a:endCxn id="199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CuadroTexto 184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88" name="CuadroTexto 187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89" name="CuadroTexto 188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90" name="CuadroTexto 189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202" name="Rectángulo 201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203" name="Triángulo isósceles 202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04" name="Agrupar 203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205" name="Conector recto 2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" name="Conector recto 2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7" name="Conector recto 2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8" name="Agrupar 207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209" name="Conector recto 20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0" name="Conector recto 20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1" name="Conector recto 21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2" name="Agrupar 211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213" name="Conector recto 21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4" name="Conector recto 21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5" name="Conector recto 21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6" name="Agrupar 215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217" name="Conector recto 21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8" name="Conector recto 21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9" name="Conector recto 21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0" name="Agrupar 219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221" name="Conector recto 22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2" name="Conector recto 22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3" name="Conector recto 22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Agrupar 223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225" name="Conector recto 22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6" name="Conector recto 22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" name="Conector recto 22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8" name="Agrupar 227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229" name="Conector recto 22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0" name="Conector recto 22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" name="Conector recto 23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8786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018888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357366" y="3359561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2" name="Rectángulo 31"/>
          <p:cNvSpPr/>
          <p:nvPr/>
        </p:nvSpPr>
        <p:spPr bwMode="auto">
          <a:xfrm>
            <a:off x="1357366" y="4160388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1" name="Agrupar 60"/>
          <p:cNvGrpSpPr/>
          <p:nvPr/>
        </p:nvGrpSpPr>
        <p:grpSpPr>
          <a:xfrm>
            <a:off x="4582187" y="3359561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5025618" y="3468927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4227606" y="4044286"/>
            <a:ext cx="999863" cy="649676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4349996" y="4482426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783916" y="4028536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5315582" y="4482426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6250422" y="4482426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805837" y="4481129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870016" y="448478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921865" y="4481129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3" name="Agrupar 132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134" name="Agrupar 133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1" name="Elipse 140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2" name="Elipse 141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4" name="Conector recto de flecha 143"/>
              <p:cNvCxnSpPr>
                <a:stCxn id="148" idx="3"/>
                <a:endCxn id="142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de flecha 144"/>
              <p:cNvCxnSpPr>
                <a:endCxn id="143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Elipse 145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7" name="Conector recto de flecha 146"/>
              <p:cNvCxnSpPr>
                <a:endCxn id="146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Elipse 147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0" name="Conector recto de flecha 149"/>
              <p:cNvCxnSpPr>
                <a:stCxn id="141" idx="3"/>
                <a:endCxn id="148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de flecha 150"/>
              <p:cNvCxnSpPr>
                <a:stCxn id="141" idx="5"/>
                <a:endCxn id="149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CuadroTexto 134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2" name="Rectángulo 151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3" name="Triángulo isósceles 152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4" name="Agrupar 153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155" name="Conector recto 15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Conector recto 15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8" name="Agrupar 15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159" name="Conector recto 15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0" name="Conector recto 15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Agrupar 16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163" name="Conector recto 16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4" name="Conector recto 16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6" name="Agrupar 16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167" name="Conector recto 16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8" name="Conector recto 16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0" name="Agrupar 16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71" name="Conector recto 17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2" name="Conector recto 17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4" name="Agrupar 17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75" name="Conector recto 17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6" name="Conector recto 17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8" name="Agrupar 17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79" name="Conector recto 17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" name="Conector recto 17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82" name="Rectángulo 181"/>
          <p:cNvSpPr/>
          <p:nvPr/>
        </p:nvSpPr>
        <p:spPr>
          <a:xfrm>
            <a:off x="6445049" y="23718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d]</a:t>
            </a:r>
            <a:endParaRPr lang="es-ES" dirty="0"/>
          </a:p>
        </p:txBody>
      </p:sp>
      <p:grpSp>
        <p:nvGrpSpPr>
          <p:cNvPr id="183" name="Agrupar 182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84" name="Agrupar 183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91" name="Elipse 190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2" name="Elipse 191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3" name="Elipse 192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94" name="Conector recto de flecha 193"/>
              <p:cNvCxnSpPr>
                <a:stCxn id="198" idx="3"/>
                <a:endCxn id="192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de flecha 194"/>
              <p:cNvCxnSpPr>
                <a:endCxn id="193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Elipse 195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97" name="Conector recto de flecha 196"/>
              <p:cNvCxnSpPr>
                <a:endCxn id="196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Elipse 197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9" name="Elipse 198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0" name="Conector recto de flecha 199"/>
              <p:cNvCxnSpPr>
                <a:stCxn id="191" idx="3"/>
                <a:endCxn id="198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de flecha 200"/>
              <p:cNvCxnSpPr>
                <a:stCxn id="191" idx="5"/>
                <a:endCxn id="199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CuadroTexto 184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88" name="CuadroTexto 187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89" name="CuadroTexto 188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90" name="CuadroTexto 189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202" name="Rectángulo 201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203" name="Triángulo isósceles 202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04" name="Agrupar 203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205" name="Conector recto 2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" name="Conector recto 2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7" name="Conector recto 2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8" name="Agrupar 207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209" name="Conector recto 20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0" name="Conector recto 20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1" name="Conector recto 21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2" name="Agrupar 211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213" name="Conector recto 21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4" name="Conector recto 21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5" name="Conector recto 21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6" name="Agrupar 215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217" name="Conector recto 21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8" name="Conector recto 21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9" name="Conector recto 21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0" name="Agrupar 219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221" name="Conector recto 22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2" name="Conector recto 22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3" name="Conector recto 22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Agrupar 223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225" name="Conector recto 22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6" name="Conector recto 22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" name="Conector recto 22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8" name="Agrupar 227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229" name="Conector recto 22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0" name="Conector recto 22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" name="Conector recto 23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Elipse 1"/>
          <p:cNvSpPr/>
          <p:nvPr/>
        </p:nvSpPr>
        <p:spPr bwMode="auto">
          <a:xfrm>
            <a:off x="4153799" y="4303446"/>
            <a:ext cx="495247" cy="532727"/>
          </a:xfrm>
          <a:prstGeom prst="ellipse">
            <a:avLst/>
          </a:prstGeom>
          <a:noFill/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7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/>
        </p:nvSpPr>
        <p:spPr>
          <a:xfrm>
            <a:off x="1888919" y="2661116"/>
            <a:ext cx="4831599" cy="2260332"/>
          </a:xfrm>
          <a:custGeom>
            <a:avLst/>
            <a:gdLst>
              <a:gd name="connsiteX0" fmla="*/ 43821 w 4831599"/>
              <a:gd name="connsiteY0" fmla="*/ 377314 h 2260332"/>
              <a:gd name="connsiteX1" fmla="*/ 462174 w 4831599"/>
              <a:gd name="connsiteY1" fmla="*/ 18726 h 2260332"/>
              <a:gd name="connsiteX2" fmla="*/ 820762 w 4831599"/>
              <a:gd name="connsiteY2" fmla="*/ 945079 h 2260332"/>
              <a:gd name="connsiteX3" fmla="*/ 1403468 w 4831599"/>
              <a:gd name="connsiteY3" fmla="*/ 1468020 h 2260332"/>
              <a:gd name="connsiteX4" fmla="*/ 2882644 w 4831599"/>
              <a:gd name="connsiteY4" fmla="*/ 1408256 h 2260332"/>
              <a:gd name="connsiteX5" fmla="*/ 2628644 w 4831599"/>
              <a:gd name="connsiteY5" fmla="*/ 795667 h 2260332"/>
              <a:gd name="connsiteX6" fmla="*/ 2837821 w 4831599"/>
              <a:gd name="connsiteY6" fmla="*/ 257785 h 2260332"/>
              <a:gd name="connsiteX7" fmla="*/ 4750291 w 4831599"/>
              <a:gd name="connsiteY7" fmla="*/ 347432 h 2260332"/>
              <a:gd name="connsiteX8" fmla="*/ 4406644 w 4831599"/>
              <a:gd name="connsiteY8" fmla="*/ 1468020 h 2260332"/>
              <a:gd name="connsiteX9" fmla="*/ 3749233 w 4831599"/>
              <a:gd name="connsiteY9" fmla="*/ 2095550 h 2260332"/>
              <a:gd name="connsiteX10" fmla="*/ 2120644 w 4831599"/>
              <a:gd name="connsiteY10" fmla="*/ 2259903 h 2260332"/>
              <a:gd name="connsiteX11" fmla="*/ 731115 w 4831599"/>
              <a:gd name="connsiteY11" fmla="*/ 2065667 h 2260332"/>
              <a:gd name="connsiteX12" fmla="*/ 746056 w 4831599"/>
              <a:gd name="connsiteY12" fmla="*/ 1184138 h 2260332"/>
              <a:gd name="connsiteX13" fmla="*/ 88644 w 4831599"/>
              <a:gd name="connsiteY13" fmla="*/ 1019785 h 2260332"/>
              <a:gd name="connsiteX14" fmla="*/ 43821 w 4831599"/>
              <a:gd name="connsiteY14" fmla="*/ 377314 h 226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31599" h="2260332">
                <a:moveTo>
                  <a:pt x="43821" y="377314"/>
                </a:moveTo>
                <a:cubicBezTo>
                  <a:pt x="106076" y="210471"/>
                  <a:pt x="332684" y="-75902"/>
                  <a:pt x="462174" y="18726"/>
                </a:cubicBezTo>
                <a:cubicBezTo>
                  <a:pt x="591664" y="113354"/>
                  <a:pt x="663880" y="703530"/>
                  <a:pt x="820762" y="945079"/>
                </a:cubicBezTo>
                <a:cubicBezTo>
                  <a:pt x="977644" y="1186628"/>
                  <a:pt x="1059821" y="1390824"/>
                  <a:pt x="1403468" y="1468020"/>
                </a:cubicBezTo>
                <a:cubicBezTo>
                  <a:pt x="1747115" y="1545216"/>
                  <a:pt x="2678448" y="1520315"/>
                  <a:pt x="2882644" y="1408256"/>
                </a:cubicBezTo>
                <a:cubicBezTo>
                  <a:pt x="3086840" y="1296197"/>
                  <a:pt x="2636114" y="987412"/>
                  <a:pt x="2628644" y="795667"/>
                </a:cubicBezTo>
                <a:cubicBezTo>
                  <a:pt x="2621174" y="603922"/>
                  <a:pt x="2484213" y="332491"/>
                  <a:pt x="2837821" y="257785"/>
                </a:cubicBezTo>
                <a:cubicBezTo>
                  <a:pt x="3191429" y="183079"/>
                  <a:pt x="4488821" y="145726"/>
                  <a:pt x="4750291" y="347432"/>
                </a:cubicBezTo>
                <a:cubicBezTo>
                  <a:pt x="5011761" y="549138"/>
                  <a:pt x="4573487" y="1176667"/>
                  <a:pt x="4406644" y="1468020"/>
                </a:cubicBezTo>
                <a:cubicBezTo>
                  <a:pt x="4239801" y="1759373"/>
                  <a:pt x="4130233" y="1963570"/>
                  <a:pt x="3749233" y="2095550"/>
                </a:cubicBezTo>
                <a:cubicBezTo>
                  <a:pt x="3368233" y="2227530"/>
                  <a:pt x="2623664" y="2264884"/>
                  <a:pt x="2120644" y="2259903"/>
                </a:cubicBezTo>
                <a:cubicBezTo>
                  <a:pt x="1617624" y="2254923"/>
                  <a:pt x="960213" y="2244961"/>
                  <a:pt x="731115" y="2065667"/>
                </a:cubicBezTo>
                <a:cubicBezTo>
                  <a:pt x="502017" y="1886373"/>
                  <a:pt x="853134" y="1358452"/>
                  <a:pt x="746056" y="1184138"/>
                </a:cubicBezTo>
                <a:cubicBezTo>
                  <a:pt x="638978" y="1009824"/>
                  <a:pt x="200703" y="1156746"/>
                  <a:pt x="88644" y="1019785"/>
                </a:cubicBezTo>
                <a:cubicBezTo>
                  <a:pt x="-23415" y="882824"/>
                  <a:pt x="-18434" y="544157"/>
                  <a:pt x="43821" y="377314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492636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4182105" y="3616182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4182105" y="2298091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3988649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4253245" y="1160233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3917509" y="308694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2948317" y="431398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3212913" y="361516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072505" y="180104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92777" y="3131292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3060513" y="4381558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64793" y="4389407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Rectángulo 37"/>
          <p:cNvSpPr/>
          <p:nvPr/>
        </p:nvSpPr>
        <p:spPr>
          <a:xfrm>
            <a:off x="5067750" y="382792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leaves</a:t>
            </a:r>
          </a:p>
        </p:txBody>
      </p: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AB9A23-9C46-CA40-BCEA-F842DDEF6E18}"/>
              </a:ext>
            </a:extLst>
          </p:cNvPr>
          <p:cNvSpPr txBox="1"/>
          <p:nvPr/>
        </p:nvSpPr>
        <p:spPr>
          <a:xfrm>
            <a:off x="5021828" y="478761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nodes at the end of tree at called leaves</a:t>
            </a:r>
          </a:p>
        </p:txBody>
      </p:sp>
    </p:spTree>
    <p:extLst>
      <p:ext uri="{BB962C8B-B14F-4D97-AF65-F5344CB8AC3E}">
        <p14:creationId xmlns:p14="http://schemas.microsoft.com/office/powerpoint/2010/main" val="14147197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018888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357366" y="3359561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2" name="Rectángulo 31"/>
          <p:cNvSpPr/>
          <p:nvPr/>
        </p:nvSpPr>
        <p:spPr bwMode="auto">
          <a:xfrm>
            <a:off x="1357366" y="4390041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1" name="Agrupar 60"/>
          <p:cNvGrpSpPr/>
          <p:nvPr/>
        </p:nvGrpSpPr>
        <p:grpSpPr>
          <a:xfrm>
            <a:off x="4582187" y="3359561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5025618" y="3468927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4227606" y="4044286"/>
            <a:ext cx="999863" cy="649676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4349996" y="4482426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783916" y="4028536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5315582" y="4482426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6250422" y="4482426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805837" y="4481129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870016" y="448478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921865" y="4481129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3" name="Agrupar 132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134" name="Agrupar 133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1" name="Elipse 140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2" name="Elipse 141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4" name="Conector recto de flecha 143"/>
              <p:cNvCxnSpPr>
                <a:stCxn id="148" idx="3"/>
                <a:endCxn id="142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de flecha 144"/>
              <p:cNvCxnSpPr>
                <a:endCxn id="143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Elipse 145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7" name="Conector recto de flecha 146"/>
              <p:cNvCxnSpPr>
                <a:endCxn id="146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Elipse 147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0" name="Conector recto de flecha 149"/>
              <p:cNvCxnSpPr>
                <a:stCxn id="141" idx="3"/>
                <a:endCxn id="148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de flecha 150"/>
              <p:cNvCxnSpPr>
                <a:stCxn id="141" idx="5"/>
                <a:endCxn id="149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CuadroTexto 134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2" name="Rectángulo 151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3" name="Triángulo isósceles 152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4" name="Agrupar 153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155" name="Conector recto 15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Conector recto 15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8" name="Agrupar 15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159" name="Conector recto 15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0" name="Conector recto 15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Agrupar 16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163" name="Conector recto 16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4" name="Conector recto 16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6" name="Agrupar 16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167" name="Conector recto 16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8" name="Conector recto 16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0" name="Agrupar 16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71" name="Conector recto 17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2" name="Conector recto 17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4" name="Agrupar 17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75" name="Conector recto 17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6" name="Conector recto 17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8" name="Agrupar 17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79" name="Conector recto 17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" name="Conector recto 17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82" name="Rectángulo 181"/>
          <p:cNvSpPr/>
          <p:nvPr/>
        </p:nvSpPr>
        <p:spPr>
          <a:xfrm>
            <a:off x="6445049" y="23718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d]</a:t>
            </a:r>
            <a:endParaRPr lang="es-ES" dirty="0"/>
          </a:p>
        </p:txBody>
      </p:sp>
      <p:grpSp>
        <p:nvGrpSpPr>
          <p:cNvPr id="183" name="Agrupar 182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84" name="Agrupar 183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91" name="Elipse 190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2" name="Elipse 191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3" name="Elipse 192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94" name="Conector recto de flecha 193"/>
              <p:cNvCxnSpPr>
                <a:stCxn id="198" idx="3"/>
                <a:endCxn id="192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de flecha 194"/>
              <p:cNvCxnSpPr>
                <a:endCxn id="193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Elipse 195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97" name="Conector recto de flecha 196"/>
              <p:cNvCxnSpPr>
                <a:endCxn id="196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Elipse 197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99" name="Elipse 198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0" name="Conector recto de flecha 199"/>
              <p:cNvCxnSpPr>
                <a:stCxn id="191" idx="3"/>
                <a:endCxn id="198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de flecha 200"/>
              <p:cNvCxnSpPr>
                <a:stCxn id="191" idx="5"/>
                <a:endCxn id="199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CuadroTexto 184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88" name="CuadroTexto 187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89" name="CuadroTexto 188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90" name="CuadroTexto 189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202" name="Rectángulo 201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203" name="Triángulo isósceles 202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04" name="Agrupar 203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205" name="Conector recto 2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" name="Conector recto 2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7" name="Conector recto 2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8" name="Agrupar 207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209" name="Conector recto 20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0" name="Conector recto 20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1" name="Conector recto 21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2" name="Agrupar 211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213" name="Conector recto 21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4" name="Conector recto 21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5" name="Conector recto 21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6" name="Agrupar 215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217" name="Conector recto 21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8" name="Conector recto 21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9" name="Conector recto 21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0" name="Agrupar 219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221" name="Conector recto 22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2" name="Conector recto 22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3" name="Conector recto 22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Agrupar 223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225" name="Conector recto 22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6" name="Conector recto 22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" name="Conector recto 22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8" name="Agrupar 227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229" name="Conector recto 22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0" name="Conector recto 22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" name="Conector recto 23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2" name="Elipse 231"/>
          <p:cNvSpPr/>
          <p:nvPr/>
        </p:nvSpPr>
        <p:spPr bwMode="auto">
          <a:xfrm>
            <a:off x="4788863" y="4303446"/>
            <a:ext cx="495247" cy="532727"/>
          </a:xfrm>
          <a:prstGeom prst="ellipse">
            <a:avLst/>
          </a:prstGeom>
          <a:noFill/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281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018888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1" name="Agrupar 60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3" name="Rectángulo 132"/>
          <p:cNvSpPr/>
          <p:nvPr/>
        </p:nvSpPr>
        <p:spPr>
          <a:xfrm>
            <a:off x="6445049" y="23718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4" name="Triángulo isósceles 153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31603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262050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1" name="Agrupar 60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3" name="Rectángulo 132"/>
          <p:cNvSpPr/>
          <p:nvPr/>
        </p:nvSpPr>
        <p:spPr>
          <a:xfrm>
            <a:off x="6445049" y="23718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4" name="Triángulo isósceles 153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112107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262050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1" name="Agrupar 60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3" name="Rectángulo 132"/>
          <p:cNvSpPr/>
          <p:nvPr/>
        </p:nvSpPr>
        <p:spPr>
          <a:xfrm>
            <a:off x="6445049" y="23718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4" name="Triángulo isósceles 153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9" name="Agrupar 108"/>
          <p:cNvGrpSpPr/>
          <p:nvPr/>
        </p:nvGrpSpPr>
        <p:grpSpPr>
          <a:xfrm>
            <a:off x="4582187" y="3359561"/>
            <a:ext cx="2223650" cy="1221730"/>
            <a:chOff x="5329932" y="1358963"/>
            <a:chExt cx="3256170" cy="2025807"/>
          </a:xfrm>
        </p:grpSpPr>
        <p:grpSp>
          <p:nvGrpSpPr>
            <p:cNvPr id="110" name="Agrupar 109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17" name="Elipse 116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0" name="Conector recto de flecha 119"/>
              <p:cNvCxnSpPr>
                <a:stCxn id="124" idx="3"/>
                <a:endCxn id="118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de flecha 120"/>
              <p:cNvCxnSpPr>
                <a:endCxn id="119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Elipse 121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3" name="Conector recto de flecha 122"/>
              <p:cNvCxnSpPr>
                <a:endCxn id="122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ipse 123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6" name="Conector recto de flecha 125"/>
              <p:cNvCxnSpPr>
                <a:stCxn id="117" idx="3"/>
                <a:endCxn id="124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de flecha 126"/>
              <p:cNvCxnSpPr>
                <a:stCxn id="117" idx="5"/>
                <a:endCxn id="12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CuadroTexto 110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5025618" y="3468927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29" name="Triángulo isósceles 128"/>
          <p:cNvSpPr/>
          <p:nvPr/>
        </p:nvSpPr>
        <p:spPr bwMode="auto">
          <a:xfrm>
            <a:off x="5200470" y="4044286"/>
            <a:ext cx="999863" cy="649676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3" name="CuadroTexto 182"/>
          <p:cNvSpPr txBox="1"/>
          <p:nvPr/>
        </p:nvSpPr>
        <p:spPr>
          <a:xfrm>
            <a:off x="1357366" y="3359561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184" name="Rectángulo 183"/>
          <p:cNvSpPr/>
          <p:nvPr/>
        </p:nvSpPr>
        <p:spPr bwMode="auto">
          <a:xfrm>
            <a:off x="1365190" y="3657607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85" name="Agrupar 184"/>
          <p:cNvGrpSpPr/>
          <p:nvPr/>
        </p:nvGrpSpPr>
        <p:grpSpPr>
          <a:xfrm>
            <a:off x="4349996" y="4482426"/>
            <a:ext cx="232191" cy="152400"/>
            <a:chOff x="6876208" y="2310016"/>
            <a:chExt cx="325494" cy="152400"/>
          </a:xfrm>
        </p:grpSpPr>
        <p:cxnSp>
          <p:nvCxnSpPr>
            <p:cNvPr id="186" name="Conector recto 18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7" name="Conector recto 18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" name="Conector recto 18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9" name="Agrupar 188"/>
          <p:cNvGrpSpPr/>
          <p:nvPr/>
        </p:nvGrpSpPr>
        <p:grpSpPr>
          <a:xfrm>
            <a:off x="5783916" y="4028536"/>
            <a:ext cx="232191" cy="152400"/>
            <a:chOff x="6876208" y="2310016"/>
            <a:chExt cx="325494" cy="152400"/>
          </a:xfrm>
        </p:grpSpPr>
        <p:cxnSp>
          <p:nvCxnSpPr>
            <p:cNvPr id="190" name="Conector recto 18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1" name="Conector recto 19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2" name="Conector recto 19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3" name="Agrupar 192"/>
          <p:cNvGrpSpPr/>
          <p:nvPr/>
        </p:nvGrpSpPr>
        <p:grpSpPr>
          <a:xfrm>
            <a:off x="5315582" y="4482426"/>
            <a:ext cx="232191" cy="152400"/>
            <a:chOff x="6876208" y="2310016"/>
            <a:chExt cx="325494" cy="152400"/>
          </a:xfrm>
        </p:grpSpPr>
        <p:cxnSp>
          <p:nvCxnSpPr>
            <p:cNvPr id="194" name="Conector recto 19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5" name="Conector recto 19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" name="Conector recto 19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7" name="Agrupar 196"/>
          <p:cNvGrpSpPr/>
          <p:nvPr/>
        </p:nvGrpSpPr>
        <p:grpSpPr>
          <a:xfrm>
            <a:off x="6250422" y="4482426"/>
            <a:ext cx="232191" cy="152400"/>
            <a:chOff x="6876208" y="2310016"/>
            <a:chExt cx="325494" cy="152400"/>
          </a:xfrm>
        </p:grpSpPr>
        <p:cxnSp>
          <p:nvCxnSpPr>
            <p:cNvPr id="198" name="Conector recto 19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9" name="Conector recto 19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0" name="Conector recto 19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1" name="Agrupar 200"/>
          <p:cNvGrpSpPr/>
          <p:nvPr/>
        </p:nvGrpSpPr>
        <p:grpSpPr>
          <a:xfrm flipH="1">
            <a:off x="6805837" y="4481129"/>
            <a:ext cx="232191" cy="152400"/>
            <a:chOff x="6876208" y="2310016"/>
            <a:chExt cx="325494" cy="152400"/>
          </a:xfrm>
        </p:grpSpPr>
        <p:cxnSp>
          <p:nvCxnSpPr>
            <p:cNvPr id="202" name="Conector recto 20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3" name="Conector recto 20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4" name="Conector recto 20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5" name="Agrupar 204"/>
          <p:cNvGrpSpPr/>
          <p:nvPr/>
        </p:nvGrpSpPr>
        <p:grpSpPr>
          <a:xfrm flipH="1">
            <a:off x="5870016" y="4484781"/>
            <a:ext cx="232191" cy="152400"/>
            <a:chOff x="6876208" y="2310016"/>
            <a:chExt cx="325494" cy="152400"/>
          </a:xfrm>
        </p:grpSpPr>
        <p:cxnSp>
          <p:nvCxnSpPr>
            <p:cNvPr id="206" name="Conector recto 20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7" name="Conector recto 20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8" name="Conector recto 20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9" name="Agrupar 208"/>
          <p:cNvGrpSpPr/>
          <p:nvPr/>
        </p:nvGrpSpPr>
        <p:grpSpPr>
          <a:xfrm flipH="1">
            <a:off x="4921865" y="4481129"/>
            <a:ext cx="232191" cy="152400"/>
            <a:chOff x="6876208" y="2310016"/>
            <a:chExt cx="325494" cy="152400"/>
          </a:xfrm>
        </p:grpSpPr>
        <p:cxnSp>
          <p:nvCxnSpPr>
            <p:cNvPr id="210" name="Conector recto 20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1" name="Conector recto 21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2" name="Conector recto 21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24433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262050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1" name="Agrupar 60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3" name="Rectángulo 132"/>
          <p:cNvSpPr/>
          <p:nvPr/>
        </p:nvSpPr>
        <p:spPr>
          <a:xfrm>
            <a:off x="6445049" y="237184"/>
            <a:ext cx="116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  e]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4" name="Triángulo isósceles 153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9" name="Agrupar 108"/>
          <p:cNvGrpSpPr/>
          <p:nvPr/>
        </p:nvGrpSpPr>
        <p:grpSpPr>
          <a:xfrm>
            <a:off x="4582187" y="3359561"/>
            <a:ext cx="2223650" cy="1221730"/>
            <a:chOff x="5329932" y="1358963"/>
            <a:chExt cx="3256170" cy="2025807"/>
          </a:xfrm>
        </p:grpSpPr>
        <p:grpSp>
          <p:nvGrpSpPr>
            <p:cNvPr id="110" name="Agrupar 109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17" name="Elipse 116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0" name="Conector recto de flecha 119"/>
              <p:cNvCxnSpPr>
                <a:stCxn id="124" idx="3"/>
                <a:endCxn id="118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de flecha 120"/>
              <p:cNvCxnSpPr>
                <a:endCxn id="119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Elipse 121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3" name="Conector recto de flecha 122"/>
              <p:cNvCxnSpPr>
                <a:endCxn id="122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ipse 123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6" name="Conector recto de flecha 125"/>
              <p:cNvCxnSpPr>
                <a:stCxn id="117" idx="3"/>
                <a:endCxn id="124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de flecha 126"/>
              <p:cNvCxnSpPr>
                <a:stCxn id="117" idx="5"/>
                <a:endCxn id="12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CuadroTexto 110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5025618" y="3468927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29" name="Triángulo isósceles 128"/>
          <p:cNvSpPr/>
          <p:nvPr/>
        </p:nvSpPr>
        <p:spPr bwMode="auto">
          <a:xfrm>
            <a:off x="5200470" y="4044286"/>
            <a:ext cx="999863" cy="649676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3" name="CuadroTexto 182"/>
          <p:cNvSpPr txBox="1"/>
          <p:nvPr/>
        </p:nvSpPr>
        <p:spPr>
          <a:xfrm>
            <a:off x="1357366" y="3359561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184" name="Rectángulo 183"/>
          <p:cNvSpPr/>
          <p:nvPr/>
        </p:nvSpPr>
        <p:spPr bwMode="auto">
          <a:xfrm>
            <a:off x="1350036" y="391447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85" name="Agrupar 184"/>
          <p:cNvGrpSpPr/>
          <p:nvPr/>
        </p:nvGrpSpPr>
        <p:grpSpPr>
          <a:xfrm>
            <a:off x="4349996" y="4482426"/>
            <a:ext cx="232191" cy="152400"/>
            <a:chOff x="6876208" y="2310016"/>
            <a:chExt cx="325494" cy="152400"/>
          </a:xfrm>
        </p:grpSpPr>
        <p:cxnSp>
          <p:nvCxnSpPr>
            <p:cNvPr id="186" name="Conector recto 18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7" name="Conector recto 18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" name="Conector recto 18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9" name="Agrupar 188"/>
          <p:cNvGrpSpPr/>
          <p:nvPr/>
        </p:nvGrpSpPr>
        <p:grpSpPr>
          <a:xfrm>
            <a:off x="5783916" y="4028536"/>
            <a:ext cx="232191" cy="152400"/>
            <a:chOff x="6876208" y="2310016"/>
            <a:chExt cx="325494" cy="152400"/>
          </a:xfrm>
        </p:grpSpPr>
        <p:cxnSp>
          <p:nvCxnSpPr>
            <p:cNvPr id="190" name="Conector recto 18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1" name="Conector recto 19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2" name="Conector recto 19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3" name="Agrupar 192"/>
          <p:cNvGrpSpPr/>
          <p:nvPr/>
        </p:nvGrpSpPr>
        <p:grpSpPr>
          <a:xfrm>
            <a:off x="5315582" y="4482426"/>
            <a:ext cx="232191" cy="152400"/>
            <a:chOff x="6876208" y="2310016"/>
            <a:chExt cx="325494" cy="152400"/>
          </a:xfrm>
        </p:grpSpPr>
        <p:cxnSp>
          <p:nvCxnSpPr>
            <p:cNvPr id="194" name="Conector recto 19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5" name="Conector recto 19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" name="Conector recto 19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7" name="Agrupar 196"/>
          <p:cNvGrpSpPr/>
          <p:nvPr/>
        </p:nvGrpSpPr>
        <p:grpSpPr>
          <a:xfrm>
            <a:off x="6250422" y="4482426"/>
            <a:ext cx="232191" cy="152400"/>
            <a:chOff x="6876208" y="2310016"/>
            <a:chExt cx="325494" cy="152400"/>
          </a:xfrm>
        </p:grpSpPr>
        <p:cxnSp>
          <p:nvCxnSpPr>
            <p:cNvPr id="198" name="Conector recto 19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9" name="Conector recto 19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0" name="Conector recto 19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1" name="Agrupar 200"/>
          <p:cNvGrpSpPr/>
          <p:nvPr/>
        </p:nvGrpSpPr>
        <p:grpSpPr>
          <a:xfrm flipH="1">
            <a:off x="6805837" y="4481129"/>
            <a:ext cx="232191" cy="152400"/>
            <a:chOff x="6876208" y="2310016"/>
            <a:chExt cx="325494" cy="152400"/>
          </a:xfrm>
        </p:grpSpPr>
        <p:cxnSp>
          <p:nvCxnSpPr>
            <p:cNvPr id="202" name="Conector recto 20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3" name="Conector recto 20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4" name="Conector recto 20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5" name="Agrupar 204"/>
          <p:cNvGrpSpPr/>
          <p:nvPr/>
        </p:nvGrpSpPr>
        <p:grpSpPr>
          <a:xfrm flipH="1">
            <a:off x="5870016" y="4484781"/>
            <a:ext cx="232191" cy="152400"/>
            <a:chOff x="6876208" y="2310016"/>
            <a:chExt cx="325494" cy="152400"/>
          </a:xfrm>
        </p:grpSpPr>
        <p:cxnSp>
          <p:nvCxnSpPr>
            <p:cNvPr id="206" name="Conector recto 20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7" name="Conector recto 20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8" name="Conector recto 20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9" name="Agrupar 208"/>
          <p:cNvGrpSpPr/>
          <p:nvPr/>
        </p:nvGrpSpPr>
        <p:grpSpPr>
          <a:xfrm flipH="1">
            <a:off x="4921865" y="4481129"/>
            <a:ext cx="232191" cy="152400"/>
            <a:chOff x="6876208" y="2310016"/>
            <a:chExt cx="325494" cy="152400"/>
          </a:xfrm>
        </p:grpSpPr>
        <p:cxnSp>
          <p:nvCxnSpPr>
            <p:cNvPr id="210" name="Conector recto 20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1" name="Conector recto 21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2" name="Conector recto 21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430623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262050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1" name="Agrupar 60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3" name="Rectángulo 132"/>
          <p:cNvSpPr/>
          <p:nvPr/>
        </p:nvSpPr>
        <p:spPr>
          <a:xfrm>
            <a:off x="6445049" y="237184"/>
            <a:ext cx="116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  e]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4" name="Triángulo isósceles 153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9" name="Agrupar 108"/>
          <p:cNvGrpSpPr/>
          <p:nvPr/>
        </p:nvGrpSpPr>
        <p:grpSpPr>
          <a:xfrm>
            <a:off x="4582187" y="3359561"/>
            <a:ext cx="2223650" cy="1221730"/>
            <a:chOff x="5329932" y="1358963"/>
            <a:chExt cx="3256170" cy="2025807"/>
          </a:xfrm>
        </p:grpSpPr>
        <p:grpSp>
          <p:nvGrpSpPr>
            <p:cNvPr id="110" name="Agrupar 109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17" name="Elipse 116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0" name="Conector recto de flecha 119"/>
              <p:cNvCxnSpPr>
                <a:stCxn id="124" idx="3"/>
                <a:endCxn id="118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de flecha 120"/>
              <p:cNvCxnSpPr>
                <a:endCxn id="119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Elipse 121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3" name="Conector recto de flecha 122"/>
              <p:cNvCxnSpPr>
                <a:endCxn id="122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ipse 123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6" name="Conector recto de flecha 125"/>
              <p:cNvCxnSpPr>
                <a:stCxn id="117" idx="3"/>
                <a:endCxn id="124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de flecha 126"/>
              <p:cNvCxnSpPr>
                <a:stCxn id="117" idx="5"/>
                <a:endCxn id="12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CuadroTexto 110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5025618" y="3468927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29" name="Triángulo isósceles 128"/>
          <p:cNvSpPr/>
          <p:nvPr/>
        </p:nvSpPr>
        <p:spPr bwMode="auto">
          <a:xfrm>
            <a:off x="5200470" y="4044286"/>
            <a:ext cx="999863" cy="649676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3" name="CuadroTexto 182"/>
          <p:cNvSpPr txBox="1"/>
          <p:nvPr/>
        </p:nvSpPr>
        <p:spPr>
          <a:xfrm>
            <a:off x="1357366" y="3359561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184" name="Rectángulo 183"/>
          <p:cNvSpPr/>
          <p:nvPr/>
        </p:nvSpPr>
        <p:spPr bwMode="auto">
          <a:xfrm>
            <a:off x="1350036" y="4145263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85" name="Agrupar 184"/>
          <p:cNvGrpSpPr/>
          <p:nvPr/>
        </p:nvGrpSpPr>
        <p:grpSpPr>
          <a:xfrm>
            <a:off x="4349996" y="4482426"/>
            <a:ext cx="232191" cy="152400"/>
            <a:chOff x="6876208" y="2310016"/>
            <a:chExt cx="325494" cy="152400"/>
          </a:xfrm>
        </p:grpSpPr>
        <p:cxnSp>
          <p:nvCxnSpPr>
            <p:cNvPr id="186" name="Conector recto 18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7" name="Conector recto 18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" name="Conector recto 18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9" name="Agrupar 188"/>
          <p:cNvGrpSpPr/>
          <p:nvPr/>
        </p:nvGrpSpPr>
        <p:grpSpPr>
          <a:xfrm>
            <a:off x="5783916" y="4028536"/>
            <a:ext cx="232191" cy="152400"/>
            <a:chOff x="6876208" y="2310016"/>
            <a:chExt cx="325494" cy="152400"/>
          </a:xfrm>
        </p:grpSpPr>
        <p:cxnSp>
          <p:nvCxnSpPr>
            <p:cNvPr id="190" name="Conector recto 18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1" name="Conector recto 19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2" name="Conector recto 19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3" name="Agrupar 192"/>
          <p:cNvGrpSpPr/>
          <p:nvPr/>
        </p:nvGrpSpPr>
        <p:grpSpPr>
          <a:xfrm>
            <a:off x="5315582" y="4482426"/>
            <a:ext cx="232191" cy="152400"/>
            <a:chOff x="6876208" y="2310016"/>
            <a:chExt cx="325494" cy="152400"/>
          </a:xfrm>
        </p:grpSpPr>
        <p:cxnSp>
          <p:nvCxnSpPr>
            <p:cNvPr id="194" name="Conector recto 19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5" name="Conector recto 19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" name="Conector recto 19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7" name="Agrupar 196"/>
          <p:cNvGrpSpPr/>
          <p:nvPr/>
        </p:nvGrpSpPr>
        <p:grpSpPr>
          <a:xfrm>
            <a:off x="6250422" y="4482426"/>
            <a:ext cx="232191" cy="152400"/>
            <a:chOff x="6876208" y="2310016"/>
            <a:chExt cx="325494" cy="152400"/>
          </a:xfrm>
        </p:grpSpPr>
        <p:cxnSp>
          <p:nvCxnSpPr>
            <p:cNvPr id="198" name="Conector recto 19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9" name="Conector recto 19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0" name="Conector recto 19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1" name="Agrupar 200"/>
          <p:cNvGrpSpPr/>
          <p:nvPr/>
        </p:nvGrpSpPr>
        <p:grpSpPr>
          <a:xfrm flipH="1">
            <a:off x="6805837" y="4481129"/>
            <a:ext cx="232191" cy="152400"/>
            <a:chOff x="6876208" y="2310016"/>
            <a:chExt cx="325494" cy="152400"/>
          </a:xfrm>
        </p:grpSpPr>
        <p:cxnSp>
          <p:nvCxnSpPr>
            <p:cNvPr id="202" name="Conector recto 20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3" name="Conector recto 20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4" name="Conector recto 20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5" name="Agrupar 204"/>
          <p:cNvGrpSpPr/>
          <p:nvPr/>
        </p:nvGrpSpPr>
        <p:grpSpPr>
          <a:xfrm flipH="1">
            <a:off x="5870016" y="4484781"/>
            <a:ext cx="232191" cy="152400"/>
            <a:chOff x="6876208" y="2310016"/>
            <a:chExt cx="325494" cy="152400"/>
          </a:xfrm>
        </p:grpSpPr>
        <p:cxnSp>
          <p:nvCxnSpPr>
            <p:cNvPr id="206" name="Conector recto 20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7" name="Conector recto 20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8" name="Conector recto 20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9" name="Agrupar 208"/>
          <p:cNvGrpSpPr/>
          <p:nvPr/>
        </p:nvGrpSpPr>
        <p:grpSpPr>
          <a:xfrm flipH="1">
            <a:off x="4921865" y="4481129"/>
            <a:ext cx="232191" cy="152400"/>
            <a:chOff x="6876208" y="2310016"/>
            <a:chExt cx="325494" cy="152400"/>
          </a:xfrm>
        </p:grpSpPr>
        <p:cxnSp>
          <p:nvCxnSpPr>
            <p:cNvPr id="210" name="Conector recto 20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1" name="Conector recto 21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2" name="Conector recto 21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13" name="Elipse 212"/>
          <p:cNvSpPr/>
          <p:nvPr/>
        </p:nvSpPr>
        <p:spPr bwMode="auto">
          <a:xfrm>
            <a:off x="5140175" y="4303446"/>
            <a:ext cx="495247" cy="532727"/>
          </a:xfrm>
          <a:prstGeom prst="ellipse">
            <a:avLst/>
          </a:prstGeom>
          <a:noFill/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500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262050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1" name="Agrupar 60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3" name="Rectángulo 132"/>
          <p:cNvSpPr/>
          <p:nvPr/>
        </p:nvSpPr>
        <p:spPr>
          <a:xfrm>
            <a:off x="6445049" y="237184"/>
            <a:ext cx="116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  e]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4" name="Triángulo isósceles 153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9" name="Agrupar 108"/>
          <p:cNvGrpSpPr/>
          <p:nvPr/>
        </p:nvGrpSpPr>
        <p:grpSpPr>
          <a:xfrm>
            <a:off x="4582187" y="3359561"/>
            <a:ext cx="2223650" cy="1221730"/>
            <a:chOff x="5329932" y="1358963"/>
            <a:chExt cx="3256170" cy="2025807"/>
          </a:xfrm>
        </p:grpSpPr>
        <p:grpSp>
          <p:nvGrpSpPr>
            <p:cNvPr id="110" name="Agrupar 109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17" name="Elipse 116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0" name="Conector recto de flecha 119"/>
              <p:cNvCxnSpPr>
                <a:stCxn id="124" idx="3"/>
                <a:endCxn id="118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de flecha 120"/>
              <p:cNvCxnSpPr>
                <a:endCxn id="119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Elipse 121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3" name="Conector recto de flecha 122"/>
              <p:cNvCxnSpPr>
                <a:endCxn id="122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ipse 123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26" name="Conector recto de flecha 125"/>
              <p:cNvCxnSpPr>
                <a:stCxn id="117" idx="3"/>
                <a:endCxn id="124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de flecha 126"/>
              <p:cNvCxnSpPr>
                <a:stCxn id="117" idx="5"/>
                <a:endCxn id="12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CuadroTexto 110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5025618" y="3468927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29" name="Triángulo isósceles 128"/>
          <p:cNvSpPr/>
          <p:nvPr/>
        </p:nvSpPr>
        <p:spPr bwMode="auto">
          <a:xfrm>
            <a:off x="5200470" y="4044286"/>
            <a:ext cx="999863" cy="649676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3" name="CuadroTexto 182"/>
          <p:cNvSpPr txBox="1"/>
          <p:nvPr/>
        </p:nvSpPr>
        <p:spPr>
          <a:xfrm>
            <a:off x="1357366" y="3359561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184" name="Rectángulo 183"/>
          <p:cNvSpPr/>
          <p:nvPr/>
        </p:nvSpPr>
        <p:spPr bwMode="auto">
          <a:xfrm>
            <a:off x="1350036" y="4401934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85" name="Agrupar 184"/>
          <p:cNvGrpSpPr/>
          <p:nvPr/>
        </p:nvGrpSpPr>
        <p:grpSpPr>
          <a:xfrm>
            <a:off x="4349996" y="4482426"/>
            <a:ext cx="232191" cy="152400"/>
            <a:chOff x="6876208" y="2310016"/>
            <a:chExt cx="325494" cy="152400"/>
          </a:xfrm>
        </p:grpSpPr>
        <p:cxnSp>
          <p:nvCxnSpPr>
            <p:cNvPr id="186" name="Conector recto 18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7" name="Conector recto 18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" name="Conector recto 18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9" name="Agrupar 188"/>
          <p:cNvGrpSpPr/>
          <p:nvPr/>
        </p:nvGrpSpPr>
        <p:grpSpPr>
          <a:xfrm>
            <a:off x="5783916" y="4028536"/>
            <a:ext cx="232191" cy="152400"/>
            <a:chOff x="6876208" y="2310016"/>
            <a:chExt cx="325494" cy="152400"/>
          </a:xfrm>
        </p:grpSpPr>
        <p:cxnSp>
          <p:nvCxnSpPr>
            <p:cNvPr id="190" name="Conector recto 18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1" name="Conector recto 19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2" name="Conector recto 19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3" name="Agrupar 192"/>
          <p:cNvGrpSpPr/>
          <p:nvPr/>
        </p:nvGrpSpPr>
        <p:grpSpPr>
          <a:xfrm>
            <a:off x="5315582" y="4482426"/>
            <a:ext cx="232191" cy="152400"/>
            <a:chOff x="6876208" y="2310016"/>
            <a:chExt cx="325494" cy="152400"/>
          </a:xfrm>
        </p:grpSpPr>
        <p:cxnSp>
          <p:nvCxnSpPr>
            <p:cNvPr id="194" name="Conector recto 19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5" name="Conector recto 19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" name="Conector recto 19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7" name="Agrupar 196"/>
          <p:cNvGrpSpPr/>
          <p:nvPr/>
        </p:nvGrpSpPr>
        <p:grpSpPr>
          <a:xfrm>
            <a:off x="6250422" y="4482426"/>
            <a:ext cx="232191" cy="152400"/>
            <a:chOff x="6876208" y="2310016"/>
            <a:chExt cx="325494" cy="152400"/>
          </a:xfrm>
        </p:grpSpPr>
        <p:cxnSp>
          <p:nvCxnSpPr>
            <p:cNvPr id="198" name="Conector recto 19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9" name="Conector recto 19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0" name="Conector recto 19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1" name="Agrupar 200"/>
          <p:cNvGrpSpPr/>
          <p:nvPr/>
        </p:nvGrpSpPr>
        <p:grpSpPr>
          <a:xfrm flipH="1">
            <a:off x="6805837" y="4481129"/>
            <a:ext cx="232191" cy="152400"/>
            <a:chOff x="6876208" y="2310016"/>
            <a:chExt cx="325494" cy="152400"/>
          </a:xfrm>
        </p:grpSpPr>
        <p:cxnSp>
          <p:nvCxnSpPr>
            <p:cNvPr id="202" name="Conector recto 20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3" name="Conector recto 20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4" name="Conector recto 20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5" name="Agrupar 204"/>
          <p:cNvGrpSpPr/>
          <p:nvPr/>
        </p:nvGrpSpPr>
        <p:grpSpPr>
          <a:xfrm flipH="1">
            <a:off x="5870016" y="4484781"/>
            <a:ext cx="232191" cy="152400"/>
            <a:chOff x="6876208" y="2310016"/>
            <a:chExt cx="325494" cy="152400"/>
          </a:xfrm>
        </p:grpSpPr>
        <p:cxnSp>
          <p:nvCxnSpPr>
            <p:cNvPr id="206" name="Conector recto 20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7" name="Conector recto 20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8" name="Conector recto 20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9" name="Agrupar 208"/>
          <p:cNvGrpSpPr/>
          <p:nvPr/>
        </p:nvGrpSpPr>
        <p:grpSpPr>
          <a:xfrm flipH="1">
            <a:off x="4921865" y="4481129"/>
            <a:ext cx="232191" cy="152400"/>
            <a:chOff x="6876208" y="2310016"/>
            <a:chExt cx="325494" cy="152400"/>
          </a:xfrm>
        </p:grpSpPr>
        <p:cxnSp>
          <p:nvCxnSpPr>
            <p:cNvPr id="210" name="Conector recto 20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1" name="Conector recto 21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2" name="Conector recto 21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13" name="Elipse 212"/>
          <p:cNvSpPr/>
          <p:nvPr/>
        </p:nvSpPr>
        <p:spPr bwMode="auto">
          <a:xfrm>
            <a:off x="5774715" y="4292262"/>
            <a:ext cx="495247" cy="532727"/>
          </a:xfrm>
          <a:prstGeom prst="ellipse">
            <a:avLst/>
          </a:prstGeom>
          <a:noFill/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373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262050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1" name="Agrupar 60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3" name="Rectángulo 132"/>
          <p:cNvSpPr/>
          <p:nvPr/>
        </p:nvSpPr>
        <p:spPr>
          <a:xfrm>
            <a:off x="6445049" y="237184"/>
            <a:ext cx="116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  e]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4" name="Triángulo isósceles 153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436378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56956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3476" y="2238575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71621" y="3794838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1" name="Agrupar 60"/>
          <p:cNvGrpSpPr/>
          <p:nvPr/>
        </p:nvGrpSpPr>
        <p:grpSpPr>
          <a:xfrm>
            <a:off x="3814121" y="1924192"/>
            <a:ext cx="2223650" cy="1221730"/>
            <a:chOff x="5329932" y="1358963"/>
            <a:chExt cx="3256170" cy="2025807"/>
          </a:xfrm>
        </p:grpSpPr>
        <p:grpSp>
          <p:nvGrpSpPr>
            <p:cNvPr id="62" name="Agrupar 61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2" name="Conector recto de flecha 71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endCxn id="7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5" name="Conector recto de flecha 74"/>
              <p:cNvCxnSpPr>
                <a:endCxn id="7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78" name="Conector recto de flecha 77"/>
              <p:cNvCxnSpPr>
                <a:stCxn id="69" idx="3"/>
                <a:endCxn id="76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>
                <a:stCxn id="69" idx="5"/>
                <a:endCxn id="77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adroTexto 62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4257552" y="1695833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82" name="Triángulo isósceles 81"/>
          <p:cNvSpPr/>
          <p:nvPr/>
        </p:nvSpPr>
        <p:spPr bwMode="auto">
          <a:xfrm>
            <a:off x="3459540" y="2227215"/>
            <a:ext cx="1969760" cy="103137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Agrupar 82"/>
          <p:cNvGrpSpPr/>
          <p:nvPr/>
        </p:nvGrpSpPr>
        <p:grpSpPr>
          <a:xfrm>
            <a:off x="3581930" y="3047057"/>
            <a:ext cx="232191" cy="152400"/>
            <a:chOff x="6876208" y="2310016"/>
            <a:chExt cx="325494" cy="152400"/>
          </a:xfrm>
        </p:grpSpPr>
        <p:cxnSp>
          <p:nvCxnSpPr>
            <p:cNvPr id="84" name="Conector recto 8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Conector recto 8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Agrupar 87"/>
          <p:cNvGrpSpPr/>
          <p:nvPr/>
        </p:nvGrpSpPr>
        <p:grpSpPr>
          <a:xfrm>
            <a:off x="5015850" y="2593167"/>
            <a:ext cx="232191" cy="152400"/>
            <a:chOff x="6876208" y="2310016"/>
            <a:chExt cx="325494" cy="152400"/>
          </a:xfrm>
        </p:grpSpPr>
        <p:cxnSp>
          <p:nvCxnSpPr>
            <p:cNvPr id="89" name="Conector recto 88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89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ector recto 90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Agrupar 91"/>
          <p:cNvGrpSpPr/>
          <p:nvPr/>
        </p:nvGrpSpPr>
        <p:grpSpPr>
          <a:xfrm>
            <a:off x="4547516" y="3047057"/>
            <a:ext cx="232191" cy="152400"/>
            <a:chOff x="6876208" y="2310016"/>
            <a:chExt cx="325494" cy="152400"/>
          </a:xfrm>
        </p:grpSpPr>
        <p:cxnSp>
          <p:nvCxnSpPr>
            <p:cNvPr id="93" name="Conector recto 92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ector recto 93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onector recto 94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Agrupar 95"/>
          <p:cNvGrpSpPr/>
          <p:nvPr/>
        </p:nvGrpSpPr>
        <p:grpSpPr>
          <a:xfrm>
            <a:off x="5482356" y="3047057"/>
            <a:ext cx="232191" cy="152400"/>
            <a:chOff x="6876208" y="2310016"/>
            <a:chExt cx="325494" cy="152400"/>
          </a:xfrm>
        </p:grpSpPr>
        <p:cxnSp>
          <p:nvCxnSpPr>
            <p:cNvPr id="97" name="Conector recto 96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97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98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Agrupar 99"/>
          <p:cNvGrpSpPr/>
          <p:nvPr/>
        </p:nvGrpSpPr>
        <p:grpSpPr>
          <a:xfrm flipH="1">
            <a:off x="6037771" y="3045760"/>
            <a:ext cx="232191" cy="152400"/>
            <a:chOff x="6876208" y="2310016"/>
            <a:chExt cx="325494" cy="152400"/>
          </a:xfrm>
        </p:grpSpPr>
        <p:cxnSp>
          <p:nvCxnSpPr>
            <p:cNvPr id="101" name="Conector recto 100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onector recto 101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Conector recto 102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Agrupar 103"/>
          <p:cNvGrpSpPr/>
          <p:nvPr/>
        </p:nvGrpSpPr>
        <p:grpSpPr>
          <a:xfrm flipH="1">
            <a:off x="5101950" y="3062921"/>
            <a:ext cx="232191" cy="152400"/>
            <a:chOff x="6876208" y="2310016"/>
            <a:chExt cx="325494" cy="152400"/>
          </a:xfrm>
        </p:grpSpPr>
        <p:cxnSp>
          <p:nvCxnSpPr>
            <p:cNvPr id="105" name="Conector recto 104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Conector recto 105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Conector recto 106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Agrupar 107"/>
          <p:cNvGrpSpPr/>
          <p:nvPr/>
        </p:nvGrpSpPr>
        <p:grpSpPr>
          <a:xfrm flipH="1">
            <a:off x="4153799" y="3045760"/>
            <a:ext cx="232191" cy="152400"/>
            <a:chOff x="6876208" y="2310016"/>
            <a:chExt cx="325494" cy="152400"/>
          </a:xfrm>
        </p:grpSpPr>
        <p:cxnSp>
          <p:nvCxnSpPr>
            <p:cNvPr id="130" name="Conector recto 12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Conector recto 13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Conector recto 13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3" name="Rectángulo 132"/>
          <p:cNvSpPr/>
          <p:nvPr/>
        </p:nvSpPr>
        <p:spPr>
          <a:xfrm>
            <a:off x="6445049" y="237184"/>
            <a:ext cx="116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  e]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4" name="Triángulo isósceles 153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154300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1843447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6445049" y="237184"/>
            <a:ext cx="116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  e]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4" name="Triángulo isósceles 153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431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492636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4182105" y="3616182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4182105" y="2298091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3988649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4253245" y="1160233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3917509" y="308694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2948317" y="431398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3212913" y="361516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072505" y="180104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92777" y="3131292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3060513" y="4381558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64793" y="4389407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4786342" y="90142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branches</a:t>
            </a:r>
          </a:p>
        </p:txBody>
      </p:sp>
      <p:sp>
        <p:nvSpPr>
          <p:cNvPr id="41" name="Forma libre 40"/>
          <p:cNvSpPr/>
          <p:nvPr/>
        </p:nvSpPr>
        <p:spPr>
          <a:xfrm>
            <a:off x="3287059" y="1245541"/>
            <a:ext cx="1763059" cy="314295"/>
          </a:xfrm>
          <a:custGeom>
            <a:avLst/>
            <a:gdLst>
              <a:gd name="connsiteX0" fmla="*/ 0 w 1763059"/>
              <a:gd name="connsiteY0" fmla="*/ 59765 h 314295"/>
              <a:gd name="connsiteX1" fmla="*/ 776941 w 1763059"/>
              <a:gd name="connsiteY1" fmla="*/ 313765 h 314295"/>
              <a:gd name="connsiteX2" fmla="*/ 1763059 w 1763059"/>
              <a:gd name="connsiteY2" fmla="*/ 0 h 314295"/>
              <a:gd name="connsiteX3" fmla="*/ 1763059 w 1763059"/>
              <a:gd name="connsiteY3" fmla="*/ 0 h 31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059" h="314295">
                <a:moveTo>
                  <a:pt x="0" y="59765"/>
                </a:moveTo>
                <a:cubicBezTo>
                  <a:pt x="241549" y="191745"/>
                  <a:pt x="483098" y="323726"/>
                  <a:pt x="776941" y="313765"/>
                </a:cubicBezTo>
                <a:cubicBezTo>
                  <a:pt x="1070784" y="303804"/>
                  <a:pt x="1763059" y="0"/>
                  <a:pt x="1763059" y="0"/>
                </a:cubicBezTo>
                <a:lnTo>
                  <a:pt x="1763059" y="0"/>
                </a:ln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685172" y="1997172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branches</a:t>
            </a:r>
          </a:p>
        </p:txBody>
      </p:sp>
      <p:sp>
        <p:nvSpPr>
          <p:cNvPr id="43" name="Forma libre 42"/>
          <p:cNvSpPr/>
          <p:nvPr/>
        </p:nvSpPr>
        <p:spPr>
          <a:xfrm>
            <a:off x="2309223" y="2369120"/>
            <a:ext cx="3571579" cy="519952"/>
          </a:xfrm>
          <a:custGeom>
            <a:avLst/>
            <a:gdLst>
              <a:gd name="connsiteX0" fmla="*/ 0 w 1763059"/>
              <a:gd name="connsiteY0" fmla="*/ 59765 h 314295"/>
              <a:gd name="connsiteX1" fmla="*/ 776941 w 1763059"/>
              <a:gd name="connsiteY1" fmla="*/ 313765 h 314295"/>
              <a:gd name="connsiteX2" fmla="*/ 1763059 w 1763059"/>
              <a:gd name="connsiteY2" fmla="*/ 0 h 314295"/>
              <a:gd name="connsiteX3" fmla="*/ 1763059 w 1763059"/>
              <a:gd name="connsiteY3" fmla="*/ 0 h 31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059" h="314295">
                <a:moveTo>
                  <a:pt x="0" y="59765"/>
                </a:moveTo>
                <a:cubicBezTo>
                  <a:pt x="241549" y="191745"/>
                  <a:pt x="483098" y="323726"/>
                  <a:pt x="776941" y="313765"/>
                </a:cubicBezTo>
                <a:cubicBezTo>
                  <a:pt x="1070784" y="303804"/>
                  <a:pt x="1763059" y="0"/>
                  <a:pt x="1763059" y="0"/>
                </a:cubicBezTo>
                <a:lnTo>
                  <a:pt x="1763059" y="0"/>
                </a:ln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4477261" y="3730998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branches</a:t>
            </a:r>
          </a:p>
        </p:txBody>
      </p:sp>
      <p:sp>
        <p:nvSpPr>
          <p:cNvPr id="45" name="Forma libre 44"/>
          <p:cNvSpPr/>
          <p:nvPr/>
        </p:nvSpPr>
        <p:spPr>
          <a:xfrm>
            <a:off x="2977978" y="4075112"/>
            <a:ext cx="1763059" cy="314295"/>
          </a:xfrm>
          <a:custGeom>
            <a:avLst/>
            <a:gdLst>
              <a:gd name="connsiteX0" fmla="*/ 0 w 1763059"/>
              <a:gd name="connsiteY0" fmla="*/ 59765 h 314295"/>
              <a:gd name="connsiteX1" fmla="*/ 776941 w 1763059"/>
              <a:gd name="connsiteY1" fmla="*/ 313765 h 314295"/>
              <a:gd name="connsiteX2" fmla="*/ 1763059 w 1763059"/>
              <a:gd name="connsiteY2" fmla="*/ 0 h 314295"/>
              <a:gd name="connsiteX3" fmla="*/ 1763059 w 1763059"/>
              <a:gd name="connsiteY3" fmla="*/ 0 h 31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059" h="314295">
                <a:moveTo>
                  <a:pt x="0" y="59765"/>
                </a:moveTo>
                <a:cubicBezTo>
                  <a:pt x="241549" y="191745"/>
                  <a:pt x="483098" y="323726"/>
                  <a:pt x="776941" y="313765"/>
                </a:cubicBezTo>
                <a:cubicBezTo>
                  <a:pt x="1070784" y="303804"/>
                  <a:pt x="1763059" y="0"/>
                  <a:pt x="1763059" y="0"/>
                </a:cubicBezTo>
                <a:lnTo>
                  <a:pt x="1763059" y="0"/>
                </a:ln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4C005-3032-D047-83E1-81FD76E6186B}"/>
              </a:ext>
            </a:extLst>
          </p:cNvPr>
          <p:cNvSpPr txBox="1"/>
          <p:nvPr/>
        </p:nvSpPr>
        <p:spPr>
          <a:xfrm>
            <a:off x="5685172" y="80164"/>
            <a:ext cx="341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Arrows coming out of node are called branches</a:t>
            </a:r>
          </a:p>
        </p:txBody>
      </p:sp>
    </p:spTree>
    <p:extLst>
      <p:ext uri="{BB962C8B-B14F-4D97-AF65-F5344CB8AC3E}">
        <p14:creationId xmlns:p14="http://schemas.microsoft.com/office/powerpoint/2010/main" val="23465548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68619" y="2089557"/>
            <a:ext cx="2761551" cy="25961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6445049" y="237184"/>
            <a:ext cx="116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[a  b  d  e]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sp>
        <p:nvSpPr>
          <p:cNvPr id="154" name="Triángulo isósceles 153"/>
          <p:cNvSpPr/>
          <p:nvPr/>
        </p:nvSpPr>
        <p:spPr bwMode="auto">
          <a:xfrm>
            <a:off x="3078726" y="224204"/>
            <a:ext cx="3080653" cy="1489888"/>
          </a:xfrm>
          <a:prstGeom prst="triangle">
            <a:avLst/>
          </a:prstGeom>
          <a:solidFill>
            <a:schemeClr val="accent5">
              <a:alpha val="40000"/>
            </a:schemeClr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769684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3775377" y="2089557"/>
            <a:ext cx="228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 a    b    d    e    c    f 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934614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3775377" y="2089557"/>
            <a:ext cx="228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 a    b    d    e    c    f 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7" name="Flecha derecha 56"/>
          <p:cNvSpPr/>
          <p:nvPr/>
        </p:nvSpPr>
        <p:spPr>
          <a:xfrm rot="16200000">
            <a:off x="3874269" y="2544838"/>
            <a:ext cx="343173" cy="17127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errar corchete 1"/>
          <p:cNvSpPr/>
          <p:nvPr/>
        </p:nvSpPr>
        <p:spPr bwMode="auto">
          <a:xfrm rot="5400000">
            <a:off x="4700702" y="2031027"/>
            <a:ext cx="162140" cy="855723"/>
          </a:xfrm>
          <a:prstGeom prst="rightBracke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9" name="Cerrar corchete 58"/>
          <p:cNvSpPr/>
          <p:nvPr/>
        </p:nvSpPr>
        <p:spPr bwMode="auto">
          <a:xfrm rot="5400000">
            <a:off x="5508516" y="2148591"/>
            <a:ext cx="162142" cy="601117"/>
          </a:xfrm>
          <a:prstGeom prst="rightBracke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50775" y="2751041"/>
            <a:ext cx="52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400" dirty="0"/>
          </a:p>
        </p:txBody>
      </p:sp>
      <p:sp>
        <p:nvSpPr>
          <p:cNvPr id="61" name="Rectángulo 60"/>
          <p:cNvSpPr/>
          <p:nvPr/>
        </p:nvSpPr>
        <p:spPr>
          <a:xfrm>
            <a:off x="4323408" y="2541237"/>
            <a:ext cx="913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left </a:t>
            </a:r>
          </a:p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sub-tree</a:t>
            </a:r>
            <a:endParaRPr lang="es-ES" sz="1200" dirty="0"/>
          </a:p>
        </p:txBody>
      </p:sp>
      <p:sp>
        <p:nvSpPr>
          <p:cNvPr id="62" name="Rectángulo 61"/>
          <p:cNvSpPr/>
          <p:nvPr/>
        </p:nvSpPr>
        <p:spPr>
          <a:xfrm>
            <a:off x="5181608" y="2530221"/>
            <a:ext cx="817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</a:p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 sub-tree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9697852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150843" y="1056482"/>
            <a:ext cx="2779327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(T)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 !ISEMPTY(T) </a:t>
            </a:r>
            <a:r>
              <a:rPr lang="es-ES" sz="1600" b="1" dirty="0" err="1">
                <a:latin typeface="Consolas"/>
                <a:cs typeface="Consolas"/>
              </a:rPr>
              <a:t>then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</a:t>
            </a:r>
            <a:r>
              <a:rPr lang="es-ES" sz="1600" dirty="0" err="1">
                <a:latin typeface="Consolas"/>
                <a:cs typeface="Consolas"/>
              </a:rPr>
              <a:t>visit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left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  pre-</a:t>
            </a:r>
            <a:r>
              <a:rPr lang="es-ES" sz="1600" dirty="0" err="1">
                <a:latin typeface="Consolas"/>
                <a:cs typeface="Consolas"/>
              </a:rPr>
              <a:t>order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right</a:t>
            </a:r>
            <a:r>
              <a:rPr lang="es-ES" sz="1600" dirty="0">
                <a:latin typeface="Consolas"/>
                <a:cs typeface="Consolas"/>
              </a:rPr>
              <a:t>(T))</a:t>
            </a: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endParaRPr lang="es-ES" sz="1600" b="1" dirty="0">
              <a:latin typeface="Consolas"/>
              <a:cs typeface="Consolas"/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3775377" y="2089557"/>
            <a:ext cx="228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 a    b    d    e    c    f ]</a:t>
            </a:r>
            <a:endParaRPr lang="es-ES" dirty="0"/>
          </a:p>
        </p:txBody>
      </p:sp>
      <p:grpSp>
        <p:nvGrpSpPr>
          <p:cNvPr id="134" name="Agrupar 133"/>
          <p:cNvGrpSpPr/>
          <p:nvPr/>
        </p:nvGrpSpPr>
        <p:grpSpPr>
          <a:xfrm>
            <a:off x="3500863" y="379691"/>
            <a:ext cx="2223650" cy="1221730"/>
            <a:chOff x="5329932" y="1358963"/>
            <a:chExt cx="3256170" cy="2025807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5329932" y="1500258"/>
              <a:ext cx="3256170" cy="1856396"/>
              <a:chOff x="4321736" y="3523821"/>
              <a:chExt cx="3464274" cy="2321930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5" name="Conector recto de flecha 144"/>
              <p:cNvCxnSpPr>
                <a:stCxn id="149" idx="3"/>
                <a:endCxn id="143" idx="7"/>
              </p:cNvCxnSpPr>
              <p:nvPr/>
            </p:nvCxnSpPr>
            <p:spPr>
              <a:xfrm flipH="1">
                <a:off x="4773429" y="4767187"/>
                <a:ext cx="397362" cy="61499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de flecha 145"/>
              <p:cNvCxnSpPr>
                <a:endCxn id="14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Elipse 146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48" name="Conector recto de flecha 147"/>
              <p:cNvCxnSpPr>
                <a:endCxn id="147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093292" y="4315457"/>
                <a:ext cx="529192" cy="529234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51" name="Conector recto de flecha 150"/>
              <p:cNvCxnSpPr>
                <a:stCxn id="142" idx="3"/>
                <a:endCxn id="149" idx="7"/>
              </p:cNvCxnSpPr>
              <p:nvPr/>
            </p:nvCxnSpPr>
            <p:spPr>
              <a:xfrm flipH="1">
                <a:off x="5544985" y="3975551"/>
                <a:ext cx="337753" cy="417410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142" idx="5"/>
                <a:endCxn id="15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uadroTexto 135"/>
            <p:cNvSpPr txBox="1"/>
            <p:nvPr/>
          </p:nvSpPr>
          <p:spPr>
            <a:xfrm>
              <a:off x="6756687" y="1358963"/>
              <a:ext cx="39159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6074985" y="2014280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7467720" y="2036907"/>
              <a:ext cx="373261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346442" y="2805309"/>
              <a:ext cx="40674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747632" y="2792233"/>
              <a:ext cx="397659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111626" y="2825910"/>
              <a:ext cx="349467" cy="5588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3944294" y="151332"/>
            <a:ext cx="34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</a:t>
            </a:r>
            <a:endParaRPr lang="es-ES" dirty="0"/>
          </a:p>
        </p:txBody>
      </p:sp>
      <p:grpSp>
        <p:nvGrpSpPr>
          <p:cNvPr id="155" name="Agrupar 154"/>
          <p:cNvGrpSpPr/>
          <p:nvPr/>
        </p:nvGrpSpPr>
        <p:grpSpPr>
          <a:xfrm>
            <a:off x="3268672" y="1502556"/>
            <a:ext cx="232191" cy="152400"/>
            <a:chOff x="6876208" y="2310016"/>
            <a:chExt cx="325494" cy="152400"/>
          </a:xfrm>
        </p:grpSpPr>
        <p:cxnSp>
          <p:nvCxnSpPr>
            <p:cNvPr id="156" name="Conector recto 15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ector recto 15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ector recto 15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Agrupar 158"/>
          <p:cNvGrpSpPr/>
          <p:nvPr/>
        </p:nvGrpSpPr>
        <p:grpSpPr>
          <a:xfrm>
            <a:off x="4702592" y="1048666"/>
            <a:ext cx="232191" cy="152400"/>
            <a:chOff x="6876208" y="2310016"/>
            <a:chExt cx="325494" cy="152400"/>
          </a:xfrm>
        </p:grpSpPr>
        <p:cxnSp>
          <p:nvCxnSpPr>
            <p:cNvPr id="160" name="Conector recto 15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16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Conector recto 16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Agrupar 162"/>
          <p:cNvGrpSpPr/>
          <p:nvPr/>
        </p:nvGrpSpPr>
        <p:grpSpPr>
          <a:xfrm>
            <a:off x="4234258" y="1502556"/>
            <a:ext cx="232191" cy="152400"/>
            <a:chOff x="6876208" y="2310016"/>
            <a:chExt cx="325494" cy="152400"/>
          </a:xfrm>
        </p:grpSpPr>
        <p:cxnSp>
          <p:nvCxnSpPr>
            <p:cNvPr id="164" name="Conector recto 163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Conector recto 164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Conector recto 165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7" name="Agrupar 166"/>
          <p:cNvGrpSpPr/>
          <p:nvPr/>
        </p:nvGrpSpPr>
        <p:grpSpPr>
          <a:xfrm>
            <a:off x="5169098" y="1502556"/>
            <a:ext cx="232191" cy="152400"/>
            <a:chOff x="6876208" y="2310016"/>
            <a:chExt cx="325494" cy="152400"/>
          </a:xfrm>
        </p:grpSpPr>
        <p:cxnSp>
          <p:nvCxnSpPr>
            <p:cNvPr id="168" name="Conector recto 167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Conector recto 168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Conector recto 169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Agrupar 170"/>
          <p:cNvGrpSpPr/>
          <p:nvPr/>
        </p:nvGrpSpPr>
        <p:grpSpPr>
          <a:xfrm flipH="1">
            <a:off x="5724513" y="1501259"/>
            <a:ext cx="232191" cy="152400"/>
            <a:chOff x="6876208" y="2310016"/>
            <a:chExt cx="325494" cy="152400"/>
          </a:xfrm>
        </p:grpSpPr>
        <p:cxnSp>
          <p:nvCxnSpPr>
            <p:cNvPr id="172" name="Conector recto 171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ector recto 172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ector recto 173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Agrupar 174"/>
          <p:cNvGrpSpPr/>
          <p:nvPr/>
        </p:nvGrpSpPr>
        <p:grpSpPr>
          <a:xfrm flipH="1">
            <a:off x="4788692" y="1504911"/>
            <a:ext cx="232191" cy="152400"/>
            <a:chOff x="6876208" y="2310016"/>
            <a:chExt cx="325494" cy="152400"/>
          </a:xfrm>
        </p:grpSpPr>
        <p:cxnSp>
          <p:nvCxnSpPr>
            <p:cNvPr id="176" name="Conector recto 175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ector recto 176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ector recto 177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Agrupar 178"/>
          <p:cNvGrpSpPr/>
          <p:nvPr/>
        </p:nvGrpSpPr>
        <p:grpSpPr>
          <a:xfrm flipH="1">
            <a:off x="3840541" y="1501259"/>
            <a:ext cx="232191" cy="152400"/>
            <a:chOff x="6876208" y="2310016"/>
            <a:chExt cx="325494" cy="152400"/>
          </a:xfrm>
        </p:grpSpPr>
        <p:cxnSp>
          <p:nvCxnSpPr>
            <p:cNvPr id="180" name="Conector recto 179"/>
            <p:cNvCxnSpPr/>
            <p:nvPr/>
          </p:nvCxnSpPr>
          <p:spPr bwMode="auto">
            <a:xfrm flipH="1">
              <a:off x="6969511" y="23100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Conector recto 180"/>
            <p:cNvCxnSpPr/>
            <p:nvPr/>
          </p:nvCxnSpPr>
          <p:spPr bwMode="auto">
            <a:xfrm flipH="1">
              <a:off x="6876208" y="2462416"/>
              <a:ext cx="2321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Conector recto 181"/>
            <p:cNvCxnSpPr/>
            <p:nvPr/>
          </p:nvCxnSpPr>
          <p:spPr bwMode="auto">
            <a:xfrm>
              <a:off x="6969511" y="2310016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C8C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7" name="Flecha derecha 56"/>
          <p:cNvSpPr/>
          <p:nvPr/>
        </p:nvSpPr>
        <p:spPr>
          <a:xfrm rot="16200000">
            <a:off x="3874269" y="2544838"/>
            <a:ext cx="343173" cy="17127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errar corchete 1"/>
          <p:cNvSpPr/>
          <p:nvPr/>
        </p:nvSpPr>
        <p:spPr bwMode="auto">
          <a:xfrm rot="5400000">
            <a:off x="4700702" y="2031027"/>
            <a:ext cx="162140" cy="855723"/>
          </a:xfrm>
          <a:prstGeom prst="rightBracke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9" name="Cerrar corchete 58"/>
          <p:cNvSpPr/>
          <p:nvPr/>
        </p:nvSpPr>
        <p:spPr bwMode="auto">
          <a:xfrm rot="5400000">
            <a:off x="5508516" y="2148591"/>
            <a:ext cx="162142" cy="601117"/>
          </a:xfrm>
          <a:prstGeom prst="rightBracke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50775" y="2751041"/>
            <a:ext cx="52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400" dirty="0"/>
          </a:p>
        </p:txBody>
      </p:sp>
      <p:sp>
        <p:nvSpPr>
          <p:cNvPr id="61" name="Rectángulo 60"/>
          <p:cNvSpPr/>
          <p:nvPr/>
        </p:nvSpPr>
        <p:spPr>
          <a:xfrm>
            <a:off x="4323408" y="2541237"/>
            <a:ext cx="913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left </a:t>
            </a:r>
          </a:p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sub-tree</a:t>
            </a:r>
            <a:endParaRPr lang="es-ES" sz="1200" dirty="0"/>
          </a:p>
        </p:txBody>
      </p:sp>
      <p:sp>
        <p:nvSpPr>
          <p:cNvPr id="62" name="Rectángulo 61"/>
          <p:cNvSpPr/>
          <p:nvPr/>
        </p:nvSpPr>
        <p:spPr>
          <a:xfrm>
            <a:off x="5181608" y="2530221"/>
            <a:ext cx="817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</a:p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 sub-tree</a:t>
            </a:r>
            <a:endParaRPr lang="es-ES" sz="1200" dirty="0"/>
          </a:p>
        </p:txBody>
      </p:sp>
      <p:sp>
        <p:nvSpPr>
          <p:cNvPr id="63" name="Rectángulo 62"/>
          <p:cNvSpPr/>
          <p:nvPr/>
        </p:nvSpPr>
        <p:spPr>
          <a:xfrm>
            <a:off x="3876448" y="3233920"/>
            <a:ext cx="1844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[       b    d    e     ]</a:t>
            </a:r>
            <a:endParaRPr lang="es-ES" dirty="0"/>
          </a:p>
        </p:txBody>
      </p:sp>
      <p:sp>
        <p:nvSpPr>
          <p:cNvPr id="64" name="Flecha derecha 63"/>
          <p:cNvSpPr/>
          <p:nvPr/>
        </p:nvSpPr>
        <p:spPr>
          <a:xfrm rot="16200000">
            <a:off x="4297429" y="3689201"/>
            <a:ext cx="343173" cy="17127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errar corchete 65"/>
          <p:cNvSpPr/>
          <p:nvPr/>
        </p:nvSpPr>
        <p:spPr bwMode="auto">
          <a:xfrm rot="5400000">
            <a:off x="4771252" y="3493441"/>
            <a:ext cx="162144" cy="200146"/>
          </a:xfrm>
          <a:prstGeom prst="rightBracke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4180129" y="3895404"/>
            <a:ext cx="52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400" dirty="0"/>
          </a:p>
        </p:txBody>
      </p:sp>
      <p:sp>
        <p:nvSpPr>
          <p:cNvPr id="68" name="Rectángulo 67"/>
          <p:cNvSpPr/>
          <p:nvPr/>
        </p:nvSpPr>
        <p:spPr>
          <a:xfrm>
            <a:off x="4414700" y="3671651"/>
            <a:ext cx="913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left 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69040" y="3675065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</a:p>
        </p:txBody>
      </p:sp>
      <p:sp>
        <p:nvSpPr>
          <p:cNvPr id="70" name="Cerrar corchete 69"/>
          <p:cNvSpPr/>
          <p:nvPr/>
        </p:nvSpPr>
        <p:spPr bwMode="auto">
          <a:xfrm rot="5400000">
            <a:off x="5110861" y="3493441"/>
            <a:ext cx="162144" cy="200146"/>
          </a:xfrm>
          <a:prstGeom prst="rightBracke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231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36201" y="291905"/>
            <a:ext cx="120670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161651" y="244145"/>
            <a:ext cx="147533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601546" y="222051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3573038" y="472013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/>
          <p:cNvSpPr txBox="1"/>
          <p:nvPr/>
        </p:nvSpPr>
        <p:spPr>
          <a:xfrm>
            <a:off x="6752192" y="18003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71" name="Flecha derecha 70"/>
          <p:cNvSpPr/>
          <p:nvPr/>
        </p:nvSpPr>
        <p:spPr>
          <a:xfrm>
            <a:off x="6712736" y="594231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/>
          <p:cNvSpPr txBox="1"/>
          <p:nvPr/>
        </p:nvSpPr>
        <p:spPr>
          <a:xfrm>
            <a:off x="3489669" y="2729826"/>
            <a:ext cx="2356284" cy="1384995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in-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(T)</a:t>
            </a:r>
          </a:p>
          <a:p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!ISEMPTY(T)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in-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visit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root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in-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6490689" y="2732597"/>
            <a:ext cx="2553704" cy="1384995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post-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(T)</a:t>
            </a:r>
          </a:p>
          <a:p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!ISEMPTY(T)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post-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post-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visit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root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(T))</a:t>
            </a: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119555" y="2729826"/>
            <a:ext cx="2454994" cy="1384995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pre-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(T)</a:t>
            </a:r>
          </a:p>
          <a:p>
            <a:r>
              <a:rPr lang="es-ES" sz="1400" dirty="0">
                <a:latin typeface="Consolas"/>
                <a:cs typeface="Consolas"/>
              </a:rPr>
              <a:t>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!ISEMPTY(T)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dirty="0" err="1">
                <a:latin typeface="Consolas"/>
                <a:cs typeface="Consolas"/>
              </a:rPr>
              <a:t>visit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pre-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pre-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grpSp>
        <p:nvGrpSpPr>
          <p:cNvPr id="88" name="Agrupar 87"/>
          <p:cNvGrpSpPr/>
          <p:nvPr/>
        </p:nvGrpSpPr>
        <p:grpSpPr>
          <a:xfrm>
            <a:off x="178052" y="731621"/>
            <a:ext cx="2557055" cy="1976833"/>
            <a:chOff x="5329932" y="1426163"/>
            <a:chExt cx="3256170" cy="2761169"/>
          </a:xfrm>
        </p:grpSpPr>
        <p:grpSp>
          <p:nvGrpSpPr>
            <p:cNvPr id="89" name="Agrupar 88"/>
            <p:cNvGrpSpPr/>
            <p:nvPr/>
          </p:nvGrpSpPr>
          <p:grpSpPr>
            <a:xfrm>
              <a:off x="5329932" y="1500258"/>
              <a:ext cx="3256170" cy="2613120"/>
              <a:chOff x="4321736" y="3523821"/>
              <a:chExt cx="3464274" cy="3268419"/>
            </a:xfrm>
          </p:grpSpPr>
          <p:sp>
            <p:nvSpPr>
              <p:cNvPr id="98" name="Elipse 97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99" name="Elipse 98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01" name="Conector recto de flecha 100"/>
              <p:cNvCxnSpPr>
                <a:stCxn id="109" idx="3"/>
                <a:endCxn id="99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de flecha 101"/>
              <p:cNvCxnSpPr>
                <a:endCxn id="100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Elipse 102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04" name="Conector recto de flecha 103"/>
              <p:cNvCxnSpPr>
                <a:endCxn id="103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Elipse 104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07" name="Conector recto de flecha 106"/>
              <p:cNvCxnSpPr>
                <a:endCxn id="105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de flecha 107"/>
              <p:cNvCxnSpPr>
                <a:endCxn id="106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ipse 10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11" name="Conector recto de flecha 110"/>
              <p:cNvCxnSpPr>
                <a:stCxn id="98" idx="3"/>
                <a:endCxn id="10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de flecha 111"/>
              <p:cNvCxnSpPr>
                <a:stCxn id="98" idx="5"/>
                <a:endCxn id="11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CuadroTexto 89"/>
            <p:cNvSpPr txBox="1"/>
            <p:nvPr/>
          </p:nvSpPr>
          <p:spPr>
            <a:xfrm>
              <a:off x="6756687" y="1426163"/>
              <a:ext cx="39159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074985" y="2126280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7467720" y="2126507"/>
              <a:ext cx="373260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5346442" y="2872508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6747631" y="2859433"/>
              <a:ext cx="39765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8111627" y="2893109"/>
              <a:ext cx="349466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6072418" y="3616156"/>
              <a:ext cx="388888" cy="5588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g</a:t>
              </a: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7467720" y="3628473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h</a:t>
              </a:r>
            </a:p>
          </p:txBody>
        </p:sp>
      </p:grpSp>
      <p:grpSp>
        <p:nvGrpSpPr>
          <p:cNvPr id="164" name="Agrupar 163"/>
          <p:cNvGrpSpPr/>
          <p:nvPr/>
        </p:nvGrpSpPr>
        <p:grpSpPr>
          <a:xfrm>
            <a:off x="3290650" y="755764"/>
            <a:ext cx="2557055" cy="1976833"/>
            <a:chOff x="5329932" y="1426163"/>
            <a:chExt cx="3256170" cy="2761169"/>
          </a:xfrm>
        </p:grpSpPr>
        <p:grpSp>
          <p:nvGrpSpPr>
            <p:cNvPr id="165" name="Agrupar 164"/>
            <p:cNvGrpSpPr/>
            <p:nvPr/>
          </p:nvGrpSpPr>
          <p:grpSpPr>
            <a:xfrm>
              <a:off x="5329932" y="1500258"/>
              <a:ext cx="3256170" cy="2613120"/>
              <a:chOff x="4321736" y="3523821"/>
              <a:chExt cx="3464274" cy="3268419"/>
            </a:xfrm>
          </p:grpSpPr>
          <p:sp>
            <p:nvSpPr>
              <p:cNvPr id="174" name="Elipse 173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75" name="Elipse 174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76" name="Elipse 175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77" name="Conector recto de flecha 176"/>
              <p:cNvCxnSpPr>
                <a:stCxn id="185" idx="3"/>
                <a:endCxn id="175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>
                <a:endCxn id="176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Elipse 178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80" name="Conector recto de flecha 179"/>
              <p:cNvCxnSpPr>
                <a:endCxn id="179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Elipse 180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82" name="Elipse 181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83" name="Conector recto de flecha 182"/>
              <p:cNvCxnSpPr>
                <a:endCxn id="181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de flecha 183"/>
              <p:cNvCxnSpPr>
                <a:endCxn id="182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Elipse 184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86" name="Elipse 185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87" name="Conector recto de flecha 186"/>
              <p:cNvCxnSpPr>
                <a:stCxn id="174" idx="3"/>
                <a:endCxn id="185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de flecha 187"/>
              <p:cNvCxnSpPr>
                <a:stCxn id="174" idx="5"/>
                <a:endCxn id="186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uadroTexto 165"/>
            <p:cNvSpPr txBox="1"/>
            <p:nvPr/>
          </p:nvSpPr>
          <p:spPr>
            <a:xfrm>
              <a:off x="6756687" y="1426163"/>
              <a:ext cx="39159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6074985" y="2126280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7467720" y="2126507"/>
              <a:ext cx="373260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5346442" y="2872508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6747631" y="2859433"/>
              <a:ext cx="39765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111627" y="2893109"/>
              <a:ext cx="349466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6072418" y="3616156"/>
              <a:ext cx="388888" cy="5588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g</a:t>
              </a:r>
            </a:p>
          </p:txBody>
        </p:sp>
        <p:sp>
          <p:nvSpPr>
            <p:cNvPr id="173" name="CuadroTexto 172"/>
            <p:cNvSpPr txBox="1"/>
            <p:nvPr/>
          </p:nvSpPr>
          <p:spPr>
            <a:xfrm>
              <a:off x="7467720" y="3628473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h</a:t>
              </a:r>
            </a:p>
          </p:txBody>
        </p:sp>
      </p:grpSp>
      <p:grpSp>
        <p:nvGrpSpPr>
          <p:cNvPr id="189" name="Agrupar 188"/>
          <p:cNvGrpSpPr/>
          <p:nvPr/>
        </p:nvGrpSpPr>
        <p:grpSpPr>
          <a:xfrm>
            <a:off x="6542020" y="722803"/>
            <a:ext cx="2557055" cy="1976833"/>
            <a:chOff x="5329932" y="1426163"/>
            <a:chExt cx="3256170" cy="2761169"/>
          </a:xfrm>
        </p:grpSpPr>
        <p:grpSp>
          <p:nvGrpSpPr>
            <p:cNvPr id="190" name="Agrupar 189"/>
            <p:cNvGrpSpPr/>
            <p:nvPr/>
          </p:nvGrpSpPr>
          <p:grpSpPr>
            <a:xfrm>
              <a:off x="5329932" y="1500258"/>
              <a:ext cx="3256170" cy="2613120"/>
              <a:chOff x="4321736" y="3523821"/>
              <a:chExt cx="3464274" cy="3268419"/>
            </a:xfrm>
          </p:grpSpPr>
          <p:sp>
            <p:nvSpPr>
              <p:cNvPr id="199" name="Elipse 19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00" name="Elipse 19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01" name="Elipse 20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2" name="Conector recto de flecha 201"/>
              <p:cNvCxnSpPr>
                <a:stCxn id="210" idx="3"/>
                <a:endCxn id="200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de flecha 202"/>
              <p:cNvCxnSpPr>
                <a:endCxn id="20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Elipse 20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5" name="Conector recto de flecha 204"/>
              <p:cNvCxnSpPr>
                <a:endCxn id="20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Elipse 205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07" name="Elipse 206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8" name="Conector recto de flecha 207"/>
              <p:cNvCxnSpPr>
                <a:endCxn id="206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de flecha 208"/>
              <p:cNvCxnSpPr>
                <a:endCxn id="207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Elipse 209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11" name="Elipse 210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12" name="Conector recto de flecha 211"/>
              <p:cNvCxnSpPr>
                <a:stCxn id="199" idx="3"/>
                <a:endCxn id="210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de flecha 212"/>
              <p:cNvCxnSpPr>
                <a:stCxn id="199" idx="5"/>
                <a:endCxn id="211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CuadroTexto 190"/>
            <p:cNvSpPr txBox="1"/>
            <p:nvPr/>
          </p:nvSpPr>
          <p:spPr>
            <a:xfrm>
              <a:off x="6756687" y="1426163"/>
              <a:ext cx="39159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92" name="CuadroTexto 191"/>
            <p:cNvSpPr txBox="1"/>
            <p:nvPr/>
          </p:nvSpPr>
          <p:spPr>
            <a:xfrm>
              <a:off x="6074985" y="2126280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93" name="CuadroTexto 192"/>
            <p:cNvSpPr txBox="1"/>
            <p:nvPr/>
          </p:nvSpPr>
          <p:spPr>
            <a:xfrm>
              <a:off x="7467720" y="2126507"/>
              <a:ext cx="373260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94" name="CuadroTexto 193"/>
            <p:cNvSpPr txBox="1"/>
            <p:nvPr/>
          </p:nvSpPr>
          <p:spPr>
            <a:xfrm>
              <a:off x="5346442" y="2872508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95" name="CuadroTexto 194"/>
            <p:cNvSpPr txBox="1"/>
            <p:nvPr/>
          </p:nvSpPr>
          <p:spPr>
            <a:xfrm>
              <a:off x="6747631" y="2859433"/>
              <a:ext cx="39765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96" name="CuadroTexto 195"/>
            <p:cNvSpPr txBox="1"/>
            <p:nvPr/>
          </p:nvSpPr>
          <p:spPr>
            <a:xfrm>
              <a:off x="8111627" y="2893109"/>
              <a:ext cx="349466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6072418" y="3616156"/>
              <a:ext cx="388888" cy="5588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g</a:t>
              </a:r>
            </a:p>
          </p:txBody>
        </p:sp>
        <p:sp>
          <p:nvSpPr>
            <p:cNvPr id="198" name="CuadroTexto 197"/>
            <p:cNvSpPr txBox="1"/>
            <p:nvPr/>
          </p:nvSpPr>
          <p:spPr>
            <a:xfrm>
              <a:off x="7467720" y="3628473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h</a:t>
              </a:r>
            </a:p>
          </p:txBody>
        </p:sp>
      </p:grpSp>
      <p:sp>
        <p:nvSpPr>
          <p:cNvPr id="214" name="CuadroTexto 213"/>
          <p:cNvSpPr txBox="1"/>
          <p:nvPr/>
        </p:nvSpPr>
        <p:spPr>
          <a:xfrm>
            <a:off x="325829" y="4346743"/>
            <a:ext cx="1925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[</a:t>
            </a:r>
            <a:r>
              <a:rPr lang="es-ES" sz="2400" dirty="0">
                <a:solidFill>
                  <a:srgbClr val="FF0000"/>
                </a:solidFill>
                <a:latin typeface="Arial Narrow"/>
                <a:cs typeface="Arial Narrow"/>
              </a:rPr>
              <a:t>a </a:t>
            </a:r>
            <a:r>
              <a:rPr lang="es-ES" sz="2400" dirty="0">
                <a:latin typeface="Arial Narrow"/>
                <a:cs typeface="Arial Narrow"/>
              </a:rPr>
              <a:t>,</a:t>
            </a:r>
            <a:r>
              <a:rPr lang="es-ES" sz="2400" dirty="0" err="1">
                <a:latin typeface="Arial Narrow"/>
                <a:cs typeface="Arial Narrow"/>
              </a:rPr>
              <a:t>b,d,e,g,h,c,f</a:t>
            </a:r>
            <a:r>
              <a:rPr lang="es-ES" sz="2400" dirty="0">
                <a:latin typeface="Arial Narrow"/>
                <a:cs typeface="Arial Narrow"/>
              </a:rPr>
              <a:t>]</a:t>
            </a:r>
          </a:p>
        </p:txBody>
      </p:sp>
      <p:sp>
        <p:nvSpPr>
          <p:cNvPr id="217" name="CuadroTexto 216"/>
          <p:cNvSpPr txBox="1"/>
          <p:nvPr/>
        </p:nvSpPr>
        <p:spPr>
          <a:xfrm>
            <a:off x="302049" y="4795222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400" dirty="0">
                <a:latin typeface="Roboto Slab" pitchFamily="2" charset="0"/>
                <a:ea typeface="Roboto Slab" pitchFamily="2" charset="0"/>
              </a:rPr>
              <a:t> precedes </a:t>
            </a:r>
            <a:r>
              <a:rPr lang="es-ES" sz="1400" dirty="0" err="1">
                <a:latin typeface="Roboto Slab" pitchFamily="2" charset="0"/>
                <a:ea typeface="Roboto Slab" pitchFamily="2" charset="0"/>
              </a:rPr>
              <a:t>everything</a:t>
            </a:r>
            <a:endParaRPr lang="es-ES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21" name="Cerrar llave 220"/>
          <p:cNvSpPr/>
          <p:nvPr/>
        </p:nvSpPr>
        <p:spPr>
          <a:xfrm rot="16200000">
            <a:off x="1108362" y="3868501"/>
            <a:ext cx="161221" cy="1074642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Cerrar llave 221"/>
          <p:cNvSpPr/>
          <p:nvPr/>
        </p:nvSpPr>
        <p:spPr>
          <a:xfrm rot="16200000">
            <a:off x="1930554" y="4219624"/>
            <a:ext cx="102948" cy="389984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3" name="CuadroTexto 222"/>
          <p:cNvSpPr txBox="1"/>
          <p:nvPr/>
        </p:nvSpPr>
        <p:spPr>
          <a:xfrm>
            <a:off x="595691" y="4081745"/>
            <a:ext cx="1097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32" name="CuadroTexto 231"/>
          <p:cNvSpPr txBox="1"/>
          <p:nvPr/>
        </p:nvSpPr>
        <p:spPr>
          <a:xfrm>
            <a:off x="1622969" y="4073593"/>
            <a:ext cx="121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Right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396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36201" y="291905"/>
            <a:ext cx="120670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161651" y="244145"/>
            <a:ext cx="147533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601546" y="222051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3573038" y="472013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/>
          <p:cNvSpPr txBox="1"/>
          <p:nvPr/>
        </p:nvSpPr>
        <p:spPr>
          <a:xfrm>
            <a:off x="6752192" y="18003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71" name="Flecha derecha 70"/>
          <p:cNvSpPr/>
          <p:nvPr/>
        </p:nvSpPr>
        <p:spPr>
          <a:xfrm>
            <a:off x="6712736" y="594231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/>
          <p:cNvSpPr txBox="1"/>
          <p:nvPr/>
        </p:nvSpPr>
        <p:spPr>
          <a:xfrm>
            <a:off x="3489669" y="2729826"/>
            <a:ext cx="2356284" cy="1384995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in-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(T)</a:t>
            </a:r>
          </a:p>
          <a:p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!ISEMPTY(T)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in-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visit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root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in-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6490689" y="2732597"/>
            <a:ext cx="2553704" cy="1384995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post-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(T)</a:t>
            </a:r>
          </a:p>
          <a:p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!ISEMPTY(T)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post-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post-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visit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root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(T))</a:t>
            </a: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119555" y="2729826"/>
            <a:ext cx="2454994" cy="1384995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pre-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(T)</a:t>
            </a:r>
          </a:p>
          <a:p>
            <a:r>
              <a:rPr lang="es-ES" sz="1400" dirty="0">
                <a:latin typeface="Consolas"/>
                <a:cs typeface="Consolas"/>
              </a:rPr>
              <a:t>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!ISEMPTY(T)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dirty="0" err="1">
                <a:latin typeface="Consolas"/>
                <a:cs typeface="Consolas"/>
              </a:rPr>
              <a:t>visit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pre-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pre-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grpSp>
        <p:nvGrpSpPr>
          <p:cNvPr id="88" name="Agrupar 87"/>
          <p:cNvGrpSpPr/>
          <p:nvPr/>
        </p:nvGrpSpPr>
        <p:grpSpPr>
          <a:xfrm>
            <a:off x="178052" y="731621"/>
            <a:ext cx="2557055" cy="1976833"/>
            <a:chOff x="5329932" y="1426163"/>
            <a:chExt cx="3256170" cy="2761169"/>
          </a:xfrm>
        </p:grpSpPr>
        <p:grpSp>
          <p:nvGrpSpPr>
            <p:cNvPr id="89" name="Agrupar 88"/>
            <p:cNvGrpSpPr/>
            <p:nvPr/>
          </p:nvGrpSpPr>
          <p:grpSpPr>
            <a:xfrm>
              <a:off x="5329932" y="1500258"/>
              <a:ext cx="3256170" cy="2613120"/>
              <a:chOff x="4321736" y="3523821"/>
              <a:chExt cx="3464274" cy="3268419"/>
            </a:xfrm>
          </p:grpSpPr>
          <p:sp>
            <p:nvSpPr>
              <p:cNvPr id="98" name="Elipse 97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99" name="Elipse 98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01" name="Conector recto de flecha 100"/>
              <p:cNvCxnSpPr>
                <a:stCxn id="109" idx="3"/>
                <a:endCxn id="99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de flecha 101"/>
              <p:cNvCxnSpPr>
                <a:endCxn id="100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Elipse 102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04" name="Conector recto de flecha 103"/>
              <p:cNvCxnSpPr>
                <a:endCxn id="103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Elipse 104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07" name="Conector recto de flecha 106"/>
              <p:cNvCxnSpPr>
                <a:endCxn id="105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de flecha 107"/>
              <p:cNvCxnSpPr>
                <a:endCxn id="106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ipse 10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11" name="Conector recto de flecha 110"/>
              <p:cNvCxnSpPr>
                <a:stCxn id="98" idx="3"/>
                <a:endCxn id="10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de flecha 111"/>
              <p:cNvCxnSpPr>
                <a:stCxn id="98" idx="5"/>
                <a:endCxn id="11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CuadroTexto 89"/>
            <p:cNvSpPr txBox="1"/>
            <p:nvPr/>
          </p:nvSpPr>
          <p:spPr>
            <a:xfrm>
              <a:off x="6756687" y="1426163"/>
              <a:ext cx="39159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074985" y="2126280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7467720" y="2126507"/>
              <a:ext cx="373260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5346442" y="2872508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6747631" y="2859433"/>
              <a:ext cx="39765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8111627" y="2893109"/>
              <a:ext cx="349466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6072418" y="3616156"/>
              <a:ext cx="388888" cy="5588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g</a:t>
              </a: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7467720" y="3628473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h</a:t>
              </a:r>
            </a:p>
          </p:txBody>
        </p:sp>
      </p:grpSp>
      <p:grpSp>
        <p:nvGrpSpPr>
          <p:cNvPr id="164" name="Agrupar 163"/>
          <p:cNvGrpSpPr/>
          <p:nvPr/>
        </p:nvGrpSpPr>
        <p:grpSpPr>
          <a:xfrm>
            <a:off x="3290650" y="755764"/>
            <a:ext cx="2557055" cy="1976833"/>
            <a:chOff x="5329932" y="1426163"/>
            <a:chExt cx="3256170" cy="2761169"/>
          </a:xfrm>
        </p:grpSpPr>
        <p:grpSp>
          <p:nvGrpSpPr>
            <p:cNvPr id="165" name="Agrupar 164"/>
            <p:cNvGrpSpPr/>
            <p:nvPr/>
          </p:nvGrpSpPr>
          <p:grpSpPr>
            <a:xfrm>
              <a:off x="5329932" y="1500258"/>
              <a:ext cx="3256170" cy="2613120"/>
              <a:chOff x="4321736" y="3523821"/>
              <a:chExt cx="3464274" cy="3268419"/>
            </a:xfrm>
          </p:grpSpPr>
          <p:sp>
            <p:nvSpPr>
              <p:cNvPr id="174" name="Elipse 173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75" name="Elipse 174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76" name="Elipse 175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77" name="Conector recto de flecha 176"/>
              <p:cNvCxnSpPr>
                <a:stCxn id="185" idx="3"/>
                <a:endCxn id="175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>
                <a:endCxn id="176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Elipse 178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80" name="Conector recto de flecha 179"/>
              <p:cNvCxnSpPr>
                <a:endCxn id="179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Elipse 180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82" name="Elipse 181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83" name="Conector recto de flecha 182"/>
              <p:cNvCxnSpPr>
                <a:endCxn id="181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de flecha 183"/>
              <p:cNvCxnSpPr>
                <a:endCxn id="182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Elipse 184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86" name="Elipse 185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87" name="Conector recto de flecha 186"/>
              <p:cNvCxnSpPr>
                <a:stCxn id="174" idx="3"/>
                <a:endCxn id="185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de flecha 187"/>
              <p:cNvCxnSpPr>
                <a:stCxn id="174" idx="5"/>
                <a:endCxn id="186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uadroTexto 165"/>
            <p:cNvSpPr txBox="1"/>
            <p:nvPr/>
          </p:nvSpPr>
          <p:spPr>
            <a:xfrm>
              <a:off x="6756687" y="1426163"/>
              <a:ext cx="39159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6074985" y="2126280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7467720" y="2126507"/>
              <a:ext cx="373260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5346442" y="2872508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6747631" y="2859433"/>
              <a:ext cx="39765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111627" y="2893109"/>
              <a:ext cx="349466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6072418" y="3616156"/>
              <a:ext cx="388888" cy="5588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g</a:t>
              </a:r>
            </a:p>
          </p:txBody>
        </p:sp>
        <p:sp>
          <p:nvSpPr>
            <p:cNvPr id="173" name="CuadroTexto 172"/>
            <p:cNvSpPr txBox="1"/>
            <p:nvPr/>
          </p:nvSpPr>
          <p:spPr>
            <a:xfrm>
              <a:off x="7467720" y="3628473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h</a:t>
              </a:r>
            </a:p>
          </p:txBody>
        </p:sp>
      </p:grpSp>
      <p:grpSp>
        <p:nvGrpSpPr>
          <p:cNvPr id="189" name="Agrupar 188"/>
          <p:cNvGrpSpPr/>
          <p:nvPr/>
        </p:nvGrpSpPr>
        <p:grpSpPr>
          <a:xfrm>
            <a:off x="6542020" y="722803"/>
            <a:ext cx="2557055" cy="1976833"/>
            <a:chOff x="5329932" y="1426163"/>
            <a:chExt cx="3256170" cy="2761169"/>
          </a:xfrm>
        </p:grpSpPr>
        <p:grpSp>
          <p:nvGrpSpPr>
            <p:cNvPr id="190" name="Agrupar 189"/>
            <p:cNvGrpSpPr/>
            <p:nvPr/>
          </p:nvGrpSpPr>
          <p:grpSpPr>
            <a:xfrm>
              <a:off x="5329932" y="1500258"/>
              <a:ext cx="3256170" cy="2613120"/>
              <a:chOff x="4321736" y="3523821"/>
              <a:chExt cx="3464274" cy="3268419"/>
            </a:xfrm>
          </p:grpSpPr>
          <p:sp>
            <p:nvSpPr>
              <p:cNvPr id="199" name="Elipse 19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00" name="Elipse 19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01" name="Elipse 20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2" name="Conector recto de flecha 201"/>
              <p:cNvCxnSpPr>
                <a:stCxn id="210" idx="3"/>
                <a:endCxn id="200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de flecha 202"/>
              <p:cNvCxnSpPr>
                <a:endCxn id="20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Elipse 20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5" name="Conector recto de flecha 204"/>
              <p:cNvCxnSpPr>
                <a:endCxn id="20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Elipse 205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07" name="Elipse 206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8" name="Conector recto de flecha 207"/>
              <p:cNvCxnSpPr>
                <a:endCxn id="206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de flecha 208"/>
              <p:cNvCxnSpPr>
                <a:endCxn id="207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Elipse 209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11" name="Elipse 210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12" name="Conector recto de flecha 211"/>
              <p:cNvCxnSpPr>
                <a:stCxn id="199" idx="3"/>
                <a:endCxn id="210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de flecha 212"/>
              <p:cNvCxnSpPr>
                <a:stCxn id="199" idx="5"/>
                <a:endCxn id="211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CuadroTexto 190"/>
            <p:cNvSpPr txBox="1"/>
            <p:nvPr/>
          </p:nvSpPr>
          <p:spPr>
            <a:xfrm>
              <a:off x="6756687" y="1426163"/>
              <a:ext cx="39159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92" name="CuadroTexto 191"/>
            <p:cNvSpPr txBox="1"/>
            <p:nvPr/>
          </p:nvSpPr>
          <p:spPr>
            <a:xfrm>
              <a:off x="6074985" y="2126280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93" name="CuadroTexto 192"/>
            <p:cNvSpPr txBox="1"/>
            <p:nvPr/>
          </p:nvSpPr>
          <p:spPr>
            <a:xfrm>
              <a:off x="7467720" y="2126507"/>
              <a:ext cx="373260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94" name="CuadroTexto 193"/>
            <p:cNvSpPr txBox="1"/>
            <p:nvPr/>
          </p:nvSpPr>
          <p:spPr>
            <a:xfrm>
              <a:off x="5346442" y="2872508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95" name="CuadroTexto 194"/>
            <p:cNvSpPr txBox="1"/>
            <p:nvPr/>
          </p:nvSpPr>
          <p:spPr>
            <a:xfrm>
              <a:off x="6747631" y="2859433"/>
              <a:ext cx="39765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96" name="CuadroTexto 195"/>
            <p:cNvSpPr txBox="1"/>
            <p:nvPr/>
          </p:nvSpPr>
          <p:spPr>
            <a:xfrm>
              <a:off x="8111627" y="2893109"/>
              <a:ext cx="349466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6072418" y="3616156"/>
              <a:ext cx="388888" cy="5588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g</a:t>
              </a:r>
            </a:p>
          </p:txBody>
        </p:sp>
        <p:sp>
          <p:nvSpPr>
            <p:cNvPr id="198" name="CuadroTexto 197"/>
            <p:cNvSpPr txBox="1"/>
            <p:nvPr/>
          </p:nvSpPr>
          <p:spPr>
            <a:xfrm>
              <a:off x="7467720" y="3628473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h</a:t>
              </a:r>
            </a:p>
          </p:txBody>
        </p:sp>
      </p:grpSp>
      <p:sp>
        <p:nvSpPr>
          <p:cNvPr id="214" name="CuadroTexto 213"/>
          <p:cNvSpPr txBox="1"/>
          <p:nvPr/>
        </p:nvSpPr>
        <p:spPr>
          <a:xfrm>
            <a:off x="325829" y="4346743"/>
            <a:ext cx="1925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[</a:t>
            </a:r>
            <a:r>
              <a:rPr lang="es-ES" sz="2400" dirty="0">
                <a:solidFill>
                  <a:srgbClr val="FF0000"/>
                </a:solidFill>
                <a:latin typeface="Arial Narrow"/>
                <a:cs typeface="Arial Narrow"/>
              </a:rPr>
              <a:t>a </a:t>
            </a:r>
            <a:r>
              <a:rPr lang="es-ES" sz="2400" dirty="0">
                <a:latin typeface="Arial Narrow"/>
                <a:cs typeface="Arial Narrow"/>
              </a:rPr>
              <a:t>,</a:t>
            </a:r>
            <a:r>
              <a:rPr lang="es-ES" sz="2400" dirty="0" err="1">
                <a:latin typeface="Arial Narrow"/>
                <a:cs typeface="Arial Narrow"/>
              </a:rPr>
              <a:t>b,d,e,g,h,c,f</a:t>
            </a:r>
            <a:r>
              <a:rPr lang="es-ES" sz="2400" dirty="0">
                <a:latin typeface="Arial Narrow"/>
                <a:cs typeface="Arial Narrow"/>
              </a:rPr>
              <a:t>]</a:t>
            </a:r>
          </a:p>
        </p:txBody>
      </p:sp>
      <p:sp>
        <p:nvSpPr>
          <p:cNvPr id="215" name="CuadroTexto 214"/>
          <p:cNvSpPr txBox="1"/>
          <p:nvPr/>
        </p:nvSpPr>
        <p:spPr>
          <a:xfrm>
            <a:off x="3689354" y="4379835"/>
            <a:ext cx="206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[</a:t>
            </a:r>
            <a:r>
              <a:rPr lang="es-ES" sz="2400" dirty="0" err="1">
                <a:latin typeface="Arial Narrow"/>
                <a:cs typeface="Arial Narrow"/>
              </a:rPr>
              <a:t>d,b,g,e,h</a:t>
            </a:r>
            <a:r>
              <a:rPr lang="es-ES" sz="2400" dirty="0">
                <a:latin typeface="Arial Narrow"/>
                <a:cs typeface="Arial Narrow"/>
              </a:rPr>
              <a:t>, </a:t>
            </a:r>
            <a:r>
              <a:rPr lang="es-ES" sz="2400" dirty="0">
                <a:solidFill>
                  <a:srgbClr val="FF0000"/>
                </a:solidFill>
                <a:latin typeface="Arial Narrow"/>
                <a:cs typeface="Arial Narrow"/>
              </a:rPr>
              <a:t>a </a:t>
            </a:r>
            <a:r>
              <a:rPr lang="es-ES" sz="2400" dirty="0">
                <a:latin typeface="Arial Narrow"/>
                <a:cs typeface="Arial Narrow"/>
              </a:rPr>
              <a:t>,</a:t>
            </a:r>
            <a:r>
              <a:rPr lang="es-ES" sz="2400" dirty="0" err="1">
                <a:latin typeface="Arial Narrow"/>
                <a:cs typeface="Arial Narrow"/>
              </a:rPr>
              <a:t>c,f</a:t>
            </a:r>
            <a:r>
              <a:rPr lang="es-ES" sz="2400" dirty="0">
                <a:latin typeface="Arial Narrow"/>
                <a:cs typeface="Arial Narrow"/>
              </a:rPr>
              <a:t> ]</a:t>
            </a:r>
          </a:p>
        </p:txBody>
      </p:sp>
      <p:sp>
        <p:nvSpPr>
          <p:cNvPr id="217" name="CuadroTexto 216"/>
          <p:cNvSpPr txBox="1"/>
          <p:nvPr/>
        </p:nvSpPr>
        <p:spPr>
          <a:xfrm>
            <a:off x="302049" y="4795222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400" dirty="0">
                <a:latin typeface="Roboto Slab" pitchFamily="2" charset="0"/>
                <a:ea typeface="Roboto Slab" pitchFamily="2" charset="0"/>
              </a:rPr>
              <a:t> precedes </a:t>
            </a:r>
            <a:r>
              <a:rPr lang="es-ES" sz="1400" dirty="0" err="1">
                <a:latin typeface="Roboto Slab" pitchFamily="2" charset="0"/>
                <a:ea typeface="Roboto Slab" pitchFamily="2" charset="0"/>
              </a:rPr>
              <a:t>everything</a:t>
            </a:r>
            <a:endParaRPr lang="es-ES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18" name="Cerrar llave 217"/>
          <p:cNvSpPr/>
          <p:nvPr/>
        </p:nvSpPr>
        <p:spPr>
          <a:xfrm rot="16200000">
            <a:off x="4226314" y="3848158"/>
            <a:ext cx="161221" cy="1074642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CuadroTexto 218"/>
          <p:cNvSpPr txBox="1"/>
          <p:nvPr/>
        </p:nvSpPr>
        <p:spPr>
          <a:xfrm>
            <a:off x="3851008" y="483090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400" dirty="0">
                <a:latin typeface="Roboto Slab" pitchFamily="2" charset="0"/>
                <a:ea typeface="Roboto Slab" pitchFamily="2" charset="0"/>
              </a:rPr>
              <a:t> in </a:t>
            </a:r>
            <a:r>
              <a:rPr lang="es-ES" sz="1400" dirty="0" err="1">
                <a:latin typeface="Roboto Slab" pitchFamily="2" charset="0"/>
                <a:ea typeface="Roboto Slab" pitchFamily="2" charset="0"/>
              </a:rPr>
              <a:t>the</a:t>
            </a:r>
            <a:r>
              <a:rPr lang="es-ES" sz="1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400" dirty="0" err="1">
                <a:latin typeface="Roboto Slab" pitchFamily="2" charset="0"/>
                <a:ea typeface="Roboto Slab" pitchFamily="2" charset="0"/>
              </a:rPr>
              <a:t>middle</a:t>
            </a:r>
            <a:endParaRPr lang="es-ES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20" name="Cerrar llave 219"/>
          <p:cNvSpPr/>
          <p:nvPr/>
        </p:nvSpPr>
        <p:spPr>
          <a:xfrm rot="16200000">
            <a:off x="5336047" y="4199021"/>
            <a:ext cx="102948" cy="389984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Cerrar llave 220"/>
          <p:cNvSpPr/>
          <p:nvPr/>
        </p:nvSpPr>
        <p:spPr>
          <a:xfrm rot="16200000">
            <a:off x="1108362" y="3868501"/>
            <a:ext cx="161221" cy="1074642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Cerrar llave 221"/>
          <p:cNvSpPr/>
          <p:nvPr/>
        </p:nvSpPr>
        <p:spPr>
          <a:xfrm rot="16200000">
            <a:off x="1930554" y="4219624"/>
            <a:ext cx="102948" cy="389984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3" name="CuadroTexto 222"/>
          <p:cNvSpPr txBox="1"/>
          <p:nvPr/>
        </p:nvSpPr>
        <p:spPr>
          <a:xfrm>
            <a:off x="595691" y="4081745"/>
            <a:ext cx="1097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32" name="CuadroTexto 231"/>
          <p:cNvSpPr txBox="1"/>
          <p:nvPr/>
        </p:nvSpPr>
        <p:spPr>
          <a:xfrm>
            <a:off x="1622969" y="4073593"/>
            <a:ext cx="121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Right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33" name="CuadroTexto 232"/>
          <p:cNvSpPr txBox="1"/>
          <p:nvPr/>
        </p:nvSpPr>
        <p:spPr>
          <a:xfrm>
            <a:off x="3708872" y="4085217"/>
            <a:ext cx="1097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34" name="CuadroTexto 233"/>
          <p:cNvSpPr txBox="1"/>
          <p:nvPr/>
        </p:nvSpPr>
        <p:spPr>
          <a:xfrm>
            <a:off x="4844246" y="4090574"/>
            <a:ext cx="121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Right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098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9726" y="324037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36201" y="291905"/>
            <a:ext cx="120670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161651" y="244145"/>
            <a:ext cx="147533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4848" y="25765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66340" y="36527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601546" y="222051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3573038" y="472013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/>
          <p:cNvSpPr txBox="1"/>
          <p:nvPr/>
        </p:nvSpPr>
        <p:spPr>
          <a:xfrm>
            <a:off x="6752192" y="180034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71" name="Flecha derecha 70"/>
          <p:cNvSpPr/>
          <p:nvPr/>
        </p:nvSpPr>
        <p:spPr>
          <a:xfrm>
            <a:off x="6712736" y="594231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/>
          <p:cNvSpPr txBox="1"/>
          <p:nvPr/>
        </p:nvSpPr>
        <p:spPr>
          <a:xfrm>
            <a:off x="3489669" y="2729826"/>
            <a:ext cx="2356284" cy="1384995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in-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(T)</a:t>
            </a:r>
          </a:p>
          <a:p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!ISEMPTY(T)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in-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visit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root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in-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6490689" y="2732597"/>
            <a:ext cx="2553704" cy="1384995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post-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(T)</a:t>
            </a:r>
          </a:p>
          <a:p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!ISEMPTY(T)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post-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post-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visit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/>
                <a:cs typeface="Consolas"/>
              </a:rPr>
              <a:t>root</a:t>
            </a:r>
            <a:r>
              <a:rPr lang="es-ES" sz="1400" dirty="0">
                <a:solidFill>
                  <a:srgbClr val="000000"/>
                </a:solidFill>
                <a:latin typeface="Consolas"/>
                <a:cs typeface="Consolas"/>
              </a:rPr>
              <a:t>(T))</a:t>
            </a: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119555" y="2729826"/>
            <a:ext cx="2454994" cy="1384995"/>
          </a:xfrm>
          <a:prstGeom prst="rect">
            <a:avLst/>
          </a:prstGeom>
          <a:solidFill>
            <a:schemeClr val="accent5"/>
          </a:solidFill>
          <a:ln>
            <a:solidFill>
              <a:srgbClr val="3C8C93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pre-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(T)</a:t>
            </a:r>
          </a:p>
          <a:p>
            <a:r>
              <a:rPr lang="es-ES" sz="1400" dirty="0">
                <a:latin typeface="Consolas"/>
                <a:cs typeface="Consolas"/>
              </a:rPr>
              <a:t>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!ISEMPTY(T)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dirty="0" err="1">
                <a:latin typeface="Consolas"/>
                <a:cs typeface="Consolas"/>
              </a:rPr>
              <a:t>visit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pre-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dirty="0">
                <a:latin typeface="Consolas"/>
                <a:cs typeface="Consolas"/>
              </a:rPr>
              <a:t>    pre-</a:t>
            </a:r>
            <a:r>
              <a:rPr lang="es-ES" sz="1400" dirty="0" err="1">
                <a:latin typeface="Consolas"/>
                <a:cs typeface="Consolas"/>
              </a:rPr>
              <a:t>order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(T))</a:t>
            </a: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grpSp>
        <p:nvGrpSpPr>
          <p:cNvPr id="88" name="Agrupar 87"/>
          <p:cNvGrpSpPr/>
          <p:nvPr/>
        </p:nvGrpSpPr>
        <p:grpSpPr>
          <a:xfrm>
            <a:off x="178052" y="731621"/>
            <a:ext cx="2557055" cy="1976833"/>
            <a:chOff x="5329932" y="1426163"/>
            <a:chExt cx="3256170" cy="2761169"/>
          </a:xfrm>
        </p:grpSpPr>
        <p:grpSp>
          <p:nvGrpSpPr>
            <p:cNvPr id="89" name="Agrupar 88"/>
            <p:cNvGrpSpPr/>
            <p:nvPr/>
          </p:nvGrpSpPr>
          <p:grpSpPr>
            <a:xfrm>
              <a:off x="5329932" y="1500258"/>
              <a:ext cx="3256170" cy="2613120"/>
              <a:chOff x="4321736" y="3523821"/>
              <a:chExt cx="3464274" cy="3268419"/>
            </a:xfrm>
          </p:grpSpPr>
          <p:sp>
            <p:nvSpPr>
              <p:cNvPr id="98" name="Elipse 97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99" name="Elipse 98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01" name="Conector recto de flecha 100"/>
              <p:cNvCxnSpPr>
                <a:stCxn id="109" idx="3"/>
                <a:endCxn id="99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de flecha 101"/>
              <p:cNvCxnSpPr>
                <a:endCxn id="100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Elipse 102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04" name="Conector recto de flecha 103"/>
              <p:cNvCxnSpPr>
                <a:endCxn id="103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Elipse 104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07" name="Conector recto de flecha 106"/>
              <p:cNvCxnSpPr>
                <a:endCxn id="105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de flecha 107"/>
              <p:cNvCxnSpPr>
                <a:endCxn id="106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ipse 10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11" name="Conector recto de flecha 110"/>
              <p:cNvCxnSpPr>
                <a:stCxn id="98" idx="3"/>
                <a:endCxn id="10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de flecha 111"/>
              <p:cNvCxnSpPr>
                <a:stCxn id="98" idx="5"/>
                <a:endCxn id="110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CuadroTexto 89"/>
            <p:cNvSpPr txBox="1"/>
            <p:nvPr/>
          </p:nvSpPr>
          <p:spPr>
            <a:xfrm>
              <a:off x="6756687" y="1426163"/>
              <a:ext cx="39159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074985" y="2126280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7467720" y="2126507"/>
              <a:ext cx="373260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5346442" y="2872508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6747631" y="2859433"/>
              <a:ext cx="39765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8111627" y="2893109"/>
              <a:ext cx="349466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6072418" y="3616156"/>
              <a:ext cx="388888" cy="5588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g</a:t>
              </a: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7467720" y="3628473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h</a:t>
              </a:r>
            </a:p>
          </p:txBody>
        </p:sp>
      </p:grpSp>
      <p:grpSp>
        <p:nvGrpSpPr>
          <p:cNvPr id="164" name="Agrupar 163"/>
          <p:cNvGrpSpPr/>
          <p:nvPr/>
        </p:nvGrpSpPr>
        <p:grpSpPr>
          <a:xfrm>
            <a:off x="3290650" y="755764"/>
            <a:ext cx="2557055" cy="1976833"/>
            <a:chOff x="5329932" y="1426163"/>
            <a:chExt cx="3256170" cy="2761169"/>
          </a:xfrm>
        </p:grpSpPr>
        <p:grpSp>
          <p:nvGrpSpPr>
            <p:cNvPr id="165" name="Agrupar 164"/>
            <p:cNvGrpSpPr/>
            <p:nvPr/>
          </p:nvGrpSpPr>
          <p:grpSpPr>
            <a:xfrm>
              <a:off x="5329932" y="1500258"/>
              <a:ext cx="3256170" cy="2613120"/>
              <a:chOff x="4321736" y="3523821"/>
              <a:chExt cx="3464274" cy="3268419"/>
            </a:xfrm>
          </p:grpSpPr>
          <p:sp>
            <p:nvSpPr>
              <p:cNvPr id="174" name="Elipse 173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75" name="Elipse 174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76" name="Elipse 175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77" name="Conector recto de flecha 176"/>
              <p:cNvCxnSpPr>
                <a:stCxn id="185" idx="3"/>
                <a:endCxn id="175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>
                <a:endCxn id="176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Elipse 178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80" name="Conector recto de flecha 179"/>
              <p:cNvCxnSpPr>
                <a:endCxn id="179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Elipse 180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82" name="Elipse 181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83" name="Conector recto de flecha 182"/>
              <p:cNvCxnSpPr>
                <a:endCxn id="181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de flecha 183"/>
              <p:cNvCxnSpPr>
                <a:endCxn id="182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Elipse 184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186" name="Elipse 185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187" name="Conector recto de flecha 186"/>
              <p:cNvCxnSpPr>
                <a:stCxn id="174" idx="3"/>
                <a:endCxn id="185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de flecha 187"/>
              <p:cNvCxnSpPr>
                <a:stCxn id="174" idx="5"/>
                <a:endCxn id="186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uadroTexto 165"/>
            <p:cNvSpPr txBox="1"/>
            <p:nvPr/>
          </p:nvSpPr>
          <p:spPr>
            <a:xfrm>
              <a:off x="6756687" y="1426163"/>
              <a:ext cx="39159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6074985" y="2126280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7467720" y="2126507"/>
              <a:ext cx="373260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5346442" y="2872508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6747631" y="2859433"/>
              <a:ext cx="39765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111627" y="2893109"/>
              <a:ext cx="349466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6072418" y="3616156"/>
              <a:ext cx="388888" cy="5588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g</a:t>
              </a:r>
            </a:p>
          </p:txBody>
        </p:sp>
        <p:sp>
          <p:nvSpPr>
            <p:cNvPr id="173" name="CuadroTexto 172"/>
            <p:cNvSpPr txBox="1"/>
            <p:nvPr/>
          </p:nvSpPr>
          <p:spPr>
            <a:xfrm>
              <a:off x="7467720" y="3628473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h</a:t>
              </a:r>
            </a:p>
          </p:txBody>
        </p:sp>
      </p:grpSp>
      <p:grpSp>
        <p:nvGrpSpPr>
          <p:cNvPr id="189" name="Agrupar 188"/>
          <p:cNvGrpSpPr/>
          <p:nvPr/>
        </p:nvGrpSpPr>
        <p:grpSpPr>
          <a:xfrm>
            <a:off x="6542020" y="722803"/>
            <a:ext cx="2557055" cy="1976833"/>
            <a:chOff x="5329932" y="1426163"/>
            <a:chExt cx="3256170" cy="2761169"/>
          </a:xfrm>
        </p:grpSpPr>
        <p:grpSp>
          <p:nvGrpSpPr>
            <p:cNvPr id="190" name="Agrupar 189"/>
            <p:cNvGrpSpPr/>
            <p:nvPr/>
          </p:nvGrpSpPr>
          <p:grpSpPr>
            <a:xfrm>
              <a:off x="5329932" y="1500258"/>
              <a:ext cx="3256170" cy="2613120"/>
              <a:chOff x="4321736" y="3523821"/>
              <a:chExt cx="3464274" cy="3268419"/>
            </a:xfrm>
          </p:grpSpPr>
          <p:sp>
            <p:nvSpPr>
              <p:cNvPr id="199" name="Elipse 198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00" name="Elipse 199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01" name="Elipse 200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2" name="Conector recto de flecha 201"/>
              <p:cNvCxnSpPr>
                <a:stCxn id="210" idx="3"/>
                <a:endCxn id="200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de flecha 202"/>
              <p:cNvCxnSpPr>
                <a:endCxn id="201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Elipse 203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5" name="Conector recto de flecha 204"/>
              <p:cNvCxnSpPr>
                <a:endCxn id="204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Elipse 205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07" name="Elipse 206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08" name="Conector recto de flecha 207"/>
              <p:cNvCxnSpPr>
                <a:endCxn id="206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de flecha 208"/>
              <p:cNvCxnSpPr>
                <a:endCxn id="207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Elipse 209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sp>
            <p:nvSpPr>
              <p:cNvPr id="211" name="Elipse 210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  <p:cxnSp>
            <p:nvCxnSpPr>
              <p:cNvPr id="212" name="Conector recto de flecha 211"/>
              <p:cNvCxnSpPr>
                <a:stCxn id="199" idx="3"/>
                <a:endCxn id="210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de flecha 212"/>
              <p:cNvCxnSpPr>
                <a:stCxn id="199" idx="5"/>
                <a:endCxn id="211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CuadroTexto 190"/>
            <p:cNvSpPr txBox="1"/>
            <p:nvPr/>
          </p:nvSpPr>
          <p:spPr>
            <a:xfrm>
              <a:off x="6756687" y="1426163"/>
              <a:ext cx="39159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a</a:t>
              </a:r>
            </a:p>
          </p:txBody>
        </p:sp>
        <p:sp>
          <p:nvSpPr>
            <p:cNvPr id="192" name="CuadroTexto 191"/>
            <p:cNvSpPr txBox="1"/>
            <p:nvPr/>
          </p:nvSpPr>
          <p:spPr>
            <a:xfrm>
              <a:off x="6074985" y="2126280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b</a:t>
              </a:r>
            </a:p>
          </p:txBody>
        </p:sp>
        <p:sp>
          <p:nvSpPr>
            <p:cNvPr id="193" name="CuadroTexto 192"/>
            <p:cNvSpPr txBox="1"/>
            <p:nvPr/>
          </p:nvSpPr>
          <p:spPr>
            <a:xfrm>
              <a:off x="7467720" y="2126507"/>
              <a:ext cx="373260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c</a:t>
              </a:r>
            </a:p>
          </p:txBody>
        </p:sp>
        <p:sp>
          <p:nvSpPr>
            <p:cNvPr id="194" name="CuadroTexto 193"/>
            <p:cNvSpPr txBox="1"/>
            <p:nvPr/>
          </p:nvSpPr>
          <p:spPr>
            <a:xfrm>
              <a:off x="5346442" y="2872508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d</a:t>
              </a:r>
            </a:p>
          </p:txBody>
        </p:sp>
        <p:sp>
          <p:nvSpPr>
            <p:cNvPr id="195" name="CuadroTexto 194"/>
            <p:cNvSpPr txBox="1"/>
            <p:nvPr/>
          </p:nvSpPr>
          <p:spPr>
            <a:xfrm>
              <a:off x="6747631" y="2859433"/>
              <a:ext cx="39765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e</a:t>
              </a:r>
            </a:p>
          </p:txBody>
        </p:sp>
        <p:sp>
          <p:nvSpPr>
            <p:cNvPr id="196" name="CuadroTexto 195"/>
            <p:cNvSpPr txBox="1"/>
            <p:nvPr/>
          </p:nvSpPr>
          <p:spPr>
            <a:xfrm>
              <a:off x="8111627" y="2893109"/>
              <a:ext cx="349466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f</a:t>
              </a:r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6072418" y="3616156"/>
              <a:ext cx="388888" cy="5588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g</a:t>
              </a:r>
            </a:p>
          </p:txBody>
        </p:sp>
        <p:sp>
          <p:nvSpPr>
            <p:cNvPr id="198" name="CuadroTexto 197"/>
            <p:cNvSpPr txBox="1"/>
            <p:nvPr/>
          </p:nvSpPr>
          <p:spPr>
            <a:xfrm>
              <a:off x="7467720" y="3628473"/>
              <a:ext cx="406749" cy="55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h</a:t>
              </a:r>
            </a:p>
          </p:txBody>
        </p:sp>
      </p:grpSp>
      <p:sp>
        <p:nvSpPr>
          <p:cNvPr id="214" name="CuadroTexto 213"/>
          <p:cNvSpPr txBox="1"/>
          <p:nvPr/>
        </p:nvSpPr>
        <p:spPr>
          <a:xfrm>
            <a:off x="325829" y="4346743"/>
            <a:ext cx="1925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[</a:t>
            </a:r>
            <a:r>
              <a:rPr lang="es-ES" sz="2400" dirty="0">
                <a:solidFill>
                  <a:srgbClr val="FF0000"/>
                </a:solidFill>
                <a:latin typeface="Arial Narrow"/>
                <a:cs typeface="Arial Narrow"/>
              </a:rPr>
              <a:t>a </a:t>
            </a:r>
            <a:r>
              <a:rPr lang="es-ES" sz="2400" dirty="0">
                <a:latin typeface="Arial Narrow"/>
                <a:cs typeface="Arial Narrow"/>
              </a:rPr>
              <a:t>,</a:t>
            </a:r>
            <a:r>
              <a:rPr lang="es-ES" sz="2400" dirty="0" err="1">
                <a:latin typeface="Arial Narrow"/>
                <a:cs typeface="Arial Narrow"/>
              </a:rPr>
              <a:t>b,d,e,g,h,c,f</a:t>
            </a:r>
            <a:r>
              <a:rPr lang="es-ES" sz="2400" dirty="0">
                <a:latin typeface="Arial Narrow"/>
                <a:cs typeface="Arial Narrow"/>
              </a:rPr>
              <a:t>]</a:t>
            </a:r>
          </a:p>
        </p:txBody>
      </p:sp>
      <p:sp>
        <p:nvSpPr>
          <p:cNvPr id="215" name="CuadroTexto 214"/>
          <p:cNvSpPr txBox="1"/>
          <p:nvPr/>
        </p:nvSpPr>
        <p:spPr>
          <a:xfrm>
            <a:off x="3689354" y="4379835"/>
            <a:ext cx="206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[</a:t>
            </a:r>
            <a:r>
              <a:rPr lang="es-ES" sz="2400" dirty="0" err="1">
                <a:latin typeface="Arial Narrow"/>
                <a:cs typeface="Arial Narrow"/>
              </a:rPr>
              <a:t>d,b,g,e,h</a:t>
            </a:r>
            <a:r>
              <a:rPr lang="es-ES" sz="2400" dirty="0">
                <a:latin typeface="Arial Narrow"/>
                <a:cs typeface="Arial Narrow"/>
              </a:rPr>
              <a:t>, </a:t>
            </a:r>
            <a:r>
              <a:rPr lang="es-ES" sz="2400" dirty="0">
                <a:solidFill>
                  <a:srgbClr val="FF0000"/>
                </a:solidFill>
                <a:latin typeface="Arial Narrow"/>
                <a:cs typeface="Arial Narrow"/>
              </a:rPr>
              <a:t>a </a:t>
            </a:r>
            <a:r>
              <a:rPr lang="es-ES" sz="2400" dirty="0">
                <a:latin typeface="Arial Narrow"/>
                <a:cs typeface="Arial Narrow"/>
              </a:rPr>
              <a:t>,</a:t>
            </a:r>
            <a:r>
              <a:rPr lang="es-ES" sz="2400" dirty="0" err="1">
                <a:latin typeface="Arial Narrow"/>
                <a:cs typeface="Arial Narrow"/>
              </a:rPr>
              <a:t>c,f</a:t>
            </a:r>
            <a:r>
              <a:rPr lang="es-ES" sz="2400" dirty="0">
                <a:latin typeface="Arial Narrow"/>
                <a:cs typeface="Arial Narrow"/>
              </a:rPr>
              <a:t> ]</a:t>
            </a:r>
          </a:p>
        </p:txBody>
      </p:sp>
      <p:sp>
        <p:nvSpPr>
          <p:cNvPr id="216" name="CuadroTexto 215"/>
          <p:cNvSpPr txBox="1"/>
          <p:nvPr/>
        </p:nvSpPr>
        <p:spPr>
          <a:xfrm>
            <a:off x="6644483" y="4412927"/>
            <a:ext cx="199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[</a:t>
            </a:r>
            <a:r>
              <a:rPr lang="es-ES" sz="2400" dirty="0" err="1">
                <a:latin typeface="Arial Narrow"/>
                <a:cs typeface="Arial Narrow"/>
              </a:rPr>
              <a:t>d,g,h,e,b,f,c</a:t>
            </a:r>
            <a:r>
              <a:rPr lang="es-ES" sz="2400" dirty="0">
                <a:latin typeface="Arial Narrow"/>
                <a:cs typeface="Arial Narrow"/>
              </a:rPr>
              <a:t>, </a:t>
            </a:r>
            <a:r>
              <a:rPr lang="es-ES" sz="2400" dirty="0">
                <a:solidFill>
                  <a:srgbClr val="FF0000"/>
                </a:solidFill>
                <a:latin typeface="Arial Narrow"/>
                <a:cs typeface="Arial Narrow"/>
              </a:rPr>
              <a:t>a </a:t>
            </a:r>
            <a:r>
              <a:rPr lang="es-ES" sz="2400" dirty="0">
                <a:latin typeface="Arial Narrow"/>
                <a:cs typeface="Arial Narrow"/>
              </a:rPr>
              <a:t>] </a:t>
            </a:r>
          </a:p>
        </p:txBody>
      </p:sp>
      <p:sp>
        <p:nvSpPr>
          <p:cNvPr id="217" name="CuadroTexto 216"/>
          <p:cNvSpPr txBox="1"/>
          <p:nvPr/>
        </p:nvSpPr>
        <p:spPr>
          <a:xfrm>
            <a:off x="302049" y="4795222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400" dirty="0">
                <a:latin typeface="Roboto Slab" pitchFamily="2" charset="0"/>
                <a:ea typeface="Roboto Slab" pitchFamily="2" charset="0"/>
              </a:rPr>
              <a:t> precedes </a:t>
            </a:r>
            <a:r>
              <a:rPr lang="es-ES" sz="1400" dirty="0" err="1">
                <a:latin typeface="Roboto Slab" pitchFamily="2" charset="0"/>
                <a:ea typeface="Roboto Slab" pitchFamily="2" charset="0"/>
              </a:rPr>
              <a:t>everything</a:t>
            </a:r>
            <a:endParaRPr lang="es-ES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18" name="Cerrar llave 217"/>
          <p:cNvSpPr/>
          <p:nvPr/>
        </p:nvSpPr>
        <p:spPr>
          <a:xfrm rot="16200000">
            <a:off x="4226314" y="3848158"/>
            <a:ext cx="161221" cy="1074642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CuadroTexto 218"/>
          <p:cNvSpPr txBox="1"/>
          <p:nvPr/>
        </p:nvSpPr>
        <p:spPr>
          <a:xfrm>
            <a:off x="3851008" y="483090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400" dirty="0">
                <a:latin typeface="Roboto Slab" pitchFamily="2" charset="0"/>
                <a:ea typeface="Roboto Slab" pitchFamily="2" charset="0"/>
              </a:rPr>
              <a:t> in </a:t>
            </a:r>
            <a:r>
              <a:rPr lang="es-ES" sz="1400" dirty="0" err="1">
                <a:latin typeface="Roboto Slab" pitchFamily="2" charset="0"/>
                <a:ea typeface="Roboto Slab" pitchFamily="2" charset="0"/>
              </a:rPr>
              <a:t>the</a:t>
            </a:r>
            <a:r>
              <a:rPr lang="es-ES" sz="1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400" dirty="0" err="1">
                <a:latin typeface="Roboto Slab" pitchFamily="2" charset="0"/>
                <a:ea typeface="Roboto Slab" pitchFamily="2" charset="0"/>
              </a:rPr>
              <a:t>middle</a:t>
            </a:r>
            <a:endParaRPr lang="es-ES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20" name="Cerrar llave 219"/>
          <p:cNvSpPr/>
          <p:nvPr/>
        </p:nvSpPr>
        <p:spPr>
          <a:xfrm rot="16200000">
            <a:off x="5336047" y="4199021"/>
            <a:ext cx="102948" cy="389984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Cerrar llave 220"/>
          <p:cNvSpPr/>
          <p:nvPr/>
        </p:nvSpPr>
        <p:spPr>
          <a:xfrm rot="16200000">
            <a:off x="1108362" y="3868501"/>
            <a:ext cx="161221" cy="1074642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Cerrar llave 221"/>
          <p:cNvSpPr/>
          <p:nvPr/>
        </p:nvSpPr>
        <p:spPr>
          <a:xfrm rot="16200000">
            <a:off x="1930554" y="4219624"/>
            <a:ext cx="102948" cy="389984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3" name="CuadroTexto 222"/>
          <p:cNvSpPr txBox="1"/>
          <p:nvPr/>
        </p:nvSpPr>
        <p:spPr>
          <a:xfrm>
            <a:off x="595691" y="4081745"/>
            <a:ext cx="1097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27" name="CuadroTexto 226"/>
          <p:cNvSpPr txBox="1"/>
          <p:nvPr/>
        </p:nvSpPr>
        <p:spPr>
          <a:xfrm>
            <a:off x="6689995" y="4807047"/>
            <a:ext cx="193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400" dirty="0" err="1">
                <a:latin typeface="Roboto Slab" pitchFamily="2" charset="0"/>
                <a:ea typeface="Roboto Slab" pitchFamily="2" charset="0"/>
              </a:rPr>
              <a:t>after</a:t>
            </a:r>
            <a:r>
              <a:rPr lang="es-ES" sz="1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400" dirty="0" err="1">
                <a:latin typeface="Roboto Slab" pitchFamily="2" charset="0"/>
                <a:ea typeface="Roboto Slab" pitchFamily="2" charset="0"/>
              </a:rPr>
              <a:t>everything</a:t>
            </a:r>
            <a:endParaRPr lang="es-ES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28" name="Cerrar llave 227"/>
          <p:cNvSpPr/>
          <p:nvPr/>
        </p:nvSpPr>
        <p:spPr>
          <a:xfrm rot="16200000">
            <a:off x="7188627" y="3936571"/>
            <a:ext cx="161221" cy="1074642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0" name="Cerrar llave 229"/>
          <p:cNvSpPr/>
          <p:nvPr/>
        </p:nvSpPr>
        <p:spPr>
          <a:xfrm rot="16200000">
            <a:off x="7971730" y="4313152"/>
            <a:ext cx="102948" cy="305531"/>
          </a:xfrm>
          <a:prstGeom prst="rightBrac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2" name="CuadroTexto 231"/>
          <p:cNvSpPr txBox="1"/>
          <p:nvPr/>
        </p:nvSpPr>
        <p:spPr>
          <a:xfrm>
            <a:off x="1622969" y="4073593"/>
            <a:ext cx="121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Right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33" name="CuadroTexto 232"/>
          <p:cNvSpPr txBox="1"/>
          <p:nvPr/>
        </p:nvSpPr>
        <p:spPr>
          <a:xfrm>
            <a:off x="3708872" y="4085217"/>
            <a:ext cx="1097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34" name="CuadroTexto 233"/>
          <p:cNvSpPr txBox="1"/>
          <p:nvPr/>
        </p:nvSpPr>
        <p:spPr>
          <a:xfrm>
            <a:off x="4844246" y="4090574"/>
            <a:ext cx="121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Right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35" name="CuadroTexto 234"/>
          <p:cNvSpPr txBox="1"/>
          <p:nvPr/>
        </p:nvSpPr>
        <p:spPr>
          <a:xfrm>
            <a:off x="6578031" y="4163131"/>
            <a:ext cx="1097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36" name="CuadroTexto 235"/>
          <p:cNvSpPr txBox="1"/>
          <p:nvPr/>
        </p:nvSpPr>
        <p:spPr>
          <a:xfrm>
            <a:off x="7713405" y="4168488"/>
            <a:ext cx="121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Right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 sub-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tree</a:t>
            </a:r>
            <a:endParaRPr lang="es-ES" sz="12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249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26626" y="1283166"/>
            <a:ext cx="1354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Pre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1407" y="2493851"/>
            <a:ext cx="120670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13242" y="3823994"/>
            <a:ext cx="147533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Post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-Order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01748" y="1216783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173240" y="1324408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86752" y="2423997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solidFill>
                <a:srgbClr val="3C8C93"/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158244" y="2673959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/>
          <p:cNvSpPr txBox="1"/>
          <p:nvPr/>
        </p:nvSpPr>
        <p:spPr>
          <a:xfrm>
            <a:off x="203783" y="3759883"/>
            <a:ext cx="479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left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latin typeface="Roboto Slab" pitchFamily="2" charset="0"/>
                <a:ea typeface="Roboto Slab" pitchFamily="2" charset="0"/>
              </a:rPr>
              <a:t>right</a:t>
            </a:r>
            <a:endParaRPr lang="es-ES" sz="1000" dirty="0"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s-ES" sz="1000" dirty="0" err="1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root</a:t>
            </a:r>
            <a:r>
              <a:rPr lang="es-ES" sz="1000" dirty="0">
                <a:latin typeface="Roboto Slab" pitchFamily="2" charset="0"/>
                <a:ea typeface="Roboto Slab" pitchFamily="2" charset="0"/>
              </a:rPr>
              <a:t> </a:t>
            </a:r>
          </a:p>
        </p:txBody>
      </p:sp>
      <p:sp>
        <p:nvSpPr>
          <p:cNvPr id="71" name="Flecha derecha 70"/>
          <p:cNvSpPr/>
          <p:nvPr/>
        </p:nvSpPr>
        <p:spPr>
          <a:xfrm>
            <a:off x="164327" y="4174080"/>
            <a:ext cx="115780" cy="5657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7DECF-B9C5-0D4C-817E-29B8B01AAD50}"/>
              </a:ext>
            </a:extLst>
          </p:cNvPr>
          <p:cNvSpPr txBox="1"/>
          <p:nvPr/>
        </p:nvSpPr>
        <p:spPr>
          <a:xfrm>
            <a:off x="1627464" y="23257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D6779-D970-874F-A92E-EF4FE54447B5}"/>
              </a:ext>
            </a:extLst>
          </p:cNvPr>
          <p:cNvSpPr txBox="1"/>
          <p:nvPr/>
        </p:nvSpPr>
        <p:spPr>
          <a:xfrm>
            <a:off x="3064536" y="1170616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Root</a:t>
            </a:r>
            <a:r>
              <a:rPr lang="es-ES" dirty="0">
                <a:latin typeface="Roboto Slab" pitchFamily="2" charset="0"/>
                <a:ea typeface="Roboto Slab" pitchFamily="2" charset="0"/>
              </a:rPr>
              <a:t> precedes </a:t>
            </a:r>
            <a:r>
              <a:rPr lang="es-ES" dirty="0" err="1">
                <a:latin typeface="Roboto Slab" pitchFamily="2" charset="0"/>
                <a:ea typeface="Roboto Slab" pitchFamily="2" charset="0"/>
              </a:rPr>
              <a:t>everything</a:t>
            </a:r>
            <a:endParaRPr lang="es-ES" dirty="0">
              <a:latin typeface="Roboto Slab" pitchFamily="2" charset="0"/>
              <a:ea typeface="Roboto Slab" pitchFamily="2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73840-3D56-B143-AAD6-9F926974C8C7}"/>
              </a:ext>
            </a:extLst>
          </p:cNvPr>
          <p:cNvSpPr txBox="1"/>
          <p:nvPr/>
        </p:nvSpPr>
        <p:spPr>
          <a:xfrm>
            <a:off x="3064536" y="2248584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Root</a:t>
            </a:r>
            <a:r>
              <a:rPr lang="es-ES" dirty="0">
                <a:latin typeface="Roboto Slab" pitchFamily="2" charset="0"/>
                <a:ea typeface="Roboto Slab" pitchFamily="2" charset="0"/>
              </a:rPr>
              <a:t> in </a:t>
            </a:r>
            <a:r>
              <a:rPr lang="es-ES" dirty="0" err="1">
                <a:latin typeface="Roboto Slab" pitchFamily="2" charset="0"/>
                <a:ea typeface="Roboto Slab" pitchFamily="2" charset="0"/>
              </a:rPr>
              <a:t>the</a:t>
            </a:r>
            <a:r>
              <a:rPr lang="es-E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dirty="0" err="1">
                <a:latin typeface="Roboto Slab" pitchFamily="2" charset="0"/>
                <a:ea typeface="Roboto Slab" pitchFamily="2" charset="0"/>
              </a:rPr>
              <a:t>middle</a:t>
            </a:r>
            <a:endParaRPr lang="es-ES" dirty="0">
              <a:latin typeface="Roboto Slab" pitchFamily="2" charset="0"/>
              <a:ea typeface="Roboto Slab" pitchFamily="2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E8608E-F928-A847-8BBB-53A5B3AD6A0E}"/>
              </a:ext>
            </a:extLst>
          </p:cNvPr>
          <p:cNvSpPr txBox="1"/>
          <p:nvPr/>
        </p:nvSpPr>
        <p:spPr>
          <a:xfrm>
            <a:off x="3053591" y="366755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Root</a:t>
            </a:r>
            <a:r>
              <a:rPr lang="es-E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dirty="0" err="1">
                <a:latin typeface="Roboto Slab" pitchFamily="2" charset="0"/>
                <a:ea typeface="Roboto Slab" pitchFamily="2" charset="0"/>
              </a:rPr>
              <a:t>after</a:t>
            </a:r>
            <a:r>
              <a:rPr lang="es-E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dirty="0" err="1">
                <a:latin typeface="Roboto Slab" pitchFamily="2" charset="0"/>
                <a:ea typeface="Roboto Slab" pitchFamily="2" charset="0"/>
              </a:rPr>
              <a:t>everything</a:t>
            </a:r>
            <a:endParaRPr lang="es-ES" dirty="0">
              <a:latin typeface="Roboto Slab" pitchFamily="2" charset="0"/>
              <a:ea typeface="Roboto Slab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40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Breadth-First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 Traversal 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01699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94236" y="1757841"/>
            <a:ext cx="3077882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36235" y="1757841"/>
            <a:ext cx="289858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</p:txBody>
      </p:sp>
      <p:cxnSp>
        <p:nvCxnSpPr>
          <p:cNvPr id="38" name="Conector recto de flecha 37"/>
          <p:cNvCxnSpPr>
            <a:endCxn id="36" idx="0"/>
          </p:cNvCxnSpPr>
          <p:nvPr/>
        </p:nvCxnSpPr>
        <p:spPr>
          <a:xfrm>
            <a:off x="1733177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7501670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744652" y="1316812"/>
            <a:ext cx="575701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4590196" y="1075767"/>
            <a:ext cx="0" cy="2410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101432" y="2361273"/>
            <a:ext cx="2877711" cy="2765866"/>
            <a:chOff x="101432" y="4110424"/>
            <a:chExt cx="2877711" cy="2765866"/>
          </a:xfrm>
        </p:grpSpPr>
        <p:sp>
          <p:nvSpPr>
            <p:cNvPr id="43" name="CuadroTexto 42"/>
            <p:cNvSpPr txBox="1"/>
            <p:nvPr/>
          </p:nvSpPr>
          <p:spPr>
            <a:xfrm>
              <a:off x="101432" y="6168404"/>
              <a:ext cx="28777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“reading the tree” </a:t>
              </a:r>
            </a:p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(in the western world)</a:t>
              </a:r>
            </a:p>
          </p:txBody>
        </p:sp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941002"/>
              <a:chOff x="4321736" y="3523821"/>
              <a:chExt cx="3464274" cy="3268419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endCxn id="57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423354" y="4233911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407763" y="4817620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425403" y="5322132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372483" y="5887954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Agrupar 64"/>
          <p:cNvGrpSpPr/>
          <p:nvPr/>
        </p:nvGrpSpPr>
        <p:grpSpPr>
          <a:xfrm>
            <a:off x="6275562" y="2410541"/>
            <a:ext cx="2274231" cy="2563936"/>
            <a:chOff x="6280619" y="4080630"/>
            <a:chExt cx="2274231" cy="2563936"/>
          </a:xfrm>
        </p:grpSpPr>
        <p:sp>
          <p:nvSpPr>
            <p:cNvPr id="66" name="CuadroTexto 65"/>
            <p:cNvSpPr txBox="1"/>
            <p:nvPr/>
          </p:nvSpPr>
          <p:spPr>
            <a:xfrm>
              <a:off x="6416482" y="6244456"/>
              <a:ext cx="21318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“</a:t>
              </a:r>
              <a:r>
                <a:rPr lang="es-ES" sz="2000" dirty="0" err="1">
                  <a:latin typeface="Roboto Slab" pitchFamily="2" charset="0"/>
                  <a:ea typeface="Roboto Slab" pitchFamily="2" charset="0"/>
                </a:rPr>
                <a:t>diving</a:t>
              </a:r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 </a:t>
              </a:r>
              <a:r>
                <a:rPr lang="es-ES" sz="2000" dirty="0" err="1">
                  <a:latin typeface="Roboto Slab" pitchFamily="2" charset="0"/>
                  <a:ea typeface="Roboto Slab" pitchFamily="2" charset="0"/>
                </a:rPr>
                <a:t>the</a:t>
              </a:r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 </a:t>
              </a:r>
              <a:r>
                <a:rPr lang="es-ES" sz="2000" dirty="0" err="1">
                  <a:latin typeface="Roboto Slab" pitchFamily="2" charset="0"/>
                  <a:ea typeface="Roboto Slab" pitchFamily="2" charset="0"/>
                </a:rPr>
                <a:t>tree</a:t>
              </a:r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”</a:t>
              </a:r>
            </a:p>
          </p:txBody>
        </p:sp>
        <p:grpSp>
          <p:nvGrpSpPr>
            <p:cNvPr id="67" name="Agrupar 66"/>
            <p:cNvGrpSpPr/>
            <p:nvPr/>
          </p:nvGrpSpPr>
          <p:grpSpPr>
            <a:xfrm>
              <a:off x="6280619" y="4080630"/>
              <a:ext cx="2274231" cy="1941002"/>
              <a:chOff x="4321736" y="3523821"/>
              <a:chExt cx="3464274" cy="3268419"/>
            </a:xfrm>
          </p:grpSpPr>
          <p:sp>
            <p:nvSpPr>
              <p:cNvPr id="104" name="Elipse 103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104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7" name="Conector recto de flecha 106"/>
              <p:cNvCxnSpPr>
                <a:stCxn id="115" idx="3"/>
                <a:endCxn id="105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de flecha 107"/>
              <p:cNvCxnSpPr>
                <a:endCxn id="106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ipse 108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0" name="Conector recto de flecha 109"/>
              <p:cNvCxnSpPr>
                <a:endCxn id="109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ipse 110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111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3" name="Conector recto de flecha 112"/>
              <p:cNvCxnSpPr>
                <a:endCxn id="111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de flecha 113"/>
              <p:cNvCxnSpPr>
                <a:endCxn id="112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Elipse 114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7" name="Conector recto de flecha 116"/>
              <p:cNvCxnSpPr>
                <a:stCxn id="104" idx="3"/>
                <a:endCxn id="115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de flecha 117"/>
              <p:cNvCxnSpPr>
                <a:stCxn id="104" idx="5"/>
                <a:endCxn id="116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Conector recto de flecha 87"/>
            <p:cNvCxnSpPr/>
            <p:nvPr/>
          </p:nvCxnSpPr>
          <p:spPr>
            <a:xfrm>
              <a:off x="6867884" y="4239399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/>
            <p:nvPr/>
          </p:nvCxnSpPr>
          <p:spPr>
            <a:xfrm>
              <a:off x="7960982" y="4232341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7466390" y="4191964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8506064" y="4232341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6386459" y="4244358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uadroTexto 68"/>
          <p:cNvSpPr txBox="1"/>
          <p:nvPr/>
        </p:nvSpPr>
        <p:spPr>
          <a:xfrm>
            <a:off x="0" y="162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Traversal: </a:t>
            </a:r>
          </a:p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 process of visiting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all the nodes 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of a tree</a:t>
            </a:r>
          </a:p>
        </p:txBody>
      </p:sp>
    </p:spTree>
    <p:extLst>
      <p:ext uri="{BB962C8B-B14F-4D97-AF65-F5344CB8AC3E}">
        <p14:creationId xmlns:p14="http://schemas.microsoft.com/office/powerpoint/2010/main" val="108116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1734000" y="2802687"/>
            <a:ext cx="2034402" cy="964115"/>
          </a:xfrm>
          <a:custGeom>
            <a:avLst/>
            <a:gdLst>
              <a:gd name="connsiteX0" fmla="*/ 238235 w 2034402"/>
              <a:gd name="connsiteY0" fmla="*/ 125784 h 964115"/>
              <a:gd name="connsiteX1" fmla="*/ 14118 w 2034402"/>
              <a:gd name="connsiteY1" fmla="*/ 633784 h 964115"/>
              <a:gd name="connsiteX2" fmla="*/ 656588 w 2034402"/>
              <a:gd name="connsiteY2" fmla="*/ 962489 h 964115"/>
              <a:gd name="connsiteX3" fmla="*/ 1074941 w 2034402"/>
              <a:gd name="connsiteY3" fmla="*/ 768254 h 964115"/>
              <a:gd name="connsiteX4" fmla="*/ 1553059 w 2034402"/>
              <a:gd name="connsiteY4" fmla="*/ 962489 h 964115"/>
              <a:gd name="connsiteX5" fmla="*/ 1986353 w 2034402"/>
              <a:gd name="connsiteY5" fmla="*/ 633784 h 964115"/>
              <a:gd name="connsiteX6" fmla="*/ 1956471 w 2034402"/>
              <a:gd name="connsiteY6" fmla="*/ 230372 h 964115"/>
              <a:gd name="connsiteX7" fmla="*/ 1388706 w 2034402"/>
              <a:gd name="connsiteY7" fmla="*/ 36137 h 964115"/>
              <a:gd name="connsiteX8" fmla="*/ 1000235 w 2034402"/>
              <a:gd name="connsiteY8" fmla="*/ 245313 h 964115"/>
              <a:gd name="connsiteX9" fmla="*/ 537059 w 2034402"/>
              <a:gd name="connsiteY9" fmla="*/ 6254 h 964115"/>
              <a:gd name="connsiteX10" fmla="*/ 238235 w 2034402"/>
              <a:gd name="connsiteY10" fmla="*/ 125784 h 96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34402" h="964115">
                <a:moveTo>
                  <a:pt x="238235" y="125784"/>
                </a:moveTo>
                <a:cubicBezTo>
                  <a:pt x="151078" y="230372"/>
                  <a:pt x="-55607" y="494333"/>
                  <a:pt x="14118" y="633784"/>
                </a:cubicBezTo>
                <a:cubicBezTo>
                  <a:pt x="83843" y="773235"/>
                  <a:pt x="479784" y="940077"/>
                  <a:pt x="656588" y="962489"/>
                </a:cubicBezTo>
                <a:cubicBezTo>
                  <a:pt x="833392" y="984901"/>
                  <a:pt x="925529" y="768254"/>
                  <a:pt x="1074941" y="768254"/>
                </a:cubicBezTo>
                <a:cubicBezTo>
                  <a:pt x="1224353" y="768254"/>
                  <a:pt x="1401157" y="984901"/>
                  <a:pt x="1553059" y="962489"/>
                </a:cubicBezTo>
                <a:cubicBezTo>
                  <a:pt x="1704961" y="940077"/>
                  <a:pt x="1919118" y="755803"/>
                  <a:pt x="1986353" y="633784"/>
                </a:cubicBezTo>
                <a:cubicBezTo>
                  <a:pt x="2053588" y="511765"/>
                  <a:pt x="2056079" y="329980"/>
                  <a:pt x="1956471" y="230372"/>
                </a:cubicBezTo>
                <a:cubicBezTo>
                  <a:pt x="1856863" y="130764"/>
                  <a:pt x="1548079" y="33647"/>
                  <a:pt x="1388706" y="36137"/>
                </a:cubicBezTo>
                <a:cubicBezTo>
                  <a:pt x="1229333" y="38627"/>
                  <a:pt x="1142176" y="250293"/>
                  <a:pt x="1000235" y="245313"/>
                </a:cubicBezTo>
                <a:cubicBezTo>
                  <a:pt x="858294" y="240333"/>
                  <a:pt x="666549" y="28666"/>
                  <a:pt x="537059" y="6254"/>
                </a:cubicBezTo>
                <a:cubicBezTo>
                  <a:pt x="407569" y="-16158"/>
                  <a:pt x="325392" y="21196"/>
                  <a:pt x="238235" y="125784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3C8C93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2599394" y="1598779"/>
            <a:ext cx="927441" cy="837439"/>
          </a:xfrm>
          <a:custGeom>
            <a:avLst/>
            <a:gdLst>
              <a:gd name="connsiteX0" fmla="*/ 179665 w 927441"/>
              <a:gd name="connsiteY0" fmla="*/ 104515 h 837439"/>
              <a:gd name="connsiteX1" fmla="*/ 371 w 927441"/>
              <a:gd name="connsiteY1" fmla="*/ 388397 h 837439"/>
              <a:gd name="connsiteX2" fmla="*/ 149782 w 927441"/>
              <a:gd name="connsiteY2" fmla="*/ 776868 h 837439"/>
              <a:gd name="connsiteX3" fmla="*/ 657782 w 927441"/>
              <a:gd name="connsiteY3" fmla="*/ 791809 h 837439"/>
              <a:gd name="connsiteX4" fmla="*/ 926724 w 927441"/>
              <a:gd name="connsiteY4" fmla="*/ 343574 h 837439"/>
              <a:gd name="connsiteX5" fmla="*/ 583077 w 927441"/>
              <a:gd name="connsiteY5" fmla="*/ 29809 h 837439"/>
              <a:gd name="connsiteX6" fmla="*/ 284253 w 927441"/>
              <a:gd name="connsiteY6" fmla="*/ 29809 h 837439"/>
              <a:gd name="connsiteX7" fmla="*/ 134841 w 927441"/>
              <a:gd name="connsiteY7" fmla="*/ 179221 h 83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7441" h="837439">
                <a:moveTo>
                  <a:pt x="179665" y="104515"/>
                </a:moveTo>
                <a:cubicBezTo>
                  <a:pt x="92508" y="190426"/>
                  <a:pt x="5351" y="276338"/>
                  <a:pt x="371" y="388397"/>
                </a:cubicBezTo>
                <a:cubicBezTo>
                  <a:pt x="-4609" y="500456"/>
                  <a:pt x="40214" y="709633"/>
                  <a:pt x="149782" y="776868"/>
                </a:cubicBezTo>
                <a:cubicBezTo>
                  <a:pt x="259350" y="844103"/>
                  <a:pt x="528292" y="864025"/>
                  <a:pt x="657782" y="791809"/>
                </a:cubicBezTo>
                <a:cubicBezTo>
                  <a:pt x="787272" y="719593"/>
                  <a:pt x="939175" y="470574"/>
                  <a:pt x="926724" y="343574"/>
                </a:cubicBezTo>
                <a:cubicBezTo>
                  <a:pt x="914273" y="216574"/>
                  <a:pt x="690156" y="82103"/>
                  <a:pt x="583077" y="29809"/>
                </a:cubicBezTo>
                <a:cubicBezTo>
                  <a:pt x="475999" y="-22485"/>
                  <a:pt x="358959" y="4907"/>
                  <a:pt x="284253" y="29809"/>
                </a:cubicBezTo>
                <a:cubicBezTo>
                  <a:pt x="209547" y="54711"/>
                  <a:pt x="172194" y="116966"/>
                  <a:pt x="134841" y="179221"/>
                </a:cubicBezTo>
              </a:path>
            </a:pathLst>
          </a:custGeom>
          <a:solidFill>
            <a:schemeClr val="accent5"/>
          </a:solidFill>
          <a:ln>
            <a:solidFill>
              <a:srgbClr val="3C8C93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995007" y="630998"/>
            <a:ext cx="529192" cy="529235"/>
          </a:xfrm>
          <a:prstGeom prst="ellipse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1982311" y="3101410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60513" y="3085927"/>
            <a:ext cx="529192" cy="529235"/>
          </a:xfrm>
          <a:prstGeom prst="ellipse">
            <a:avLst/>
          </a:prstGeom>
          <a:solidFill>
            <a:schemeClr val="bg1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Conector recto de flecha 69"/>
          <p:cNvCxnSpPr>
            <a:stCxn id="78" idx="3"/>
            <a:endCxn id="68" idx="0"/>
          </p:cNvCxnSpPr>
          <p:nvPr/>
        </p:nvCxnSpPr>
        <p:spPr>
          <a:xfrm flipH="1">
            <a:off x="2246907" y="2220586"/>
            <a:ext cx="587127" cy="88082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8" idx="5"/>
            <a:endCxn id="69" idx="0"/>
          </p:cNvCxnSpPr>
          <p:nvPr/>
        </p:nvCxnSpPr>
        <p:spPr>
          <a:xfrm>
            <a:off x="3208230" y="2220586"/>
            <a:ext cx="116879" cy="865341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975777" y="3118609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3" name="Conector recto de flecha 72"/>
          <p:cNvCxnSpPr>
            <a:stCxn id="82" idx="5"/>
            <a:endCxn id="72" idx="1"/>
          </p:cNvCxnSpPr>
          <p:nvPr/>
        </p:nvCxnSpPr>
        <p:spPr>
          <a:xfrm>
            <a:off x="5584774" y="2220586"/>
            <a:ext cx="468501" cy="975528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492636" y="4333946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Elipse 74"/>
          <p:cNvSpPr/>
          <p:nvPr/>
        </p:nvSpPr>
        <p:spPr>
          <a:xfrm>
            <a:off x="4645036" y="310211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6" name="Conector recto de flecha 75"/>
          <p:cNvCxnSpPr>
            <a:stCxn id="84" idx="4"/>
            <a:endCxn id="74" idx="0"/>
          </p:cNvCxnSpPr>
          <p:nvPr/>
        </p:nvCxnSpPr>
        <p:spPr>
          <a:xfrm>
            <a:off x="4182105" y="3616182"/>
            <a:ext cx="575127" cy="717764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9" idx="4"/>
            <a:endCxn id="84" idx="0"/>
          </p:cNvCxnSpPr>
          <p:nvPr/>
        </p:nvCxnSpPr>
        <p:spPr>
          <a:xfrm flipH="1">
            <a:off x="4182105" y="2298091"/>
            <a:ext cx="71140" cy="78885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2756536" y="1768856"/>
            <a:ext cx="529192" cy="5292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3988649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0" name="Conector recto de flecha 79"/>
          <p:cNvCxnSpPr>
            <a:stCxn id="49" idx="3"/>
            <a:endCxn id="78" idx="7"/>
          </p:cNvCxnSpPr>
          <p:nvPr/>
        </p:nvCxnSpPr>
        <p:spPr>
          <a:xfrm flipH="1">
            <a:off x="3208230" y="1082728"/>
            <a:ext cx="864275" cy="76363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9" idx="4"/>
            <a:endCxn id="79" idx="0"/>
          </p:cNvCxnSpPr>
          <p:nvPr/>
        </p:nvCxnSpPr>
        <p:spPr>
          <a:xfrm flipH="1">
            <a:off x="4253245" y="1160233"/>
            <a:ext cx="6358" cy="608623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5133080" y="1768856"/>
            <a:ext cx="529192" cy="529235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3" name="Conector recto de flecha 82"/>
          <p:cNvCxnSpPr>
            <a:stCxn id="49" idx="5"/>
            <a:endCxn id="82" idx="0"/>
          </p:cNvCxnSpPr>
          <p:nvPr/>
        </p:nvCxnSpPr>
        <p:spPr>
          <a:xfrm>
            <a:off x="4446701" y="1082728"/>
            <a:ext cx="950975" cy="68612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3917509" y="3086947"/>
            <a:ext cx="529192" cy="529235"/>
          </a:xfrm>
          <a:prstGeom prst="ellipse">
            <a:avLst/>
          </a:prstGeom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2948317" y="4313988"/>
            <a:ext cx="529192" cy="529235"/>
          </a:xfrm>
          <a:prstGeom prst="ellipse">
            <a:avLst/>
          </a:prstGeom>
          <a:solidFill>
            <a:schemeClr val="accent3"/>
          </a:solidFill>
          <a:ln w="285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Conector recto de flecha 86"/>
          <p:cNvCxnSpPr>
            <a:stCxn id="69" idx="4"/>
            <a:endCxn id="86" idx="0"/>
          </p:cNvCxnSpPr>
          <p:nvPr/>
        </p:nvCxnSpPr>
        <p:spPr>
          <a:xfrm flipH="1">
            <a:off x="3212913" y="3615162"/>
            <a:ext cx="112196" cy="698826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844028" y="1806049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072505" y="180104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217948" y="1833230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072520" y="3163974"/>
            <a:ext cx="334947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E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128736" y="3153497"/>
            <a:ext cx="32608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F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92777" y="3131292"/>
            <a:ext cx="37883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G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39180" y="3136174"/>
            <a:ext cx="37642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100204" y="3156168"/>
            <a:ext cx="262211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I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3060513" y="4381558"/>
            <a:ext cx="282800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J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64793" y="4389407"/>
            <a:ext cx="344565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063240" y="64469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44957" y="0"/>
            <a:ext cx="61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root</a:t>
            </a:r>
          </a:p>
        </p:txBody>
      </p:sp>
      <p:cxnSp>
        <p:nvCxnSpPr>
          <p:cNvPr id="4" name="Conector recto de flecha 3"/>
          <p:cNvCxnSpPr>
            <a:endCxn id="49" idx="0"/>
          </p:cNvCxnSpPr>
          <p:nvPr/>
        </p:nvCxnSpPr>
        <p:spPr bwMode="auto">
          <a:xfrm>
            <a:off x="4259603" y="289254"/>
            <a:ext cx="0" cy="34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/>
          <p:nvPr/>
        </p:nvCxnSpPr>
        <p:spPr>
          <a:xfrm flipH="1">
            <a:off x="4909632" y="2220586"/>
            <a:ext cx="300946" cy="881532"/>
          </a:xfrm>
          <a:prstGeom prst="straightConnector1">
            <a:avLst/>
          </a:prstGeom>
          <a:ln w="28575" cmpd="sng"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1607092" y="1486590"/>
            <a:ext cx="1090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parent of E &amp; F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744480" y="3001513"/>
            <a:ext cx="1095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children of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E15B5-7B36-2C42-A9CD-9C3BC0C946C6}"/>
              </a:ext>
            </a:extLst>
          </p:cNvPr>
          <p:cNvSpPr txBox="1"/>
          <p:nvPr/>
        </p:nvSpPr>
        <p:spPr>
          <a:xfrm>
            <a:off x="5975777" y="369332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family analogy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350AA-4F4E-BC47-852B-969FC6C92E88}"/>
              </a:ext>
            </a:extLst>
          </p:cNvPr>
          <p:cNvSpPr txBox="1"/>
          <p:nvPr/>
        </p:nvSpPr>
        <p:spPr>
          <a:xfrm>
            <a:off x="507641" y="848814"/>
            <a:ext cx="316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at the beginning of arrow is called a parent!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785672-A0B4-2040-AF5B-25291060F8BD}"/>
              </a:ext>
            </a:extLst>
          </p:cNvPr>
          <p:cNvSpPr txBox="1"/>
          <p:nvPr/>
        </p:nvSpPr>
        <p:spPr>
          <a:xfrm>
            <a:off x="1" y="3805991"/>
            <a:ext cx="261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at the end of arrow is called a child</a:t>
            </a:r>
          </a:p>
        </p:txBody>
      </p:sp>
    </p:spTree>
    <p:extLst>
      <p:ext uri="{BB962C8B-B14F-4D97-AF65-F5344CB8AC3E}">
        <p14:creationId xmlns:p14="http://schemas.microsoft.com/office/powerpoint/2010/main" val="4793704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94236" y="1757841"/>
            <a:ext cx="3077882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36235" y="1757841"/>
            <a:ext cx="289858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</p:txBody>
      </p:sp>
      <p:cxnSp>
        <p:nvCxnSpPr>
          <p:cNvPr id="38" name="Conector recto de flecha 37"/>
          <p:cNvCxnSpPr>
            <a:endCxn id="36" idx="0"/>
          </p:cNvCxnSpPr>
          <p:nvPr/>
        </p:nvCxnSpPr>
        <p:spPr>
          <a:xfrm>
            <a:off x="1733177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7501670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744652" y="1316812"/>
            <a:ext cx="575701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4590196" y="1075767"/>
            <a:ext cx="0" cy="2410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101432" y="2361273"/>
            <a:ext cx="2877711" cy="2765866"/>
            <a:chOff x="101432" y="4110424"/>
            <a:chExt cx="2877711" cy="2765866"/>
          </a:xfrm>
        </p:grpSpPr>
        <p:sp>
          <p:nvSpPr>
            <p:cNvPr id="43" name="CuadroTexto 42"/>
            <p:cNvSpPr txBox="1"/>
            <p:nvPr/>
          </p:nvSpPr>
          <p:spPr>
            <a:xfrm>
              <a:off x="101432" y="6168404"/>
              <a:ext cx="28777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“reading the tree” </a:t>
              </a:r>
            </a:p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(in the western world)</a:t>
              </a:r>
            </a:p>
          </p:txBody>
        </p:sp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941002"/>
              <a:chOff x="4321736" y="3523821"/>
              <a:chExt cx="3464274" cy="3268419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endCxn id="57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423354" y="4233911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407763" y="4817620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425403" y="5322132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372483" y="5887954"/>
              <a:ext cx="2274231" cy="0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uadroTexto 68"/>
          <p:cNvSpPr txBox="1"/>
          <p:nvPr/>
        </p:nvSpPr>
        <p:spPr>
          <a:xfrm>
            <a:off x="0" y="162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Traversal: </a:t>
            </a:r>
          </a:p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 process of visiting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all the nodes 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of a tree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3634271" y="2808420"/>
            <a:ext cx="5545564" cy="1655596"/>
            <a:chOff x="3156182" y="2426299"/>
            <a:chExt cx="6430536" cy="2118441"/>
          </a:xfrm>
        </p:grpSpPr>
        <p:sp>
          <p:nvSpPr>
            <p:cNvPr id="68" name="CuadroTexto 67"/>
            <p:cNvSpPr txBox="1"/>
            <p:nvPr/>
          </p:nvSpPr>
          <p:spPr>
            <a:xfrm>
              <a:off x="3759082" y="2498433"/>
              <a:ext cx="1299683" cy="43320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Pre</a:t>
              </a: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-Order</a:t>
              </a: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5959548" y="2496153"/>
              <a:ext cx="1165847" cy="43320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In</a:t>
              </a: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-Order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7956964" y="2493097"/>
              <a:ext cx="1418647" cy="43320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Post</a:t>
              </a: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-Order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3289623" y="2432049"/>
              <a:ext cx="496674" cy="590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8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8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left</a:t>
              </a:r>
              <a:r>
                <a:rPr lang="es-ES" sz="800" dirty="0">
                  <a:latin typeface="Roboto Slab" pitchFamily="2" charset="0"/>
                  <a:ea typeface="Roboto Slab" pitchFamily="2" charset="0"/>
                </a:rPr>
                <a:t> </a:t>
              </a:r>
            </a:p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800" dirty="0"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73" name="Flecha derecha 72"/>
            <p:cNvSpPr/>
            <p:nvPr/>
          </p:nvSpPr>
          <p:spPr>
            <a:xfrm>
              <a:off x="3278171" y="2539675"/>
              <a:ext cx="115780" cy="5657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487408" y="2426299"/>
              <a:ext cx="496674" cy="590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8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  <a:p>
              <a:pPr algn="r"/>
              <a:r>
                <a:rPr lang="es-ES" sz="8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r>
                <a:rPr lang="es-ES" sz="800" dirty="0">
                  <a:latin typeface="Roboto Slab" pitchFamily="2" charset="0"/>
                  <a:ea typeface="Roboto Slab" pitchFamily="2" charset="0"/>
                </a:rPr>
                <a:t> </a:t>
              </a:r>
            </a:p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800" dirty="0"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75" name="Flecha derecha 74"/>
            <p:cNvSpPr/>
            <p:nvPr/>
          </p:nvSpPr>
          <p:spPr>
            <a:xfrm>
              <a:off x="5475956" y="2676261"/>
              <a:ext cx="115780" cy="5657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4380929" y="2862730"/>
              <a:ext cx="647028" cy="324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1. </a:t>
              </a:r>
              <a:r>
                <a:rPr lang="es-ES" sz="105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05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6520176" y="2875105"/>
              <a:ext cx="690565" cy="33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2. </a:t>
              </a:r>
              <a:r>
                <a:rPr lang="es-ES" sz="105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05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grpSp>
          <p:nvGrpSpPr>
            <p:cNvPr id="78" name="Agrupar 77"/>
            <p:cNvGrpSpPr/>
            <p:nvPr/>
          </p:nvGrpSpPr>
          <p:grpSpPr>
            <a:xfrm>
              <a:off x="5328982" y="3032579"/>
              <a:ext cx="2191871" cy="1491399"/>
              <a:chOff x="5033900" y="3505837"/>
              <a:chExt cx="2545658" cy="1689617"/>
            </a:xfrm>
          </p:grpSpPr>
          <p:grpSp>
            <p:nvGrpSpPr>
              <p:cNvPr id="79" name="Agrupar 78"/>
              <p:cNvGrpSpPr/>
              <p:nvPr/>
            </p:nvGrpSpPr>
            <p:grpSpPr>
              <a:xfrm>
                <a:off x="5620952" y="3505837"/>
                <a:ext cx="1549323" cy="1347395"/>
                <a:chOff x="3705988" y="4923631"/>
                <a:chExt cx="1863366" cy="1547311"/>
              </a:xfrm>
            </p:grpSpPr>
            <p:sp>
              <p:nvSpPr>
                <p:cNvPr id="84" name="Elipse 83"/>
                <p:cNvSpPr/>
                <p:nvPr/>
              </p:nvSpPr>
              <p:spPr>
                <a:xfrm>
                  <a:off x="4516596" y="4923631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>
                  <a:off x="3705988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>
                  <a:off x="4425300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87" name="Conector recto de flecha 86"/>
                <p:cNvCxnSpPr>
                  <a:stCxn id="94" idx="3"/>
                  <a:endCxn id="85" idx="7"/>
                </p:cNvCxnSpPr>
                <p:nvPr/>
              </p:nvCxnSpPr>
              <p:spPr>
                <a:xfrm flipH="1">
                  <a:off x="3925945" y="5552047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de flecha 88"/>
                <p:cNvCxnSpPr>
                  <a:endCxn id="86" idx="1"/>
                </p:cNvCxnSpPr>
                <p:nvPr/>
              </p:nvCxnSpPr>
              <p:spPr>
                <a:xfrm>
                  <a:off x="4272636" y="5566004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Elipse 89"/>
                <p:cNvSpPr/>
                <p:nvPr/>
              </p:nvSpPr>
              <p:spPr>
                <a:xfrm>
                  <a:off x="5311658" y="5772316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91" name="Conector recto de flecha 90"/>
                <p:cNvCxnSpPr>
                  <a:endCxn id="90" idx="1"/>
                </p:cNvCxnSpPr>
                <p:nvPr/>
              </p:nvCxnSpPr>
              <p:spPr>
                <a:xfrm>
                  <a:off x="5158994" y="5571609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Elipse 91"/>
                <p:cNvSpPr/>
                <p:nvPr/>
              </p:nvSpPr>
              <p:spPr>
                <a:xfrm>
                  <a:off x="4068188" y="6220395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93" name="Conector recto de flecha 92"/>
                <p:cNvCxnSpPr>
                  <a:endCxn id="92" idx="7"/>
                </p:cNvCxnSpPr>
                <p:nvPr/>
              </p:nvCxnSpPr>
              <p:spPr>
                <a:xfrm flipH="1">
                  <a:off x="4288145" y="6005732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Elipse 93"/>
                <p:cNvSpPr/>
                <p:nvPr/>
              </p:nvSpPr>
              <p:spPr>
                <a:xfrm>
                  <a:off x="4081706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95" name="Elipse 94"/>
                <p:cNvSpPr/>
                <p:nvPr/>
              </p:nvSpPr>
              <p:spPr>
                <a:xfrm>
                  <a:off x="4977418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96" name="Conector recto de flecha 95"/>
                <p:cNvCxnSpPr>
                  <a:stCxn id="84" idx="3"/>
                  <a:endCxn id="94" idx="7"/>
                </p:cNvCxnSpPr>
                <p:nvPr/>
              </p:nvCxnSpPr>
              <p:spPr>
                <a:xfrm flipH="1">
                  <a:off x="4301663" y="5137486"/>
                  <a:ext cx="252672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de flecha 96"/>
                <p:cNvCxnSpPr>
                  <a:stCxn id="84" idx="5"/>
                  <a:endCxn id="95" idx="1"/>
                </p:cNvCxnSpPr>
                <p:nvPr/>
              </p:nvCxnSpPr>
              <p:spPr>
                <a:xfrm>
                  <a:off x="4736553" y="5137486"/>
                  <a:ext cx="278604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riángulo isósceles 79"/>
              <p:cNvSpPr/>
              <p:nvPr/>
            </p:nvSpPr>
            <p:spPr>
              <a:xfrm>
                <a:off x="5082158" y="3692061"/>
                <a:ext cx="1810208" cy="1163286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81" name="Triángulo isósceles 80"/>
              <p:cNvSpPr/>
              <p:nvPr/>
            </p:nvSpPr>
            <p:spPr>
              <a:xfrm>
                <a:off x="6381519" y="3648402"/>
                <a:ext cx="942051" cy="887192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726383" y="4495046"/>
                <a:ext cx="853175" cy="368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3.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right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  <p:sp>
            <p:nvSpPr>
              <p:cNvPr id="83" name="CuadroTexto 82"/>
              <p:cNvSpPr txBox="1"/>
              <p:nvPr/>
            </p:nvSpPr>
            <p:spPr>
              <a:xfrm>
                <a:off x="5033900" y="4816217"/>
                <a:ext cx="715009" cy="37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1.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left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</p:grpSp>
        <p:grpSp>
          <p:nvGrpSpPr>
            <p:cNvPr id="98" name="Agrupar 97"/>
            <p:cNvGrpSpPr/>
            <p:nvPr/>
          </p:nvGrpSpPr>
          <p:grpSpPr>
            <a:xfrm>
              <a:off x="7408898" y="3053341"/>
              <a:ext cx="2177820" cy="1491399"/>
              <a:chOff x="5033900" y="3505837"/>
              <a:chExt cx="2529339" cy="1689617"/>
            </a:xfrm>
          </p:grpSpPr>
          <p:grpSp>
            <p:nvGrpSpPr>
              <p:cNvPr id="99" name="Agrupar 98"/>
              <p:cNvGrpSpPr/>
              <p:nvPr/>
            </p:nvGrpSpPr>
            <p:grpSpPr>
              <a:xfrm>
                <a:off x="5620952" y="3505837"/>
                <a:ext cx="1549323" cy="1347395"/>
                <a:chOff x="3705988" y="4923631"/>
                <a:chExt cx="1863366" cy="1547311"/>
              </a:xfrm>
            </p:grpSpPr>
            <p:sp>
              <p:nvSpPr>
                <p:cNvPr id="123" name="Elipse 122"/>
                <p:cNvSpPr/>
                <p:nvPr/>
              </p:nvSpPr>
              <p:spPr>
                <a:xfrm>
                  <a:off x="4516596" y="4923631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24" name="Elipse 123"/>
                <p:cNvSpPr/>
                <p:nvPr/>
              </p:nvSpPr>
              <p:spPr>
                <a:xfrm>
                  <a:off x="3705988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25" name="Elipse 124"/>
                <p:cNvSpPr/>
                <p:nvPr/>
              </p:nvSpPr>
              <p:spPr>
                <a:xfrm>
                  <a:off x="4425300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26" name="Conector recto de flecha 125"/>
                <p:cNvCxnSpPr>
                  <a:stCxn id="132" idx="3"/>
                  <a:endCxn id="124" idx="7"/>
                </p:cNvCxnSpPr>
                <p:nvPr/>
              </p:nvCxnSpPr>
              <p:spPr>
                <a:xfrm flipH="1">
                  <a:off x="3925945" y="5552047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de flecha 126"/>
                <p:cNvCxnSpPr>
                  <a:endCxn id="125" idx="1"/>
                </p:cNvCxnSpPr>
                <p:nvPr/>
              </p:nvCxnSpPr>
              <p:spPr>
                <a:xfrm>
                  <a:off x="4272636" y="5566004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Elipse 127"/>
                <p:cNvSpPr/>
                <p:nvPr/>
              </p:nvSpPr>
              <p:spPr>
                <a:xfrm>
                  <a:off x="5311658" y="5772316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29" name="Conector recto de flecha 128"/>
                <p:cNvCxnSpPr>
                  <a:endCxn id="128" idx="1"/>
                </p:cNvCxnSpPr>
                <p:nvPr/>
              </p:nvCxnSpPr>
              <p:spPr>
                <a:xfrm>
                  <a:off x="5158994" y="5571609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Elipse 129"/>
                <p:cNvSpPr/>
                <p:nvPr/>
              </p:nvSpPr>
              <p:spPr>
                <a:xfrm>
                  <a:off x="4068188" y="6220395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31" name="Conector recto de flecha 130"/>
                <p:cNvCxnSpPr>
                  <a:endCxn id="130" idx="7"/>
                </p:cNvCxnSpPr>
                <p:nvPr/>
              </p:nvCxnSpPr>
              <p:spPr>
                <a:xfrm flipH="1">
                  <a:off x="4288145" y="6005732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Elipse 131"/>
                <p:cNvSpPr/>
                <p:nvPr/>
              </p:nvSpPr>
              <p:spPr>
                <a:xfrm>
                  <a:off x="4081706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33" name="Elipse 132"/>
                <p:cNvSpPr/>
                <p:nvPr/>
              </p:nvSpPr>
              <p:spPr>
                <a:xfrm>
                  <a:off x="4977418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34" name="Conector recto de flecha 133"/>
                <p:cNvCxnSpPr>
                  <a:stCxn id="123" idx="3"/>
                  <a:endCxn id="132" idx="7"/>
                </p:cNvCxnSpPr>
                <p:nvPr/>
              </p:nvCxnSpPr>
              <p:spPr>
                <a:xfrm flipH="1">
                  <a:off x="4301663" y="5137486"/>
                  <a:ext cx="252672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recto de flecha 134"/>
                <p:cNvCxnSpPr>
                  <a:stCxn id="123" idx="5"/>
                  <a:endCxn id="133" idx="1"/>
                </p:cNvCxnSpPr>
                <p:nvPr/>
              </p:nvCxnSpPr>
              <p:spPr>
                <a:xfrm>
                  <a:off x="4736553" y="5137486"/>
                  <a:ext cx="278604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riángulo isósceles 118"/>
              <p:cNvSpPr/>
              <p:nvPr/>
            </p:nvSpPr>
            <p:spPr>
              <a:xfrm>
                <a:off x="5082158" y="3692061"/>
                <a:ext cx="1810208" cy="1163286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20" name="Triángulo isósceles 119"/>
              <p:cNvSpPr/>
              <p:nvPr/>
            </p:nvSpPr>
            <p:spPr>
              <a:xfrm>
                <a:off x="6381519" y="3648402"/>
                <a:ext cx="942051" cy="887192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21" name="CuadroTexto 120"/>
              <p:cNvSpPr txBox="1"/>
              <p:nvPr/>
            </p:nvSpPr>
            <p:spPr>
              <a:xfrm>
                <a:off x="6675523" y="4495047"/>
                <a:ext cx="887716" cy="37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2.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right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  <p:sp>
            <p:nvSpPr>
              <p:cNvPr id="122" name="CuadroTexto 121"/>
              <p:cNvSpPr txBox="1"/>
              <p:nvPr/>
            </p:nvSpPr>
            <p:spPr>
              <a:xfrm>
                <a:off x="5033900" y="4816217"/>
                <a:ext cx="715009" cy="37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1.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left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</p:grpSp>
        <p:grpSp>
          <p:nvGrpSpPr>
            <p:cNvPr id="136" name="Agrupar 135"/>
            <p:cNvGrpSpPr/>
            <p:nvPr/>
          </p:nvGrpSpPr>
          <p:grpSpPr>
            <a:xfrm>
              <a:off x="3156182" y="3046832"/>
              <a:ext cx="2191870" cy="1481554"/>
              <a:chOff x="5033900" y="3505837"/>
              <a:chExt cx="2545657" cy="1678463"/>
            </a:xfrm>
          </p:grpSpPr>
          <p:grpSp>
            <p:nvGrpSpPr>
              <p:cNvPr id="137" name="Agrupar 136"/>
              <p:cNvGrpSpPr/>
              <p:nvPr/>
            </p:nvGrpSpPr>
            <p:grpSpPr>
              <a:xfrm>
                <a:off x="5620952" y="3505837"/>
                <a:ext cx="1549323" cy="1347395"/>
                <a:chOff x="3705988" y="4923631"/>
                <a:chExt cx="1863366" cy="1547311"/>
              </a:xfrm>
            </p:grpSpPr>
            <p:sp>
              <p:nvSpPr>
                <p:cNvPr id="142" name="Elipse 141"/>
                <p:cNvSpPr/>
                <p:nvPr/>
              </p:nvSpPr>
              <p:spPr>
                <a:xfrm>
                  <a:off x="4516596" y="4923631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43" name="Elipse 142"/>
                <p:cNvSpPr/>
                <p:nvPr/>
              </p:nvSpPr>
              <p:spPr>
                <a:xfrm>
                  <a:off x="3705988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44" name="Elipse 143"/>
                <p:cNvSpPr/>
                <p:nvPr/>
              </p:nvSpPr>
              <p:spPr>
                <a:xfrm>
                  <a:off x="4425300" y="5766710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45" name="Conector recto de flecha 144"/>
                <p:cNvCxnSpPr>
                  <a:stCxn id="151" idx="3"/>
                  <a:endCxn id="143" idx="7"/>
                </p:cNvCxnSpPr>
                <p:nvPr/>
              </p:nvCxnSpPr>
              <p:spPr>
                <a:xfrm flipH="1">
                  <a:off x="3925945" y="5552047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de flecha 145"/>
                <p:cNvCxnSpPr>
                  <a:endCxn id="144" idx="1"/>
                </p:cNvCxnSpPr>
                <p:nvPr/>
              </p:nvCxnSpPr>
              <p:spPr>
                <a:xfrm>
                  <a:off x="4272636" y="5566004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Elipse 146"/>
                <p:cNvSpPr/>
                <p:nvPr/>
              </p:nvSpPr>
              <p:spPr>
                <a:xfrm>
                  <a:off x="5311658" y="5772316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48" name="Conector recto de flecha 147"/>
                <p:cNvCxnSpPr>
                  <a:endCxn id="147" idx="1"/>
                </p:cNvCxnSpPr>
                <p:nvPr/>
              </p:nvCxnSpPr>
              <p:spPr>
                <a:xfrm>
                  <a:off x="5158994" y="5571609"/>
                  <a:ext cx="190403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Elipse 148"/>
                <p:cNvSpPr/>
                <p:nvPr/>
              </p:nvSpPr>
              <p:spPr>
                <a:xfrm>
                  <a:off x="4068188" y="6220395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50" name="Conector recto de flecha 149"/>
                <p:cNvCxnSpPr>
                  <a:endCxn id="149" idx="7"/>
                </p:cNvCxnSpPr>
                <p:nvPr/>
              </p:nvCxnSpPr>
              <p:spPr>
                <a:xfrm flipH="1">
                  <a:off x="4288145" y="6005732"/>
                  <a:ext cx="193499" cy="251355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Elipse 150"/>
                <p:cNvSpPr/>
                <p:nvPr/>
              </p:nvSpPr>
              <p:spPr>
                <a:xfrm>
                  <a:off x="4081706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sp>
              <p:nvSpPr>
                <p:cNvPr id="152" name="Elipse 151"/>
                <p:cNvSpPr/>
                <p:nvPr/>
              </p:nvSpPr>
              <p:spPr>
                <a:xfrm>
                  <a:off x="4977418" y="5338192"/>
                  <a:ext cx="257696" cy="250547"/>
                </a:xfrm>
                <a:prstGeom prst="ellipse">
                  <a:avLst/>
                </a:prstGeom>
                <a:ln w="952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/>
                </a:p>
              </p:txBody>
            </p:sp>
            <p:cxnSp>
              <p:nvCxnSpPr>
                <p:cNvPr id="153" name="Conector recto de flecha 152"/>
                <p:cNvCxnSpPr>
                  <a:stCxn id="142" idx="3"/>
                  <a:endCxn id="151" idx="7"/>
                </p:cNvCxnSpPr>
                <p:nvPr/>
              </p:nvCxnSpPr>
              <p:spPr>
                <a:xfrm flipH="1">
                  <a:off x="4301663" y="5137486"/>
                  <a:ext cx="252672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ector recto de flecha 153"/>
                <p:cNvCxnSpPr>
                  <a:stCxn id="142" idx="5"/>
                  <a:endCxn id="152" idx="1"/>
                </p:cNvCxnSpPr>
                <p:nvPr/>
              </p:nvCxnSpPr>
              <p:spPr>
                <a:xfrm>
                  <a:off x="4736553" y="5137486"/>
                  <a:ext cx="278604" cy="237398"/>
                </a:xfrm>
                <a:prstGeom prst="straightConnector1">
                  <a:avLst/>
                </a:prstGeom>
                <a:ln>
                  <a:solidFill>
                    <a:srgbClr val="3C8C93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riángulo isósceles 137"/>
              <p:cNvSpPr/>
              <p:nvPr/>
            </p:nvSpPr>
            <p:spPr>
              <a:xfrm>
                <a:off x="5082158" y="3692061"/>
                <a:ext cx="1810208" cy="1163286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39" name="Triángulo isósceles 138"/>
              <p:cNvSpPr/>
              <p:nvPr/>
            </p:nvSpPr>
            <p:spPr>
              <a:xfrm>
                <a:off x="6381519" y="3648402"/>
                <a:ext cx="942051" cy="887192"/>
              </a:xfrm>
              <a:prstGeom prst="triangle">
                <a:avLst/>
              </a:prstGeom>
              <a:solidFill>
                <a:schemeClr val="bg2">
                  <a:alpha val="13000"/>
                </a:schemeClr>
              </a:solidFill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40" name="CuadroTexto 139"/>
              <p:cNvSpPr txBox="1"/>
              <p:nvPr/>
            </p:nvSpPr>
            <p:spPr>
              <a:xfrm>
                <a:off x="6726382" y="4495046"/>
                <a:ext cx="853175" cy="368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3.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right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  <p:sp>
            <p:nvSpPr>
              <p:cNvPr id="141" name="CuadroTexto 140"/>
              <p:cNvSpPr txBox="1"/>
              <p:nvPr/>
            </p:nvSpPr>
            <p:spPr>
              <a:xfrm>
                <a:off x="5033900" y="4816217"/>
                <a:ext cx="717994" cy="368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050" dirty="0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2. </a:t>
                </a:r>
                <a:r>
                  <a:rPr lang="es-ES" sz="1050" dirty="0" err="1">
                    <a:solidFill>
                      <a:srgbClr val="3C8C93"/>
                    </a:solidFill>
                    <a:latin typeface="Roboto Slab" pitchFamily="2" charset="0"/>
                    <a:ea typeface="Roboto Slab" pitchFamily="2" charset="0"/>
                  </a:rPr>
                  <a:t>left</a:t>
                </a:r>
                <a:endPara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</p:grpSp>
        <p:sp>
          <p:nvSpPr>
            <p:cNvPr id="155" name="CuadroTexto 154"/>
            <p:cNvSpPr txBox="1"/>
            <p:nvPr/>
          </p:nvSpPr>
          <p:spPr>
            <a:xfrm>
              <a:off x="8614860" y="2853352"/>
              <a:ext cx="689992" cy="33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3. </a:t>
              </a:r>
              <a:r>
                <a:rPr lang="es-ES" sz="105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05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7502105" y="2428987"/>
              <a:ext cx="496674" cy="590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left</a:t>
              </a:r>
              <a:endParaRPr lang="es-ES" sz="800" dirty="0">
                <a:latin typeface="Roboto Slab" pitchFamily="2" charset="0"/>
                <a:ea typeface="Roboto Slab" pitchFamily="2" charset="0"/>
              </a:endParaRPr>
            </a:p>
            <a:p>
              <a:pPr algn="r"/>
              <a:r>
                <a:rPr lang="es-ES" sz="800" dirty="0" err="1">
                  <a:latin typeface="Roboto Slab" pitchFamily="2" charset="0"/>
                  <a:ea typeface="Roboto Slab" pitchFamily="2" charset="0"/>
                </a:rPr>
                <a:t>right</a:t>
              </a:r>
              <a:endParaRPr lang="es-ES" sz="800" dirty="0">
                <a:latin typeface="Roboto Slab" pitchFamily="2" charset="0"/>
                <a:ea typeface="Roboto Slab" pitchFamily="2" charset="0"/>
              </a:endParaRPr>
            </a:p>
            <a:p>
              <a:pPr algn="r"/>
              <a:r>
                <a:rPr lang="es-ES" sz="800" dirty="0" err="1">
                  <a:solidFill>
                    <a:srgbClr val="3C8C93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r>
                <a:rPr lang="es-ES" sz="800" dirty="0">
                  <a:latin typeface="Roboto Slab" pitchFamily="2" charset="0"/>
                  <a:ea typeface="Roboto Slab" pitchFamily="2" charset="0"/>
                </a:rPr>
                <a:t> </a:t>
              </a:r>
            </a:p>
          </p:txBody>
        </p:sp>
        <p:sp>
          <p:nvSpPr>
            <p:cNvPr id="157" name="Flecha derecha 156"/>
            <p:cNvSpPr/>
            <p:nvPr/>
          </p:nvSpPr>
          <p:spPr>
            <a:xfrm>
              <a:off x="7479705" y="2775639"/>
              <a:ext cx="115780" cy="5657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158" name="Conector recto de flecha 157"/>
          <p:cNvCxnSpPr/>
          <p:nvPr/>
        </p:nvCxnSpPr>
        <p:spPr>
          <a:xfrm>
            <a:off x="4341763" y="2544432"/>
            <a:ext cx="0" cy="30722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/>
          <p:nvPr/>
        </p:nvCxnSpPr>
        <p:spPr>
          <a:xfrm>
            <a:off x="8374070" y="2557057"/>
            <a:ext cx="1" cy="28226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/>
          <p:nvPr/>
        </p:nvCxnSpPr>
        <p:spPr>
          <a:xfrm flipH="1">
            <a:off x="6316805" y="2552261"/>
            <a:ext cx="1" cy="3035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324001" y="2557057"/>
            <a:ext cx="4050069" cy="49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10800000" flipV="1">
            <a:off x="5452887" y="1906506"/>
            <a:ext cx="583348" cy="6149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516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94236" y="1757841"/>
            <a:ext cx="3077882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36235" y="1757841"/>
            <a:ext cx="289858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Depth-First Traversal</a:t>
            </a:r>
          </a:p>
        </p:txBody>
      </p:sp>
      <p:cxnSp>
        <p:nvCxnSpPr>
          <p:cNvPr id="38" name="Conector recto de flecha 37"/>
          <p:cNvCxnSpPr>
            <a:endCxn id="36" idx="0"/>
          </p:cNvCxnSpPr>
          <p:nvPr/>
        </p:nvCxnSpPr>
        <p:spPr>
          <a:xfrm>
            <a:off x="1733177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7501670" y="1316812"/>
            <a:ext cx="0" cy="4410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744652" y="1316812"/>
            <a:ext cx="575701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4590196" y="1075767"/>
            <a:ext cx="0" cy="2410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101432" y="2361273"/>
            <a:ext cx="2877711" cy="2765866"/>
            <a:chOff x="101432" y="4110424"/>
            <a:chExt cx="2877711" cy="2765866"/>
          </a:xfrm>
        </p:grpSpPr>
        <p:sp>
          <p:nvSpPr>
            <p:cNvPr id="43" name="CuadroTexto 42"/>
            <p:cNvSpPr txBox="1"/>
            <p:nvPr/>
          </p:nvSpPr>
          <p:spPr>
            <a:xfrm>
              <a:off x="101432" y="6168404"/>
              <a:ext cx="28777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“reading the tree” </a:t>
              </a:r>
            </a:p>
            <a:p>
              <a:pPr algn="ctr"/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(in the western world)</a:t>
              </a:r>
            </a:p>
          </p:txBody>
        </p:sp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941002"/>
              <a:chOff x="4321736" y="3523821"/>
              <a:chExt cx="3464274" cy="3268419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Conector recto de flecha 58"/>
              <p:cNvCxnSpPr>
                <a:endCxn id="57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>
                <a:endCxn id="58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423354" y="4233911"/>
              <a:ext cx="2274231" cy="0"/>
            </a:xfrm>
            <a:prstGeom prst="straightConnector1">
              <a:avLst/>
            </a:prstGeom>
            <a:ln w="381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407763" y="4817620"/>
              <a:ext cx="2274231" cy="0"/>
            </a:xfrm>
            <a:prstGeom prst="straightConnector1">
              <a:avLst/>
            </a:prstGeom>
            <a:ln w="381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425403" y="5322132"/>
              <a:ext cx="2274231" cy="0"/>
            </a:xfrm>
            <a:prstGeom prst="straightConnector1">
              <a:avLst/>
            </a:prstGeom>
            <a:ln w="381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372483" y="5887954"/>
              <a:ext cx="2274231" cy="0"/>
            </a:xfrm>
            <a:prstGeom prst="straightConnector1">
              <a:avLst/>
            </a:prstGeom>
            <a:ln w="381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Agrupar 64"/>
          <p:cNvGrpSpPr/>
          <p:nvPr/>
        </p:nvGrpSpPr>
        <p:grpSpPr>
          <a:xfrm>
            <a:off x="6275562" y="2410541"/>
            <a:ext cx="2274231" cy="2563936"/>
            <a:chOff x="6280619" y="4080630"/>
            <a:chExt cx="2274231" cy="2563936"/>
          </a:xfrm>
        </p:grpSpPr>
        <p:sp>
          <p:nvSpPr>
            <p:cNvPr id="66" name="CuadroTexto 65"/>
            <p:cNvSpPr txBox="1"/>
            <p:nvPr/>
          </p:nvSpPr>
          <p:spPr>
            <a:xfrm>
              <a:off x="6416482" y="6244456"/>
              <a:ext cx="21318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“</a:t>
              </a:r>
              <a:r>
                <a:rPr lang="es-ES" sz="2000" dirty="0" err="1">
                  <a:latin typeface="Roboto Slab" pitchFamily="2" charset="0"/>
                  <a:ea typeface="Roboto Slab" pitchFamily="2" charset="0"/>
                </a:rPr>
                <a:t>diving</a:t>
              </a:r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 </a:t>
              </a:r>
              <a:r>
                <a:rPr lang="es-ES" sz="2000" dirty="0" err="1">
                  <a:latin typeface="Roboto Slab" pitchFamily="2" charset="0"/>
                  <a:ea typeface="Roboto Slab" pitchFamily="2" charset="0"/>
                </a:rPr>
                <a:t>the</a:t>
              </a:r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 </a:t>
              </a:r>
              <a:r>
                <a:rPr lang="es-ES" sz="2000" dirty="0" err="1">
                  <a:latin typeface="Roboto Slab" pitchFamily="2" charset="0"/>
                  <a:ea typeface="Roboto Slab" pitchFamily="2" charset="0"/>
                </a:rPr>
                <a:t>tree</a:t>
              </a:r>
              <a:r>
                <a:rPr lang="es-ES" sz="2000" dirty="0">
                  <a:latin typeface="Roboto Slab" pitchFamily="2" charset="0"/>
                  <a:ea typeface="Roboto Slab" pitchFamily="2" charset="0"/>
                </a:rPr>
                <a:t>”</a:t>
              </a:r>
            </a:p>
          </p:txBody>
        </p:sp>
        <p:grpSp>
          <p:nvGrpSpPr>
            <p:cNvPr id="67" name="Agrupar 66"/>
            <p:cNvGrpSpPr/>
            <p:nvPr/>
          </p:nvGrpSpPr>
          <p:grpSpPr>
            <a:xfrm>
              <a:off x="6280619" y="4080630"/>
              <a:ext cx="2274231" cy="1941002"/>
              <a:chOff x="4321736" y="3523821"/>
              <a:chExt cx="3464274" cy="3268419"/>
            </a:xfrm>
          </p:grpSpPr>
          <p:sp>
            <p:nvSpPr>
              <p:cNvPr id="104" name="Elipse 103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104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7" name="Conector recto de flecha 106"/>
              <p:cNvCxnSpPr>
                <a:stCxn id="115" idx="3"/>
                <a:endCxn id="105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de flecha 107"/>
              <p:cNvCxnSpPr>
                <a:endCxn id="106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ipse 108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0" name="Conector recto de flecha 109"/>
              <p:cNvCxnSpPr>
                <a:endCxn id="109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ipse 110"/>
              <p:cNvSpPr/>
              <p:nvPr/>
            </p:nvSpPr>
            <p:spPr>
              <a:xfrm>
                <a:off x="5065532" y="6263005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111"/>
              <p:cNvSpPr/>
              <p:nvPr/>
            </p:nvSpPr>
            <p:spPr>
              <a:xfrm>
                <a:off x="6542678" y="6245364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3" name="Conector recto de flecha 112"/>
              <p:cNvCxnSpPr>
                <a:endCxn id="111" idx="7"/>
              </p:cNvCxnSpPr>
              <p:nvPr/>
            </p:nvCxnSpPr>
            <p:spPr>
              <a:xfrm flipH="1">
                <a:off x="5517226" y="5809567"/>
                <a:ext cx="397361" cy="53094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de flecha 113"/>
              <p:cNvCxnSpPr>
                <a:endCxn id="112" idx="1"/>
              </p:cNvCxnSpPr>
              <p:nvPr/>
            </p:nvCxnSpPr>
            <p:spPr>
              <a:xfrm>
                <a:off x="6229173" y="5821407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Elipse 114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chemeClr val="accent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7" name="Conector recto de flecha 116"/>
              <p:cNvCxnSpPr>
                <a:stCxn id="104" idx="3"/>
                <a:endCxn id="115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de flecha 117"/>
              <p:cNvCxnSpPr>
                <a:stCxn id="104" idx="5"/>
                <a:endCxn id="116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Conector recto de flecha 87"/>
            <p:cNvCxnSpPr/>
            <p:nvPr/>
          </p:nvCxnSpPr>
          <p:spPr>
            <a:xfrm>
              <a:off x="6867884" y="4239399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/>
            <p:nvPr/>
          </p:nvCxnSpPr>
          <p:spPr>
            <a:xfrm>
              <a:off x="7960982" y="4232341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7466390" y="4191964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8506064" y="4232341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6386459" y="4244358"/>
              <a:ext cx="0" cy="184730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uadroTexto 68"/>
          <p:cNvSpPr txBox="1"/>
          <p:nvPr/>
        </p:nvSpPr>
        <p:spPr>
          <a:xfrm>
            <a:off x="0" y="162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Traversal: </a:t>
            </a:r>
          </a:p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 process of visiting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all the nodes 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of a tree</a:t>
            </a:r>
          </a:p>
        </p:txBody>
      </p:sp>
      <p:sp>
        <p:nvSpPr>
          <p:cNvPr id="68" name="Triángulo isósceles 67"/>
          <p:cNvSpPr/>
          <p:nvPr/>
        </p:nvSpPr>
        <p:spPr>
          <a:xfrm>
            <a:off x="5701911" y="2794371"/>
            <a:ext cx="2500477" cy="1615189"/>
          </a:xfrm>
          <a:prstGeom prst="triangle">
            <a:avLst/>
          </a:prstGeom>
          <a:solidFill>
            <a:schemeClr val="bg2">
              <a:alpha val="13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0" name="Triángulo isósceles 69"/>
          <p:cNvSpPr/>
          <p:nvPr/>
        </p:nvSpPr>
        <p:spPr>
          <a:xfrm>
            <a:off x="7334751" y="2694974"/>
            <a:ext cx="1312694" cy="1094481"/>
          </a:xfrm>
          <a:prstGeom prst="triangle">
            <a:avLst/>
          </a:prstGeom>
          <a:solidFill>
            <a:schemeClr val="bg2">
              <a:alpha val="13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5DAF7-70F8-5547-BB5E-FBB1853754A9}"/>
              </a:ext>
            </a:extLst>
          </p:cNvPr>
          <p:cNvSpPr txBox="1"/>
          <p:nvPr/>
        </p:nvSpPr>
        <p:spPr>
          <a:xfrm>
            <a:off x="2778337" y="2300058"/>
            <a:ext cx="330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horizontal recursive structure!</a:t>
            </a:r>
          </a:p>
          <a:p>
            <a:r>
              <a:rPr lang="en-US" dirty="0">
                <a:sym typeface="Wingdings" pitchFamily="2" charset="2"/>
              </a:rPr>
              <a:t>Use iterative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459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5093906" y="760719"/>
            <a:ext cx="3773962" cy="2108315"/>
            <a:chOff x="-111211" y="4110424"/>
            <a:chExt cx="2937035" cy="1378915"/>
          </a:xfrm>
        </p:grpSpPr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378915"/>
              <a:chOff x="4321736" y="3523821"/>
              <a:chExt cx="3464274" cy="2321930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72" name="Rectángulo 71"/>
          <p:cNvSpPr/>
          <p:nvPr/>
        </p:nvSpPr>
        <p:spPr>
          <a:xfrm>
            <a:off x="418872" y="2339012"/>
            <a:ext cx="45897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</a:t>
            </a:r>
          </a:p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T.root.right.left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</a:t>
            </a:r>
            <a:endParaRPr lang="es-ES" sz="1600" dirty="0"/>
          </a:p>
          <a:p>
            <a:pPr algn="r"/>
            <a:endParaRPr lang="es-ES" sz="1600" dirty="0"/>
          </a:p>
        </p:txBody>
      </p:sp>
      <p:sp>
        <p:nvSpPr>
          <p:cNvPr id="73" name="Rectángulo 72"/>
          <p:cNvSpPr/>
          <p:nvPr/>
        </p:nvSpPr>
        <p:spPr>
          <a:xfrm>
            <a:off x="1376312" y="1681946"/>
            <a:ext cx="3533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07C8F-22CB-FD40-B53C-898EB7A03338}"/>
              </a:ext>
            </a:extLst>
          </p:cNvPr>
          <p:cNvSpPr txBox="1"/>
          <p:nvPr/>
        </p:nvSpPr>
        <p:spPr>
          <a:xfrm>
            <a:off x="1325461" y="3590488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program that will visit this tree will look like this!</a:t>
            </a:r>
          </a:p>
        </p:txBody>
      </p:sp>
    </p:spTree>
    <p:extLst>
      <p:ext uri="{BB962C8B-B14F-4D97-AF65-F5344CB8AC3E}">
        <p14:creationId xmlns:p14="http://schemas.microsoft.com/office/powerpoint/2010/main" val="26165365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5093906" y="760719"/>
            <a:ext cx="3773962" cy="2108315"/>
            <a:chOff x="-111211" y="4110424"/>
            <a:chExt cx="2937035" cy="1378915"/>
          </a:xfrm>
        </p:grpSpPr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378915"/>
              <a:chOff x="4321736" y="3523821"/>
              <a:chExt cx="3464274" cy="2321930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72" name="Rectángulo 71"/>
          <p:cNvSpPr/>
          <p:nvPr/>
        </p:nvSpPr>
        <p:spPr>
          <a:xfrm>
            <a:off x="418872" y="2339012"/>
            <a:ext cx="45897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</a:t>
            </a:r>
          </a:p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T.root.right.left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</a:t>
            </a:r>
            <a:endParaRPr lang="es-ES" sz="1600" dirty="0"/>
          </a:p>
          <a:p>
            <a:pPr algn="r"/>
            <a:endParaRPr lang="es-ES" sz="1600" dirty="0"/>
          </a:p>
        </p:txBody>
      </p:sp>
      <p:sp>
        <p:nvSpPr>
          <p:cNvPr id="73" name="Rectángulo 72"/>
          <p:cNvSpPr/>
          <p:nvPr/>
        </p:nvSpPr>
        <p:spPr>
          <a:xfrm>
            <a:off x="1376312" y="1681946"/>
            <a:ext cx="3533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25063" y="812341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651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5093906" y="760719"/>
            <a:ext cx="3773962" cy="2108315"/>
            <a:chOff x="-111211" y="4110424"/>
            <a:chExt cx="2937035" cy="1378915"/>
          </a:xfrm>
        </p:grpSpPr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378915"/>
              <a:chOff x="4321736" y="3523821"/>
              <a:chExt cx="3464274" cy="2321930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72" name="Rectángulo 71"/>
          <p:cNvSpPr/>
          <p:nvPr/>
        </p:nvSpPr>
        <p:spPr>
          <a:xfrm>
            <a:off x="418872" y="2339012"/>
            <a:ext cx="45897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</a:t>
            </a:r>
          </a:p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T.root.right.left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</a:t>
            </a:r>
            <a:endParaRPr lang="es-ES" sz="1600" dirty="0"/>
          </a:p>
          <a:p>
            <a:pPr algn="r"/>
            <a:endParaRPr lang="es-ES" sz="1600" dirty="0"/>
          </a:p>
        </p:txBody>
      </p:sp>
      <p:sp>
        <p:nvSpPr>
          <p:cNvPr id="73" name="Rectángulo 72"/>
          <p:cNvSpPr/>
          <p:nvPr/>
        </p:nvSpPr>
        <p:spPr>
          <a:xfrm>
            <a:off x="1376312" y="1681946"/>
            <a:ext cx="3533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-2694" y="1718666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027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5093906" y="760719"/>
            <a:ext cx="3773962" cy="2108315"/>
            <a:chOff x="-111211" y="4110424"/>
            <a:chExt cx="2937035" cy="1378915"/>
          </a:xfrm>
        </p:grpSpPr>
        <p:grpSp>
          <p:nvGrpSpPr>
            <p:cNvPr id="44" name="Agrupar 43"/>
            <p:cNvGrpSpPr/>
            <p:nvPr/>
          </p:nvGrpSpPr>
          <p:grpSpPr>
            <a:xfrm>
              <a:off x="423354" y="4110424"/>
              <a:ext cx="2274231" cy="1378915"/>
              <a:chOff x="4321736" y="3523821"/>
              <a:chExt cx="3464274" cy="2321930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72" name="Rectángulo 71"/>
          <p:cNvSpPr/>
          <p:nvPr/>
        </p:nvSpPr>
        <p:spPr>
          <a:xfrm>
            <a:off x="418872" y="2339012"/>
            <a:ext cx="45897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T.root.left.left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T.root.left.right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</a:t>
            </a:r>
          </a:p>
          <a:p>
            <a:pPr algn="r"/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T.root.right.left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T.root.right.right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); </a:t>
            </a:r>
            <a:endParaRPr lang="es-ES" sz="1600" dirty="0"/>
          </a:p>
          <a:p>
            <a:pPr algn="r"/>
            <a:endParaRPr lang="es-ES" sz="1600" dirty="0"/>
          </a:p>
        </p:txBody>
      </p:sp>
      <p:sp>
        <p:nvSpPr>
          <p:cNvPr id="73" name="Rectángulo 72"/>
          <p:cNvSpPr/>
          <p:nvPr/>
        </p:nvSpPr>
        <p:spPr>
          <a:xfrm>
            <a:off x="1376312" y="1681946"/>
            <a:ext cx="3533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; 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21410" y="2311995"/>
            <a:ext cx="4987180" cy="63293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572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812341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5093906" y="760719"/>
            <a:ext cx="3773962" cy="2108315"/>
            <a:chOff x="-111211" y="4110424"/>
            <a:chExt cx="2937035" cy="1378915"/>
          </a:xfrm>
        </p:grpSpPr>
        <p:grpSp>
          <p:nvGrpSpPr>
            <p:cNvPr id="30" name="Agrupar 29"/>
            <p:cNvGrpSpPr/>
            <p:nvPr/>
          </p:nvGrpSpPr>
          <p:grpSpPr>
            <a:xfrm>
              <a:off x="423354" y="4110424"/>
              <a:ext cx="2274231" cy="1378915"/>
              <a:chOff x="4321736" y="3523821"/>
              <a:chExt cx="3464274" cy="2321930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8" name="Conector recto de flecha 37"/>
              <p:cNvCxnSpPr>
                <a:stCxn id="43" idx="3"/>
                <a:endCxn id="35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endCxn id="37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1" name="Conector recto de flecha 40"/>
              <p:cNvCxnSpPr>
                <a:endCxn id="40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5" name="Conector recto de flecha 64"/>
              <p:cNvCxnSpPr>
                <a:stCxn id="34" idx="3"/>
                <a:endCxn id="43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/>
              <p:cNvCxnSpPr>
                <a:stCxn id="34" idx="5"/>
                <a:endCxn id="49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cto de flecha 30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08C2C9-B39E-524D-A1C0-D331ABA4AB83}"/>
              </a:ext>
            </a:extLst>
          </p:cNvPr>
          <p:cNvSpPr txBox="1"/>
          <p:nvPr/>
        </p:nvSpPr>
        <p:spPr>
          <a:xfrm>
            <a:off x="545284" y="3565321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the root is visited, we know that the next nodes to be visited  its children!!</a:t>
            </a:r>
          </a:p>
        </p:txBody>
      </p:sp>
    </p:spTree>
    <p:extLst>
      <p:ext uri="{BB962C8B-B14F-4D97-AF65-F5344CB8AC3E}">
        <p14:creationId xmlns:p14="http://schemas.microsoft.com/office/powerpoint/2010/main" val="21453456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812341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2705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grpSp>
        <p:nvGrpSpPr>
          <p:cNvPr id="27" name="Agrupar 26"/>
          <p:cNvGrpSpPr/>
          <p:nvPr/>
        </p:nvGrpSpPr>
        <p:grpSpPr>
          <a:xfrm>
            <a:off x="5093906" y="760719"/>
            <a:ext cx="3773962" cy="2108315"/>
            <a:chOff x="-111211" y="4110424"/>
            <a:chExt cx="2937035" cy="1378915"/>
          </a:xfrm>
        </p:grpSpPr>
        <p:grpSp>
          <p:nvGrpSpPr>
            <p:cNvPr id="28" name="Agrupar 27"/>
            <p:cNvGrpSpPr/>
            <p:nvPr/>
          </p:nvGrpSpPr>
          <p:grpSpPr>
            <a:xfrm>
              <a:off x="423354" y="4110424"/>
              <a:ext cx="2274231" cy="1378915"/>
              <a:chOff x="4321736" y="3523821"/>
              <a:chExt cx="3464274" cy="2321930"/>
            </a:xfrm>
          </p:grpSpPr>
          <p:sp>
            <p:nvSpPr>
              <p:cNvPr id="32" name="Elipse 31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5" name="Conector recto de flecha 34"/>
              <p:cNvCxnSpPr>
                <a:stCxn id="40" idx="3"/>
                <a:endCxn id="33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endCxn id="34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Elipse 37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endCxn id="38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stCxn id="32" idx="3"/>
                <a:endCxn id="40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de flecha 48"/>
              <p:cNvCxnSpPr>
                <a:stCxn id="32" idx="5"/>
                <a:endCxn id="41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ector recto de flecha 28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ángulo 64"/>
          <p:cNvSpPr/>
          <p:nvPr/>
        </p:nvSpPr>
        <p:spPr bwMode="auto">
          <a:xfrm>
            <a:off x="25063" y="3795991"/>
            <a:ext cx="2961009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3B346-295C-C14D-BF81-DBC070826DAA}"/>
              </a:ext>
            </a:extLst>
          </p:cNvPr>
          <p:cNvSpPr txBox="1"/>
          <p:nvPr/>
        </p:nvSpPr>
        <p:spPr>
          <a:xfrm>
            <a:off x="3237857" y="4092567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the  information about its children immediately </a:t>
            </a:r>
          </a:p>
        </p:txBody>
      </p:sp>
    </p:spTree>
    <p:extLst>
      <p:ext uri="{BB962C8B-B14F-4D97-AF65-F5344CB8AC3E}">
        <p14:creationId xmlns:p14="http://schemas.microsoft.com/office/powerpoint/2010/main" val="5696623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44" name="Agrupar 43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de flecha 52"/>
              <p:cNvCxnSpPr>
                <a:stCxn id="61" idx="3"/>
                <a:endCxn id="51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>
                <a:endCxn id="52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6" name="Conector recto de flecha 55"/>
              <p:cNvCxnSpPr>
                <a:endCxn id="55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ipse 60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3" name="Conector recto de flecha 62"/>
              <p:cNvCxnSpPr>
                <a:stCxn id="50" idx="3"/>
                <a:endCxn id="61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/>
              <p:cNvCxnSpPr>
                <a:stCxn id="50" idx="5"/>
                <a:endCxn id="62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de flecha 44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812341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2705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13952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 bwMode="auto">
          <a:xfrm>
            <a:off x="25063" y="3795991"/>
            <a:ext cx="2961009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E210-A9EC-4248-9244-96650A23DB01}"/>
              </a:ext>
            </a:extLst>
          </p:cNvPr>
          <p:cNvSpPr txBox="1"/>
          <p:nvPr/>
        </p:nvSpPr>
        <p:spPr>
          <a:xfrm>
            <a:off x="3316383" y="3927300"/>
            <a:ext cx="4807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Visiting nodes in level 1 is is easy, we can just extract this information from the temporary storage !</a:t>
            </a:r>
          </a:p>
        </p:txBody>
      </p:sp>
    </p:spTree>
    <p:extLst>
      <p:ext uri="{BB962C8B-B14F-4D97-AF65-F5344CB8AC3E}">
        <p14:creationId xmlns:p14="http://schemas.microsoft.com/office/powerpoint/2010/main" val="5065156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-2694" y="177304"/>
            <a:ext cx="91466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Breadth-First Traversal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03969" y="768649"/>
            <a:ext cx="131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T.root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 bwMode="auto">
          <a:xfrm>
            <a:off x="25063" y="1729169"/>
            <a:ext cx="4987180" cy="27436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063" y="3994639"/>
            <a:ext cx="2705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Temporary storage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</a:rPr>
              <a:t>[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T.root.right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] 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 bwMode="auto">
          <a:xfrm>
            <a:off x="702605" y="4640970"/>
            <a:ext cx="175651" cy="33029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376312" y="1681946"/>
            <a:ext cx="17498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visit(</a:t>
            </a:r>
            <a:r>
              <a:rPr lang="en-GB" sz="16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T.root.left</a:t>
            </a:r>
            <a:r>
              <a:rPr lang="en-GB" sz="16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ES" sz="1600" dirty="0">
              <a:solidFill>
                <a:srgbClr val="000000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5093906" y="760720"/>
            <a:ext cx="3773962" cy="2108315"/>
            <a:chOff x="-111211" y="4110425"/>
            <a:chExt cx="2937035" cy="1378915"/>
          </a:xfrm>
        </p:grpSpPr>
        <p:grpSp>
          <p:nvGrpSpPr>
            <p:cNvPr id="31" name="Agrupar 30"/>
            <p:cNvGrpSpPr/>
            <p:nvPr/>
          </p:nvGrpSpPr>
          <p:grpSpPr>
            <a:xfrm>
              <a:off x="423354" y="4110425"/>
              <a:ext cx="2274231" cy="1378915"/>
              <a:chOff x="4321736" y="3523821"/>
              <a:chExt cx="3464274" cy="232193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5805240" y="3523821"/>
                <a:ext cx="529192" cy="529235"/>
              </a:xfrm>
              <a:prstGeom prst="ellipse">
                <a:avLst/>
              </a:prstGeom>
              <a:noFill/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4321736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798882" y="530467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de flecha 38"/>
              <p:cNvCxnSpPr>
                <a:stCxn id="49" idx="3"/>
                <a:endCxn id="37" idx="7"/>
              </p:cNvCxnSpPr>
              <p:nvPr/>
            </p:nvCxnSpPr>
            <p:spPr>
              <a:xfrm flipH="1">
                <a:off x="4773430" y="4851238"/>
                <a:ext cx="397361" cy="530943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8" idx="1"/>
              </p:cNvCxnSpPr>
              <p:nvPr/>
            </p:nvCxnSpPr>
            <p:spPr>
              <a:xfrm>
                <a:off x="5485377" y="488071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7256818" y="5316516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Conector recto de flecha 42"/>
              <p:cNvCxnSpPr>
                <a:endCxn id="41" idx="1"/>
              </p:cNvCxnSpPr>
              <p:nvPr/>
            </p:nvCxnSpPr>
            <p:spPr>
              <a:xfrm>
                <a:off x="6943313" y="4892559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/>
              <p:cNvSpPr/>
              <p:nvPr/>
            </p:nvSpPr>
            <p:spPr>
              <a:xfrm>
                <a:off x="5093293" y="4399508"/>
                <a:ext cx="529192" cy="529235"/>
              </a:xfrm>
              <a:prstGeom prst="ellipse">
                <a:avLst/>
              </a:prstGeom>
              <a:solidFill>
                <a:schemeClr val="accent5"/>
              </a:solidFill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570439" y="4399508"/>
                <a:ext cx="529192" cy="529235"/>
              </a:xfrm>
              <a:prstGeom prst="ellipse">
                <a:avLst/>
              </a:prstGeom>
              <a:ln w="9525" cmpd="sng">
                <a:solidFill>
                  <a:srgbClr val="3C8C93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" name="Conector recto de flecha 65"/>
              <p:cNvCxnSpPr>
                <a:stCxn id="35" idx="3"/>
                <a:endCxn id="49" idx="7"/>
              </p:cNvCxnSpPr>
              <p:nvPr/>
            </p:nvCxnSpPr>
            <p:spPr>
              <a:xfrm flipH="1">
                <a:off x="5544987" y="3975551"/>
                <a:ext cx="337751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5" idx="5"/>
                <a:endCxn id="65" idx="1"/>
              </p:cNvCxnSpPr>
              <p:nvPr/>
            </p:nvCxnSpPr>
            <p:spPr>
              <a:xfrm>
                <a:off x="6256934" y="3975551"/>
                <a:ext cx="391003" cy="501462"/>
              </a:xfrm>
              <a:prstGeom prst="straightConnector1">
                <a:avLst/>
              </a:prstGeom>
              <a:ln>
                <a:solidFill>
                  <a:srgbClr val="3C8C9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recto de flecha 31"/>
            <p:cNvCxnSpPr/>
            <p:nvPr/>
          </p:nvCxnSpPr>
          <p:spPr>
            <a:xfrm>
              <a:off x="-111211" y="4233911"/>
              <a:ext cx="2934986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-111211" y="4817620"/>
              <a:ext cx="291939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-111211" y="5322132"/>
              <a:ext cx="2937035" cy="0"/>
            </a:xfrm>
            <a:prstGeom prst="straightConnector1">
              <a:avLst/>
            </a:prstGeom>
            <a:ln w="12700" cmpd="sng">
              <a:solidFill>
                <a:srgbClr val="3C8C93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ángulo 67"/>
          <p:cNvSpPr/>
          <p:nvPr/>
        </p:nvSpPr>
        <p:spPr bwMode="auto">
          <a:xfrm>
            <a:off x="25063" y="3795991"/>
            <a:ext cx="2961009" cy="1242816"/>
          </a:xfrm>
          <a:prstGeom prst="rect">
            <a:avLst/>
          </a:prstGeom>
          <a:noFill/>
          <a:ln w="19050" cap="flat" cmpd="sng" algn="ctr">
            <a:solidFill>
              <a:srgbClr val="3C8C9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DCB47-AF90-F748-A231-41FC08D470F5}"/>
              </a:ext>
            </a:extLst>
          </p:cNvPr>
          <p:cNvSpPr txBox="1"/>
          <p:nvPr/>
        </p:nvSpPr>
        <p:spPr>
          <a:xfrm>
            <a:off x="3749880" y="3775046"/>
            <a:ext cx="443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Visiting the the first node in level 1 is easy, we just extract this information from the temporary storage!</a:t>
            </a:r>
          </a:p>
        </p:txBody>
      </p:sp>
    </p:spTree>
    <p:extLst>
      <p:ext uri="{BB962C8B-B14F-4D97-AF65-F5344CB8AC3E}">
        <p14:creationId xmlns:p14="http://schemas.microsoft.com/office/powerpoint/2010/main" val="21912371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0" ma:contentTypeDescription="Create a new document." ma:contentTypeScope="" ma:versionID="31ac8cebb7d450fb61ddc1c06f59865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74d4c4e9ece712e7fc1ebe666e3c7845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purl.org/dc/dcmitype/"/>
    <ds:schemaRef ds:uri="65620a10-58d8-4602-af8b-e2b4eec3245a"/>
    <ds:schemaRef ds:uri="http://schemas.microsoft.com/office/2006/documentManagement/types"/>
    <ds:schemaRef ds:uri="http://schemas.microsoft.com/office/2006/metadata/properties"/>
    <ds:schemaRef ds:uri="4f37539b-1577-461a-a534-c40bf1b53cfa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77F343F-F2DA-4502-82A0-604A69FF9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69873</TotalTime>
  <Words>7809</Words>
  <Application>Microsoft Macintosh PowerPoint</Application>
  <PresentationFormat>On-screen Show (16:9)</PresentationFormat>
  <Paragraphs>2365</Paragraphs>
  <Slides>127</Slides>
  <Notes>126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127</vt:i4>
      </vt:variant>
    </vt:vector>
  </HeadingPairs>
  <TitlesOfParts>
    <vt:vector size="136" baseType="lpstr">
      <vt:lpstr>Arial</vt:lpstr>
      <vt:lpstr>Arial Narrow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847</cp:revision>
  <cp:lastPrinted>2019-07-09T17:04:45Z</cp:lastPrinted>
  <dcterms:created xsi:type="dcterms:W3CDTF">2018-10-29T10:08:54Z</dcterms:created>
  <dcterms:modified xsi:type="dcterms:W3CDTF">2021-01-25T08:39:13Z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