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53"/>
  </p:notesMasterIdLst>
  <p:handoutMasterIdLst>
    <p:handoutMasterId r:id="rId54"/>
  </p:handoutMasterIdLst>
  <p:sldIdLst>
    <p:sldId id="362" r:id="rId6"/>
    <p:sldId id="363" r:id="rId7"/>
    <p:sldId id="396" r:id="rId8"/>
    <p:sldId id="397" r:id="rId9"/>
    <p:sldId id="398" r:id="rId10"/>
    <p:sldId id="399" r:id="rId11"/>
    <p:sldId id="400" r:id="rId12"/>
    <p:sldId id="401" r:id="rId13"/>
    <p:sldId id="364" r:id="rId14"/>
    <p:sldId id="402" r:id="rId15"/>
    <p:sldId id="414" r:id="rId16"/>
    <p:sldId id="415" r:id="rId17"/>
    <p:sldId id="403" r:id="rId18"/>
    <p:sldId id="406" r:id="rId19"/>
    <p:sldId id="407" r:id="rId20"/>
    <p:sldId id="408" r:id="rId21"/>
    <p:sldId id="409" r:id="rId22"/>
    <p:sldId id="416" r:id="rId23"/>
    <p:sldId id="412" r:id="rId24"/>
    <p:sldId id="417" r:id="rId25"/>
    <p:sldId id="418" r:id="rId26"/>
    <p:sldId id="419" r:id="rId27"/>
    <p:sldId id="420" r:id="rId28"/>
    <p:sldId id="421" r:id="rId29"/>
    <p:sldId id="431" r:id="rId30"/>
    <p:sldId id="42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32" r:id="rId41"/>
    <p:sldId id="423" r:id="rId42"/>
    <p:sldId id="424" r:id="rId43"/>
    <p:sldId id="425" r:id="rId44"/>
    <p:sldId id="426" r:id="rId45"/>
    <p:sldId id="427" r:id="rId46"/>
    <p:sldId id="428" r:id="rId47"/>
    <p:sldId id="537" r:id="rId48"/>
    <p:sldId id="429" r:id="rId49"/>
    <p:sldId id="538" r:id="rId50"/>
    <p:sldId id="539" r:id="rId51"/>
    <p:sldId id="430" r:id="rId5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5BBDBE"/>
    <a:srgbClr val="902410"/>
    <a:srgbClr val="3B98FF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2" autoAdjust="0"/>
    <p:restoredTop sz="99390" autoAdjust="0"/>
  </p:normalViewPr>
  <p:slideViewPr>
    <p:cSldViewPr snapToGrid="0" snapToObjects="1">
      <p:cViewPr varScale="1">
        <p:scale>
          <a:sx n="153" d="100"/>
          <a:sy n="153" d="100"/>
        </p:scale>
        <p:origin x="400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89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06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6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16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56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21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84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42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9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06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BST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1333976"/>
            <a:ext cx="462661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2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1333976"/>
            <a:ext cx="462661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5" name="Conector recto de flecha 4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9514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5919520" y="148595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6096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1628991"/>
            <a:ext cx="462661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5" name="Conector recto de flecha 4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69514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400" dirty="0">
              <a:solidFill>
                <a:srgbClr val="7F7F7F"/>
              </a:solidFill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5919520" y="1485952"/>
            <a:ext cx="283989" cy="200543"/>
            <a:chOff x="5320311" y="1105149"/>
            <a:chExt cx="236505" cy="150213"/>
          </a:xfrm>
        </p:grpSpPr>
        <p:cxnSp>
          <p:nvCxnSpPr>
            <p:cNvPr id="9" name="Conector recto 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Conector recto 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Conector recto 1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2" name="Imagen 1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95113" y="1314777"/>
            <a:ext cx="396386" cy="60770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04290" y="1400512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95113" y="1658457"/>
            <a:ext cx="396386" cy="607701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529714" y="2477476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17" name="Imagen 1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95114" y="1997977"/>
            <a:ext cx="396386" cy="60770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60878" y="1822065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52625" y="2121677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55605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1872703"/>
            <a:ext cx="462661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18" name="Imagen 1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22" name="Conector recto de flecha 21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2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02633" y="985962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3540174"/>
            <a:ext cx="4626612" cy="3175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3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451050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97017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2000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flipH="1">
            <a:off x="2872186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18153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7827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1321114"/>
            <a:ext cx="4626612" cy="28218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451050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97017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20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2872186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18153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39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2400043"/>
            <a:ext cx="4626612" cy="28350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451050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97017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20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2872186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18153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7374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02633" y="2711969"/>
            <a:ext cx="4626612" cy="28350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451050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97017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20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2872186" y="756774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18153" y="4478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257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562440" y="2455115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4547945" y="2244031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08072" y="1953353"/>
            <a:ext cx="6436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6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4092607" y="222833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00544" y="1950479"/>
            <a:ext cx="7445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5695503" y="1805888"/>
            <a:ext cx="498840" cy="3395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Forma libre 33"/>
          <p:cNvSpPr/>
          <p:nvPr/>
        </p:nvSpPr>
        <p:spPr>
          <a:xfrm>
            <a:off x="4682652" y="1872426"/>
            <a:ext cx="923701" cy="115710"/>
          </a:xfrm>
          <a:custGeom>
            <a:avLst/>
            <a:gdLst>
              <a:gd name="connsiteX0" fmla="*/ 923701 w 923701"/>
              <a:gd name="connsiteY0" fmla="*/ 90057 h 115710"/>
              <a:gd name="connsiteX1" fmla="*/ 295071 w 923701"/>
              <a:gd name="connsiteY1" fmla="*/ 270 h 115710"/>
              <a:gd name="connsiteX2" fmla="*/ 0 w 923701"/>
              <a:gd name="connsiteY2" fmla="*/ 115710 h 11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701" h="115710">
                <a:moveTo>
                  <a:pt x="923701" y="90057"/>
                </a:moveTo>
                <a:cubicBezTo>
                  <a:pt x="686361" y="43026"/>
                  <a:pt x="449021" y="-4005"/>
                  <a:pt x="295071" y="270"/>
                </a:cubicBezTo>
                <a:cubicBezTo>
                  <a:pt x="141121" y="4545"/>
                  <a:pt x="0" y="115710"/>
                  <a:pt x="0" y="11571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9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0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Organisation</a:t>
            </a:r>
            <a:endParaRPr lang="en-GB" sz="20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69" name="Conector recto 6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Conector recto de flecha 69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Conector recto de flecha 70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Conector recto de flecha 71"/>
          <p:cNvCxnSpPr>
            <a:stCxn id="66" idx="2"/>
          </p:cNvCxnSpPr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29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562440" y="2455115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4547945" y="2244031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08072" y="1953353"/>
            <a:ext cx="6436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6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4092607" y="222833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00544" y="1950479"/>
            <a:ext cx="7445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5695503" y="1805888"/>
            <a:ext cx="498840" cy="3395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Forma libre 33"/>
          <p:cNvSpPr/>
          <p:nvPr/>
        </p:nvSpPr>
        <p:spPr>
          <a:xfrm>
            <a:off x="4682652" y="1872426"/>
            <a:ext cx="923701" cy="115710"/>
          </a:xfrm>
          <a:custGeom>
            <a:avLst/>
            <a:gdLst>
              <a:gd name="connsiteX0" fmla="*/ 923701 w 923701"/>
              <a:gd name="connsiteY0" fmla="*/ 90057 h 115710"/>
              <a:gd name="connsiteX1" fmla="*/ 295071 w 923701"/>
              <a:gd name="connsiteY1" fmla="*/ 270 h 115710"/>
              <a:gd name="connsiteX2" fmla="*/ 0 w 923701"/>
              <a:gd name="connsiteY2" fmla="*/ 115710 h 11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701" h="115710">
                <a:moveTo>
                  <a:pt x="923701" y="90057"/>
                </a:moveTo>
                <a:cubicBezTo>
                  <a:pt x="686361" y="43026"/>
                  <a:pt x="449021" y="-4005"/>
                  <a:pt x="295071" y="270"/>
                </a:cubicBezTo>
                <a:cubicBezTo>
                  <a:pt x="141121" y="4545"/>
                  <a:pt x="0" y="115710"/>
                  <a:pt x="0" y="11571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1582443" y="2751997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9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562440" y="2455115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356551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77253" y="1442286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6" y="1700231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702677" y="2519250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768077" y="2039751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33841" y="1863839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725588" y="2163451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74677" y="847852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5860381" y="1320605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216082" y="753727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08001" y="891097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4547945" y="2244031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08072" y="1953353"/>
            <a:ext cx="6436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6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4092607" y="222833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00544" y="1950479"/>
            <a:ext cx="7445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sp>
        <p:nvSpPr>
          <p:cNvPr id="11" name="Rectángulo 10"/>
          <p:cNvSpPr/>
          <p:nvPr/>
        </p:nvSpPr>
        <p:spPr bwMode="auto">
          <a:xfrm>
            <a:off x="5695503" y="1805888"/>
            <a:ext cx="498840" cy="33952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Forma libre 33"/>
          <p:cNvSpPr/>
          <p:nvPr/>
        </p:nvSpPr>
        <p:spPr>
          <a:xfrm>
            <a:off x="4682652" y="1872426"/>
            <a:ext cx="923701" cy="115710"/>
          </a:xfrm>
          <a:custGeom>
            <a:avLst/>
            <a:gdLst>
              <a:gd name="connsiteX0" fmla="*/ 923701 w 923701"/>
              <a:gd name="connsiteY0" fmla="*/ 90057 h 115710"/>
              <a:gd name="connsiteX1" fmla="*/ 295071 w 923701"/>
              <a:gd name="connsiteY1" fmla="*/ 270 h 115710"/>
              <a:gd name="connsiteX2" fmla="*/ 0 w 923701"/>
              <a:gd name="connsiteY2" fmla="*/ 115710 h 11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701" h="115710">
                <a:moveTo>
                  <a:pt x="923701" y="90057"/>
                </a:moveTo>
                <a:cubicBezTo>
                  <a:pt x="686361" y="43026"/>
                  <a:pt x="449021" y="-4005"/>
                  <a:pt x="295071" y="270"/>
                </a:cubicBezTo>
                <a:cubicBezTo>
                  <a:pt x="141121" y="4545"/>
                  <a:pt x="0" y="115710"/>
                  <a:pt x="0" y="11571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1582443" y="2995710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01437" y="238683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0614" y="247257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01437" y="273051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8010380" y="354953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01438" y="307003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67202" y="289412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58949" y="319373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72684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562440" y="2455115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4547945" y="2244031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08072" y="1953353"/>
            <a:ext cx="6436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6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4092607" y="222833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00544" y="1950479"/>
            <a:ext cx="7445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sp>
        <p:nvSpPr>
          <p:cNvPr id="35" name="Rectángulo 34"/>
          <p:cNvSpPr/>
          <p:nvPr/>
        </p:nvSpPr>
        <p:spPr bwMode="auto">
          <a:xfrm>
            <a:off x="1582443" y="3258216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6533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562440" y="2455115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>
            <a:off x="4547945" y="2244031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808072" y="1953353"/>
            <a:ext cx="6436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600" dirty="0"/>
          </a:p>
        </p:txBody>
      </p:sp>
      <p:cxnSp>
        <p:nvCxnSpPr>
          <p:cNvPr id="28" name="Conector recto de flecha 27"/>
          <p:cNvCxnSpPr/>
          <p:nvPr/>
        </p:nvCxnSpPr>
        <p:spPr bwMode="auto">
          <a:xfrm flipH="1">
            <a:off x="4092607" y="222833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200544" y="1950479"/>
            <a:ext cx="7445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sp>
        <p:nvSpPr>
          <p:cNvPr id="35" name="Rectángulo 34"/>
          <p:cNvSpPr/>
          <p:nvPr/>
        </p:nvSpPr>
        <p:spPr bwMode="auto">
          <a:xfrm>
            <a:off x="1562440" y="4729819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7083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191731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233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113497" y="2682010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0182" y="-83694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flipH="1">
            <a:off x="2538627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1636" y="-92953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</a:t>
            </a:r>
            <a:endParaRPr lang="en-GB" sz="180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540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3497" y="4099852"/>
            <a:ext cx="527476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Numbers to insert: 35, 20, 25.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9847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3497" y="4099852"/>
            <a:ext cx="527476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 35 </a:t>
            </a:r>
            <a:endParaRPr lang="en-GB" sz="1800" dirty="0"/>
          </a:p>
        </p:txBody>
      </p: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010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3614" y="3813564"/>
            <a:ext cx="527476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Insert 35 to this binary tree !!</a:t>
            </a:r>
            <a:endParaRPr lang="en-GB" sz="1800" dirty="0"/>
          </a:p>
        </p:txBody>
      </p: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33765" y="65710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57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13497" y="23756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29">
            <a:extLst>
              <a:ext uri="{FF2B5EF4-FFF2-40B4-BE49-F238E27FC236}">
                <a16:creationId xmlns:a16="http://schemas.microsoft.com/office/drawing/2014/main" id="{DFE83CFB-8ECB-874E-9F2D-E315A007DF74}"/>
              </a:ext>
            </a:extLst>
          </p:cNvPr>
          <p:cNvSpPr txBox="1"/>
          <p:nvPr/>
        </p:nvSpPr>
        <p:spPr>
          <a:xfrm>
            <a:off x="1508048" y="2812824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2" name="Rectángulo 2">
            <a:extLst>
              <a:ext uri="{FF2B5EF4-FFF2-40B4-BE49-F238E27FC236}">
                <a16:creationId xmlns:a16="http://schemas.microsoft.com/office/drawing/2014/main" id="{508BD407-3938-884F-9D6E-62A6F521FF2B}"/>
              </a:ext>
            </a:extLst>
          </p:cNvPr>
          <p:cNvSpPr/>
          <p:nvPr/>
        </p:nvSpPr>
        <p:spPr bwMode="auto">
          <a:xfrm>
            <a:off x="1479090" y="30861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4" name="Conector recto de flecha 31">
            <a:extLst>
              <a:ext uri="{FF2B5EF4-FFF2-40B4-BE49-F238E27FC236}">
                <a16:creationId xmlns:a16="http://schemas.microsoft.com/office/drawing/2014/main" id="{B762C622-DC89-B14D-8C90-F7BCD198295B}"/>
              </a:ext>
            </a:extLst>
          </p:cNvPr>
          <p:cNvCxnSpPr/>
          <p:nvPr/>
        </p:nvCxnSpPr>
        <p:spPr bwMode="auto">
          <a:xfrm flipH="1">
            <a:off x="3957297" y="2608348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F51E32-F10A-BB47-9CC7-DE1A294DF518}"/>
              </a:ext>
            </a:extLst>
          </p:cNvPr>
          <p:cNvSpPr txBox="1">
            <a:spLocks/>
          </p:cNvSpPr>
          <p:nvPr/>
        </p:nvSpPr>
        <p:spPr bwMode="auto">
          <a:xfrm>
            <a:off x="4200305" y="2348245"/>
            <a:ext cx="12645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NULL   35</a:t>
            </a:r>
            <a:endParaRPr lang="en-GB" sz="1800" dirty="0"/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EC5D7EE0-E01B-AA4F-B8AC-AEAD2FC413E3}"/>
              </a:ext>
            </a:extLst>
          </p:cNvPr>
          <p:cNvCxnSpPr/>
          <p:nvPr/>
        </p:nvCxnSpPr>
        <p:spPr bwMode="auto">
          <a:xfrm flipH="1">
            <a:off x="4653965" y="258423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505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Linear Organisation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>
            <a:stCxn id="6" idx="2"/>
          </p:cNvCxnSpPr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8799" y="2775360"/>
            <a:ext cx="396386" cy="607701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734" y="22836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7976" y="28610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2726481" y="3420541"/>
            <a:ext cx="283989" cy="200543"/>
            <a:chOff x="5320311" y="1105149"/>
            <a:chExt cx="236505" cy="150213"/>
          </a:xfrm>
        </p:grpSpPr>
        <p:cxnSp>
          <p:nvCxnSpPr>
            <p:cNvPr id="69" name="Conector recto 6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Conector recto 6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7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8799" y="3119040"/>
            <a:ext cx="396386" cy="607701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889" y="32564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4995" y="2782011"/>
            <a:ext cx="396386" cy="607701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74172" y="28677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76" name="Imagen 7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4995" y="3125691"/>
            <a:ext cx="396386" cy="607701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4085" y="32630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78" name="Conector angular 77"/>
          <p:cNvCxnSpPr/>
          <p:nvPr/>
        </p:nvCxnSpPr>
        <p:spPr bwMode="auto">
          <a:xfrm flipV="1">
            <a:off x="903909" y="30858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Conector recto de flecha 87"/>
          <p:cNvCxnSpPr/>
          <p:nvPr/>
        </p:nvCxnSpPr>
        <p:spPr bwMode="auto">
          <a:xfrm rot="5400000" flipV="1">
            <a:off x="494438" y="27564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9" name="Imagen 8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3969" y="2189572"/>
            <a:ext cx="396386" cy="607701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3059" y="232694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64973" y="2805819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74150" y="2891554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64973" y="3149499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5053" y="3328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1803887" y="312016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6" name="Rectángulo 105"/>
          <p:cNvSpPr/>
          <p:nvPr/>
        </p:nvSpPr>
        <p:spPr>
          <a:xfrm>
            <a:off x="392024" y="3584106"/>
            <a:ext cx="493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313108" y="3591563"/>
            <a:ext cx="5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99574" y="3617284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102638" y="3925061"/>
            <a:ext cx="2907832" cy="128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8941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13497" y="23756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29">
            <a:extLst>
              <a:ext uri="{FF2B5EF4-FFF2-40B4-BE49-F238E27FC236}">
                <a16:creationId xmlns:a16="http://schemas.microsoft.com/office/drawing/2014/main" id="{DFE83CFB-8ECB-874E-9F2D-E315A007DF74}"/>
              </a:ext>
            </a:extLst>
          </p:cNvPr>
          <p:cNvSpPr txBox="1"/>
          <p:nvPr/>
        </p:nvSpPr>
        <p:spPr>
          <a:xfrm>
            <a:off x="1508048" y="2812824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2" name="Rectángulo 2">
            <a:extLst>
              <a:ext uri="{FF2B5EF4-FFF2-40B4-BE49-F238E27FC236}">
                <a16:creationId xmlns:a16="http://schemas.microsoft.com/office/drawing/2014/main" id="{508BD407-3938-884F-9D6E-62A6F521FF2B}"/>
              </a:ext>
            </a:extLst>
          </p:cNvPr>
          <p:cNvSpPr/>
          <p:nvPr/>
        </p:nvSpPr>
        <p:spPr bwMode="auto">
          <a:xfrm>
            <a:off x="1488422" y="3330138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4" name="Conector recto de flecha 31">
            <a:extLst>
              <a:ext uri="{FF2B5EF4-FFF2-40B4-BE49-F238E27FC236}">
                <a16:creationId xmlns:a16="http://schemas.microsoft.com/office/drawing/2014/main" id="{B762C622-DC89-B14D-8C90-F7BCD198295B}"/>
              </a:ext>
            </a:extLst>
          </p:cNvPr>
          <p:cNvCxnSpPr/>
          <p:nvPr/>
        </p:nvCxnSpPr>
        <p:spPr bwMode="auto">
          <a:xfrm flipH="1">
            <a:off x="3957297" y="2608348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F51E32-F10A-BB47-9CC7-DE1A294DF518}"/>
              </a:ext>
            </a:extLst>
          </p:cNvPr>
          <p:cNvSpPr txBox="1">
            <a:spLocks/>
          </p:cNvSpPr>
          <p:nvPr/>
        </p:nvSpPr>
        <p:spPr bwMode="auto">
          <a:xfrm>
            <a:off x="4200305" y="2348245"/>
            <a:ext cx="12645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NULL   35</a:t>
            </a:r>
            <a:endParaRPr lang="en-GB" sz="1800" dirty="0"/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EC5D7EE0-E01B-AA4F-B8AC-AEAD2FC413E3}"/>
              </a:ext>
            </a:extLst>
          </p:cNvPr>
          <p:cNvCxnSpPr/>
          <p:nvPr/>
        </p:nvCxnSpPr>
        <p:spPr bwMode="auto">
          <a:xfrm flipH="1">
            <a:off x="4653965" y="258423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69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solidFill>
                  <a:srgbClr val="FF0000"/>
                </a:solidFill>
                <a:latin typeface="Roboto Slab" pitchFamily="2" charset="0"/>
              </a:rPr>
              <a:t>0xF2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13497" y="23756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29">
            <a:extLst>
              <a:ext uri="{FF2B5EF4-FFF2-40B4-BE49-F238E27FC236}">
                <a16:creationId xmlns:a16="http://schemas.microsoft.com/office/drawing/2014/main" id="{DFE83CFB-8ECB-874E-9F2D-E315A007DF74}"/>
              </a:ext>
            </a:extLst>
          </p:cNvPr>
          <p:cNvSpPr txBox="1"/>
          <p:nvPr/>
        </p:nvSpPr>
        <p:spPr>
          <a:xfrm>
            <a:off x="1508048" y="2812824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2" name="Rectángulo 2">
            <a:extLst>
              <a:ext uri="{FF2B5EF4-FFF2-40B4-BE49-F238E27FC236}">
                <a16:creationId xmlns:a16="http://schemas.microsoft.com/office/drawing/2014/main" id="{508BD407-3938-884F-9D6E-62A6F521FF2B}"/>
              </a:ext>
            </a:extLst>
          </p:cNvPr>
          <p:cNvSpPr/>
          <p:nvPr/>
        </p:nvSpPr>
        <p:spPr bwMode="auto">
          <a:xfrm>
            <a:off x="1488422" y="3330138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4" name="Conector recto de flecha 31">
            <a:extLst>
              <a:ext uri="{FF2B5EF4-FFF2-40B4-BE49-F238E27FC236}">
                <a16:creationId xmlns:a16="http://schemas.microsoft.com/office/drawing/2014/main" id="{B762C622-DC89-B14D-8C90-F7BCD198295B}"/>
              </a:ext>
            </a:extLst>
          </p:cNvPr>
          <p:cNvCxnSpPr/>
          <p:nvPr/>
        </p:nvCxnSpPr>
        <p:spPr bwMode="auto">
          <a:xfrm flipH="1">
            <a:off x="3957297" y="2608348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F51E32-F10A-BB47-9CC7-DE1A294DF518}"/>
              </a:ext>
            </a:extLst>
          </p:cNvPr>
          <p:cNvSpPr txBox="1">
            <a:spLocks/>
          </p:cNvSpPr>
          <p:nvPr/>
        </p:nvSpPr>
        <p:spPr bwMode="auto">
          <a:xfrm>
            <a:off x="4200305" y="2348245"/>
            <a:ext cx="12645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NULL   35</a:t>
            </a:r>
            <a:endParaRPr lang="en-GB" sz="1800" dirty="0"/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EC5D7EE0-E01B-AA4F-B8AC-AEAD2FC413E3}"/>
              </a:ext>
            </a:extLst>
          </p:cNvPr>
          <p:cNvCxnSpPr/>
          <p:nvPr/>
        </p:nvCxnSpPr>
        <p:spPr bwMode="auto">
          <a:xfrm flipH="1">
            <a:off x="4653965" y="258423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8469DF1-3F91-9B4F-BEAA-6B3379627EC0}"/>
              </a:ext>
            </a:extLst>
          </p:cNvPr>
          <p:cNvCxnSpPr>
            <a:stCxn id="10" idx="3"/>
            <a:endCxn id="60" idx="0"/>
          </p:cNvCxnSpPr>
          <p:nvPr/>
        </p:nvCxnSpPr>
        <p:spPr bwMode="auto">
          <a:xfrm>
            <a:off x="7632652" y="1812004"/>
            <a:ext cx="860766" cy="5295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601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solidFill>
                  <a:srgbClr val="FF0000"/>
                </a:solidFill>
                <a:latin typeface="Roboto Slab" pitchFamily="2" charset="0"/>
              </a:rPr>
              <a:t>0xF2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13497" y="23756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uadroTexto 29">
            <a:extLst>
              <a:ext uri="{FF2B5EF4-FFF2-40B4-BE49-F238E27FC236}">
                <a16:creationId xmlns:a16="http://schemas.microsoft.com/office/drawing/2014/main" id="{DFE83CFB-8ECB-874E-9F2D-E315A007DF74}"/>
              </a:ext>
            </a:extLst>
          </p:cNvPr>
          <p:cNvSpPr txBox="1"/>
          <p:nvPr/>
        </p:nvSpPr>
        <p:spPr>
          <a:xfrm>
            <a:off x="1508048" y="2812824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32" name="Rectángulo 2">
            <a:extLst>
              <a:ext uri="{FF2B5EF4-FFF2-40B4-BE49-F238E27FC236}">
                <a16:creationId xmlns:a16="http://schemas.microsoft.com/office/drawing/2014/main" id="{508BD407-3938-884F-9D6E-62A6F521FF2B}"/>
              </a:ext>
            </a:extLst>
          </p:cNvPr>
          <p:cNvSpPr/>
          <p:nvPr/>
        </p:nvSpPr>
        <p:spPr bwMode="auto">
          <a:xfrm>
            <a:off x="1520877" y="500743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4" name="Conector recto de flecha 31">
            <a:extLst>
              <a:ext uri="{FF2B5EF4-FFF2-40B4-BE49-F238E27FC236}">
                <a16:creationId xmlns:a16="http://schemas.microsoft.com/office/drawing/2014/main" id="{B762C622-DC89-B14D-8C90-F7BCD198295B}"/>
              </a:ext>
            </a:extLst>
          </p:cNvPr>
          <p:cNvCxnSpPr/>
          <p:nvPr/>
        </p:nvCxnSpPr>
        <p:spPr bwMode="auto">
          <a:xfrm flipH="1">
            <a:off x="3957297" y="2608348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F51E32-F10A-BB47-9CC7-DE1A294DF518}"/>
              </a:ext>
            </a:extLst>
          </p:cNvPr>
          <p:cNvSpPr txBox="1">
            <a:spLocks/>
          </p:cNvSpPr>
          <p:nvPr/>
        </p:nvSpPr>
        <p:spPr bwMode="auto">
          <a:xfrm>
            <a:off x="4200305" y="2348245"/>
            <a:ext cx="1264579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NULL   35</a:t>
            </a:r>
            <a:endParaRPr lang="en-GB" sz="1800" dirty="0"/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EC5D7EE0-E01B-AA4F-B8AC-AEAD2FC413E3}"/>
              </a:ext>
            </a:extLst>
          </p:cNvPr>
          <p:cNvCxnSpPr/>
          <p:nvPr/>
        </p:nvCxnSpPr>
        <p:spPr bwMode="auto">
          <a:xfrm flipH="1">
            <a:off x="4653965" y="258423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8469DF1-3F91-9B4F-BEAA-6B3379627EC0}"/>
              </a:ext>
            </a:extLst>
          </p:cNvPr>
          <p:cNvCxnSpPr>
            <a:stCxn id="10" idx="3"/>
            <a:endCxn id="60" idx="0"/>
          </p:cNvCxnSpPr>
          <p:nvPr/>
        </p:nvCxnSpPr>
        <p:spPr bwMode="auto">
          <a:xfrm>
            <a:off x="7632652" y="1812004"/>
            <a:ext cx="860766" cy="5295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92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solidFill>
                  <a:srgbClr val="FF0000"/>
                </a:solidFill>
                <a:latin typeface="Roboto Slab" pitchFamily="2" charset="0"/>
              </a:rPr>
              <a:t>0xF2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13497" y="2375685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8469DF1-3F91-9B4F-BEAA-6B3379627EC0}"/>
              </a:ext>
            </a:extLst>
          </p:cNvPr>
          <p:cNvCxnSpPr>
            <a:stCxn id="10" idx="3"/>
            <a:endCxn id="60" idx="0"/>
          </p:cNvCxnSpPr>
          <p:nvPr/>
        </p:nvCxnSpPr>
        <p:spPr bwMode="auto">
          <a:xfrm>
            <a:off x="7632652" y="1812004"/>
            <a:ext cx="860766" cy="5295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9309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solidFill>
                  <a:srgbClr val="FF0000"/>
                </a:solidFill>
                <a:latin typeface="Roboto Slab" pitchFamily="2" charset="0"/>
              </a:rPr>
              <a:t>0xF2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ector recto de flecha 31">
            <a:extLst>
              <a:ext uri="{FF2B5EF4-FFF2-40B4-BE49-F238E27FC236}">
                <a16:creationId xmlns:a16="http://schemas.microsoft.com/office/drawing/2014/main" id="{8589D20E-371E-9D43-BE46-FE4C4B696156}"/>
              </a:ext>
            </a:extLst>
          </p:cNvPr>
          <p:cNvCxnSpPr/>
          <p:nvPr/>
        </p:nvCxnSpPr>
        <p:spPr bwMode="auto">
          <a:xfrm flipH="1">
            <a:off x="2481212" y="167150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E53F87-43B6-334F-AE47-A821AD7A2237}"/>
              </a:ext>
            </a:extLst>
          </p:cNvPr>
          <p:cNvSpPr txBox="1">
            <a:spLocks/>
          </p:cNvSpPr>
          <p:nvPr/>
        </p:nvSpPr>
        <p:spPr bwMode="auto">
          <a:xfrm>
            <a:off x="2724221" y="-92953"/>
            <a:ext cx="115929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0x2   35</a:t>
            </a:r>
            <a:endParaRPr lang="en-GB" sz="1800" dirty="0"/>
          </a:p>
        </p:txBody>
      </p:sp>
      <p:cxnSp>
        <p:nvCxnSpPr>
          <p:cNvPr id="33" name="Conector recto de flecha 15">
            <a:extLst>
              <a:ext uri="{FF2B5EF4-FFF2-40B4-BE49-F238E27FC236}">
                <a16:creationId xmlns:a16="http://schemas.microsoft.com/office/drawing/2014/main" id="{F9EC71A9-8E37-444D-86E0-ADEDAF600A52}"/>
              </a:ext>
            </a:extLst>
          </p:cNvPr>
          <p:cNvCxnSpPr/>
          <p:nvPr/>
        </p:nvCxnSpPr>
        <p:spPr bwMode="auto">
          <a:xfrm flipH="1">
            <a:off x="3064215" y="199573"/>
            <a:ext cx="333559" cy="333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ángulo 2">
            <a:extLst>
              <a:ext uri="{FF2B5EF4-FFF2-40B4-BE49-F238E27FC236}">
                <a16:creationId xmlns:a16="http://schemas.microsoft.com/office/drawing/2014/main" id="{8251E899-A5A5-9D4C-9475-91CFEAD57ADF}"/>
              </a:ext>
            </a:extLst>
          </p:cNvPr>
          <p:cNvSpPr/>
          <p:nvPr/>
        </p:nvSpPr>
        <p:spPr bwMode="auto">
          <a:xfrm>
            <a:off x="135556" y="2633791"/>
            <a:ext cx="4120234" cy="2721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8469DF1-3F91-9B4F-BEAA-6B3379627EC0}"/>
              </a:ext>
            </a:extLst>
          </p:cNvPr>
          <p:cNvCxnSpPr>
            <a:stCxn id="10" idx="3"/>
            <a:endCxn id="60" idx="0"/>
          </p:cNvCxnSpPr>
          <p:nvPr/>
        </p:nvCxnSpPr>
        <p:spPr bwMode="auto">
          <a:xfrm>
            <a:off x="7632652" y="1812004"/>
            <a:ext cx="860766" cy="5295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3" descr="box_template.ai.pdf">
            <a:extLst>
              <a:ext uri="{FF2B5EF4-FFF2-40B4-BE49-F238E27FC236}">
                <a16:creationId xmlns:a16="http://schemas.microsoft.com/office/drawing/2014/main" id="{73139433-B3B7-3E48-9B4A-88850F2D6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29780" y="3551397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E3EF814-5571-9846-8BB0-728FFA64B4CE}"/>
              </a:ext>
            </a:extLst>
          </p:cNvPr>
          <p:cNvSpPr txBox="1">
            <a:spLocks/>
          </p:cNvSpPr>
          <p:nvPr/>
        </p:nvSpPr>
        <p:spPr bwMode="auto">
          <a:xfrm>
            <a:off x="4638957" y="3637132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CDDB3BA-D2DB-1D44-BFFB-C56F98E45F60}"/>
              </a:ext>
            </a:extLst>
          </p:cNvPr>
          <p:cNvSpPr txBox="1">
            <a:spLocks/>
          </p:cNvSpPr>
          <p:nvPr/>
        </p:nvSpPr>
        <p:spPr bwMode="auto">
          <a:xfrm>
            <a:off x="4536381" y="30426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50" name="Conector recto de flecha 12">
            <a:extLst>
              <a:ext uri="{FF2B5EF4-FFF2-40B4-BE49-F238E27FC236}">
                <a16:creationId xmlns:a16="http://schemas.microsoft.com/office/drawing/2014/main" id="{984195C6-8049-0946-9C90-138019C973C6}"/>
              </a:ext>
            </a:extLst>
          </p:cNvPr>
          <p:cNvCxnSpPr/>
          <p:nvPr/>
        </p:nvCxnSpPr>
        <p:spPr bwMode="auto">
          <a:xfrm rot="5400000" flipV="1">
            <a:off x="4722085" y="351545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1" name="Imagen 35" descr="box_template.ai.pdf">
            <a:extLst>
              <a:ext uri="{FF2B5EF4-FFF2-40B4-BE49-F238E27FC236}">
                <a16:creationId xmlns:a16="http://schemas.microsoft.com/office/drawing/2014/main" id="{276E07D1-EDE6-684C-B104-9BA93BFE2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34362" y="4120219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C4C9665B-56F5-6A4C-953D-C15148DE7428}"/>
              </a:ext>
            </a:extLst>
          </p:cNvPr>
          <p:cNvSpPr txBox="1">
            <a:spLocks/>
          </p:cNvSpPr>
          <p:nvPr/>
        </p:nvSpPr>
        <p:spPr bwMode="auto">
          <a:xfrm>
            <a:off x="3843539" y="4205954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53" name="Conector angular 17">
            <a:extLst>
              <a:ext uri="{FF2B5EF4-FFF2-40B4-BE49-F238E27FC236}">
                <a16:creationId xmlns:a16="http://schemas.microsoft.com/office/drawing/2014/main" id="{65C38DA4-D380-674D-9558-A2C17E2CA1DA}"/>
              </a:ext>
            </a:extLst>
          </p:cNvPr>
          <p:cNvCxnSpPr>
            <a:endCxn id="52" idx="0"/>
          </p:cNvCxnSpPr>
          <p:nvPr/>
        </p:nvCxnSpPr>
        <p:spPr bwMode="auto">
          <a:xfrm rot="10800000" flipV="1">
            <a:off x="4069705" y="3865432"/>
            <a:ext cx="492864" cy="3405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5" name="Imagen 24" descr="box_template.ai.pdf">
            <a:extLst>
              <a:ext uri="{FF2B5EF4-FFF2-40B4-BE49-F238E27FC236}">
                <a16:creationId xmlns:a16="http://schemas.microsoft.com/office/drawing/2014/main" id="{B7520C06-CB21-4B49-BE3F-28E06AAE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72294" y="4131522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6A9AD62B-F15A-6A45-8D7C-1A9A71843232}"/>
              </a:ext>
            </a:extLst>
          </p:cNvPr>
          <p:cNvSpPr txBox="1">
            <a:spLocks/>
          </p:cNvSpPr>
          <p:nvPr/>
        </p:nvSpPr>
        <p:spPr bwMode="auto">
          <a:xfrm>
            <a:off x="5381471" y="4217257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35</a:t>
            </a:r>
            <a:endParaRPr lang="en-GB" sz="1800" dirty="0"/>
          </a:p>
        </p:txBody>
      </p:sp>
      <p:cxnSp>
        <p:nvCxnSpPr>
          <p:cNvPr id="63" name="Conector angular 26">
            <a:extLst>
              <a:ext uri="{FF2B5EF4-FFF2-40B4-BE49-F238E27FC236}">
                <a16:creationId xmlns:a16="http://schemas.microsoft.com/office/drawing/2014/main" id="{ED809099-1741-EF41-9232-0CAC3C3B11BB}"/>
              </a:ext>
            </a:extLst>
          </p:cNvPr>
          <p:cNvCxnSpPr/>
          <p:nvPr/>
        </p:nvCxnSpPr>
        <p:spPr bwMode="auto">
          <a:xfrm rot="10800000" flipH="1" flipV="1">
            <a:off x="5083087" y="3878258"/>
            <a:ext cx="492864" cy="3405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773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6" name="Imagen 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1202670"/>
            <a:ext cx="396386" cy="6077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94166" y="2021689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8" name="Imagen 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6" y="1542190"/>
            <a:ext cx="396386" cy="6077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25330" y="136627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400" dirty="0">
                <a:latin typeface="Roboto Slab" pitchFamily="2" charset="0"/>
                <a:ea typeface="Roboto Slab" pitchFamily="2" charset="0"/>
              </a:rPr>
              <a:t>0xF1</a:t>
            </a:r>
            <a:endParaRPr lang="en-GB" sz="1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17077" y="1665890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solidFill>
                  <a:srgbClr val="FF0000"/>
                </a:solidFill>
                <a:latin typeface="Roboto Slab" pitchFamily="2" charset="0"/>
              </a:rPr>
              <a:t>0xF2</a:t>
            </a:r>
            <a:endParaRPr lang="en-GB" sz="1300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Imagen 1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607571" y="256166"/>
            <a:ext cx="396386" cy="6077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99490" y="393536"/>
            <a:ext cx="522954" cy="31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343088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2428823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pic>
        <p:nvPicPr>
          <p:cNvPr id="38" name="Imagen 3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2686768"/>
            <a:ext cx="396386" cy="607701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6273090" y="350578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0xF1</a:t>
            </a:r>
            <a:endParaRPr lang="en-GB" sz="1400" dirty="0">
              <a:solidFill>
                <a:srgbClr val="7F7F7F"/>
              </a:solidFill>
            </a:endParaRPr>
          </a:p>
        </p:txBody>
      </p:sp>
      <p:pic>
        <p:nvPicPr>
          <p:cNvPr id="40" name="Imagen 3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8" y="3026288"/>
            <a:ext cx="396386" cy="607701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9912" y="285037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1659" y="314998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cxnSp>
        <p:nvCxnSpPr>
          <p:cNvPr id="18" name="Conector angular 17"/>
          <p:cNvCxnSpPr>
            <a:stCxn id="6" idx="0"/>
            <a:endCxn id="37" idx="0"/>
          </p:cNvCxnSpPr>
          <p:nvPr/>
        </p:nvCxnSpPr>
        <p:spPr bwMode="auto">
          <a:xfrm rot="10800000" flipV="1">
            <a:off x="6599490" y="1506521"/>
            <a:ext cx="454418" cy="922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4" name="Imagen 39" descr="box_template.ai.pdf">
            <a:extLst>
              <a:ext uri="{FF2B5EF4-FFF2-40B4-BE49-F238E27FC236}">
                <a16:creationId xmlns:a16="http://schemas.microsoft.com/office/drawing/2014/main" id="{8B0DA0B4-0A1D-CB49-99C1-6F425CEA0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89854" y="2568216"/>
            <a:ext cx="396386" cy="607701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C6BD95F-4C62-054C-ACD8-E1EBEB704C19}"/>
              </a:ext>
            </a:extLst>
          </p:cNvPr>
          <p:cNvSpPr txBox="1">
            <a:spLocks/>
          </p:cNvSpPr>
          <p:nvPr/>
        </p:nvSpPr>
        <p:spPr bwMode="auto">
          <a:xfrm>
            <a:off x="8247365" y="2691916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7" name="Imagen 39" descr="box_template.ai.pdf">
            <a:extLst>
              <a:ext uri="{FF2B5EF4-FFF2-40B4-BE49-F238E27FC236}">
                <a16:creationId xmlns:a16="http://schemas.microsoft.com/office/drawing/2014/main" id="{BB4C42F0-E619-8045-86A7-4533A27E2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918998"/>
            <a:ext cx="396386" cy="6077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E5CB71D9-C849-E84A-AB3A-4879ECD58026}"/>
              </a:ext>
            </a:extLst>
          </p:cNvPr>
          <p:cNvSpPr txBox="1">
            <a:spLocks/>
          </p:cNvSpPr>
          <p:nvPr/>
        </p:nvSpPr>
        <p:spPr bwMode="auto">
          <a:xfrm>
            <a:off x="8257146" y="3042698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  <a:ea typeface="Roboto Slab" pitchFamily="2" charset="0"/>
              </a:rPr>
              <a:t>NULL</a:t>
            </a:r>
            <a:endParaRPr lang="en-GB" sz="1300" dirty="0"/>
          </a:p>
        </p:txBody>
      </p:sp>
      <p:pic>
        <p:nvPicPr>
          <p:cNvPr id="59" name="Imagen 39" descr="box_template.ai.pdf">
            <a:extLst>
              <a:ext uri="{FF2B5EF4-FFF2-40B4-BE49-F238E27FC236}">
                <a16:creationId xmlns:a16="http://schemas.microsoft.com/office/drawing/2014/main" id="{62A6FFB1-67CD-4142-B327-C10FC8BD72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299635" y="2217864"/>
            <a:ext cx="396386" cy="607701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64D2FF-4232-4740-9886-769BCBC7553D}"/>
              </a:ext>
            </a:extLst>
          </p:cNvPr>
          <p:cNvSpPr txBox="1">
            <a:spLocks/>
          </p:cNvSpPr>
          <p:nvPr/>
        </p:nvSpPr>
        <p:spPr bwMode="auto">
          <a:xfrm>
            <a:off x="8235630" y="2341564"/>
            <a:ext cx="51557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300" dirty="0">
                <a:latin typeface="Roboto Slab" pitchFamily="2" charset="0"/>
              </a:rPr>
              <a:t>  35</a:t>
            </a:r>
            <a:endParaRPr lang="en-GB" sz="1300" dirty="0"/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3CF5AAE5-6ACE-554B-94A3-561EE342E4A0}"/>
              </a:ext>
            </a:extLst>
          </p:cNvPr>
          <p:cNvSpPr/>
          <p:nvPr/>
        </p:nvSpPr>
        <p:spPr>
          <a:xfrm>
            <a:off x="8223827" y="343970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FF0000"/>
                </a:solidFill>
                <a:latin typeface="Roboto Slab" pitchFamily="2" charset="0"/>
                <a:ea typeface="Roboto Slab" pitchFamily="2" charset="0"/>
              </a:rPr>
              <a:t>0xF2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E8469DF1-3F91-9B4F-BEAA-6B3379627EC0}"/>
              </a:ext>
            </a:extLst>
          </p:cNvPr>
          <p:cNvCxnSpPr>
            <a:stCxn id="10" idx="3"/>
            <a:endCxn id="60" idx="0"/>
          </p:cNvCxnSpPr>
          <p:nvPr/>
        </p:nvCxnSpPr>
        <p:spPr bwMode="auto">
          <a:xfrm>
            <a:off x="7632652" y="1812004"/>
            <a:ext cx="860766" cy="5295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3" descr="box_template.ai.pdf">
            <a:extLst>
              <a:ext uri="{FF2B5EF4-FFF2-40B4-BE49-F238E27FC236}">
                <a16:creationId xmlns:a16="http://schemas.microsoft.com/office/drawing/2014/main" id="{73139433-B3B7-3E48-9B4A-88850F2D6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29780" y="3551397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E3EF814-5571-9846-8BB0-728FFA64B4CE}"/>
              </a:ext>
            </a:extLst>
          </p:cNvPr>
          <p:cNvSpPr txBox="1">
            <a:spLocks/>
          </p:cNvSpPr>
          <p:nvPr/>
        </p:nvSpPr>
        <p:spPr bwMode="auto">
          <a:xfrm>
            <a:off x="4638957" y="3637132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CDDB3BA-D2DB-1D44-BFFB-C56F98E45F60}"/>
              </a:ext>
            </a:extLst>
          </p:cNvPr>
          <p:cNvSpPr txBox="1">
            <a:spLocks/>
          </p:cNvSpPr>
          <p:nvPr/>
        </p:nvSpPr>
        <p:spPr bwMode="auto">
          <a:xfrm>
            <a:off x="4536381" y="3042698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50" name="Conector recto de flecha 12">
            <a:extLst>
              <a:ext uri="{FF2B5EF4-FFF2-40B4-BE49-F238E27FC236}">
                <a16:creationId xmlns:a16="http://schemas.microsoft.com/office/drawing/2014/main" id="{984195C6-8049-0946-9C90-138019C973C6}"/>
              </a:ext>
            </a:extLst>
          </p:cNvPr>
          <p:cNvCxnSpPr/>
          <p:nvPr/>
        </p:nvCxnSpPr>
        <p:spPr bwMode="auto">
          <a:xfrm rot="5400000" flipV="1">
            <a:off x="4722085" y="351545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1" name="Imagen 35" descr="box_template.ai.pdf">
            <a:extLst>
              <a:ext uri="{FF2B5EF4-FFF2-40B4-BE49-F238E27FC236}">
                <a16:creationId xmlns:a16="http://schemas.microsoft.com/office/drawing/2014/main" id="{276E07D1-EDE6-684C-B104-9BA93BFE2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834362" y="4120219"/>
            <a:ext cx="396386" cy="607701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C4C9665B-56F5-6A4C-953D-C15148DE7428}"/>
              </a:ext>
            </a:extLst>
          </p:cNvPr>
          <p:cNvSpPr txBox="1">
            <a:spLocks/>
          </p:cNvSpPr>
          <p:nvPr/>
        </p:nvSpPr>
        <p:spPr bwMode="auto">
          <a:xfrm>
            <a:off x="3843539" y="4205954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53" name="Conector angular 17">
            <a:extLst>
              <a:ext uri="{FF2B5EF4-FFF2-40B4-BE49-F238E27FC236}">
                <a16:creationId xmlns:a16="http://schemas.microsoft.com/office/drawing/2014/main" id="{65C38DA4-D380-674D-9558-A2C17E2CA1DA}"/>
              </a:ext>
            </a:extLst>
          </p:cNvPr>
          <p:cNvCxnSpPr>
            <a:endCxn id="52" idx="0"/>
          </p:cNvCxnSpPr>
          <p:nvPr/>
        </p:nvCxnSpPr>
        <p:spPr bwMode="auto">
          <a:xfrm rot="10800000" flipV="1">
            <a:off x="4069705" y="3865432"/>
            <a:ext cx="492864" cy="3405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5" name="Imagen 24" descr="box_template.ai.pdf">
            <a:extLst>
              <a:ext uri="{FF2B5EF4-FFF2-40B4-BE49-F238E27FC236}">
                <a16:creationId xmlns:a16="http://schemas.microsoft.com/office/drawing/2014/main" id="{B7520C06-CB21-4B49-BE3F-28E06AAE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372294" y="4131522"/>
            <a:ext cx="396386" cy="607701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6A9AD62B-F15A-6A45-8D7C-1A9A71843232}"/>
              </a:ext>
            </a:extLst>
          </p:cNvPr>
          <p:cNvSpPr txBox="1">
            <a:spLocks/>
          </p:cNvSpPr>
          <p:nvPr/>
        </p:nvSpPr>
        <p:spPr bwMode="auto">
          <a:xfrm>
            <a:off x="5381471" y="4217257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35</a:t>
            </a:r>
            <a:endParaRPr lang="en-GB" sz="1800" dirty="0"/>
          </a:p>
        </p:txBody>
      </p:sp>
      <p:cxnSp>
        <p:nvCxnSpPr>
          <p:cNvPr id="63" name="Conector angular 26">
            <a:extLst>
              <a:ext uri="{FF2B5EF4-FFF2-40B4-BE49-F238E27FC236}">
                <a16:creationId xmlns:a16="http://schemas.microsoft.com/office/drawing/2014/main" id="{ED809099-1741-EF41-9232-0CAC3C3B11BB}"/>
              </a:ext>
            </a:extLst>
          </p:cNvPr>
          <p:cNvCxnSpPr/>
          <p:nvPr/>
        </p:nvCxnSpPr>
        <p:spPr bwMode="auto">
          <a:xfrm rot="10800000" flipH="1" flipV="1">
            <a:off x="5083087" y="3878258"/>
            <a:ext cx="492864" cy="3405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7AC380-00D0-5042-B919-145E0392199D}"/>
              </a:ext>
            </a:extLst>
          </p:cNvPr>
          <p:cNvSpPr txBox="1"/>
          <p:nvPr/>
        </p:nvSpPr>
        <p:spPr>
          <a:xfrm>
            <a:off x="172228" y="3741272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this pseudo-code to add </a:t>
            </a:r>
          </a:p>
          <a:p>
            <a:r>
              <a:rPr lang="en-US" dirty="0"/>
              <a:t>20 and 25!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9496B-D727-5148-B2F2-BD48A3D47A76}"/>
              </a:ext>
            </a:extLst>
          </p:cNvPr>
          <p:cNvSpPr txBox="1"/>
          <p:nvPr/>
        </p:nvSpPr>
        <p:spPr>
          <a:xfrm>
            <a:off x="184289" y="33761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Practice exercise: </a:t>
            </a:r>
          </a:p>
        </p:txBody>
      </p:sp>
    </p:spTree>
    <p:extLst>
      <p:ext uri="{BB962C8B-B14F-4D97-AF65-F5344CB8AC3E}">
        <p14:creationId xmlns:p14="http://schemas.microsoft.com/office/powerpoint/2010/main" val="3026793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100668" y="392938"/>
            <a:ext cx="4133063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INSERT_BST(</a:t>
            </a:r>
            <a:r>
              <a:rPr lang="es-ES" sz="1600" dirty="0" err="1">
                <a:latin typeface="Consolas"/>
                <a:cs typeface="Consolas"/>
              </a:rPr>
              <a:t>root,x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==NULL)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r>
              <a:rPr lang="es-ES" sz="1600" dirty="0">
                <a:latin typeface="Consolas"/>
                <a:cs typeface="Consolas"/>
              </a:rPr>
              <a:t>= new </a:t>
            </a:r>
            <a:r>
              <a:rPr lang="es-ES" sz="1600" dirty="0" err="1">
                <a:latin typeface="Consolas"/>
                <a:cs typeface="Consolas"/>
              </a:rPr>
              <a:t>Node</a:t>
            </a:r>
            <a:r>
              <a:rPr lang="es-ES" sz="1600" dirty="0">
                <a:latin typeface="Consolas"/>
                <a:cs typeface="Consolas"/>
              </a:rPr>
              <a:t>(x)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=</a:t>
            </a:r>
            <a:r>
              <a:rPr lang="es-ES" sz="1600" dirty="0" err="1">
                <a:latin typeface="Consolas"/>
                <a:cs typeface="Consolas"/>
              </a:rPr>
              <a:t>newNode</a:t>
            </a:r>
            <a:endParaRPr lang="es-ES" sz="1600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if</a:t>
            </a:r>
            <a:r>
              <a:rPr lang="es-ES" sz="1600" dirty="0">
                <a:latin typeface="Consolas"/>
                <a:cs typeface="Consolas"/>
              </a:rPr>
              <a:t>(x &lt; 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-&gt;data)</a:t>
            </a: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left,x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dirty="0">
                <a:latin typeface="Consolas"/>
                <a:cs typeface="Consolas"/>
              </a:rPr>
              <a:t>      </a:t>
            </a:r>
            <a:r>
              <a:rPr lang="es-ES" sz="1600" b="1" dirty="0" err="1">
                <a:latin typeface="Consolas"/>
                <a:cs typeface="Consolas"/>
              </a:rPr>
              <a:t>else</a:t>
            </a:r>
            <a:endParaRPr lang="es-ES" sz="1600" b="1" dirty="0">
              <a:latin typeface="Consolas"/>
              <a:cs typeface="Consolas"/>
            </a:endParaRPr>
          </a:p>
          <a:p>
            <a:r>
              <a:rPr lang="es-ES" sz="1600" dirty="0">
                <a:latin typeface="Consolas"/>
                <a:cs typeface="Consolas"/>
              </a:rPr>
              <a:t>          INSERT_BST(</a:t>
            </a:r>
            <a:r>
              <a:rPr lang="es-ES" sz="1600" dirty="0" err="1">
                <a:latin typeface="Consolas"/>
                <a:cs typeface="Consolas"/>
              </a:rPr>
              <a:t>root</a:t>
            </a:r>
            <a:r>
              <a:rPr lang="es-ES" sz="1600" dirty="0">
                <a:latin typeface="Consolas"/>
                <a:cs typeface="Consolas"/>
              </a:rPr>
              <a:t>-&gt;</a:t>
            </a:r>
            <a:r>
              <a:rPr lang="es-ES" sz="1600" dirty="0" err="1">
                <a:latin typeface="Consolas"/>
                <a:cs typeface="Consolas"/>
              </a:rPr>
              <a:t>right,x</a:t>
            </a:r>
            <a:r>
              <a:rPr lang="es-ES" sz="1600" dirty="0">
                <a:latin typeface="Consolas"/>
                <a:cs typeface="Consolas"/>
              </a:rPr>
              <a:t>)</a:t>
            </a:r>
          </a:p>
          <a:p>
            <a:r>
              <a:rPr lang="es-ES" sz="1600" b="1" dirty="0" err="1">
                <a:latin typeface="Consolas"/>
                <a:cs typeface="Consolas"/>
              </a:rPr>
              <a:t>end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b="1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4" name="Imagen 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159565" y="858990"/>
            <a:ext cx="396386" cy="6077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68742" y="944725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066166" y="350291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2000" dirty="0"/>
          </a:p>
        </p:txBody>
      </p:sp>
      <p:cxnSp>
        <p:nvCxnSpPr>
          <p:cNvPr id="13" name="Conector recto de flecha 12"/>
          <p:cNvCxnSpPr/>
          <p:nvPr/>
        </p:nvCxnSpPr>
        <p:spPr bwMode="auto">
          <a:xfrm rot="5400000" flipV="1">
            <a:off x="7251870" y="823044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64147" y="1427812"/>
            <a:ext cx="396386" cy="607701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3324" y="1513547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800" dirty="0"/>
          </a:p>
        </p:txBody>
      </p:sp>
      <p:cxnSp>
        <p:nvCxnSpPr>
          <p:cNvPr id="18" name="Conector angular 17"/>
          <p:cNvCxnSpPr>
            <a:endCxn id="37" idx="0"/>
          </p:cNvCxnSpPr>
          <p:nvPr/>
        </p:nvCxnSpPr>
        <p:spPr bwMode="auto">
          <a:xfrm rot="10800000" flipV="1">
            <a:off x="6599490" y="1173025"/>
            <a:ext cx="492864" cy="3405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902079" y="1439115"/>
            <a:ext cx="396386" cy="607701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911256" y="1524850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35</a:t>
            </a:r>
            <a:endParaRPr lang="en-GB" sz="1800" dirty="0"/>
          </a:p>
        </p:txBody>
      </p:sp>
      <p:cxnSp>
        <p:nvCxnSpPr>
          <p:cNvPr id="27" name="Conector angular 26"/>
          <p:cNvCxnSpPr/>
          <p:nvPr/>
        </p:nvCxnSpPr>
        <p:spPr bwMode="auto">
          <a:xfrm rot="10800000" flipH="1" flipV="1">
            <a:off x="7612872" y="1185851"/>
            <a:ext cx="492864" cy="3405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1" name="Imagen 3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893452" y="2032672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02629" y="2118407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800" dirty="0"/>
          </a:p>
        </p:txBody>
      </p:sp>
      <p:cxnSp>
        <p:nvCxnSpPr>
          <p:cNvPr id="33" name="Conector angular 32"/>
          <p:cNvCxnSpPr/>
          <p:nvPr/>
        </p:nvCxnSpPr>
        <p:spPr bwMode="auto">
          <a:xfrm rot="16200000" flipH="1">
            <a:off x="6761086" y="1820592"/>
            <a:ext cx="405913" cy="306524"/>
          </a:xfrm>
          <a:prstGeom prst="bentConnector3">
            <a:avLst>
              <a:gd name="adj1" fmla="val -37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5" name="Imagen 3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26266" y="2602662"/>
            <a:ext cx="396386" cy="607701"/>
          </a:xfrm>
          <a:prstGeom prst="rect">
            <a:avLst/>
          </a:pr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35443" y="2688397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25</a:t>
            </a:r>
            <a:endParaRPr lang="en-GB" sz="1800" dirty="0"/>
          </a:p>
        </p:txBody>
      </p:sp>
      <p:cxnSp>
        <p:nvCxnSpPr>
          <p:cNvPr id="44" name="Conector angular 43"/>
          <p:cNvCxnSpPr/>
          <p:nvPr/>
        </p:nvCxnSpPr>
        <p:spPr bwMode="auto">
          <a:xfrm rot="16200000" flipH="1">
            <a:off x="7293900" y="2390582"/>
            <a:ext cx="405913" cy="306524"/>
          </a:xfrm>
          <a:prstGeom prst="bentConnector3">
            <a:avLst>
              <a:gd name="adj1" fmla="val -37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015811-306E-0442-B118-F9124D43018C}"/>
              </a:ext>
            </a:extLst>
          </p:cNvPr>
          <p:cNvSpPr txBox="1"/>
          <p:nvPr/>
        </p:nvSpPr>
        <p:spPr>
          <a:xfrm>
            <a:off x="4332427" y="94885"/>
            <a:ext cx="332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get the following tree </a:t>
            </a:r>
          </a:p>
        </p:txBody>
      </p:sp>
    </p:spTree>
    <p:extLst>
      <p:ext uri="{BB962C8B-B14F-4D97-AF65-F5344CB8AC3E}">
        <p14:creationId xmlns:p14="http://schemas.microsoft.com/office/powerpoint/2010/main" val="435965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E078C-1B5A-CA4B-8A07-DD0C22046CBA}"/>
              </a:ext>
            </a:extLst>
          </p:cNvPr>
          <p:cNvSpPr txBox="1"/>
          <p:nvPr/>
        </p:nvSpPr>
        <p:spPr>
          <a:xfrm>
            <a:off x="6303982" y="2776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99965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4" name="Conector recto de flecha 3"/>
          <p:cNvCxnSpPr/>
          <p:nvPr/>
        </p:nvCxnSpPr>
        <p:spPr bwMode="auto">
          <a:xfrm>
            <a:off x="3232954" y="1449415"/>
            <a:ext cx="189871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ector recto de flecha 8"/>
          <p:cNvCxnSpPr/>
          <p:nvPr/>
        </p:nvCxnSpPr>
        <p:spPr bwMode="auto">
          <a:xfrm>
            <a:off x="4143826" y="1768560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2655641" y="2062052"/>
            <a:ext cx="2476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ector recto de flecha 12"/>
          <p:cNvCxnSpPr/>
          <p:nvPr/>
        </p:nvCxnSpPr>
        <p:spPr bwMode="auto">
          <a:xfrm>
            <a:off x="1334447" y="2355544"/>
            <a:ext cx="379722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>
            <a:off x="3232954" y="2600774"/>
            <a:ext cx="189871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1486847" y="3149278"/>
            <a:ext cx="364482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3920710" y="1933786"/>
            <a:ext cx="286517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Constant time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08768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75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5" name="Imagen 6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8799" y="2775360"/>
            <a:ext cx="396386" cy="607701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734" y="2283697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head</a:t>
            </a:r>
            <a:endParaRPr lang="en-GB" sz="20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7976" y="2861095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800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2726481" y="3420541"/>
            <a:ext cx="283989" cy="200543"/>
            <a:chOff x="5320311" y="1105149"/>
            <a:chExt cx="236505" cy="150213"/>
          </a:xfrm>
        </p:grpSpPr>
        <p:cxnSp>
          <p:nvCxnSpPr>
            <p:cNvPr id="69" name="Conector recto 68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Conector recto 69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70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Imagen 7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58799" y="3119040"/>
            <a:ext cx="396386" cy="607701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889" y="3256410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74" name="Imagen 7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4995" y="2782011"/>
            <a:ext cx="396386" cy="607701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74172" y="2867746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800" dirty="0"/>
          </a:p>
        </p:txBody>
      </p:sp>
      <p:pic>
        <p:nvPicPr>
          <p:cNvPr id="76" name="Imagen 7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364995" y="3125691"/>
            <a:ext cx="396386" cy="607701"/>
          </a:xfrm>
          <a:prstGeom prst="rect">
            <a:avLst/>
          </a:prstGeom>
        </p:spPr>
      </p:pic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44085" y="3263061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78" name="Conector angular 77"/>
          <p:cNvCxnSpPr/>
          <p:nvPr/>
        </p:nvCxnSpPr>
        <p:spPr bwMode="auto">
          <a:xfrm flipV="1">
            <a:off x="903909" y="3085862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Conector recto de flecha 87"/>
          <p:cNvCxnSpPr/>
          <p:nvPr/>
        </p:nvCxnSpPr>
        <p:spPr bwMode="auto">
          <a:xfrm rot="5400000" flipV="1">
            <a:off x="494438" y="2756450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9" name="Imagen 8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83969" y="2189572"/>
            <a:ext cx="396386" cy="607701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63059" y="2326942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100" name="Imagen 9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64973" y="2805819"/>
            <a:ext cx="396386" cy="607701"/>
          </a:xfrm>
          <a:prstGeom prst="rect">
            <a:avLst/>
          </a:prstGeom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74150" y="2891554"/>
            <a:ext cx="45233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80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800" dirty="0"/>
          </a:p>
        </p:txBody>
      </p:sp>
      <p:pic>
        <p:nvPicPr>
          <p:cNvPr id="102" name="Imagen 10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264973" y="3149499"/>
            <a:ext cx="396386" cy="607701"/>
          </a:xfrm>
          <a:prstGeom prst="rect">
            <a:avLst/>
          </a:prstGeom>
        </p:spPr>
      </p:pic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65053" y="3328857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1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100" dirty="0">
              <a:solidFill>
                <a:srgbClr val="7F7F7F"/>
              </a:solidFill>
            </a:endParaRPr>
          </a:p>
        </p:txBody>
      </p:sp>
      <p:cxnSp>
        <p:nvCxnSpPr>
          <p:cNvPr id="104" name="Conector angular 103"/>
          <p:cNvCxnSpPr/>
          <p:nvPr/>
        </p:nvCxnSpPr>
        <p:spPr bwMode="auto">
          <a:xfrm flipV="1">
            <a:off x="1803887" y="3120167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6" name="Rectángulo 105"/>
          <p:cNvSpPr/>
          <p:nvPr/>
        </p:nvSpPr>
        <p:spPr>
          <a:xfrm>
            <a:off x="392024" y="3584106"/>
            <a:ext cx="493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1313108" y="3591563"/>
            <a:ext cx="5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400" dirty="0">
              <a:solidFill>
                <a:srgbClr val="7F7F7F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99574" y="3617284"/>
            <a:ext cx="49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Tx/>
              <a:buFontTx/>
              <a:buNone/>
            </a:pPr>
            <a:r>
              <a:rPr lang="es-ES_tradnl" sz="14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0x2</a:t>
            </a:r>
            <a:endParaRPr lang="en-GB" sz="1400" dirty="0">
              <a:solidFill>
                <a:srgbClr val="7F7F7F"/>
              </a:solidFill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V="1">
            <a:off x="102638" y="3925061"/>
            <a:ext cx="2907832" cy="128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28474" y="2232780"/>
            <a:ext cx="16466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SEARCH</a:t>
            </a:r>
          </a:p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DELETE</a:t>
            </a:r>
            <a:endParaRPr lang="en-GB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</a:t>
            </a:r>
            <a:endParaRPr lang="en-GB" sz="20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Linear Organisation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79580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grpSp>
        <p:nvGrpSpPr>
          <p:cNvPr id="3" name="Agrupar 2"/>
          <p:cNvGrpSpPr/>
          <p:nvPr/>
        </p:nvGrpSpPr>
        <p:grpSpPr>
          <a:xfrm>
            <a:off x="5622763" y="571867"/>
            <a:ext cx="2746586" cy="1307338"/>
            <a:chOff x="1657951" y="2533392"/>
            <a:chExt cx="6056706" cy="2284429"/>
          </a:xfrm>
        </p:grpSpPr>
        <p:pic>
          <p:nvPicPr>
            <p:cNvPr id="16" name="Imagen 1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63609" y="4288431"/>
              <a:ext cx="396386" cy="607701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72786" y="4374166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800" dirty="0"/>
            </a:p>
          </p:txBody>
        </p:sp>
        <p:pic>
          <p:nvPicPr>
            <p:cNvPr id="20" name="Imagen 1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669806" y="3463204"/>
              <a:ext cx="396386" cy="607701"/>
            </a:xfrm>
            <a:prstGeom prst="rect">
              <a:avLst/>
            </a:prstGeom>
          </p:spPr>
        </p:pic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8983" y="3548939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800" dirty="0"/>
            </a:p>
          </p:txBody>
        </p:sp>
        <p:pic>
          <p:nvPicPr>
            <p:cNvPr id="22" name="Imagen 2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589494" y="4288431"/>
              <a:ext cx="396386" cy="607701"/>
            </a:xfrm>
            <a:prstGeom prst="rect">
              <a:avLst/>
            </a:prstGeom>
          </p:spPr>
        </p:pic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8671" y="4374166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800" dirty="0"/>
            </a:p>
          </p:txBody>
        </p:sp>
        <p:pic>
          <p:nvPicPr>
            <p:cNvPr id="24" name="Imagen 2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466027" y="3019960"/>
              <a:ext cx="396386" cy="607701"/>
            </a:xfrm>
            <a:prstGeom prst="rect">
              <a:avLst/>
            </a:prstGeom>
          </p:spPr>
        </p:pic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75204" y="3105695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800" dirty="0"/>
            </a:p>
          </p:txBody>
        </p:sp>
        <p:pic>
          <p:nvPicPr>
            <p:cNvPr id="26" name="Imagen 2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397688" y="4315777"/>
              <a:ext cx="396386" cy="607701"/>
            </a:xfrm>
            <a:prstGeom prst="rect">
              <a:avLst/>
            </a:prstGeom>
          </p:spPr>
        </p:pic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93704" y="4401513"/>
              <a:ext cx="606027" cy="4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800" dirty="0"/>
            </a:p>
          </p:txBody>
        </p:sp>
        <p:pic>
          <p:nvPicPr>
            <p:cNvPr id="28" name="Imagen 2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3545" y="3535314"/>
              <a:ext cx="396386" cy="607701"/>
            </a:xfrm>
            <a:prstGeom prst="rect">
              <a:avLst/>
            </a:prstGeom>
          </p:spPr>
        </p:pic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82722" y="3621049"/>
              <a:ext cx="44475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800" dirty="0"/>
            </a:p>
          </p:txBody>
        </p:sp>
        <p:pic>
          <p:nvPicPr>
            <p:cNvPr id="32" name="Imagen 3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7212614" y="4288842"/>
              <a:ext cx="396386" cy="607701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52050" y="4374576"/>
              <a:ext cx="662607" cy="44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8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800" dirty="0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5994" y="2533392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8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800" dirty="0"/>
            </a:p>
          </p:txBody>
        </p:sp>
        <p:cxnSp>
          <p:nvCxnSpPr>
            <p:cNvPr id="35" name="Conector recto de flecha 34"/>
            <p:cNvCxnSpPr/>
            <p:nvPr/>
          </p:nvCxnSpPr>
          <p:spPr bwMode="auto">
            <a:xfrm rot="5400000" flipV="1">
              <a:off x="4538186" y="3006145"/>
              <a:ext cx="224280" cy="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Conector recto de flecha 35"/>
            <p:cNvCxnSpPr>
              <a:stCxn id="24" idx="0"/>
              <a:endCxn id="20" idx="2"/>
            </p:cNvCxnSpPr>
            <p:nvPr/>
          </p:nvCxnSpPr>
          <p:spPr bwMode="auto">
            <a:xfrm flipH="1">
              <a:off x="3171850" y="3323811"/>
              <a:ext cx="1188520" cy="44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Conector recto de flecha 36"/>
            <p:cNvCxnSpPr>
              <a:stCxn id="24" idx="2"/>
              <a:endCxn id="28" idx="0"/>
            </p:cNvCxnSpPr>
            <p:nvPr/>
          </p:nvCxnSpPr>
          <p:spPr bwMode="auto">
            <a:xfrm>
              <a:off x="4968071" y="3323811"/>
              <a:ext cx="1199817" cy="5153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Conector recto de flecha 37"/>
            <p:cNvCxnSpPr>
              <a:stCxn id="21" idx="2"/>
              <a:endCxn id="18" idx="0"/>
            </p:cNvCxnSpPr>
            <p:nvPr/>
          </p:nvCxnSpPr>
          <p:spPr bwMode="auto">
            <a:xfrm flipH="1">
              <a:off x="1922527" y="3992183"/>
              <a:ext cx="906197" cy="3819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Conector recto de flecha 38"/>
            <p:cNvCxnSpPr>
              <a:stCxn id="21" idx="2"/>
              <a:endCxn id="23" idx="0"/>
            </p:cNvCxnSpPr>
            <p:nvPr/>
          </p:nvCxnSpPr>
          <p:spPr bwMode="auto">
            <a:xfrm>
              <a:off x="2828724" y="3992183"/>
              <a:ext cx="919688" cy="3819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Conector recto de flecha 39"/>
            <p:cNvCxnSpPr>
              <a:stCxn id="30" idx="2"/>
              <a:endCxn id="27" idx="0"/>
            </p:cNvCxnSpPr>
            <p:nvPr/>
          </p:nvCxnSpPr>
          <p:spPr bwMode="auto">
            <a:xfrm flipH="1">
              <a:off x="5596718" y="4064294"/>
              <a:ext cx="908380" cy="3372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Conector recto de flecha 40"/>
            <p:cNvCxnSpPr>
              <a:endCxn id="33" idx="0"/>
            </p:cNvCxnSpPr>
            <p:nvPr/>
          </p:nvCxnSpPr>
          <p:spPr bwMode="auto">
            <a:xfrm>
              <a:off x="6512931" y="4064292"/>
              <a:ext cx="870423" cy="310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Elipse 6"/>
          <p:cNvSpPr/>
          <p:nvPr/>
        </p:nvSpPr>
        <p:spPr bwMode="auto">
          <a:xfrm>
            <a:off x="5298452" y="825528"/>
            <a:ext cx="1601875" cy="144479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Elipse 41"/>
          <p:cNvSpPr/>
          <p:nvPr/>
        </p:nvSpPr>
        <p:spPr bwMode="auto">
          <a:xfrm>
            <a:off x="7120744" y="862488"/>
            <a:ext cx="1601875" cy="1444795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321742" y="2103576"/>
            <a:ext cx="7566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N/2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084942" y="2103576"/>
            <a:ext cx="7566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N/2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677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957" y="4111914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3508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T(N/2)</a:t>
            </a:r>
            <a:endParaRPr lang="en-GB" sz="20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957" y="4111914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30659" y="4111914"/>
            <a:ext cx="1098586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</a:t>
            </a:r>
            <a:endParaRPr lang="en-GB" sz="2000" dirty="0"/>
          </a:p>
        </p:txBody>
      </p:sp>
      <p:sp>
        <p:nvSpPr>
          <p:cNvPr id="3" name="Flecha derecha 2"/>
          <p:cNvSpPr/>
          <p:nvPr/>
        </p:nvSpPr>
        <p:spPr bwMode="auto">
          <a:xfrm>
            <a:off x="2783933" y="4296939"/>
            <a:ext cx="615800" cy="1539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80499" y="4594933"/>
            <a:ext cx="382595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Master Theorem, Case 2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47345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326819" y="175225"/>
            <a:ext cx="408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latin typeface="Cambria Math"/>
                <a:cs typeface="Cambria Math"/>
              </a:rPr>
              <a:t>T(n) = </a:t>
            </a:r>
            <a:r>
              <a:rPr lang="en-GB" sz="2800" dirty="0" err="1">
                <a:latin typeface="Cambria Math"/>
                <a:cs typeface="Cambria Math"/>
              </a:rPr>
              <a:t>aT</a:t>
            </a:r>
            <a:r>
              <a:rPr lang="en-GB" sz="2800" dirty="0">
                <a:latin typeface="Cambria Math"/>
                <a:cs typeface="Cambria Math"/>
              </a:rPr>
              <a:t>(n/b)+ f(n</a:t>
            </a:r>
            <a:r>
              <a:rPr lang="en-GB" sz="2800" dirty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GB" sz="2400" dirty="0">
                <a:latin typeface="Cambria Math"/>
                <a:cs typeface="Cambria Math"/>
              </a:rPr>
              <a:t>a≥1 and b&gt;1</a:t>
            </a:r>
          </a:p>
          <a:p>
            <a:pPr algn="ctr"/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64170" y="1159166"/>
            <a:ext cx="4001493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1: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f(n)&lt; n 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169558" y="1410132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4172" y="1950056"/>
            <a:ext cx="4001492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2: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f(n)= n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143156" y="2201392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64172" y="2711593"/>
            <a:ext cx="4001492" cy="707886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Case 3:</a:t>
            </a:r>
          </a:p>
          <a:p>
            <a:r>
              <a:rPr lang="en-GB" sz="2000" dirty="0">
                <a:latin typeface="Cambria Math"/>
                <a:ea typeface="Roboto Slab" pitchFamily="2" charset="0"/>
                <a:cs typeface="Cambria Math"/>
              </a:rPr>
              <a:t>f(n)&gt; n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142568" y="2960684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281294" y="1372776"/>
            <a:ext cx="19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(n        )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440433" y="1372776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pic>
        <p:nvPicPr>
          <p:cNvPr id="34" name="Imagen 33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62161" y="1285669"/>
            <a:ext cx="217287" cy="757146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2229984" y="2217702"/>
            <a:ext cx="2255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(n        </a:t>
            </a:r>
            <a:r>
              <a:rPr lang="es-ES" sz="2000" dirty="0" err="1">
                <a:latin typeface="Cambria Math"/>
                <a:cs typeface="Cambria Math"/>
              </a:rPr>
              <a:t>lgn</a:t>
            </a:r>
            <a:r>
              <a:rPr lang="es-ES" sz="2000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371409" y="2182714"/>
            <a:ext cx="104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latin typeface="Cambria Math"/>
                <a:cs typeface="Cambria Math"/>
              </a:rPr>
              <a:t>log</a:t>
            </a:r>
            <a:r>
              <a:rPr lang="es-ES" sz="1400" i="1" baseline="-25000" dirty="0" err="1">
                <a:latin typeface="Cambria Math"/>
                <a:cs typeface="Cambria Math"/>
              </a:rPr>
              <a:t>b</a:t>
            </a:r>
            <a:r>
              <a:rPr lang="es-ES" sz="1400" i="1" dirty="0" err="1">
                <a:latin typeface="Cambria Math"/>
                <a:cs typeface="Cambria Math"/>
              </a:rPr>
              <a:t>a</a:t>
            </a:r>
            <a:endParaRPr lang="es-ES" sz="1400" i="1" dirty="0">
              <a:latin typeface="Cambria Math"/>
              <a:cs typeface="Cambria Math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243943" y="2753071"/>
            <a:ext cx="1754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 Math"/>
                <a:cs typeface="Cambria Math"/>
              </a:rPr>
              <a:t> T(n)=</a:t>
            </a:r>
            <a:r>
              <a:rPr lang="es-ES" sz="2000" dirty="0" err="1">
                <a:latin typeface="Cambria Math"/>
                <a:cs typeface="Cambria Math"/>
              </a:rPr>
              <a:t>Θ</a:t>
            </a:r>
            <a:r>
              <a:rPr lang="es-ES" sz="2000" dirty="0">
                <a:latin typeface="Cambria Math"/>
                <a:cs typeface="Cambria Math"/>
              </a:rPr>
              <a:t>(f(n))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578466" y="3157015"/>
            <a:ext cx="4284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i="1" dirty="0">
                <a:solidFill>
                  <a:srgbClr val="000000"/>
                </a:solidFill>
                <a:latin typeface="Cambria Math"/>
                <a:cs typeface="Cambria Math"/>
              </a:rPr>
              <a:t>and a*f(n/b) ≤ c f(n), c&lt;1 and n </a:t>
            </a:r>
            <a:r>
              <a:rPr lang="es-ES" sz="1200" i="1" dirty="0" err="1">
                <a:solidFill>
                  <a:srgbClr val="000000"/>
                </a:solidFill>
                <a:latin typeface="Cambria Math"/>
                <a:cs typeface="Cambria Math"/>
              </a:rPr>
              <a:t>large</a:t>
            </a:r>
            <a:endParaRPr lang="es-ES" sz="1200" i="1" dirty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pic>
        <p:nvPicPr>
          <p:cNvPr id="39" name="Imagen 38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43486" y="2074561"/>
            <a:ext cx="217287" cy="757146"/>
          </a:xfrm>
          <a:prstGeom prst="rect">
            <a:avLst/>
          </a:prstGeom>
        </p:spPr>
      </p:pic>
      <p:pic>
        <p:nvPicPr>
          <p:cNvPr id="40" name="Imagen 39" descr="arrow.a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8" t="8172" r="22410" b="63506"/>
          <a:stretch/>
        </p:blipFill>
        <p:spPr>
          <a:xfrm rot="16200000">
            <a:off x="1943486" y="2627356"/>
            <a:ext cx="217287" cy="757146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1E44C5C-1C50-9F49-B8CD-3CA7A07529C9}"/>
              </a:ext>
            </a:extLst>
          </p:cNvPr>
          <p:cNvSpPr txBox="1">
            <a:spLocks/>
          </p:cNvSpPr>
          <p:nvPr/>
        </p:nvSpPr>
        <p:spPr bwMode="auto">
          <a:xfrm>
            <a:off x="4085213" y="3862282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D3C2B0E-9094-0140-B082-EE2E096A9563}"/>
              </a:ext>
            </a:extLst>
          </p:cNvPr>
          <p:cNvSpPr txBox="1">
            <a:spLocks/>
          </p:cNvSpPr>
          <p:nvPr/>
        </p:nvSpPr>
        <p:spPr bwMode="auto">
          <a:xfrm>
            <a:off x="7595915" y="3862282"/>
            <a:ext cx="1098586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(</a:t>
            </a:r>
            <a:r>
              <a:rPr lang="en-GB" sz="2000" dirty="0" err="1">
                <a:latin typeface="Roboto Slab" pitchFamily="2" charset="0"/>
                <a:ea typeface="Roboto Slab" pitchFamily="2" charset="0"/>
              </a:rPr>
              <a:t>logN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)</a:t>
            </a:r>
            <a:endParaRPr lang="en-GB" sz="2000" dirty="0"/>
          </a:p>
        </p:txBody>
      </p:sp>
      <p:sp>
        <p:nvSpPr>
          <p:cNvPr id="43" name="Flecha derecha 2">
            <a:extLst>
              <a:ext uri="{FF2B5EF4-FFF2-40B4-BE49-F238E27FC236}">
                <a16:creationId xmlns:a16="http://schemas.microsoft.com/office/drawing/2014/main" id="{5CDF4A49-2D75-D646-B0ED-B40309C41955}"/>
              </a:ext>
            </a:extLst>
          </p:cNvPr>
          <p:cNvSpPr/>
          <p:nvPr/>
        </p:nvSpPr>
        <p:spPr bwMode="auto">
          <a:xfrm>
            <a:off x="6749189" y="4047307"/>
            <a:ext cx="615800" cy="15392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1E283FE-125F-9A46-8F44-C9AF566233E6}"/>
              </a:ext>
            </a:extLst>
          </p:cNvPr>
          <p:cNvSpPr txBox="1">
            <a:spLocks/>
          </p:cNvSpPr>
          <p:nvPr/>
        </p:nvSpPr>
        <p:spPr bwMode="auto">
          <a:xfrm>
            <a:off x="5527298" y="393700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T(N)=T(N/2) + C</a:t>
            </a:r>
            <a:endParaRPr lang="en-GB" sz="20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C973630-5A26-FF49-8B93-F919181DDEC9}"/>
              </a:ext>
            </a:extLst>
          </p:cNvPr>
          <p:cNvSpPr txBox="1">
            <a:spLocks/>
          </p:cNvSpPr>
          <p:nvPr/>
        </p:nvSpPr>
        <p:spPr bwMode="auto">
          <a:xfrm>
            <a:off x="5575895" y="967899"/>
            <a:ext cx="2428979" cy="44324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</a:rPr>
              <a:t>a= 1 and b =2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8BF46-7EA8-0C48-8C74-10C8F4F3C2B2}"/>
                  </a:ext>
                </a:extLst>
              </p:cNvPr>
              <p:cNvSpPr txBox="1"/>
              <p:nvPr/>
            </p:nvSpPr>
            <p:spPr>
              <a:xfrm>
                <a:off x="5575895" y="1772886"/>
                <a:ext cx="3247364" cy="3816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 = 1 = f(n)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8BF46-7EA8-0C48-8C74-10C8F4F3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95" y="1772886"/>
                <a:ext cx="3247364" cy="381643"/>
              </a:xfrm>
              <a:prstGeom prst="rect">
                <a:avLst/>
              </a:prstGeom>
              <a:blipFill>
                <a:blip r:embed="rId3"/>
                <a:stretch>
                  <a:fillRect t="-3226" r="-78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61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T(0)</a:t>
            </a:r>
            <a:endParaRPr lang="en-GB" sz="2000" dirty="0"/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42472" y="468596"/>
            <a:ext cx="226845" cy="27557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0180" y="481562"/>
            <a:ext cx="135808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800" dirty="0"/>
          </a:p>
        </p:txBody>
      </p: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05563" y="660908"/>
            <a:ext cx="226845" cy="275579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07612" y="673874"/>
            <a:ext cx="201685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4</a:t>
            </a:r>
            <a:endParaRPr lang="en-GB" sz="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0655" y="154043"/>
            <a:ext cx="421560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8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8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rot="5400000" flipV="1">
            <a:off x="6385418" y="424668"/>
            <a:ext cx="128351" cy="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>
            <a:stCxn id="24" idx="2"/>
            <a:endCxn id="28" idx="0"/>
          </p:cNvCxnSpPr>
          <p:nvPr/>
        </p:nvCxnSpPr>
        <p:spPr bwMode="auto">
          <a:xfrm>
            <a:off x="6593684" y="60638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5" name="Imagen 4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81863" y="940138"/>
            <a:ext cx="226845" cy="275579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83912" y="953104"/>
            <a:ext cx="201685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800" dirty="0"/>
          </a:p>
        </p:txBody>
      </p:sp>
      <p:cxnSp>
        <p:nvCxnSpPr>
          <p:cNvPr id="47" name="Conector recto de flecha 46"/>
          <p:cNvCxnSpPr>
            <a:endCxn id="45" idx="0"/>
          </p:cNvCxnSpPr>
          <p:nvPr/>
        </p:nvCxnSpPr>
        <p:spPr bwMode="auto">
          <a:xfrm>
            <a:off x="7169984" y="88561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066140" y="1206358"/>
            <a:ext cx="226845" cy="275579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9702" y="1219325"/>
            <a:ext cx="360584" cy="2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10</a:t>
            </a:r>
            <a:endParaRPr lang="en-GB" sz="800" dirty="0"/>
          </a:p>
        </p:txBody>
      </p:sp>
      <p:cxnSp>
        <p:nvCxnSpPr>
          <p:cNvPr id="50" name="Conector recto de flecha 49"/>
          <p:cNvCxnSpPr>
            <a:endCxn id="48" idx="0"/>
          </p:cNvCxnSpPr>
          <p:nvPr/>
        </p:nvCxnSpPr>
        <p:spPr bwMode="auto">
          <a:xfrm>
            <a:off x="7754261" y="115183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12193" y="1457107"/>
            <a:ext cx="226845" cy="275579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14242" y="1470074"/>
            <a:ext cx="366186" cy="2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24</a:t>
            </a:r>
            <a:endParaRPr lang="en-GB" sz="800" dirty="0"/>
          </a:p>
        </p:txBody>
      </p:sp>
      <p:cxnSp>
        <p:nvCxnSpPr>
          <p:cNvPr id="53" name="Conector recto de flecha 52"/>
          <p:cNvCxnSpPr>
            <a:endCxn id="51" idx="0"/>
          </p:cNvCxnSpPr>
          <p:nvPr/>
        </p:nvCxnSpPr>
        <p:spPr bwMode="auto">
          <a:xfrm>
            <a:off x="8300314" y="1402584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ángulo 3"/>
          <p:cNvSpPr/>
          <p:nvPr/>
        </p:nvSpPr>
        <p:spPr>
          <a:xfrm>
            <a:off x="8681304" y="187401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N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 bwMode="auto">
          <a:xfrm>
            <a:off x="6593684" y="154043"/>
            <a:ext cx="2451822" cy="1911053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Elipse 53"/>
          <p:cNvSpPr/>
          <p:nvPr/>
        </p:nvSpPr>
        <p:spPr bwMode="auto">
          <a:xfrm>
            <a:off x="5283041" y="624938"/>
            <a:ext cx="1037614" cy="1305376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153997" y="1745648"/>
            <a:ext cx="3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0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3F4F1-A1B1-A243-8B8F-3E517CA2C4F2}"/>
              </a:ext>
            </a:extLst>
          </p:cNvPr>
          <p:cNvSpPr txBox="1"/>
          <p:nvPr/>
        </p:nvSpPr>
        <p:spPr>
          <a:xfrm>
            <a:off x="6437950" y="224448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Skewed binary search  trees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29CBA-A5CB-394D-B1F6-46100DA7CB4D}"/>
              </a:ext>
            </a:extLst>
          </p:cNvPr>
          <p:cNvSpPr txBox="1"/>
          <p:nvPr/>
        </p:nvSpPr>
        <p:spPr>
          <a:xfrm>
            <a:off x="365760" y="225911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17C3C-AF06-2242-B37F-8822F8B2A7EF}"/>
              </a:ext>
            </a:extLst>
          </p:cNvPr>
          <p:cNvSpPr txBox="1"/>
          <p:nvPr/>
        </p:nvSpPr>
        <p:spPr>
          <a:xfrm>
            <a:off x="1033265" y="4352449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you think the complexity  on inserting an element to this tree? </a:t>
            </a:r>
          </a:p>
        </p:txBody>
      </p:sp>
    </p:spTree>
    <p:extLst>
      <p:ext uri="{BB962C8B-B14F-4D97-AF65-F5344CB8AC3E}">
        <p14:creationId xmlns:p14="http://schemas.microsoft.com/office/powerpoint/2010/main" val="2292146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  <p:sp>
        <p:nvSpPr>
          <p:cNvPr id="2" name="Cerrar corchete 1"/>
          <p:cNvSpPr/>
          <p:nvPr/>
        </p:nvSpPr>
        <p:spPr bwMode="auto">
          <a:xfrm rot="16200000">
            <a:off x="2392749" y="-152717"/>
            <a:ext cx="179608" cy="2296211"/>
          </a:xfrm>
          <a:prstGeom prst="rightBracke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11468" y="462340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4515873" y="2846001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03721" y="2624379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T(N)</a:t>
            </a:r>
            <a:endParaRPr lang="en-GB" sz="2000" dirty="0"/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4591298" y="3388817"/>
            <a:ext cx="9878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579146" y="3167195"/>
            <a:ext cx="962188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T(0)</a:t>
            </a:r>
            <a:endParaRPr lang="en-GB" sz="2000" dirty="0"/>
          </a:p>
        </p:txBody>
      </p:sp>
      <p:pic>
        <p:nvPicPr>
          <p:cNvPr id="24" name="Imagen 2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342472" y="468596"/>
            <a:ext cx="226845" cy="27557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70180" y="481562"/>
            <a:ext cx="135808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</a:t>
            </a:r>
            <a:endParaRPr lang="en-GB" sz="800" dirty="0"/>
          </a:p>
        </p:txBody>
      </p:sp>
      <p:pic>
        <p:nvPicPr>
          <p:cNvPr id="28" name="Imagen 2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05563" y="660908"/>
            <a:ext cx="226845" cy="275579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07612" y="673874"/>
            <a:ext cx="201685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4</a:t>
            </a:r>
            <a:endParaRPr lang="en-GB" sz="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320655" y="154043"/>
            <a:ext cx="421560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8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800" dirty="0"/>
          </a:p>
        </p:txBody>
      </p:sp>
      <p:cxnSp>
        <p:nvCxnSpPr>
          <p:cNvPr id="35" name="Conector recto de flecha 34"/>
          <p:cNvCxnSpPr/>
          <p:nvPr/>
        </p:nvCxnSpPr>
        <p:spPr bwMode="auto">
          <a:xfrm rot="5400000" flipV="1">
            <a:off x="6385418" y="424668"/>
            <a:ext cx="128351" cy="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Conector recto de flecha 36"/>
          <p:cNvCxnSpPr>
            <a:stCxn id="24" idx="2"/>
            <a:endCxn id="28" idx="0"/>
          </p:cNvCxnSpPr>
          <p:nvPr/>
        </p:nvCxnSpPr>
        <p:spPr bwMode="auto">
          <a:xfrm>
            <a:off x="6593684" y="60638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5" name="Imagen 4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481863" y="940138"/>
            <a:ext cx="226845" cy="275579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83912" y="953104"/>
            <a:ext cx="201685" cy="25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7</a:t>
            </a:r>
            <a:endParaRPr lang="en-GB" sz="800" dirty="0"/>
          </a:p>
        </p:txBody>
      </p:sp>
      <p:cxnSp>
        <p:nvCxnSpPr>
          <p:cNvPr id="47" name="Conector recto de flecha 46"/>
          <p:cNvCxnSpPr>
            <a:endCxn id="45" idx="0"/>
          </p:cNvCxnSpPr>
          <p:nvPr/>
        </p:nvCxnSpPr>
        <p:spPr bwMode="auto">
          <a:xfrm>
            <a:off x="7169984" y="88561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8" name="Imagen 47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066140" y="1206358"/>
            <a:ext cx="226845" cy="275579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9702" y="1219325"/>
            <a:ext cx="360584" cy="2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10</a:t>
            </a:r>
            <a:endParaRPr lang="en-GB" sz="800" dirty="0"/>
          </a:p>
        </p:txBody>
      </p:sp>
      <p:cxnSp>
        <p:nvCxnSpPr>
          <p:cNvPr id="50" name="Conector recto de flecha 49"/>
          <p:cNvCxnSpPr>
            <a:endCxn id="48" idx="0"/>
          </p:cNvCxnSpPr>
          <p:nvPr/>
        </p:nvCxnSpPr>
        <p:spPr bwMode="auto">
          <a:xfrm>
            <a:off x="7754261" y="1151835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612193" y="1457107"/>
            <a:ext cx="226845" cy="275579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14242" y="1470074"/>
            <a:ext cx="366186" cy="2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800" dirty="0">
                <a:latin typeface="Roboto Slab" pitchFamily="2" charset="0"/>
                <a:ea typeface="Roboto Slab" pitchFamily="2" charset="0"/>
              </a:rPr>
              <a:t>24</a:t>
            </a:r>
            <a:endParaRPr lang="en-GB" sz="800" dirty="0"/>
          </a:p>
        </p:txBody>
      </p:sp>
      <p:cxnSp>
        <p:nvCxnSpPr>
          <p:cNvPr id="53" name="Conector recto de flecha 52"/>
          <p:cNvCxnSpPr>
            <a:endCxn id="51" idx="0"/>
          </p:cNvCxnSpPr>
          <p:nvPr/>
        </p:nvCxnSpPr>
        <p:spPr bwMode="auto">
          <a:xfrm>
            <a:off x="8300314" y="1402584"/>
            <a:ext cx="287512" cy="192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ángulo 3"/>
          <p:cNvSpPr/>
          <p:nvPr/>
        </p:nvSpPr>
        <p:spPr>
          <a:xfrm>
            <a:off x="8681304" y="187401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N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 bwMode="auto">
          <a:xfrm>
            <a:off x="6593684" y="154043"/>
            <a:ext cx="2451822" cy="1911053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Elipse 53"/>
          <p:cNvSpPr/>
          <p:nvPr/>
        </p:nvSpPr>
        <p:spPr bwMode="auto">
          <a:xfrm>
            <a:off x="5283041" y="624938"/>
            <a:ext cx="1037614" cy="1305376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153997" y="1745648"/>
            <a:ext cx="31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0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3F4F1-A1B1-A243-8B8F-3E517CA2C4F2}"/>
              </a:ext>
            </a:extLst>
          </p:cNvPr>
          <p:cNvSpPr txBox="1"/>
          <p:nvPr/>
        </p:nvSpPr>
        <p:spPr>
          <a:xfrm>
            <a:off x="6437950" y="224448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Skewed binary search  trees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29CBA-A5CB-394D-B1F6-46100DA7CB4D}"/>
              </a:ext>
            </a:extLst>
          </p:cNvPr>
          <p:cNvSpPr txBox="1"/>
          <p:nvPr/>
        </p:nvSpPr>
        <p:spPr>
          <a:xfrm>
            <a:off x="365760" y="225911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17C3C-AF06-2242-B37F-8822F8B2A7EF}"/>
              </a:ext>
            </a:extLst>
          </p:cNvPr>
          <p:cNvSpPr txBox="1"/>
          <p:nvPr/>
        </p:nvSpPr>
        <p:spPr>
          <a:xfrm>
            <a:off x="1033265" y="4352449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 is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US" dirty="0"/>
              <a:t>(height).  = </a:t>
            </a:r>
            <a:r>
              <a:rPr lang="en-GB" dirty="0" err="1">
                <a:latin typeface="Roboto Slab" pitchFamily="2" charset="0"/>
                <a:ea typeface="Roboto Slab" pitchFamily="2" charset="0"/>
              </a:rPr>
              <a:t>Θ</a:t>
            </a:r>
            <a:r>
              <a:rPr lang="en-GB" dirty="0">
                <a:latin typeface="Roboto Slab" pitchFamily="2" charset="0"/>
                <a:ea typeface="Roboto Slab" pitchFamily="2" charset="0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6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E457B7-0B84-0C43-AD90-34481DC57660}"/>
              </a:ext>
            </a:extLst>
          </p:cNvPr>
          <p:cNvSpPr txBox="1"/>
          <p:nvPr/>
        </p:nvSpPr>
        <p:spPr>
          <a:xfrm>
            <a:off x="505609" y="333487"/>
            <a:ext cx="402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case: Skewed by binary search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6106C-2EF3-A546-B535-4BAAE49CDC3C}"/>
              </a:ext>
            </a:extLst>
          </p:cNvPr>
          <p:cNvSpPr txBox="1"/>
          <p:nvPr/>
        </p:nvSpPr>
        <p:spPr>
          <a:xfrm>
            <a:off x="2173045" y="1258645"/>
            <a:ext cx="5441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won’t enjoy the benefits that binary tree offers when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searching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</a:t>
            </a:r>
          </a:p>
        </p:txBody>
      </p:sp>
    </p:spTree>
    <p:extLst>
      <p:ext uri="{BB962C8B-B14F-4D97-AF65-F5344CB8AC3E}">
        <p14:creationId xmlns:p14="http://schemas.microsoft.com/office/powerpoint/2010/main" val="2934067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/>
          <p:cNvGrpSpPr/>
          <p:nvPr/>
        </p:nvGrpSpPr>
        <p:grpSpPr>
          <a:xfrm>
            <a:off x="119043" y="1406705"/>
            <a:ext cx="3960637" cy="2184765"/>
            <a:chOff x="1657951" y="2533392"/>
            <a:chExt cx="6116139" cy="2353518"/>
          </a:xfrm>
        </p:grpSpPr>
        <p:pic>
          <p:nvPicPr>
            <p:cNvPr id="33" name="Imagen 3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763609" y="4288431"/>
              <a:ext cx="396386" cy="607701"/>
            </a:xfrm>
            <a:prstGeom prst="rect">
              <a:avLst/>
            </a:prstGeom>
          </p:spPr>
        </p:pic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72786" y="4429437"/>
              <a:ext cx="299480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200" dirty="0"/>
            </a:p>
          </p:txBody>
        </p:sp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669806" y="3463204"/>
              <a:ext cx="396386" cy="607701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78983" y="3548939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200" dirty="0"/>
            </a:p>
          </p:txBody>
        </p:sp>
        <p:pic>
          <p:nvPicPr>
            <p:cNvPr id="40" name="Imagen 3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3589494" y="4288431"/>
              <a:ext cx="396386" cy="607701"/>
            </a:xfrm>
            <a:prstGeom prst="rect">
              <a:avLst/>
            </a:prstGeom>
          </p:spPr>
        </p:pic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8671" y="4415619"/>
              <a:ext cx="299480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200" dirty="0"/>
            </a:p>
          </p:txBody>
        </p:sp>
        <p:pic>
          <p:nvPicPr>
            <p:cNvPr id="42" name="Imagen 41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466027" y="3019960"/>
              <a:ext cx="396386" cy="607701"/>
            </a:xfrm>
            <a:prstGeom prst="rect">
              <a:avLst/>
            </a:prstGeom>
          </p:spPr>
        </p:pic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75204" y="3105695"/>
              <a:ext cx="299481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200" dirty="0"/>
            </a:p>
          </p:txBody>
        </p:sp>
        <p:pic>
          <p:nvPicPr>
            <p:cNvPr id="44" name="Imagen 43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5397688" y="4315777"/>
              <a:ext cx="396386" cy="607701"/>
            </a:xfrm>
            <a:prstGeom prst="rect">
              <a:avLst/>
            </a:prstGeom>
          </p:spPr>
        </p:pic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33326" y="4456785"/>
              <a:ext cx="606027" cy="4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200" dirty="0"/>
            </a:p>
          </p:txBody>
        </p:sp>
        <p:pic>
          <p:nvPicPr>
            <p:cNvPr id="57" name="Imagen 5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6273545" y="3535314"/>
              <a:ext cx="396386" cy="607701"/>
            </a:xfrm>
            <a:prstGeom prst="rect">
              <a:avLst/>
            </a:prstGeom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43101" y="3676320"/>
              <a:ext cx="532488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200" dirty="0"/>
            </a:p>
          </p:txBody>
        </p:sp>
        <p:pic>
          <p:nvPicPr>
            <p:cNvPr id="59" name="Imagen 5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7212614" y="4288842"/>
              <a:ext cx="396386" cy="607701"/>
            </a:xfrm>
            <a:prstGeom prst="rect">
              <a:avLst/>
            </a:prstGeom>
          </p:spPr>
        </p:pic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11484" y="4443665"/>
              <a:ext cx="662606" cy="44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2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200" dirty="0"/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5994" y="2533392"/>
              <a:ext cx="929613" cy="443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200" dirty="0"/>
            </a:p>
          </p:txBody>
        </p:sp>
        <p:cxnSp>
          <p:nvCxnSpPr>
            <p:cNvPr id="62" name="Conector recto de flecha 61"/>
            <p:cNvCxnSpPr/>
            <p:nvPr/>
          </p:nvCxnSpPr>
          <p:spPr bwMode="auto">
            <a:xfrm rot="5400000" flipV="1">
              <a:off x="4538186" y="3006145"/>
              <a:ext cx="224280" cy="12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Conector recto de flecha 62"/>
            <p:cNvCxnSpPr>
              <a:stCxn id="42" idx="0"/>
              <a:endCxn id="38" idx="2"/>
            </p:cNvCxnSpPr>
            <p:nvPr/>
          </p:nvCxnSpPr>
          <p:spPr bwMode="auto">
            <a:xfrm flipH="1">
              <a:off x="3171850" y="3323811"/>
              <a:ext cx="1188520" cy="44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Conector recto de flecha 63"/>
            <p:cNvCxnSpPr>
              <a:stCxn id="42" idx="2"/>
              <a:endCxn id="57" idx="0"/>
            </p:cNvCxnSpPr>
            <p:nvPr/>
          </p:nvCxnSpPr>
          <p:spPr bwMode="auto">
            <a:xfrm>
              <a:off x="4968071" y="3323811"/>
              <a:ext cx="1199817" cy="5153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Conector recto de flecha 64"/>
            <p:cNvCxnSpPr>
              <a:stCxn id="39" idx="2"/>
              <a:endCxn id="36" idx="0"/>
            </p:cNvCxnSpPr>
            <p:nvPr/>
          </p:nvCxnSpPr>
          <p:spPr bwMode="auto">
            <a:xfrm flipH="1">
              <a:off x="1922527" y="3992183"/>
              <a:ext cx="906197" cy="437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Conector recto de flecha 65"/>
            <p:cNvCxnSpPr>
              <a:stCxn id="39" idx="2"/>
              <a:endCxn id="41" idx="0"/>
            </p:cNvCxnSpPr>
            <p:nvPr/>
          </p:nvCxnSpPr>
          <p:spPr bwMode="auto">
            <a:xfrm>
              <a:off x="2828724" y="3992183"/>
              <a:ext cx="919688" cy="423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Conector recto de flecha 66"/>
            <p:cNvCxnSpPr>
              <a:stCxn id="58" idx="2"/>
              <a:endCxn id="56" idx="0"/>
            </p:cNvCxnSpPr>
            <p:nvPr/>
          </p:nvCxnSpPr>
          <p:spPr bwMode="auto">
            <a:xfrm flipH="1">
              <a:off x="5636340" y="4119563"/>
              <a:ext cx="873005" cy="3372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onector recto de flecha 67"/>
            <p:cNvCxnSpPr>
              <a:endCxn id="60" idx="0"/>
            </p:cNvCxnSpPr>
            <p:nvPr/>
          </p:nvCxnSpPr>
          <p:spPr bwMode="auto">
            <a:xfrm>
              <a:off x="6572365" y="4133382"/>
              <a:ext cx="870423" cy="310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754E89-538E-4F47-8374-9AACB6EEB8B5}"/>
              </a:ext>
            </a:extLst>
          </p:cNvPr>
          <p:cNvSpPr txBox="1"/>
          <p:nvPr/>
        </p:nvSpPr>
        <p:spPr>
          <a:xfrm>
            <a:off x="4367605" y="419548"/>
            <a:ext cx="4326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Inserting a binary an element in a binary tree</a:t>
            </a:r>
          </a:p>
          <a:p>
            <a:r>
              <a:rPr lang="en-US" dirty="0"/>
              <a:t>Insertion pseudocode</a:t>
            </a:r>
          </a:p>
          <a:p>
            <a:r>
              <a:rPr lang="en-US" dirty="0"/>
              <a:t>Complexity of inserting a  new node!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Hierarchical Organisation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BINARY SEARCH TREE</a:t>
            </a:r>
            <a:endParaRPr lang="en-GB" sz="2000" dirty="0"/>
          </a:p>
        </p:txBody>
      </p:sp>
      <p:grpSp>
        <p:nvGrpSpPr>
          <p:cNvPr id="64" name="Agrupar 63"/>
          <p:cNvGrpSpPr/>
          <p:nvPr/>
        </p:nvGrpSpPr>
        <p:grpSpPr>
          <a:xfrm>
            <a:off x="136723" y="2098783"/>
            <a:ext cx="3013772" cy="1520945"/>
            <a:chOff x="-68542" y="2105725"/>
            <a:chExt cx="3482297" cy="1520945"/>
          </a:xfrm>
        </p:grpSpPr>
        <p:pic>
          <p:nvPicPr>
            <p:cNvPr id="79" name="Imagen 78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80" name="Imagen 79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945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000" dirty="0"/>
            </a:p>
          </p:txBody>
        </p: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6920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000" dirty="0"/>
            </a:p>
          </p:txBody>
        </p:sp>
        <p:pic>
          <p:nvPicPr>
            <p:cNvPr id="83" name="Imagen 8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256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000" dirty="0"/>
            </a:p>
          </p:txBody>
        </p:sp>
        <p:pic>
          <p:nvPicPr>
            <p:cNvPr id="85" name="Imagen 8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1692" y="2482317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000" dirty="0"/>
            </a:p>
          </p:txBody>
        </p:sp>
        <p:pic>
          <p:nvPicPr>
            <p:cNvPr id="87" name="Imagen 8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91" name="Imagen 9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1157" y="2824819"/>
              <a:ext cx="484237" cy="29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9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900" dirty="0"/>
            </a:p>
          </p:txBody>
        </p:sp>
        <p:pic>
          <p:nvPicPr>
            <p:cNvPr id="93" name="Imagen 9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1210" y="2105725"/>
              <a:ext cx="514833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000" dirty="0"/>
            </a:p>
          </p:txBody>
        </p:sp>
        <p:cxnSp>
          <p:nvCxnSpPr>
            <p:cNvPr id="95" name="Conector recto de flecha 94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Conector recto de flecha 95"/>
            <p:cNvCxnSpPr>
              <a:stCxn id="85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Conector recto de flecha 96"/>
            <p:cNvCxnSpPr>
              <a:stCxn id="85" idx="2"/>
              <a:endCxn id="91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ector recto de flecha 97"/>
            <p:cNvCxnSpPr>
              <a:stCxn id="82" idx="2"/>
              <a:endCxn id="81" idx="0"/>
            </p:cNvCxnSpPr>
            <p:nvPr/>
          </p:nvCxnSpPr>
          <p:spPr bwMode="auto">
            <a:xfrm flipH="1">
              <a:off x="77984" y="3065652"/>
              <a:ext cx="501864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ector recto de flecha 98"/>
            <p:cNvCxnSpPr>
              <a:stCxn id="82" idx="2"/>
              <a:endCxn id="84" idx="0"/>
            </p:cNvCxnSpPr>
            <p:nvPr/>
          </p:nvCxnSpPr>
          <p:spPr bwMode="auto">
            <a:xfrm>
              <a:off x="579848" y="3065652"/>
              <a:ext cx="509336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 bwMode="auto">
            <a:xfrm flipH="1">
              <a:off x="2051643" y="3093023"/>
              <a:ext cx="553170" cy="2221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ector recto de flecha 107"/>
            <p:cNvCxnSpPr/>
            <p:nvPr/>
          </p:nvCxnSpPr>
          <p:spPr bwMode="auto">
            <a:xfrm>
              <a:off x="2624503" y="3095379"/>
              <a:ext cx="423826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67122" y="3335003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000" dirty="0"/>
            </a:p>
          </p:txBody>
        </p:sp>
        <p:sp>
          <p:nvSpPr>
            <p:cNvPr id="11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5230" y="3317278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1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Hierarchical Organisation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BINARY SEARCH TREE</a:t>
            </a:r>
            <a:endParaRPr lang="en-GB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150654" y="2067244"/>
            <a:ext cx="3013772" cy="1520945"/>
            <a:chOff x="-68542" y="2105725"/>
            <a:chExt cx="3482297" cy="1520945"/>
          </a:xfrm>
        </p:grpSpPr>
        <p:pic>
          <p:nvPicPr>
            <p:cNvPr id="37" name="Imagen 3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945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000" dirty="0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6920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000" dirty="0"/>
            </a:p>
          </p:txBody>
        </p: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256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000" dirty="0"/>
            </a:p>
          </p:txBody>
        </p:sp>
        <p:pic>
          <p:nvPicPr>
            <p:cNvPr id="43" name="Imagen 4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1692" y="2482317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000" dirty="0"/>
            </a:p>
          </p:txBody>
        </p:sp>
        <p:pic>
          <p:nvPicPr>
            <p:cNvPr id="45" name="Imagen 4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46" name="Imagen 4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29123" y="2821436"/>
              <a:ext cx="45251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000" dirty="0"/>
            </a:p>
          </p:txBody>
        </p:sp>
        <p:pic>
          <p:nvPicPr>
            <p:cNvPr id="48" name="Imagen 4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1210" y="2105725"/>
              <a:ext cx="514833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000" dirty="0"/>
            </a:p>
          </p:txBody>
        </p:sp>
        <p:cxnSp>
          <p:nvCxnSpPr>
            <p:cNvPr id="50" name="Conector recto de flecha 49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de flecha 50"/>
            <p:cNvCxnSpPr>
              <a:stCxn id="43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ector recto de flecha 51"/>
            <p:cNvCxnSpPr>
              <a:stCxn id="43" idx="2"/>
              <a:endCxn id="46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de flecha 54"/>
            <p:cNvCxnSpPr>
              <a:stCxn id="40" idx="2"/>
              <a:endCxn id="39" idx="0"/>
            </p:cNvCxnSpPr>
            <p:nvPr/>
          </p:nvCxnSpPr>
          <p:spPr bwMode="auto">
            <a:xfrm flipH="1">
              <a:off x="77984" y="3065652"/>
              <a:ext cx="501864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Conector recto de flecha 55"/>
            <p:cNvCxnSpPr>
              <a:stCxn id="40" idx="2"/>
              <a:endCxn id="42" idx="0"/>
            </p:cNvCxnSpPr>
            <p:nvPr/>
          </p:nvCxnSpPr>
          <p:spPr bwMode="auto">
            <a:xfrm>
              <a:off x="579848" y="3065652"/>
              <a:ext cx="509336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de flecha 57"/>
            <p:cNvCxnSpPr>
              <a:cxnSpLocks/>
              <a:stCxn id="47" idx="2"/>
            </p:cNvCxnSpPr>
            <p:nvPr/>
          </p:nvCxnSpPr>
          <p:spPr bwMode="auto">
            <a:xfrm flipH="1">
              <a:off x="2063858" y="3113103"/>
              <a:ext cx="591520" cy="2219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Conector recto de flecha 60"/>
            <p:cNvCxnSpPr/>
            <p:nvPr/>
          </p:nvCxnSpPr>
          <p:spPr bwMode="auto">
            <a:xfrm>
              <a:off x="2655378" y="3104519"/>
              <a:ext cx="423826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67122" y="3335003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000" dirty="0"/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5230" y="3317278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000" dirty="0"/>
            </a:p>
          </p:txBody>
        </p:sp>
      </p:grpSp>
      <p:sp>
        <p:nvSpPr>
          <p:cNvPr id="3" name="Triángulo isósceles 2"/>
          <p:cNvSpPr/>
          <p:nvPr/>
        </p:nvSpPr>
        <p:spPr bwMode="auto">
          <a:xfrm>
            <a:off x="38488" y="2587363"/>
            <a:ext cx="1346852" cy="1000826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6645" y="2279432"/>
            <a:ext cx="12708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29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Hierarchical Organisation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BINARY SEARCH TREE</a:t>
            </a:r>
            <a:endParaRPr lang="en-GB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136723" y="2105725"/>
            <a:ext cx="3013772" cy="1520945"/>
            <a:chOff x="-68542" y="2105725"/>
            <a:chExt cx="3482297" cy="1520945"/>
          </a:xfrm>
        </p:grpSpPr>
        <p:pic>
          <p:nvPicPr>
            <p:cNvPr id="37" name="Imagen 3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945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000" dirty="0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6920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000" dirty="0"/>
            </a:p>
          </p:txBody>
        </p: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256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000" dirty="0"/>
            </a:p>
          </p:txBody>
        </p:sp>
        <p:pic>
          <p:nvPicPr>
            <p:cNvPr id="43" name="Imagen 4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1692" y="2482317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000" dirty="0"/>
            </a:p>
          </p:txBody>
        </p:sp>
        <p:pic>
          <p:nvPicPr>
            <p:cNvPr id="45" name="Imagen 4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46" name="Imagen 4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3"/>
            </a:xfrm>
            <a:prstGeom prst="rect">
              <a:avLst/>
            </a:prstGeom>
          </p:spPr>
        </p:pic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5864" y="2832237"/>
              <a:ext cx="45251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000" dirty="0"/>
            </a:p>
          </p:txBody>
        </p:sp>
        <p:pic>
          <p:nvPicPr>
            <p:cNvPr id="48" name="Imagen 4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1210" y="2105725"/>
              <a:ext cx="514833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000" dirty="0"/>
            </a:p>
          </p:txBody>
        </p:sp>
        <p:cxnSp>
          <p:nvCxnSpPr>
            <p:cNvPr id="50" name="Conector recto de flecha 49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de flecha 50"/>
            <p:cNvCxnSpPr>
              <a:stCxn id="43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ector recto de flecha 51"/>
            <p:cNvCxnSpPr>
              <a:stCxn id="43" idx="2"/>
              <a:endCxn id="46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de flecha 54"/>
            <p:cNvCxnSpPr>
              <a:stCxn id="40" idx="2"/>
              <a:endCxn id="39" idx="0"/>
            </p:cNvCxnSpPr>
            <p:nvPr/>
          </p:nvCxnSpPr>
          <p:spPr bwMode="auto">
            <a:xfrm flipH="1">
              <a:off x="77984" y="3065652"/>
              <a:ext cx="501864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Conector recto de flecha 55"/>
            <p:cNvCxnSpPr>
              <a:stCxn id="40" idx="2"/>
              <a:endCxn id="42" idx="0"/>
            </p:cNvCxnSpPr>
            <p:nvPr/>
          </p:nvCxnSpPr>
          <p:spPr bwMode="auto">
            <a:xfrm>
              <a:off x="579848" y="3065652"/>
              <a:ext cx="509336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de flecha 57"/>
            <p:cNvCxnSpPr>
              <a:cxnSpLocks/>
              <a:stCxn id="47" idx="2"/>
            </p:cNvCxnSpPr>
            <p:nvPr/>
          </p:nvCxnSpPr>
          <p:spPr bwMode="auto">
            <a:xfrm flipH="1">
              <a:off x="1990600" y="3123904"/>
              <a:ext cx="591520" cy="2219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Conector recto de flecha 60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67122" y="3335003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000" dirty="0"/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5230" y="3317278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000" dirty="0"/>
            </a:p>
          </p:txBody>
        </p:sp>
      </p:grpSp>
      <p:sp>
        <p:nvSpPr>
          <p:cNvPr id="3" name="Triángulo isósceles 2"/>
          <p:cNvSpPr/>
          <p:nvPr/>
        </p:nvSpPr>
        <p:spPr bwMode="auto">
          <a:xfrm>
            <a:off x="38488" y="2587363"/>
            <a:ext cx="1346852" cy="1000826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6645" y="2279432"/>
            <a:ext cx="12708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  <p:sp>
        <p:nvSpPr>
          <p:cNvPr id="34" name="Triángulo isósceles 33"/>
          <p:cNvSpPr/>
          <p:nvPr/>
        </p:nvSpPr>
        <p:spPr bwMode="auto">
          <a:xfrm>
            <a:off x="1803643" y="2623491"/>
            <a:ext cx="1346852" cy="1000826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75709" y="2268379"/>
            <a:ext cx="12708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2721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1309368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Hierarchical Organisation</a:t>
            </a:r>
            <a:endParaRPr lang="en-GB" sz="2000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0983" y="1315620"/>
            <a:ext cx="216247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Data Manipulation</a:t>
            </a:r>
            <a:endParaRPr lang="en-GB" sz="2000" dirty="0"/>
          </a:p>
        </p:txBody>
      </p:sp>
      <p:cxnSp>
        <p:nvCxnSpPr>
          <p:cNvPr id="9" name="Conector recto 8"/>
          <p:cNvCxnSpPr/>
          <p:nvPr/>
        </p:nvCxnSpPr>
        <p:spPr bwMode="auto">
          <a:xfrm flipV="1">
            <a:off x="1067419" y="1100483"/>
            <a:ext cx="2675304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>
            <a:off x="1075116" y="1092786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de flecha 58"/>
          <p:cNvCxnSpPr/>
          <p:nvPr/>
        </p:nvCxnSpPr>
        <p:spPr bwMode="auto">
          <a:xfrm>
            <a:off x="3736602" y="1099038"/>
            <a:ext cx="6121" cy="208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>
            <a:off x="2424646" y="924769"/>
            <a:ext cx="0" cy="168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15505" y="481525"/>
            <a:ext cx="341828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BINARY SEARCH TREE</a:t>
            </a:r>
            <a:endParaRPr lang="en-GB" sz="20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136723" y="2105725"/>
            <a:ext cx="3013772" cy="1520945"/>
            <a:chOff x="-68542" y="2105725"/>
            <a:chExt cx="3482297" cy="1520945"/>
          </a:xfrm>
        </p:grpSpPr>
        <p:pic>
          <p:nvPicPr>
            <p:cNvPr id="37" name="Imagen 36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464397" y="2749234"/>
              <a:ext cx="260834" cy="336553"/>
            </a:xfrm>
            <a:prstGeom prst="rect">
              <a:avLst/>
            </a:prstGeom>
          </p:spPr>
        </p:pic>
        <p:pic>
          <p:nvPicPr>
            <p:cNvPr id="38" name="Imagen 3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-30682" y="3292258"/>
              <a:ext cx="260834" cy="336553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945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</a:t>
              </a:r>
              <a:endParaRPr lang="en-GB" sz="1000" dirty="0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6920" y="2773985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3</a:t>
              </a:r>
              <a:endParaRPr lang="en-GB" sz="1000" dirty="0"/>
            </a:p>
          </p:txBody>
        </p:sp>
        <p:pic>
          <p:nvPicPr>
            <p:cNvPr id="41" name="Imagen 40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980519" y="3292258"/>
              <a:ext cx="260834" cy="336553"/>
            </a:xfrm>
            <a:prstGeom prst="rect">
              <a:avLst/>
            </a:prstGeom>
          </p:spPr>
        </p:pic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256" y="3317008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7</a:t>
              </a:r>
              <a:endParaRPr lang="en-GB" sz="1000" dirty="0"/>
            </a:p>
          </p:txBody>
        </p:sp>
        <p:pic>
          <p:nvPicPr>
            <p:cNvPr id="43" name="Imagen 42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465955" y="2457567"/>
              <a:ext cx="260834" cy="336553"/>
            </a:xfrm>
            <a:prstGeom prst="rect">
              <a:avLst/>
            </a:prstGeom>
          </p:spPr>
        </p:pic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1692" y="2482317"/>
              <a:ext cx="165857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8</a:t>
              </a:r>
              <a:endParaRPr lang="en-GB" sz="1000" dirty="0"/>
            </a:p>
          </p:txBody>
        </p:sp>
        <p:pic>
          <p:nvPicPr>
            <p:cNvPr id="45" name="Imagen 44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1981922" y="3310252"/>
              <a:ext cx="260834" cy="336553"/>
            </a:xfrm>
            <a:prstGeom prst="rect">
              <a:avLst/>
            </a:prstGeom>
          </p:spPr>
        </p:pic>
        <p:pic>
          <p:nvPicPr>
            <p:cNvPr id="46" name="Imagen 45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466983" y="2796685"/>
              <a:ext cx="260834" cy="336554"/>
            </a:xfrm>
            <a:prstGeom prst="rect">
              <a:avLst/>
            </a:prstGeom>
          </p:spPr>
        </p:pic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07115" y="2832237"/>
              <a:ext cx="452511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n-GB" sz="1000" dirty="0"/>
            </a:p>
          </p:txBody>
        </p:sp>
        <p:pic>
          <p:nvPicPr>
            <p:cNvPr id="48" name="Imagen 47" descr="box_template.ai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3" t="29236" r="44932" b="50518"/>
            <a:stretch/>
          </p:blipFill>
          <p:spPr>
            <a:xfrm rot="16200000">
              <a:off x="2987053" y="3292528"/>
              <a:ext cx="260834" cy="336553"/>
            </a:xfrm>
            <a:prstGeom prst="rect">
              <a:avLst/>
            </a:prstGeom>
          </p:spPr>
        </p:pic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1210" y="2105725"/>
              <a:ext cx="514833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n-GB" sz="10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n-GB" sz="1000" dirty="0"/>
            </a:p>
          </p:txBody>
        </p:sp>
        <p:cxnSp>
          <p:nvCxnSpPr>
            <p:cNvPr id="50" name="Conector recto de flecha 49"/>
            <p:cNvCxnSpPr/>
            <p:nvPr/>
          </p:nvCxnSpPr>
          <p:spPr bwMode="auto">
            <a:xfrm rot="5400000" flipV="1">
              <a:off x="1514885" y="2416877"/>
              <a:ext cx="147583" cy="7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Conector recto de flecha 50"/>
            <p:cNvCxnSpPr>
              <a:stCxn id="43" idx="0"/>
            </p:cNvCxnSpPr>
            <p:nvPr/>
          </p:nvCxnSpPr>
          <p:spPr bwMode="auto">
            <a:xfrm flipH="1">
              <a:off x="769876" y="2625844"/>
              <a:ext cx="658219" cy="2916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ector recto de flecha 51"/>
            <p:cNvCxnSpPr>
              <a:cxnSpLocks/>
              <a:stCxn id="43" idx="2"/>
              <a:endCxn id="46" idx="0"/>
            </p:cNvCxnSpPr>
            <p:nvPr/>
          </p:nvCxnSpPr>
          <p:spPr bwMode="auto">
            <a:xfrm>
              <a:off x="1764648" y="2625844"/>
              <a:ext cx="664475" cy="3391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ector recto de flecha 54"/>
            <p:cNvCxnSpPr>
              <a:stCxn id="40" idx="2"/>
              <a:endCxn id="39" idx="0"/>
            </p:cNvCxnSpPr>
            <p:nvPr/>
          </p:nvCxnSpPr>
          <p:spPr bwMode="auto">
            <a:xfrm flipH="1">
              <a:off x="77984" y="3065652"/>
              <a:ext cx="501864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Conector recto de flecha 55"/>
            <p:cNvCxnSpPr>
              <a:stCxn id="40" idx="2"/>
              <a:endCxn id="42" idx="0"/>
            </p:cNvCxnSpPr>
            <p:nvPr/>
          </p:nvCxnSpPr>
          <p:spPr bwMode="auto">
            <a:xfrm>
              <a:off x="579848" y="3065652"/>
              <a:ext cx="509336" cy="251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Conector recto de flecha 57"/>
            <p:cNvCxnSpPr>
              <a:cxnSpLocks/>
              <a:stCxn id="47" idx="2"/>
            </p:cNvCxnSpPr>
            <p:nvPr/>
          </p:nvCxnSpPr>
          <p:spPr bwMode="auto">
            <a:xfrm flipH="1">
              <a:off x="2041850" y="3123904"/>
              <a:ext cx="591520" cy="2219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Conector recto de flecha 60"/>
            <p:cNvCxnSpPr/>
            <p:nvPr/>
          </p:nvCxnSpPr>
          <p:spPr bwMode="auto">
            <a:xfrm>
              <a:off x="2714218" y="3113103"/>
              <a:ext cx="423825" cy="2041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67122" y="3335003"/>
              <a:ext cx="421465" cy="2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n-GB" sz="1000" dirty="0"/>
            </a:p>
          </p:txBody>
        </p:sp>
        <p:sp>
          <p:nvSpPr>
            <p:cNvPr id="63" name="Content Placeholder 2">
              <a:extLst>
                <a:ext uri="{FF2B5EF4-FFF2-40B4-BE49-F238E27FC236}">
                  <a16:creationId xmlns:a16="http://schemas.microsoft.com/office/drawing/2014/main" id="{354E91E5-B8CB-4A13-B9B7-7E70D725F2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45230" y="3317278"/>
              <a:ext cx="468525" cy="291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557213" indent="-21431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7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572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550" i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001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430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2250" i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18859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2288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5717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914650" indent="-1714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8146"/>
                </a:buClr>
                <a:buChar char="–"/>
                <a:defRPr sz="3000" 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es-ES_tradnl" sz="1000" dirty="0">
                  <a:latin typeface="Roboto Slab" pitchFamily="2" charset="0"/>
                  <a:ea typeface="Roboto Slab" pitchFamily="2" charset="0"/>
                </a:rPr>
                <a:t>29</a:t>
              </a:r>
              <a:endParaRPr lang="en-GB" sz="1000" dirty="0"/>
            </a:p>
          </p:txBody>
        </p:sp>
      </p:grpSp>
      <p:sp>
        <p:nvSpPr>
          <p:cNvPr id="3" name="Triángulo isósceles 2"/>
          <p:cNvSpPr/>
          <p:nvPr/>
        </p:nvSpPr>
        <p:spPr bwMode="auto">
          <a:xfrm>
            <a:off x="38488" y="2587363"/>
            <a:ext cx="1346852" cy="1000826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6645" y="2279432"/>
            <a:ext cx="12708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  <p:sp>
        <p:nvSpPr>
          <p:cNvPr id="34" name="Triángulo isósceles 33"/>
          <p:cNvSpPr/>
          <p:nvPr/>
        </p:nvSpPr>
        <p:spPr bwMode="auto">
          <a:xfrm>
            <a:off x="1782688" y="2587363"/>
            <a:ext cx="1346852" cy="1000826"/>
          </a:xfrm>
          <a:prstGeom prst="triangl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75709" y="2268379"/>
            <a:ext cx="12708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&lt;</a:t>
            </a:r>
            <a:endParaRPr lang="en-GB" sz="28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28474" y="2232780"/>
            <a:ext cx="164661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SEARCH</a:t>
            </a:r>
          </a:p>
          <a:p>
            <a:pPr>
              <a:buClrTx/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DELETE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965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52"/>
          <p:cNvSpPr txBox="1"/>
          <p:nvPr/>
        </p:nvSpPr>
        <p:spPr>
          <a:xfrm>
            <a:off x="102633" y="995389"/>
            <a:ext cx="4626612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INSERT_BST(</a:t>
            </a:r>
            <a:r>
              <a:rPr lang="es-ES" dirty="0" err="1">
                <a:latin typeface="Consolas"/>
                <a:cs typeface="Consolas"/>
              </a:rPr>
              <a:t>root,x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==NULL)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newNode</a:t>
            </a:r>
            <a:r>
              <a:rPr lang="es-ES" dirty="0">
                <a:latin typeface="Consolas"/>
                <a:cs typeface="Consolas"/>
              </a:rPr>
              <a:t>= new </a:t>
            </a:r>
            <a:r>
              <a:rPr lang="es-ES" dirty="0" err="1">
                <a:latin typeface="Consolas"/>
                <a:cs typeface="Consolas"/>
              </a:rPr>
              <a:t>Node</a:t>
            </a:r>
            <a:r>
              <a:rPr lang="es-ES" dirty="0">
                <a:latin typeface="Consolas"/>
                <a:cs typeface="Consolas"/>
              </a:rPr>
              <a:t>(x)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newNode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(x &lt; 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-&gt;data)</a:t>
            </a: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left,x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b="1" dirty="0" err="1">
                <a:latin typeface="Consolas"/>
                <a:cs typeface="Consolas"/>
              </a:rPr>
              <a:t>else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    INSERT_BST(</a:t>
            </a:r>
            <a:r>
              <a:rPr lang="es-ES" dirty="0" err="1">
                <a:latin typeface="Consolas"/>
                <a:cs typeface="Consolas"/>
              </a:rPr>
              <a:t>root</a:t>
            </a:r>
            <a:r>
              <a:rPr lang="es-ES" dirty="0">
                <a:latin typeface="Consolas"/>
                <a:cs typeface="Consolas"/>
              </a:rPr>
              <a:t>-&gt;</a:t>
            </a:r>
            <a:r>
              <a:rPr lang="es-ES" dirty="0" err="1">
                <a:latin typeface="Consolas"/>
                <a:cs typeface="Consolas"/>
              </a:rPr>
              <a:t>right,x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b="1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1475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0" ma:contentTypeDescription="Create a new document." ma:contentTypeScope="" ma:versionID="31ac8cebb7d450fb61ddc1c06f59865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74d4c4e9ece712e7fc1ebe666e3c7845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7F343F-F2DA-4502-82A0-604A69FF9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72041</TotalTime>
  <Words>3870</Words>
  <Application>Microsoft Macintosh PowerPoint</Application>
  <PresentationFormat>On-screen Show (16:9)</PresentationFormat>
  <Paragraphs>975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Calibri</vt:lpstr>
      <vt:lpstr>Cambria Math</vt:lpstr>
      <vt:lpstr>Consolas</vt:lpstr>
      <vt:lpstr>Georgia</vt:lpstr>
      <vt:lpstr>Roboto Slab</vt:lpstr>
      <vt:lpstr>Times</vt:lpstr>
      <vt:lpstr>Times New Roman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978</cp:revision>
  <cp:lastPrinted>2019-07-09T17:04:45Z</cp:lastPrinted>
  <dcterms:created xsi:type="dcterms:W3CDTF">2018-10-29T10:08:54Z</dcterms:created>
  <dcterms:modified xsi:type="dcterms:W3CDTF">2021-02-01T08:13:56Z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