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2"/>
  </p:notesMasterIdLst>
  <p:handoutMasterIdLst>
    <p:handoutMasterId r:id="rId43"/>
  </p:handoutMasterIdLst>
  <p:sldIdLst>
    <p:sldId id="362" r:id="rId6"/>
    <p:sldId id="383" r:id="rId7"/>
    <p:sldId id="378" r:id="rId8"/>
    <p:sldId id="384" r:id="rId9"/>
    <p:sldId id="365" r:id="rId10"/>
    <p:sldId id="379" r:id="rId11"/>
    <p:sldId id="380" r:id="rId12"/>
    <p:sldId id="381" r:id="rId13"/>
    <p:sldId id="386" r:id="rId14"/>
    <p:sldId id="412" r:id="rId15"/>
    <p:sldId id="385" r:id="rId16"/>
    <p:sldId id="388" r:id="rId17"/>
    <p:sldId id="413" r:id="rId18"/>
    <p:sldId id="387" r:id="rId19"/>
    <p:sldId id="389" r:id="rId20"/>
    <p:sldId id="390" r:id="rId21"/>
    <p:sldId id="391" r:id="rId22"/>
    <p:sldId id="397" r:id="rId23"/>
    <p:sldId id="393" r:id="rId24"/>
    <p:sldId id="394" r:id="rId25"/>
    <p:sldId id="395" r:id="rId26"/>
    <p:sldId id="396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092" autoAdjust="0"/>
    <p:restoredTop sz="99390" autoAdjust="0"/>
  </p:normalViewPr>
  <p:slideViewPr>
    <p:cSldViewPr snapToGrid="0" snapToObjects="1">
      <p:cViewPr varScale="1">
        <p:scale>
          <a:sx n="82" d="100"/>
          <a:sy n="82" d="100"/>
        </p:scale>
        <p:origin x="176" y="132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4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implementation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00272-CCC4-C245-8D0F-02CA53BF5E2F}"/>
              </a:ext>
            </a:extLst>
          </p:cNvPr>
          <p:cNvSpPr txBox="1"/>
          <p:nvPr/>
        </p:nvSpPr>
        <p:spPr>
          <a:xfrm>
            <a:off x="3861688" y="1941816"/>
            <a:ext cx="3164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Trees can be implemented using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pointers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0" y="4667330"/>
            <a:ext cx="914400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IMPLICIT REPRESENTATION</a:t>
            </a:r>
            <a:endParaRPr lang="es-ES" sz="2000" dirty="0"/>
          </a:p>
        </p:txBody>
      </p:sp>
      <p:sp>
        <p:nvSpPr>
          <p:cNvPr id="122" name="Rectángulo 121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06797"/>
              </p:ext>
            </p:extLst>
          </p:nvPr>
        </p:nvGraphicFramePr>
        <p:xfrm>
          <a:off x="3463948" y="2757084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Abrir corchete 123"/>
          <p:cNvSpPr/>
          <p:nvPr/>
        </p:nvSpPr>
        <p:spPr bwMode="auto">
          <a:xfrm rot="5400000">
            <a:off x="3729175" y="2321527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3409900" y="2281513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126" name="Abrir corchete 125"/>
          <p:cNvSpPr/>
          <p:nvPr/>
        </p:nvSpPr>
        <p:spPr bwMode="auto">
          <a:xfrm rot="5400000">
            <a:off x="4697635" y="2021429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4371924" y="2281951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128" name="Rectángulo 127"/>
          <p:cNvSpPr/>
          <p:nvPr/>
        </p:nvSpPr>
        <p:spPr>
          <a:xfrm>
            <a:off x="3829552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4838126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0" name="Abrir corchete 129"/>
          <p:cNvSpPr/>
          <p:nvPr/>
        </p:nvSpPr>
        <p:spPr bwMode="auto">
          <a:xfrm rot="5400000">
            <a:off x="6565401" y="1401792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6093320" y="2280462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132" name="Rectángulo 131"/>
          <p:cNvSpPr/>
          <p:nvPr/>
        </p:nvSpPr>
        <p:spPr>
          <a:xfrm>
            <a:off x="2821060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521596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4643539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5194665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cxnSp>
        <p:nvCxnSpPr>
          <p:cNvPr id="136" name="Conector recto 135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Rectángulo 136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cxnSp>
        <p:nvCxnSpPr>
          <p:cNvPr id="138" name="Conector recto 137"/>
          <p:cNvCxnSpPr/>
          <p:nvPr/>
        </p:nvCxnSpPr>
        <p:spPr bwMode="auto">
          <a:xfrm>
            <a:off x="5218933" y="1342013"/>
            <a:ext cx="914163" cy="33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Rectángulo 138"/>
          <p:cNvSpPr/>
          <p:nvPr/>
        </p:nvSpPr>
        <p:spPr>
          <a:xfrm>
            <a:off x="6311071" y="1126658"/>
            <a:ext cx="92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dirty="0"/>
          </a:p>
        </p:txBody>
      </p:sp>
      <p:cxnSp>
        <p:nvCxnSpPr>
          <p:cNvPr id="140" name="Conector recto 139"/>
          <p:cNvCxnSpPr/>
          <p:nvPr/>
        </p:nvCxnSpPr>
        <p:spPr bwMode="auto">
          <a:xfrm>
            <a:off x="5681362" y="1915751"/>
            <a:ext cx="4146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Rectángulo 140"/>
          <p:cNvSpPr/>
          <p:nvPr/>
        </p:nvSpPr>
        <p:spPr>
          <a:xfrm>
            <a:off x="6273975" y="1680451"/>
            <a:ext cx="95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dirty="0"/>
          </a:p>
        </p:txBody>
      </p:sp>
      <p:grpSp>
        <p:nvGrpSpPr>
          <p:cNvPr id="142" name="Agrupar 141"/>
          <p:cNvGrpSpPr/>
          <p:nvPr/>
        </p:nvGrpSpPr>
        <p:grpSpPr>
          <a:xfrm>
            <a:off x="3160747" y="112481"/>
            <a:ext cx="1748168" cy="2032122"/>
            <a:chOff x="108706" y="32577"/>
            <a:chExt cx="1748168" cy="2032122"/>
          </a:xfrm>
        </p:grpSpPr>
        <p:cxnSp>
          <p:nvCxnSpPr>
            <p:cNvPr id="143" name="Conector recto de flecha 142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146" name="Conector recto de flecha 145"/>
            <p:cNvCxnSpPr>
              <a:stCxn id="145" idx="2"/>
              <a:endCxn id="144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Rectángulo 146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9" name="Conector recto de flecha 148"/>
            <p:cNvCxnSpPr>
              <a:endCxn id="148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ángulo 149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de flecha 151"/>
            <p:cNvCxnSpPr>
              <a:endCxn id="151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ángulo 152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6" name="Conector recto de flecha 155"/>
            <p:cNvCxnSpPr>
              <a:stCxn id="148" idx="3"/>
              <a:endCxn id="154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/>
            <p:cNvCxnSpPr>
              <a:stCxn id="148" idx="5"/>
              <a:endCxn id="155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ipse 157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1275197" y="168886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ED1939-6F6A-024B-BDD7-632BD8C74D35}"/>
              </a:ext>
            </a:extLst>
          </p:cNvPr>
          <p:cNvSpPr txBox="1"/>
          <p:nvPr/>
        </p:nvSpPr>
        <p:spPr>
          <a:xfrm>
            <a:off x="1274165" y="3853311"/>
            <a:ext cx="771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rest of this topic, we will use this implicit representation of heaps. </a:t>
            </a:r>
          </a:p>
        </p:txBody>
      </p:sp>
    </p:spTree>
    <p:extLst>
      <p:ext uri="{BB962C8B-B14F-4D97-AF65-F5344CB8AC3E}">
        <p14:creationId xmlns:p14="http://schemas.microsoft.com/office/powerpoint/2010/main" val="374102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lipse 123"/>
          <p:cNvSpPr/>
          <p:nvPr/>
        </p:nvSpPr>
        <p:spPr>
          <a:xfrm>
            <a:off x="3972807" y="29677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125" name="Elipse 124"/>
          <p:cNvSpPr/>
          <p:nvPr/>
        </p:nvSpPr>
        <p:spPr>
          <a:xfrm>
            <a:off x="3084035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21</a:t>
            </a:r>
          </a:p>
        </p:txBody>
      </p:sp>
      <p:cxnSp>
        <p:nvCxnSpPr>
          <p:cNvPr id="126" name="Conector recto 125"/>
          <p:cNvCxnSpPr>
            <a:stCxn id="124" idx="3"/>
            <a:endCxn id="125" idx="0"/>
          </p:cNvCxnSpPr>
          <p:nvPr/>
        </p:nvCxnSpPr>
        <p:spPr>
          <a:xfrm flipH="1">
            <a:off x="3422581" y="853910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4942784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9</a:t>
            </a:r>
          </a:p>
        </p:txBody>
      </p:sp>
      <p:cxnSp>
        <p:nvCxnSpPr>
          <p:cNvPr id="128" name="Conector recto 127"/>
          <p:cNvCxnSpPr>
            <a:stCxn id="124" idx="5"/>
            <a:endCxn id="127" idx="0"/>
          </p:cNvCxnSpPr>
          <p:nvPr/>
        </p:nvCxnSpPr>
        <p:spPr>
          <a:xfrm>
            <a:off x="4550741" y="853910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2629581" y="25421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cxnSp>
        <p:nvCxnSpPr>
          <p:cNvPr id="130" name="Conector recto 129"/>
          <p:cNvCxnSpPr>
            <a:stCxn id="125" idx="3"/>
            <a:endCxn id="129" idx="0"/>
          </p:cNvCxnSpPr>
          <p:nvPr/>
        </p:nvCxnSpPr>
        <p:spPr>
          <a:xfrm flipH="1">
            <a:off x="2968127" y="1994215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3422581" y="255974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32" name="Conector recto 131"/>
          <p:cNvCxnSpPr>
            <a:stCxn id="125" idx="5"/>
            <a:endCxn id="131" idx="0"/>
          </p:cNvCxnSpPr>
          <p:nvPr/>
        </p:nvCxnSpPr>
        <p:spPr>
          <a:xfrm>
            <a:off x="3661969" y="1994215"/>
            <a:ext cx="99158" cy="56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4412278" y="1508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2864770" y="1189827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2601942" y="21994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3747024" y="22367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138" name="Elipse 137"/>
          <p:cNvSpPr/>
          <p:nvPr/>
        </p:nvSpPr>
        <p:spPr>
          <a:xfrm>
            <a:off x="4503916" y="257722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cxnSp>
        <p:nvCxnSpPr>
          <p:cNvPr id="139" name="Conector recto 138"/>
          <p:cNvCxnSpPr>
            <a:endCxn id="138" idx="0"/>
          </p:cNvCxnSpPr>
          <p:nvPr/>
        </p:nvCxnSpPr>
        <p:spPr>
          <a:xfrm flipH="1">
            <a:off x="4842462" y="2029334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5281330" y="259486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141" name="Conector recto 140"/>
          <p:cNvCxnSpPr>
            <a:stCxn id="127" idx="5"/>
            <a:endCxn id="140" idx="0"/>
          </p:cNvCxnSpPr>
          <p:nvPr/>
        </p:nvCxnSpPr>
        <p:spPr>
          <a:xfrm>
            <a:off x="5520718" y="1994215"/>
            <a:ext cx="99158" cy="600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4467683" y="2230286"/>
            <a:ext cx="43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5621359" y="2271829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494387" y="122253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C0AFF-7E89-F849-9164-8B56161D4304}"/>
              </a:ext>
            </a:extLst>
          </p:cNvPr>
          <p:cNvSpPr txBox="1"/>
          <p:nvPr/>
        </p:nvSpPr>
        <p:spPr>
          <a:xfrm>
            <a:off x="288453" y="213938"/>
            <a:ext cx="360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trees represents a MAX-HEAP.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7B76C-D790-7D47-805A-689A803C8823}"/>
              </a:ext>
            </a:extLst>
          </p:cNvPr>
          <p:cNvSpPr txBox="1"/>
          <p:nvPr/>
        </p:nvSpPr>
        <p:spPr>
          <a:xfrm>
            <a:off x="892874" y="3655866"/>
            <a:ext cx="748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how how we can traverse a heap when it’s implemented using array </a:t>
            </a:r>
          </a:p>
        </p:txBody>
      </p:sp>
    </p:spTree>
    <p:extLst>
      <p:ext uri="{BB962C8B-B14F-4D97-AF65-F5344CB8AC3E}">
        <p14:creationId xmlns:p14="http://schemas.microsoft.com/office/powerpoint/2010/main" val="96750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38262"/>
              </p:ext>
            </p:extLst>
          </p:nvPr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9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CuadroTexto 121"/>
          <p:cNvSpPr txBox="1"/>
          <p:nvPr/>
        </p:nvSpPr>
        <p:spPr>
          <a:xfrm>
            <a:off x="1972087" y="3829878"/>
            <a:ext cx="641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r>
              <a:rPr lang="es-ES" dirty="0">
                <a:solidFill>
                  <a:srgbClr val="7F7F7F"/>
                </a:solidFill>
              </a:rPr>
              <a:t>		</a:t>
            </a:r>
          </a:p>
        </p:txBody>
      </p:sp>
      <p:sp>
        <p:nvSpPr>
          <p:cNvPr id="124" name="Elipse 123"/>
          <p:cNvSpPr/>
          <p:nvPr/>
        </p:nvSpPr>
        <p:spPr>
          <a:xfrm>
            <a:off x="3972807" y="29677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125" name="Elipse 124"/>
          <p:cNvSpPr/>
          <p:nvPr/>
        </p:nvSpPr>
        <p:spPr>
          <a:xfrm>
            <a:off x="3084035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21</a:t>
            </a:r>
          </a:p>
        </p:txBody>
      </p:sp>
      <p:cxnSp>
        <p:nvCxnSpPr>
          <p:cNvPr id="126" name="Conector recto 125"/>
          <p:cNvCxnSpPr>
            <a:stCxn id="124" idx="3"/>
            <a:endCxn id="125" idx="0"/>
          </p:cNvCxnSpPr>
          <p:nvPr/>
        </p:nvCxnSpPr>
        <p:spPr>
          <a:xfrm flipH="1">
            <a:off x="3422581" y="853910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4942784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9</a:t>
            </a:r>
          </a:p>
        </p:txBody>
      </p:sp>
      <p:cxnSp>
        <p:nvCxnSpPr>
          <p:cNvPr id="128" name="Conector recto 127"/>
          <p:cNvCxnSpPr>
            <a:stCxn id="124" idx="5"/>
            <a:endCxn id="127" idx="0"/>
          </p:cNvCxnSpPr>
          <p:nvPr/>
        </p:nvCxnSpPr>
        <p:spPr>
          <a:xfrm>
            <a:off x="4550741" y="853910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2629581" y="25421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cxnSp>
        <p:nvCxnSpPr>
          <p:cNvPr id="130" name="Conector recto 129"/>
          <p:cNvCxnSpPr>
            <a:stCxn id="125" idx="3"/>
            <a:endCxn id="129" idx="0"/>
          </p:cNvCxnSpPr>
          <p:nvPr/>
        </p:nvCxnSpPr>
        <p:spPr>
          <a:xfrm flipH="1">
            <a:off x="2968127" y="1994215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3422581" y="255974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32" name="Conector recto 131"/>
          <p:cNvCxnSpPr>
            <a:stCxn id="125" idx="5"/>
            <a:endCxn id="131" idx="0"/>
          </p:cNvCxnSpPr>
          <p:nvPr/>
        </p:nvCxnSpPr>
        <p:spPr>
          <a:xfrm>
            <a:off x="3661969" y="1994215"/>
            <a:ext cx="99158" cy="56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4412278" y="1508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2864770" y="1189827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2601942" y="21994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3747024" y="22367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138" name="Elipse 137"/>
          <p:cNvSpPr/>
          <p:nvPr/>
        </p:nvSpPr>
        <p:spPr>
          <a:xfrm>
            <a:off x="4503916" y="257722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cxnSp>
        <p:nvCxnSpPr>
          <p:cNvPr id="139" name="Conector recto 138"/>
          <p:cNvCxnSpPr>
            <a:endCxn id="138" idx="0"/>
          </p:cNvCxnSpPr>
          <p:nvPr/>
        </p:nvCxnSpPr>
        <p:spPr>
          <a:xfrm flipH="1">
            <a:off x="4842462" y="2029334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5281330" y="259486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141" name="Conector recto 140"/>
          <p:cNvCxnSpPr>
            <a:stCxn id="127" idx="5"/>
            <a:endCxn id="140" idx="0"/>
          </p:cNvCxnSpPr>
          <p:nvPr/>
        </p:nvCxnSpPr>
        <p:spPr>
          <a:xfrm>
            <a:off x="5520718" y="1994215"/>
            <a:ext cx="99158" cy="600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4467683" y="2230286"/>
            <a:ext cx="43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5621359" y="2271829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144" name="Forma libre 143"/>
          <p:cNvSpPr/>
          <p:nvPr/>
        </p:nvSpPr>
        <p:spPr>
          <a:xfrm>
            <a:off x="2034487" y="4598019"/>
            <a:ext cx="852159" cy="183827"/>
          </a:xfrm>
          <a:custGeom>
            <a:avLst/>
            <a:gdLst>
              <a:gd name="connsiteX0" fmla="*/ 0 w 852159"/>
              <a:gd name="connsiteY0" fmla="*/ 0 h 183827"/>
              <a:gd name="connsiteX1" fmla="*/ 417725 w 852159"/>
              <a:gd name="connsiteY1" fmla="*/ 183827 h 183827"/>
              <a:gd name="connsiteX2" fmla="*/ 852159 w 852159"/>
              <a:gd name="connsiteY2" fmla="*/ 0 h 1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159" h="183827">
                <a:moveTo>
                  <a:pt x="0" y="0"/>
                </a:moveTo>
                <a:cubicBezTo>
                  <a:pt x="137849" y="91913"/>
                  <a:pt x="275699" y="183827"/>
                  <a:pt x="417725" y="183827"/>
                </a:cubicBezTo>
                <a:cubicBezTo>
                  <a:pt x="559751" y="183827"/>
                  <a:pt x="852159" y="0"/>
                  <a:pt x="85215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orma libre 144"/>
          <p:cNvSpPr/>
          <p:nvPr/>
        </p:nvSpPr>
        <p:spPr>
          <a:xfrm>
            <a:off x="2017778" y="4598019"/>
            <a:ext cx="1704318" cy="334249"/>
          </a:xfrm>
          <a:custGeom>
            <a:avLst/>
            <a:gdLst>
              <a:gd name="connsiteX0" fmla="*/ 0 w 1704318"/>
              <a:gd name="connsiteY0" fmla="*/ 0 h 334249"/>
              <a:gd name="connsiteX1" fmla="*/ 852159 w 1704318"/>
              <a:gd name="connsiteY1" fmla="*/ 334231 h 334249"/>
              <a:gd name="connsiteX2" fmla="*/ 1704318 w 1704318"/>
              <a:gd name="connsiteY2" fmla="*/ 16712 h 33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318" h="334249">
                <a:moveTo>
                  <a:pt x="0" y="0"/>
                </a:moveTo>
                <a:cubicBezTo>
                  <a:pt x="284053" y="165723"/>
                  <a:pt x="568106" y="331446"/>
                  <a:pt x="852159" y="334231"/>
                </a:cubicBezTo>
                <a:cubicBezTo>
                  <a:pt x="1136212" y="337016"/>
                  <a:pt x="1704318" y="16712"/>
                  <a:pt x="1704318" y="16712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orma libre 145"/>
          <p:cNvSpPr/>
          <p:nvPr/>
        </p:nvSpPr>
        <p:spPr>
          <a:xfrm>
            <a:off x="2869937" y="3812576"/>
            <a:ext cx="1604064" cy="367654"/>
          </a:xfrm>
          <a:custGeom>
            <a:avLst/>
            <a:gdLst>
              <a:gd name="connsiteX0" fmla="*/ 0 w 1604064"/>
              <a:gd name="connsiteY0" fmla="*/ 367654 h 367654"/>
              <a:gd name="connsiteX1" fmla="*/ 918995 w 1604064"/>
              <a:gd name="connsiteY1" fmla="*/ 0 h 367654"/>
              <a:gd name="connsiteX2" fmla="*/ 1604064 w 1604064"/>
              <a:gd name="connsiteY2" fmla="*/ 367654 h 36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4064" h="367654">
                <a:moveTo>
                  <a:pt x="0" y="367654"/>
                </a:moveTo>
                <a:cubicBezTo>
                  <a:pt x="325825" y="183827"/>
                  <a:pt x="651651" y="0"/>
                  <a:pt x="918995" y="0"/>
                </a:cubicBezTo>
                <a:cubicBezTo>
                  <a:pt x="1186339" y="0"/>
                  <a:pt x="1604064" y="367654"/>
                  <a:pt x="1604064" y="367654"/>
                </a:cubicBezTo>
              </a:path>
            </a:pathLst>
          </a:custGeom>
          <a:ln w="12700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Forma libre 146"/>
          <p:cNvSpPr/>
          <p:nvPr/>
        </p:nvSpPr>
        <p:spPr>
          <a:xfrm>
            <a:off x="2853228" y="3678884"/>
            <a:ext cx="2606604" cy="484635"/>
          </a:xfrm>
          <a:custGeom>
            <a:avLst/>
            <a:gdLst>
              <a:gd name="connsiteX0" fmla="*/ 0 w 2606604"/>
              <a:gd name="connsiteY0" fmla="*/ 484635 h 484635"/>
              <a:gd name="connsiteX1" fmla="*/ 1336720 w 2606604"/>
              <a:gd name="connsiteY1" fmla="*/ 0 h 484635"/>
              <a:gd name="connsiteX2" fmla="*/ 2606604 w 2606604"/>
              <a:gd name="connsiteY2" fmla="*/ 484635 h 48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604" h="484635">
                <a:moveTo>
                  <a:pt x="0" y="484635"/>
                </a:moveTo>
                <a:cubicBezTo>
                  <a:pt x="451143" y="242317"/>
                  <a:pt x="902286" y="0"/>
                  <a:pt x="1336720" y="0"/>
                </a:cubicBezTo>
                <a:cubicBezTo>
                  <a:pt x="1771154" y="0"/>
                  <a:pt x="2606604" y="484635"/>
                  <a:pt x="2606604" y="484635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Forma libre 147"/>
          <p:cNvSpPr/>
          <p:nvPr/>
        </p:nvSpPr>
        <p:spPr>
          <a:xfrm>
            <a:off x="3722096" y="4614731"/>
            <a:ext cx="2523059" cy="267384"/>
          </a:xfrm>
          <a:custGeom>
            <a:avLst/>
            <a:gdLst>
              <a:gd name="connsiteX0" fmla="*/ 0 w 2523059"/>
              <a:gd name="connsiteY0" fmla="*/ 0 h 267384"/>
              <a:gd name="connsiteX1" fmla="*/ 1219757 w 2523059"/>
              <a:gd name="connsiteY1" fmla="*/ 267384 h 267384"/>
              <a:gd name="connsiteX2" fmla="*/ 2523059 w 2523059"/>
              <a:gd name="connsiteY2" fmla="*/ 0 h 2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059" h="267384">
                <a:moveTo>
                  <a:pt x="0" y="0"/>
                </a:moveTo>
                <a:cubicBezTo>
                  <a:pt x="399623" y="133692"/>
                  <a:pt x="799247" y="267384"/>
                  <a:pt x="1219757" y="267384"/>
                </a:cubicBezTo>
                <a:cubicBezTo>
                  <a:pt x="1640267" y="267384"/>
                  <a:pt x="2523059" y="0"/>
                  <a:pt x="252305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Forma libre 148"/>
          <p:cNvSpPr/>
          <p:nvPr/>
        </p:nvSpPr>
        <p:spPr>
          <a:xfrm>
            <a:off x="3671969" y="4614731"/>
            <a:ext cx="3358509" cy="451211"/>
          </a:xfrm>
          <a:custGeom>
            <a:avLst/>
            <a:gdLst>
              <a:gd name="connsiteX0" fmla="*/ 0 w 3358509"/>
              <a:gd name="connsiteY0" fmla="*/ 0 h 451211"/>
              <a:gd name="connsiteX1" fmla="*/ 1954953 w 3358509"/>
              <a:gd name="connsiteY1" fmla="*/ 451211 h 451211"/>
              <a:gd name="connsiteX2" fmla="*/ 3358509 w 3358509"/>
              <a:gd name="connsiteY2" fmla="*/ 0 h 45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509" h="451211">
                <a:moveTo>
                  <a:pt x="0" y="0"/>
                </a:moveTo>
                <a:cubicBezTo>
                  <a:pt x="697601" y="225605"/>
                  <a:pt x="1395202" y="451211"/>
                  <a:pt x="1954953" y="451211"/>
                </a:cubicBezTo>
                <a:cubicBezTo>
                  <a:pt x="2514704" y="451211"/>
                  <a:pt x="3358509" y="0"/>
                  <a:pt x="335850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CuadroTexto 150"/>
          <p:cNvSpPr txBox="1"/>
          <p:nvPr/>
        </p:nvSpPr>
        <p:spPr>
          <a:xfrm>
            <a:off x="5494387" y="122253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3B25F-A1F1-5642-B996-3E093E8D4015}"/>
              </a:ext>
            </a:extLst>
          </p:cNvPr>
          <p:cNvSpPr txBox="1"/>
          <p:nvPr/>
        </p:nvSpPr>
        <p:spPr>
          <a:xfrm>
            <a:off x="99860" y="3221005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array is used to implement the heap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B982D-B360-6E40-994F-0F48F1F4964E}"/>
              </a:ext>
            </a:extLst>
          </p:cNvPr>
          <p:cNvSpPr txBox="1"/>
          <p:nvPr/>
        </p:nvSpPr>
        <p:spPr>
          <a:xfrm>
            <a:off x="6357682" y="3130815"/>
            <a:ext cx="255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arrays shows the parent/child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a 120"/>
          <p:cNvGraphicFramePr>
            <a:graphicFrameLocks noGrp="1"/>
          </p:cNvGraphicFramePr>
          <p:nvPr/>
        </p:nvGraphicFramePr>
        <p:xfrm>
          <a:off x="1763252" y="4186838"/>
          <a:ext cx="586979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9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CuadroTexto 121"/>
          <p:cNvSpPr txBox="1"/>
          <p:nvPr/>
        </p:nvSpPr>
        <p:spPr>
          <a:xfrm>
            <a:off x="1972087" y="3829878"/>
            <a:ext cx="641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    [1]         [2]            [3]          [4]	         [5]</a:t>
            </a:r>
            <a:r>
              <a:rPr lang="es-ES" dirty="0">
                <a:solidFill>
                  <a:srgbClr val="7F7F7F"/>
                </a:solidFill>
              </a:rPr>
              <a:t>	       </a:t>
            </a:r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r>
              <a:rPr lang="es-ES" dirty="0">
                <a:solidFill>
                  <a:srgbClr val="7F7F7F"/>
                </a:solidFill>
              </a:rPr>
              <a:t>		</a:t>
            </a:r>
          </a:p>
        </p:txBody>
      </p:sp>
      <p:sp>
        <p:nvSpPr>
          <p:cNvPr id="124" name="Elipse 123"/>
          <p:cNvSpPr/>
          <p:nvPr/>
        </p:nvSpPr>
        <p:spPr>
          <a:xfrm>
            <a:off x="3972807" y="296776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125" name="Elipse 124"/>
          <p:cNvSpPr/>
          <p:nvPr/>
        </p:nvSpPr>
        <p:spPr>
          <a:xfrm>
            <a:off x="3084035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21</a:t>
            </a:r>
          </a:p>
        </p:txBody>
      </p:sp>
      <p:cxnSp>
        <p:nvCxnSpPr>
          <p:cNvPr id="126" name="Conector recto 125"/>
          <p:cNvCxnSpPr>
            <a:stCxn id="124" idx="3"/>
            <a:endCxn id="125" idx="0"/>
          </p:cNvCxnSpPr>
          <p:nvPr/>
        </p:nvCxnSpPr>
        <p:spPr>
          <a:xfrm flipH="1">
            <a:off x="3422581" y="853910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4942784" y="143708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9</a:t>
            </a:r>
          </a:p>
        </p:txBody>
      </p:sp>
      <p:cxnSp>
        <p:nvCxnSpPr>
          <p:cNvPr id="128" name="Conector recto 127"/>
          <p:cNvCxnSpPr>
            <a:stCxn id="124" idx="5"/>
            <a:endCxn id="127" idx="0"/>
          </p:cNvCxnSpPr>
          <p:nvPr/>
        </p:nvCxnSpPr>
        <p:spPr>
          <a:xfrm>
            <a:off x="4550741" y="853910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2629581" y="254210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cxnSp>
        <p:nvCxnSpPr>
          <p:cNvPr id="130" name="Conector recto 129"/>
          <p:cNvCxnSpPr>
            <a:stCxn id="125" idx="3"/>
            <a:endCxn id="129" idx="0"/>
          </p:cNvCxnSpPr>
          <p:nvPr/>
        </p:nvCxnSpPr>
        <p:spPr>
          <a:xfrm flipH="1">
            <a:off x="2968127" y="1994215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3422581" y="2559745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32" name="Conector recto 131"/>
          <p:cNvCxnSpPr>
            <a:stCxn id="125" idx="5"/>
            <a:endCxn id="131" idx="0"/>
          </p:cNvCxnSpPr>
          <p:nvPr/>
        </p:nvCxnSpPr>
        <p:spPr>
          <a:xfrm>
            <a:off x="3661969" y="1994215"/>
            <a:ext cx="99158" cy="56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4412278" y="15081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2864770" y="1189827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2601942" y="21994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3747024" y="2236710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138" name="Elipse 137"/>
          <p:cNvSpPr/>
          <p:nvPr/>
        </p:nvSpPr>
        <p:spPr>
          <a:xfrm>
            <a:off x="4503916" y="2577223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cxnSp>
        <p:nvCxnSpPr>
          <p:cNvPr id="139" name="Conector recto 138"/>
          <p:cNvCxnSpPr>
            <a:endCxn id="138" idx="0"/>
          </p:cNvCxnSpPr>
          <p:nvPr/>
        </p:nvCxnSpPr>
        <p:spPr>
          <a:xfrm flipH="1">
            <a:off x="4842462" y="2029334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5281330" y="2594864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141" name="Conector recto 140"/>
          <p:cNvCxnSpPr>
            <a:stCxn id="127" idx="5"/>
            <a:endCxn id="140" idx="0"/>
          </p:cNvCxnSpPr>
          <p:nvPr/>
        </p:nvCxnSpPr>
        <p:spPr>
          <a:xfrm>
            <a:off x="5520718" y="1994215"/>
            <a:ext cx="99158" cy="600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4467683" y="2230286"/>
            <a:ext cx="43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5621359" y="2271829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144" name="Forma libre 143"/>
          <p:cNvSpPr/>
          <p:nvPr/>
        </p:nvSpPr>
        <p:spPr>
          <a:xfrm>
            <a:off x="2034487" y="4598019"/>
            <a:ext cx="852159" cy="183827"/>
          </a:xfrm>
          <a:custGeom>
            <a:avLst/>
            <a:gdLst>
              <a:gd name="connsiteX0" fmla="*/ 0 w 852159"/>
              <a:gd name="connsiteY0" fmla="*/ 0 h 183827"/>
              <a:gd name="connsiteX1" fmla="*/ 417725 w 852159"/>
              <a:gd name="connsiteY1" fmla="*/ 183827 h 183827"/>
              <a:gd name="connsiteX2" fmla="*/ 852159 w 852159"/>
              <a:gd name="connsiteY2" fmla="*/ 0 h 18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159" h="183827">
                <a:moveTo>
                  <a:pt x="0" y="0"/>
                </a:moveTo>
                <a:cubicBezTo>
                  <a:pt x="137849" y="91913"/>
                  <a:pt x="275699" y="183827"/>
                  <a:pt x="417725" y="183827"/>
                </a:cubicBezTo>
                <a:cubicBezTo>
                  <a:pt x="559751" y="183827"/>
                  <a:pt x="852159" y="0"/>
                  <a:pt x="85215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5" name="Forma libre 144"/>
          <p:cNvSpPr/>
          <p:nvPr/>
        </p:nvSpPr>
        <p:spPr>
          <a:xfrm>
            <a:off x="2017778" y="4598019"/>
            <a:ext cx="1704318" cy="334249"/>
          </a:xfrm>
          <a:custGeom>
            <a:avLst/>
            <a:gdLst>
              <a:gd name="connsiteX0" fmla="*/ 0 w 1704318"/>
              <a:gd name="connsiteY0" fmla="*/ 0 h 334249"/>
              <a:gd name="connsiteX1" fmla="*/ 852159 w 1704318"/>
              <a:gd name="connsiteY1" fmla="*/ 334231 h 334249"/>
              <a:gd name="connsiteX2" fmla="*/ 1704318 w 1704318"/>
              <a:gd name="connsiteY2" fmla="*/ 16712 h 33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318" h="334249">
                <a:moveTo>
                  <a:pt x="0" y="0"/>
                </a:moveTo>
                <a:cubicBezTo>
                  <a:pt x="284053" y="165723"/>
                  <a:pt x="568106" y="331446"/>
                  <a:pt x="852159" y="334231"/>
                </a:cubicBezTo>
                <a:cubicBezTo>
                  <a:pt x="1136212" y="337016"/>
                  <a:pt x="1704318" y="16712"/>
                  <a:pt x="1704318" y="16712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orma libre 145"/>
          <p:cNvSpPr/>
          <p:nvPr/>
        </p:nvSpPr>
        <p:spPr>
          <a:xfrm>
            <a:off x="2869937" y="3812576"/>
            <a:ext cx="1604064" cy="367654"/>
          </a:xfrm>
          <a:custGeom>
            <a:avLst/>
            <a:gdLst>
              <a:gd name="connsiteX0" fmla="*/ 0 w 1604064"/>
              <a:gd name="connsiteY0" fmla="*/ 367654 h 367654"/>
              <a:gd name="connsiteX1" fmla="*/ 918995 w 1604064"/>
              <a:gd name="connsiteY1" fmla="*/ 0 h 367654"/>
              <a:gd name="connsiteX2" fmla="*/ 1604064 w 1604064"/>
              <a:gd name="connsiteY2" fmla="*/ 367654 h 36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4064" h="367654">
                <a:moveTo>
                  <a:pt x="0" y="367654"/>
                </a:moveTo>
                <a:cubicBezTo>
                  <a:pt x="325825" y="183827"/>
                  <a:pt x="651651" y="0"/>
                  <a:pt x="918995" y="0"/>
                </a:cubicBezTo>
                <a:cubicBezTo>
                  <a:pt x="1186339" y="0"/>
                  <a:pt x="1604064" y="367654"/>
                  <a:pt x="1604064" y="367654"/>
                </a:cubicBezTo>
              </a:path>
            </a:pathLst>
          </a:custGeom>
          <a:ln w="12700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Forma libre 146"/>
          <p:cNvSpPr/>
          <p:nvPr/>
        </p:nvSpPr>
        <p:spPr>
          <a:xfrm>
            <a:off x="2853228" y="3678884"/>
            <a:ext cx="2606604" cy="484635"/>
          </a:xfrm>
          <a:custGeom>
            <a:avLst/>
            <a:gdLst>
              <a:gd name="connsiteX0" fmla="*/ 0 w 2606604"/>
              <a:gd name="connsiteY0" fmla="*/ 484635 h 484635"/>
              <a:gd name="connsiteX1" fmla="*/ 1336720 w 2606604"/>
              <a:gd name="connsiteY1" fmla="*/ 0 h 484635"/>
              <a:gd name="connsiteX2" fmla="*/ 2606604 w 2606604"/>
              <a:gd name="connsiteY2" fmla="*/ 484635 h 48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604" h="484635">
                <a:moveTo>
                  <a:pt x="0" y="484635"/>
                </a:moveTo>
                <a:cubicBezTo>
                  <a:pt x="451143" y="242317"/>
                  <a:pt x="902286" y="0"/>
                  <a:pt x="1336720" y="0"/>
                </a:cubicBezTo>
                <a:cubicBezTo>
                  <a:pt x="1771154" y="0"/>
                  <a:pt x="2606604" y="484635"/>
                  <a:pt x="2606604" y="484635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8" name="Forma libre 147"/>
          <p:cNvSpPr/>
          <p:nvPr/>
        </p:nvSpPr>
        <p:spPr>
          <a:xfrm>
            <a:off x="3722096" y="4614731"/>
            <a:ext cx="2523059" cy="267384"/>
          </a:xfrm>
          <a:custGeom>
            <a:avLst/>
            <a:gdLst>
              <a:gd name="connsiteX0" fmla="*/ 0 w 2523059"/>
              <a:gd name="connsiteY0" fmla="*/ 0 h 267384"/>
              <a:gd name="connsiteX1" fmla="*/ 1219757 w 2523059"/>
              <a:gd name="connsiteY1" fmla="*/ 267384 h 267384"/>
              <a:gd name="connsiteX2" fmla="*/ 2523059 w 2523059"/>
              <a:gd name="connsiteY2" fmla="*/ 0 h 2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3059" h="267384">
                <a:moveTo>
                  <a:pt x="0" y="0"/>
                </a:moveTo>
                <a:cubicBezTo>
                  <a:pt x="399623" y="133692"/>
                  <a:pt x="799247" y="267384"/>
                  <a:pt x="1219757" y="267384"/>
                </a:cubicBezTo>
                <a:cubicBezTo>
                  <a:pt x="1640267" y="267384"/>
                  <a:pt x="2523059" y="0"/>
                  <a:pt x="252305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9" name="Forma libre 148"/>
          <p:cNvSpPr/>
          <p:nvPr/>
        </p:nvSpPr>
        <p:spPr>
          <a:xfrm>
            <a:off x="3671969" y="4614731"/>
            <a:ext cx="3358509" cy="451211"/>
          </a:xfrm>
          <a:custGeom>
            <a:avLst/>
            <a:gdLst>
              <a:gd name="connsiteX0" fmla="*/ 0 w 3358509"/>
              <a:gd name="connsiteY0" fmla="*/ 0 h 451211"/>
              <a:gd name="connsiteX1" fmla="*/ 1954953 w 3358509"/>
              <a:gd name="connsiteY1" fmla="*/ 451211 h 451211"/>
              <a:gd name="connsiteX2" fmla="*/ 3358509 w 3358509"/>
              <a:gd name="connsiteY2" fmla="*/ 0 h 45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509" h="451211">
                <a:moveTo>
                  <a:pt x="0" y="0"/>
                </a:moveTo>
                <a:cubicBezTo>
                  <a:pt x="697601" y="225605"/>
                  <a:pt x="1395202" y="451211"/>
                  <a:pt x="1954953" y="451211"/>
                </a:cubicBezTo>
                <a:cubicBezTo>
                  <a:pt x="2514704" y="451211"/>
                  <a:pt x="3358509" y="0"/>
                  <a:pt x="3358509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CuadroTexto 150"/>
          <p:cNvSpPr txBox="1"/>
          <p:nvPr/>
        </p:nvSpPr>
        <p:spPr>
          <a:xfrm>
            <a:off x="5494387" y="1222533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5101A-5372-E844-8286-2404E203D7AD}"/>
              </a:ext>
            </a:extLst>
          </p:cNvPr>
          <p:cNvSpPr txBox="1"/>
          <p:nvPr/>
        </p:nvSpPr>
        <p:spPr>
          <a:xfrm>
            <a:off x="6262343" y="2405383"/>
            <a:ext cx="3209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position k, what are the positions of its left and right children and  vis-versa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4457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1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53251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404471" y="609763"/>
            <a:ext cx="1105647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6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02497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2450353" y="609763"/>
            <a:ext cx="1654504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9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03499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2450353" y="609763"/>
            <a:ext cx="1654504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6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53468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2450353" y="609763"/>
            <a:ext cx="1654504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onector recto de flecha 2"/>
          <p:cNvCxnSpPr/>
          <p:nvPr/>
        </p:nvCxnSpPr>
        <p:spPr bwMode="auto">
          <a:xfrm flipH="1">
            <a:off x="2151529" y="1583765"/>
            <a:ext cx="6424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680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69749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2450353" y="609763"/>
            <a:ext cx="1654504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151529" y="1927408"/>
            <a:ext cx="6424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9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15613"/>
              </p:ext>
            </p:extLst>
          </p:nvPr>
        </p:nvGraphicFramePr>
        <p:xfrm>
          <a:off x="495460" y="1815372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Rectángulo 50"/>
          <p:cNvSpPr/>
          <p:nvPr/>
        </p:nvSpPr>
        <p:spPr>
          <a:xfrm>
            <a:off x="579451" y="278920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273805" y="189983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400" dirty="0"/>
          </a:p>
        </p:txBody>
      </p:sp>
      <p:sp>
        <p:nvSpPr>
          <p:cNvPr id="53" name="Rectángulo 52"/>
          <p:cNvSpPr/>
          <p:nvPr/>
        </p:nvSpPr>
        <p:spPr>
          <a:xfrm>
            <a:off x="1273805" y="2203773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400" dirty="0"/>
          </a:p>
        </p:txBody>
      </p:sp>
      <p:sp>
        <p:nvSpPr>
          <p:cNvPr id="54" name="Rectángulo 53"/>
          <p:cNvSpPr/>
          <p:nvPr/>
        </p:nvSpPr>
        <p:spPr>
          <a:xfrm>
            <a:off x="1273805" y="2471475"/>
            <a:ext cx="597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400" dirty="0"/>
          </a:p>
        </p:txBody>
      </p:sp>
      <p:sp>
        <p:nvSpPr>
          <p:cNvPr id="55" name="Rectángulo 54"/>
          <p:cNvSpPr/>
          <p:nvPr/>
        </p:nvSpPr>
        <p:spPr>
          <a:xfrm>
            <a:off x="672701" y="1330480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56" name="Conector recto de flecha 55"/>
          <p:cNvCxnSpPr>
            <a:stCxn id="55" idx="2"/>
          </p:cNvCxnSpPr>
          <p:nvPr/>
        </p:nvCxnSpPr>
        <p:spPr bwMode="auto">
          <a:xfrm>
            <a:off x="909004" y="1607479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1875"/>
              </p:ext>
            </p:extLst>
          </p:nvPr>
        </p:nvGraphicFramePr>
        <p:xfrm>
          <a:off x="1112628" y="1383692"/>
          <a:ext cx="43955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14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0xF</a:t>
                      </a:r>
                      <a:endParaRPr lang="es-E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BF8718-A467-2544-86C9-56774513280B}"/>
              </a:ext>
            </a:extLst>
          </p:cNvPr>
          <p:cNvSpPr txBox="1"/>
          <p:nvPr/>
        </p:nvSpPr>
        <p:spPr>
          <a:xfrm>
            <a:off x="3544584" y="1781666"/>
            <a:ext cx="341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pointer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574702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03399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2450353" y="609763"/>
            <a:ext cx="1654504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" name="Conector recto de flecha 6"/>
          <p:cNvCxnSpPr/>
          <p:nvPr/>
        </p:nvCxnSpPr>
        <p:spPr bwMode="auto">
          <a:xfrm flipH="1">
            <a:off x="2151529" y="2300933"/>
            <a:ext cx="6424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644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76358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404471" y="609763"/>
            <a:ext cx="2700386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3959412" y="3690471"/>
            <a:ext cx="687294" cy="7171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384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84291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1404471" y="609763"/>
            <a:ext cx="2700386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" name="Conector recto de flecha 3"/>
          <p:cNvCxnSpPr/>
          <p:nvPr/>
        </p:nvCxnSpPr>
        <p:spPr bwMode="auto">
          <a:xfrm flipH="1">
            <a:off x="3959412" y="3690471"/>
            <a:ext cx="687294" cy="7171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521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76155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3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45817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166471" y="1165412"/>
            <a:ext cx="22710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9056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55573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166471" y="1583760"/>
            <a:ext cx="22710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829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51391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166471" y="1942344"/>
            <a:ext cx="227105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843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37136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5225444" y="3690471"/>
            <a:ext cx="687294" cy="7171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956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15752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4104856" y="609763"/>
            <a:ext cx="1718235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5225444" y="3690471"/>
            <a:ext cx="687294" cy="7171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630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99300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952645" y="48376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895232" y="32577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1131535" y="309576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979797" y="474772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45209"/>
              </p:ext>
            </p:extLst>
          </p:nvPr>
        </p:nvGraphicFramePr>
        <p:xfrm>
          <a:off x="4290514" y="472207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0x17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4374505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068859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5068859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5068859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467755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704058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12205"/>
              </p:ext>
            </p:extLst>
          </p:nvPr>
        </p:nvGraphicFramePr>
        <p:xfrm>
          <a:off x="2348601" y="1676838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0xAF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0x1B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432592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735090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467405" y="107999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75268" y="791333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53893" y="1067017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10279"/>
              </p:ext>
            </p:extLst>
          </p:nvPr>
        </p:nvGraphicFramePr>
        <p:xfrm>
          <a:off x="6149790" y="1676838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0x7C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6233781" y="2650671"/>
            <a:ext cx="67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0x17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angular 5"/>
          <p:cNvCxnSpPr>
            <a:endCxn id="21" idx="0"/>
          </p:cNvCxnSpPr>
          <p:nvPr/>
        </p:nvCxnSpPr>
        <p:spPr bwMode="auto">
          <a:xfrm>
            <a:off x="5068859" y="1403772"/>
            <a:ext cx="1467420" cy="27306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Elipse 29"/>
          <p:cNvSpPr/>
          <p:nvPr/>
        </p:nvSpPr>
        <p:spPr>
          <a:xfrm>
            <a:off x="1474189" y="107999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>
            <a:endCxn id="30" idx="1"/>
          </p:cNvCxnSpPr>
          <p:nvPr/>
        </p:nvCxnSpPr>
        <p:spPr>
          <a:xfrm>
            <a:off x="1260512" y="791333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452421" y="1080526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31</a:t>
            </a:r>
            <a:endParaRPr lang="es-ES" sz="1600" dirty="0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1582"/>
              </p:ext>
            </p:extLst>
          </p:nvPr>
        </p:nvGraphicFramePr>
        <p:xfrm>
          <a:off x="462426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546417" y="4126936"/>
            <a:ext cx="76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0xAF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08281"/>
              </p:ext>
            </p:extLst>
          </p:nvPr>
        </p:nvGraphicFramePr>
        <p:xfrm>
          <a:off x="3601527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Rectángulo 34"/>
          <p:cNvSpPr/>
          <p:nvPr/>
        </p:nvSpPr>
        <p:spPr>
          <a:xfrm>
            <a:off x="3685518" y="4126936"/>
            <a:ext cx="69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0x1B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98170"/>
              </p:ext>
            </p:extLst>
          </p:nvPr>
        </p:nvGraphicFramePr>
        <p:xfrm>
          <a:off x="7685813" y="3202972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9804" y="4176805"/>
            <a:ext cx="72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0x7C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Conector angular 39"/>
          <p:cNvCxnSpPr>
            <a:stCxn id="13" idx="1"/>
            <a:endCxn id="32" idx="0"/>
          </p:cNvCxnSpPr>
          <p:nvPr/>
        </p:nvCxnSpPr>
        <p:spPr bwMode="auto">
          <a:xfrm rot="10800000" flipV="1">
            <a:off x="848915" y="2164517"/>
            <a:ext cx="1499686" cy="98858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angular 40"/>
          <p:cNvCxnSpPr>
            <a:endCxn id="34" idx="0"/>
          </p:cNvCxnSpPr>
          <p:nvPr/>
        </p:nvCxnSpPr>
        <p:spPr bwMode="auto">
          <a:xfrm>
            <a:off x="3136631" y="2515664"/>
            <a:ext cx="851385" cy="63743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angular 41"/>
          <p:cNvCxnSpPr/>
          <p:nvPr/>
        </p:nvCxnSpPr>
        <p:spPr bwMode="auto">
          <a:xfrm>
            <a:off x="6922768" y="2515664"/>
            <a:ext cx="1175216" cy="640872"/>
          </a:xfrm>
          <a:prstGeom prst="bentConnector3">
            <a:avLst>
              <a:gd name="adj1" fmla="val 10058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Elipse 42"/>
          <p:cNvSpPr/>
          <p:nvPr/>
        </p:nvSpPr>
        <p:spPr>
          <a:xfrm>
            <a:off x="120824" y="169629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846167" y="169629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stCxn id="17" idx="3"/>
            <a:endCxn id="43" idx="7"/>
          </p:cNvCxnSpPr>
          <p:nvPr/>
        </p:nvCxnSpPr>
        <p:spPr>
          <a:xfrm flipH="1">
            <a:off x="428686" y="1387563"/>
            <a:ext cx="91540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7" idx="5"/>
            <a:endCxn id="44" idx="1"/>
          </p:cNvCxnSpPr>
          <p:nvPr/>
        </p:nvCxnSpPr>
        <p:spPr>
          <a:xfrm>
            <a:off x="775267" y="1387563"/>
            <a:ext cx="12372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1297352" y="170435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108706" y="1690301"/>
            <a:ext cx="4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17</a:t>
            </a:r>
            <a:endParaRPr lang="es-ES" sz="1600" dirty="0"/>
          </a:p>
        </p:txBody>
      </p:sp>
      <p:sp>
        <p:nvSpPr>
          <p:cNvPr id="50" name="Rectángulo 49"/>
          <p:cNvSpPr/>
          <p:nvPr/>
        </p:nvSpPr>
        <p:spPr>
          <a:xfrm>
            <a:off x="801812" y="1690849"/>
            <a:ext cx="44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20</a:t>
            </a:r>
            <a:endParaRPr lang="es-ES" sz="1600" dirty="0"/>
          </a:p>
        </p:txBody>
      </p:sp>
      <p:sp>
        <p:nvSpPr>
          <p:cNvPr id="51" name="Rectángulo 50"/>
          <p:cNvSpPr/>
          <p:nvPr/>
        </p:nvSpPr>
        <p:spPr>
          <a:xfrm>
            <a:off x="1260256" y="170381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38</a:t>
            </a:r>
            <a:endParaRPr lang="es-ES" sz="1600" dirty="0"/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1474189" y="1387563"/>
            <a:ext cx="91540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A2B91F-1F59-1D47-A82B-86FF816E4A2E}"/>
              </a:ext>
            </a:extLst>
          </p:cNvPr>
          <p:cNvSpPr txBox="1"/>
          <p:nvPr/>
        </p:nvSpPr>
        <p:spPr>
          <a:xfrm>
            <a:off x="2278694" y="4444702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case,  a  tree is represented like this.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3AAD-D1D9-634B-A56E-C977621FFF07}"/>
              </a:ext>
            </a:extLst>
          </p:cNvPr>
          <p:cNvSpPr txBox="1"/>
          <p:nvPr/>
        </p:nvSpPr>
        <p:spPr>
          <a:xfrm>
            <a:off x="867905" y="4835471"/>
            <a:ext cx="816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tree is also a  MIN-HEAP as both, the  heap and the shape properties are satisfied</a:t>
            </a:r>
          </a:p>
        </p:txBody>
      </p:sp>
    </p:spTree>
    <p:extLst>
      <p:ext uri="{BB962C8B-B14F-4D97-AF65-F5344CB8AC3E}">
        <p14:creationId xmlns:p14="http://schemas.microsoft.com/office/powerpoint/2010/main" val="350641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62014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614707" y="1210226"/>
            <a:ext cx="37352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270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614707" y="1568815"/>
            <a:ext cx="37352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40922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50315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" name="Conector recto de flecha 4"/>
          <p:cNvCxnSpPr/>
          <p:nvPr/>
        </p:nvCxnSpPr>
        <p:spPr bwMode="auto">
          <a:xfrm flipH="1">
            <a:off x="2614707" y="1957281"/>
            <a:ext cx="37352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sysDash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578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13161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solidFill>
                            <a:srgbClr val="FF0000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?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7063187" y="3690471"/>
            <a:ext cx="687294" cy="7171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536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40711"/>
              </p:ext>
            </p:extLst>
          </p:nvPr>
        </p:nvGraphicFramePr>
        <p:xfrm>
          <a:off x="1404471" y="609763"/>
          <a:ext cx="6633882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4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2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 ---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4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2k+2</a:t>
                      </a:r>
                      <a:endParaRPr lang="es-E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-16433" y="85806"/>
            <a:ext cx="412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842000" y="609763"/>
            <a:ext cx="2196353" cy="445008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44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17360" y="1014343"/>
            <a:ext cx="4056758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PARENT(k)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FLOOR((k-1)/2)</a:t>
            </a: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b="1" dirty="0">
                <a:latin typeface="Consolas"/>
                <a:cs typeface="Consolas"/>
              </a:rPr>
              <a:t> </a:t>
            </a:r>
            <a:r>
              <a:rPr lang="es-ES" sz="2000" b="1" dirty="0" err="1">
                <a:latin typeface="Consolas"/>
                <a:cs typeface="Consolas"/>
              </a:rPr>
              <a:t>function</a:t>
            </a:r>
            <a:endParaRPr lang="es-ES" sz="2000" b="1" dirty="0"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17360" y="2284989"/>
            <a:ext cx="4056758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LEFT(k)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2*k+1</a:t>
            </a: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b="1" dirty="0">
                <a:latin typeface="Consolas"/>
                <a:cs typeface="Consolas"/>
              </a:rPr>
              <a:t> </a:t>
            </a:r>
            <a:r>
              <a:rPr lang="es-ES" sz="2000" b="1" dirty="0" err="1">
                <a:latin typeface="Consolas"/>
                <a:cs typeface="Consolas"/>
              </a:rPr>
              <a:t>function</a:t>
            </a:r>
            <a:endParaRPr lang="es-ES" sz="2000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17360" y="3581006"/>
            <a:ext cx="4056758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RIGHT(k)</a:t>
            </a:r>
          </a:p>
          <a:p>
            <a:r>
              <a:rPr lang="es-ES" sz="2000" dirty="0">
                <a:latin typeface="Consolas"/>
                <a:cs typeface="Consolas"/>
              </a:rPr>
              <a:t>	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r>
              <a:rPr lang="es-ES" sz="2000" dirty="0">
                <a:latin typeface="Consolas"/>
                <a:cs typeface="Consolas"/>
              </a:rPr>
              <a:t> 2*k+2</a:t>
            </a:r>
          </a:p>
          <a:p>
            <a:r>
              <a:rPr lang="es-ES" sz="2000" b="1" dirty="0" err="1">
                <a:latin typeface="Consolas"/>
                <a:cs typeface="Consolas"/>
              </a:rPr>
              <a:t>end</a:t>
            </a:r>
            <a:r>
              <a:rPr lang="es-ES" sz="2000" b="1" dirty="0">
                <a:latin typeface="Consolas"/>
                <a:cs typeface="Consolas"/>
              </a:rPr>
              <a:t> </a:t>
            </a:r>
            <a:r>
              <a:rPr lang="es-ES" sz="2000" b="1" dirty="0" err="1">
                <a:latin typeface="Consolas"/>
                <a:cs typeface="Consolas"/>
              </a:rPr>
              <a:t>function</a:t>
            </a:r>
            <a:endParaRPr lang="es-ES" sz="2000" b="1" dirty="0"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2062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Roboto Slab" pitchFamily="2" charset="0"/>
                <a:ea typeface="Roboto Slab" pitchFamily="2" charset="0"/>
              </a:rPr>
              <a:t>These functions allow us to move through the implicit heap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98368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a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86222"/>
              </p:ext>
            </p:extLst>
          </p:nvPr>
        </p:nvGraphicFramePr>
        <p:xfrm>
          <a:off x="43251" y="4197313"/>
          <a:ext cx="4035689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21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9</a:t>
                      </a:r>
                      <a:endParaRPr lang="es-E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CuadroTexto 121"/>
          <p:cNvSpPr txBox="1"/>
          <p:nvPr/>
        </p:nvSpPr>
        <p:spPr>
          <a:xfrm>
            <a:off x="139813" y="3840353"/>
            <a:ext cx="39391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       [1]       [2]        [3]      [4]	   [5] </a:t>
            </a:r>
            <a:r>
              <a:rPr lang="es-ES" sz="1600" dirty="0">
                <a:solidFill>
                  <a:srgbClr val="7F7F7F"/>
                </a:solidFill>
              </a:rPr>
              <a:t>     </a:t>
            </a:r>
            <a:r>
              <a:rPr lang="es-ES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  <a:r>
              <a:rPr lang="es-ES" sz="1600" dirty="0">
                <a:solidFill>
                  <a:srgbClr val="7F7F7F"/>
                </a:solidFill>
              </a:rPr>
              <a:t>		</a:t>
            </a:r>
          </a:p>
        </p:txBody>
      </p:sp>
      <p:sp>
        <p:nvSpPr>
          <p:cNvPr id="124" name="Elipse 123"/>
          <p:cNvSpPr/>
          <p:nvPr/>
        </p:nvSpPr>
        <p:spPr>
          <a:xfrm>
            <a:off x="1712597" y="399322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125" name="Elipse 124"/>
          <p:cNvSpPr/>
          <p:nvPr/>
        </p:nvSpPr>
        <p:spPr>
          <a:xfrm>
            <a:off x="823825" y="153962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21</a:t>
            </a:r>
          </a:p>
        </p:txBody>
      </p:sp>
      <p:cxnSp>
        <p:nvCxnSpPr>
          <p:cNvPr id="126" name="Conector recto 125"/>
          <p:cNvCxnSpPr>
            <a:stCxn id="124" idx="3"/>
            <a:endCxn id="125" idx="0"/>
          </p:cNvCxnSpPr>
          <p:nvPr/>
        </p:nvCxnSpPr>
        <p:spPr>
          <a:xfrm flipH="1">
            <a:off x="1162371" y="956456"/>
            <a:ext cx="649384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2682574" y="1539627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9</a:t>
            </a:r>
          </a:p>
        </p:txBody>
      </p:sp>
      <p:cxnSp>
        <p:nvCxnSpPr>
          <p:cNvPr id="128" name="Conector recto 127"/>
          <p:cNvCxnSpPr>
            <a:stCxn id="124" idx="5"/>
            <a:endCxn id="127" idx="0"/>
          </p:cNvCxnSpPr>
          <p:nvPr/>
        </p:nvCxnSpPr>
        <p:spPr>
          <a:xfrm>
            <a:off x="2290531" y="956456"/>
            <a:ext cx="730589" cy="5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369371" y="264465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</a:t>
            </a:r>
          </a:p>
        </p:txBody>
      </p:sp>
      <p:cxnSp>
        <p:nvCxnSpPr>
          <p:cNvPr id="130" name="Conector recto 129"/>
          <p:cNvCxnSpPr>
            <a:stCxn id="125" idx="3"/>
            <a:endCxn id="129" idx="0"/>
          </p:cNvCxnSpPr>
          <p:nvPr/>
        </p:nvCxnSpPr>
        <p:spPr>
          <a:xfrm flipH="1">
            <a:off x="707917" y="2096761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1162371" y="2662291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132" name="Conector recto 131"/>
          <p:cNvCxnSpPr>
            <a:stCxn id="125" idx="5"/>
            <a:endCxn id="131" idx="0"/>
          </p:cNvCxnSpPr>
          <p:nvPr/>
        </p:nvCxnSpPr>
        <p:spPr>
          <a:xfrm>
            <a:off x="1401759" y="2096761"/>
            <a:ext cx="99158" cy="56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2290531" y="239056"/>
            <a:ext cx="44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604560" y="1292373"/>
            <a:ext cx="4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41732" y="2301956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1486814" y="2339256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138" name="Elipse 137"/>
          <p:cNvSpPr/>
          <p:nvPr/>
        </p:nvSpPr>
        <p:spPr>
          <a:xfrm>
            <a:off x="2243706" y="2679769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4</a:t>
            </a:r>
          </a:p>
        </p:txBody>
      </p:sp>
      <p:cxnSp>
        <p:nvCxnSpPr>
          <p:cNvPr id="139" name="Conector recto 138"/>
          <p:cNvCxnSpPr>
            <a:endCxn id="138" idx="0"/>
          </p:cNvCxnSpPr>
          <p:nvPr/>
        </p:nvCxnSpPr>
        <p:spPr>
          <a:xfrm flipH="1">
            <a:off x="2582252" y="2131880"/>
            <a:ext cx="215066" cy="54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3021120" y="2697410"/>
            <a:ext cx="677092" cy="652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</a:t>
            </a:r>
          </a:p>
        </p:txBody>
      </p:sp>
      <p:cxnSp>
        <p:nvCxnSpPr>
          <p:cNvPr id="141" name="Conector recto 140"/>
          <p:cNvCxnSpPr>
            <a:stCxn id="127" idx="5"/>
            <a:endCxn id="140" idx="0"/>
          </p:cNvCxnSpPr>
          <p:nvPr/>
        </p:nvCxnSpPr>
        <p:spPr>
          <a:xfrm>
            <a:off x="3260508" y="2096761"/>
            <a:ext cx="99158" cy="600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2207473" y="2332832"/>
            <a:ext cx="43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143" name="CuadroTexto 142"/>
          <p:cNvSpPr txBox="1"/>
          <p:nvPr/>
        </p:nvSpPr>
        <p:spPr>
          <a:xfrm>
            <a:off x="3361149" y="2374375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3234177" y="1325079"/>
            <a:ext cx="43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47998-7602-BA43-B5C5-FFCA9842ABBC}"/>
              </a:ext>
            </a:extLst>
          </p:cNvPr>
          <p:cNvSpPr txBox="1"/>
          <p:nvPr/>
        </p:nvSpPr>
        <p:spPr>
          <a:xfrm>
            <a:off x="4085468" y="2347929"/>
            <a:ext cx="52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know the  parent/child position relationship</a:t>
            </a:r>
          </a:p>
          <a:p>
            <a:r>
              <a:rPr lang="en-US" dirty="0"/>
              <a:t>Next, next we will talk about operations to manipulate a heap 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13562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952645" y="48376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895232" y="32577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0" name="Conector recto de flecha 19"/>
          <p:cNvCxnSpPr>
            <a:stCxn id="19" idx="2"/>
            <a:endCxn id="8" idx="0"/>
          </p:cNvCxnSpPr>
          <p:nvPr/>
        </p:nvCxnSpPr>
        <p:spPr bwMode="auto">
          <a:xfrm>
            <a:off x="1131535" y="309576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979797" y="474772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  <a:endParaRPr lang="es-ES" sz="1600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17482"/>
              </p:ext>
            </p:extLst>
          </p:nvPr>
        </p:nvGraphicFramePr>
        <p:xfrm>
          <a:off x="4290514" y="472207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0x23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0x17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ángulo 22"/>
          <p:cNvSpPr/>
          <p:nvPr/>
        </p:nvSpPr>
        <p:spPr>
          <a:xfrm>
            <a:off x="4374505" y="14460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068859" y="556670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data</a:t>
            </a:r>
            <a:endParaRPr lang="es-ES" sz="1200" dirty="0"/>
          </a:p>
        </p:txBody>
      </p:sp>
      <p:sp>
        <p:nvSpPr>
          <p:cNvPr id="25" name="Rectángulo 24"/>
          <p:cNvSpPr/>
          <p:nvPr/>
        </p:nvSpPr>
        <p:spPr>
          <a:xfrm>
            <a:off x="5068859" y="860608"/>
            <a:ext cx="422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left</a:t>
            </a:r>
            <a:endParaRPr lang="es-ES" sz="1200" dirty="0"/>
          </a:p>
        </p:txBody>
      </p:sp>
      <p:sp>
        <p:nvSpPr>
          <p:cNvPr id="26" name="Rectángulo 25"/>
          <p:cNvSpPr/>
          <p:nvPr/>
        </p:nvSpPr>
        <p:spPr>
          <a:xfrm>
            <a:off x="5068859" y="1128310"/>
            <a:ext cx="538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right</a:t>
            </a:r>
            <a:endParaRPr lang="es-ES" sz="1200" dirty="0"/>
          </a:p>
        </p:txBody>
      </p:sp>
      <p:sp>
        <p:nvSpPr>
          <p:cNvPr id="27" name="Rectángulo 26"/>
          <p:cNvSpPr/>
          <p:nvPr/>
        </p:nvSpPr>
        <p:spPr>
          <a:xfrm>
            <a:off x="4467755" y="-12685"/>
            <a:ext cx="472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s-ES" sz="1200" dirty="0"/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 bwMode="auto">
          <a:xfrm>
            <a:off x="4704058" y="264314"/>
            <a:ext cx="1456" cy="174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89263"/>
              </p:ext>
            </p:extLst>
          </p:nvPr>
        </p:nvGraphicFramePr>
        <p:xfrm>
          <a:off x="2348601" y="1676838"/>
          <a:ext cx="772978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0xAF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0x1B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2432592" y="265067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0x23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Conector angular 3"/>
          <p:cNvCxnSpPr>
            <a:endCxn id="13" idx="0"/>
          </p:cNvCxnSpPr>
          <p:nvPr/>
        </p:nvCxnSpPr>
        <p:spPr bwMode="auto">
          <a:xfrm rot="10800000" flipV="1">
            <a:off x="2735090" y="972638"/>
            <a:ext cx="1555424" cy="7042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Elipse 16"/>
          <p:cNvSpPr/>
          <p:nvPr/>
        </p:nvSpPr>
        <p:spPr>
          <a:xfrm>
            <a:off x="467405" y="107999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endCxn id="17" idx="7"/>
          </p:cNvCxnSpPr>
          <p:nvPr/>
        </p:nvCxnSpPr>
        <p:spPr>
          <a:xfrm flipH="1">
            <a:off x="775268" y="791333"/>
            <a:ext cx="230202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453893" y="1067017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13</a:t>
            </a:r>
            <a:endParaRPr lang="es-ES" sz="1600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23592"/>
              </p:ext>
            </p:extLst>
          </p:nvPr>
        </p:nvGraphicFramePr>
        <p:xfrm>
          <a:off x="6149790" y="1676838"/>
          <a:ext cx="772978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31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0x7C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6233781" y="2650671"/>
            <a:ext cx="67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0x17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Conector angular 5"/>
          <p:cNvCxnSpPr>
            <a:endCxn id="21" idx="0"/>
          </p:cNvCxnSpPr>
          <p:nvPr/>
        </p:nvCxnSpPr>
        <p:spPr bwMode="auto">
          <a:xfrm>
            <a:off x="5068859" y="1403772"/>
            <a:ext cx="1467420" cy="27306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Elipse 29"/>
          <p:cNvSpPr/>
          <p:nvPr/>
        </p:nvSpPr>
        <p:spPr>
          <a:xfrm>
            <a:off x="1474189" y="107999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30"/>
          <p:cNvCxnSpPr>
            <a:endCxn id="30" idx="1"/>
          </p:cNvCxnSpPr>
          <p:nvPr/>
        </p:nvCxnSpPr>
        <p:spPr>
          <a:xfrm>
            <a:off x="1260512" y="791333"/>
            <a:ext cx="266497" cy="341431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452421" y="1080526"/>
            <a:ext cx="40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31</a:t>
            </a:r>
            <a:endParaRPr lang="es-ES" sz="1600" dirty="0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8099"/>
              </p:ext>
            </p:extLst>
          </p:nvPr>
        </p:nvGraphicFramePr>
        <p:xfrm>
          <a:off x="462426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546417" y="4126936"/>
            <a:ext cx="76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0xAF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16016"/>
              </p:ext>
            </p:extLst>
          </p:nvPr>
        </p:nvGraphicFramePr>
        <p:xfrm>
          <a:off x="3601527" y="3153103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Rectángulo 34"/>
          <p:cNvSpPr/>
          <p:nvPr/>
        </p:nvSpPr>
        <p:spPr>
          <a:xfrm>
            <a:off x="3685518" y="4126936"/>
            <a:ext cx="69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0x1B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5693"/>
              </p:ext>
            </p:extLst>
          </p:nvPr>
        </p:nvGraphicFramePr>
        <p:xfrm>
          <a:off x="7685813" y="3202972"/>
          <a:ext cx="77297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Roboto Slab" pitchFamily="2" charset="0"/>
                          <a:ea typeface="Roboto Slab" pitchFamily="2" charset="0"/>
                        </a:rPr>
                        <a:t>NULL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7769804" y="4176805"/>
            <a:ext cx="72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0x7C</a:t>
            </a:r>
            <a:endParaRPr lang="es-E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Conector angular 39"/>
          <p:cNvCxnSpPr>
            <a:stCxn id="13" idx="1"/>
            <a:endCxn id="32" idx="0"/>
          </p:cNvCxnSpPr>
          <p:nvPr/>
        </p:nvCxnSpPr>
        <p:spPr bwMode="auto">
          <a:xfrm rot="10800000" flipV="1">
            <a:off x="848915" y="2164517"/>
            <a:ext cx="1499686" cy="98858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onector angular 40"/>
          <p:cNvCxnSpPr>
            <a:endCxn id="34" idx="0"/>
          </p:cNvCxnSpPr>
          <p:nvPr/>
        </p:nvCxnSpPr>
        <p:spPr bwMode="auto">
          <a:xfrm>
            <a:off x="3136631" y="2515664"/>
            <a:ext cx="851385" cy="63743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ector angular 41"/>
          <p:cNvCxnSpPr/>
          <p:nvPr/>
        </p:nvCxnSpPr>
        <p:spPr bwMode="auto">
          <a:xfrm>
            <a:off x="6922768" y="2515664"/>
            <a:ext cx="1175216" cy="640872"/>
          </a:xfrm>
          <a:prstGeom prst="bentConnector3">
            <a:avLst>
              <a:gd name="adj1" fmla="val 10058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Elipse 42"/>
          <p:cNvSpPr/>
          <p:nvPr/>
        </p:nvSpPr>
        <p:spPr>
          <a:xfrm>
            <a:off x="120824" y="169629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846167" y="169629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de flecha 44"/>
          <p:cNvCxnSpPr>
            <a:stCxn id="17" idx="3"/>
            <a:endCxn id="43" idx="7"/>
          </p:cNvCxnSpPr>
          <p:nvPr/>
        </p:nvCxnSpPr>
        <p:spPr>
          <a:xfrm flipH="1">
            <a:off x="428686" y="1387563"/>
            <a:ext cx="91540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7" idx="5"/>
            <a:endCxn id="44" idx="1"/>
          </p:cNvCxnSpPr>
          <p:nvPr/>
        </p:nvCxnSpPr>
        <p:spPr>
          <a:xfrm>
            <a:off x="775267" y="1387563"/>
            <a:ext cx="12372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1297352" y="1704358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/>
          <p:cNvSpPr/>
          <p:nvPr/>
        </p:nvSpPr>
        <p:spPr>
          <a:xfrm>
            <a:off x="108706" y="1690301"/>
            <a:ext cx="4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17</a:t>
            </a:r>
            <a:endParaRPr lang="es-ES" sz="1600" dirty="0"/>
          </a:p>
        </p:txBody>
      </p:sp>
      <p:sp>
        <p:nvSpPr>
          <p:cNvPr id="50" name="Rectángulo 49"/>
          <p:cNvSpPr/>
          <p:nvPr/>
        </p:nvSpPr>
        <p:spPr>
          <a:xfrm>
            <a:off x="801812" y="1690849"/>
            <a:ext cx="44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20</a:t>
            </a:r>
            <a:endParaRPr lang="es-ES" sz="1600" dirty="0"/>
          </a:p>
        </p:txBody>
      </p:sp>
      <p:sp>
        <p:nvSpPr>
          <p:cNvPr id="51" name="Rectángulo 50"/>
          <p:cNvSpPr/>
          <p:nvPr/>
        </p:nvSpPr>
        <p:spPr>
          <a:xfrm>
            <a:off x="1260256" y="170381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38</a:t>
            </a:r>
            <a:endParaRPr lang="es-ES" sz="1600" dirty="0"/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1474189" y="1387563"/>
            <a:ext cx="91540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0" y="4667330"/>
            <a:ext cx="914400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EXPLICIT REPRESENTATION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5071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05665"/>
              </p:ext>
            </p:extLst>
          </p:nvPr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88760" y="3300041"/>
            <a:ext cx="67558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cxnSp>
        <p:nvCxnSpPr>
          <p:cNvPr id="3" name="Conector recto 2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Rectángulo 26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3160747" y="112481"/>
            <a:ext cx="1748168" cy="2040565"/>
            <a:chOff x="108706" y="32577"/>
            <a:chExt cx="1748168" cy="2040565"/>
          </a:xfrm>
        </p:grpSpPr>
        <p:sp>
          <p:nvSpPr>
            <p:cNvPr id="30" name="Elipse 29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32" name="Conector recto de flecha 31"/>
            <p:cNvCxnSpPr>
              <a:stCxn id="31" idx="2"/>
              <a:endCxn id="30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Rectángulo 32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de flecha 34"/>
            <p:cNvCxnSpPr>
              <a:endCxn id="34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 35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37" name="Elipse 36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" name="Conector recto de flecha 37"/>
            <p:cNvCxnSpPr>
              <a:endCxn id="37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 38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Conector recto de flecha 41"/>
            <p:cNvCxnSpPr>
              <a:stCxn id="34" idx="3"/>
              <a:endCxn id="40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stCxn id="34" idx="5"/>
              <a:endCxn id="41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260256" y="170381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  <p:cxnSp>
          <p:nvCxnSpPr>
            <p:cNvPr id="69" name="Conector recto de flecha 68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8C01F70-3BB6-704A-A1A6-A0CC6B1D27E8}"/>
              </a:ext>
            </a:extLst>
          </p:cNvPr>
          <p:cNvSpPr txBox="1"/>
          <p:nvPr/>
        </p:nvSpPr>
        <p:spPr>
          <a:xfrm>
            <a:off x="0" y="2014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4031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50532"/>
              </p:ext>
            </p:extLst>
          </p:nvPr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88760" y="3300041"/>
            <a:ext cx="67558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3364231" y="3000162"/>
            <a:ext cx="67559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3703" y="329323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829552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38126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cxnSp>
        <p:nvCxnSpPr>
          <p:cNvPr id="29" name="Conector recto 28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ángulo 29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cxnSp>
        <p:nvCxnSpPr>
          <p:cNvPr id="31" name="Conector recto 30"/>
          <p:cNvCxnSpPr/>
          <p:nvPr/>
        </p:nvCxnSpPr>
        <p:spPr bwMode="auto">
          <a:xfrm>
            <a:off x="5218933" y="1342013"/>
            <a:ext cx="914163" cy="33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ángulo 31"/>
          <p:cNvSpPr/>
          <p:nvPr/>
        </p:nvSpPr>
        <p:spPr>
          <a:xfrm>
            <a:off x="6311071" y="1126658"/>
            <a:ext cx="92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dirty="0"/>
          </a:p>
        </p:txBody>
      </p:sp>
      <p:grpSp>
        <p:nvGrpSpPr>
          <p:cNvPr id="34" name="Agrupar 33"/>
          <p:cNvGrpSpPr/>
          <p:nvPr/>
        </p:nvGrpSpPr>
        <p:grpSpPr>
          <a:xfrm>
            <a:off x="3160747" y="112481"/>
            <a:ext cx="1748168" cy="2040565"/>
            <a:chOff x="108706" y="32577"/>
            <a:chExt cx="1748168" cy="2040565"/>
          </a:xfrm>
        </p:grpSpPr>
        <p:sp>
          <p:nvSpPr>
            <p:cNvPr id="35" name="Elipse 34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37" name="Conector recto de flecha 36"/>
            <p:cNvCxnSpPr>
              <a:stCxn id="36" idx="2"/>
              <a:endCxn id="35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Rectángulo 37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0" name="Conector recto de flecha 39"/>
            <p:cNvCxnSpPr>
              <a:endCxn id="39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40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42" name="Elipse 41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3" name="Conector recto de flecha 42"/>
            <p:cNvCxnSpPr>
              <a:endCxn id="42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43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45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recto de flecha 46"/>
            <p:cNvCxnSpPr>
              <a:stCxn id="39" idx="3"/>
              <a:endCxn id="45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stCxn id="39" idx="5"/>
              <a:endCxn id="46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1260256" y="1703810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  <p:cxnSp>
          <p:nvCxnSpPr>
            <p:cNvPr id="74" name="Conector recto de flecha 73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43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ángulo 66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02396"/>
              </p:ext>
            </p:extLst>
          </p:nvPr>
        </p:nvGraphicFramePr>
        <p:xfrm>
          <a:off x="2115727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2355989" y="3332811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061679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3331679" y="3032713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023703" y="329323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3829552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38126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29" name="Abrir corchete 28"/>
          <p:cNvSpPr/>
          <p:nvPr/>
        </p:nvSpPr>
        <p:spPr bwMode="auto">
          <a:xfrm rot="5400000">
            <a:off x="5217180" y="2413077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45099" y="3291747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31" name="Rectángulo 30"/>
          <p:cNvSpPr/>
          <p:nvPr/>
        </p:nvSpPr>
        <p:spPr>
          <a:xfrm>
            <a:off x="2821060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521596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643539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5194665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cxnSp>
        <p:nvCxnSpPr>
          <p:cNvPr id="35" name="Conector recto 34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ángulo 35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 bwMode="auto">
          <a:xfrm>
            <a:off x="5218933" y="1342013"/>
            <a:ext cx="914163" cy="33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Rectángulo 37"/>
          <p:cNvSpPr/>
          <p:nvPr/>
        </p:nvSpPr>
        <p:spPr>
          <a:xfrm>
            <a:off x="6311071" y="1126658"/>
            <a:ext cx="92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dirty="0"/>
          </a:p>
        </p:txBody>
      </p:sp>
      <p:cxnSp>
        <p:nvCxnSpPr>
          <p:cNvPr id="39" name="Conector recto 38"/>
          <p:cNvCxnSpPr/>
          <p:nvPr/>
        </p:nvCxnSpPr>
        <p:spPr bwMode="auto">
          <a:xfrm>
            <a:off x="5681362" y="1915751"/>
            <a:ext cx="4146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ángulo 39"/>
          <p:cNvSpPr/>
          <p:nvPr/>
        </p:nvSpPr>
        <p:spPr>
          <a:xfrm>
            <a:off x="6273975" y="1680451"/>
            <a:ext cx="95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3160747" y="112481"/>
            <a:ext cx="1748168" cy="2032122"/>
            <a:chOff x="108706" y="32577"/>
            <a:chExt cx="1748168" cy="2032122"/>
          </a:xfrm>
        </p:grpSpPr>
        <p:cxnSp>
          <p:nvCxnSpPr>
            <p:cNvPr id="85" name="Conector recto de flecha 84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ipse 45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69" name="Conector recto de flecha 68"/>
            <p:cNvCxnSpPr>
              <a:stCxn id="47" idx="2"/>
              <a:endCxn id="46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" name="Rectángulo 69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71" name="Elipse 70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de flecha 71"/>
            <p:cNvCxnSpPr>
              <a:endCxn id="71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ángulo 72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74" name="Elipse 73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5" name="Conector recto de flecha 74"/>
            <p:cNvCxnSpPr>
              <a:endCxn id="74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ángulo 75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77" name="Elipse 76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77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de flecha 78"/>
            <p:cNvCxnSpPr>
              <a:stCxn id="71" idx="3"/>
              <a:endCxn id="77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>
              <a:stCxn id="71" idx="5"/>
              <a:endCxn id="78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1275197" y="168886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67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34680"/>
              </p:ext>
            </p:extLst>
          </p:nvPr>
        </p:nvGraphicFramePr>
        <p:xfrm>
          <a:off x="532075" y="3917781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brir corchete 5"/>
          <p:cNvSpPr/>
          <p:nvPr/>
        </p:nvSpPr>
        <p:spPr bwMode="auto">
          <a:xfrm rot="5400000">
            <a:off x="772337" y="3482223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78027" y="3442210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25" name="Abrir corchete 24"/>
          <p:cNvSpPr/>
          <p:nvPr/>
        </p:nvSpPr>
        <p:spPr bwMode="auto">
          <a:xfrm rot="5400000">
            <a:off x="1748027" y="3182125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40051" y="3442648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29" name="Abrir corchete 28"/>
          <p:cNvSpPr/>
          <p:nvPr/>
        </p:nvSpPr>
        <p:spPr bwMode="auto">
          <a:xfrm rot="5400000">
            <a:off x="3633528" y="2562489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161447" y="3441159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36" name="Elipse 35"/>
          <p:cNvSpPr/>
          <p:nvPr/>
        </p:nvSpPr>
        <p:spPr>
          <a:xfrm>
            <a:off x="408525" y="273418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7598219" y="2766176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921608" y="2753813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Agrupar 2"/>
          <p:cNvGrpSpPr/>
          <p:nvPr/>
        </p:nvGrpSpPr>
        <p:grpSpPr>
          <a:xfrm>
            <a:off x="621626" y="2465347"/>
            <a:ext cx="240076" cy="268836"/>
            <a:chOff x="621626" y="2465347"/>
            <a:chExt cx="240076" cy="268836"/>
          </a:xfrm>
        </p:grpSpPr>
        <p:cxnSp>
          <p:nvCxnSpPr>
            <p:cNvPr id="41" name="Conector recto de flecha 40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Agrupar 44"/>
          <p:cNvGrpSpPr/>
          <p:nvPr/>
        </p:nvGrpSpPr>
        <p:grpSpPr>
          <a:xfrm>
            <a:off x="7243556" y="2483329"/>
            <a:ext cx="240076" cy="268836"/>
            <a:chOff x="621626" y="2465347"/>
            <a:chExt cx="240076" cy="268836"/>
          </a:xfrm>
        </p:grpSpPr>
        <p:cxnSp>
          <p:nvCxnSpPr>
            <p:cNvPr id="46" name="Conector recto de flecha 45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Elipse 69"/>
          <p:cNvSpPr/>
          <p:nvPr/>
        </p:nvSpPr>
        <p:spPr>
          <a:xfrm>
            <a:off x="7063214" y="2751622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1" name="Agrupar 70"/>
          <p:cNvGrpSpPr/>
          <p:nvPr/>
        </p:nvGrpSpPr>
        <p:grpSpPr>
          <a:xfrm flipH="1">
            <a:off x="7531371" y="2501311"/>
            <a:ext cx="240076" cy="268836"/>
            <a:chOff x="621626" y="2465347"/>
            <a:chExt cx="240076" cy="268836"/>
          </a:xfrm>
        </p:grpSpPr>
        <p:cxnSp>
          <p:nvCxnSpPr>
            <p:cNvPr id="72" name="Conector recto de flecha 71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/>
          <p:cNvGrpSpPr/>
          <p:nvPr/>
        </p:nvGrpSpPr>
        <p:grpSpPr>
          <a:xfrm flipH="1">
            <a:off x="921608" y="2480288"/>
            <a:ext cx="240076" cy="268836"/>
            <a:chOff x="621626" y="2465347"/>
            <a:chExt cx="240076" cy="268836"/>
          </a:xfrm>
        </p:grpSpPr>
        <p:cxnSp>
          <p:nvCxnSpPr>
            <p:cNvPr id="75" name="Conector recto de flecha 74"/>
            <p:cNvCxnSpPr/>
            <p:nvPr/>
          </p:nvCxnSpPr>
          <p:spPr>
            <a:xfrm flipH="1">
              <a:off x="621626" y="2584824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/>
            <p:nvPr/>
          </p:nvCxnSpPr>
          <p:spPr>
            <a:xfrm flipH="1">
              <a:off x="726287" y="2465347"/>
              <a:ext cx="135415" cy="149359"/>
            </a:xfrm>
            <a:prstGeom prst="straightConnector1">
              <a:avLst/>
            </a:prstGeom>
            <a:ln>
              <a:solidFill>
                <a:srgbClr val="3C8C93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cto 6"/>
          <p:cNvCxnSpPr/>
          <p:nvPr/>
        </p:nvCxnSpPr>
        <p:spPr bwMode="auto">
          <a:xfrm>
            <a:off x="1553882" y="2898588"/>
            <a:ext cx="533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Rectángulo 76"/>
          <p:cNvSpPr/>
          <p:nvPr/>
        </p:nvSpPr>
        <p:spPr>
          <a:xfrm>
            <a:off x="159789" y="2366074"/>
            <a:ext cx="661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1161684" y="2398945"/>
            <a:ext cx="496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7671349" y="2311011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</a:t>
            </a:r>
            <a:r>
              <a:rPr lang="en-GB" sz="1600" baseline="300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k+1</a:t>
            </a:r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-2]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0" name="Abrir corchete 79"/>
          <p:cNvSpPr/>
          <p:nvPr/>
        </p:nvSpPr>
        <p:spPr bwMode="auto">
          <a:xfrm rot="5400000">
            <a:off x="7200914" y="2564739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728833" y="3443409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k</a:t>
            </a:r>
            <a:endParaRPr lang="es-ES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95023"/>
              </p:ext>
            </p:extLst>
          </p:nvPr>
        </p:nvGraphicFramePr>
        <p:xfrm>
          <a:off x="6033639" y="3917781"/>
          <a:ext cx="12555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-1]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2" name="Conector recto 81"/>
          <p:cNvCxnSpPr/>
          <p:nvPr/>
        </p:nvCxnSpPr>
        <p:spPr bwMode="auto">
          <a:xfrm>
            <a:off x="7338158" y="4111812"/>
            <a:ext cx="55823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26335"/>
              </p:ext>
            </p:extLst>
          </p:nvPr>
        </p:nvGraphicFramePr>
        <p:xfrm>
          <a:off x="7906269" y="3915349"/>
          <a:ext cx="6277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</a:t>
                      </a:r>
                      <a:r>
                        <a:rPr lang="en-GB" sz="1400" baseline="300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k+1</a:t>
                      </a:r>
                      <a:r>
                        <a:rPr lang="en-GB" sz="1400" baseline="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-2</a:t>
                      </a: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3" name="Conector recto 82"/>
          <p:cNvCxnSpPr/>
          <p:nvPr/>
        </p:nvCxnSpPr>
        <p:spPr bwMode="auto">
          <a:xfrm>
            <a:off x="5087605" y="4111812"/>
            <a:ext cx="7842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Rectángulo 83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29552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4838126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2821060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521596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4643539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5194665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cxnSp>
        <p:nvCxnSpPr>
          <p:cNvPr id="91" name="Conector recto 90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Rectángulo 91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cxnSp>
        <p:nvCxnSpPr>
          <p:cNvPr id="93" name="Conector recto 92"/>
          <p:cNvCxnSpPr/>
          <p:nvPr/>
        </p:nvCxnSpPr>
        <p:spPr bwMode="auto">
          <a:xfrm>
            <a:off x="5218933" y="1342013"/>
            <a:ext cx="914163" cy="33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4" name="Rectángulo 93"/>
          <p:cNvSpPr/>
          <p:nvPr/>
        </p:nvSpPr>
        <p:spPr>
          <a:xfrm>
            <a:off x="6311071" y="1126658"/>
            <a:ext cx="92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dirty="0"/>
          </a:p>
        </p:txBody>
      </p:sp>
      <p:cxnSp>
        <p:nvCxnSpPr>
          <p:cNvPr id="95" name="Conector recto 94"/>
          <p:cNvCxnSpPr/>
          <p:nvPr/>
        </p:nvCxnSpPr>
        <p:spPr bwMode="auto">
          <a:xfrm>
            <a:off x="5681362" y="1915751"/>
            <a:ext cx="4146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6" name="Rectángulo 95"/>
          <p:cNvSpPr/>
          <p:nvPr/>
        </p:nvSpPr>
        <p:spPr>
          <a:xfrm>
            <a:off x="6273975" y="1680451"/>
            <a:ext cx="95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dirty="0"/>
          </a:p>
        </p:txBody>
      </p:sp>
      <p:grpSp>
        <p:nvGrpSpPr>
          <p:cNvPr id="97" name="Agrupar 96"/>
          <p:cNvGrpSpPr/>
          <p:nvPr/>
        </p:nvGrpSpPr>
        <p:grpSpPr>
          <a:xfrm>
            <a:off x="3160747" y="112481"/>
            <a:ext cx="1748168" cy="2032122"/>
            <a:chOff x="108706" y="32577"/>
            <a:chExt cx="1748168" cy="2032122"/>
          </a:xfrm>
        </p:grpSpPr>
        <p:cxnSp>
          <p:nvCxnSpPr>
            <p:cNvPr id="98" name="Conector recto de flecha 97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ipse 98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101" name="Conector recto de flecha 100"/>
            <p:cNvCxnSpPr>
              <a:stCxn id="100" idx="2"/>
              <a:endCxn id="99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" name="Rectángulo 101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4" name="Conector recto de flecha 103"/>
            <p:cNvCxnSpPr>
              <a:endCxn id="103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" name="Conector recto de flecha 106"/>
            <p:cNvCxnSpPr>
              <a:endCxn id="106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ángulo 107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" name="Conector recto de flecha 110"/>
            <p:cNvCxnSpPr>
              <a:stCxn id="103" idx="3"/>
              <a:endCxn id="109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/>
            <p:cNvCxnSpPr>
              <a:stCxn id="103" idx="5"/>
              <a:endCxn id="110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Rectángulo 113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1275197" y="168886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</p:grpSp>
      <p:sp>
        <p:nvSpPr>
          <p:cNvPr id="117" name="Rectángulo 116"/>
          <p:cNvSpPr/>
          <p:nvPr/>
        </p:nvSpPr>
        <p:spPr>
          <a:xfrm>
            <a:off x="8189855" y="2744775"/>
            <a:ext cx="97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k</a:t>
            </a:r>
            <a:endParaRPr lang="es-ES" dirty="0"/>
          </a:p>
        </p:txBody>
      </p:sp>
      <p:sp>
        <p:nvSpPr>
          <p:cNvPr id="118" name="Elipse 117"/>
          <p:cNvSpPr/>
          <p:nvPr/>
        </p:nvSpPr>
        <p:spPr>
          <a:xfrm>
            <a:off x="4917954" y="1795104"/>
            <a:ext cx="360683" cy="360341"/>
          </a:xfrm>
          <a:prstGeom prst="ellipse">
            <a:avLst/>
          </a:pr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9" name="Conector recto de flecha 118"/>
          <p:cNvCxnSpPr>
            <a:endCxn id="118" idx="1"/>
          </p:cNvCxnSpPr>
          <p:nvPr/>
        </p:nvCxnSpPr>
        <p:spPr>
          <a:xfrm>
            <a:off x="4847054" y="1486371"/>
            <a:ext cx="123721" cy="361504"/>
          </a:xfrm>
          <a:prstGeom prst="straightConnector1">
            <a:avLst/>
          </a:prstGeom>
          <a:ln>
            <a:solidFill>
              <a:srgbClr val="3C8C9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/>
          <p:cNvSpPr/>
          <p:nvPr/>
        </p:nvSpPr>
        <p:spPr>
          <a:xfrm>
            <a:off x="4874921" y="178965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Roboto Slab" pitchFamily="2" charset="0"/>
                <a:ea typeface="Roboto Slab" pitchFamily="2" charset="0"/>
              </a:rPr>
              <a:t>50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026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0" y="4667330"/>
            <a:ext cx="9144000" cy="400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Roboto Slab" pitchFamily="2" charset="0"/>
                <a:ea typeface="Roboto Slab" pitchFamily="2" charset="0"/>
              </a:rPr>
              <a:t>IMPLICIT REPRESENTATION</a:t>
            </a:r>
            <a:endParaRPr lang="es-ES" sz="2000" dirty="0"/>
          </a:p>
        </p:txBody>
      </p:sp>
      <p:sp>
        <p:nvSpPr>
          <p:cNvPr id="122" name="Rectángulo 121"/>
          <p:cNvSpPr/>
          <p:nvPr/>
        </p:nvSpPr>
        <p:spPr>
          <a:xfrm>
            <a:off x="4282728" y="518174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600" dirty="0">
              <a:solidFill>
                <a:schemeClr val="bg2"/>
              </a:solidFill>
            </a:endParaRPr>
          </a:p>
        </p:txBody>
      </p:sp>
      <p:graphicFrame>
        <p:nvGraphicFramePr>
          <p:cNvPr id="123" name="Tabla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9872"/>
              </p:ext>
            </p:extLst>
          </p:nvPr>
        </p:nvGraphicFramePr>
        <p:xfrm>
          <a:off x="3672479" y="3768369"/>
          <a:ext cx="43945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Abrir corchete 123"/>
          <p:cNvSpPr/>
          <p:nvPr/>
        </p:nvSpPr>
        <p:spPr bwMode="auto">
          <a:xfrm rot="5400000">
            <a:off x="3937706" y="3332812"/>
            <a:ext cx="133099" cy="613624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3618431" y="3292798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sz="1400" dirty="0"/>
          </a:p>
        </p:txBody>
      </p:sp>
      <p:sp>
        <p:nvSpPr>
          <p:cNvPr id="126" name="Abrir corchete 125"/>
          <p:cNvSpPr/>
          <p:nvPr/>
        </p:nvSpPr>
        <p:spPr bwMode="auto">
          <a:xfrm rot="5400000">
            <a:off x="4906166" y="3032714"/>
            <a:ext cx="132662" cy="1214257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4580455" y="3293236"/>
            <a:ext cx="761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sz="1400" dirty="0"/>
          </a:p>
        </p:txBody>
      </p:sp>
      <p:sp>
        <p:nvSpPr>
          <p:cNvPr id="128" name="Rectángulo 127"/>
          <p:cNvSpPr/>
          <p:nvPr/>
        </p:nvSpPr>
        <p:spPr>
          <a:xfrm>
            <a:off x="3829552" y="1114404"/>
            <a:ext cx="3819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4838126" y="1127913"/>
            <a:ext cx="410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0" name="Abrir corchete 129"/>
          <p:cNvSpPr/>
          <p:nvPr/>
        </p:nvSpPr>
        <p:spPr bwMode="auto">
          <a:xfrm rot="5400000">
            <a:off x="6773932" y="2413077"/>
            <a:ext cx="125821" cy="2460371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6301851" y="3291747"/>
            <a:ext cx="783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sz="1400" dirty="0"/>
          </a:p>
        </p:txBody>
      </p:sp>
      <p:sp>
        <p:nvSpPr>
          <p:cNvPr id="132" name="Rectángulo 131"/>
          <p:cNvSpPr/>
          <p:nvPr/>
        </p:nvSpPr>
        <p:spPr>
          <a:xfrm>
            <a:off x="2821060" y="1723656"/>
            <a:ext cx="408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521596" y="1713609"/>
            <a:ext cx="4163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4643539" y="1723656"/>
            <a:ext cx="40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600" dirty="0">
              <a:solidFill>
                <a:schemeClr val="bg2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5194665" y="1713609"/>
            <a:ext cx="411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600" dirty="0">
              <a:solidFill>
                <a:schemeClr val="bg2"/>
              </a:solidFill>
            </a:endParaRPr>
          </a:p>
        </p:txBody>
      </p:sp>
      <p:cxnSp>
        <p:nvCxnSpPr>
          <p:cNvPr id="136" name="Conector recto 135"/>
          <p:cNvCxnSpPr/>
          <p:nvPr/>
        </p:nvCxnSpPr>
        <p:spPr bwMode="auto">
          <a:xfrm>
            <a:off x="4908915" y="846868"/>
            <a:ext cx="118708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Rectángulo 136"/>
          <p:cNvSpPr/>
          <p:nvPr/>
        </p:nvSpPr>
        <p:spPr>
          <a:xfrm>
            <a:off x="6273975" y="628204"/>
            <a:ext cx="958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0</a:t>
            </a:r>
            <a:endParaRPr lang="es-ES" dirty="0"/>
          </a:p>
        </p:txBody>
      </p:sp>
      <p:cxnSp>
        <p:nvCxnSpPr>
          <p:cNvPr id="138" name="Conector recto 137"/>
          <p:cNvCxnSpPr/>
          <p:nvPr/>
        </p:nvCxnSpPr>
        <p:spPr bwMode="auto">
          <a:xfrm>
            <a:off x="5218933" y="1342013"/>
            <a:ext cx="914163" cy="33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Rectángulo 138"/>
          <p:cNvSpPr/>
          <p:nvPr/>
        </p:nvSpPr>
        <p:spPr>
          <a:xfrm>
            <a:off x="6311071" y="1126658"/>
            <a:ext cx="921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1</a:t>
            </a:r>
            <a:endParaRPr lang="es-ES" dirty="0"/>
          </a:p>
        </p:txBody>
      </p:sp>
      <p:cxnSp>
        <p:nvCxnSpPr>
          <p:cNvPr id="140" name="Conector recto 139"/>
          <p:cNvCxnSpPr/>
          <p:nvPr/>
        </p:nvCxnSpPr>
        <p:spPr bwMode="auto">
          <a:xfrm>
            <a:off x="5681362" y="1915751"/>
            <a:ext cx="41463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Rectángulo 140"/>
          <p:cNvSpPr/>
          <p:nvPr/>
        </p:nvSpPr>
        <p:spPr>
          <a:xfrm>
            <a:off x="6273975" y="1680451"/>
            <a:ext cx="954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Roboto Slab" pitchFamily="2" charset="0"/>
                <a:ea typeface="Roboto Slab" pitchFamily="2" charset="0"/>
              </a:rPr>
              <a:t>Level 2</a:t>
            </a:r>
            <a:endParaRPr lang="es-ES" dirty="0"/>
          </a:p>
        </p:txBody>
      </p:sp>
      <p:grpSp>
        <p:nvGrpSpPr>
          <p:cNvPr id="142" name="Agrupar 141"/>
          <p:cNvGrpSpPr/>
          <p:nvPr/>
        </p:nvGrpSpPr>
        <p:grpSpPr>
          <a:xfrm>
            <a:off x="3160747" y="112481"/>
            <a:ext cx="1748168" cy="2032122"/>
            <a:chOff x="108706" y="32577"/>
            <a:chExt cx="1748168" cy="2032122"/>
          </a:xfrm>
        </p:grpSpPr>
        <p:cxnSp>
          <p:nvCxnSpPr>
            <p:cNvPr id="143" name="Conector recto de flecha 142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95232" y="32577"/>
              <a:ext cx="4726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1200" dirty="0"/>
            </a:p>
          </p:txBody>
        </p:sp>
        <p:cxnSp>
          <p:nvCxnSpPr>
            <p:cNvPr id="146" name="Conector recto de flecha 145"/>
            <p:cNvCxnSpPr>
              <a:stCxn id="145" idx="2"/>
              <a:endCxn id="144" idx="0"/>
            </p:cNvCxnSpPr>
            <p:nvPr/>
          </p:nvCxnSpPr>
          <p:spPr bwMode="auto">
            <a:xfrm>
              <a:off x="1131535" y="309576"/>
              <a:ext cx="1456" cy="1741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Rectángulo 146"/>
            <p:cNvSpPr/>
            <p:nvPr/>
          </p:nvSpPr>
          <p:spPr>
            <a:xfrm>
              <a:off x="979797" y="474772"/>
              <a:ext cx="306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600" dirty="0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9" name="Conector recto de flecha 148"/>
            <p:cNvCxnSpPr>
              <a:endCxn id="148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ángulo 149"/>
            <p:cNvSpPr/>
            <p:nvPr/>
          </p:nvSpPr>
          <p:spPr>
            <a:xfrm>
              <a:off x="453893" y="1067017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600" dirty="0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de flecha 151"/>
            <p:cNvCxnSpPr>
              <a:endCxn id="151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ángulo 152"/>
            <p:cNvSpPr/>
            <p:nvPr/>
          </p:nvSpPr>
          <p:spPr>
            <a:xfrm>
              <a:off x="1452421" y="1080526"/>
              <a:ext cx="4044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600" dirty="0"/>
            </a:p>
          </p:txBody>
        </p:sp>
        <p:sp>
          <p:nvSpPr>
            <p:cNvPr id="154" name="Elipse 153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6" name="Conector recto de flecha 155"/>
            <p:cNvCxnSpPr>
              <a:stCxn id="148" idx="3"/>
              <a:endCxn id="154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/>
            <p:cNvCxnSpPr>
              <a:stCxn id="148" idx="5"/>
              <a:endCxn id="155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ipse 157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108706" y="1690301"/>
              <a:ext cx="40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600" dirty="0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801812" y="1690849"/>
              <a:ext cx="443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600" dirty="0"/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1275197" y="1688869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ED1939-6F6A-024B-BDD7-632BD8C74D35}"/>
              </a:ext>
            </a:extLst>
          </p:cNvPr>
          <p:cNvSpPr txBox="1"/>
          <p:nvPr/>
        </p:nvSpPr>
        <p:spPr>
          <a:xfrm>
            <a:off x="208531" y="3706173"/>
            <a:ext cx="302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addresses of the nodes are implicitly given by their position in the array.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5251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8F52C0-C680-4D92-9709-81B48BFD2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2D6634-8C61-44B0-8C9A-461444A3A20F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4f37539b-1577-461a-a534-c40bf1b53cfa"/>
    <ds:schemaRef ds:uri="65620a10-58d8-4602-af8b-e2b4eec324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73709</TotalTime>
  <Words>3468</Words>
  <Application>Microsoft Macintosh PowerPoint</Application>
  <PresentationFormat>On-screen Show (16:9)</PresentationFormat>
  <Paragraphs>1357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974</cp:revision>
  <cp:lastPrinted>2019-07-09T17:04:45Z</cp:lastPrinted>
  <dcterms:created xsi:type="dcterms:W3CDTF">2018-10-29T10:08:54Z</dcterms:created>
  <dcterms:modified xsi:type="dcterms:W3CDTF">2021-02-21T13:37:46Z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