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  <p:sldMasterId id="2147483665" r:id="rId5"/>
  </p:sldMasterIdLst>
  <p:notesMasterIdLst>
    <p:notesMasterId r:id="rId73"/>
  </p:notesMasterIdLst>
  <p:handoutMasterIdLst>
    <p:handoutMasterId r:id="rId74"/>
  </p:handoutMasterIdLst>
  <p:sldIdLst>
    <p:sldId id="362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385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452" r:id="rId48"/>
    <p:sldId id="453" r:id="rId49"/>
    <p:sldId id="454" r:id="rId50"/>
    <p:sldId id="455" r:id="rId51"/>
    <p:sldId id="456" r:id="rId52"/>
    <p:sldId id="457" r:id="rId53"/>
    <p:sldId id="458" r:id="rId54"/>
    <p:sldId id="459" r:id="rId55"/>
    <p:sldId id="460" r:id="rId56"/>
    <p:sldId id="463" r:id="rId57"/>
    <p:sldId id="461" r:id="rId58"/>
    <p:sldId id="464" r:id="rId59"/>
    <p:sldId id="465" r:id="rId60"/>
    <p:sldId id="466" r:id="rId61"/>
    <p:sldId id="467" r:id="rId62"/>
    <p:sldId id="468" r:id="rId63"/>
    <p:sldId id="469" r:id="rId64"/>
    <p:sldId id="470" r:id="rId65"/>
    <p:sldId id="471" r:id="rId66"/>
    <p:sldId id="472" r:id="rId67"/>
    <p:sldId id="473" r:id="rId68"/>
    <p:sldId id="474" r:id="rId69"/>
    <p:sldId id="475" r:id="rId70"/>
    <p:sldId id="462" r:id="rId71"/>
    <p:sldId id="476" r:id="rId7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17145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0574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24003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27432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2410"/>
    <a:srgbClr val="3B98FF"/>
    <a:srgbClr val="57B3B6"/>
    <a:srgbClr val="5BBDBE"/>
    <a:srgbClr val="D88A41"/>
    <a:srgbClr val="FFAD0E"/>
    <a:srgbClr val="5658FC"/>
    <a:srgbClr val="F8EC00"/>
    <a:srgbClr val="99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 autoAdjust="0"/>
    <p:restoredTop sz="99390" autoAdjust="0"/>
  </p:normalViewPr>
  <p:slideViewPr>
    <p:cSldViewPr snapToGrid="0" snapToObjects="1">
      <p:cViewPr varScale="1">
        <p:scale>
          <a:sx n="124" d="100"/>
          <a:sy n="124" d="100"/>
        </p:scale>
        <p:origin x="176" y="560"/>
      </p:cViewPr>
      <p:guideLst>
        <p:guide orient="horz" pos="3117"/>
        <p:guide pos="136"/>
        <p:guide pos="5602"/>
        <p:guide orient="horz" pos="146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viewProps" Target="view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B01AAD-A3D2-4A93-9C04-6CDC5D85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24A7C-FEA3-496B-8C61-7BD1BD58D3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1D1A7-F201-4452-ADB1-A15EE3D3E9E9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5FD487-8632-400D-974C-3CAF98975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93332-CFAB-475D-9B93-376BE4332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8FD4-9FD9-444B-A4D5-624F76EC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8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816C-24F7-0543-9CE3-687CDF503D9B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383E-8368-3C44-8B83-4E6A3C83F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6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411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4531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9499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0193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673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291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98271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258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7037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8838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53683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4700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920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8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513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3242-81D9-0048-842F-4D2554D9DD08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6230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FD41-F38C-0E45-A34A-2AEE6C802ED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767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3245-DA14-4944-AFD4-69DCA4745CE2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0201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02819" y="4686300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C840-BB9F-C646-8209-68D4A315ED2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932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3047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0337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636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334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88939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63319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761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5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128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296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44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5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231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24400" y="4800600"/>
            <a:ext cx="1555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1" y="4686300"/>
            <a:ext cx="339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  <p:pic>
        <p:nvPicPr>
          <p:cNvPr id="1031" name="Picture 13" descr="Goldsmiths_25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4742260"/>
            <a:ext cx="14573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Heaps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B38E28-E666-A444-A21D-D8345D8E5507}"/>
              </a:ext>
            </a:extLst>
          </p:cNvPr>
          <p:cNvSpPr txBox="1"/>
          <p:nvPr/>
        </p:nvSpPr>
        <p:spPr>
          <a:xfrm>
            <a:off x="2303845" y="2413373"/>
            <a:ext cx="58336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How to insert a value in a heap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Heap and shape properties are satisfied after insertion.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We will only use MAX-HEAP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 functions for a MIN-HEAP are very similar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8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35547"/>
              </p:ext>
            </p:extLst>
          </p:nvPr>
        </p:nvGraphicFramePr>
        <p:xfrm>
          <a:off x="1763252" y="4186838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37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972087" y="3829878"/>
            <a:ext cx="641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           [1]         [2]            [3]          [4]	         [5]</a:t>
            </a:r>
            <a:r>
              <a:rPr lang="es-ES" dirty="0">
                <a:solidFill>
                  <a:srgbClr val="7F7F7F"/>
                </a:solidFill>
              </a:rPr>
              <a:t>	       </a:t>
            </a:r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[6]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72807" y="224204"/>
            <a:ext cx="677092" cy="652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12278" y="-57491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865737"/>
              </p:ext>
            </p:extLst>
          </p:nvPr>
        </p:nvGraphicFramePr>
        <p:xfrm>
          <a:off x="8359587" y="2584001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7873249" y="2571750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V="1">
            <a:off x="3854804" y="4583078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Rectángulo 11"/>
          <p:cNvSpPr/>
          <p:nvPr/>
        </p:nvSpPr>
        <p:spPr>
          <a:xfrm>
            <a:off x="3219428" y="4774168"/>
            <a:ext cx="145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heap_size-1</a:t>
            </a:r>
            <a:endParaRPr lang="es-ES" dirty="0"/>
          </a:p>
        </p:txBody>
      </p:sp>
      <p:sp>
        <p:nvSpPr>
          <p:cNvPr id="13" name="Elipse 12"/>
          <p:cNvSpPr/>
          <p:nvPr/>
        </p:nvSpPr>
        <p:spPr>
          <a:xfrm>
            <a:off x="3084035" y="1364509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4" name="Conector recto 13"/>
          <p:cNvCxnSpPr>
            <a:endCxn id="13" idx="0"/>
          </p:cNvCxnSpPr>
          <p:nvPr/>
        </p:nvCxnSpPr>
        <p:spPr>
          <a:xfrm flipH="1">
            <a:off x="3422581" y="781338"/>
            <a:ext cx="649384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864770" y="1117255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16" name="Elipse 15"/>
          <p:cNvSpPr/>
          <p:nvPr/>
        </p:nvSpPr>
        <p:spPr>
          <a:xfrm>
            <a:off x="4942784" y="1364509"/>
            <a:ext cx="677092" cy="652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cxnSp>
        <p:nvCxnSpPr>
          <p:cNvPr id="19" name="Conector recto 18"/>
          <p:cNvCxnSpPr>
            <a:endCxn id="16" idx="0"/>
          </p:cNvCxnSpPr>
          <p:nvPr/>
        </p:nvCxnSpPr>
        <p:spPr>
          <a:xfrm>
            <a:off x="4550741" y="781338"/>
            <a:ext cx="730589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494387" y="1149961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17" name="Rectángulo 16"/>
          <p:cNvSpPr/>
          <p:nvPr/>
        </p:nvSpPr>
        <p:spPr>
          <a:xfrm rot="13500000">
            <a:off x="4856161" y="765623"/>
            <a:ext cx="471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¿&lt;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2C934A-C3D6-6944-9C8C-F08AE66765CA}"/>
              </a:ext>
            </a:extLst>
          </p:cNvPr>
          <p:cNvSpPr txBox="1"/>
          <p:nvPr/>
        </p:nvSpPr>
        <p:spPr>
          <a:xfrm>
            <a:off x="5619876" y="611309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 property not satisfied!!!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29F8A0-97E1-8440-AFEE-EC71F26692A8}"/>
              </a:ext>
            </a:extLst>
          </p:cNvPr>
          <p:cNvSpPr txBox="1"/>
          <p:nvPr/>
        </p:nvSpPr>
        <p:spPr>
          <a:xfrm>
            <a:off x="6955604" y="1212351"/>
            <a:ext cx="104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C53D1F-E514-1845-992D-8EBF046462EF}"/>
              </a:ext>
            </a:extLst>
          </p:cNvPr>
          <p:cNvSpPr txBox="1"/>
          <p:nvPr/>
        </p:nvSpPr>
        <p:spPr>
          <a:xfrm>
            <a:off x="5933329" y="1646678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 37 with its parent (23)</a:t>
            </a:r>
          </a:p>
        </p:txBody>
      </p:sp>
    </p:spTree>
    <p:extLst>
      <p:ext uri="{BB962C8B-B14F-4D97-AF65-F5344CB8AC3E}">
        <p14:creationId xmlns:p14="http://schemas.microsoft.com/office/powerpoint/2010/main" val="350956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88561"/>
              </p:ext>
            </p:extLst>
          </p:nvPr>
        </p:nvGraphicFramePr>
        <p:xfrm>
          <a:off x="1763252" y="4186838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972087" y="3829878"/>
            <a:ext cx="641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           [1]         [2]            [3]          [4]	         [5]</a:t>
            </a:r>
            <a:r>
              <a:rPr lang="es-ES" dirty="0">
                <a:solidFill>
                  <a:srgbClr val="7F7F7F"/>
                </a:solidFill>
              </a:rPr>
              <a:t>	       </a:t>
            </a:r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[6]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72807" y="224204"/>
            <a:ext cx="677092" cy="652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12278" y="-57491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396548"/>
              </p:ext>
            </p:extLst>
          </p:nvPr>
        </p:nvGraphicFramePr>
        <p:xfrm>
          <a:off x="8359587" y="2584001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7873249" y="2571750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V="1">
            <a:off x="3854804" y="4583078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Rectángulo 11"/>
          <p:cNvSpPr/>
          <p:nvPr/>
        </p:nvSpPr>
        <p:spPr>
          <a:xfrm>
            <a:off x="3219428" y="4774168"/>
            <a:ext cx="145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heap_size-1</a:t>
            </a:r>
            <a:endParaRPr lang="es-ES" dirty="0"/>
          </a:p>
        </p:txBody>
      </p:sp>
      <p:sp>
        <p:nvSpPr>
          <p:cNvPr id="13" name="Elipse 12"/>
          <p:cNvSpPr/>
          <p:nvPr/>
        </p:nvSpPr>
        <p:spPr>
          <a:xfrm>
            <a:off x="3084035" y="1364509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4" name="Conector recto 13"/>
          <p:cNvCxnSpPr>
            <a:endCxn id="13" idx="0"/>
          </p:cNvCxnSpPr>
          <p:nvPr/>
        </p:nvCxnSpPr>
        <p:spPr>
          <a:xfrm flipH="1">
            <a:off x="3422581" y="781338"/>
            <a:ext cx="649384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864770" y="1117255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16" name="Elipse 15"/>
          <p:cNvSpPr/>
          <p:nvPr/>
        </p:nvSpPr>
        <p:spPr>
          <a:xfrm>
            <a:off x="4942784" y="1364509"/>
            <a:ext cx="677092" cy="652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19" name="Conector recto 18"/>
          <p:cNvCxnSpPr>
            <a:endCxn id="16" idx="0"/>
          </p:cNvCxnSpPr>
          <p:nvPr/>
        </p:nvCxnSpPr>
        <p:spPr>
          <a:xfrm>
            <a:off x="4550741" y="781338"/>
            <a:ext cx="730589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494387" y="1149961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C2F7A3-5D2A-4D49-8FD3-A775002E743A}"/>
              </a:ext>
            </a:extLst>
          </p:cNvPr>
          <p:cNvSpPr txBox="1"/>
          <p:nvPr/>
        </p:nvSpPr>
        <p:spPr>
          <a:xfrm>
            <a:off x="2486109" y="2166822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 and shape properties are satisfied </a:t>
            </a:r>
          </a:p>
        </p:txBody>
      </p:sp>
    </p:spTree>
    <p:extLst>
      <p:ext uri="{BB962C8B-B14F-4D97-AF65-F5344CB8AC3E}">
        <p14:creationId xmlns:p14="http://schemas.microsoft.com/office/powerpoint/2010/main" val="1729114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141508"/>
              </p:ext>
            </p:extLst>
          </p:nvPr>
        </p:nvGraphicFramePr>
        <p:xfrm>
          <a:off x="1763252" y="4186838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972087" y="3829878"/>
            <a:ext cx="641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           [1]         [2]            [3]          [4]	         [5]</a:t>
            </a:r>
            <a:r>
              <a:rPr lang="es-ES" dirty="0">
                <a:solidFill>
                  <a:srgbClr val="7F7F7F"/>
                </a:solidFill>
              </a:rPr>
              <a:t>	       </a:t>
            </a:r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[6]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72807" y="224204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12278" y="-57491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54077"/>
              </p:ext>
            </p:extLst>
          </p:nvPr>
        </p:nvGraphicFramePr>
        <p:xfrm>
          <a:off x="8359587" y="2584001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7873249" y="2571750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V="1">
            <a:off x="3854804" y="4583078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Rectángulo 11"/>
          <p:cNvSpPr/>
          <p:nvPr/>
        </p:nvSpPr>
        <p:spPr>
          <a:xfrm>
            <a:off x="3219428" y="4774168"/>
            <a:ext cx="145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heap_size-1</a:t>
            </a:r>
            <a:endParaRPr lang="es-ES" dirty="0"/>
          </a:p>
        </p:txBody>
      </p:sp>
      <p:sp>
        <p:nvSpPr>
          <p:cNvPr id="13" name="Elipse 12"/>
          <p:cNvSpPr/>
          <p:nvPr/>
        </p:nvSpPr>
        <p:spPr>
          <a:xfrm>
            <a:off x="3084035" y="1364509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4" name="Conector recto 13"/>
          <p:cNvCxnSpPr>
            <a:endCxn id="13" idx="0"/>
          </p:cNvCxnSpPr>
          <p:nvPr/>
        </p:nvCxnSpPr>
        <p:spPr>
          <a:xfrm flipH="1">
            <a:off x="3422581" y="781338"/>
            <a:ext cx="649384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864770" y="1117255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16" name="Elipse 15"/>
          <p:cNvSpPr/>
          <p:nvPr/>
        </p:nvSpPr>
        <p:spPr>
          <a:xfrm>
            <a:off x="4942784" y="1364509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19" name="Conector recto 18"/>
          <p:cNvCxnSpPr>
            <a:endCxn id="16" idx="0"/>
          </p:cNvCxnSpPr>
          <p:nvPr/>
        </p:nvCxnSpPr>
        <p:spPr>
          <a:xfrm>
            <a:off x="4550741" y="781338"/>
            <a:ext cx="730589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494387" y="1149961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17" name="Flecha izquierda 16"/>
          <p:cNvSpPr/>
          <p:nvPr/>
        </p:nvSpPr>
        <p:spPr bwMode="auto">
          <a:xfrm>
            <a:off x="6648824" y="373529"/>
            <a:ext cx="1419411" cy="32870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8101491" y="232328"/>
            <a:ext cx="591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latin typeface="Roboto Slab" pitchFamily="2" charset="0"/>
                <a:ea typeface="Roboto Slab" pitchFamily="2" charset="0"/>
              </a:rPr>
              <a:t>42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99849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13758"/>
              </p:ext>
            </p:extLst>
          </p:nvPr>
        </p:nvGraphicFramePr>
        <p:xfrm>
          <a:off x="1763252" y="4186838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972087" y="3829878"/>
            <a:ext cx="641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           [1]         [2]            [3]          [4]	         [5]</a:t>
            </a:r>
            <a:r>
              <a:rPr lang="es-ES" dirty="0">
                <a:solidFill>
                  <a:srgbClr val="7F7F7F"/>
                </a:solidFill>
              </a:rPr>
              <a:t>	       </a:t>
            </a:r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[6]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72807" y="224204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12278" y="-57491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191176"/>
              </p:ext>
            </p:extLst>
          </p:nvPr>
        </p:nvGraphicFramePr>
        <p:xfrm>
          <a:off x="8359587" y="2584001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7873249" y="2571750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V="1">
            <a:off x="4676559" y="4583078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Rectángulo 11"/>
          <p:cNvSpPr/>
          <p:nvPr/>
        </p:nvSpPr>
        <p:spPr>
          <a:xfrm>
            <a:off x="3996360" y="4774168"/>
            <a:ext cx="145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heap_size-1</a:t>
            </a:r>
            <a:endParaRPr lang="es-ES" dirty="0"/>
          </a:p>
        </p:txBody>
      </p:sp>
      <p:sp>
        <p:nvSpPr>
          <p:cNvPr id="13" name="Elipse 12"/>
          <p:cNvSpPr/>
          <p:nvPr/>
        </p:nvSpPr>
        <p:spPr>
          <a:xfrm>
            <a:off x="3084035" y="1364509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4" name="Conector recto 13"/>
          <p:cNvCxnSpPr>
            <a:endCxn id="13" idx="0"/>
          </p:cNvCxnSpPr>
          <p:nvPr/>
        </p:nvCxnSpPr>
        <p:spPr>
          <a:xfrm flipH="1">
            <a:off x="3422581" y="781338"/>
            <a:ext cx="649384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864770" y="1117255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16" name="Elipse 15"/>
          <p:cNvSpPr/>
          <p:nvPr/>
        </p:nvSpPr>
        <p:spPr>
          <a:xfrm>
            <a:off x="4942784" y="1364509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19" name="Conector recto 18"/>
          <p:cNvCxnSpPr>
            <a:endCxn id="16" idx="0"/>
          </p:cNvCxnSpPr>
          <p:nvPr/>
        </p:nvCxnSpPr>
        <p:spPr>
          <a:xfrm>
            <a:off x="4550741" y="781338"/>
            <a:ext cx="730589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494387" y="1149961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21" name="Elipse 20"/>
          <p:cNvSpPr/>
          <p:nvPr/>
        </p:nvSpPr>
        <p:spPr>
          <a:xfrm>
            <a:off x="2629581" y="2469532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42</a:t>
            </a:r>
          </a:p>
        </p:txBody>
      </p:sp>
      <p:cxnSp>
        <p:nvCxnSpPr>
          <p:cNvPr id="24" name="Conector recto 23"/>
          <p:cNvCxnSpPr>
            <a:endCxn id="21" idx="0"/>
          </p:cNvCxnSpPr>
          <p:nvPr/>
        </p:nvCxnSpPr>
        <p:spPr>
          <a:xfrm flipH="1">
            <a:off x="2968127" y="1921643"/>
            <a:ext cx="215066" cy="547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2601942" y="2126838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50416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971236"/>
              </p:ext>
            </p:extLst>
          </p:nvPr>
        </p:nvGraphicFramePr>
        <p:xfrm>
          <a:off x="1763252" y="4186838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972087" y="3829878"/>
            <a:ext cx="641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           [1]         [2]            [3]          [4]	         [5]</a:t>
            </a:r>
            <a:r>
              <a:rPr lang="es-ES" dirty="0">
                <a:solidFill>
                  <a:srgbClr val="7F7F7F"/>
                </a:solidFill>
              </a:rPr>
              <a:t>	       </a:t>
            </a:r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[6]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72807" y="224204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12278" y="-57491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34870"/>
              </p:ext>
            </p:extLst>
          </p:nvPr>
        </p:nvGraphicFramePr>
        <p:xfrm>
          <a:off x="8359587" y="2584001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7873249" y="2571750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V="1">
            <a:off x="4676559" y="4583078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Rectángulo 11"/>
          <p:cNvSpPr/>
          <p:nvPr/>
        </p:nvSpPr>
        <p:spPr>
          <a:xfrm>
            <a:off x="3996360" y="4774168"/>
            <a:ext cx="145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heap_size-1</a:t>
            </a:r>
            <a:endParaRPr lang="es-ES" dirty="0"/>
          </a:p>
        </p:txBody>
      </p:sp>
      <p:sp>
        <p:nvSpPr>
          <p:cNvPr id="13" name="Elipse 12"/>
          <p:cNvSpPr/>
          <p:nvPr/>
        </p:nvSpPr>
        <p:spPr>
          <a:xfrm>
            <a:off x="3084035" y="1364509"/>
            <a:ext cx="677092" cy="652723"/>
          </a:xfrm>
          <a:prstGeom prst="ellipse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4" name="Conector recto 13"/>
          <p:cNvCxnSpPr>
            <a:endCxn id="13" idx="0"/>
          </p:cNvCxnSpPr>
          <p:nvPr/>
        </p:nvCxnSpPr>
        <p:spPr>
          <a:xfrm flipH="1">
            <a:off x="3422581" y="781338"/>
            <a:ext cx="649384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864770" y="1117255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16" name="Elipse 15"/>
          <p:cNvSpPr/>
          <p:nvPr/>
        </p:nvSpPr>
        <p:spPr>
          <a:xfrm>
            <a:off x="4942784" y="1364509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19" name="Conector recto 18"/>
          <p:cNvCxnSpPr>
            <a:endCxn id="16" idx="0"/>
          </p:cNvCxnSpPr>
          <p:nvPr/>
        </p:nvCxnSpPr>
        <p:spPr>
          <a:xfrm>
            <a:off x="4550741" y="781338"/>
            <a:ext cx="730589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494387" y="1149961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21" name="Elipse 20"/>
          <p:cNvSpPr/>
          <p:nvPr/>
        </p:nvSpPr>
        <p:spPr>
          <a:xfrm>
            <a:off x="2629581" y="2469532"/>
            <a:ext cx="677092" cy="652723"/>
          </a:xfrm>
          <a:prstGeom prst="ellipse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42</a:t>
            </a:r>
          </a:p>
        </p:txBody>
      </p:sp>
      <p:cxnSp>
        <p:nvCxnSpPr>
          <p:cNvPr id="24" name="Conector recto 23"/>
          <p:cNvCxnSpPr>
            <a:endCxn id="21" idx="0"/>
          </p:cNvCxnSpPr>
          <p:nvPr/>
        </p:nvCxnSpPr>
        <p:spPr>
          <a:xfrm flipH="1">
            <a:off x="2968127" y="1921643"/>
            <a:ext cx="215066" cy="547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2601942" y="2126838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26" name="Rectángulo 25"/>
          <p:cNvSpPr/>
          <p:nvPr/>
        </p:nvSpPr>
        <p:spPr>
          <a:xfrm rot="17855071">
            <a:off x="2631633" y="1690811"/>
            <a:ext cx="480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&lt;?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0E870-1F02-BC40-9F34-0D8AE66076C8}"/>
              </a:ext>
            </a:extLst>
          </p:cNvPr>
          <p:cNvSpPr txBox="1"/>
          <p:nvPr/>
        </p:nvSpPr>
        <p:spPr>
          <a:xfrm>
            <a:off x="100981" y="1307218"/>
            <a:ext cx="26260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Heap property not satisfied!!!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B33203-A30B-6A4D-BD34-88F050D1B9DA}"/>
              </a:ext>
            </a:extLst>
          </p:cNvPr>
          <p:cNvSpPr txBox="1"/>
          <p:nvPr/>
        </p:nvSpPr>
        <p:spPr>
          <a:xfrm>
            <a:off x="715287" y="1573940"/>
            <a:ext cx="1047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Solution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54A28F-07DD-5C46-98E4-713F76EBC81D}"/>
              </a:ext>
            </a:extLst>
          </p:cNvPr>
          <p:cNvSpPr txBox="1"/>
          <p:nvPr/>
        </p:nvSpPr>
        <p:spPr>
          <a:xfrm>
            <a:off x="163140" y="1848843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Swap 42 with its parent (14)</a:t>
            </a:r>
          </a:p>
        </p:txBody>
      </p:sp>
    </p:spTree>
    <p:extLst>
      <p:ext uri="{BB962C8B-B14F-4D97-AF65-F5344CB8AC3E}">
        <p14:creationId xmlns:p14="http://schemas.microsoft.com/office/powerpoint/2010/main" val="3696891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107011"/>
              </p:ext>
            </p:extLst>
          </p:nvPr>
        </p:nvGraphicFramePr>
        <p:xfrm>
          <a:off x="1763252" y="4186838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972087" y="3829878"/>
            <a:ext cx="641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           [1]         [2]            [3]          [4]	         [5]</a:t>
            </a:r>
            <a:r>
              <a:rPr lang="es-ES" dirty="0">
                <a:solidFill>
                  <a:srgbClr val="7F7F7F"/>
                </a:solidFill>
              </a:rPr>
              <a:t>	       </a:t>
            </a:r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[6]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72807" y="224204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12278" y="-57491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38012"/>
              </p:ext>
            </p:extLst>
          </p:nvPr>
        </p:nvGraphicFramePr>
        <p:xfrm>
          <a:off x="8359587" y="2584001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7873249" y="2571750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V="1">
            <a:off x="4676559" y="4583078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Rectángulo 11"/>
          <p:cNvSpPr/>
          <p:nvPr/>
        </p:nvSpPr>
        <p:spPr>
          <a:xfrm>
            <a:off x="3996360" y="4774168"/>
            <a:ext cx="145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heap_size-1</a:t>
            </a:r>
            <a:endParaRPr lang="es-ES" dirty="0"/>
          </a:p>
        </p:txBody>
      </p:sp>
      <p:sp>
        <p:nvSpPr>
          <p:cNvPr id="13" name="Elipse 12"/>
          <p:cNvSpPr/>
          <p:nvPr/>
        </p:nvSpPr>
        <p:spPr>
          <a:xfrm>
            <a:off x="3084035" y="1364509"/>
            <a:ext cx="677092" cy="652723"/>
          </a:xfrm>
          <a:prstGeom prst="ellipse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42</a:t>
            </a:r>
          </a:p>
        </p:txBody>
      </p:sp>
      <p:cxnSp>
        <p:nvCxnSpPr>
          <p:cNvPr id="14" name="Conector recto 13"/>
          <p:cNvCxnSpPr>
            <a:endCxn id="13" idx="0"/>
          </p:cNvCxnSpPr>
          <p:nvPr/>
        </p:nvCxnSpPr>
        <p:spPr>
          <a:xfrm flipH="1">
            <a:off x="3422581" y="781338"/>
            <a:ext cx="649384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864770" y="1117255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16" name="Elipse 15"/>
          <p:cNvSpPr/>
          <p:nvPr/>
        </p:nvSpPr>
        <p:spPr>
          <a:xfrm>
            <a:off x="4942784" y="1364509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19" name="Conector recto 18"/>
          <p:cNvCxnSpPr>
            <a:endCxn id="16" idx="0"/>
          </p:cNvCxnSpPr>
          <p:nvPr/>
        </p:nvCxnSpPr>
        <p:spPr>
          <a:xfrm>
            <a:off x="4550741" y="781338"/>
            <a:ext cx="730589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494387" y="1149961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21" name="Elipse 20"/>
          <p:cNvSpPr/>
          <p:nvPr/>
        </p:nvSpPr>
        <p:spPr>
          <a:xfrm>
            <a:off x="2629581" y="2469532"/>
            <a:ext cx="677092" cy="652723"/>
          </a:xfrm>
          <a:prstGeom prst="ellipse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4" name="Conector recto 23"/>
          <p:cNvCxnSpPr>
            <a:endCxn id="21" idx="0"/>
          </p:cNvCxnSpPr>
          <p:nvPr/>
        </p:nvCxnSpPr>
        <p:spPr>
          <a:xfrm flipH="1">
            <a:off x="2968127" y="1921643"/>
            <a:ext cx="215066" cy="547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2601942" y="2126838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797517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6685"/>
              </p:ext>
            </p:extLst>
          </p:nvPr>
        </p:nvGraphicFramePr>
        <p:xfrm>
          <a:off x="1763252" y="4186838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972087" y="3829878"/>
            <a:ext cx="641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           [1]         [2]            [3]          [4]	         [5]</a:t>
            </a:r>
            <a:r>
              <a:rPr lang="es-ES" dirty="0">
                <a:solidFill>
                  <a:srgbClr val="7F7F7F"/>
                </a:solidFill>
              </a:rPr>
              <a:t>	       </a:t>
            </a:r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[6]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72807" y="224204"/>
            <a:ext cx="677092" cy="652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12278" y="-57491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24412"/>
              </p:ext>
            </p:extLst>
          </p:nvPr>
        </p:nvGraphicFramePr>
        <p:xfrm>
          <a:off x="8359587" y="2584001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7873249" y="2571750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V="1">
            <a:off x="4676559" y="4583078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Rectángulo 11"/>
          <p:cNvSpPr/>
          <p:nvPr/>
        </p:nvSpPr>
        <p:spPr>
          <a:xfrm>
            <a:off x="3996360" y="4774168"/>
            <a:ext cx="145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heap_size-1</a:t>
            </a:r>
            <a:endParaRPr lang="es-ES" dirty="0"/>
          </a:p>
        </p:txBody>
      </p:sp>
      <p:sp>
        <p:nvSpPr>
          <p:cNvPr id="13" name="Elipse 12"/>
          <p:cNvSpPr/>
          <p:nvPr/>
        </p:nvSpPr>
        <p:spPr>
          <a:xfrm>
            <a:off x="3084035" y="1364509"/>
            <a:ext cx="677092" cy="652723"/>
          </a:xfrm>
          <a:prstGeom prst="ellipse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42</a:t>
            </a:r>
          </a:p>
        </p:txBody>
      </p:sp>
      <p:cxnSp>
        <p:nvCxnSpPr>
          <p:cNvPr id="14" name="Conector recto 13"/>
          <p:cNvCxnSpPr>
            <a:endCxn id="13" idx="0"/>
          </p:cNvCxnSpPr>
          <p:nvPr/>
        </p:nvCxnSpPr>
        <p:spPr>
          <a:xfrm flipH="1">
            <a:off x="3422581" y="781338"/>
            <a:ext cx="649384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864770" y="1117255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16" name="Elipse 15"/>
          <p:cNvSpPr/>
          <p:nvPr/>
        </p:nvSpPr>
        <p:spPr>
          <a:xfrm>
            <a:off x="4942784" y="1364509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19" name="Conector recto 18"/>
          <p:cNvCxnSpPr>
            <a:endCxn id="16" idx="0"/>
          </p:cNvCxnSpPr>
          <p:nvPr/>
        </p:nvCxnSpPr>
        <p:spPr>
          <a:xfrm>
            <a:off x="4550741" y="781338"/>
            <a:ext cx="730589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494387" y="1149961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21" name="Elipse 20"/>
          <p:cNvSpPr/>
          <p:nvPr/>
        </p:nvSpPr>
        <p:spPr>
          <a:xfrm>
            <a:off x="2629581" y="2469532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4" name="Conector recto 23"/>
          <p:cNvCxnSpPr>
            <a:endCxn id="21" idx="0"/>
          </p:cNvCxnSpPr>
          <p:nvPr/>
        </p:nvCxnSpPr>
        <p:spPr>
          <a:xfrm flipH="1">
            <a:off x="2968127" y="1921643"/>
            <a:ext cx="215066" cy="547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2601942" y="2126838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26" name="Rectángulo 25"/>
          <p:cNvSpPr/>
          <p:nvPr/>
        </p:nvSpPr>
        <p:spPr>
          <a:xfrm rot="18900000">
            <a:off x="3267397" y="646093"/>
            <a:ext cx="480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&lt;?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D08176-CECF-4041-8B59-B353B171D786}"/>
              </a:ext>
            </a:extLst>
          </p:cNvPr>
          <p:cNvSpPr txBox="1"/>
          <p:nvPr/>
        </p:nvSpPr>
        <p:spPr>
          <a:xfrm>
            <a:off x="1107379" y="248156"/>
            <a:ext cx="26260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Heap property not satisfied!!!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196F29-96B0-2B4E-BCAF-169CFF1CCFB0}"/>
              </a:ext>
            </a:extLst>
          </p:cNvPr>
          <p:cNvSpPr txBox="1"/>
          <p:nvPr/>
        </p:nvSpPr>
        <p:spPr>
          <a:xfrm>
            <a:off x="1721685" y="514878"/>
            <a:ext cx="1047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Solution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BD08D4-0034-DB41-9D16-F3AC1D1C75A5}"/>
              </a:ext>
            </a:extLst>
          </p:cNvPr>
          <p:cNvSpPr txBox="1"/>
          <p:nvPr/>
        </p:nvSpPr>
        <p:spPr>
          <a:xfrm>
            <a:off x="1169538" y="789781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Swap 42 with its parent (37)</a:t>
            </a:r>
          </a:p>
        </p:txBody>
      </p:sp>
    </p:spTree>
    <p:extLst>
      <p:ext uri="{BB962C8B-B14F-4D97-AF65-F5344CB8AC3E}">
        <p14:creationId xmlns:p14="http://schemas.microsoft.com/office/powerpoint/2010/main" val="1522871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81826"/>
              </p:ext>
            </p:extLst>
          </p:nvPr>
        </p:nvGraphicFramePr>
        <p:xfrm>
          <a:off x="1763252" y="4186838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972087" y="3829878"/>
            <a:ext cx="641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           [1]         [2]            [3]          [4]	         [5]</a:t>
            </a:r>
            <a:r>
              <a:rPr lang="es-ES" dirty="0">
                <a:solidFill>
                  <a:srgbClr val="7F7F7F"/>
                </a:solidFill>
              </a:rPr>
              <a:t>	       </a:t>
            </a:r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[6]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72807" y="224204"/>
            <a:ext cx="677092" cy="652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42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12278" y="-57491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65419"/>
              </p:ext>
            </p:extLst>
          </p:nvPr>
        </p:nvGraphicFramePr>
        <p:xfrm>
          <a:off x="8359587" y="2584001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7873249" y="2571750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V="1">
            <a:off x="4676559" y="4583078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Rectángulo 11"/>
          <p:cNvSpPr/>
          <p:nvPr/>
        </p:nvSpPr>
        <p:spPr>
          <a:xfrm>
            <a:off x="3996360" y="4774168"/>
            <a:ext cx="145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heap_size-1</a:t>
            </a:r>
            <a:endParaRPr lang="es-ES" dirty="0"/>
          </a:p>
        </p:txBody>
      </p:sp>
      <p:sp>
        <p:nvSpPr>
          <p:cNvPr id="13" name="Elipse 12"/>
          <p:cNvSpPr/>
          <p:nvPr/>
        </p:nvSpPr>
        <p:spPr>
          <a:xfrm>
            <a:off x="3084035" y="1364509"/>
            <a:ext cx="677092" cy="652723"/>
          </a:xfrm>
          <a:prstGeom prst="ellipse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cxnSp>
        <p:nvCxnSpPr>
          <p:cNvPr id="14" name="Conector recto 13"/>
          <p:cNvCxnSpPr>
            <a:endCxn id="13" idx="0"/>
          </p:cNvCxnSpPr>
          <p:nvPr/>
        </p:nvCxnSpPr>
        <p:spPr>
          <a:xfrm flipH="1">
            <a:off x="3422581" y="781338"/>
            <a:ext cx="649384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864770" y="1117255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16" name="Elipse 15"/>
          <p:cNvSpPr/>
          <p:nvPr/>
        </p:nvSpPr>
        <p:spPr>
          <a:xfrm>
            <a:off x="4942784" y="1364509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19" name="Conector recto 18"/>
          <p:cNvCxnSpPr>
            <a:endCxn id="16" idx="0"/>
          </p:cNvCxnSpPr>
          <p:nvPr/>
        </p:nvCxnSpPr>
        <p:spPr>
          <a:xfrm>
            <a:off x="4550741" y="781338"/>
            <a:ext cx="730589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494387" y="1149961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21" name="Elipse 20"/>
          <p:cNvSpPr/>
          <p:nvPr/>
        </p:nvSpPr>
        <p:spPr>
          <a:xfrm>
            <a:off x="2629581" y="2469532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4" name="Conector recto 23"/>
          <p:cNvCxnSpPr>
            <a:endCxn id="21" idx="0"/>
          </p:cNvCxnSpPr>
          <p:nvPr/>
        </p:nvCxnSpPr>
        <p:spPr>
          <a:xfrm flipH="1">
            <a:off x="2968127" y="1921643"/>
            <a:ext cx="215066" cy="547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2601942" y="2126838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0C9289-9B78-BB42-BFCD-327CB1D3CB54}"/>
              </a:ext>
            </a:extLst>
          </p:cNvPr>
          <p:cNvSpPr txBox="1"/>
          <p:nvPr/>
        </p:nvSpPr>
        <p:spPr>
          <a:xfrm>
            <a:off x="2929222" y="3080126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 and shape properties are satisfied </a:t>
            </a:r>
          </a:p>
        </p:txBody>
      </p:sp>
    </p:spTree>
    <p:extLst>
      <p:ext uri="{BB962C8B-B14F-4D97-AF65-F5344CB8AC3E}">
        <p14:creationId xmlns:p14="http://schemas.microsoft.com/office/powerpoint/2010/main" val="2707084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2FB653-09F8-034E-B883-12BA479E84D6}"/>
              </a:ext>
            </a:extLst>
          </p:cNvPr>
          <p:cNvSpPr txBox="1"/>
          <p:nvPr/>
        </p:nvSpPr>
        <p:spPr>
          <a:xfrm>
            <a:off x="236305" y="0"/>
            <a:ext cx="8671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Now that we know how values are inserted in a heap, lets look at the pseudocode for this operation</a:t>
            </a:r>
          </a:p>
        </p:txBody>
      </p:sp>
    </p:spTree>
    <p:extLst>
      <p:ext uri="{BB962C8B-B14F-4D97-AF65-F5344CB8AC3E}">
        <p14:creationId xmlns:p14="http://schemas.microsoft.com/office/powerpoint/2010/main" val="967503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16553"/>
              </p:ext>
            </p:extLst>
          </p:nvPr>
        </p:nvGraphicFramePr>
        <p:xfrm>
          <a:off x="59764" y="4048482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418130" y="4444722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49410" y="4635812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806308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 bwMode="auto">
          <a:xfrm>
            <a:off x="59764" y="1225176"/>
            <a:ext cx="6036235" cy="26894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36600-632D-0543-876B-08131518E55F}"/>
              </a:ext>
            </a:extLst>
          </p:cNvPr>
          <p:cNvSpPr txBox="1"/>
          <p:nvPr/>
        </p:nvSpPr>
        <p:spPr>
          <a:xfrm>
            <a:off x="2141676" y="4635812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the heap is empty </a:t>
            </a:r>
          </a:p>
        </p:txBody>
      </p:sp>
    </p:spTree>
    <p:extLst>
      <p:ext uri="{BB962C8B-B14F-4D97-AF65-F5344CB8AC3E}">
        <p14:creationId xmlns:p14="http://schemas.microsoft.com/office/powerpoint/2010/main" val="352576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696027"/>
              </p:ext>
            </p:extLst>
          </p:nvPr>
        </p:nvGraphicFramePr>
        <p:xfrm>
          <a:off x="1763252" y="4186838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972087" y="3829878"/>
            <a:ext cx="641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           [1]         [2]            [3]          [4]	         [5]</a:t>
            </a:r>
            <a:r>
              <a:rPr lang="es-ES" dirty="0">
                <a:solidFill>
                  <a:srgbClr val="7F7F7F"/>
                </a:solidFill>
              </a:rPr>
              <a:t>	       </a:t>
            </a:r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[6]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101491" y="232328"/>
            <a:ext cx="576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latin typeface="Roboto Slab" pitchFamily="2" charset="0"/>
                <a:ea typeface="Roboto Slab" pitchFamily="2" charset="0"/>
              </a:rPr>
              <a:t>23 </a:t>
            </a:r>
            <a:endParaRPr lang="es-ES" sz="2800" dirty="0"/>
          </a:p>
        </p:txBody>
      </p:sp>
      <p:sp>
        <p:nvSpPr>
          <p:cNvPr id="3" name="Flecha izquierda 2"/>
          <p:cNvSpPr/>
          <p:nvPr/>
        </p:nvSpPr>
        <p:spPr bwMode="auto">
          <a:xfrm>
            <a:off x="6648824" y="373529"/>
            <a:ext cx="1419411" cy="32870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661765"/>
              </p:ext>
            </p:extLst>
          </p:nvPr>
        </p:nvGraphicFramePr>
        <p:xfrm>
          <a:off x="8359587" y="2584001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7873249" y="2571750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D2AC3-5B14-2147-A91D-FC6604CEB9A5}"/>
              </a:ext>
            </a:extLst>
          </p:cNvPr>
          <p:cNvSpPr txBox="1"/>
          <p:nvPr/>
        </p:nvSpPr>
        <p:spPr>
          <a:xfrm>
            <a:off x="2173303" y="0"/>
            <a:ext cx="788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start with an empty heap an assume we want  to insert 23   </a:t>
            </a:r>
          </a:p>
        </p:txBody>
      </p:sp>
    </p:spTree>
    <p:extLst>
      <p:ext uri="{BB962C8B-B14F-4D97-AF65-F5344CB8AC3E}">
        <p14:creationId xmlns:p14="http://schemas.microsoft.com/office/powerpoint/2010/main" val="2608970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01581"/>
              </p:ext>
            </p:extLst>
          </p:nvPr>
        </p:nvGraphicFramePr>
        <p:xfrm>
          <a:off x="59764" y="4048482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418130" y="4444722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49410" y="4635812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428324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 bwMode="auto">
          <a:xfrm>
            <a:off x="59764" y="1494118"/>
            <a:ext cx="6036235" cy="26894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B0A2F-73EB-5341-A8CB-F5A078E51163}"/>
              </a:ext>
            </a:extLst>
          </p:cNvPr>
          <p:cNvSpPr txBox="1"/>
          <p:nvPr/>
        </p:nvSpPr>
        <p:spPr>
          <a:xfrm>
            <a:off x="6208571" y="1494118"/>
            <a:ext cx="25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Stores the new value on the next available position in the array</a:t>
            </a:r>
          </a:p>
        </p:txBody>
      </p:sp>
    </p:spTree>
    <p:extLst>
      <p:ext uri="{BB962C8B-B14F-4D97-AF65-F5344CB8AC3E}">
        <p14:creationId xmlns:p14="http://schemas.microsoft.com/office/powerpoint/2010/main" val="2177185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976833"/>
              </p:ext>
            </p:extLst>
          </p:nvPr>
        </p:nvGraphicFramePr>
        <p:xfrm>
          <a:off x="59764" y="4048482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418130" y="4444722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49410" y="4635812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209994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 bwMode="auto">
          <a:xfrm>
            <a:off x="59764" y="1763060"/>
            <a:ext cx="6036235" cy="26894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ACB96-723D-044C-AA30-710594DE82B8}"/>
              </a:ext>
            </a:extLst>
          </p:cNvPr>
          <p:cNvSpPr txBox="1"/>
          <p:nvPr/>
        </p:nvSpPr>
        <p:spPr>
          <a:xfrm>
            <a:off x="6337783" y="1763060"/>
            <a:ext cx="254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Increment </a:t>
            </a:r>
            <a:r>
              <a:rPr lang="en-US" sz="1400" dirty="0" err="1"/>
              <a:t>heap_size</a:t>
            </a:r>
            <a:r>
              <a:rPr lang="en-US" sz="1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498646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93754"/>
              </p:ext>
            </p:extLst>
          </p:nvPr>
        </p:nvGraphicFramePr>
        <p:xfrm>
          <a:off x="59764" y="4048482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418130" y="4444722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49410" y="4635812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942820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 bwMode="auto">
          <a:xfrm>
            <a:off x="59764" y="2032002"/>
            <a:ext cx="6036235" cy="1060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A6164E-304D-534B-96CD-F71F13DCE837}"/>
              </a:ext>
            </a:extLst>
          </p:cNvPr>
          <p:cNvSpPr txBox="1"/>
          <p:nvPr/>
        </p:nvSpPr>
        <p:spPr>
          <a:xfrm>
            <a:off x="6255590" y="2263973"/>
            <a:ext cx="25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Make sure the heap property is satisfied.</a:t>
            </a:r>
          </a:p>
        </p:txBody>
      </p:sp>
    </p:spTree>
    <p:extLst>
      <p:ext uri="{BB962C8B-B14F-4D97-AF65-F5344CB8AC3E}">
        <p14:creationId xmlns:p14="http://schemas.microsoft.com/office/powerpoint/2010/main" val="46564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465045"/>
              </p:ext>
            </p:extLst>
          </p:nvPr>
        </p:nvGraphicFramePr>
        <p:xfrm>
          <a:off x="59764" y="4048482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418130" y="4444722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49410" y="4635812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65470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 bwMode="auto">
          <a:xfrm>
            <a:off x="59764" y="2032002"/>
            <a:ext cx="6036235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55CDA1-7C66-214C-9201-C44CACD068AC}"/>
              </a:ext>
            </a:extLst>
          </p:cNvPr>
          <p:cNvSpPr txBox="1"/>
          <p:nvPr/>
        </p:nvSpPr>
        <p:spPr>
          <a:xfrm>
            <a:off x="6224768" y="1919803"/>
            <a:ext cx="254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Enter the loop if:</a:t>
            </a:r>
          </a:p>
        </p:txBody>
      </p:sp>
    </p:spTree>
    <p:extLst>
      <p:ext uri="{BB962C8B-B14F-4D97-AF65-F5344CB8AC3E}">
        <p14:creationId xmlns:p14="http://schemas.microsoft.com/office/powerpoint/2010/main" val="3473212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599747"/>
              </p:ext>
            </p:extLst>
          </p:nvPr>
        </p:nvGraphicFramePr>
        <p:xfrm>
          <a:off x="59764" y="4048482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418130" y="4444722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49410" y="4635812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862867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 bwMode="auto">
          <a:xfrm>
            <a:off x="1120589" y="2032002"/>
            <a:ext cx="776941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8FA59-DA49-9C4A-9963-7D9F894E35AB}"/>
              </a:ext>
            </a:extLst>
          </p:cNvPr>
          <p:cNvSpPr txBox="1"/>
          <p:nvPr/>
        </p:nvSpPr>
        <p:spPr>
          <a:xfrm>
            <a:off x="6224768" y="2032002"/>
            <a:ext cx="254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element entered is not the first element in the heap</a:t>
            </a:r>
          </a:p>
        </p:txBody>
      </p:sp>
    </p:spTree>
    <p:extLst>
      <p:ext uri="{BB962C8B-B14F-4D97-AF65-F5344CB8AC3E}">
        <p14:creationId xmlns:p14="http://schemas.microsoft.com/office/powerpoint/2010/main" val="1031981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163812"/>
              </p:ext>
            </p:extLst>
          </p:nvPr>
        </p:nvGraphicFramePr>
        <p:xfrm>
          <a:off x="59764" y="4048482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418130" y="4444722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49410" y="4635812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22833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 bwMode="auto">
          <a:xfrm>
            <a:off x="2390588" y="2032002"/>
            <a:ext cx="3451412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C54E4-3C14-504E-8B7A-73634FC44903}"/>
              </a:ext>
            </a:extLst>
          </p:cNvPr>
          <p:cNvSpPr txBox="1"/>
          <p:nvPr/>
        </p:nvSpPr>
        <p:spPr>
          <a:xfrm>
            <a:off x="6224768" y="1882176"/>
            <a:ext cx="2547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element entered is not the first element in the 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Heap property not satisfied</a:t>
            </a:r>
          </a:p>
        </p:txBody>
      </p:sp>
    </p:spTree>
    <p:extLst>
      <p:ext uri="{BB962C8B-B14F-4D97-AF65-F5344CB8AC3E}">
        <p14:creationId xmlns:p14="http://schemas.microsoft.com/office/powerpoint/2010/main" val="1263499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631379"/>
              </p:ext>
            </p:extLst>
          </p:nvPr>
        </p:nvGraphicFramePr>
        <p:xfrm>
          <a:off x="59764" y="4048482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418130" y="4444722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49410" y="4635812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557042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 bwMode="auto">
          <a:xfrm>
            <a:off x="149409" y="2032002"/>
            <a:ext cx="5946589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34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911970"/>
              </p:ext>
            </p:extLst>
          </p:nvPr>
        </p:nvGraphicFramePr>
        <p:xfrm>
          <a:off x="59764" y="4048482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418130" y="4444722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49410" y="4635812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571747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 bwMode="auto">
          <a:xfrm>
            <a:off x="149409" y="2300942"/>
            <a:ext cx="5946589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51F4FA-70EE-EC4F-AD63-D5A7288C1D4F}"/>
              </a:ext>
            </a:extLst>
          </p:cNvPr>
          <p:cNvSpPr txBox="1"/>
          <p:nvPr/>
        </p:nvSpPr>
        <p:spPr>
          <a:xfrm>
            <a:off x="6095998" y="2188743"/>
            <a:ext cx="298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value is swapped with that of its parent</a:t>
            </a:r>
          </a:p>
        </p:txBody>
      </p:sp>
    </p:spTree>
    <p:extLst>
      <p:ext uri="{BB962C8B-B14F-4D97-AF65-F5344CB8AC3E}">
        <p14:creationId xmlns:p14="http://schemas.microsoft.com/office/powerpoint/2010/main" val="2904451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11557"/>
              </p:ext>
            </p:extLst>
          </p:nvPr>
        </p:nvGraphicFramePr>
        <p:xfrm>
          <a:off x="59764" y="4048482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418130" y="4444722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49410" y="4635812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216553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 bwMode="auto">
          <a:xfrm>
            <a:off x="149409" y="2599764"/>
            <a:ext cx="5946589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6D198-6234-DF4B-B958-7157C7DB9398}"/>
              </a:ext>
            </a:extLst>
          </p:cNvPr>
          <p:cNvSpPr txBox="1"/>
          <p:nvPr/>
        </p:nvSpPr>
        <p:spPr>
          <a:xfrm>
            <a:off x="6095998" y="2379843"/>
            <a:ext cx="29882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 is moved to where the new value is stored now to continue if more swaps are required. </a:t>
            </a:r>
          </a:p>
        </p:txBody>
      </p:sp>
    </p:spTree>
    <p:extLst>
      <p:ext uri="{BB962C8B-B14F-4D97-AF65-F5344CB8AC3E}">
        <p14:creationId xmlns:p14="http://schemas.microsoft.com/office/powerpoint/2010/main" val="1856014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22677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013198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23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122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650251"/>
              </p:ext>
            </p:extLst>
          </p:nvPr>
        </p:nvGraphicFramePr>
        <p:xfrm>
          <a:off x="1763252" y="4186838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972087" y="3829878"/>
            <a:ext cx="641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           [1]         [2]            [3]          [4]	         [5]</a:t>
            </a:r>
            <a:r>
              <a:rPr lang="es-ES" dirty="0">
                <a:solidFill>
                  <a:srgbClr val="7F7F7F"/>
                </a:solidFill>
              </a:rPr>
              <a:t>	       </a:t>
            </a:r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[6]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72807" y="224204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12278" y="-57491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312069"/>
              </p:ext>
            </p:extLst>
          </p:nvPr>
        </p:nvGraphicFramePr>
        <p:xfrm>
          <a:off x="8359587" y="2584001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7873249" y="2571750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V="1">
            <a:off x="2181412" y="4583078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Rectángulo 11"/>
          <p:cNvSpPr/>
          <p:nvPr/>
        </p:nvSpPr>
        <p:spPr>
          <a:xfrm>
            <a:off x="1546036" y="4774168"/>
            <a:ext cx="145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heap_size-1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4954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18464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418130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49410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892128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23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 bwMode="auto">
          <a:xfrm>
            <a:off x="74185" y="1210235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438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48007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418130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49410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803083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0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23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 bwMode="auto">
          <a:xfrm>
            <a:off x="74185" y="1479173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1408683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16927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418130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49410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105242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23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 bwMode="auto">
          <a:xfrm>
            <a:off x="74185" y="1763052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911284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170727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418130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49410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631237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23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 bwMode="auto">
          <a:xfrm>
            <a:off x="74185" y="2031990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121738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709924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418130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49410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22193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23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 bwMode="auto">
          <a:xfrm>
            <a:off x="74185" y="2853755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2338909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900130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418130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49410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36063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23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 bwMode="auto">
          <a:xfrm>
            <a:off x="59244" y="3137636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871298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08102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418130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49410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45134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1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14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6" name="Elipse 15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3276382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233031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1269767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001047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553640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1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14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 bwMode="auto">
          <a:xfrm>
            <a:off x="58725" y="1210225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3960780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495922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1269767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001047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45448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1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14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 bwMode="auto">
          <a:xfrm>
            <a:off x="58725" y="1509035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19" name="Elipse 18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0" name="Conector recto 19"/>
          <p:cNvCxnSpPr>
            <a:stCxn id="16" idx="3"/>
            <a:endCxn id="19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634604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153465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1269767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001047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153548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1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14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 bwMode="auto">
          <a:xfrm>
            <a:off x="58725" y="1763009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2" name="Conector recto 21"/>
          <p:cNvCxnSpPr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33455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14749"/>
              </p:ext>
            </p:extLst>
          </p:nvPr>
        </p:nvGraphicFramePr>
        <p:xfrm>
          <a:off x="1763252" y="4186838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972087" y="3829878"/>
            <a:ext cx="641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           [1]         [2]            [3]          [4]	         [5]</a:t>
            </a:r>
            <a:r>
              <a:rPr lang="es-ES" dirty="0">
                <a:solidFill>
                  <a:srgbClr val="7F7F7F"/>
                </a:solidFill>
              </a:rPr>
              <a:t>	       </a:t>
            </a:r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[6]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72807" y="224204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12278" y="-57491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485140"/>
              </p:ext>
            </p:extLst>
          </p:nvPr>
        </p:nvGraphicFramePr>
        <p:xfrm>
          <a:off x="8359587" y="2584001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7873249" y="2571750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V="1">
            <a:off x="2181412" y="4583078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Rectángulo 11"/>
          <p:cNvSpPr/>
          <p:nvPr/>
        </p:nvSpPr>
        <p:spPr>
          <a:xfrm>
            <a:off x="1546036" y="4774168"/>
            <a:ext cx="145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heap_size-1</a:t>
            </a:r>
            <a:endParaRPr lang="es-ES" dirty="0"/>
          </a:p>
        </p:txBody>
      </p:sp>
      <p:sp>
        <p:nvSpPr>
          <p:cNvPr id="10" name="Flecha izquierda 9"/>
          <p:cNvSpPr/>
          <p:nvPr/>
        </p:nvSpPr>
        <p:spPr bwMode="auto">
          <a:xfrm>
            <a:off x="6648824" y="373529"/>
            <a:ext cx="1419411" cy="32870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101491" y="23232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latin typeface="Roboto Slab" pitchFamily="2" charset="0"/>
                <a:ea typeface="Roboto Slab" pitchFamily="2" charset="0"/>
              </a:rPr>
              <a:t>14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813779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368920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1269767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001047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688651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1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14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 bwMode="auto">
          <a:xfrm>
            <a:off x="58725" y="2046838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2" name="Conector recto 21"/>
          <p:cNvCxnSpPr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3359447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912215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1269767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001047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27607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1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14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 bwMode="auto">
          <a:xfrm>
            <a:off x="58725" y="2838721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2" name="Conector recto 21"/>
          <p:cNvCxnSpPr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485047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16885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1269767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001047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005353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1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14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 bwMode="auto">
          <a:xfrm>
            <a:off x="59284" y="3152380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2" name="Conector recto 21"/>
          <p:cNvCxnSpPr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518376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54424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1269767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001047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94973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37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2" name="Conector recto 21"/>
          <p:cNvCxnSpPr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786821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52435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2076581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807861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5534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37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 bwMode="auto">
          <a:xfrm>
            <a:off x="58725" y="1210213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2" name="Conector recto 21"/>
          <p:cNvCxnSpPr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133762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513144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37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2076581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807861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37010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37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 bwMode="auto">
          <a:xfrm>
            <a:off x="74185" y="1526900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2" name="Conector recto 21"/>
          <p:cNvCxnSpPr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24" name="Elipse 23"/>
          <p:cNvSpPr/>
          <p:nvPr/>
        </p:nvSpPr>
        <p:spPr>
          <a:xfrm>
            <a:off x="8020756" y="14650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cxnSp>
        <p:nvCxnSpPr>
          <p:cNvPr id="25" name="Conector recto 24"/>
          <p:cNvCxnSpPr>
            <a:endCxn id="24" idx="0"/>
          </p:cNvCxnSpPr>
          <p:nvPr/>
        </p:nvCxnSpPr>
        <p:spPr>
          <a:xfrm>
            <a:off x="7987212" y="881839"/>
            <a:ext cx="372090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52888" y="1139703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818289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80005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37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2076581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807861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518956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37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 bwMode="auto">
          <a:xfrm>
            <a:off x="74185" y="1759411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2" name="Conector recto 21"/>
          <p:cNvCxnSpPr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24" name="Elipse 23"/>
          <p:cNvSpPr/>
          <p:nvPr/>
        </p:nvSpPr>
        <p:spPr>
          <a:xfrm>
            <a:off x="8020756" y="14650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cxnSp>
        <p:nvCxnSpPr>
          <p:cNvPr id="25" name="Conector recto 24"/>
          <p:cNvCxnSpPr>
            <a:endCxn id="24" idx="0"/>
          </p:cNvCxnSpPr>
          <p:nvPr/>
        </p:nvCxnSpPr>
        <p:spPr>
          <a:xfrm>
            <a:off x="7987212" y="881839"/>
            <a:ext cx="372090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52888" y="1139703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897446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79143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37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2076581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807861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21368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</a:rPr>
                        <a:t>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37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 bwMode="auto">
          <a:xfrm>
            <a:off x="74185" y="2043292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2" name="Conector recto 21"/>
          <p:cNvCxnSpPr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24" name="Elipse 23"/>
          <p:cNvSpPr/>
          <p:nvPr/>
        </p:nvSpPr>
        <p:spPr>
          <a:xfrm>
            <a:off x="8020756" y="14650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cxnSp>
        <p:nvCxnSpPr>
          <p:cNvPr id="25" name="Conector recto 24"/>
          <p:cNvCxnSpPr>
            <a:stCxn id="19" idx="5"/>
            <a:endCxn id="24" idx="0"/>
          </p:cNvCxnSpPr>
          <p:nvPr/>
        </p:nvCxnSpPr>
        <p:spPr>
          <a:xfrm>
            <a:off x="7987212" y="881839"/>
            <a:ext cx="372090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52888" y="1139703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9769867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811315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37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2076581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807861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231803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37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 bwMode="auto">
          <a:xfrm>
            <a:off x="74185" y="2297289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2" name="Conector recto 21"/>
          <p:cNvCxnSpPr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24" name="Elipse 23"/>
          <p:cNvSpPr/>
          <p:nvPr/>
        </p:nvSpPr>
        <p:spPr>
          <a:xfrm>
            <a:off x="8020756" y="14650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25" name="Conector recto 24"/>
          <p:cNvCxnSpPr>
            <a:stCxn id="19" idx="5"/>
            <a:endCxn id="24" idx="0"/>
          </p:cNvCxnSpPr>
          <p:nvPr/>
        </p:nvCxnSpPr>
        <p:spPr>
          <a:xfrm>
            <a:off x="7987212" y="881839"/>
            <a:ext cx="372090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52888" y="1139703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487500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654969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37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432033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63313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30399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</a:rPr>
                        <a:t>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37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 bwMode="auto">
          <a:xfrm>
            <a:off x="74185" y="2596111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2" name="Conector recto 21"/>
          <p:cNvCxnSpPr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24" name="Elipse 23"/>
          <p:cNvSpPr/>
          <p:nvPr/>
        </p:nvSpPr>
        <p:spPr>
          <a:xfrm>
            <a:off x="8020756" y="14650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25" name="Conector recto 24"/>
          <p:cNvCxnSpPr>
            <a:stCxn id="19" idx="5"/>
            <a:endCxn id="24" idx="0"/>
          </p:cNvCxnSpPr>
          <p:nvPr/>
        </p:nvCxnSpPr>
        <p:spPr>
          <a:xfrm>
            <a:off x="7987212" y="881839"/>
            <a:ext cx="372090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52888" y="1139703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18478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801394"/>
              </p:ext>
            </p:extLst>
          </p:nvPr>
        </p:nvGraphicFramePr>
        <p:xfrm>
          <a:off x="1763252" y="4186838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972087" y="3829878"/>
            <a:ext cx="641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           [1]         [2]            [3]          [4]	         [5]</a:t>
            </a:r>
            <a:r>
              <a:rPr lang="es-ES" dirty="0">
                <a:solidFill>
                  <a:srgbClr val="7F7F7F"/>
                </a:solidFill>
              </a:rPr>
              <a:t>	       </a:t>
            </a:r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[6]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72807" y="224204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12278" y="-57491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16880"/>
              </p:ext>
            </p:extLst>
          </p:nvPr>
        </p:nvGraphicFramePr>
        <p:xfrm>
          <a:off x="8359587" y="2584001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7873249" y="2571750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V="1">
            <a:off x="3018108" y="4583078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Rectángulo 11"/>
          <p:cNvSpPr/>
          <p:nvPr/>
        </p:nvSpPr>
        <p:spPr>
          <a:xfrm>
            <a:off x="2382732" y="4774168"/>
            <a:ext cx="145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heap_size-1</a:t>
            </a:r>
            <a:endParaRPr lang="es-ES" dirty="0"/>
          </a:p>
        </p:txBody>
      </p:sp>
      <p:sp>
        <p:nvSpPr>
          <p:cNvPr id="10" name="Flecha izquierda 9"/>
          <p:cNvSpPr/>
          <p:nvPr/>
        </p:nvSpPr>
        <p:spPr bwMode="auto">
          <a:xfrm>
            <a:off x="6648824" y="373529"/>
            <a:ext cx="1419411" cy="32870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101491" y="23232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latin typeface="Roboto Slab" pitchFamily="2" charset="0"/>
                <a:ea typeface="Roboto Slab" pitchFamily="2" charset="0"/>
              </a:rPr>
              <a:t>14 </a:t>
            </a:r>
            <a:endParaRPr lang="es-ES" sz="2800" dirty="0"/>
          </a:p>
        </p:txBody>
      </p:sp>
      <p:sp>
        <p:nvSpPr>
          <p:cNvPr id="13" name="Elipse 12"/>
          <p:cNvSpPr/>
          <p:nvPr/>
        </p:nvSpPr>
        <p:spPr>
          <a:xfrm>
            <a:off x="3084035" y="1364509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4" name="Conector recto 13"/>
          <p:cNvCxnSpPr>
            <a:endCxn id="13" idx="0"/>
          </p:cNvCxnSpPr>
          <p:nvPr/>
        </p:nvCxnSpPr>
        <p:spPr>
          <a:xfrm flipH="1">
            <a:off x="3422581" y="781338"/>
            <a:ext cx="649384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864770" y="1117255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664026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302223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37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432033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63313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777176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</a:rPr>
                        <a:t>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37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 bwMode="auto">
          <a:xfrm>
            <a:off x="59764" y="2028086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2" name="Conector recto 21"/>
          <p:cNvCxnSpPr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24" name="Elipse 23"/>
          <p:cNvSpPr/>
          <p:nvPr/>
        </p:nvSpPr>
        <p:spPr>
          <a:xfrm>
            <a:off x="8020756" y="14650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25" name="Conector recto 24"/>
          <p:cNvCxnSpPr>
            <a:stCxn id="19" idx="5"/>
            <a:endCxn id="24" idx="0"/>
          </p:cNvCxnSpPr>
          <p:nvPr/>
        </p:nvCxnSpPr>
        <p:spPr>
          <a:xfrm>
            <a:off x="7987212" y="881839"/>
            <a:ext cx="372090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52888" y="1139703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944728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45495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37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432033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63313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805911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</a:rPr>
                        <a:t>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37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 bwMode="auto">
          <a:xfrm>
            <a:off x="74185" y="2819969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2" name="Conector recto 21"/>
          <p:cNvCxnSpPr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24" name="Elipse 23"/>
          <p:cNvSpPr/>
          <p:nvPr/>
        </p:nvSpPr>
        <p:spPr>
          <a:xfrm>
            <a:off x="8020756" y="14650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25" name="Conector recto 24"/>
          <p:cNvCxnSpPr>
            <a:stCxn id="19" idx="5"/>
            <a:endCxn id="24" idx="0"/>
          </p:cNvCxnSpPr>
          <p:nvPr/>
        </p:nvCxnSpPr>
        <p:spPr>
          <a:xfrm>
            <a:off x="7987212" y="881839"/>
            <a:ext cx="372090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52888" y="1139703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9026719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102184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37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432033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63313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47028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</a:rPr>
                        <a:t>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37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 bwMode="auto">
          <a:xfrm>
            <a:off x="59764" y="3129817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2" name="Conector recto 21"/>
          <p:cNvCxnSpPr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24" name="Elipse 23"/>
          <p:cNvSpPr/>
          <p:nvPr/>
        </p:nvSpPr>
        <p:spPr>
          <a:xfrm>
            <a:off x="8020756" y="14650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25" name="Conector recto 24"/>
          <p:cNvCxnSpPr>
            <a:stCxn id="19" idx="5"/>
            <a:endCxn id="24" idx="0"/>
          </p:cNvCxnSpPr>
          <p:nvPr/>
        </p:nvCxnSpPr>
        <p:spPr>
          <a:xfrm>
            <a:off x="7987212" y="881839"/>
            <a:ext cx="372090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52888" y="1139703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0784336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40188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37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432033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63313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530138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</a:rPr>
                        <a:t>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42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2" name="Conector recto 21"/>
          <p:cNvCxnSpPr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24" name="Elipse 23"/>
          <p:cNvSpPr/>
          <p:nvPr/>
        </p:nvSpPr>
        <p:spPr>
          <a:xfrm>
            <a:off x="8020756" y="14650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25" name="Conector recto 24"/>
          <p:cNvCxnSpPr>
            <a:stCxn id="19" idx="5"/>
            <a:endCxn id="24" idx="0"/>
          </p:cNvCxnSpPr>
          <p:nvPr/>
        </p:nvCxnSpPr>
        <p:spPr>
          <a:xfrm>
            <a:off x="7987212" y="881839"/>
            <a:ext cx="372090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52888" y="1139703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4673396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37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3039143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2770423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40738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</a:rPr>
                        <a:t>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42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2" name="Conector recto 21"/>
          <p:cNvCxnSpPr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24" name="Elipse 23"/>
          <p:cNvSpPr/>
          <p:nvPr/>
        </p:nvSpPr>
        <p:spPr>
          <a:xfrm>
            <a:off x="8020756" y="14650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25" name="Conector recto 24"/>
          <p:cNvCxnSpPr>
            <a:stCxn id="19" idx="5"/>
            <a:endCxn id="24" idx="0"/>
          </p:cNvCxnSpPr>
          <p:nvPr/>
        </p:nvCxnSpPr>
        <p:spPr>
          <a:xfrm>
            <a:off x="7987212" y="881839"/>
            <a:ext cx="372090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52888" y="1139703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27" name="Rectángulo 14">
            <a:extLst>
              <a:ext uri="{FF2B5EF4-FFF2-40B4-BE49-F238E27FC236}">
                <a16:creationId xmlns:a16="http://schemas.microsoft.com/office/drawing/2014/main" id="{07124A7B-421E-1B4B-8696-3DAB78A9A5CC}"/>
              </a:ext>
            </a:extLst>
          </p:cNvPr>
          <p:cNvSpPr/>
          <p:nvPr/>
        </p:nvSpPr>
        <p:spPr bwMode="auto">
          <a:xfrm>
            <a:off x="41504" y="1190178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7716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10179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37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3039143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2770423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</a:rPr>
                        <a:t>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42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2" name="Conector recto 21"/>
          <p:cNvCxnSpPr>
            <a:cxnSpLocks/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24" name="Elipse 23"/>
          <p:cNvSpPr/>
          <p:nvPr/>
        </p:nvSpPr>
        <p:spPr>
          <a:xfrm>
            <a:off x="8020756" y="14650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25" name="Conector recto 24"/>
          <p:cNvCxnSpPr>
            <a:stCxn id="19" idx="5"/>
            <a:endCxn id="24" idx="0"/>
          </p:cNvCxnSpPr>
          <p:nvPr/>
        </p:nvCxnSpPr>
        <p:spPr>
          <a:xfrm>
            <a:off x="7987212" y="881839"/>
            <a:ext cx="372090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52888" y="1139703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27" name="Rectángulo 14">
            <a:extLst>
              <a:ext uri="{FF2B5EF4-FFF2-40B4-BE49-F238E27FC236}">
                <a16:creationId xmlns:a16="http://schemas.microsoft.com/office/drawing/2014/main" id="{07124A7B-421E-1B4B-8696-3DAB78A9A5CC}"/>
              </a:ext>
            </a:extLst>
          </p:cNvPr>
          <p:cNvSpPr/>
          <p:nvPr/>
        </p:nvSpPr>
        <p:spPr bwMode="auto">
          <a:xfrm>
            <a:off x="0" y="1469263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Elipse 20">
            <a:extLst>
              <a:ext uri="{FF2B5EF4-FFF2-40B4-BE49-F238E27FC236}">
                <a16:creationId xmlns:a16="http://schemas.microsoft.com/office/drawing/2014/main" id="{F6239321-4011-E649-B0A8-6257A50511F2}"/>
              </a:ext>
            </a:extLst>
          </p:cNvPr>
          <p:cNvSpPr/>
          <p:nvPr/>
        </p:nvSpPr>
        <p:spPr>
          <a:xfrm>
            <a:off x="6535980" y="26921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42</a:t>
            </a:r>
          </a:p>
        </p:txBody>
      </p:sp>
      <p:cxnSp>
        <p:nvCxnSpPr>
          <p:cNvPr id="29" name="Conector recto 21">
            <a:extLst>
              <a:ext uri="{FF2B5EF4-FFF2-40B4-BE49-F238E27FC236}">
                <a16:creationId xmlns:a16="http://schemas.microsoft.com/office/drawing/2014/main" id="{A501B0B8-1C1B-BE4F-B325-3D5725A59817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6874526" y="2113336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2">
            <a:extLst>
              <a:ext uri="{FF2B5EF4-FFF2-40B4-BE49-F238E27FC236}">
                <a16:creationId xmlns:a16="http://schemas.microsoft.com/office/drawing/2014/main" id="{0A392033-BA08-314C-99D1-AA84A77C0172}"/>
              </a:ext>
            </a:extLst>
          </p:cNvPr>
          <p:cNvSpPr txBox="1"/>
          <p:nvPr/>
        </p:nvSpPr>
        <p:spPr>
          <a:xfrm>
            <a:off x="6496516" y="237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8508315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37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3039143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2770423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53454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</a:rPr>
                        <a:t>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42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2" name="Conector recto 21"/>
          <p:cNvCxnSpPr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24" name="Elipse 23"/>
          <p:cNvSpPr/>
          <p:nvPr/>
        </p:nvSpPr>
        <p:spPr>
          <a:xfrm>
            <a:off x="8020756" y="14650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25" name="Conector recto 24"/>
          <p:cNvCxnSpPr>
            <a:stCxn id="19" idx="5"/>
            <a:endCxn id="24" idx="0"/>
          </p:cNvCxnSpPr>
          <p:nvPr/>
        </p:nvCxnSpPr>
        <p:spPr>
          <a:xfrm>
            <a:off x="7987212" y="881839"/>
            <a:ext cx="372090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52888" y="1139703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27" name="Rectángulo 14">
            <a:extLst>
              <a:ext uri="{FF2B5EF4-FFF2-40B4-BE49-F238E27FC236}">
                <a16:creationId xmlns:a16="http://schemas.microsoft.com/office/drawing/2014/main" id="{07124A7B-421E-1B4B-8696-3DAB78A9A5CC}"/>
              </a:ext>
            </a:extLst>
          </p:cNvPr>
          <p:cNvSpPr/>
          <p:nvPr/>
        </p:nvSpPr>
        <p:spPr bwMode="auto">
          <a:xfrm>
            <a:off x="28236" y="1735412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Elipse 20">
            <a:extLst>
              <a:ext uri="{FF2B5EF4-FFF2-40B4-BE49-F238E27FC236}">
                <a16:creationId xmlns:a16="http://schemas.microsoft.com/office/drawing/2014/main" id="{CE3513FD-8FE2-7646-A947-69B67003093E}"/>
              </a:ext>
            </a:extLst>
          </p:cNvPr>
          <p:cNvSpPr/>
          <p:nvPr/>
        </p:nvSpPr>
        <p:spPr>
          <a:xfrm>
            <a:off x="6535980" y="26921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42</a:t>
            </a:r>
          </a:p>
        </p:txBody>
      </p:sp>
      <p:cxnSp>
        <p:nvCxnSpPr>
          <p:cNvPr id="29" name="Conector recto 21">
            <a:extLst>
              <a:ext uri="{FF2B5EF4-FFF2-40B4-BE49-F238E27FC236}">
                <a16:creationId xmlns:a16="http://schemas.microsoft.com/office/drawing/2014/main" id="{E3C8789C-C38C-4844-BBB4-10598541ADB8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6874526" y="2113336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2">
            <a:extLst>
              <a:ext uri="{FF2B5EF4-FFF2-40B4-BE49-F238E27FC236}">
                <a16:creationId xmlns:a16="http://schemas.microsoft.com/office/drawing/2014/main" id="{1A8BDBB8-FE62-7942-9834-47B77405A4CA}"/>
              </a:ext>
            </a:extLst>
          </p:cNvPr>
          <p:cNvSpPr txBox="1"/>
          <p:nvPr/>
        </p:nvSpPr>
        <p:spPr>
          <a:xfrm>
            <a:off x="6496516" y="237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6541677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37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3039143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2770423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</a:rPr>
                        <a:t>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42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2" name="Conector recto 21"/>
          <p:cNvCxnSpPr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24" name="Elipse 23"/>
          <p:cNvSpPr/>
          <p:nvPr/>
        </p:nvSpPr>
        <p:spPr>
          <a:xfrm>
            <a:off x="8020756" y="14650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25" name="Conector recto 24"/>
          <p:cNvCxnSpPr>
            <a:stCxn id="19" idx="5"/>
            <a:endCxn id="24" idx="0"/>
          </p:cNvCxnSpPr>
          <p:nvPr/>
        </p:nvCxnSpPr>
        <p:spPr>
          <a:xfrm>
            <a:off x="7987212" y="881839"/>
            <a:ext cx="372090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52888" y="1139703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27" name="Rectángulo 14">
            <a:extLst>
              <a:ext uri="{FF2B5EF4-FFF2-40B4-BE49-F238E27FC236}">
                <a16:creationId xmlns:a16="http://schemas.microsoft.com/office/drawing/2014/main" id="{07124A7B-421E-1B4B-8696-3DAB78A9A5CC}"/>
              </a:ext>
            </a:extLst>
          </p:cNvPr>
          <p:cNvSpPr/>
          <p:nvPr/>
        </p:nvSpPr>
        <p:spPr bwMode="auto">
          <a:xfrm>
            <a:off x="40245" y="2009781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Elipse 20">
            <a:extLst>
              <a:ext uri="{FF2B5EF4-FFF2-40B4-BE49-F238E27FC236}">
                <a16:creationId xmlns:a16="http://schemas.microsoft.com/office/drawing/2014/main" id="{CE3513FD-8FE2-7646-A947-69B67003093E}"/>
              </a:ext>
            </a:extLst>
          </p:cNvPr>
          <p:cNvSpPr/>
          <p:nvPr/>
        </p:nvSpPr>
        <p:spPr>
          <a:xfrm>
            <a:off x="6535980" y="26921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42</a:t>
            </a:r>
          </a:p>
        </p:txBody>
      </p:sp>
      <p:cxnSp>
        <p:nvCxnSpPr>
          <p:cNvPr id="29" name="Conector recto 21">
            <a:extLst>
              <a:ext uri="{FF2B5EF4-FFF2-40B4-BE49-F238E27FC236}">
                <a16:creationId xmlns:a16="http://schemas.microsoft.com/office/drawing/2014/main" id="{E3C8789C-C38C-4844-BBB4-10598541ADB8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6874526" y="2113336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2">
            <a:extLst>
              <a:ext uri="{FF2B5EF4-FFF2-40B4-BE49-F238E27FC236}">
                <a16:creationId xmlns:a16="http://schemas.microsoft.com/office/drawing/2014/main" id="{1A8BDBB8-FE62-7942-9834-47B77405A4CA}"/>
              </a:ext>
            </a:extLst>
          </p:cNvPr>
          <p:cNvSpPr txBox="1"/>
          <p:nvPr/>
        </p:nvSpPr>
        <p:spPr>
          <a:xfrm>
            <a:off x="6496516" y="237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928583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83415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37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</a:rPr>
                        <a:t>42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3039143" y="4504486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2770423" y="4695576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</a:rPr>
                        <a:t>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42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42</a:t>
            </a:r>
          </a:p>
        </p:txBody>
      </p:sp>
      <p:cxnSp>
        <p:nvCxnSpPr>
          <p:cNvPr id="22" name="Conector recto 21"/>
          <p:cNvCxnSpPr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24" name="Elipse 23"/>
          <p:cNvSpPr/>
          <p:nvPr/>
        </p:nvSpPr>
        <p:spPr>
          <a:xfrm>
            <a:off x="8020756" y="14650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25" name="Conector recto 24"/>
          <p:cNvCxnSpPr>
            <a:stCxn id="19" idx="5"/>
            <a:endCxn id="24" idx="0"/>
          </p:cNvCxnSpPr>
          <p:nvPr/>
        </p:nvCxnSpPr>
        <p:spPr>
          <a:xfrm>
            <a:off x="7987212" y="881839"/>
            <a:ext cx="372090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52888" y="1139703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27" name="Rectángulo 14">
            <a:extLst>
              <a:ext uri="{FF2B5EF4-FFF2-40B4-BE49-F238E27FC236}">
                <a16:creationId xmlns:a16="http://schemas.microsoft.com/office/drawing/2014/main" id="{07124A7B-421E-1B4B-8696-3DAB78A9A5CC}"/>
              </a:ext>
            </a:extLst>
          </p:cNvPr>
          <p:cNvSpPr/>
          <p:nvPr/>
        </p:nvSpPr>
        <p:spPr bwMode="auto">
          <a:xfrm>
            <a:off x="85439" y="2257044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Elipse 20">
            <a:extLst>
              <a:ext uri="{FF2B5EF4-FFF2-40B4-BE49-F238E27FC236}">
                <a16:creationId xmlns:a16="http://schemas.microsoft.com/office/drawing/2014/main" id="{CE3513FD-8FE2-7646-A947-69B67003093E}"/>
              </a:ext>
            </a:extLst>
          </p:cNvPr>
          <p:cNvSpPr/>
          <p:nvPr/>
        </p:nvSpPr>
        <p:spPr>
          <a:xfrm>
            <a:off x="6535980" y="26921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9" name="Conector recto 21">
            <a:extLst>
              <a:ext uri="{FF2B5EF4-FFF2-40B4-BE49-F238E27FC236}">
                <a16:creationId xmlns:a16="http://schemas.microsoft.com/office/drawing/2014/main" id="{E3C8789C-C38C-4844-BBB4-10598541ADB8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6874526" y="2113336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2">
            <a:extLst>
              <a:ext uri="{FF2B5EF4-FFF2-40B4-BE49-F238E27FC236}">
                <a16:creationId xmlns:a16="http://schemas.microsoft.com/office/drawing/2014/main" id="{1A8BDBB8-FE62-7942-9834-47B77405A4CA}"/>
              </a:ext>
            </a:extLst>
          </p:cNvPr>
          <p:cNvSpPr txBox="1"/>
          <p:nvPr/>
        </p:nvSpPr>
        <p:spPr>
          <a:xfrm>
            <a:off x="6496516" y="237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5999585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0771"/>
              </p:ext>
            </p:extLst>
          </p:nvPr>
        </p:nvGraphicFramePr>
        <p:xfrm>
          <a:off x="212513" y="4186838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37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</a:rPr>
                        <a:t>42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1520212" y="4583078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251492" y="4774168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</a:rPr>
                        <a:t>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42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42</a:t>
            </a:r>
          </a:p>
        </p:txBody>
      </p:sp>
      <p:cxnSp>
        <p:nvCxnSpPr>
          <p:cNvPr id="22" name="Conector recto 21"/>
          <p:cNvCxnSpPr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24" name="Elipse 23"/>
          <p:cNvSpPr/>
          <p:nvPr/>
        </p:nvSpPr>
        <p:spPr>
          <a:xfrm>
            <a:off x="8020756" y="14650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25" name="Conector recto 24"/>
          <p:cNvCxnSpPr>
            <a:stCxn id="19" idx="5"/>
            <a:endCxn id="24" idx="0"/>
          </p:cNvCxnSpPr>
          <p:nvPr/>
        </p:nvCxnSpPr>
        <p:spPr>
          <a:xfrm>
            <a:off x="7987212" y="881839"/>
            <a:ext cx="372090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52888" y="1139703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27" name="Rectángulo 14">
            <a:extLst>
              <a:ext uri="{FF2B5EF4-FFF2-40B4-BE49-F238E27FC236}">
                <a16:creationId xmlns:a16="http://schemas.microsoft.com/office/drawing/2014/main" id="{07124A7B-421E-1B4B-8696-3DAB78A9A5CC}"/>
              </a:ext>
            </a:extLst>
          </p:cNvPr>
          <p:cNvSpPr/>
          <p:nvPr/>
        </p:nvSpPr>
        <p:spPr bwMode="auto">
          <a:xfrm>
            <a:off x="0" y="2591121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Elipse 20">
            <a:extLst>
              <a:ext uri="{FF2B5EF4-FFF2-40B4-BE49-F238E27FC236}">
                <a16:creationId xmlns:a16="http://schemas.microsoft.com/office/drawing/2014/main" id="{CE3513FD-8FE2-7646-A947-69B67003093E}"/>
              </a:ext>
            </a:extLst>
          </p:cNvPr>
          <p:cNvSpPr/>
          <p:nvPr/>
        </p:nvSpPr>
        <p:spPr>
          <a:xfrm>
            <a:off x="6535980" y="26921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9" name="Conector recto 21">
            <a:extLst>
              <a:ext uri="{FF2B5EF4-FFF2-40B4-BE49-F238E27FC236}">
                <a16:creationId xmlns:a16="http://schemas.microsoft.com/office/drawing/2014/main" id="{E3C8789C-C38C-4844-BBB4-10598541ADB8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6874526" y="2113336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2">
            <a:extLst>
              <a:ext uri="{FF2B5EF4-FFF2-40B4-BE49-F238E27FC236}">
                <a16:creationId xmlns:a16="http://schemas.microsoft.com/office/drawing/2014/main" id="{1A8BDBB8-FE62-7942-9834-47B77405A4CA}"/>
              </a:ext>
            </a:extLst>
          </p:cNvPr>
          <p:cNvSpPr txBox="1"/>
          <p:nvPr/>
        </p:nvSpPr>
        <p:spPr>
          <a:xfrm>
            <a:off x="6496516" y="237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90748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70762"/>
              </p:ext>
            </p:extLst>
          </p:nvPr>
        </p:nvGraphicFramePr>
        <p:xfrm>
          <a:off x="1763252" y="4186838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972087" y="3829878"/>
            <a:ext cx="641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           [1]         [2]            [3]          [4]	         [5]</a:t>
            </a:r>
            <a:r>
              <a:rPr lang="es-ES" dirty="0">
                <a:solidFill>
                  <a:srgbClr val="7F7F7F"/>
                </a:solidFill>
              </a:rPr>
              <a:t>	       </a:t>
            </a:r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[6]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72807" y="224204"/>
            <a:ext cx="677092" cy="652723"/>
          </a:xfrm>
          <a:prstGeom prst="ellipse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12278" y="-57491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73329"/>
              </p:ext>
            </p:extLst>
          </p:nvPr>
        </p:nvGraphicFramePr>
        <p:xfrm>
          <a:off x="8359587" y="2584001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7873249" y="2571750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V="1">
            <a:off x="3018108" y="4583078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Rectángulo 11"/>
          <p:cNvSpPr/>
          <p:nvPr/>
        </p:nvSpPr>
        <p:spPr>
          <a:xfrm>
            <a:off x="2382732" y="4774168"/>
            <a:ext cx="145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heap_size-1</a:t>
            </a:r>
            <a:endParaRPr lang="es-ES" dirty="0"/>
          </a:p>
        </p:txBody>
      </p:sp>
      <p:sp>
        <p:nvSpPr>
          <p:cNvPr id="13" name="Elipse 12"/>
          <p:cNvSpPr/>
          <p:nvPr/>
        </p:nvSpPr>
        <p:spPr>
          <a:xfrm>
            <a:off x="3084035" y="1364509"/>
            <a:ext cx="677092" cy="652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4" name="Conector recto 13"/>
          <p:cNvCxnSpPr>
            <a:endCxn id="13" idx="0"/>
          </p:cNvCxnSpPr>
          <p:nvPr/>
        </p:nvCxnSpPr>
        <p:spPr>
          <a:xfrm flipH="1">
            <a:off x="3422581" y="781338"/>
            <a:ext cx="649384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864770" y="1117255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16" name="Rectángulo 15"/>
          <p:cNvSpPr/>
          <p:nvPr/>
        </p:nvSpPr>
        <p:spPr>
          <a:xfrm rot="18900000">
            <a:off x="3267397" y="646093"/>
            <a:ext cx="480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&lt;?</a:t>
            </a:r>
          </a:p>
        </p:txBody>
      </p:sp>
    </p:spTree>
    <p:extLst>
      <p:ext uri="{BB962C8B-B14F-4D97-AF65-F5344CB8AC3E}">
        <p14:creationId xmlns:p14="http://schemas.microsoft.com/office/powerpoint/2010/main" val="19339680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12513" y="4186838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37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</a:rPr>
                        <a:t>42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1520212" y="4583078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251492" y="4774168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</a:rPr>
                        <a:t>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42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42</a:t>
            </a:r>
          </a:p>
        </p:txBody>
      </p:sp>
      <p:cxnSp>
        <p:nvCxnSpPr>
          <p:cNvPr id="22" name="Conector recto 21"/>
          <p:cNvCxnSpPr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24" name="Elipse 23"/>
          <p:cNvSpPr/>
          <p:nvPr/>
        </p:nvSpPr>
        <p:spPr>
          <a:xfrm>
            <a:off x="8020756" y="14650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25" name="Conector recto 24"/>
          <p:cNvCxnSpPr>
            <a:stCxn id="19" idx="5"/>
            <a:endCxn id="24" idx="0"/>
          </p:cNvCxnSpPr>
          <p:nvPr/>
        </p:nvCxnSpPr>
        <p:spPr>
          <a:xfrm>
            <a:off x="7987212" y="881839"/>
            <a:ext cx="372090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52888" y="1139703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27" name="Rectángulo 14">
            <a:extLst>
              <a:ext uri="{FF2B5EF4-FFF2-40B4-BE49-F238E27FC236}">
                <a16:creationId xmlns:a16="http://schemas.microsoft.com/office/drawing/2014/main" id="{07124A7B-421E-1B4B-8696-3DAB78A9A5CC}"/>
              </a:ext>
            </a:extLst>
          </p:cNvPr>
          <p:cNvSpPr/>
          <p:nvPr/>
        </p:nvSpPr>
        <p:spPr bwMode="auto">
          <a:xfrm>
            <a:off x="212513" y="2009781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Elipse 20">
            <a:extLst>
              <a:ext uri="{FF2B5EF4-FFF2-40B4-BE49-F238E27FC236}">
                <a16:creationId xmlns:a16="http://schemas.microsoft.com/office/drawing/2014/main" id="{CE3513FD-8FE2-7646-A947-69B67003093E}"/>
              </a:ext>
            </a:extLst>
          </p:cNvPr>
          <p:cNvSpPr/>
          <p:nvPr/>
        </p:nvSpPr>
        <p:spPr>
          <a:xfrm>
            <a:off x="6535980" y="26921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9" name="Conector recto 21">
            <a:extLst>
              <a:ext uri="{FF2B5EF4-FFF2-40B4-BE49-F238E27FC236}">
                <a16:creationId xmlns:a16="http://schemas.microsoft.com/office/drawing/2014/main" id="{E3C8789C-C38C-4844-BBB4-10598541ADB8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6874526" y="2113336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2">
            <a:extLst>
              <a:ext uri="{FF2B5EF4-FFF2-40B4-BE49-F238E27FC236}">
                <a16:creationId xmlns:a16="http://schemas.microsoft.com/office/drawing/2014/main" id="{1A8BDBB8-FE62-7942-9834-47B77405A4CA}"/>
              </a:ext>
            </a:extLst>
          </p:cNvPr>
          <p:cNvSpPr txBox="1"/>
          <p:nvPr/>
        </p:nvSpPr>
        <p:spPr>
          <a:xfrm>
            <a:off x="6496516" y="237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054557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27978"/>
              </p:ext>
            </p:extLst>
          </p:nvPr>
        </p:nvGraphicFramePr>
        <p:xfrm>
          <a:off x="212513" y="4186838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</a:rPr>
                        <a:t>42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</a:rPr>
                        <a:t>37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1520212" y="4583078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1251492" y="4774168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</a:rPr>
                        <a:t>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42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42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cxnSp>
        <p:nvCxnSpPr>
          <p:cNvPr id="22" name="Conector recto 21"/>
          <p:cNvCxnSpPr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24" name="Elipse 23"/>
          <p:cNvSpPr/>
          <p:nvPr/>
        </p:nvSpPr>
        <p:spPr>
          <a:xfrm>
            <a:off x="8020756" y="14650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25" name="Conector recto 24"/>
          <p:cNvCxnSpPr>
            <a:stCxn id="19" idx="5"/>
            <a:endCxn id="24" idx="0"/>
          </p:cNvCxnSpPr>
          <p:nvPr/>
        </p:nvCxnSpPr>
        <p:spPr>
          <a:xfrm>
            <a:off x="7987212" y="881839"/>
            <a:ext cx="372090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52888" y="1139703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27" name="Rectángulo 14">
            <a:extLst>
              <a:ext uri="{FF2B5EF4-FFF2-40B4-BE49-F238E27FC236}">
                <a16:creationId xmlns:a16="http://schemas.microsoft.com/office/drawing/2014/main" id="{07124A7B-421E-1B4B-8696-3DAB78A9A5CC}"/>
              </a:ext>
            </a:extLst>
          </p:cNvPr>
          <p:cNvSpPr/>
          <p:nvPr/>
        </p:nvSpPr>
        <p:spPr bwMode="auto">
          <a:xfrm>
            <a:off x="85439" y="2308603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Elipse 20">
            <a:extLst>
              <a:ext uri="{FF2B5EF4-FFF2-40B4-BE49-F238E27FC236}">
                <a16:creationId xmlns:a16="http://schemas.microsoft.com/office/drawing/2014/main" id="{CE3513FD-8FE2-7646-A947-69B67003093E}"/>
              </a:ext>
            </a:extLst>
          </p:cNvPr>
          <p:cNvSpPr/>
          <p:nvPr/>
        </p:nvSpPr>
        <p:spPr>
          <a:xfrm>
            <a:off x="6535980" y="26921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9" name="Conector recto 21">
            <a:extLst>
              <a:ext uri="{FF2B5EF4-FFF2-40B4-BE49-F238E27FC236}">
                <a16:creationId xmlns:a16="http://schemas.microsoft.com/office/drawing/2014/main" id="{E3C8789C-C38C-4844-BBB4-10598541ADB8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6874526" y="2113336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2">
            <a:extLst>
              <a:ext uri="{FF2B5EF4-FFF2-40B4-BE49-F238E27FC236}">
                <a16:creationId xmlns:a16="http://schemas.microsoft.com/office/drawing/2014/main" id="{1A8BDBB8-FE62-7942-9834-47B77405A4CA}"/>
              </a:ext>
            </a:extLst>
          </p:cNvPr>
          <p:cNvSpPr txBox="1"/>
          <p:nvPr/>
        </p:nvSpPr>
        <p:spPr>
          <a:xfrm>
            <a:off x="6496516" y="237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42061130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12513" y="4186838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</a:rPr>
                        <a:t>42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</a:rPr>
                        <a:t>37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636635" y="4583078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367915" y="4774168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</a:rPr>
                        <a:t>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42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42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cxnSp>
        <p:nvCxnSpPr>
          <p:cNvPr id="22" name="Conector recto 21"/>
          <p:cNvCxnSpPr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24" name="Elipse 23"/>
          <p:cNvSpPr/>
          <p:nvPr/>
        </p:nvSpPr>
        <p:spPr>
          <a:xfrm>
            <a:off x="8020756" y="14650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25" name="Conector recto 24"/>
          <p:cNvCxnSpPr>
            <a:stCxn id="19" idx="5"/>
            <a:endCxn id="24" idx="0"/>
          </p:cNvCxnSpPr>
          <p:nvPr/>
        </p:nvCxnSpPr>
        <p:spPr>
          <a:xfrm>
            <a:off x="7987212" y="881839"/>
            <a:ext cx="372090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52888" y="1139703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27" name="Rectángulo 14">
            <a:extLst>
              <a:ext uri="{FF2B5EF4-FFF2-40B4-BE49-F238E27FC236}">
                <a16:creationId xmlns:a16="http://schemas.microsoft.com/office/drawing/2014/main" id="{07124A7B-421E-1B4B-8696-3DAB78A9A5CC}"/>
              </a:ext>
            </a:extLst>
          </p:cNvPr>
          <p:cNvSpPr/>
          <p:nvPr/>
        </p:nvSpPr>
        <p:spPr bwMode="auto">
          <a:xfrm>
            <a:off x="104906" y="2571750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Elipse 20">
            <a:extLst>
              <a:ext uri="{FF2B5EF4-FFF2-40B4-BE49-F238E27FC236}">
                <a16:creationId xmlns:a16="http://schemas.microsoft.com/office/drawing/2014/main" id="{CE3513FD-8FE2-7646-A947-69B67003093E}"/>
              </a:ext>
            </a:extLst>
          </p:cNvPr>
          <p:cNvSpPr/>
          <p:nvPr/>
        </p:nvSpPr>
        <p:spPr>
          <a:xfrm>
            <a:off x="6535980" y="26921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9" name="Conector recto 21">
            <a:extLst>
              <a:ext uri="{FF2B5EF4-FFF2-40B4-BE49-F238E27FC236}">
                <a16:creationId xmlns:a16="http://schemas.microsoft.com/office/drawing/2014/main" id="{E3C8789C-C38C-4844-BBB4-10598541ADB8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6874526" y="2113336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2">
            <a:extLst>
              <a:ext uri="{FF2B5EF4-FFF2-40B4-BE49-F238E27FC236}">
                <a16:creationId xmlns:a16="http://schemas.microsoft.com/office/drawing/2014/main" id="{1A8BDBB8-FE62-7942-9834-47B77405A4CA}"/>
              </a:ext>
            </a:extLst>
          </p:cNvPr>
          <p:cNvSpPr txBox="1"/>
          <p:nvPr/>
        </p:nvSpPr>
        <p:spPr>
          <a:xfrm>
            <a:off x="6496516" y="237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7278754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12513" y="4186838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</a:rPr>
                        <a:t>42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</a:rPr>
                        <a:t>37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636635" y="4583078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367915" y="4774168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</a:rPr>
                        <a:t>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42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42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cxnSp>
        <p:nvCxnSpPr>
          <p:cNvPr id="22" name="Conector recto 21"/>
          <p:cNvCxnSpPr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24" name="Elipse 23"/>
          <p:cNvSpPr/>
          <p:nvPr/>
        </p:nvSpPr>
        <p:spPr>
          <a:xfrm>
            <a:off x="8020756" y="14650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25" name="Conector recto 24"/>
          <p:cNvCxnSpPr>
            <a:stCxn id="19" idx="5"/>
            <a:endCxn id="24" idx="0"/>
          </p:cNvCxnSpPr>
          <p:nvPr/>
        </p:nvCxnSpPr>
        <p:spPr>
          <a:xfrm>
            <a:off x="7987212" y="881839"/>
            <a:ext cx="372090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52888" y="1139703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27" name="Rectángulo 14">
            <a:extLst>
              <a:ext uri="{FF2B5EF4-FFF2-40B4-BE49-F238E27FC236}">
                <a16:creationId xmlns:a16="http://schemas.microsoft.com/office/drawing/2014/main" id="{07124A7B-421E-1B4B-8696-3DAB78A9A5CC}"/>
              </a:ext>
            </a:extLst>
          </p:cNvPr>
          <p:cNvSpPr/>
          <p:nvPr/>
        </p:nvSpPr>
        <p:spPr bwMode="auto">
          <a:xfrm>
            <a:off x="104906" y="1992443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Elipse 20">
            <a:extLst>
              <a:ext uri="{FF2B5EF4-FFF2-40B4-BE49-F238E27FC236}">
                <a16:creationId xmlns:a16="http://schemas.microsoft.com/office/drawing/2014/main" id="{CE3513FD-8FE2-7646-A947-69B67003093E}"/>
              </a:ext>
            </a:extLst>
          </p:cNvPr>
          <p:cNvSpPr/>
          <p:nvPr/>
        </p:nvSpPr>
        <p:spPr>
          <a:xfrm>
            <a:off x="6535980" y="26921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9" name="Conector recto 21">
            <a:extLst>
              <a:ext uri="{FF2B5EF4-FFF2-40B4-BE49-F238E27FC236}">
                <a16:creationId xmlns:a16="http://schemas.microsoft.com/office/drawing/2014/main" id="{E3C8789C-C38C-4844-BBB4-10598541ADB8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6874526" y="2113336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2">
            <a:extLst>
              <a:ext uri="{FF2B5EF4-FFF2-40B4-BE49-F238E27FC236}">
                <a16:creationId xmlns:a16="http://schemas.microsoft.com/office/drawing/2014/main" id="{1A8BDBB8-FE62-7942-9834-47B77405A4CA}"/>
              </a:ext>
            </a:extLst>
          </p:cNvPr>
          <p:cNvSpPr txBox="1"/>
          <p:nvPr/>
        </p:nvSpPr>
        <p:spPr>
          <a:xfrm>
            <a:off x="6496516" y="237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5080775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12513" y="4186838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</a:rPr>
                        <a:t>42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</a:rPr>
                        <a:t>37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636635" y="4583078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367915" y="4774168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</a:rPr>
                        <a:t>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42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42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cxnSp>
        <p:nvCxnSpPr>
          <p:cNvPr id="22" name="Conector recto 21"/>
          <p:cNvCxnSpPr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24" name="Elipse 23"/>
          <p:cNvSpPr/>
          <p:nvPr/>
        </p:nvSpPr>
        <p:spPr>
          <a:xfrm>
            <a:off x="8020756" y="14650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25" name="Conector recto 24"/>
          <p:cNvCxnSpPr>
            <a:stCxn id="19" idx="5"/>
            <a:endCxn id="24" idx="0"/>
          </p:cNvCxnSpPr>
          <p:nvPr/>
        </p:nvCxnSpPr>
        <p:spPr>
          <a:xfrm>
            <a:off x="7987212" y="881839"/>
            <a:ext cx="372090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52888" y="1139703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27" name="Rectángulo 14">
            <a:extLst>
              <a:ext uri="{FF2B5EF4-FFF2-40B4-BE49-F238E27FC236}">
                <a16:creationId xmlns:a16="http://schemas.microsoft.com/office/drawing/2014/main" id="{07124A7B-421E-1B4B-8696-3DAB78A9A5CC}"/>
              </a:ext>
            </a:extLst>
          </p:cNvPr>
          <p:cNvSpPr/>
          <p:nvPr/>
        </p:nvSpPr>
        <p:spPr bwMode="auto">
          <a:xfrm>
            <a:off x="59764" y="2869060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Elipse 20">
            <a:extLst>
              <a:ext uri="{FF2B5EF4-FFF2-40B4-BE49-F238E27FC236}">
                <a16:creationId xmlns:a16="http://schemas.microsoft.com/office/drawing/2014/main" id="{CE3513FD-8FE2-7646-A947-69B67003093E}"/>
              </a:ext>
            </a:extLst>
          </p:cNvPr>
          <p:cNvSpPr/>
          <p:nvPr/>
        </p:nvSpPr>
        <p:spPr>
          <a:xfrm>
            <a:off x="6535980" y="26921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9" name="Conector recto 21">
            <a:extLst>
              <a:ext uri="{FF2B5EF4-FFF2-40B4-BE49-F238E27FC236}">
                <a16:creationId xmlns:a16="http://schemas.microsoft.com/office/drawing/2014/main" id="{E3C8789C-C38C-4844-BBB4-10598541ADB8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6874526" y="2113336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2">
            <a:extLst>
              <a:ext uri="{FF2B5EF4-FFF2-40B4-BE49-F238E27FC236}">
                <a16:creationId xmlns:a16="http://schemas.microsoft.com/office/drawing/2014/main" id="{1A8BDBB8-FE62-7942-9834-47B77405A4CA}"/>
              </a:ext>
            </a:extLst>
          </p:cNvPr>
          <p:cNvSpPr txBox="1"/>
          <p:nvPr/>
        </p:nvSpPr>
        <p:spPr>
          <a:xfrm>
            <a:off x="6496516" y="237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2747565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12513" y="4186838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</a:rPr>
                        <a:t>42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</a:rPr>
                        <a:t>37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 bwMode="auto">
          <a:xfrm flipV="1">
            <a:off x="636635" y="4583078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ángulo 4"/>
          <p:cNvSpPr/>
          <p:nvPr/>
        </p:nvSpPr>
        <p:spPr>
          <a:xfrm>
            <a:off x="367915" y="4774168"/>
            <a:ext cx="56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pos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</a:rPr>
                        <a:t>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42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42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cxnSp>
        <p:nvCxnSpPr>
          <p:cNvPr id="22" name="Conector recto 21"/>
          <p:cNvCxnSpPr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24" name="Elipse 23"/>
          <p:cNvSpPr/>
          <p:nvPr/>
        </p:nvSpPr>
        <p:spPr>
          <a:xfrm>
            <a:off x="8020756" y="14650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25" name="Conector recto 24"/>
          <p:cNvCxnSpPr>
            <a:stCxn id="19" idx="5"/>
            <a:endCxn id="24" idx="0"/>
          </p:cNvCxnSpPr>
          <p:nvPr/>
        </p:nvCxnSpPr>
        <p:spPr>
          <a:xfrm>
            <a:off x="7987212" y="881839"/>
            <a:ext cx="372090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52888" y="1139703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27" name="Rectángulo 14">
            <a:extLst>
              <a:ext uri="{FF2B5EF4-FFF2-40B4-BE49-F238E27FC236}">
                <a16:creationId xmlns:a16="http://schemas.microsoft.com/office/drawing/2014/main" id="{07124A7B-421E-1B4B-8696-3DAB78A9A5CC}"/>
              </a:ext>
            </a:extLst>
          </p:cNvPr>
          <p:cNvSpPr/>
          <p:nvPr/>
        </p:nvSpPr>
        <p:spPr bwMode="auto">
          <a:xfrm>
            <a:off x="48613" y="3123376"/>
            <a:ext cx="6021814" cy="29882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8" name="Elipse 20">
            <a:extLst>
              <a:ext uri="{FF2B5EF4-FFF2-40B4-BE49-F238E27FC236}">
                <a16:creationId xmlns:a16="http://schemas.microsoft.com/office/drawing/2014/main" id="{CE3513FD-8FE2-7646-A947-69B67003093E}"/>
              </a:ext>
            </a:extLst>
          </p:cNvPr>
          <p:cNvSpPr/>
          <p:nvPr/>
        </p:nvSpPr>
        <p:spPr>
          <a:xfrm>
            <a:off x="6535980" y="26921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9" name="Conector recto 21">
            <a:extLst>
              <a:ext uri="{FF2B5EF4-FFF2-40B4-BE49-F238E27FC236}">
                <a16:creationId xmlns:a16="http://schemas.microsoft.com/office/drawing/2014/main" id="{E3C8789C-C38C-4844-BBB4-10598541ADB8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6874526" y="2113336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2">
            <a:extLst>
              <a:ext uri="{FF2B5EF4-FFF2-40B4-BE49-F238E27FC236}">
                <a16:creationId xmlns:a16="http://schemas.microsoft.com/office/drawing/2014/main" id="{1A8BDBB8-FE62-7942-9834-47B77405A4CA}"/>
              </a:ext>
            </a:extLst>
          </p:cNvPr>
          <p:cNvSpPr txBox="1"/>
          <p:nvPr/>
        </p:nvSpPr>
        <p:spPr>
          <a:xfrm>
            <a:off x="6496516" y="237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4328735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9764" y="877442"/>
            <a:ext cx="6036235" cy="2862323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 INSERT(</a:t>
            </a:r>
            <a:r>
              <a:rPr lang="es-ES" dirty="0" err="1">
                <a:latin typeface="Consolas"/>
                <a:cs typeface="Consolas"/>
              </a:rPr>
              <a:t>heap,k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pos=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[pos]=k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=heap_size+1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dirty="0">
                <a:latin typeface="Consolas"/>
                <a:cs typeface="Consolas"/>
              </a:rPr>
              <a:t>(pos&gt;0 AND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(pos)]&lt;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SWAP(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(pos)], </a:t>
            </a:r>
            <a:r>
              <a:rPr lang="es-ES" dirty="0" err="1">
                <a:latin typeface="Consolas"/>
                <a:cs typeface="Consolas"/>
              </a:rPr>
              <a:t>heap</a:t>
            </a:r>
            <a:r>
              <a:rPr lang="es-ES" dirty="0">
                <a:latin typeface="Consolas"/>
                <a:cs typeface="Consolas"/>
              </a:rPr>
              <a:t>[pos])</a:t>
            </a:r>
          </a:p>
          <a:p>
            <a:r>
              <a:rPr lang="es-ES" dirty="0">
                <a:latin typeface="Consolas"/>
                <a:cs typeface="Consolas"/>
              </a:rPr>
              <a:t>      pos=</a:t>
            </a:r>
            <a:r>
              <a:rPr lang="es-ES" dirty="0" err="1">
                <a:latin typeface="Consolas"/>
                <a:cs typeface="Consolas"/>
              </a:rPr>
              <a:t>parent</a:t>
            </a:r>
            <a:r>
              <a:rPr lang="es-ES" dirty="0">
                <a:latin typeface="Consolas"/>
                <a:cs typeface="Consolas"/>
              </a:rPr>
              <a:t>(pos)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854639"/>
              </p:ext>
            </p:extLst>
          </p:nvPr>
        </p:nvGraphicFramePr>
        <p:xfrm>
          <a:off x="59764" y="4108246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42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37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614103"/>
              </p:ext>
            </p:extLst>
          </p:nvPr>
        </p:nvGraphicFramePr>
        <p:xfrm>
          <a:off x="7088836" y="4092483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4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6602498" y="4080232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2883647" y="627529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9764" y="3769729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5458" y="303020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42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2345246" y="585693"/>
            <a:ext cx="448235" cy="3884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497647" y="261184"/>
            <a:ext cx="71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</a:t>
            </a:r>
            <a:endParaRPr lang="es-ES" dirty="0"/>
          </a:p>
        </p:txBody>
      </p:sp>
      <p:sp>
        <p:nvSpPr>
          <p:cNvPr id="19" name="Elipse 18"/>
          <p:cNvSpPr/>
          <p:nvPr/>
        </p:nvSpPr>
        <p:spPr>
          <a:xfrm>
            <a:off x="7409278" y="32470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42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848749" y="43010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21" name="Elipse 20"/>
          <p:cNvSpPr/>
          <p:nvPr/>
        </p:nvSpPr>
        <p:spPr>
          <a:xfrm>
            <a:off x="6892786" y="146061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cxnSp>
        <p:nvCxnSpPr>
          <p:cNvPr id="22" name="Conector recto 21"/>
          <p:cNvCxnSpPr>
            <a:stCxn id="19" idx="3"/>
            <a:endCxn id="21" idx="0"/>
          </p:cNvCxnSpPr>
          <p:nvPr/>
        </p:nvCxnSpPr>
        <p:spPr>
          <a:xfrm flipH="1">
            <a:off x="7231332" y="881839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806478" y="113970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24" name="Elipse 23"/>
          <p:cNvSpPr/>
          <p:nvPr/>
        </p:nvSpPr>
        <p:spPr>
          <a:xfrm>
            <a:off x="8020756" y="14650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25" name="Conector recto 24"/>
          <p:cNvCxnSpPr>
            <a:stCxn id="19" idx="5"/>
            <a:endCxn id="24" idx="0"/>
          </p:cNvCxnSpPr>
          <p:nvPr/>
        </p:nvCxnSpPr>
        <p:spPr>
          <a:xfrm>
            <a:off x="7987212" y="881839"/>
            <a:ext cx="372090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352888" y="1139703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27" name="Elipse 26"/>
          <p:cNvSpPr/>
          <p:nvPr/>
        </p:nvSpPr>
        <p:spPr>
          <a:xfrm>
            <a:off x="6421387" y="2599946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8" name="Conector recto 27"/>
          <p:cNvCxnSpPr>
            <a:endCxn id="27" idx="0"/>
          </p:cNvCxnSpPr>
          <p:nvPr/>
        </p:nvCxnSpPr>
        <p:spPr>
          <a:xfrm flipH="1">
            <a:off x="6759933" y="2021172"/>
            <a:ext cx="277104" cy="57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6320314" y="2279036"/>
            <a:ext cx="43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6851427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8092" y="206470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Insertion summary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B38E28-E666-A444-A21D-D8345D8E5507}"/>
              </a:ext>
            </a:extLst>
          </p:cNvPr>
          <p:cNvSpPr txBox="1"/>
          <p:nvPr/>
        </p:nvSpPr>
        <p:spPr>
          <a:xfrm>
            <a:off x="2601795" y="1570893"/>
            <a:ext cx="58336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How to insert a value in a heap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Heap and shape properties are satisfied after insertion.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Insertion pseudocode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Explained the role of each part of the pseudo code.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Next will will talk about deletion operation </a:t>
            </a:r>
          </a:p>
        </p:txBody>
      </p:sp>
    </p:spTree>
    <p:extLst>
      <p:ext uri="{BB962C8B-B14F-4D97-AF65-F5344CB8AC3E}">
        <p14:creationId xmlns:p14="http://schemas.microsoft.com/office/powerpoint/2010/main" val="257432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371521"/>
              </p:ext>
            </p:extLst>
          </p:nvPr>
        </p:nvGraphicFramePr>
        <p:xfrm>
          <a:off x="1763252" y="4186838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972087" y="3829878"/>
            <a:ext cx="641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           [1]         [2]            [3]          [4]	         [5]</a:t>
            </a:r>
            <a:r>
              <a:rPr lang="es-ES" dirty="0">
                <a:solidFill>
                  <a:srgbClr val="7F7F7F"/>
                </a:solidFill>
              </a:rPr>
              <a:t>	       </a:t>
            </a:r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[6]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72807" y="224204"/>
            <a:ext cx="677092" cy="65272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12278" y="-57491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09488"/>
              </p:ext>
            </p:extLst>
          </p:nvPr>
        </p:nvGraphicFramePr>
        <p:xfrm>
          <a:off x="8359587" y="2584001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7873249" y="2571750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V="1">
            <a:off x="3018108" y="4583078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Rectángulo 11"/>
          <p:cNvSpPr/>
          <p:nvPr/>
        </p:nvSpPr>
        <p:spPr>
          <a:xfrm>
            <a:off x="2382732" y="4774168"/>
            <a:ext cx="145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heap_size-1</a:t>
            </a:r>
            <a:endParaRPr lang="es-ES" dirty="0"/>
          </a:p>
        </p:txBody>
      </p:sp>
      <p:sp>
        <p:nvSpPr>
          <p:cNvPr id="13" name="Elipse 12"/>
          <p:cNvSpPr/>
          <p:nvPr/>
        </p:nvSpPr>
        <p:spPr>
          <a:xfrm>
            <a:off x="3084035" y="1364509"/>
            <a:ext cx="677092" cy="65272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4" name="Conector recto 13"/>
          <p:cNvCxnSpPr>
            <a:endCxn id="13" idx="0"/>
          </p:cNvCxnSpPr>
          <p:nvPr/>
        </p:nvCxnSpPr>
        <p:spPr>
          <a:xfrm flipH="1">
            <a:off x="3422581" y="781338"/>
            <a:ext cx="649384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864770" y="1117255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CD857-164F-9C45-94FB-C8AB4FF32BB0}"/>
              </a:ext>
            </a:extLst>
          </p:cNvPr>
          <p:cNvSpPr txBox="1"/>
          <p:nvPr/>
        </p:nvSpPr>
        <p:spPr>
          <a:xfrm>
            <a:off x="2246348" y="2124487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 and shape properties are satisfied </a:t>
            </a:r>
          </a:p>
        </p:txBody>
      </p:sp>
    </p:spTree>
    <p:extLst>
      <p:ext uri="{BB962C8B-B14F-4D97-AF65-F5344CB8AC3E}">
        <p14:creationId xmlns:p14="http://schemas.microsoft.com/office/powerpoint/2010/main" val="288027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187450"/>
              </p:ext>
            </p:extLst>
          </p:nvPr>
        </p:nvGraphicFramePr>
        <p:xfrm>
          <a:off x="1763252" y="4186838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972087" y="3829878"/>
            <a:ext cx="641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           [1]         [2]            [3]          [4]	         [5]</a:t>
            </a:r>
            <a:r>
              <a:rPr lang="es-ES" dirty="0">
                <a:solidFill>
                  <a:srgbClr val="7F7F7F"/>
                </a:solidFill>
              </a:rPr>
              <a:t>	       </a:t>
            </a:r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[6]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72807" y="224204"/>
            <a:ext cx="677092" cy="65272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12278" y="-57491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452889"/>
              </p:ext>
            </p:extLst>
          </p:nvPr>
        </p:nvGraphicFramePr>
        <p:xfrm>
          <a:off x="8359587" y="2584001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7873249" y="2571750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V="1">
            <a:off x="3018108" y="4583078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Rectángulo 11"/>
          <p:cNvSpPr/>
          <p:nvPr/>
        </p:nvSpPr>
        <p:spPr>
          <a:xfrm>
            <a:off x="2382732" y="4774168"/>
            <a:ext cx="145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heap_size-1</a:t>
            </a:r>
            <a:endParaRPr lang="es-ES" dirty="0"/>
          </a:p>
        </p:txBody>
      </p:sp>
      <p:sp>
        <p:nvSpPr>
          <p:cNvPr id="13" name="Elipse 12"/>
          <p:cNvSpPr/>
          <p:nvPr/>
        </p:nvSpPr>
        <p:spPr>
          <a:xfrm>
            <a:off x="3084035" y="1364509"/>
            <a:ext cx="677092" cy="65272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4" name="Conector recto 13"/>
          <p:cNvCxnSpPr>
            <a:endCxn id="13" idx="0"/>
          </p:cNvCxnSpPr>
          <p:nvPr/>
        </p:nvCxnSpPr>
        <p:spPr>
          <a:xfrm flipH="1">
            <a:off x="3422581" y="781338"/>
            <a:ext cx="649384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864770" y="1117255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17" name="Flecha izquierda 16"/>
          <p:cNvSpPr/>
          <p:nvPr/>
        </p:nvSpPr>
        <p:spPr bwMode="auto">
          <a:xfrm>
            <a:off x="6648824" y="373529"/>
            <a:ext cx="1419411" cy="32870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8101491" y="232328"/>
            <a:ext cx="576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latin typeface="Roboto Slab" pitchFamily="2" charset="0"/>
                <a:ea typeface="Roboto Slab" pitchFamily="2" charset="0"/>
              </a:rPr>
              <a:t>37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7222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10325"/>
              </p:ext>
            </p:extLst>
          </p:nvPr>
        </p:nvGraphicFramePr>
        <p:xfrm>
          <a:off x="1763252" y="4186838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37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000" kern="1200" dirty="0">
                        <a:solidFill>
                          <a:schemeClr val="tx1"/>
                        </a:solidFill>
                        <a:latin typeface="Roboto Slab" pitchFamily="2" charset="0"/>
                        <a:ea typeface="Roboto Slab" pitchFamily="2" charset="0"/>
                        <a:cs typeface="ＭＳ Ｐゴシック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972087" y="3829878"/>
            <a:ext cx="641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           [1]         [2]            [3]          [4]	         [5]</a:t>
            </a:r>
            <a:r>
              <a:rPr lang="es-ES" dirty="0">
                <a:solidFill>
                  <a:srgbClr val="7F7F7F"/>
                </a:solidFill>
              </a:rPr>
              <a:t>	       </a:t>
            </a:r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[6]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72807" y="224204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412278" y="-57491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91646"/>
              </p:ext>
            </p:extLst>
          </p:nvPr>
        </p:nvGraphicFramePr>
        <p:xfrm>
          <a:off x="8359587" y="2584001"/>
          <a:ext cx="52294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7873249" y="2571750"/>
            <a:ext cx="12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heap_size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 flipV="1">
            <a:off x="3854804" y="4583078"/>
            <a:ext cx="0" cy="24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Rectángulo 11"/>
          <p:cNvSpPr/>
          <p:nvPr/>
        </p:nvSpPr>
        <p:spPr>
          <a:xfrm>
            <a:off x="3219428" y="4774168"/>
            <a:ext cx="145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heap_size-1</a:t>
            </a:r>
            <a:endParaRPr lang="es-ES" dirty="0"/>
          </a:p>
        </p:txBody>
      </p:sp>
      <p:sp>
        <p:nvSpPr>
          <p:cNvPr id="13" name="Elipse 12"/>
          <p:cNvSpPr/>
          <p:nvPr/>
        </p:nvSpPr>
        <p:spPr>
          <a:xfrm>
            <a:off x="3084035" y="1364509"/>
            <a:ext cx="677092" cy="652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4" name="Conector recto 13"/>
          <p:cNvCxnSpPr>
            <a:endCxn id="13" idx="0"/>
          </p:cNvCxnSpPr>
          <p:nvPr/>
        </p:nvCxnSpPr>
        <p:spPr>
          <a:xfrm flipH="1">
            <a:off x="3422581" y="781338"/>
            <a:ext cx="649384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864770" y="1117255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16" name="Elipse 15"/>
          <p:cNvSpPr/>
          <p:nvPr/>
        </p:nvSpPr>
        <p:spPr>
          <a:xfrm>
            <a:off x="4942784" y="1364509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37</a:t>
            </a:r>
          </a:p>
        </p:txBody>
      </p:sp>
      <p:cxnSp>
        <p:nvCxnSpPr>
          <p:cNvPr id="19" name="Conector recto 18"/>
          <p:cNvCxnSpPr>
            <a:endCxn id="16" idx="0"/>
          </p:cNvCxnSpPr>
          <p:nvPr/>
        </p:nvCxnSpPr>
        <p:spPr>
          <a:xfrm>
            <a:off x="4550741" y="781338"/>
            <a:ext cx="730589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494387" y="1149961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465415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1_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11549B9E3BE44B19E4E4FA8971096" ma:contentTypeVersion="12" ma:contentTypeDescription="Create a new document." ma:contentTypeScope="" ma:versionID="65f43cfa07aff92e5cd3f98943245aad">
  <xsd:schema xmlns:xsd="http://www.w3.org/2001/XMLSchema" xmlns:xs="http://www.w3.org/2001/XMLSchema" xmlns:p="http://schemas.microsoft.com/office/2006/metadata/properties" xmlns:ns2="65620a10-58d8-4602-af8b-e2b4eec3245a" xmlns:ns3="4f37539b-1577-461a-a534-c40bf1b53cfa" targetNamespace="http://schemas.microsoft.com/office/2006/metadata/properties" ma:root="true" ma:fieldsID="a2d5677f0211420977505a8048c79820" ns2:_="" ns3:_="">
    <xsd:import namespace="65620a10-58d8-4602-af8b-e2b4eec3245a"/>
    <xsd:import namespace="4f37539b-1577-461a-a534-c40bf1b53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0a10-58d8-4602-af8b-e2b4eec32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7539b-1577-461a-a534-c40bf1b53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B2BDB3-1106-4425-AD18-85134CB216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B6F4-996A-4D30-8E36-5824337818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620a10-58d8-4602-af8b-e2b4eec3245a"/>
    <ds:schemaRef ds:uri="4f37539b-1577-461a-a534-c40bf1b53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2D6634-8C61-44B0-8C9A-461444A3A20F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65620a10-58d8-4602-af8b-e2b4eec3245a"/>
    <ds:schemaRef ds:uri="http://purl.org/dc/dcmitype/"/>
    <ds:schemaRef ds:uri="http://schemas.microsoft.com/office/infopath/2007/PartnerControls"/>
    <ds:schemaRef ds:uri="4f37539b-1577-461a-a534-c40bf1b53cfa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72743</TotalTime>
  <Words>5424</Words>
  <Application>Microsoft Macintosh PowerPoint</Application>
  <PresentationFormat>On-screen Show (16:9)</PresentationFormat>
  <Paragraphs>1346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Arial</vt:lpstr>
      <vt:lpstr>Calibri</vt:lpstr>
      <vt:lpstr>Consolas</vt:lpstr>
      <vt:lpstr>Georgia</vt:lpstr>
      <vt:lpstr>Roboto Slab</vt:lpstr>
      <vt:lpstr>Times</vt:lpstr>
      <vt:lpstr>Wingdings</vt:lpstr>
      <vt:lpstr>Default Theme</vt:lpstr>
      <vt:lpstr>1_Default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Lahcen Ouarbya</dc:creator>
  <cp:lastModifiedBy>Lahcen Ouarbya</cp:lastModifiedBy>
  <cp:revision>1026</cp:revision>
  <cp:lastPrinted>2019-07-09T17:04:45Z</cp:lastPrinted>
  <dcterms:created xsi:type="dcterms:W3CDTF">2018-10-29T10:08:54Z</dcterms:created>
  <dcterms:modified xsi:type="dcterms:W3CDTF">2021-02-21T14:47:27Z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0x01010055A11549B9E3BE44B19E4E4FA8971096</vt:lpwstr>
  </property>
</Properties>
</file>