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61"/>
  </p:notesMasterIdLst>
  <p:handoutMasterIdLst>
    <p:handoutMasterId r:id="rId62"/>
  </p:handoutMasterIdLst>
  <p:sldIdLst>
    <p:sldId id="362" r:id="rId6"/>
    <p:sldId id="412" r:id="rId7"/>
    <p:sldId id="464" r:id="rId8"/>
    <p:sldId id="515" r:id="rId9"/>
    <p:sldId id="516" r:id="rId10"/>
    <p:sldId id="413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Moyle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0" autoAdjust="0"/>
    <p:restoredTop sz="99390" autoAdjust="0"/>
  </p:normalViewPr>
  <p:slideViewPr>
    <p:cSldViewPr snapToGrid="0" snapToObjects="1">
      <p:cViewPr varScale="1">
        <p:scale>
          <a:sx n="153" d="100"/>
          <a:sy n="153" d="100"/>
        </p:scale>
        <p:origin x="256" y="176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6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EXTRACT MAX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FE53F-0AEB-2040-A1E1-1E4AC69BA8CF}"/>
              </a:ext>
            </a:extLst>
          </p:cNvPr>
          <p:cNvSpPr txBox="1"/>
          <p:nvPr/>
        </p:nvSpPr>
        <p:spPr>
          <a:xfrm>
            <a:off x="4646815" y="1670858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 a a node from the heap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  <p:sp>
        <p:nvSpPr>
          <p:cNvPr id="2" name="Forma libre 1"/>
          <p:cNvSpPr/>
          <p:nvPr/>
        </p:nvSpPr>
        <p:spPr>
          <a:xfrm>
            <a:off x="4736353" y="418353"/>
            <a:ext cx="1987176" cy="1120588"/>
          </a:xfrm>
          <a:custGeom>
            <a:avLst/>
            <a:gdLst>
              <a:gd name="connsiteX0" fmla="*/ 0 w 1987176"/>
              <a:gd name="connsiteY0" fmla="*/ 0 h 1120588"/>
              <a:gd name="connsiteX1" fmla="*/ 1538941 w 1987176"/>
              <a:gd name="connsiteY1" fmla="*/ 224118 h 1120588"/>
              <a:gd name="connsiteX2" fmla="*/ 1987176 w 1987176"/>
              <a:gd name="connsiteY2" fmla="*/ 1120588 h 112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176" h="1120588">
                <a:moveTo>
                  <a:pt x="0" y="0"/>
                </a:moveTo>
                <a:cubicBezTo>
                  <a:pt x="603872" y="18676"/>
                  <a:pt x="1207745" y="37353"/>
                  <a:pt x="1538941" y="224118"/>
                </a:cubicBezTo>
                <a:cubicBezTo>
                  <a:pt x="1870137" y="410883"/>
                  <a:pt x="1928656" y="765735"/>
                  <a:pt x="1987176" y="1120588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2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</p:spTree>
    <p:extLst>
      <p:ext uri="{BB962C8B-B14F-4D97-AF65-F5344CB8AC3E}">
        <p14:creationId xmlns:p14="http://schemas.microsoft.com/office/powerpoint/2010/main" val="6173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  <p:sp>
        <p:nvSpPr>
          <p:cNvPr id="3" name="Triángulo isósceles 2"/>
          <p:cNvSpPr/>
          <p:nvPr/>
        </p:nvSpPr>
        <p:spPr bwMode="auto">
          <a:xfrm>
            <a:off x="4098357" y="1284941"/>
            <a:ext cx="5015761" cy="3610222"/>
          </a:xfrm>
          <a:prstGeom prst="triangle">
            <a:avLst/>
          </a:prstGeom>
          <a:solidFill>
            <a:schemeClr val="accent5">
              <a:alpha val="41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9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  <p:sp>
        <p:nvSpPr>
          <p:cNvPr id="41" name="Forma libre 40"/>
          <p:cNvSpPr/>
          <p:nvPr/>
        </p:nvSpPr>
        <p:spPr>
          <a:xfrm>
            <a:off x="6917765" y="1744232"/>
            <a:ext cx="1130674" cy="945180"/>
          </a:xfrm>
          <a:custGeom>
            <a:avLst/>
            <a:gdLst>
              <a:gd name="connsiteX0" fmla="*/ 1105647 w 1130674"/>
              <a:gd name="connsiteY0" fmla="*/ 945180 h 945180"/>
              <a:gd name="connsiteX1" fmla="*/ 986117 w 1130674"/>
              <a:gd name="connsiteY1" fmla="*/ 123415 h 945180"/>
              <a:gd name="connsiteX2" fmla="*/ 0 w 1130674"/>
              <a:gd name="connsiteY2" fmla="*/ 3886 h 9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674" h="945180">
                <a:moveTo>
                  <a:pt x="1105647" y="945180"/>
                </a:moveTo>
                <a:cubicBezTo>
                  <a:pt x="1138019" y="612738"/>
                  <a:pt x="1170391" y="280297"/>
                  <a:pt x="986117" y="123415"/>
                </a:cubicBezTo>
                <a:cubicBezTo>
                  <a:pt x="801843" y="-33467"/>
                  <a:pt x="0" y="3886"/>
                  <a:pt x="0" y="3886"/>
                </a:cubicBezTo>
              </a:path>
            </a:pathLst>
          </a:custGeom>
          <a:ln w="28575" cmpd="sng">
            <a:solidFill>
              <a:srgbClr val="3C8C93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5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</p:spTree>
    <p:extLst>
      <p:ext uri="{BB962C8B-B14F-4D97-AF65-F5344CB8AC3E}">
        <p14:creationId xmlns:p14="http://schemas.microsoft.com/office/powerpoint/2010/main" val="362953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  <p:sp>
        <p:nvSpPr>
          <p:cNvPr id="41" name="Triángulo isósceles 40"/>
          <p:cNvSpPr/>
          <p:nvPr/>
        </p:nvSpPr>
        <p:spPr bwMode="auto">
          <a:xfrm>
            <a:off x="6540273" y="2375647"/>
            <a:ext cx="2529022" cy="2489634"/>
          </a:xfrm>
          <a:prstGeom prst="triangle">
            <a:avLst/>
          </a:prstGeom>
          <a:solidFill>
            <a:schemeClr val="accent5">
              <a:alpha val="41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6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  <p:sp>
        <p:nvSpPr>
          <p:cNvPr id="2" name="Forma libre 1"/>
          <p:cNvSpPr/>
          <p:nvPr/>
        </p:nvSpPr>
        <p:spPr>
          <a:xfrm>
            <a:off x="6668968" y="2928471"/>
            <a:ext cx="756797" cy="1404470"/>
          </a:xfrm>
          <a:custGeom>
            <a:avLst/>
            <a:gdLst>
              <a:gd name="connsiteX0" fmla="*/ 756797 w 756797"/>
              <a:gd name="connsiteY0" fmla="*/ 0 h 1404470"/>
              <a:gd name="connsiteX1" fmla="*/ 24679 w 756797"/>
              <a:gd name="connsiteY1" fmla="*/ 627529 h 1404470"/>
              <a:gd name="connsiteX2" fmla="*/ 159150 w 756797"/>
              <a:gd name="connsiteY2" fmla="*/ 1404470 h 140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97" h="1404470">
                <a:moveTo>
                  <a:pt x="756797" y="0"/>
                </a:moveTo>
                <a:cubicBezTo>
                  <a:pt x="440542" y="196725"/>
                  <a:pt x="124287" y="393451"/>
                  <a:pt x="24679" y="627529"/>
                </a:cubicBezTo>
                <a:cubicBezTo>
                  <a:pt x="-74929" y="861607"/>
                  <a:pt x="159150" y="1404470"/>
                  <a:pt x="159150" y="1404470"/>
                </a:cubicBezTo>
              </a:path>
            </a:pathLst>
          </a:custGeom>
          <a:ln w="28575" cmpd="sng">
            <a:solidFill>
              <a:srgbClr val="3C8C93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</p:spTree>
    <p:extLst>
      <p:ext uri="{BB962C8B-B14F-4D97-AF65-F5344CB8AC3E}">
        <p14:creationId xmlns:p14="http://schemas.microsoft.com/office/powerpoint/2010/main" val="31911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581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44699" y="1140613"/>
            <a:ext cx="3953616" cy="2199121"/>
            <a:chOff x="184689" y="76830"/>
            <a:chExt cx="834606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7853658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1" name="Conector recto 30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17" idx="5"/>
              <a:endCxn id="30" idx="0"/>
            </p:cNvCxnSpPr>
            <p:nvPr/>
          </p:nvCxnSpPr>
          <p:spPr>
            <a:xfrm>
              <a:off x="8016572" y="3206582"/>
              <a:ext cx="175632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65588"/>
              </p:ext>
            </p:extLst>
          </p:nvPr>
        </p:nvGraphicFramePr>
        <p:xfrm>
          <a:off x="185956" y="4017542"/>
          <a:ext cx="648454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[14]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ángulo 35"/>
          <p:cNvSpPr/>
          <p:nvPr/>
        </p:nvSpPr>
        <p:spPr>
          <a:xfrm>
            <a:off x="7762373" y="4032483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137850" y="4407420"/>
            <a:ext cx="40163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8966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328219" y="97303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67690" y="691336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8" name="Elipse 7"/>
          <p:cNvSpPr/>
          <p:nvPr/>
        </p:nvSpPr>
        <p:spPr>
          <a:xfrm>
            <a:off x="811727" y="210893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9" name="Conector recto 8"/>
          <p:cNvCxnSpPr>
            <a:stCxn id="6" idx="3"/>
            <a:endCxn id="8" idx="0"/>
          </p:cNvCxnSpPr>
          <p:nvPr/>
        </p:nvCxnSpPr>
        <p:spPr>
          <a:xfrm flipH="1">
            <a:off x="1150273" y="1530165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5419" y="1788029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1" name="Elipse 10"/>
          <p:cNvSpPr/>
          <p:nvPr/>
        </p:nvSpPr>
        <p:spPr>
          <a:xfrm>
            <a:off x="1939697" y="211333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2" name="Conector recto 11"/>
          <p:cNvCxnSpPr>
            <a:stCxn id="6" idx="5"/>
            <a:endCxn id="11" idx="0"/>
          </p:cNvCxnSpPr>
          <p:nvPr/>
        </p:nvCxnSpPr>
        <p:spPr>
          <a:xfrm>
            <a:off x="1906153" y="1530165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271829" y="1788029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4" name="Elipse 13"/>
          <p:cNvSpPr/>
          <p:nvPr/>
        </p:nvSpPr>
        <p:spPr>
          <a:xfrm>
            <a:off x="340328" y="3248272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5" name="Conector recto 14"/>
          <p:cNvCxnSpPr>
            <a:endCxn id="14" idx="0"/>
          </p:cNvCxnSpPr>
          <p:nvPr/>
        </p:nvCxnSpPr>
        <p:spPr>
          <a:xfrm flipH="1">
            <a:off x="678874" y="2669498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39255" y="2927362"/>
            <a:ext cx="4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pic>
        <p:nvPicPr>
          <p:cNvPr id="17" name="Imagen 16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101154" y="585983"/>
            <a:ext cx="1184848" cy="1144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2A426B-96F9-864B-9045-4618A09A0BE7}"/>
              </a:ext>
            </a:extLst>
          </p:cNvPr>
          <p:cNvSpPr txBox="1"/>
          <p:nvPr/>
        </p:nvSpPr>
        <p:spPr>
          <a:xfrm>
            <a:off x="2710771" y="1141698"/>
            <a:ext cx="603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operation in done only on the root node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the maximum value in the case of  MAX-HEAP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the minimum value in the case of  MIN-HEAP</a:t>
            </a:r>
          </a:p>
        </p:txBody>
      </p:sp>
    </p:spTree>
    <p:extLst>
      <p:ext uri="{BB962C8B-B14F-4D97-AF65-F5344CB8AC3E}">
        <p14:creationId xmlns:p14="http://schemas.microsoft.com/office/powerpoint/2010/main" val="260897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598706"/>
            <a:ext cx="5080000" cy="298823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0" y="2841812"/>
            <a:ext cx="5080000" cy="298823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44699" y="1140613"/>
            <a:ext cx="3953616" cy="2199121"/>
            <a:chOff x="184689" y="76830"/>
            <a:chExt cx="834606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7853658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1" name="Conector recto 30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17" idx="5"/>
              <a:endCxn id="30" idx="0"/>
            </p:cNvCxnSpPr>
            <p:nvPr/>
          </p:nvCxnSpPr>
          <p:spPr>
            <a:xfrm>
              <a:off x="8016572" y="3206582"/>
              <a:ext cx="175632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97183"/>
              </p:ext>
            </p:extLst>
          </p:nvPr>
        </p:nvGraphicFramePr>
        <p:xfrm>
          <a:off x="185956" y="4017542"/>
          <a:ext cx="648454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[14]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2373" y="4032483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137850" y="4407420"/>
            <a:ext cx="40163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7058766" y="402152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max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159392" y="4396461"/>
            <a:ext cx="442211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1341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920642"/>
            <a:ext cx="5080000" cy="298823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44699" y="1140613"/>
            <a:ext cx="3953616" cy="2199121"/>
            <a:chOff x="184689" y="76830"/>
            <a:chExt cx="834606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7853658" y="4212558"/>
              <a:ext cx="677092" cy="652723"/>
            </a:xfrm>
            <a:prstGeom prst="ellipse">
              <a:avLst/>
            </a:prstGeom>
            <a:solidFill>
              <a:srgbClr val="DAED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1" name="Conector recto 30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17" idx="5"/>
              <a:endCxn id="30" idx="0"/>
            </p:cNvCxnSpPr>
            <p:nvPr/>
          </p:nvCxnSpPr>
          <p:spPr>
            <a:xfrm>
              <a:off x="8016572" y="3206582"/>
              <a:ext cx="175632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51342"/>
              </p:ext>
            </p:extLst>
          </p:nvPr>
        </p:nvGraphicFramePr>
        <p:xfrm>
          <a:off x="185956" y="4017542"/>
          <a:ext cx="648454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[14]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2373" y="4032483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137850" y="4407420"/>
            <a:ext cx="40163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sp>
        <p:nvSpPr>
          <p:cNvPr id="39" name="Forma libre 38"/>
          <p:cNvSpPr/>
          <p:nvPr/>
        </p:nvSpPr>
        <p:spPr>
          <a:xfrm>
            <a:off x="418353" y="3600824"/>
            <a:ext cx="6036235" cy="373529"/>
          </a:xfrm>
          <a:custGeom>
            <a:avLst/>
            <a:gdLst>
              <a:gd name="connsiteX0" fmla="*/ 6036235 w 6036235"/>
              <a:gd name="connsiteY0" fmla="*/ 373529 h 373529"/>
              <a:gd name="connsiteX1" fmla="*/ 3152588 w 6036235"/>
              <a:gd name="connsiteY1" fmla="*/ 0 h 373529"/>
              <a:gd name="connsiteX2" fmla="*/ 0 w 6036235"/>
              <a:gd name="connsiteY2" fmla="*/ 373529 h 37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6235" h="373529">
                <a:moveTo>
                  <a:pt x="6036235" y="373529"/>
                </a:moveTo>
                <a:cubicBezTo>
                  <a:pt x="5097431" y="186764"/>
                  <a:pt x="4158627" y="0"/>
                  <a:pt x="3152588" y="0"/>
                </a:cubicBezTo>
                <a:cubicBezTo>
                  <a:pt x="2146549" y="0"/>
                  <a:pt x="0" y="373529"/>
                  <a:pt x="0" y="373529"/>
                </a:cubicBezTo>
              </a:path>
            </a:pathLst>
          </a:cu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Forma libre 39"/>
          <p:cNvSpPr/>
          <p:nvPr/>
        </p:nvSpPr>
        <p:spPr>
          <a:xfrm>
            <a:off x="7261412" y="1284941"/>
            <a:ext cx="1803774" cy="1778000"/>
          </a:xfrm>
          <a:custGeom>
            <a:avLst/>
            <a:gdLst>
              <a:gd name="connsiteX0" fmla="*/ 1718235 w 1803774"/>
              <a:gd name="connsiteY0" fmla="*/ 1778000 h 1778000"/>
              <a:gd name="connsiteX1" fmla="*/ 1748117 w 1803774"/>
              <a:gd name="connsiteY1" fmla="*/ 851647 h 1778000"/>
              <a:gd name="connsiteX2" fmla="*/ 1075764 w 1803774"/>
              <a:gd name="connsiteY2" fmla="*/ 209177 h 1778000"/>
              <a:gd name="connsiteX3" fmla="*/ 0 w 1803774"/>
              <a:gd name="connsiteY3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3774" h="1778000">
                <a:moveTo>
                  <a:pt x="1718235" y="1778000"/>
                </a:moveTo>
                <a:cubicBezTo>
                  <a:pt x="1786715" y="1445558"/>
                  <a:pt x="1855196" y="1113117"/>
                  <a:pt x="1748117" y="851647"/>
                </a:cubicBezTo>
                <a:cubicBezTo>
                  <a:pt x="1641038" y="590176"/>
                  <a:pt x="1367117" y="351118"/>
                  <a:pt x="1075764" y="209177"/>
                </a:cubicBezTo>
                <a:cubicBezTo>
                  <a:pt x="784411" y="67236"/>
                  <a:pt x="0" y="0"/>
                  <a:pt x="0" y="0"/>
                </a:cubicBezTo>
              </a:path>
            </a:pathLst>
          </a:cu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058766" y="402152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max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159392" y="4396461"/>
            <a:ext cx="442211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59931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2234406"/>
            <a:ext cx="5080000" cy="298823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44699" y="1140613"/>
            <a:ext cx="3757017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1" name="Conector recto 30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66262"/>
              </p:ext>
            </p:extLst>
          </p:nvPr>
        </p:nvGraphicFramePr>
        <p:xfrm>
          <a:off x="185956" y="4017542"/>
          <a:ext cx="648454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[14]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2373" y="4032483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131876" y="4407420"/>
            <a:ext cx="413582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7058766" y="402152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max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159392" y="4396461"/>
            <a:ext cx="442211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47919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2511200"/>
            <a:ext cx="5080000" cy="298823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44699" y="1140613"/>
            <a:ext cx="3757017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1" name="Conector recto 30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6399"/>
              </p:ext>
            </p:extLst>
          </p:nvPr>
        </p:nvGraphicFramePr>
        <p:xfrm>
          <a:off x="185956" y="4017542"/>
          <a:ext cx="648454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[14]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2373" y="4032483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131876" y="4407420"/>
            <a:ext cx="413582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7058766" y="402152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max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159392" y="4396461"/>
            <a:ext cx="442211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834553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20546"/>
            <a:ext cx="5080000" cy="224676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EXTRACT-MAX(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r>
              <a:rPr lang="es-ES" sz="2000" dirty="0">
                <a:latin typeface="Consolas"/>
                <a:cs typeface="Consolas"/>
              </a:rPr>
              <a:t>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[0]=</a:t>
            </a:r>
            <a:r>
              <a:rPr lang="es-ES" sz="2000" dirty="0" err="1">
                <a:latin typeface="Consolas"/>
                <a:cs typeface="Consolas"/>
              </a:rPr>
              <a:t>heap</a:t>
            </a:r>
            <a:r>
              <a:rPr lang="es-ES" sz="2000" dirty="0">
                <a:latin typeface="Consolas"/>
                <a:cs typeface="Consolas"/>
              </a:rPr>
              <a:t>[heap_size-1]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heap_size</a:t>
            </a:r>
            <a:r>
              <a:rPr lang="es-ES" sz="2000" dirty="0">
                <a:latin typeface="Consolas"/>
                <a:cs typeface="Consolas"/>
              </a:rPr>
              <a:t>=heap_size-1</a:t>
            </a:r>
          </a:p>
          <a:p>
            <a:r>
              <a:rPr lang="es-ES" sz="20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b="1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max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function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2810023"/>
            <a:ext cx="5080000" cy="298823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44699" y="1140613"/>
            <a:ext cx="3757017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1" name="Conector recto 30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54981"/>
              </p:ext>
            </p:extLst>
          </p:nvPr>
        </p:nvGraphicFramePr>
        <p:xfrm>
          <a:off x="185956" y="4017542"/>
          <a:ext cx="648454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[14]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2373" y="4032483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131876" y="4407420"/>
            <a:ext cx="41358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7058766" y="402152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max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159392" y="4396461"/>
            <a:ext cx="44221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47225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14456"/>
            <a:ext cx="6108339" cy="20313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MAX-HEAPIFY(</a:t>
            </a:r>
            <a:r>
              <a:rPr lang="es-ES" dirty="0" err="1">
                <a:latin typeface="Consolas"/>
                <a:cs typeface="Consolas"/>
              </a:rPr>
              <a:t>heap,root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=INDEX_LARGEST_NODE(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 !=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	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],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])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heap,largest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267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14456"/>
            <a:ext cx="6108339" cy="20313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MAX-HEAPIFY(</a:t>
            </a:r>
            <a:r>
              <a:rPr lang="es-ES" dirty="0" err="1">
                <a:latin typeface="Consolas"/>
                <a:cs typeface="Consolas"/>
              </a:rPr>
              <a:t>heap,root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=INDEX_LARGEST_NODE(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 !=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	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],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])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heap,largest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1180353" y="1214456"/>
            <a:ext cx="2928471" cy="36930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870636" y="2308150"/>
            <a:ext cx="3194423" cy="36930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6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14456"/>
            <a:ext cx="6108339" cy="20313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MAX-HEAPIFY(</a:t>
            </a:r>
            <a:r>
              <a:rPr lang="es-ES" dirty="0" err="1">
                <a:latin typeface="Consolas"/>
                <a:cs typeface="Consolas"/>
              </a:rPr>
              <a:t>heap,root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=INDEX_LARGEST_NODE(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 !=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	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largest</a:t>
            </a:r>
            <a:r>
              <a:rPr lang="es-ES" dirty="0">
                <a:latin typeface="Consolas"/>
                <a:cs typeface="Consolas"/>
              </a:rPr>
              <a:t>],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])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heap,largest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926353" y="1827043"/>
            <a:ext cx="2928471" cy="26472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81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8158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52839"/>
              </p:ext>
            </p:extLst>
          </p:nvPr>
        </p:nvGraphicFramePr>
        <p:xfrm>
          <a:off x="185956" y="401754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tángulo 38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0" name="Conector recto de flecha 39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Rectángulo 40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56508" y="3691101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8158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486557"/>
            <a:ext cx="5588000" cy="26472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48611"/>
              </p:ext>
            </p:extLst>
          </p:nvPr>
        </p:nvGraphicFramePr>
        <p:xfrm>
          <a:off x="185956" y="401754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ángulo 33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182214" y="4407420"/>
            <a:ext cx="31290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36" name="Conector recto de flecha 35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ángulo 36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38" name="Conector recto de flecha 37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tángulo 38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328219" y="97303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67690" y="691336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8" name="Elipse 7"/>
          <p:cNvSpPr/>
          <p:nvPr/>
        </p:nvSpPr>
        <p:spPr>
          <a:xfrm>
            <a:off x="811727" y="210893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9" name="Conector recto 8"/>
          <p:cNvCxnSpPr>
            <a:stCxn id="6" idx="3"/>
            <a:endCxn id="8" idx="0"/>
          </p:cNvCxnSpPr>
          <p:nvPr/>
        </p:nvCxnSpPr>
        <p:spPr>
          <a:xfrm flipH="1">
            <a:off x="1150273" y="1530165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5419" y="1788029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1" name="Elipse 10"/>
          <p:cNvSpPr/>
          <p:nvPr/>
        </p:nvSpPr>
        <p:spPr>
          <a:xfrm>
            <a:off x="1939697" y="211333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2" name="Conector recto 11"/>
          <p:cNvCxnSpPr>
            <a:stCxn id="6" idx="5"/>
            <a:endCxn id="11" idx="0"/>
          </p:cNvCxnSpPr>
          <p:nvPr/>
        </p:nvCxnSpPr>
        <p:spPr>
          <a:xfrm>
            <a:off x="1906153" y="1530165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271829" y="1788029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4" name="Elipse 13"/>
          <p:cNvSpPr/>
          <p:nvPr/>
        </p:nvSpPr>
        <p:spPr>
          <a:xfrm>
            <a:off x="340328" y="3248272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5" name="Conector recto 14"/>
          <p:cNvCxnSpPr>
            <a:endCxn id="14" idx="0"/>
          </p:cNvCxnSpPr>
          <p:nvPr/>
        </p:nvCxnSpPr>
        <p:spPr>
          <a:xfrm flipH="1">
            <a:off x="678874" y="2669498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39255" y="2927362"/>
            <a:ext cx="4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pic>
        <p:nvPicPr>
          <p:cNvPr id="17" name="Imagen 16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101154" y="585983"/>
            <a:ext cx="1184848" cy="114435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123542" y="1495979"/>
            <a:ext cx="2886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EXTRACT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91247-5B45-194B-8294-6015DF924AF3}"/>
              </a:ext>
            </a:extLst>
          </p:cNvPr>
          <p:cNvSpPr txBox="1"/>
          <p:nvPr/>
        </p:nvSpPr>
        <p:spPr>
          <a:xfrm>
            <a:off x="3291840" y="1079986"/>
            <a:ext cx="494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case of MAX-HEAP  this operation is called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2B22C-BE35-D141-AE0A-2E5BC100CED4}"/>
              </a:ext>
            </a:extLst>
          </p:cNvPr>
          <p:cNvSpPr txBox="1"/>
          <p:nvPr/>
        </p:nvSpPr>
        <p:spPr>
          <a:xfrm>
            <a:off x="3461014" y="2300166"/>
            <a:ext cx="487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can’t delete any node?</a:t>
            </a:r>
          </a:p>
        </p:txBody>
      </p:sp>
    </p:spTree>
    <p:extLst>
      <p:ext uri="{BB962C8B-B14F-4D97-AF65-F5344CB8AC3E}">
        <p14:creationId xmlns:p14="http://schemas.microsoft.com/office/powerpoint/2010/main" val="674888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8158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739873"/>
            <a:ext cx="5588000" cy="27451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58661"/>
              </p:ext>
            </p:extLst>
          </p:nvPr>
        </p:nvGraphicFramePr>
        <p:xfrm>
          <a:off x="185956" y="401754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ángulo 33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182214" y="4407420"/>
            <a:ext cx="31290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36" name="Conector recto de flecha 35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ángulo 36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38" name="Conector recto de flecha 37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tángulo 38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2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8158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993870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rgbClr val="DAED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02352"/>
              </p:ext>
            </p:extLst>
          </p:nvPr>
        </p:nvGraphicFramePr>
        <p:xfrm>
          <a:off x="185956" y="401754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ángulo 33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182214" y="4407420"/>
            <a:ext cx="31290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36" name="Conector recto de flecha 35"/>
          <p:cNvCxnSpPr/>
          <p:nvPr/>
        </p:nvCxnSpPr>
        <p:spPr bwMode="auto">
          <a:xfrm>
            <a:off x="1255059" y="3630706"/>
            <a:ext cx="0" cy="3868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de flecha 37"/>
          <p:cNvCxnSpPr/>
          <p:nvPr/>
        </p:nvCxnSpPr>
        <p:spPr bwMode="auto">
          <a:xfrm>
            <a:off x="391459" y="3645647"/>
            <a:ext cx="0" cy="3868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tángulo 38"/>
          <p:cNvSpPr/>
          <p:nvPr/>
        </p:nvSpPr>
        <p:spPr>
          <a:xfrm>
            <a:off x="1144616" y="3292152"/>
            <a:ext cx="1651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</a:t>
            </a:r>
            <a:endParaRPr lang="es-ES" sz="1600" dirty="0"/>
          </a:p>
        </p:txBody>
      </p:sp>
      <p:sp>
        <p:nvSpPr>
          <p:cNvPr id="40" name="Rectángulo 39"/>
          <p:cNvSpPr/>
          <p:nvPr/>
        </p:nvSpPr>
        <p:spPr>
          <a:xfrm>
            <a:off x="0" y="3292152"/>
            <a:ext cx="1312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</a:t>
            </a:r>
            <a:endParaRPr lang="es-ES" sz="1600" dirty="0"/>
          </a:p>
        </p:txBody>
      </p:sp>
      <p:sp>
        <p:nvSpPr>
          <p:cNvPr id="41" name="Forma libre 40"/>
          <p:cNvSpPr/>
          <p:nvPr/>
        </p:nvSpPr>
        <p:spPr>
          <a:xfrm>
            <a:off x="7455647" y="459096"/>
            <a:ext cx="866588" cy="527022"/>
          </a:xfrm>
          <a:custGeom>
            <a:avLst/>
            <a:gdLst>
              <a:gd name="connsiteX0" fmla="*/ 866588 w 866588"/>
              <a:gd name="connsiteY0" fmla="*/ 527022 h 527022"/>
              <a:gd name="connsiteX1" fmla="*/ 582706 w 866588"/>
              <a:gd name="connsiteY1" fmla="*/ 63845 h 527022"/>
              <a:gd name="connsiteX2" fmla="*/ 0 w 866588"/>
              <a:gd name="connsiteY2" fmla="*/ 4080 h 52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588" h="527022">
                <a:moveTo>
                  <a:pt x="866588" y="527022"/>
                </a:moveTo>
                <a:cubicBezTo>
                  <a:pt x="796862" y="339012"/>
                  <a:pt x="727137" y="151002"/>
                  <a:pt x="582706" y="63845"/>
                </a:cubicBezTo>
                <a:cubicBezTo>
                  <a:pt x="438275" y="-23312"/>
                  <a:pt x="0" y="4080"/>
                  <a:pt x="0" y="4080"/>
                </a:cubicBezTo>
              </a:path>
            </a:pathLst>
          </a:custGeom>
          <a:ln>
            <a:solidFill>
              <a:srgbClr val="3C8C93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62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8158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993870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4426"/>
              </p:ext>
            </p:extLst>
          </p:nvPr>
        </p:nvGraphicFramePr>
        <p:xfrm>
          <a:off x="185956" y="401754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ángulo 33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182214" y="4407420"/>
            <a:ext cx="31290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7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8158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74194"/>
              </p:ext>
            </p:extLst>
          </p:nvPr>
        </p:nvGraphicFramePr>
        <p:xfrm>
          <a:off x="185956" y="401754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ángulo 33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182214" y="4407420"/>
            <a:ext cx="31290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1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54023"/>
              </p:ext>
            </p:extLst>
          </p:nvPr>
        </p:nvGraphicFramePr>
        <p:xfrm>
          <a:off x="185956" y="431636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9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91629"/>
              </p:ext>
            </p:extLst>
          </p:nvPr>
        </p:nvGraphicFramePr>
        <p:xfrm>
          <a:off x="185956" y="431636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1948844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181864" y="4407420"/>
            <a:ext cx="31360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712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45121"/>
              </p:ext>
            </p:extLst>
          </p:nvPr>
        </p:nvGraphicFramePr>
        <p:xfrm>
          <a:off x="185956" y="431636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187900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181864" y="4407420"/>
            <a:ext cx="31360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2737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DAED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02022"/>
              </p:ext>
            </p:extLst>
          </p:nvPr>
        </p:nvGraphicFramePr>
        <p:xfrm>
          <a:off x="185956" y="431636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441897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181864" y="4407420"/>
            <a:ext cx="31360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cxnSp>
        <p:nvCxnSpPr>
          <p:cNvPr id="53" name="Conector recto de flecha 52"/>
          <p:cNvCxnSpPr/>
          <p:nvPr/>
        </p:nvCxnSpPr>
        <p:spPr bwMode="auto">
          <a:xfrm>
            <a:off x="2961352" y="3929526"/>
            <a:ext cx="0" cy="3868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>
            <a:off x="1300826" y="3929526"/>
            <a:ext cx="0" cy="3868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Rectángulo 54"/>
          <p:cNvSpPr/>
          <p:nvPr/>
        </p:nvSpPr>
        <p:spPr>
          <a:xfrm>
            <a:off x="2258610" y="3650737"/>
            <a:ext cx="1651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</a:t>
            </a:r>
            <a:endParaRPr lang="es-ES" sz="1600" dirty="0"/>
          </a:p>
        </p:txBody>
      </p:sp>
      <p:sp>
        <p:nvSpPr>
          <p:cNvPr id="56" name="Rectángulo 55"/>
          <p:cNvSpPr/>
          <p:nvPr/>
        </p:nvSpPr>
        <p:spPr>
          <a:xfrm>
            <a:off x="748643" y="3630706"/>
            <a:ext cx="1312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</a:t>
            </a:r>
            <a:endParaRPr lang="es-ES" sz="1600" dirty="0"/>
          </a:p>
        </p:txBody>
      </p:sp>
      <p:sp>
        <p:nvSpPr>
          <p:cNvPr id="3" name="Forma libre 2"/>
          <p:cNvSpPr/>
          <p:nvPr/>
        </p:nvSpPr>
        <p:spPr>
          <a:xfrm>
            <a:off x="8382000" y="1073193"/>
            <a:ext cx="417246" cy="420925"/>
          </a:xfrm>
          <a:custGeom>
            <a:avLst/>
            <a:gdLst>
              <a:gd name="connsiteX0" fmla="*/ 0 w 417246"/>
              <a:gd name="connsiteY0" fmla="*/ 2572 h 420925"/>
              <a:gd name="connsiteX1" fmla="*/ 388471 w 417246"/>
              <a:gd name="connsiteY1" fmla="*/ 62336 h 420925"/>
              <a:gd name="connsiteX2" fmla="*/ 388471 w 417246"/>
              <a:gd name="connsiteY2" fmla="*/ 420925 h 42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246" h="420925">
                <a:moveTo>
                  <a:pt x="0" y="2572"/>
                </a:moveTo>
                <a:cubicBezTo>
                  <a:pt x="161863" y="-2409"/>
                  <a:pt x="323726" y="-7389"/>
                  <a:pt x="388471" y="62336"/>
                </a:cubicBezTo>
                <a:cubicBezTo>
                  <a:pt x="453216" y="132061"/>
                  <a:pt x="388471" y="420925"/>
                  <a:pt x="388471" y="420925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46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80156"/>
              </p:ext>
            </p:extLst>
          </p:nvPr>
        </p:nvGraphicFramePr>
        <p:xfrm>
          <a:off x="185956" y="431636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441897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181864" y="4407420"/>
            <a:ext cx="31360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6991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06488"/>
              </p:ext>
            </p:extLst>
          </p:nvPr>
        </p:nvGraphicFramePr>
        <p:xfrm>
          <a:off x="185956" y="4316362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181864" y="4407420"/>
            <a:ext cx="31360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763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328219" y="97303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67690" y="691336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8" name="Elipse 7"/>
          <p:cNvSpPr/>
          <p:nvPr/>
        </p:nvSpPr>
        <p:spPr>
          <a:xfrm>
            <a:off x="811727" y="210893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9" name="Conector recto 8"/>
          <p:cNvCxnSpPr>
            <a:stCxn id="6" idx="3"/>
            <a:endCxn id="8" idx="0"/>
          </p:cNvCxnSpPr>
          <p:nvPr/>
        </p:nvCxnSpPr>
        <p:spPr>
          <a:xfrm flipH="1">
            <a:off x="1150273" y="1530165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5419" y="1788029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1" name="Elipse 10"/>
          <p:cNvSpPr/>
          <p:nvPr/>
        </p:nvSpPr>
        <p:spPr>
          <a:xfrm>
            <a:off x="1939697" y="211333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2" name="Conector recto 11"/>
          <p:cNvCxnSpPr>
            <a:stCxn id="6" idx="5"/>
            <a:endCxn id="11" idx="0"/>
          </p:cNvCxnSpPr>
          <p:nvPr/>
        </p:nvCxnSpPr>
        <p:spPr>
          <a:xfrm>
            <a:off x="1906153" y="1530165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271829" y="1788029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4" name="Elipse 13"/>
          <p:cNvSpPr/>
          <p:nvPr/>
        </p:nvSpPr>
        <p:spPr>
          <a:xfrm>
            <a:off x="340328" y="3248272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5" name="Conector recto 14"/>
          <p:cNvCxnSpPr>
            <a:endCxn id="14" idx="0"/>
          </p:cNvCxnSpPr>
          <p:nvPr/>
        </p:nvCxnSpPr>
        <p:spPr>
          <a:xfrm flipH="1">
            <a:off x="678874" y="2669498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39255" y="2927362"/>
            <a:ext cx="4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pic>
        <p:nvPicPr>
          <p:cNvPr id="17" name="Imagen 16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101154" y="585983"/>
            <a:ext cx="1184848" cy="1144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2B22C-BE35-D141-AE0A-2E5BC100CED4}"/>
              </a:ext>
            </a:extLst>
          </p:cNvPr>
          <p:cNvSpPr txBox="1"/>
          <p:nvPr/>
        </p:nvSpPr>
        <p:spPr>
          <a:xfrm>
            <a:off x="3261962" y="1065033"/>
            <a:ext cx="4871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can’t delete any node?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Values are not fully sorted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Values are only partially sorted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searching for the number to delete will not be efficient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Heaps were initially designed to make  efficient extraction of the maximum or minimum to support a sorting algorithm called  </a:t>
            </a:r>
            <a:r>
              <a:rPr lang="en-US" b="1" dirty="0" err="1"/>
              <a:t>heapSort</a:t>
            </a:r>
            <a:endParaRPr lang="en-US" b="1" dirty="0"/>
          </a:p>
          <a:p>
            <a:pPr lvl="1"/>
            <a:r>
              <a:rPr lang="en-US" dirty="0"/>
              <a:t>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71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5463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91000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15561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220357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8136441" y="4407420"/>
            <a:ext cx="4044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70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38049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459413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8136441" y="4407420"/>
            <a:ext cx="4044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91687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6960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698469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8323805" y="1703294"/>
            <a:ext cx="267371" cy="552824"/>
          </a:xfrm>
          <a:custGeom>
            <a:avLst/>
            <a:gdLst>
              <a:gd name="connsiteX0" fmla="*/ 267371 w 267371"/>
              <a:gd name="connsiteY0" fmla="*/ 0 h 552824"/>
              <a:gd name="connsiteX1" fmla="*/ 13371 w 267371"/>
              <a:gd name="connsiteY1" fmla="*/ 209177 h 552824"/>
              <a:gd name="connsiteX2" fmla="*/ 58195 w 267371"/>
              <a:gd name="connsiteY2" fmla="*/ 552824 h 55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71" h="552824">
                <a:moveTo>
                  <a:pt x="267371" y="0"/>
                </a:moveTo>
                <a:cubicBezTo>
                  <a:pt x="157802" y="58520"/>
                  <a:pt x="48234" y="117040"/>
                  <a:pt x="13371" y="209177"/>
                </a:cubicBezTo>
                <a:cubicBezTo>
                  <a:pt x="-21492" y="301314"/>
                  <a:pt x="18351" y="427069"/>
                  <a:pt x="58195" y="552824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8136441" y="4407420"/>
            <a:ext cx="4044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10602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47551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698469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8136441" y="4407420"/>
            <a:ext cx="4044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89756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18418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93752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933075" y="4032483"/>
            <a:ext cx="9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8136441" y="4407420"/>
            <a:ext cx="4044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42187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17853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93752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204658" y="3943171"/>
            <a:ext cx="4945894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Consolas"/>
                <a:cs typeface="Consolas"/>
              </a:rPr>
              <a:t>function</a:t>
            </a:r>
            <a:r>
              <a:rPr lang="es-ES" sz="1200" dirty="0">
                <a:latin typeface="Consolas"/>
                <a:cs typeface="Consolas"/>
              </a:rPr>
              <a:t> MAX-HEAPIFY(</a:t>
            </a:r>
            <a:r>
              <a:rPr lang="es-ES" sz="1200" dirty="0" err="1">
                <a:latin typeface="Consolas"/>
                <a:cs typeface="Consolas"/>
              </a:rPr>
              <a:t>heap,root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=INDEX_LARGEST_NODE(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 != 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	SWAP(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],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])</a:t>
            </a:r>
          </a:p>
          <a:p>
            <a:r>
              <a:rPr lang="es-ES" sz="1200" dirty="0">
                <a:latin typeface="Consolas"/>
                <a:cs typeface="Consolas"/>
              </a:rPr>
              <a:t>		MAX-HEAPIFY(</a:t>
            </a:r>
            <a:r>
              <a:rPr lang="es-ES" sz="1200" dirty="0" err="1">
                <a:latin typeface="Consolas"/>
                <a:cs typeface="Consolas"/>
              </a:rPr>
              <a:t>heap,largest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170621" y="3617958"/>
            <a:ext cx="38003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6423123" y="3620948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60" name="Conector recto de flecha 59"/>
          <p:cNvCxnSpPr/>
          <p:nvPr/>
        </p:nvCxnSpPr>
        <p:spPr bwMode="auto">
          <a:xfrm flipH="1">
            <a:off x="6174537" y="3826074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/>
          <p:nvPr/>
        </p:nvCxnSpPr>
        <p:spPr bwMode="auto">
          <a:xfrm flipH="1">
            <a:off x="6858833" y="3808143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7667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12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93752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204658" y="3943171"/>
            <a:ext cx="4945894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Consolas"/>
                <a:cs typeface="Consolas"/>
              </a:rPr>
              <a:t>function</a:t>
            </a:r>
            <a:r>
              <a:rPr lang="es-ES" sz="1200" dirty="0">
                <a:latin typeface="Consolas"/>
                <a:cs typeface="Consolas"/>
              </a:rPr>
              <a:t> MAX-HEAPIFY(</a:t>
            </a:r>
            <a:r>
              <a:rPr lang="es-ES" sz="1200" dirty="0" err="1">
                <a:latin typeface="Consolas"/>
                <a:cs typeface="Consolas"/>
              </a:rPr>
              <a:t>heap,root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=INDEX_LARGEST_NODE(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 != 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	SWAP(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],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])</a:t>
            </a:r>
          </a:p>
          <a:p>
            <a:r>
              <a:rPr lang="es-ES" sz="1200" dirty="0">
                <a:latin typeface="Consolas"/>
                <a:cs typeface="Consolas"/>
              </a:rPr>
              <a:t>		MAX-HEAPIFY(</a:t>
            </a:r>
            <a:r>
              <a:rPr lang="es-ES" sz="1200" dirty="0" err="1">
                <a:latin typeface="Consolas"/>
                <a:cs typeface="Consolas"/>
              </a:rPr>
              <a:t>heap,largest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170621" y="3617958"/>
            <a:ext cx="38003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6423123" y="3620948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60" name="Conector recto de flecha 59"/>
          <p:cNvCxnSpPr/>
          <p:nvPr/>
        </p:nvCxnSpPr>
        <p:spPr bwMode="auto">
          <a:xfrm flipH="1">
            <a:off x="6174537" y="3826074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/>
          <p:nvPr/>
        </p:nvCxnSpPr>
        <p:spPr bwMode="auto">
          <a:xfrm flipH="1">
            <a:off x="6858833" y="3808143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ángulo 61"/>
          <p:cNvSpPr/>
          <p:nvPr/>
        </p:nvSpPr>
        <p:spPr bwMode="auto">
          <a:xfrm>
            <a:off x="4269129" y="4139208"/>
            <a:ext cx="4874871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8343831" y="3200052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520491" y="3574989"/>
            <a:ext cx="380032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60235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5093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93752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204658" y="3943171"/>
            <a:ext cx="4945894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Consolas"/>
                <a:cs typeface="Consolas"/>
              </a:rPr>
              <a:t>function</a:t>
            </a:r>
            <a:r>
              <a:rPr lang="es-ES" sz="1200" dirty="0">
                <a:latin typeface="Consolas"/>
                <a:cs typeface="Consolas"/>
              </a:rPr>
              <a:t> MAX-HEAPIFY(</a:t>
            </a:r>
            <a:r>
              <a:rPr lang="es-ES" sz="1200" dirty="0" err="1">
                <a:latin typeface="Consolas"/>
                <a:cs typeface="Consolas"/>
              </a:rPr>
              <a:t>heap,root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=INDEX_LARGEST_NODE(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 != 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	SWAP(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],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])</a:t>
            </a:r>
          </a:p>
          <a:p>
            <a:r>
              <a:rPr lang="es-ES" sz="1200" dirty="0">
                <a:latin typeface="Consolas"/>
                <a:cs typeface="Consolas"/>
              </a:rPr>
              <a:t>		MAX-HEAPIFY(</a:t>
            </a:r>
            <a:r>
              <a:rPr lang="es-ES" sz="1200" dirty="0" err="1">
                <a:latin typeface="Consolas"/>
                <a:cs typeface="Consolas"/>
              </a:rPr>
              <a:t>heap,largest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170621" y="3617958"/>
            <a:ext cx="38003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6423123" y="3620948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60" name="Conector recto de flecha 59"/>
          <p:cNvCxnSpPr/>
          <p:nvPr/>
        </p:nvCxnSpPr>
        <p:spPr bwMode="auto">
          <a:xfrm flipH="1">
            <a:off x="6174537" y="3826074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/>
          <p:nvPr/>
        </p:nvCxnSpPr>
        <p:spPr bwMode="auto">
          <a:xfrm flipH="1">
            <a:off x="6858833" y="3808143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ángulo 61"/>
          <p:cNvSpPr/>
          <p:nvPr/>
        </p:nvSpPr>
        <p:spPr bwMode="auto">
          <a:xfrm>
            <a:off x="4269129" y="4303559"/>
            <a:ext cx="4874871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8343831" y="3200052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520491" y="3574989"/>
            <a:ext cx="380032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15805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84226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93752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204658" y="3943171"/>
            <a:ext cx="4945894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Consolas"/>
                <a:cs typeface="Consolas"/>
              </a:rPr>
              <a:t>function</a:t>
            </a:r>
            <a:r>
              <a:rPr lang="es-ES" sz="1200" dirty="0">
                <a:latin typeface="Consolas"/>
                <a:cs typeface="Consolas"/>
              </a:rPr>
              <a:t> MAX-HEAPIFY(</a:t>
            </a:r>
            <a:r>
              <a:rPr lang="es-ES" sz="1200" dirty="0" err="1">
                <a:latin typeface="Consolas"/>
                <a:cs typeface="Consolas"/>
              </a:rPr>
              <a:t>heap,root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=INDEX_LARGEST_NODE(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 != 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	SWAP(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largest</a:t>
            </a:r>
            <a:r>
              <a:rPr lang="es-ES" sz="1200" dirty="0">
                <a:latin typeface="Consolas"/>
                <a:cs typeface="Consolas"/>
              </a:rPr>
              <a:t>],</a:t>
            </a:r>
            <a:r>
              <a:rPr lang="es-ES" sz="1200" dirty="0" err="1">
                <a:latin typeface="Consolas"/>
                <a:cs typeface="Consolas"/>
              </a:rPr>
              <a:t>heap</a:t>
            </a:r>
            <a:r>
              <a:rPr lang="es-ES" sz="1200" dirty="0">
                <a:latin typeface="Consolas"/>
                <a:cs typeface="Consolas"/>
              </a:rPr>
              <a:t>[</a:t>
            </a:r>
            <a:r>
              <a:rPr lang="es-ES" sz="1200" dirty="0" err="1">
                <a:latin typeface="Consolas"/>
                <a:cs typeface="Consolas"/>
              </a:rPr>
              <a:t>root</a:t>
            </a:r>
            <a:r>
              <a:rPr lang="es-ES" sz="1200" dirty="0">
                <a:latin typeface="Consolas"/>
                <a:cs typeface="Consolas"/>
              </a:rPr>
              <a:t>])</a:t>
            </a:r>
          </a:p>
          <a:p>
            <a:r>
              <a:rPr lang="es-ES" sz="1200" dirty="0">
                <a:latin typeface="Consolas"/>
                <a:cs typeface="Consolas"/>
              </a:rPr>
              <a:t>		MAX-HEAPIFY(</a:t>
            </a:r>
            <a:r>
              <a:rPr lang="es-ES" sz="1200" dirty="0" err="1">
                <a:latin typeface="Consolas"/>
                <a:cs typeface="Consolas"/>
              </a:rPr>
              <a:t>heap,largest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170621" y="3617958"/>
            <a:ext cx="38003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6423123" y="3620948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60" name="Conector recto de flecha 59"/>
          <p:cNvCxnSpPr/>
          <p:nvPr/>
        </p:nvCxnSpPr>
        <p:spPr bwMode="auto">
          <a:xfrm flipH="1">
            <a:off x="6174537" y="3826074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/>
          <p:nvPr/>
        </p:nvCxnSpPr>
        <p:spPr bwMode="auto">
          <a:xfrm flipH="1">
            <a:off x="6858833" y="3808143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ángulo 61"/>
          <p:cNvSpPr/>
          <p:nvPr/>
        </p:nvSpPr>
        <p:spPr bwMode="auto">
          <a:xfrm>
            <a:off x="4269129" y="4890000"/>
            <a:ext cx="4874871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8343831" y="3200052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largest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520491" y="3574989"/>
            <a:ext cx="380032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668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328219" y="97303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67690" y="691336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8" name="Elipse 7"/>
          <p:cNvSpPr/>
          <p:nvPr/>
        </p:nvSpPr>
        <p:spPr>
          <a:xfrm>
            <a:off x="811727" y="210893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9" name="Conector recto 8"/>
          <p:cNvCxnSpPr>
            <a:stCxn id="6" idx="3"/>
            <a:endCxn id="8" idx="0"/>
          </p:cNvCxnSpPr>
          <p:nvPr/>
        </p:nvCxnSpPr>
        <p:spPr>
          <a:xfrm flipH="1">
            <a:off x="1150273" y="1530165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5419" y="1788029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1" name="Elipse 10"/>
          <p:cNvSpPr/>
          <p:nvPr/>
        </p:nvSpPr>
        <p:spPr>
          <a:xfrm>
            <a:off x="1939697" y="211333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2" name="Conector recto 11"/>
          <p:cNvCxnSpPr>
            <a:stCxn id="6" idx="5"/>
            <a:endCxn id="11" idx="0"/>
          </p:cNvCxnSpPr>
          <p:nvPr/>
        </p:nvCxnSpPr>
        <p:spPr>
          <a:xfrm>
            <a:off x="1906153" y="1530165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271829" y="1788029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4" name="Elipse 13"/>
          <p:cNvSpPr/>
          <p:nvPr/>
        </p:nvSpPr>
        <p:spPr>
          <a:xfrm>
            <a:off x="340328" y="3248272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5" name="Conector recto 14"/>
          <p:cNvCxnSpPr>
            <a:endCxn id="14" idx="0"/>
          </p:cNvCxnSpPr>
          <p:nvPr/>
        </p:nvCxnSpPr>
        <p:spPr>
          <a:xfrm flipH="1">
            <a:off x="678874" y="2669498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39255" y="2927362"/>
            <a:ext cx="4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pic>
        <p:nvPicPr>
          <p:cNvPr id="17" name="Imagen 16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101154" y="585983"/>
            <a:ext cx="1184848" cy="114435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495" y="3960295"/>
            <a:ext cx="2886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EXTRACT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91247-5B45-194B-8294-6015DF924AF3}"/>
              </a:ext>
            </a:extLst>
          </p:cNvPr>
          <p:cNvSpPr txBox="1"/>
          <p:nvPr/>
        </p:nvSpPr>
        <p:spPr>
          <a:xfrm>
            <a:off x="3076447" y="1450220"/>
            <a:ext cx="5215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Let’s see how we can extract the maximum  in MAX_HEAP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2B22C-BE35-D141-AE0A-2E5BC100CED4}"/>
              </a:ext>
            </a:extLst>
          </p:cNvPr>
          <p:cNvSpPr txBox="1"/>
          <p:nvPr/>
        </p:nvSpPr>
        <p:spPr>
          <a:xfrm>
            <a:off x="3295951" y="1802483"/>
            <a:ext cx="585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need to make sure the the heap and shape properties after the extraction </a:t>
            </a:r>
          </a:p>
        </p:txBody>
      </p:sp>
    </p:spTree>
    <p:extLst>
      <p:ext uri="{BB962C8B-B14F-4D97-AF65-F5344CB8AC3E}">
        <p14:creationId xmlns:p14="http://schemas.microsoft.com/office/powerpoint/2010/main" val="306224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49624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393752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99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17985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9007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48236" y="1650697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cxnSp>
        <p:nvCxnSpPr>
          <p:cNvPr id="46" name="Conector recto de flecha 45"/>
          <p:cNvCxnSpPr/>
          <p:nvPr/>
        </p:nvCxnSpPr>
        <p:spPr bwMode="auto">
          <a:xfrm flipH="1">
            <a:off x="3984519" y="1575045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ángulo 46"/>
          <p:cNvSpPr/>
          <p:nvPr/>
        </p:nvSpPr>
        <p:spPr>
          <a:xfrm>
            <a:off x="4336282" y="138486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 bwMode="auto">
          <a:xfrm flipH="1">
            <a:off x="3300223" y="159297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>
          <a:xfrm>
            <a:off x="3548809" y="1387850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48643" y="2651071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24903" y="2927459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340329" y="2651071"/>
            <a:ext cx="300082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52856" y="2654061"/>
            <a:ext cx="655849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 flipH="1">
            <a:off x="4304270" y="2859187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 flipH="1">
            <a:off x="4988566" y="2841256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 bwMode="auto">
          <a:xfrm>
            <a:off x="1842364" y="4221404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28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98793"/>
            <a:ext cx="558799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MAX-HEAPIFY(</a:t>
            </a:r>
            <a:r>
              <a:rPr lang="es-ES" sz="1600" dirty="0" err="1">
                <a:latin typeface="Consolas"/>
                <a:cs typeface="Consolas"/>
              </a:rPr>
              <a:t>heap,root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=INDEX_LARGEST_NODE(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 !=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		SWAP(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largest</a:t>
            </a:r>
            <a:r>
              <a:rPr lang="es-ES" sz="1600" dirty="0">
                <a:latin typeface="Consolas"/>
                <a:cs typeface="Consolas"/>
              </a:rPr>
              <a:t>],</a:t>
            </a:r>
            <a:r>
              <a:rPr lang="es-ES" sz="1600" dirty="0" err="1">
                <a:latin typeface="Consolas"/>
                <a:cs typeface="Consolas"/>
              </a:rPr>
              <a:t>heap</a:t>
            </a:r>
            <a:r>
              <a:rPr lang="es-ES" sz="1600" dirty="0">
                <a:latin typeface="Consolas"/>
                <a:cs typeface="Consolas"/>
              </a:rPr>
              <a:t>[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])</a:t>
            </a:r>
          </a:p>
          <a:p>
            <a:r>
              <a:rPr lang="es-ES" sz="1600" dirty="0">
                <a:latin typeface="Consolas"/>
                <a:cs typeface="Consolas"/>
              </a:rPr>
              <a:t>		MAX-HEAPIFY(</a:t>
            </a:r>
            <a:r>
              <a:rPr lang="es-ES" sz="1600" dirty="0" err="1">
                <a:latin typeface="Consolas"/>
                <a:cs typeface="Consolas"/>
              </a:rPr>
              <a:t>heap,largest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-1" y="1479432"/>
            <a:ext cx="5588000" cy="26144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602150" y="340818"/>
            <a:ext cx="3278134" cy="2199121"/>
            <a:chOff x="184689" y="76830"/>
            <a:chExt cx="7931041" cy="4788451"/>
          </a:xfrm>
        </p:grpSpPr>
        <p:sp>
          <p:nvSpPr>
            <p:cNvPr id="6" name="Elipse 5"/>
            <p:cNvSpPr/>
            <p:nvPr/>
          </p:nvSpPr>
          <p:spPr>
            <a:xfrm>
              <a:off x="3999200" y="76830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61705" y="1447907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8" name="Conector recto 7"/>
            <p:cNvCxnSpPr>
              <a:stCxn id="6" idx="3"/>
              <a:endCxn id="7" idx="0"/>
            </p:cNvCxnSpPr>
            <p:nvPr/>
          </p:nvCxnSpPr>
          <p:spPr>
            <a:xfrm flipH="1">
              <a:off x="2300251" y="633964"/>
              <a:ext cx="1798107" cy="81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6246550" y="1543496"/>
              <a:ext cx="677092" cy="652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10" name="Conector recto 9"/>
            <p:cNvCxnSpPr>
              <a:stCxn id="6" idx="5"/>
              <a:endCxn id="9" idx="0"/>
            </p:cNvCxnSpPr>
            <p:nvPr/>
          </p:nvCxnSpPr>
          <p:spPr>
            <a:xfrm>
              <a:off x="4577134" y="633964"/>
              <a:ext cx="2007962" cy="909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57063" y="270127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12" name="Conector recto 11"/>
            <p:cNvCxnSpPr>
              <a:stCxn id="7" idx="3"/>
              <a:endCxn id="11" idx="0"/>
            </p:cNvCxnSpPr>
            <p:nvPr/>
          </p:nvCxnSpPr>
          <p:spPr>
            <a:xfrm flipH="1">
              <a:off x="1195609" y="2005041"/>
              <a:ext cx="865254" cy="69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2870799" y="266616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14" name="Conector recto 13"/>
            <p:cNvCxnSpPr>
              <a:stCxn id="7" idx="5"/>
              <a:endCxn id="13" idx="0"/>
            </p:cNvCxnSpPr>
            <p:nvPr/>
          </p:nvCxnSpPr>
          <p:spPr>
            <a:xfrm>
              <a:off x="2539639" y="2005041"/>
              <a:ext cx="669706" cy="66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38371" y="2660091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16" name="Conector recto 15"/>
            <p:cNvCxnSpPr>
              <a:stCxn id="9" idx="3"/>
              <a:endCxn id="15" idx="0"/>
            </p:cNvCxnSpPr>
            <p:nvPr/>
          </p:nvCxnSpPr>
          <p:spPr>
            <a:xfrm flipH="1">
              <a:off x="5576917" y="2100630"/>
              <a:ext cx="768791" cy="559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438638" y="2649448"/>
              <a:ext cx="677092" cy="65272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44</a:t>
              </a:r>
            </a:p>
          </p:txBody>
        </p:sp>
        <p:cxnSp>
          <p:nvCxnSpPr>
            <p:cNvPr id="18" name="Conector recto 17"/>
            <p:cNvCxnSpPr>
              <a:stCxn id="9" idx="5"/>
              <a:endCxn id="17" idx="0"/>
            </p:cNvCxnSpPr>
            <p:nvPr/>
          </p:nvCxnSpPr>
          <p:spPr>
            <a:xfrm>
              <a:off x="6824484" y="2100630"/>
              <a:ext cx="952700" cy="548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8468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436809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12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2327654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38080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23" name="Conector recto 22"/>
            <p:cNvCxnSpPr>
              <a:stCxn id="11" idx="3"/>
              <a:endCxn id="19" idx="0"/>
            </p:cNvCxnSpPr>
            <p:nvPr/>
          </p:nvCxnSpPr>
          <p:spPr>
            <a:xfrm flipH="1">
              <a:off x="523235" y="3258413"/>
              <a:ext cx="432986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>
              <a:stCxn id="11" idx="5"/>
              <a:endCxn id="20" idx="0"/>
            </p:cNvCxnSpPr>
            <p:nvPr/>
          </p:nvCxnSpPr>
          <p:spPr>
            <a:xfrm>
              <a:off x="1434997" y="3258413"/>
              <a:ext cx="340358" cy="95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13" idx="3"/>
              <a:endCxn id="21" idx="0"/>
            </p:cNvCxnSpPr>
            <p:nvPr/>
          </p:nvCxnSpPr>
          <p:spPr>
            <a:xfrm flipH="1">
              <a:off x="2666200" y="3223294"/>
              <a:ext cx="303757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3" idx="5"/>
              <a:endCxn id="22" idx="0"/>
            </p:cNvCxnSpPr>
            <p:nvPr/>
          </p:nvCxnSpPr>
          <p:spPr>
            <a:xfrm>
              <a:off x="3448733" y="3223294"/>
              <a:ext cx="270614" cy="9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4657546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32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826121" y="421255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800511" y="4212558"/>
              <a:ext cx="677092" cy="65272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17</a:t>
              </a:r>
            </a:p>
          </p:txBody>
        </p:sp>
        <p:cxnSp>
          <p:nvCxnSpPr>
            <p:cNvPr id="30" name="Conector recto 29"/>
            <p:cNvCxnSpPr>
              <a:stCxn id="15" idx="3"/>
              <a:endCxn id="27" idx="0"/>
            </p:cNvCxnSpPr>
            <p:nvPr/>
          </p:nvCxnSpPr>
          <p:spPr>
            <a:xfrm flipH="1">
              <a:off x="4996092" y="3217225"/>
              <a:ext cx="341437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15" idx="5"/>
              <a:endCxn id="28" idx="0"/>
            </p:cNvCxnSpPr>
            <p:nvPr/>
          </p:nvCxnSpPr>
          <p:spPr>
            <a:xfrm>
              <a:off x="5816305" y="3217225"/>
              <a:ext cx="348362" cy="995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17" idx="3"/>
              <a:endCxn id="29" idx="0"/>
            </p:cNvCxnSpPr>
            <p:nvPr/>
          </p:nvCxnSpPr>
          <p:spPr>
            <a:xfrm flipH="1">
              <a:off x="7139057" y="3206582"/>
              <a:ext cx="398739" cy="10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72475"/>
              </p:ext>
            </p:extLst>
          </p:nvPr>
        </p:nvGraphicFramePr>
        <p:xfrm>
          <a:off x="185956" y="4495654"/>
          <a:ext cx="605224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[7]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[8]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[9]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[10]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[11]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[12]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[13]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Conector recto de flecha 41"/>
          <p:cNvCxnSpPr/>
          <p:nvPr/>
        </p:nvCxnSpPr>
        <p:spPr bwMode="auto">
          <a:xfrm flipH="1">
            <a:off x="3257176" y="153970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ángulo 42"/>
          <p:cNvSpPr/>
          <p:nvPr/>
        </p:nvSpPr>
        <p:spPr>
          <a:xfrm>
            <a:off x="3608138" y="-36215"/>
            <a:ext cx="30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Roboto Slab" pitchFamily="2" charset="0"/>
                <a:ea typeface="Roboto Slab" pitchFamily="2" charset="0"/>
              </a:rPr>
              <a:t>0</a:t>
            </a:r>
          </a:p>
        </p:txBody>
      </p:sp>
      <p:cxnSp>
        <p:nvCxnSpPr>
          <p:cNvPr id="44" name="Conector recto de flecha 43"/>
          <p:cNvCxnSpPr/>
          <p:nvPr/>
        </p:nvCxnSpPr>
        <p:spPr bwMode="auto">
          <a:xfrm flipH="1">
            <a:off x="2572880" y="171901"/>
            <a:ext cx="358589" cy="142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2821466" y="-33225"/>
            <a:ext cx="65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59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679027"/>
            <a:ext cx="5080000" cy="166199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latin typeface="Consolas"/>
                <a:cs typeface="Consolas"/>
              </a:rPr>
              <a:t>function</a:t>
            </a:r>
            <a:r>
              <a:rPr lang="es-ES" sz="1700" dirty="0">
                <a:latin typeface="Consolas"/>
                <a:cs typeface="Consolas"/>
              </a:rPr>
              <a:t> MAX-HEAPIFY(</a:t>
            </a:r>
            <a:r>
              <a:rPr lang="es-ES" sz="1700" dirty="0" err="1">
                <a:latin typeface="Consolas"/>
                <a:cs typeface="Consolas"/>
              </a:rPr>
              <a:t>heap,root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largest</a:t>
            </a:r>
            <a:r>
              <a:rPr lang="es-ES" sz="1700" dirty="0">
                <a:latin typeface="Consolas"/>
                <a:cs typeface="Consolas"/>
              </a:rPr>
              <a:t>=INDEX_LARGEST_NODE(</a:t>
            </a:r>
            <a:r>
              <a:rPr lang="es-ES" sz="1700" dirty="0" err="1">
                <a:latin typeface="Consolas"/>
                <a:cs typeface="Consolas"/>
              </a:rPr>
              <a:t>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b="1" dirty="0" err="1">
                <a:latin typeface="Consolas"/>
                <a:cs typeface="Consolas"/>
              </a:rPr>
              <a:t>if</a:t>
            </a:r>
            <a:r>
              <a:rPr lang="es-ES" sz="1700" dirty="0">
                <a:latin typeface="Consolas"/>
                <a:cs typeface="Consolas"/>
              </a:rPr>
              <a:t>(</a:t>
            </a:r>
            <a:r>
              <a:rPr lang="es-ES" sz="1700" dirty="0" err="1">
                <a:latin typeface="Consolas"/>
                <a:cs typeface="Consolas"/>
              </a:rPr>
              <a:t>largest</a:t>
            </a:r>
            <a:r>
              <a:rPr lang="es-ES" sz="1700" dirty="0">
                <a:latin typeface="Consolas"/>
                <a:cs typeface="Consolas"/>
              </a:rPr>
              <a:t> != </a:t>
            </a:r>
            <a:r>
              <a:rPr lang="es-ES" sz="1700" dirty="0" err="1">
                <a:latin typeface="Consolas"/>
                <a:cs typeface="Consolas"/>
              </a:rPr>
              <a:t>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  SWAP(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</a:t>
            </a:r>
            <a:r>
              <a:rPr lang="es-ES" sz="1700" dirty="0" err="1">
                <a:latin typeface="Consolas"/>
                <a:cs typeface="Consolas"/>
              </a:rPr>
              <a:t>largest</a:t>
            </a:r>
            <a:r>
              <a:rPr lang="es-ES" sz="1700" dirty="0">
                <a:latin typeface="Consolas"/>
                <a:cs typeface="Consolas"/>
              </a:rPr>
              <a:t>],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</a:t>
            </a:r>
            <a:r>
              <a:rPr lang="es-ES" sz="1700" dirty="0" err="1">
                <a:latin typeface="Consolas"/>
                <a:cs typeface="Consolas"/>
              </a:rPr>
              <a:t>root</a:t>
            </a:r>
            <a:r>
              <a:rPr lang="es-ES" sz="1700" dirty="0">
                <a:latin typeface="Consolas"/>
                <a:cs typeface="Consolas"/>
              </a:rPr>
              <a:t>])</a:t>
            </a:r>
          </a:p>
          <a:p>
            <a:r>
              <a:rPr lang="es-ES" sz="1700" dirty="0">
                <a:latin typeface="Consolas"/>
                <a:cs typeface="Consolas"/>
              </a:rPr>
              <a:t>         MAX-HEAPIFY(</a:t>
            </a:r>
            <a:r>
              <a:rPr lang="es-ES" sz="1700" dirty="0" err="1">
                <a:latin typeface="Consolas"/>
                <a:cs typeface="Consolas"/>
              </a:rPr>
              <a:t>heap,largest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b="1" dirty="0" err="1">
                <a:latin typeface="Consolas"/>
                <a:cs typeface="Consolas"/>
              </a:rPr>
              <a:t>end</a:t>
            </a:r>
            <a:r>
              <a:rPr lang="es-ES" sz="1700" b="1" dirty="0">
                <a:latin typeface="Consolas"/>
                <a:cs typeface="Consolas"/>
              </a:rPr>
              <a:t> </a:t>
            </a:r>
            <a:r>
              <a:rPr lang="es-ES" sz="1700" b="1" dirty="0" err="1">
                <a:latin typeface="Consolas"/>
                <a:cs typeface="Consolas"/>
              </a:rPr>
              <a:t>function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0" y="309135"/>
            <a:ext cx="5080000" cy="192360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latin typeface="Consolas"/>
                <a:cs typeface="Consolas"/>
              </a:rPr>
              <a:t>function</a:t>
            </a:r>
            <a:r>
              <a:rPr lang="es-ES" sz="1700" dirty="0">
                <a:latin typeface="Consolas"/>
                <a:cs typeface="Consolas"/>
              </a:rPr>
              <a:t> EXTRACT-MAX(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max</a:t>
            </a:r>
            <a:r>
              <a:rPr lang="es-ES" sz="1700" dirty="0">
                <a:latin typeface="Consolas"/>
                <a:cs typeface="Consolas"/>
              </a:rPr>
              <a:t>=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[0]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[0]=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[heap_size-1]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heap_size</a:t>
            </a:r>
            <a:r>
              <a:rPr lang="es-ES" sz="1700" dirty="0">
                <a:latin typeface="Consolas"/>
                <a:cs typeface="Consolas"/>
              </a:rPr>
              <a:t>=heap_size-1</a:t>
            </a:r>
          </a:p>
          <a:p>
            <a:r>
              <a:rPr lang="es-ES" sz="17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b="1" dirty="0" err="1">
                <a:latin typeface="Consolas"/>
                <a:cs typeface="Consolas"/>
              </a:rPr>
              <a:t>return</a:t>
            </a:r>
            <a:r>
              <a:rPr lang="es-ES" sz="1700" dirty="0">
                <a:latin typeface="Consolas"/>
                <a:cs typeface="Consolas"/>
              </a:rPr>
              <a:t> </a:t>
            </a:r>
            <a:r>
              <a:rPr lang="es-ES" sz="1700" dirty="0" err="1">
                <a:latin typeface="Consolas"/>
                <a:cs typeface="Consolas"/>
              </a:rPr>
              <a:t>max</a:t>
            </a:r>
            <a:endParaRPr lang="es-ES" sz="1700" dirty="0">
              <a:latin typeface="Consolas"/>
              <a:cs typeface="Consolas"/>
            </a:endParaRPr>
          </a:p>
          <a:p>
            <a:r>
              <a:rPr lang="es-ES" sz="1700" b="1" dirty="0" err="1">
                <a:latin typeface="Consolas"/>
                <a:cs typeface="Consolas"/>
              </a:rPr>
              <a:t>end</a:t>
            </a:r>
            <a:r>
              <a:rPr lang="es-ES" sz="1700" dirty="0">
                <a:latin typeface="Consolas"/>
                <a:cs typeface="Consolas"/>
              </a:rPr>
              <a:t> </a:t>
            </a:r>
            <a:r>
              <a:rPr lang="es-ES" sz="1700" b="1" dirty="0" err="1">
                <a:latin typeface="Consolas"/>
                <a:cs typeface="Consolas"/>
              </a:rPr>
              <a:t>function</a:t>
            </a:r>
            <a:endParaRPr lang="es-ES" sz="17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2179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679027"/>
            <a:ext cx="5080000" cy="166199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latin typeface="Consolas"/>
                <a:cs typeface="Consolas"/>
              </a:rPr>
              <a:t>function</a:t>
            </a:r>
            <a:r>
              <a:rPr lang="es-ES" sz="1700" dirty="0">
                <a:latin typeface="Consolas"/>
                <a:cs typeface="Consolas"/>
              </a:rPr>
              <a:t> MAX-HEAPIFY(</a:t>
            </a:r>
            <a:r>
              <a:rPr lang="es-ES" sz="1700" dirty="0" err="1">
                <a:latin typeface="Consolas"/>
                <a:cs typeface="Consolas"/>
              </a:rPr>
              <a:t>heap,root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largest</a:t>
            </a:r>
            <a:r>
              <a:rPr lang="es-ES" sz="1700" dirty="0">
                <a:latin typeface="Consolas"/>
                <a:cs typeface="Consolas"/>
              </a:rPr>
              <a:t>=INDEX_LARGEST_NODE(</a:t>
            </a:r>
            <a:r>
              <a:rPr lang="es-ES" sz="1700" dirty="0" err="1">
                <a:latin typeface="Consolas"/>
                <a:cs typeface="Consolas"/>
              </a:rPr>
              <a:t>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b="1" dirty="0" err="1">
                <a:latin typeface="Consolas"/>
                <a:cs typeface="Consolas"/>
              </a:rPr>
              <a:t>if</a:t>
            </a:r>
            <a:r>
              <a:rPr lang="es-ES" sz="1700" dirty="0">
                <a:latin typeface="Consolas"/>
                <a:cs typeface="Consolas"/>
              </a:rPr>
              <a:t>(</a:t>
            </a:r>
            <a:r>
              <a:rPr lang="es-ES" sz="1700" dirty="0" err="1">
                <a:latin typeface="Consolas"/>
                <a:cs typeface="Consolas"/>
              </a:rPr>
              <a:t>largest</a:t>
            </a:r>
            <a:r>
              <a:rPr lang="es-ES" sz="1700" dirty="0">
                <a:latin typeface="Consolas"/>
                <a:cs typeface="Consolas"/>
              </a:rPr>
              <a:t> != </a:t>
            </a:r>
            <a:r>
              <a:rPr lang="es-ES" sz="1700" dirty="0" err="1">
                <a:latin typeface="Consolas"/>
                <a:cs typeface="Consolas"/>
              </a:rPr>
              <a:t>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  SWAP(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</a:t>
            </a:r>
            <a:r>
              <a:rPr lang="es-ES" sz="1700" dirty="0" err="1">
                <a:latin typeface="Consolas"/>
                <a:cs typeface="Consolas"/>
              </a:rPr>
              <a:t>largest</a:t>
            </a:r>
            <a:r>
              <a:rPr lang="es-ES" sz="1700" dirty="0">
                <a:latin typeface="Consolas"/>
                <a:cs typeface="Consolas"/>
              </a:rPr>
              <a:t>],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</a:t>
            </a:r>
            <a:r>
              <a:rPr lang="es-ES" sz="1700" dirty="0" err="1">
                <a:latin typeface="Consolas"/>
                <a:cs typeface="Consolas"/>
              </a:rPr>
              <a:t>root</a:t>
            </a:r>
            <a:r>
              <a:rPr lang="es-ES" sz="1700" dirty="0">
                <a:latin typeface="Consolas"/>
                <a:cs typeface="Consolas"/>
              </a:rPr>
              <a:t>])</a:t>
            </a:r>
          </a:p>
          <a:p>
            <a:r>
              <a:rPr lang="es-ES" sz="1700" dirty="0">
                <a:latin typeface="Consolas"/>
                <a:cs typeface="Consolas"/>
              </a:rPr>
              <a:t>         MAX-HEAPIFY(</a:t>
            </a:r>
            <a:r>
              <a:rPr lang="es-ES" sz="1700" dirty="0" err="1">
                <a:latin typeface="Consolas"/>
                <a:cs typeface="Consolas"/>
              </a:rPr>
              <a:t>heap,largest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b="1" dirty="0" err="1">
                <a:latin typeface="Consolas"/>
                <a:cs typeface="Consolas"/>
              </a:rPr>
              <a:t>end</a:t>
            </a:r>
            <a:r>
              <a:rPr lang="es-ES" sz="1700" b="1" dirty="0">
                <a:latin typeface="Consolas"/>
                <a:cs typeface="Consolas"/>
              </a:rPr>
              <a:t> </a:t>
            </a:r>
            <a:r>
              <a:rPr lang="es-ES" sz="1700" b="1" dirty="0" err="1">
                <a:latin typeface="Consolas"/>
                <a:cs typeface="Consolas"/>
              </a:rPr>
              <a:t>function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0" y="309135"/>
            <a:ext cx="5080000" cy="192360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latin typeface="Consolas"/>
                <a:cs typeface="Consolas"/>
              </a:rPr>
              <a:t>function</a:t>
            </a:r>
            <a:r>
              <a:rPr lang="es-ES" sz="1700" dirty="0">
                <a:latin typeface="Consolas"/>
                <a:cs typeface="Consolas"/>
              </a:rPr>
              <a:t> EXTRACT-MAX(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max</a:t>
            </a:r>
            <a:r>
              <a:rPr lang="es-ES" sz="1700" dirty="0">
                <a:latin typeface="Consolas"/>
                <a:cs typeface="Consolas"/>
              </a:rPr>
              <a:t>=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[0]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[0]=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[heap_size-1]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dirty="0" err="1">
                <a:latin typeface="Consolas"/>
                <a:cs typeface="Consolas"/>
              </a:rPr>
              <a:t>heap_size</a:t>
            </a:r>
            <a:r>
              <a:rPr lang="es-ES" sz="1700" dirty="0">
                <a:latin typeface="Consolas"/>
                <a:cs typeface="Consolas"/>
              </a:rPr>
              <a:t>=heap_size-1</a:t>
            </a:r>
          </a:p>
          <a:p>
            <a:r>
              <a:rPr lang="es-ES" sz="1700" dirty="0">
                <a:latin typeface="Consolas"/>
                <a:cs typeface="Consolas"/>
              </a:rPr>
              <a:t>	MAX-HEAPIFY(heap,0)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b="1" dirty="0" err="1">
                <a:latin typeface="Consolas"/>
                <a:cs typeface="Consolas"/>
              </a:rPr>
              <a:t>return</a:t>
            </a:r>
            <a:r>
              <a:rPr lang="es-ES" sz="1700" dirty="0">
                <a:latin typeface="Consolas"/>
                <a:cs typeface="Consolas"/>
              </a:rPr>
              <a:t> </a:t>
            </a:r>
            <a:r>
              <a:rPr lang="es-ES" sz="1700" dirty="0" err="1">
                <a:latin typeface="Consolas"/>
                <a:cs typeface="Consolas"/>
              </a:rPr>
              <a:t>max</a:t>
            </a:r>
            <a:endParaRPr lang="es-ES" sz="1700" dirty="0">
              <a:latin typeface="Consolas"/>
              <a:cs typeface="Consolas"/>
            </a:endParaRPr>
          </a:p>
          <a:p>
            <a:r>
              <a:rPr lang="es-ES" sz="1700" b="1" dirty="0" err="1">
                <a:latin typeface="Consolas"/>
                <a:cs typeface="Consolas"/>
              </a:rPr>
              <a:t>end</a:t>
            </a:r>
            <a:r>
              <a:rPr lang="es-ES" sz="1700" dirty="0">
                <a:latin typeface="Consolas"/>
                <a:cs typeface="Consolas"/>
              </a:rPr>
              <a:t> </a:t>
            </a:r>
            <a:r>
              <a:rPr lang="es-ES" sz="1700" b="1" dirty="0" err="1">
                <a:latin typeface="Consolas"/>
                <a:cs typeface="Consolas"/>
              </a:rPr>
              <a:t>function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1882588" y="2928471"/>
            <a:ext cx="3197412" cy="358588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88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679027"/>
            <a:ext cx="5080000" cy="140038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latin typeface="Consolas"/>
                <a:cs typeface="Consolas"/>
              </a:rPr>
              <a:t>function</a:t>
            </a:r>
            <a:r>
              <a:rPr lang="es-ES" sz="1700" dirty="0">
                <a:latin typeface="Consolas"/>
                <a:cs typeface="Consolas"/>
              </a:rPr>
              <a:t> MIN-HEAPIFY(</a:t>
            </a:r>
            <a:r>
              <a:rPr lang="es-ES" sz="1700" dirty="0" err="1">
                <a:latin typeface="Consolas"/>
                <a:cs typeface="Consolas"/>
              </a:rPr>
              <a:t>heap,root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</a:p>
          <a:p>
            <a:endParaRPr lang="es-ES" sz="1700" b="1" dirty="0">
              <a:latin typeface="Consolas"/>
              <a:cs typeface="Consolas"/>
            </a:endParaRPr>
          </a:p>
          <a:p>
            <a:endParaRPr lang="es-ES" sz="1700" b="1" dirty="0">
              <a:latin typeface="Consolas"/>
              <a:cs typeface="Consolas"/>
            </a:endParaRPr>
          </a:p>
          <a:p>
            <a:r>
              <a:rPr lang="es-ES" sz="1700" b="1" dirty="0" err="1">
                <a:latin typeface="Consolas"/>
                <a:cs typeface="Consolas"/>
              </a:rPr>
              <a:t>end</a:t>
            </a:r>
            <a:r>
              <a:rPr lang="es-ES" sz="1700" b="1" dirty="0">
                <a:latin typeface="Consolas"/>
                <a:cs typeface="Consolas"/>
              </a:rPr>
              <a:t> </a:t>
            </a:r>
            <a:r>
              <a:rPr lang="es-ES" sz="1700" b="1" dirty="0" err="1">
                <a:latin typeface="Consolas"/>
                <a:cs typeface="Consolas"/>
              </a:rPr>
              <a:t>function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0" y="309135"/>
            <a:ext cx="5080000" cy="166199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latin typeface="Consolas"/>
                <a:cs typeface="Consolas"/>
              </a:rPr>
              <a:t>function</a:t>
            </a:r>
            <a:r>
              <a:rPr lang="es-ES" sz="1700" dirty="0">
                <a:latin typeface="Consolas"/>
                <a:cs typeface="Consolas"/>
              </a:rPr>
              <a:t> EXTRACT-MIN(</a:t>
            </a:r>
            <a:r>
              <a:rPr lang="es-ES" sz="1700" dirty="0" err="1">
                <a:latin typeface="Consolas"/>
                <a:cs typeface="Consolas"/>
              </a:rPr>
              <a:t>heap</a:t>
            </a:r>
            <a:r>
              <a:rPr lang="es-ES" sz="1700" dirty="0">
                <a:latin typeface="Consolas"/>
                <a:cs typeface="Consolas"/>
              </a:rPr>
              <a:t>)</a:t>
            </a:r>
          </a:p>
          <a:p>
            <a:r>
              <a:rPr lang="es-ES" sz="1700" dirty="0">
                <a:latin typeface="Consolas"/>
                <a:cs typeface="Consolas"/>
              </a:rPr>
              <a:t>	</a:t>
            </a:r>
          </a:p>
          <a:p>
            <a:endParaRPr lang="es-ES" sz="1700" dirty="0">
              <a:latin typeface="Consolas"/>
              <a:cs typeface="Consolas"/>
            </a:endParaRPr>
          </a:p>
          <a:p>
            <a:endParaRPr lang="es-ES" sz="1700" dirty="0">
              <a:latin typeface="Consolas"/>
              <a:cs typeface="Consolas"/>
            </a:endParaRPr>
          </a:p>
          <a:p>
            <a:r>
              <a:rPr lang="es-ES" sz="1700" dirty="0">
                <a:latin typeface="Consolas"/>
                <a:cs typeface="Consolas"/>
              </a:rPr>
              <a:t>	</a:t>
            </a:r>
            <a:r>
              <a:rPr lang="es-ES" sz="1700" b="1" dirty="0" err="1">
                <a:latin typeface="Consolas"/>
                <a:cs typeface="Consolas"/>
              </a:rPr>
              <a:t>return</a:t>
            </a:r>
            <a:r>
              <a:rPr lang="es-ES" sz="1700" dirty="0">
                <a:latin typeface="Consolas"/>
                <a:cs typeface="Consolas"/>
              </a:rPr>
              <a:t> min</a:t>
            </a:r>
          </a:p>
          <a:p>
            <a:r>
              <a:rPr lang="es-ES" sz="1700" b="1" dirty="0" err="1">
                <a:latin typeface="Consolas"/>
                <a:cs typeface="Consolas"/>
              </a:rPr>
              <a:t>end</a:t>
            </a:r>
            <a:r>
              <a:rPr lang="es-ES" sz="1700" dirty="0">
                <a:latin typeface="Consolas"/>
                <a:cs typeface="Consolas"/>
              </a:rPr>
              <a:t> </a:t>
            </a:r>
            <a:r>
              <a:rPr lang="es-ES" sz="1700" b="1" dirty="0" err="1">
                <a:latin typeface="Consolas"/>
                <a:cs typeface="Consolas"/>
              </a:rPr>
              <a:t>function</a:t>
            </a:r>
            <a:endParaRPr lang="es-ES" sz="1700" b="1" dirty="0">
              <a:latin typeface="Consolas"/>
              <a:cs typeface="Consolas"/>
            </a:endParaRPr>
          </a:p>
        </p:txBody>
      </p:sp>
      <p:pic>
        <p:nvPicPr>
          <p:cNvPr id="3" name="Imagen 2" descr="question mark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5" t="56936" r="40641" b="30573"/>
          <a:stretch/>
        </p:blipFill>
        <p:spPr>
          <a:xfrm rot="16200000">
            <a:off x="1509057" y="672353"/>
            <a:ext cx="747060" cy="642471"/>
          </a:xfrm>
          <a:prstGeom prst="rect">
            <a:avLst/>
          </a:prstGeom>
        </p:spPr>
      </p:pic>
      <p:pic>
        <p:nvPicPr>
          <p:cNvPr id="6" name="Imagen 5" descr="question mark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5" t="56936" r="40641" b="30573"/>
          <a:stretch/>
        </p:blipFill>
        <p:spPr>
          <a:xfrm rot="16200000">
            <a:off x="1486644" y="3065930"/>
            <a:ext cx="747060" cy="6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sp>
        <p:nvSpPr>
          <p:cNvPr id="37" name="Elipse 36"/>
          <p:cNvSpPr/>
          <p:nvPr/>
        </p:nvSpPr>
        <p:spPr>
          <a:xfrm>
            <a:off x="7853658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24" idx="5"/>
            <a:endCxn id="37" idx="0"/>
          </p:cNvCxnSpPr>
          <p:nvPr/>
        </p:nvCxnSpPr>
        <p:spPr>
          <a:xfrm>
            <a:off x="8016572" y="3206582"/>
            <a:ext cx="175632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9E374B-F838-7C4E-91B5-5FC5549290B6}"/>
              </a:ext>
            </a:extLst>
          </p:cNvPr>
          <p:cNvSpPr txBox="1"/>
          <p:nvPr/>
        </p:nvSpPr>
        <p:spPr>
          <a:xfrm>
            <a:off x="232756" y="1163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49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sp>
        <p:nvSpPr>
          <p:cNvPr id="37" name="Elipse 36"/>
          <p:cNvSpPr/>
          <p:nvPr/>
        </p:nvSpPr>
        <p:spPr>
          <a:xfrm>
            <a:off x="7853658" y="4212558"/>
            <a:ext cx="677092" cy="652723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C8C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24" idx="5"/>
            <a:endCxn id="37" idx="0"/>
          </p:cNvCxnSpPr>
          <p:nvPr/>
        </p:nvCxnSpPr>
        <p:spPr>
          <a:xfrm>
            <a:off x="8016572" y="3206582"/>
            <a:ext cx="175632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a libre 1"/>
          <p:cNvSpPr/>
          <p:nvPr/>
        </p:nvSpPr>
        <p:spPr>
          <a:xfrm>
            <a:off x="4676588" y="433294"/>
            <a:ext cx="4359791" cy="4019177"/>
          </a:xfrm>
          <a:custGeom>
            <a:avLst/>
            <a:gdLst>
              <a:gd name="connsiteX0" fmla="*/ 3824941 w 4359791"/>
              <a:gd name="connsiteY0" fmla="*/ 4019177 h 4019177"/>
              <a:gd name="connsiteX1" fmla="*/ 4034118 w 4359791"/>
              <a:gd name="connsiteY1" fmla="*/ 1628588 h 4019177"/>
              <a:gd name="connsiteX2" fmla="*/ 0 w 4359791"/>
              <a:gd name="connsiteY2" fmla="*/ 0 h 401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9791" h="4019177">
                <a:moveTo>
                  <a:pt x="3824941" y="4019177"/>
                </a:moveTo>
                <a:cubicBezTo>
                  <a:pt x="4248274" y="3158814"/>
                  <a:pt x="4671608" y="2298451"/>
                  <a:pt x="4034118" y="1628588"/>
                </a:cubicBezTo>
                <a:cubicBezTo>
                  <a:pt x="3396628" y="958725"/>
                  <a:pt x="0" y="0"/>
                  <a:pt x="0" y="0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6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3999200" y="76830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17</a:t>
            </a:r>
          </a:p>
        </p:txBody>
      </p:sp>
      <p:sp>
        <p:nvSpPr>
          <p:cNvPr id="11" name="Elipse 10"/>
          <p:cNvSpPr/>
          <p:nvPr/>
        </p:nvSpPr>
        <p:spPr>
          <a:xfrm>
            <a:off x="1961705" y="144790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13" name="Conector recto 12"/>
          <p:cNvCxnSpPr>
            <a:stCxn id="10" idx="3"/>
            <a:endCxn id="11" idx="0"/>
          </p:cNvCxnSpPr>
          <p:nvPr/>
        </p:nvCxnSpPr>
        <p:spPr>
          <a:xfrm flipH="1">
            <a:off x="2300251" y="633964"/>
            <a:ext cx="1798107" cy="8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246550" y="154349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15" name="Conector recto 14"/>
          <p:cNvCxnSpPr>
            <a:stCxn id="10" idx="5"/>
            <a:endCxn id="14" idx="0"/>
          </p:cNvCxnSpPr>
          <p:nvPr/>
        </p:nvCxnSpPr>
        <p:spPr>
          <a:xfrm>
            <a:off x="4577134" y="633964"/>
            <a:ext cx="2007962" cy="9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7063" y="270127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7" name="Conector recto 16"/>
          <p:cNvCxnSpPr>
            <a:stCxn id="11" idx="3"/>
            <a:endCxn id="16" idx="0"/>
          </p:cNvCxnSpPr>
          <p:nvPr/>
        </p:nvCxnSpPr>
        <p:spPr>
          <a:xfrm flipH="1">
            <a:off x="1195609" y="2005041"/>
            <a:ext cx="865254" cy="69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870799" y="266616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9" name="Conector recto 18"/>
          <p:cNvCxnSpPr>
            <a:stCxn id="11" idx="5"/>
            <a:endCxn id="18" idx="0"/>
          </p:cNvCxnSpPr>
          <p:nvPr/>
        </p:nvCxnSpPr>
        <p:spPr>
          <a:xfrm>
            <a:off x="2539639" y="2005041"/>
            <a:ext cx="669706" cy="66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8371" y="26600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1" name="Conector recto 20"/>
          <p:cNvCxnSpPr>
            <a:stCxn id="14" idx="3"/>
            <a:endCxn id="20" idx="0"/>
          </p:cNvCxnSpPr>
          <p:nvPr/>
        </p:nvCxnSpPr>
        <p:spPr>
          <a:xfrm flipH="1">
            <a:off x="5576917" y="2100630"/>
            <a:ext cx="768791" cy="55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438638" y="264944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25" name="Conector recto 24"/>
          <p:cNvCxnSpPr>
            <a:stCxn id="14" idx="5"/>
            <a:endCxn id="24" idx="0"/>
          </p:cNvCxnSpPr>
          <p:nvPr/>
        </p:nvCxnSpPr>
        <p:spPr>
          <a:xfrm>
            <a:off x="6824484" y="2100630"/>
            <a:ext cx="952700" cy="54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468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436809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12</a:t>
            </a:r>
          </a:p>
        </p:txBody>
      </p:sp>
      <p:sp>
        <p:nvSpPr>
          <p:cNvPr id="28" name="Elipse 27"/>
          <p:cNvSpPr/>
          <p:nvPr/>
        </p:nvSpPr>
        <p:spPr>
          <a:xfrm>
            <a:off x="2327654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sp>
        <p:nvSpPr>
          <p:cNvPr id="29" name="Elipse 28"/>
          <p:cNvSpPr/>
          <p:nvPr/>
        </p:nvSpPr>
        <p:spPr>
          <a:xfrm>
            <a:off x="338080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30" name="Conector recto 29"/>
          <p:cNvCxnSpPr>
            <a:stCxn id="16" idx="3"/>
            <a:endCxn id="26" idx="0"/>
          </p:cNvCxnSpPr>
          <p:nvPr/>
        </p:nvCxnSpPr>
        <p:spPr>
          <a:xfrm flipH="1">
            <a:off x="523235" y="3258413"/>
            <a:ext cx="432986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5"/>
            <a:endCxn id="27" idx="0"/>
          </p:cNvCxnSpPr>
          <p:nvPr/>
        </p:nvCxnSpPr>
        <p:spPr>
          <a:xfrm>
            <a:off x="1434997" y="3258413"/>
            <a:ext cx="340358" cy="95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8" idx="3"/>
            <a:endCxn id="28" idx="0"/>
          </p:cNvCxnSpPr>
          <p:nvPr/>
        </p:nvCxnSpPr>
        <p:spPr>
          <a:xfrm flipH="1">
            <a:off x="2666200" y="3223294"/>
            <a:ext cx="303757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5"/>
            <a:endCxn id="29" idx="0"/>
          </p:cNvCxnSpPr>
          <p:nvPr/>
        </p:nvCxnSpPr>
        <p:spPr>
          <a:xfrm>
            <a:off x="3448733" y="3223294"/>
            <a:ext cx="270614" cy="98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657546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32</a:t>
            </a:r>
          </a:p>
        </p:txBody>
      </p:sp>
      <p:sp>
        <p:nvSpPr>
          <p:cNvPr id="35" name="Elipse 34"/>
          <p:cNvSpPr/>
          <p:nvPr/>
        </p:nvSpPr>
        <p:spPr>
          <a:xfrm>
            <a:off x="582612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18</a:t>
            </a:r>
          </a:p>
        </p:txBody>
      </p:sp>
      <p:sp>
        <p:nvSpPr>
          <p:cNvPr id="36" name="Elipse 35"/>
          <p:cNvSpPr/>
          <p:nvPr/>
        </p:nvSpPr>
        <p:spPr>
          <a:xfrm>
            <a:off x="6800511" y="4212558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44</a:t>
            </a:r>
          </a:p>
        </p:txBody>
      </p:sp>
      <p:cxnSp>
        <p:nvCxnSpPr>
          <p:cNvPr id="38" name="Conector recto 37"/>
          <p:cNvCxnSpPr>
            <a:stCxn id="20" idx="3"/>
            <a:endCxn id="34" idx="0"/>
          </p:cNvCxnSpPr>
          <p:nvPr/>
        </p:nvCxnSpPr>
        <p:spPr>
          <a:xfrm flipH="1">
            <a:off x="4996092" y="3217225"/>
            <a:ext cx="341437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0" idx="5"/>
            <a:endCxn id="35" idx="0"/>
          </p:cNvCxnSpPr>
          <p:nvPr/>
        </p:nvCxnSpPr>
        <p:spPr>
          <a:xfrm>
            <a:off x="5816305" y="3217225"/>
            <a:ext cx="348362" cy="99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4" idx="3"/>
            <a:endCxn id="36" idx="0"/>
          </p:cNvCxnSpPr>
          <p:nvPr/>
        </p:nvCxnSpPr>
        <p:spPr>
          <a:xfrm flipH="1">
            <a:off x="7139057" y="3206582"/>
            <a:ext cx="398739" cy="10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9616" y="217770"/>
            <a:ext cx="178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HEAPIFY</a:t>
            </a:r>
          </a:p>
        </p:txBody>
      </p:sp>
    </p:spTree>
    <p:extLst>
      <p:ext uri="{BB962C8B-B14F-4D97-AF65-F5344CB8AC3E}">
        <p14:creationId xmlns:p14="http://schemas.microsoft.com/office/powerpoint/2010/main" val="953863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24D196-A6CA-4C00-AA87-4430B00A1C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74280</TotalTime>
  <Words>6235</Words>
  <Application>Microsoft Macintosh PowerPoint</Application>
  <PresentationFormat>On-screen Show (16:9)</PresentationFormat>
  <Paragraphs>2215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1064</cp:revision>
  <cp:lastPrinted>2019-07-09T17:04:45Z</cp:lastPrinted>
  <dcterms:created xsi:type="dcterms:W3CDTF">2018-10-29T10:08:54Z</dcterms:created>
  <dcterms:modified xsi:type="dcterms:W3CDTF">2021-02-21T16:45:50Z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