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56"/>
  </p:notesMasterIdLst>
  <p:handoutMasterIdLst>
    <p:handoutMasterId r:id="rId57"/>
  </p:handoutMasterIdLst>
  <p:sldIdLst>
    <p:sldId id="362" r:id="rId6"/>
    <p:sldId id="556" r:id="rId7"/>
    <p:sldId id="512" r:id="rId8"/>
    <p:sldId id="557" r:id="rId9"/>
    <p:sldId id="558" r:id="rId10"/>
    <p:sldId id="410" r:id="rId11"/>
    <p:sldId id="559" r:id="rId12"/>
    <p:sldId id="484" r:id="rId13"/>
    <p:sldId id="560" r:id="rId14"/>
    <p:sldId id="412" r:id="rId15"/>
    <p:sldId id="515" r:id="rId16"/>
    <p:sldId id="553" r:id="rId17"/>
    <p:sldId id="554" r:id="rId18"/>
    <p:sldId id="517" r:id="rId19"/>
    <p:sldId id="518" r:id="rId20"/>
    <p:sldId id="555" r:id="rId21"/>
    <p:sldId id="519" r:id="rId22"/>
    <p:sldId id="523" r:id="rId23"/>
    <p:sldId id="464" r:id="rId24"/>
    <p:sldId id="524" r:id="rId25"/>
    <p:sldId id="521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45" r:id="rId47"/>
    <p:sldId id="546" r:id="rId48"/>
    <p:sldId id="547" r:id="rId49"/>
    <p:sldId id="548" r:id="rId50"/>
    <p:sldId id="549" r:id="rId51"/>
    <p:sldId id="514" r:id="rId52"/>
    <p:sldId id="551" r:id="rId53"/>
    <p:sldId id="552" r:id="rId54"/>
    <p:sldId id="550" r:id="rId5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902410"/>
    <a:srgbClr val="3B98FF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 autoAdjust="0"/>
    <p:restoredTop sz="99390" autoAdjust="0"/>
  </p:normalViewPr>
  <p:slideViewPr>
    <p:cSldViewPr snapToGrid="0" snapToObjects="1">
      <p:cViewPr varScale="1">
        <p:scale>
          <a:sx n="82" d="100"/>
          <a:sy n="82" d="100"/>
        </p:scale>
        <p:origin x="176" y="1304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6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34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72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1288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65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383E-8368-3C44-8B83-4E6A3C83FCE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1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72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0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BUILD IN PLACE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D98EE-D785-0B48-BB7F-D40AAE11E246}"/>
              </a:ext>
            </a:extLst>
          </p:cNvPr>
          <p:cNvSpPr txBox="1"/>
          <p:nvPr/>
        </p:nvSpPr>
        <p:spPr>
          <a:xfrm>
            <a:off x="2517991" y="2369729"/>
            <a:ext cx="6050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Previously: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insert numbers one by one in MAX-HEAP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Building MAX-HEAP from scratch</a:t>
            </a:r>
          </a:p>
          <a:p>
            <a:r>
              <a:rPr lang="en-US" dirty="0"/>
              <a:t>Now: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study another way of building a MAX-HEAP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Transforming an existing binary tree into a MAX-HEAP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49358"/>
              </p:ext>
            </p:extLst>
          </p:nvPr>
        </p:nvGraphicFramePr>
        <p:xfrm>
          <a:off x="185956" y="144899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Elipse 33"/>
          <p:cNvSpPr/>
          <p:nvPr/>
        </p:nvSpPr>
        <p:spPr>
          <a:xfrm>
            <a:off x="1525223" y="179292"/>
            <a:ext cx="334399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35" name="Elipse 34"/>
          <p:cNvSpPr/>
          <p:nvPr/>
        </p:nvSpPr>
        <p:spPr>
          <a:xfrm>
            <a:off x="742995" y="599000"/>
            <a:ext cx="295151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6" name="Conector recto 35"/>
          <p:cNvCxnSpPr>
            <a:cxnSpLocks/>
            <a:stCxn id="34" idx="3"/>
            <a:endCxn id="35" idx="0"/>
          </p:cNvCxnSpPr>
          <p:nvPr/>
        </p:nvCxnSpPr>
        <p:spPr>
          <a:xfrm flipH="1">
            <a:off x="890571" y="453050"/>
            <a:ext cx="683624" cy="145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8018" y="645970"/>
            <a:ext cx="295151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38" name="Conector recto 37"/>
          <p:cNvCxnSpPr>
            <a:cxnSpLocks/>
            <a:stCxn id="34" idx="5"/>
            <a:endCxn id="37" idx="0"/>
          </p:cNvCxnSpPr>
          <p:nvPr/>
        </p:nvCxnSpPr>
        <p:spPr>
          <a:xfrm>
            <a:off x="1810650" y="453050"/>
            <a:ext cx="724944" cy="19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18905" y="1035577"/>
            <a:ext cx="348915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40" name="Conector recto 39"/>
          <p:cNvCxnSpPr>
            <a:cxnSpLocks/>
            <a:stCxn id="35" idx="3"/>
            <a:endCxn id="39" idx="0"/>
          </p:cNvCxnSpPr>
          <p:nvPr/>
        </p:nvCxnSpPr>
        <p:spPr>
          <a:xfrm flipH="1">
            <a:off x="493363" y="872758"/>
            <a:ext cx="292856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92011" y="1018320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cxnSp>
        <p:nvCxnSpPr>
          <p:cNvPr id="42" name="Conector recto 41"/>
          <p:cNvCxnSpPr>
            <a:cxnSpLocks/>
            <a:stCxn id="35" idx="5"/>
            <a:endCxn id="41" idx="0"/>
          </p:cNvCxnSpPr>
          <p:nvPr/>
        </p:nvCxnSpPr>
        <p:spPr>
          <a:xfrm>
            <a:off x="994922" y="872758"/>
            <a:ext cx="259178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2000961" y="1015338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44" name="Conector recto 43"/>
          <p:cNvCxnSpPr>
            <a:cxnSpLocks/>
            <a:stCxn id="37" idx="3"/>
            <a:endCxn id="43" idx="0"/>
          </p:cNvCxnSpPr>
          <p:nvPr/>
        </p:nvCxnSpPr>
        <p:spPr>
          <a:xfrm flipH="1">
            <a:off x="2163050" y="919728"/>
            <a:ext cx="268192" cy="95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845680" y="1010109"/>
            <a:ext cx="332423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46" name="Conector recto 45"/>
          <p:cNvCxnSpPr>
            <a:cxnSpLocks/>
            <a:stCxn id="37" idx="5"/>
            <a:endCxn id="45" idx="0"/>
          </p:cNvCxnSpPr>
          <p:nvPr/>
        </p:nvCxnSpPr>
        <p:spPr>
          <a:xfrm>
            <a:off x="2639945" y="919728"/>
            <a:ext cx="371947" cy="9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980"/>
            <a:ext cx="2136588" cy="474168"/>
          </a:xfrm>
          <a:ln>
            <a:noFill/>
          </a:ln>
        </p:spPr>
        <p:txBody>
          <a:bodyPr anchor="t" anchorCtr="0"/>
          <a:lstStyle/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</a:t>
            </a:r>
          </a:p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6D21E-841D-034F-9ED7-DB8967A11DD4}"/>
              </a:ext>
            </a:extLst>
          </p:cNvPr>
          <p:cNvSpPr txBox="1"/>
          <p:nvPr/>
        </p:nvSpPr>
        <p:spPr>
          <a:xfrm>
            <a:off x="4798030" y="1018320"/>
            <a:ext cx="3448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that the binary tree satisfy: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The shape property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But not </a:t>
            </a:r>
            <a:r>
              <a:rPr lang="en-US" dirty="0"/>
              <a:t>the heap property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A32C7-B1C6-9A4B-834E-94E8AA9AD447}"/>
              </a:ext>
            </a:extLst>
          </p:cNvPr>
          <p:cNvSpPr txBox="1"/>
          <p:nvPr/>
        </p:nvSpPr>
        <p:spPr>
          <a:xfrm>
            <a:off x="329179" y="2757702"/>
            <a:ext cx="869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binary tree that satisfies the the shape property but not the heap property.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We need to rearrange the values stored in the binary tree  to satisfy the heap property.</a:t>
            </a:r>
          </a:p>
        </p:txBody>
      </p:sp>
    </p:spTree>
    <p:extLst>
      <p:ext uri="{BB962C8B-B14F-4D97-AF65-F5344CB8AC3E}">
        <p14:creationId xmlns:p14="http://schemas.microsoft.com/office/powerpoint/2010/main" val="260897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06187"/>
              </p:ext>
            </p:extLst>
          </p:nvPr>
        </p:nvGraphicFramePr>
        <p:xfrm>
          <a:off x="185956" y="4422288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1525223" y="3077878"/>
            <a:ext cx="375496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20" name="Elipse 19"/>
          <p:cNvSpPr/>
          <p:nvPr/>
        </p:nvSpPr>
        <p:spPr>
          <a:xfrm>
            <a:off x="742995" y="357229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21" name="Conector recto 20"/>
          <p:cNvCxnSpPr>
            <a:cxnSpLocks/>
            <a:stCxn id="19" idx="3"/>
            <a:endCxn id="20" idx="0"/>
          </p:cNvCxnSpPr>
          <p:nvPr/>
        </p:nvCxnSpPr>
        <p:spPr>
          <a:xfrm flipH="1">
            <a:off x="905084" y="3351636"/>
            <a:ext cx="675129" cy="22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388018" y="3559497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23" name="Conector recto 22"/>
          <p:cNvCxnSpPr>
            <a:cxnSpLocks/>
            <a:stCxn id="19" idx="5"/>
            <a:endCxn id="22" idx="0"/>
          </p:cNvCxnSpPr>
          <p:nvPr/>
        </p:nvCxnSpPr>
        <p:spPr>
          <a:xfrm>
            <a:off x="1845729" y="3351636"/>
            <a:ext cx="704378" cy="20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18905" y="4008868"/>
            <a:ext cx="424090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cxnSpLocks/>
            <a:stCxn id="20" idx="3"/>
            <a:endCxn id="24" idx="0"/>
          </p:cNvCxnSpPr>
          <p:nvPr/>
        </p:nvCxnSpPr>
        <p:spPr>
          <a:xfrm flipH="1">
            <a:off x="530950" y="3846049"/>
            <a:ext cx="259520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92011" y="399161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7" name="Conector recto 26"/>
          <p:cNvCxnSpPr>
            <a:cxnSpLocks/>
            <a:stCxn id="20" idx="5"/>
            <a:endCxn id="26" idx="0"/>
          </p:cNvCxnSpPr>
          <p:nvPr/>
        </p:nvCxnSpPr>
        <p:spPr>
          <a:xfrm>
            <a:off x="1019698" y="3846049"/>
            <a:ext cx="234402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00961" y="3988629"/>
            <a:ext cx="33323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9" name="Conector recto 28"/>
          <p:cNvCxnSpPr>
            <a:cxnSpLocks/>
            <a:stCxn id="22" idx="3"/>
            <a:endCxn id="28" idx="0"/>
          </p:cNvCxnSpPr>
          <p:nvPr/>
        </p:nvCxnSpPr>
        <p:spPr>
          <a:xfrm flipH="1">
            <a:off x="2167580" y="3833255"/>
            <a:ext cx="267913" cy="15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845680" y="3983400"/>
            <a:ext cx="30455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1" name="Conector recto 30"/>
          <p:cNvCxnSpPr>
            <a:cxnSpLocks/>
            <a:stCxn id="22" idx="5"/>
            <a:endCxn id="30" idx="0"/>
          </p:cNvCxnSpPr>
          <p:nvPr/>
        </p:nvCxnSpPr>
        <p:spPr>
          <a:xfrm>
            <a:off x="2664721" y="3833255"/>
            <a:ext cx="333238" cy="150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37922"/>
              </p:ext>
            </p:extLst>
          </p:nvPr>
        </p:nvGraphicFramePr>
        <p:xfrm>
          <a:off x="185956" y="144899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Elipse 33"/>
          <p:cNvSpPr/>
          <p:nvPr/>
        </p:nvSpPr>
        <p:spPr>
          <a:xfrm>
            <a:off x="1525223" y="179292"/>
            <a:ext cx="259947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35" name="Elipse 34"/>
          <p:cNvSpPr/>
          <p:nvPr/>
        </p:nvSpPr>
        <p:spPr>
          <a:xfrm>
            <a:off x="742995" y="59900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6" name="Conector recto 35"/>
          <p:cNvCxnSpPr>
            <a:stCxn id="34" idx="3"/>
            <a:endCxn id="35" idx="0"/>
          </p:cNvCxnSpPr>
          <p:nvPr/>
        </p:nvCxnSpPr>
        <p:spPr>
          <a:xfrm flipH="1">
            <a:off x="872969" y="453050"/>
            <a:ext cx="690322" cy="145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8018" y="64597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38" name="Conector recto 37"/>
          <p:cNvCxnSpPr>
            <a:stCxn id="34" idx="5"/>
            <a:endCxn id="37" idx="0"/>
          </p:cNvCxnSpPr>
          <p:nvPr/>
        </p:nvCxnSpPr>
        <p:spPr>
          <a:xfrm>
            <a:off x="1747102" y="453050"/>
            <a:ext cx="770890" cy="19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18905" y="1035577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40" name="Conector recto 39"/>
          <p:cNvCxnSpPr>
            <a:stCxn id="35" idx="3"/>
            <a:endCxn id="39" idx="0"/>
          </p:cNvCxnSpPr>
          <p:nvPr/>
        </p:nvCxnSpPr>
        <p:spPr>
          <a:xfrm flipH="1">
            <a:off x="448879" y="872758"/>
            <a:ext cx="332184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92011" y="101832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cxnSp>
        <p:nvCxnSpPr>
          <p:cNvPr id="42" name="Conector recto 41"/>
          <p:cNvCxnSpPr>
            <a:stCxn id="35" idx="5"/>
            <a:endCxn id="41" idx="0"/>
          </p:cNvCxnSpPr>
          <p:nvPr/>
        </p:nvCxnSpPr>
        <p:spPr>
          <a:xfrm>
            <a:off x="964874" y="872758"/>
            <a:ext cx="257111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2000961" y="1015338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44" name="Conector recto 43"/>
          <p:cNvCxnSpPr>
            <a:stCxn id="37" idx="3"/>
            <a:endCxn id="43" idx="0"/>
          </p:cNvCxnSpPr>
          <p:nvPr/>
        </p:nvCxnSpPr>
        <p:spPr>
          <a:xfrm flipH="1">
            <a:off x="2130935" y="919728"/>
            <a:ext cx="295151" cy="95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845680" y="1010109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46" name="Conector recto 45"/>
          <p:cNvCxnSpPr>
            <a:stCxn id="37" idx="5"/>
            <a:endCxn id="45" idx="0"/>
          </p:cNvCxnSpPr>
          <p:nvPr/>
        </p:nvCxnSpPr>
        <p:spPr>
          <a:xfrm>
            <a:off x="2609897" y="919728"/>
            <a:ext cx="365757" cy="9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echa abajo 2"/>
          <p:cNvSpPr/>
          <p:nvPr/>
        </p:nvSpPr>
        <p:spPr bwMode="auto">
          <a:xfrm>
            <a:off x="1301108" y="2379383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980"/>
            <a:ext cx="2136588" cy="474168"/>
          </a:xfrm>
          <a:ln>
            <a:noFill/>
          </a:ln>
        </p:spPr>
        <p:txBody>
          <a:bodyPr anchor="t" anchorCtr="0"/>
          <a:lstStyle/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</a:t>
            </a:r>
          </a:p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</a:t>
            </a:r>
          </a:p>
          <a:p>
            <a:pPr marL="0" indent="0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30457"/>
            <a:ext cx="1173988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3628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/>
        </p:nvGraphicFramePr>
        <p:xfrm>
          <a:off x="185956" y="4422288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1525223" y="3077878"/>
            <a:ext cx="375496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20" name="Elipse 19"/>
          <p:cNvSpPr/>
          <p:nvPr/>
        </p:nvSpPr>
        <p:spPr>
          <a:xfrm>
            <a:off x="742995" y="357229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21" name="Conector recto 20"/>
          <p:cNvCxnSpPr>
            <a:cxnSpLocks/>
            <a:stCxn id="19" idx="3"/>
            <a:endCxn id="20" idx="0"/>
          </p:cNvCxnSpPr>
          <p:nvPr/>
        </p:nvCxnSpPr>
        <p:spPr>
          <a:xfrm flipH="1">
            <a:off x="905084" y="3351636"/>
            <a:ext cx="675129" cy="22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388018" y="3559497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23" name="Conector recto 22"/>
          <p:cNvCxnSpPr>
            <a:cxnSpLocks/>
            <a:stCxn id="19" idx="5"/>
            <a:endCxn id="22" idx="0"/>
          </p:cNvCxnSpPr>
          <p:nvPr/>
        </p:nvCxnSpPr>
        <p:spPr>
          <a:xfrm>
            <a:off x="1845729" y="3351636"/>
            <a:ext cx="704378" cy="20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18905" y="4008868"/>
            <a:ext cx="424090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cxnSpLocks/>
            <a:stCxn id="20" idx="3"/>
            <a:endCxn id="24" idx="0"/>
          </p:cNvCxnSpPr>
          <p:nvPr/>
        </p:nvCxnSpPr>
        <p:spPr>
          <a:xfrm flipH="1">
            <a:off x="530950" y="3846049"/>
            <a:ext cx="259520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92011" y="399161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7" name="Conector recto 26"/>
          <p:cNvCxnSpPr>
            <a:cxnSpLocks/>
            <a:stCxn id="20" idx="5"/>
            <a:endCxn id="26" idx="0"/>
          </p:cNvCxnSpPr>
          <p:nvPr/>
        </p:nvCxnSpPr>
        <p:spPr>
          <a:xfrm>
            <a:off x="1019698" y="3846049"/>
            <a:ext cx="234402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00961" y="3988629"/>
            <a:ext cx="33323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9" name="Conector recto 28"/>
          <p:cNvCxnSpPr>
            <a:cxnSpLocks/>
            <a:stCxn id="22" idx="3"/>
            <a:endCxn id="28" idx="0"/>
          </p:cNvCxnSpPr>
          <p:nvPr/>
        </p:nvCxnSpPr>
        <p:spPr>
          <a:xfrm flipH="1">
            <a:off x="2167580" y="3833255"/>
            <a:ext cx="267913" cy="15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845680" y="3983400"/>
            <a:ext cx="30455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1" name="Conector recto 30"/>
          <p:cNvCxnSpPr>
            <a:cxnSpLocks/>
            <a:stCxn id="22" idx="5"/>
            <a:endCxn id="30" idx="0"/>
          </p:cNvCxnSpPr>
          <p:nvPr/>
        </p:nvCxnSpPr>
        <p:spPr>
          <a:xfrm>
            <a:off x="2664721" y="3833255"/>
            <a:ext cx="333238" cy="150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185956" y="144899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Elipse 33"/>
          <p:cNvSpPr/>
          <p:nvPr/>
        </p:nvSpPr>
        <p:spPr>
          <a:xfrm>
            <a:off x="1525223" y="179292"/>
            <a:ext cx="259947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35" name="Elipse 34"/>
          <p:cNvSpPr/>
          <p:nvPr/>
        </p:nvSpPr>
        <p:spPr>
          <a:xfrm>
            <a:off x="742995" y="59900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6" name="Conector recto 35"/>
          <p:cNvCxnSpPr>
            <a:stCxn id="34" idx="3"/>
            <a:endCxn id="35" idx="0"/>
          </p:cNvCxnSpPr>
          <p:nvPr/>
        </p:nvCxnSpPr>
        <p:spPr>
          <a:xfrm flipH="1">
            <a:off x="872969" y="453050"/>
            <a:ext cx="690322" cy="145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8018" y="64597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38" name="Conector recto 37"/>
          <p:cNvCxnSpPr>
            <a:stCxn id="34" idx="5"/>
            <a:endCxn id="37" idx="0"/>
          </p:cNvCxnSpPr>
          <p:nvPr/>
        </p:nvCxnSpPr>
        <p:spPr>
          <a:xfrm>
            <a:off x="1747102" y="453050"/>
            <a:ext cx="770890" cy="19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18905" y="1035577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40" name="Conector recto 39"/>
          <p:cNvCxnSpPr>
            <a:stCxn id="35" idx="3"/>
            <a:endCxn id="39" idx="0"/>
          </p:cNvCxnSpPr>
          <p:nvPr/>
        </p:nvCxnSpPr>
        <p:spPr>
          <a:xfrm flipH="1">
            <a:off x="448879" y="872758"/>
            <a:ext cx="332184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92011" y="101832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cxnSp>
        <p:nvCxnSpPr>
          <p:cNvPr id="42" name="Conector recto 41"/>
          <p:cNvCxnSpPr>
            <a:stCxn id="35" idx="5"/>
            <a:endCxn id="41" idx="0"/>
          </p:cNvCxnSpPr>
          <p:nvPr/>
        </p:nvCxnSpPr>
        <p:spPr>
          <a:xfrm>
            <a:off x="964874" y="872758"/>
            <a:ext cx="257111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2000961" y="1015338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44" name="Conector recto 43"/>
          <p:cNvCxnSpPr>
            <a:stCxn id="37" idx="3"/>
            <a:endCxn id="43" idx="0"/>
          </p:cNvCxnSpPr>
          <p:nvPr/>
        </p:nvCxnSpPr>
        <p:spPr>
          <a:xfrm flipH="1">
            <a:off x="2130935" y="919728"/>
            <a:ext cx="295151" cy="95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845680" y="1010109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46" name="Conector recto 45"/>
          <p:cNvCxnSpPr>
            <a:stCxn id="37" idx="5"/>
            <a:endCxn id="45" idx="0"/>
          </p:cNvCxnSpPr>
          <p:nvPr/>
        </p:nvCxnSpPr>
        <p:spPr>
          <a:xfrm>
            <a:off x="2609897" y="919728"/>
            <a:ext cx="365757" cy="9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echa abajo 2"/>
          <p:cNvSpPr/>
          <p:nvPr/>
        </p:nvSpPr>
        <p:spPr bwMode="auto">
          <a:xfrm>
            <a:off x="1301108" y="2379383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980"/>
            <a:ext cx="2136588" cy="474168"/>
          </a:xfrm>
          <a:ln>
            <a:noFill/>
          </a:ln>
        </p:spPr>
        <p:txBody>
          <a:bodyPr anchor="t" anchorCtr="0"/>
          <a:lstStyle/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</a:t>
            </a:r>
          </a:p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</a:t>
            </a:r>
          </a:p>
          <a:p>
            <a:pPr marL="0" indent="0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30457"/>
            <a:ext cx="1173988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CA3F7-D5EE-F844-BF05-B8C3238D2E6D}"/>
              </a:ext>
            </a:extLst>
          </p:cNvPr>
          <p:cNvSpPr txBox="1"/>
          <p:nvPr/>
        </p:nvSpPr>
        <p:spPr>
          <a:xfrm>
            <a:off x="3814530" y="2056217"/>
            <a:ext cx="532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look at two different ways to transform to binary tree into a MAX-HEAP</a:t>
            </a:r>
          </a:p>
        </p:txBody>
      </p:sp>
    </p:spTree>
    <p:extLst>
      <p:ext uri="{BB962C8B-B14F-4D97-AF65-F5344CB8AC3E}">
        <p14:creationId xmlns:p14="http://schemas.microsoft.com/office/powerpoint/2010/main" val="37613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/>
        </p:nvGraphicFramePr>
        <p:xfrm>
          <a:off x="185956" y="4422288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1525223" y="3077878"/>
            <a:ext cx="375496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20" name="Elipse 19"/>
          <p:cNvSpPr/>
          <p:nvPr/>
        </p:nvSpPr>
        <p:spPr>
          <a:xfrm>
            <a:off x="742995" y="357229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21" name="Conector recto 20"/>
          <p:cNvCxnSpPr>
            <a:cxnSpLocks/>
            <a:stCxn id="19" idx="3"/>
            <a:endCxn id="20" idx="0"/>
          </p:cNvCxnSpPr>
          <p:nvPr/>
        </p:nvCxnSpPr>
        <p:spPr>
          <a:xfrm flipH="1">
            <a:off x="905084" y="3351636"/>
            <a:ext cx="675129" cy="22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388018" y="3559497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23" name="Conector recto 22"/>
          <p:cNvCxnSpPr>
            <a:cxnSpLocks/>
            <a:stCxn id="19" idx="5"/>
            <a:endCxn id="22" idx="0"/>
          </p:cNvCxnSpPr>
          <p:nvPr/>
        </p:nvCxnSpPr>
        <p:spPr>
          <a:xfrm>
            <a:off x="1845729" y="3351636"/>
            <a:ext cx="704378" cy="20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18905" y="4008868"/>
            <a:ext cx="424090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cxnSpLocks/>
            <a:stCxn id="20" idx="3"/>
            <a:endCxn id="24" idx="0"/>
          </p:cNvCxnSpPr>
          <p:nvPr/>
        </p:nvCxnSpPr>
        <p:spPr>
          <a:xfrm flipH="1">
            <a:off x="530950" y="3846049"/>
            <a:ext cx="259520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92011" y="399161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7" name="Conector recto 26"/>
          <p:cNvCxnSpPr>
            <a:cxnSpLocks/>
            <a:stCxn id="20" idx="5"/>
            <a:endCxn id="26" idx="0"/>
          </p:cNvCxnSpPr>
          <p:nvPr/>
        </p:nvCxnSpPr>
        <p:spPr>
          <a:xfrm>
            <a:off x="1019698" y="3846049"/>
            <a:ext cx="234402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00961" y="3988629"/>
            <a:ext cx="33323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9" name="Conector recto 28"/>
          <p:cNvCxnSpPr>
            <a:cxnSpLocks/>
            <a:stCxn id="22" idx="3"/>
            <a:endCxn id="28" idx="0"/>
          </p:cNvCxnSpPr>
          <p:nvPr/>
        </p:nvCxnSpPr>
        <p:spPr>
          <a:xfrm flipH="1">
            <a:off x="2167580" y="3833255"/>
            <a:ext cx="267913" cy="15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845680" y="3983400"/>
            <a:ext cx="30455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1" name="Conector recto 30"/>
          <p:cNvCxnSpPr>
            <a:cxnSpLocks/>
            <a:stCxn id="22" idx="5"/>
            <a:endCxn id="30" idx="0"/>
          </p:cNvCxnSpPr>
          <p:nvPr/>
        </p:nvCxnSpPr>
        <p:spPr>
          <a:xfrm>
            <a:off x="2664721" y="3833255"/>
            <a:ext cx="333238" cy="150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185956" y="144899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Elipse 33"/>
          <p:cNvSpPr/>
          <p:nvPr/>
        </p:nvSpPr>
        <p:spPr>
          <a:xfrm>
            <a:off x="1525223" y="179292"/>
            <a:ext cx="259947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35" name="Elipse 34"/>
          <p:cNvSpPr/>
          <p:nvPr/>
        </p:nvSpPr>
        <p:spPr>
          <a:xfrm>
            <a:off x="742995" y="59900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6" name="Conector recto 35"/>
          <p:cNvCxnSpPr>
            <a:stCxn id="34" idx="3"/>
            <a:endCxn id="35" idx="0"/>
          </p:cNvCxnSpPr>
          <p:nvPr/>
        </p:nvCxnSpPr>
        <p:spPr>
          <a:xfrm flipH="1">
            <a:off x="872969" y="453050"/>
            <a:ext cx="690322" cy="145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8018" y="64597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38" name="Conector recto 37"/>
          <p:cNvCxnSpPr>
            <a:stCxn id="34" idx="5"/>
            <a:endCxn id="37" idx="0"/>
          </p:cNvCxnSpPr>
          <p:nvPr/>
        </p:nvCxnSpPr>
        <p:spPr>
          <a:xfrm>
            <a:off x="1747102" y="453050"/>
            <a:ext cx="770890" cy="19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18905" y="1035577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40" name="Conector recto 39"/>
          <p:cNvCxnSpPr>
            <a:stCxn id="35" idx="3"/>
            <a:endCxn id="39" idx="0"/>
          </p:cNvCxnSpPr>
          <p:nvPr/>
        </p:nvCxnSpPr>
        <p:spPr>
          <a:xfrm flipH="1">
            <a:off x="448879" y="872758"/>
            <a:ext cx="332184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92011" y="101832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cxnSp>
        <p:nvCxnSpPr>
          <p:cNvPr id="42" name="Conector recto 41"/>
          <p:cNvCxnSpPr>
            <a:stCxn id="35" idx="5"/>
            <a:endCxn id="41" idx="0"/>
          </p:cNvCxnSpPr>
          <p:nvPr/>
        </p:nvCxnSpPr>
        <p:spPr>
          <a:xfrm>
            <a:off x="964874" y="872758"/>
            <a:ext cx="257111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2000961" y="1015338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44" name="Conector recto 43"/>
          <p:cNvCxnSpPr>
            <a:stCxn id="37" idx="3"/>
            <a:endCxn id="43" idx="0"/>
          </p:cNvCxnSpPr>
          <p:nvPr/>
        </p:nvCxnSpPr>
        <p:spPr>
          <a:xfrm flipH="1">
            <a:off x="2130935" y="919728"/>
            <a:ext cx="295151" cy="95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845680" y="1010109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46" name="Conector recto 45"/>
          <p:cNvCxnSpPr>
            <a:stCxn id="37" idx="5"/>
            <a:endCxn id="45" idx="0"/>
          </p:cNvCxnSpPr>
          <p:nvPr/>
        </p:nvCxnSpPr>
        <p:spPr>
          <a:xfrm>
            <a:off x="2609897" y="919728"/>
            <a:ext cx="365757" cy="9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echa abajo 2"/>
          <p:cNvSpPr/>
          <p:nvPr/>
        </p:nvSpPr>
        <p:spPr bwMode="auto">
          <a:xfrm>
            <a:off x="1301108" y="2379383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980"/>
            <a:ext cx="2136588" cy="474168"/>
          </a:xfrm>
          <a:ln>
            <a:noFill/>
          </a:ln>
        </p:spPr>
        <p:txBody>
          <a:bodyPr anchor="t" anchorCtr="0"/>
          <a:lstStyle/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</a:t>
            </a:r>
          </a:p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</a:t>
            </a:r>
          </a:p>
          <a:p>
            <a:pPr marL="0" indent="0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30457"/>
            <a:ext cx="1173988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4406A-A0E3-4C4F-8E2F-FC9D8622DA41}"/>
              </a:ext>
            </a:extLst>
          </p:cNvPr>
          <p:cNvSpPr txBox="1"/>
          <p:nvPr/>
        </p:nvSpPr>
        <p:spPr>
          <a:xfrm>
            <a:off x="4213882" y="1971585"/>
            <a:ext cx="421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method:</a:t>
            </a:r>
          </a:p>
          <a:p>
            <a:r>
              <a:rPr lang="en-US" dirty="0"/>
              <a:t>Create another array start-building a MAX-HEAP  by inserting elements from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302739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77788"/>
              </p:ext>
            </p:extLst>
          </p:nvPr>
        </p:nvGraphicFramePr>
        <p:xfrm>
          <a:off x="843360" y="391428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86897"/>
              </p:ext>
            </p:extLst>
          </p:nvPr>
        </p:nvGraphicFramePr>
        <p:xfrm>
          <a:off x="843360" y="746763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lecha abajo 2"/>
          <p:cNvSpPr/>
          <p:nvPr/>
        </p:nvSpPr>
        <p:spPr bwMode="auto">
          <a:xfrm>
            <a:off x="1982250" y="1587503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4" y="244045"/>
            <a:ext cx="3556008" cy="474168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tree </a:t>
            </a:r>
            <a:r>
              <a:rPr lang="mr-IN" sz="2400" dirty="0">
                <a:latin typeface="Roboto Slab" pitchFamily="2" charset="0"/>
                <a:ea typeface="Roboto Slab" pitchFamily="2" charset="0"/>
              </a:rPr>
              <a:t>–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Array 1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2827" y="3446694"/>
            <a:ext cx="2360706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 </a:t>
            </a:r>
            <a:r>
              <a:rPr lang="mr-IN" sz="2400" dirty="0">
                <a:latin typeface="Roboto Slab" pitchFamily="2" charset="0"/>
                <a:ea typeface="Roboto Slab" pitchFamily="2" charset="0"/>
              </a:rPr>
              <a:t>–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Array 2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" name="Forma libre 1"/>
          <p:cNvSpPr/>
          <p:nvPr/>
        </p:nvSpPr>
        <p:spPr>
          <a:xfrm>
            <a:off x="1001052" y="1120590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Forma libre 48"/>
          <p:cNvSpPr/>
          <p:nvPr/>
        </p:nvSpPr>
        <p:spPr>
          <a:xfrm>
            <a:off x="1471481" y="1124327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Forma libre 49"/>
          <p:cNvSpPr/>
          <p:nvPr/>
        </p:nvSpPr>
        <p:spPr>
          <a:xfrm>
            <a:off x="1924945" y="1124340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Forma libre 50"/>
          <p:cNvSpPr/>
          <p:nvPr/>
        </p:nvSpPr>
        <p:spPr>
          <a:xfrm>
            <a:off x="2395374" y="1128077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Forma libre 51"/>
          <p:cNvSpPr/>
          <p:nvPr/>
        </p:nvSpPr>
        <p:spPr>
          <a:xfrm>
            <a:off x="2868791" y="1124340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Forma libre 52"/>
          <p:cNvSpPr/>
          <p:nvPr/>
        </p:nvSpPr>
        <p:spPr>
          <a:xfrm>
            <a:off x="3339220" y="1128077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0425" y="2206879"/>
            <a:ext cx="2609897" cy="47416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  <a:prstDash val="sysDash"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55" name="Flecha abajo 54"/>
          <p:cNvSpPr/>
          <p:nvPr/>
        </p:nvSpPr>
        <p:spPr bwMode="auto">
          <a:xfrm>
            <a:off x="1982250" y="2964926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4517367" y="162694"/>
            <a:ext cx="3087683" cy="1424809"/>
            <a:chOff x="3859964" y="312104"/>
            <a:chExt cx="2786722" cy="1177013"/>
          </a:xfrm>
        </p:grpSpPr>
        <p:sp>
          <p:nvSpPr>
            <p:cNvPr id="56" name="Elipse 55"/>
            <p:cNvSpPr/>
            <p:nvPr/>
          </p:nvSpPr>
          <p:spPr>
            <a:xfrm>
              <a:off x="5066282" y="312104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4284054" y="73181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58" name="Conector recto 57"/>
            <p:cNvCxnSpPr>
              <a:stCxn id="56" idx="3"/>
              <a:endCxn id="57" idx="0"/>
            </p:cNvCxnSpPr>
            <p:nvPr/>
          </p:nvCxnSpPr>
          <p:spPr>
            <a:xfrm flipH="1">
              <a:off x="4414028" y="585862"/>
              <a:ext cx="690322" cy="145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5929077" y="77878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60" name="Conector recto 59"/>
            <p:cNvCxnSpPr>
              <a:stCxn id="56" idx="5"/>
              <a:endCxn id="59" idx="0"/>
            </p:cNvCxnSpPr>
            <p:nvPr/>
          </p:nvCxnSpPr>
          <p:spPr>
            <a:xfrm>
              <a:off x="5288161" y="585862"/>
              <a:ext cx="770890" cy="19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859964" y="116838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62" name="Conector recto 61"/>
            <p:cNvCxnSpPr>
              <a:stCxn id="57" idx="3"/>
              <a:endCxn id="61" idx="0"/>
            </p:cNvCxnSpPr>
            <p:nvPr/>
          </p:nvCxnSpPr>
          <p:spPr>
            <a:xfrm flipH="1">
              <a:off x="3989938" y="1005570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4633070" y="115113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cxnSp>
          <p:nvCxnSpPr>
            <p:cNvPr id="64" name="Conector recto 63"/>
            <p:cNvCxnSpPr>
              <a:stCxn id="57" idx="5"/>
              <a:endCxn id="63" idx="0"/>
            </p:cNvCxnSpPr>
            <p:nvPr/>
          </p:nvCxnSpPr>
          <p:spPr>
            <a:xfrm>
              <a:off x="4505933" y="1005570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5542020" y="114815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66" name="Conector recto 65"/>
            <p:cNvCxnSpPr>
              <a:stCxn id="59" idx="3"/>
              <a:endCxn id="65" idx="0"/>
            </p:cNvCxnSpPr>
            <p:nvPr/>
          </p:nvCxnSpPr>
          <p:spPr>
            <a:xfrm flipH="1">
              <a:off x="5671994" y="1052540"/>
              <a:ext cx="295151" cy="95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6386739" y="114292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68" name="Conector recto 67"/>
            <p:cNvCxnSpPr>
              <a:stCxn id="59" idx="5"/>
              <a:endCxn id="67" idx="0"/>
            </p:cNvCxnSpPr>
            <p:nvPr/>
          </p:nvCxnSpPr>
          <p:spPr>
            <a:xfrm>
              <a:off x="6150956" y="1052540"/>
              <a:ext cx="365757" cy="90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/>
          <p:cNvGrpSpPr/>
          <p:nvPr/>
        </p:nvGrpSpPr>
        <p:grpSpPr>
          <a:xfrm>
            <a:off x="4631049" y="2935044"/>
            <a:ext cx="3078590" cy="1546109"/>
            <a:chOff x="3973645" y="3124848"/>
            <a:chExt cx="2786722" cy="1251718"/>
          </a:xfrm>
        </p:grpSpPr>
        <p:sp>
          <p:nvSpPr>
            <p:cNvPr id="70" name="Elipse 69"/>
            <p:cNvSpPr/>
            <p:nvPr/>
          </p:nvSpPr>
          <p:spPr>
            <a:xfrm>
              <a:off x="5179963" y="3124848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sp>
          <p:nvSpPr>
            <p:cNvPr id="71" name="Elipse 70"/>
            <p:cNvSpPr/>
            <p:nvPr/>
          </p:nvSpPr>
          <p:spPr>
            <a:xfrm>
              <a:off x="4397735" y="361926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72" name="Conector recto 71"/>
            <p:cNvCxnSpPr>
              <a:stCxn id="70" idx="3"/>
              <a:endCxn id="71" idx="0"/>
            </p:cNvCxnSpPr>
            <p:nvPr/>
          </p:nvCxnSpPr>
          <p:spPr>
            <a:xfrm flipH="1">
              <a:off x="4527709" y="3398606"/>
              <a:ext cx="690322" cy="220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/>
            <p:cNvSpPr/>
            <p:nvPr/>
          </p:nvSpPr>
          <p:spPr>
            <a:xfrm>
              <a:off x="6042758" y="3606467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74" name="Conector recto 73"/>
            <p:cNvCxnSpPr>
              <a:stCxn id="70" idx="5"/>
              <a:endCxn id="73" idx="0"/>
            </p:cNvCxnSpPr>
            <p:nvPr/>
          </p:nvCxnSpPr>
          <p:spPr>
            <a:xfrm>
              <a:off x="5401842" y="3398606"/>
              <a:ext cx="770890" cy="207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3973645" y="4055838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76" name="Conector recto 75"/>
            <p:cNvCxnSpPr>
              <a:stCxn id="71" idx="3"/>
              <a:endCxn id="75" idx="0"/>
            </p:cNvCxnSpPr>
            <p:nvPr/>
          </p:nvCxnSpPr>
          <p:spPr>
            <a:xfrm flipH="1">
              <a:off x="4103619" y="3893019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4746751" y="403858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78" name="Conector recto 77"/>
            <p:cNvCxnSpPr>
              <a:stCxn id="71" idx="5"/>
              <a:endCxn id="77" idx="0"/>
            </p:cNvCxnSpPr>
            <p:nvPr/>
          </p:nvCxnSpPr>
          <p:spPr>
            <a:xfrm>
              <a:off x="4619614" y="3893019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5655701" y="403559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80" name="Conector recto 79"/>
            <p:cNvCxnSpPr>
              <a:stCxn id="73" idx="3"/>
              <a:endCxn id="79" idx="0"/>
            </p:cNvCxnSpPr>
            <p:nvPr/>
          </p:nvCxnSpPr>
          <p:spPr>
            <a:xfrm flipH="1">
              <a:off x="5785675" y="3880225"/>
              <a:ext cx="295151" cy="155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/>
            <p:cNvSpPr/>
            <p:nvPr/>
          </p:nvSpPr>
          <p:spPr>
            <a:xfrm>
              <a:off x="6500420" y="403037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82" name="Conector recto 81"/>
            <p:cNvCxnSpPr>
              <a:stCxn id="73" idx="5"/>
              <a:endCxn id="81" idx="0"/>
            </p:cNvCxnSpPr>
            <p:nvPr/>
          </p:nvCxnSpPr>
          <p:spPr>
            <a:xfrm>
              <a:off x="6264637" y="3880225"/>
              <a:ext cx="365757" cy="150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33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28469"/>
              </p:ext>
            </p:extLst>
          </p:nvPr>
        </p:nvGraphicFramePr>
        <p:xfrm>
          <a:off x="843360" y="391428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55116"/>
              </p:ext>
            </p:extLst>
          </p:nvPr>
        </p:nvGraphicFramePr>
        <p:xfrm>
          <a:off x="843360" y="746763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lecha abajo 2"/>
          <p:cNvSpPr/>
          <p:nvPr/>
        </p:nvSpPr>
        <p:spPr bwMode="auto">
          <a:xfrm>
            <a:off x="1982250" y="1587503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Forma libre 1"/>
          <p:cNvSpPr/>
          <p:nvPr/>
        </p:nvSpPr>
        <p:spPr>
          <a:xfrm>
            <a:off x="1001052" y="1120590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9" name="Forma libre 48"/>
          <p:cNvSpPr/>
          <p:nvPr/>
        </p:nvSpPr>
        <p:spPr>
          <a:xfrm>
            <a:off x="1471481" y="1124327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Forma libre 49"/>
          <p:cNvSpPr/>
          <p:nvPr/>
        </p:nvSpPr>
        <p:spPr>
          <a:xfrm>
            <a:off x="1924945" y="1124340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Forma libre 50"/>
          <p:cNvSpPr/>
          <p:nvPr/>
        </p:nvSpPr>
        <p:spPr>
          <a:xfrm>
            <a:off x="2395374" y="1128077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Forma libre 51"/>
          <p:cNvSpPr/>
          <p:nvPr/>
        </p:nvSpPr>
        <p:spPr>
          <a:xfrm>
            <a:off x="2868791" y="1124340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Forma libre 52"/>
          <p:cNvSpPr/>
          <p:nvPr/>
        </p:nvSpPr>
        <p:spPr>
          <a:xfrm>
            <a:off x="3339220" y="1128077"/>
            <a:ext cx="448235" cy="343660"/>
          </a:xfrm>
          <a:custGeom>
            <a:avLst/>
            <a:gdLst>
              <a:gd name="connsiteX0" fmla="*/ 0 w 448235"/>
              <a:gd name="connsiteY0" fmla="*/ 0 h 343660"/>
              <a:gd name="connsiteX1" fmla="*/ 239058 w 448235"/>
              <a:gd name="connsiteY1" fmla="*/ 343647 h 343660"/>
              <a:gd name="connsiteX2" fmla="*/ 448235 w 448235"/>
              <a:gd name="connsiteY2" fmla="*/ 14941 h 3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235" h="343660">
                <a:moveTo>
                  <a:pt x="0" y="0"/>
                </a:moveTo>
                <a:cubicBezTo>
                  <a:pt x="82176" y="170578"/>
                  <a:pt x="164352" y="341157"/>
                  <a:pt x="239058" y="343647"/>
                </a:cubicBezTo>
                <a:cubicBezTo>
                  <a:pt x="313764" y="346137"/>
                  <a:pt x="448235" y="14941"/>
                  <a:pt x="448235" y="14941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90425" y="2206879"/>
            <a:ext cx="2609897" cy="47416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  <a:prstDash val="sysDash"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INSERT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55" name="Flecha abajo 54"/>
          <p:cNvSpPr/>
          <p:nvPr/>
        </p:nvSpPr>
        <p:spPr bwMode="auto">
          <a:xfrm>
            <a:off x="1982250" y="2964926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4517367" y="162694"/>
            <a:ext cx="3087683" cy="1424809"/>
            <a:chOff x="3859964" y="312104"/>
            <a:chExt cx="2786722" cy="1177013"/>
          </a:xfrm>
        </p:grpSpPr>
        <p:sp>
          <p:nvSpPr>
            <p:cNvPr id="56" name="Elipse 55"/>
            <p:cNvSpPr/>
            <p:nvPr/>
          </p:nvSpPr>
          <p:spPr>
            <a:xfrm>
              <a:off x="5066282" y="312104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4284054" y="73181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58" name="Conector recto 57"/>
            <p:cNvCxnSpPr>
              <a:stCxn id="56" idx="3"/>
              <a:endCxn id="57" idx="0"/>
            </p:cNvCxnSpPr>
            <p:nvPr/>
          </p:nvCxnSpPr>
          <p:spPr>
            <a:xfrm flipH="1">
              <a:off x="4414028" y="585862"/>
              <a:ext cx="690322" cy="145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5929077" y="77878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60" name="Conector recto 59"/>
            <p:cNvCxnSpPr>
              <a:stCxn id="56" idx="5"/>
              <a:endCxn id="59" idx="0"/>
            </p:cNvCxnSpPr>
            <p:nvPr/>
          </p:nvCxnSpPr>
          <p:spPr>
            <a:xfrm>
              <a:off x="5288161" y="585862"/>
              <a:ext cx="770890" cy="19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859964" y="116838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62" name="Conector recto 61"/>
            <p:cNvCxnSpPr>
              <a:stCxn id="57" idx="3"/>
              <a:endCxn id="61" idx="0"/>
            </p:cNvCxnSpPr>
            <p:nvPr/>
          </p:nvCxnSpPr>
          <p:spPr>
            <a:xfrm flipH="1">
              <a:off x="3989938" y="1005570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4633070" y="115113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cxnSp>
          <p:nvCxnSpPr>
            <p:cNvPr id="64" name="Conector recto 63"/>
            <p:cNvCxnSpPr>
              <a:stCxn id="57" idx="5"/>
              <a:endCxn id="63" idx="0"/>
            </p:cNvCxnSpPr>
            <p:nvPr/>
          </p:nvCxnSpPr>
          <p:spPr>
            <a:xfrm>
              <a:off x="4505933" y="1005570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5542020" y="114815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66" name="Conector recto 65"/>
            <p:cNvCxnSpPr>
              <a:stCxn id="59" idx="3"/>
              <a:endCxn id="65" idx="0"/>
            </p:cNvCxnSpPr>
            <p:nvPr/>
          </p:nvCxnSpPr>
          <p:spPr>
            <a:xfrm flipH="1">
              <a:off x="5671994" y="1052540"/>
              <a:ext cx="295151" cy="95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6386739" y="114292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68" name="Conector recto 67"/>
            <p:cNvCxnSpPr>
              <a:stCxn id="59" idx="5"/>
              <a:endCxn id="67" idx="0"/>
            </p:cNvCxnSpPr>
            <p:nvPr/>
          </p:nvCxnSpPr>
          <p:spPr>
            <a:xfrm>
              <a:off x="6150956" y="1052540"/>
              <a:ext cx="365757" cy="90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/>
          <p:cNvGrpSpPr/>
          <p:nvPr/>
        </p:nvGrpSpPr>
        <p:grpSpPr>
          <a:xfrm>
            <a:off x="4631049" y="2935044"/>
            <a:ext cx="3078590" cy="1546109"/>
            <a:chOff x="3973645" y="3124848"/>
            <a:chExt cx="2786722" cy="1251718"/>
          </a:xfrm>
        </p:grpSpPr>
        <p:sp>
          <p:nvSpPr>
            <p:cNvPr id="70" name="Elipse 69"/>
            <p:cNvSpPr/>
            <p:nvPr/>
          </p:nvSpPr>
          <p:spPr>
            <a:xfrm>
              <a:off x="5179963" y="3124848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sp>
          <p:nvSpPr>
            <p:cNvPr id="71" name="Elipse 70"/>
            <p:cNvSpPr/>
            <p:nvPr/>
          </p:nvSpPr>
          <p:spPr>
            <a:xfrm>
              <a:off x="4397735" y="361926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72" name="Conector recto 71"/>
            <p:cNvCxnSpPr>
              <a:stCxn id="70" idx="3"/>
              <a:endCxn id="71" idx="0"/>
            </p:cNvCxnSpPr>
            <p:nvPr/>
          </p:nvCxnSpPr>
          <p:spPr>
            <a:xfrm flipH="1">
              <a:off x="4527709" y="3398606"/>
              <a:ext cx="690322" cy="220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/>
            <p:cNvSpPr/>
            <p:nvPr/>
          </p:nvSpPr>
          <p:spPr>
            <a:xfrm>
              <a:off x="6042758" y="3606467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74" name="Conector recto 73"/>
            <p:cNvCxnSpPr>
              <a:stCxn id="70" idx="5"/>
              <a:endCxn id="73" idx="0"/>
            </p:cNvCxnSpPr>
            <p:nvPr/>
          </p:nvCxnSpPr>
          <p:spPr>
            <a:xfrm>
              <a:off x="5401842" y="3398606"/>
              <a:ext cx="770890" cy="207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3973645" y="4055838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76" name="Conector recto 75"/>
            <p:cNvCxnSpPr>
              <a:stCxn id="71" idx="3"/>
              <a:endCxn id="75" idx="0"/>
            </p:cNvCxnSpPr>
            <p:nvPr/>
          </p:nvCxnSpPr>
          <p:spPr>
            <a:xfrm flipH="1">
              <a:off x="4103619" y="3893019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4746751" y="403858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78" name="Conector recto 77"/>
            <p:cNvCxnSpPr>
              <a:stCxn id="71" idx="5"/>
              <a:endCxn id="77" idx="0"/>
            </p:cNvCxnSpPr>
            <p:nvPr/>
          </p:nvCxnSpPr>
          <p:spPr>
            <a:xfrm>
              <a:off x="4619614" y="3893019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5655701" y="403559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80" name="Conector recto 79"/>
            <p:cNvCxnSpPr>
              <a:stCxn id="73" idx="3"/>
              <a:endCxn id="79" idx="0"/>
            </p:cNvCxnSpPr>
            <p:nvPr/>
          </p:nvCxnSpPr>
          <p:spPr>
            <a:xfrm flipH="1">
              <a:off x="5785675" y="3880225"/>
              <a:ext cx="295151" cy="155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/>
            <p:cNvSpPr/>
            <p:nvPr/>
          </p:nvSpPr>
          <p:spPr>
            <a:xfrm>
              <a:off x="6500420" y="403037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9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82" name="Conector recto 81"/>
            <p:cNvCxnSpPr>
              <a:stCxn id="73" idx="5"/>
              <a:endCxn id="81" idx="0"/>
            </p:cNvCxnSpPr>
            <p:nvPr/>
          </p:nvCxnSpPr>
          <p:spPr>
            <a:xfrm>
              <a:off x="6264637" y="3880225"/>
              <a:ext cx="365757" cy="150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693836"/>
            <a:ext cx="9144000" cy="474168"/>
          </a:xfrm>
          <a:prstGeom prst="rect">
            <a:avLst/>
          </a:prstGeom>
          <a:solidFill>
            <a:schemeClr val="accent5"/>
          </a:solidFill>
          <a:ln>
            <a:noFill/>
            <a:prstDash val="solid"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OUT OF PLACE A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7404" y="244045"/>
            <a:ext cx="3556008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>
                <a:latin typeface="Roboto Slab" pitchFamily="2" charset="0"/>
                <a:ea typeface="Roboto Slab" pitchFamily="2" charset="0"/>
              </a:rPr>
              <a:t>Binary tree </a:t>
            </a:r>
            <a:r>
              <a:rPr lang="mr-IN" sz="2400">
                <a:latin typeface="Roboto Slab" pitchFamily="2" charset="0"/>
                <a:ea typeface="Roboto Slab" pitchFamily="2" charset="0"/>
              </a:rPr>
              <a:t>–</a:t>
            </a:r>
            <a:r>
              <a:rPr lang="en-GB" sz="2400">
                <a:latin typeface="Roboto Slab" pitchFamily="2" charset="0"/>
                <a:ea typeface="Roboto Slab" pitchFamily="2" charset="0"/>
              </a:rPr>
              <a:t> Array 1</a:t>
            </a:r>
          </a:p>
          <a:p>
            <a:pPr marL="0" indent="0" algn="ctr">
              <a:buClrTx/>
              <a:buFontTx/>
              <a:buNone/>
            </a:pPr>
            <a:endParaRPr lang="en-GB" sz="24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2827" y="3446694"/>
            <a:ext cx="2360706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 </a:t>
            </a:r>
            <a:r>
              <a:rPr lang="mr-IN" sz="2400" dirty="0">
                <a:latin typeface="Roboto Slab" pitchFamily="2" charset="0"/>
                <a:ea typeface="Roboto Slab" pitchFamily="2" charset="0"/>
              </a:rPr>
              <a:t>–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Array 2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687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/>
        </p:nvGraphicFramePr>
        <p:xfrm>
          <a:off x="185956" y="4422288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1525223" y="3077878"/>
            <a:ext cx="375496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sp>
        <p:nvSpPr>
          <p:cNvPr id="20" name="Elipse 19"/>
          <p:cNvSpPr/>
          <p:nvPr/>
        </p:nvSpPr>
        <p:spPr>
          <a:xfrm>
            <a:off x="742995" y="357229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21" name="Conector recto 20"/>
          <p:cNvCxnSpPr>
            <a:cxnSpLocks/>
            <a:stCxn id="19" idx="3"/>
            <a:endCxn id="20" idx="0"/>
          </p:cNvCxnSpPr>
          <p:nvPr/>
        </p:nvCxnSpPr>
        <p:spPr>
          <a:xfrm flipH="1">
            <a:off x="905084" y="3351636"/>
            <a:ext cx="675129" cy="22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2388018" y="3559497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23" name="Conector recto 22"/>
          <p:cNvCxnSpPr>
            <a:cxnSpLocks/>
            <a:stCxn id="19" idx="5"/>
            <a:endCxn id="22" idx="0"/>
          </p:cNvCxnSpPr>
          <p:nvPr/>
        </p:nvCxnSpPr>
        <p:spPr>
          <a:xfrm>
            <a:off x="1845729" y="3351636"/>
            <a:ext cx="704378" cy="207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18905" y="4008868"/>
            <a:ext cx="424090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cxnSp>
        <p:nvCxnSpPr>
          <p:cNvPr id="25" name="Conector recto 24"/>
          <p:cNvCxnSpPr>
            <a:cxnSpLocks/>
            <a:stCxn id="20" idx="3"/>
            <a:endCxn id="24" idx="0"/>
          </p:cNvCxnSpPr>
          <p:nvPr/>
        </p:nvCxnSpPr>
        <p:spPr>
          <a:xfrm flipH="1">
            <a:off x="530950" y="3846049"/>
            <a:ext cx="259520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92011" y="3991611"/>
            <a:ext cx="32417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27" name="Conector recto 26"/>
          <p:cNvCxnSpPr>
            <a:cxnSpLocks/>
            <a:stCxn id="20" idx="5"/>
            <a:endCxn id="26" idx="0"/>
          </p:cNvCxnSpPr>
          <p:nvPr/>
        </p:nvCxnSpPr>
        <p:spPr>
          <a:xfrm>
            <a:off x="1019698" y="3846049"/>
            <a:ext cx="234402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000961" y="3988629"/>
            <a:ext cx="33323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29" name="Conector recto 28"/>
          <p:cNvCxnSpPr>
            <a:cxnSpLocks/>
            <a:stCxn id="22" idx="3"/>
            <a:endCxn id="28" idx="0"/>
          </p:cNvCxnSpPr>
          <p:nvPr/>
        </p:nvCxnSpPr>
        <p:spPr>
          <a:xfrm flipH="1">
            <a:off x="2167580" y="3833255"/>
            <a:ext cx="267913" cy="15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845680" y="3983400"/>
            <a:ext cx="304558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1" name="Conector recto 30"/>
          <p:cNvCxnSpPr>
            <a:cxnSpLocks/>
            <a:stCxn id="22" idx="5"/>
            <a:endCxn id="30" idx="0"/>
          </p:cNvCxnSpPr>
          <p:nvPr/>
        </p:nvCxnSpPr>
        <p:spPr>
          <a:xfrm>
            <a:off x="2664721" y="3833255"/>
            <a:ext cx="333238" cy="150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185956" y="144899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Elipse 33"/>
          <p:cNvSpPr/>
          <p:nvPr/>
        </p:nvSpPr>
        <p:spPr>
          <a:xfrm>
            <a:off x="1525223" y="179292"/>
            <a:ext cx="259947" cy="32072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23</a:t>
            </a:r>
          </a:p>
        </p:txBody>
      </p:sp>
      <p:sp>
        <p:nvSpPr>
          <p:cNvPr id="35" name="Elipse 34"/>
          <p:cNvSpPr/>
          <p:nvPr/>
        </p:nvSpPr>
        <p:spPr>
          <a:xfrm>
            <a:off x="742995" y="59900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67</a:t>
            </a:r>
          </a:p>
        </p:txBody>
      </p:sp>
      <p:cxnSp>
        <p:nvCxnSpPr>
          <p:cNvPr id="36" name="Conector recto 35"/>
          <p:cNvCxnSpPr>
            <a:stCxn id="34" idx="3"/>
            <a:endCxn id="35" idx="0"/>
          </p:cNvCxnSpPr>
          <p:nvPr/>
        </p:nvCxnSpPr>
        <p:spPr>
          <a:xfrm flipH="1">
            <a:off x="872969" y="453050"/>
            <a:ext cx="690322" cy="145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8018" y="64597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79</a:t>
            </a:r>
          </a:p>
        </p:txBody>
      </p:sp>
      <p:cxnSp>
        <p:nvCxnSpPr>
          <p:cNvPr id="38" name="Conector recto 37"/>
          <p:cNvCxnSpPr>
            <a:stCxn id="34" idx="5"/>
            <a:endCxn id="37" idx="0"/>
          </p:cNvCxnSpPr>
          <p:nvPr/>
        </p:nvCxnSpPr>
        <p:spPr>
          <a:xfrm>
            <a:off x="1747102" y="453050"/>
            <a:ext cx="770890" cy="19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318905" y="1035577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14</a:t>
            </a:r>
          </a:p>
        </p:txBody>
      </p:sp>
      <p:cxnSp>
        <p:nvCxnSpPr>
          <p:cNvPr id="40" name="Conector recto 39"/>
          <p:cNvCxnSpPr>
            <a:stCxn id="35" idx="3"/>
            <a:endCxn id="39" idx="0"/>
          </p:cNvCxnSpPr>
          <p:nvPr/>
        </p:nvCxnSpPr>
        <p:spPr>
          <a:xfrm flipH="1">
            <a:off x="448879" y="872758"/>
            <a:ext cx="332184" cy="16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1092011" y="1018320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89</a:t>
            </a:r>
          </a:p>
        </p:txBody>
      </p:sp>
      <p:cxnSp>
        <p:nvCxnSpPr>
          <p:cNvPr id="42" name="Conector recto 41"/>
          <p:cNvCxnSpPr>
            <a:stCxn id="35" idx="5"/>
            <a:endCxn id="41" idx="0"/>
          </p:cNvCxnSpPr>
          <p:nvPr/>
        </p:nvCxnSpPr>
        <p:spPr>
          <a:xfrm>
            <a:off x="964874" y="872758"/>
            <a:ext cx="257111" cy="1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2000961" y="1015338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54</a:t>
            </a:r>
          </a:p>
        </p:txBody>
      </p:sp>
      <p:cxnSp>
        <p:nvCxnSpPr>
          <p:cNvPr id="44" name="Conector recto 43"/>
          <p:cNvCxnSpPr>
            <a:stCxn id="37" idx="3"/>
            <a:endCxn id="43" idx="0"/>
          </p:cNvCxnSpPr>
          <p:nvPr/>
        </p:nvCxnSpPr>
        <p:spPr>
          <a:xfrm flipH="1">
            <a:off x="2130935" y="919728"/>
            <a:ext cx="295151" cy="95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845680" y="1010109"/>
            <a:ext cx="259947" cy="320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31</a:t>
            </a:r>
          </a:p>
        </p:txBody>
      </p:sp>
      <p:cxnSp>
        <p:nvCxnSpPr>
          <p:cNvPr id="46" name="Conector recto 45"/>
          <p:cNvCxnSpPr>
            <a:stCxn id="37" idx="5"/>
            <a:endCxn id="45" idx="0"/>
          </p:cNvCxnSpPr>
          <p:nvPr/>
        </p:nvCxnSpPr>
        <p:spPr>
          <a:xfrm>
            <a:off x="2609897" y="919728"/>
            <a:ext cx="365757" cy="90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echa abajo 2"/>
          <p:cNvSpPr/>
          <p:nvPr/>
        </p:nvSpPr>
        <p:spPr bwMode="auto">
          <a:xfrm>
            <a:off x="1301108" y="2379383"/>
            <a:ext cx="735685" cy="44449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980"/>
            <a:ext cx="2136588" cy="474168"/>
          </a:xfrm>
          <a:ln>
            <a:noFill/>
          </a:ln>
        </p:spPr>
        <p:txBody>
          <a:bodyPr anchor="t" anchorCtr="0"/>
          <a:lstStyle/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</a:t>
            </a:r>
          </a:p>
          <a:p>
            <a:pPr marL="0" indent="0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</a:t>
            </a:r>
          </a:p>
          <a:p>
            <a:pPr marL="0" indent="0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2830457"/>
            <a:ext cx="1173988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4406A-A0E3-4C4F-8E2F-FC9D8622DA41}"/>
              </a:ext>
            </a:extLst>
          </p:cNvPr>
          <p:cNvSpPr txBox="1"/>
          <p:nvPr/>
        </p:nvSpPr>
        <p:spPr>
          <a:xfrm>
            <a:off x="4213882" y="1971585"/>
            <a:ext cx="4213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Rearranging the element of the array swap when necessary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No need of creating another array 	</a:t>
            </a:r>
          </a:p>
        </p:txBody>
      </p:sp>
    </p:spTree>
    <p:extLst>
      <p:ext uri="{BB962C8B-B14F-4D97-AF65-F5344CB8AC3E}">
        <p14:creationId xmlns:p14="http://schemas.microsoft.com/office/powerpoint/2010/main" val="72574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88574"/>
              </p:ext>
            </p:extLst>
          </p:nvPr>
        </p:nvGraphicFramePr>
        <p:xfrm>
          <a:off x="843360" y="391428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7912"/>
              </p:ext>
            </p:extLst>
          </p:nvPr>
        </p:nvGraphicFramePr>
        <p:xfrm>
          <a:off x="843360" y="731822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4" y="-27810"/>
            <a:ext cx="3212078" cy="474168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tree – Array 1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2827" y="3446694"/>
            <a:ext cx="2360706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 </a:t>
            </a:r>
            <a:r>
              <a:rPr lang="mr-IN" sz="2400" dirty="0">
                <a:latin typeface="Roboto Slab" pitchFamily="2" charset="0"/>
                <a:ea typeface="Roboto Slab" pitchFamily="2" charset="0"/>
              </a:rPr>
              <a:t>–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Array 1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17367" y="73606"/>
            <a:ext cx="2686677" cy="1308833"/>
            <a:chOff x="3859964" y="312104"/>
            <a:chExt cx="2786722" cy="1177013"/>
          </a:xfrm>
        </p:grpSpPr>
        <p:sp>
          <p:nvSpPr>
            <p:cNvPr id="56" name="Elipse 55"/>
            <p:cNvSpPr/>
            <p:nvPr/>
          </p:nvSpPr>
          <p:spPr>
            <a:xfrm>
              <a:off x="5066282" y="312104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4284054" y="73181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58" name="Conector recto 57"/>
            <p:cNvCxnSpPr>
              <a:stCxn id="56" idx="3"/>
              <a:endCxn id="57" idx="0"/>
            </p:cNvCxnSpPr>
            <p:nvPr/>
          </p:nvCxnSpPr>
          <p:spPr>
            <a:xfrm flipH="1">
              <a:off x="4414028" y="585862"/>
              <a:ext cx="690322" cy="145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5929077" y="77878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60" name="Conector recto 59"/>
            <p:cNvCxnSpPr>
              <a:stCxn id="56" idx="5"/>
              <a:endCxn id="59" idx="0"/>
            </p:cNvCxnSpPr>
            <p:nvPr/>
          </p:nvCxnSpPr>
          <p:spPr>
            <a:xfrm>
              <a:off x="5288161" y="585862"/>
              <a:ext cx="770890" cy="19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859964" y="116838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62" name="Conector recto 61"/>
            <p:cNvCxnSpPr>
              <a:stCxn id="57" idx="3"/>
              <a:endCxn id="61" idx="0"/>
            </p:cNvCxnSpPr>
            <p:nvPr/>
          </p:nvCxnSpPr>
          <p:spPr>
            <a:xfrm flipH="1">
              <a:off x="3989938" y="1005570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4633070" y="115113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cxnSp>
          <p:nvCxnSpPr>
            <p:cNvPr id="64" name="Conector recto 63"/>
            <p:cNvCxnSpPr>
              <a:stCxn id="57" idx="5"/>
              <a:endCxn id="63" idx="0"/>
            </p:cNvCxnSpPr>
            <p:nvPr/>
          </p:nvCxnSpPr>
          <p:spPr>
            <a:xfrm>
              <a:off x="4505933" y="1005570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5542020" y="114815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66" name="Conector recto 65"/>
            <p:cNvCxnSpPr>
              <a:stCxn id="59" idx="3"/>
              <a:endCxn id="65" idx="0"/>
            </p:cNvCxnSpPr>
            <p:nvPr/>
          </p:nvCxnSpPr>
          <p:spPr>
            <a:xfrm flipH="1">
              <a:off x="5671994" y="1052540"/>
              <a:ext cx="295151" cy="95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6386739" y="114292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68" name="Conector recto 67"/>
            <p:cNvCxnSpPr>
              <a:stCxn id="59" idx="5"/>
              <a:endCxn id="67" idx="0"/>
            </p:cNvCxnSpPr>
            <p:nvPr/>
          </p:nvCxnSpPr>
          <p:spPr>
            <a:xfrm>
              <a:off x="6150956" y="1052540"/>
              <a:ext cx="365757" cy="90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/>
          <p:cNvGrpSpPr/>
          <p:nvPr/>
        </p:nvGrpSpPr>
        <p:grpSpPr>
          <a:xfrm>
            <a:off x="4631049" y="3331204"/>
            <a:ext cx="2791417" cy="1149949"/>
            <a:chOff x="3973645" y="3124848"/>
            <a:chExt cx="2786722" cy="1251718"/>
          </a:xfrm>
        </p:grpSpPr>
        <p:sp>
          <p:nvSpPr>
            <p:cNvPr id="70" name="Elipse 69"/>
            <p:cNvSpPr/>
            <p:nvPr/>
          </p:nvSpPr>
          <p:spPr>
            <a:xfrm>
              <a:off x="5179963" y="3124848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sp>
          <p:nvSpPr>
            <p:cNvPr id="71" name="Elipse 70"/>
            <p:cNvSpPr/>
            <p:nvPr/>
          </p:nvSpPr>
          <p:spPr>
            <a:xfrm>
              <a:off x="4397735" y="361926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72" name="Conector recto 71"/>
            <p:cNvCxnSpPr>
              <a:stCxn id="70" idx="3"/>
              <a:endCxn id="71" idx="0"/>
            </p:cNvCxnSpPr>
            <p:nvPr/>
          </p:nvCxnSpPr>
          <p:spPr>
            <a:xfrm flipH="1">
              <a:off x="4527709" y="3398606"/>
              <a:ext cx="690322" cy="220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/>
            <p:cNvSpPr/>
            <p:nvPr/>
          </p:nvSpPr>
          <p:spPr>
            <a:xfrm>
              <a:off x="6042758" y="3606467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74" name="Conector recto 73"/>
            <p:cNvCxnSpPr>
              <a:stCxn id="70" idx="5"/>
              <a:endCxn id="73" idx="0"/>
            </p:cNvCxnSpPr>
            <p:nvPr/>
          </p:nvCxnSpPr>
          <p:spPr>
            <a:xfrm>
              <a:off x="5401842" y="3398606"/>
              <a:ext cx="770890" cy="207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3973645" y="4055838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76" name="Conector recto 75"/>
            <p:cNvCxnSpPr>
              <a:stCxn id="71" idx="3"/>
              <a:endCxn id="75" idx="0"/>
            </p:cNvCxnSpPr>
            <p:nvPr/>
          </p:nvCxnSpPr>
          <p:spPr>
            <a:xfrm flipH="1">
              <a:off x="4103619" y="3893019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4746751" y="403858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78" name="Conector recto 77"/>
            <p:cNvCxnSpPr>
              <a:stCxn id="71" idx="5"/>
              <a:endCxn id="77" idx="0"/>
            </p:cNvCxnSpPr>
            <p:nvPr/>
          </p:nvCxnSpPr>
          <p:spPr>
            <a:xfrm>
              <a:off x="4619614" y="3893019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5655701" y="403559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80" name="Conector recto 79"/>
            <p:cNvCxnSpPr>
              <a:stCxn id="73" idx="3"/>
              <a:endCxn id="79" idx="0"/>
            </p:cNvCxnSpPr>
            <p:nvPr/>
          </p:nvCxnSpPr>
          <p:spPr>
            <a:xfrm flipH="1">
              <a:off x="5785675" y="3880225"/>
              <a:ext cx="295151" cy="155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/>
            <p:cNvSpPr/>
            <p:nvPr/>
          </p:nvSpPr>
          <p:spPr>
            <a:xfrm>
              <a:off x="6500420" y="403037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82" name="Conector recto 81"/>
            <p:cNvCxnSpPr>
              <a:stCxn id="73" idx="5"/>
              <a:endCxn id="81" idx="0"/>
            </p:cNvCxnSpPr>
            <p:nvPr/>
          </p:nvCxnSpPr>
          <p:spPr>
            <a:xfrm>
              <a:off x="6264637" y="3880225"/>
              <a:ext cx="365757" cy="150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orma libre 5"/>
          <p:cNvSpPr/>
          <p:nvPr/>
        </p:nvSpPr>
        <p:spPr>
          <a:xfrm>
            <a:off x="1464235" y="493063"/>
            <a:ext cx="1299883" cy="224118"/>
          </a:xfrm>
          <a:custGeom>
            <a:avLst/>
            <a:gdLst>
              <a:gd name="connsiteX0" fmla="*/ 0 w 1299883"/>
              <a:gd name="connsiteY0" fmla="*/ 224118 h 224118"/>
              <a:gd name="connsiteX1" fmla="*/ 791883 w 1299883"/>
              <a:gd name="connsiteY1" fmla="*/ 0 h 224118"/>
              <a:gd name="connsiteX2" fmla="*/ 1299883 w 1299883"/>
              <a:gd name="connsiteY2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883" h="224118">
                <a:moveTo>
                  <a:pt x="0" y="224118"/>
                </a:moveTo>
                <a:cubicBezTo>
                  <a:pt x="287618" y="112059"/>
                  <a:pt x="575236" y="0"/>
                  <a:pt x="791883" y="0"/>
                </a:cubicBezTo>
                <a:cubicBezTo>
                  <a:pt x="1008530" y="0"/>
                  <a:pt x="1299883" y="224118"/>
                  <a:pt x="1299883" y="224118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87357"/>
              </p:ext>
            </p:extLst>
          </p:nvPr>
        </p:nvGraphicFramePr>
        <p:xfrm>
          <a:off x="843361" y="1973985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Forma libre 45"/>
          <p:cNvSpPr/>
          <p:nvPr/>
        </p:nvSpPr>
        <p:spPr>
          <a:xfrm>
            <a:off x="926355" y="1735225"/>
            <a:ext cx="537882" cy="238759"/>
          </a:xfrm>
          <a:custGeom>
            <a:avLst/>
            <a:gdLst>
              <a:gd name="connsiteX0" fmla="*/ 0 w 1299883"/>
              <a:gd name="connsiteY0" fmla="*/ 224118 h 224118"/>
              <a:gd name="connsiteX1" fmla="*/ 791883 w 1299883"/>
              <a:gd name="connsiteY1" fmla="*/ 0 h 224118"/>
              <a:gd name="connsiteX2" fmla="*/ 1299883 w 1299883"/>
              <a:gd name="connsiteY2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883" h="224118">
                <a:moveTo>
                  <a:pt x="0" y="224118"/>
                </a:moveTo>
                <a:cubicBezTo>
                  <a:pt x="287618" y="112059"/>
                  <a:pt x="575236" y="0"/>
                  <a:pt x="791883" y="0"/>
                </a:cubicBezTo>
                <a:cubicBezTo>
                  <a:pt x="1008530" y="0"/>
                  <a:pt x="1299883" y="224118"/>
                  <a:pt x="1299883" y="224118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68"/>
          <p:cNvGrpSpPr/>
          <p:nvPr/>
        </p:nvGrpSpPr>
        <p:grpSpPr>
          <a:xfrm>
            <a:off x="4518048" y="1426705"/>
            <a:ext cx="2685996" cy="1068471"/>
            <a:chOff x="3859964" y="312104"/>
            <a:chExt cx="2786722" cy="1177013"/>
          </a:xfrm>
        </p:grpSpPr>
        <p:sp>
          <p:nvSpPr>
            <p:cNvPr id="83" name="Elipse 82"/>
            <p:cNvSpPr/>
            <p:nvPr/>
          </p:nvSpPr>
          <p:spPr>
            <a:xfrm>
              <a:off x="5066282" y="312104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sp>
          <p:nvSpPr>
            <p:cNvPr id="84" name="Elipse 83"/>
            <p:cNvSpPr/>
            <p:nvPr/>
          </p:nvSpPr>
          <p:spPr>
            <a:xfrm>
              <a:off x="4284054" y="73181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cxnSp>
          <p:nvCxnSpPr>
            <p:cNvPr id="85" name="Conector recto 84"/>
            <p:cNvCxnSpPr>
              <a:stCxn id="83" idx="3"/>
              <a:endCxn id="84" idx="0"/>
            </p:cNvCxnSpPr>
            <p:nvPr/>
          </p:nvCxnSpPr>
          <p:spPr>
            <a:xfrm flipH="1">
              <a:off x="4414028" y="585862"/>
              <a:ext cx="690322" cy="145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5929077" y="77878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87" name="Conector recto 86"/>
            <p:cNvCxnSpPr>
              <a:stCxn id="83" idx="5"/>
              <a:endCxn id="86" idx="0"/>
            </p:cNvCxnSpPr>
            <p:nvPr/>
          </p:nvCxnSpPr>
          <p:spPr>
            <a:xfrm>
              <a:off x="5288161" y="585862"/>
              <a:ext cx="770890" cy="19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3859964" y="116838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89" name="Conector recto 88"/>
            <p:cNvCxnSpPr>
              <a:stCxn id="84" idx="3"/>
              <a:endCxn id="88" idx="0"/>
            </p:cNvCxnSpPr>
            <p:nvPr/>
          </p:nvCxnSpPr>
          <p:spPr>
            <a:xfrm flipH="1">
              <a:off x="3989938" y="1005570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/>
            <p:cNvSpPr/>
            <p:nvPr/>
          </p:nvSpPr>
          <p:spPr>
            <a:xfrm>
              <a:off x="4633070" y="115113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91" name="Conector recto 90"/>
            <p:cNvCxnSpPr>
              <a:stCxn id="84" idx="5"/>
              <a:endCxn id="90" idx="0"/>
            </p:cNvCxnSpPr>
            <p:nvPr/>
          </p:nvCxnSpPr>
          <p:spPr>
            <a:xfrm>
              <a:off x="4505933" y="1005570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5542020" y="114815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93" name="Conector recto 92"/>
            <p:cNvCxnSpPr>
              <a:stCxn id="86" idx="3"/>
              <a:endCxn id="92" idx="0"/>
            </p:cNvCxnSpPr>
            <p:nvPr/>
          </p:nvCxnSpPr>
          <p:spPr>
            <a:xfrm flipH="1">
              <a:off x="5671994" y="1052540"/>
              <a:ext cx="295151" cy="95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6386739" y="114292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95" name="Conector recto 94"/>
            <p:cNvCxnSpPr>
              <a:stCxn id="86" idx="5"/>
              <a:endCxn id="94" idx="0"/>
            </p:cNvCxnSpPr>
            <p:nvPr/>
          </p:nvCxnSpPr>
          <p:spPr>
            <a:xfrm>
              <a:off x="6150956" y="1052540"/>
              <a:ext cx="365757" cy="90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echa abajo 8"/>
          <p:cNvSpPr/>
          <p:nvPr/>
        </p:nvSpPr>
        <p:spPr bwMode="auto">
          <a:xfrm>
            <a:off x="2256118" y="1452088"/>
            <a:ext cx="179294" cy="3877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1" name="Conector recto 10"/>
          <p:cNvCxnSpPr/>
          <p:nvPr/>
        </p:nvCxnSpPr>
        <p:spPr bwMode="auto">
          <a:xfrm>
            <a:off x="2360707" y="2760921"/>
            <a:ext cx="0" cy="685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95"/>
          <p:cNvCxnSpPr/>
          <p:nvPr/>
        </p:nvCxnSpPr>
        <p:spPr bwMode="auto">
          <a:xfrm>
            <a:off x="5951759" y="2580410"/>
            <a:ext cx="0" cy="685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97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42246"/>
              </p:ext>
            </p:extLst>
          </p:nvPr>
        </p:nvGraphicFramePr>
        <p:xfrm>
          <a:off x="843360" y="3914287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75122"/>
              </p:ext>
            </p:extLst>
          </p:nvPr>
        </p:nvGraphicFramePr>
        <p:xfrm>
          <a:off x="843360" y="731822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4" y="-27810"/>
            <a:ext cx="3212078" cy="474168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Binary tree – Array 1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92827" y="3446694"/>
            <a:ext cx="2360706" cy="4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 </a:t>
            </a:r>
            <a:r>
              <a:rPr lang="mr-IN" sz="2400" dirty="0">
                <a:latin typeface="Roboto Slab" pitchFamily="2" charset="0"/>
                <a:ea typeface="Roboto Slab" pitchFamily="2" charset="0"/>
              </a:rPr>
              <a:t>–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Array 1</a:t>
            </a:r>
          </a:p>
          <a:p>
            <a:pPr marL="0" indent="0" algn="ctr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algn="ctr"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17367" y="58108"/>
            <a:ext cx="2686677" cy="1308833"/>
            <a:chOff x="3859964" y="312104"/>
            <a:chExt cx="2786722" cy="1177013"/>
          </a:xfrm>
        </p:grpSpPr>
        <p:sp>
          <p:nvSpPr>
            <p:cNvPr id="56" name="Elipse 55"/>
            <p:cNvSpPr/>
            <p:nvPr/>
          </p:nvSpPr>
          <p:spPr>
            <a:xfrm>
              <a:off x="5066282" y="312104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sp>
          <p:nvSpPr>
            <p:cNvPr id="57" name="Elipse 56"/>
            <p:cNvSpPr/>
            <p:nvPr/>
          </p:nvSpPr>
          <p:spPr>
            <a:xfrm>
              <a:off x="4284054" y="73181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58" name="Conector recto 57"/>
            <p:cNvCxnSpPr>
              <a:stCxn id="56" idx="3"/>
              <a:endCxn id="57" idx="0"/>
            </p:cNvCxnSpPr>
            <p:nvPr/>
          </p:nvCxnSpPr>
          <p:spPr>
            <a:xfrm flipH="1">
              <a:off x="4414028" y="585862"/>
              <a:ext cx="690322" cy="145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5929077" y="77878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60" name="Conector recto 59"/>
            <p:cNvCxnSpPr>
              <a:stCxn id="56" idx="5"/>
              <a:endCxn id="59" idx="0"/>
            </p:cNvCxnSpPr>
            <p:nvPr/>
          </p:nvCxnSpPr>
          <p:spPr>
            <a:xfrm>
              <a:off x="5288161" y="585862"/>
              <a:ext cx="770890" cy="19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/>
            <p:cNvSpPr/>
            <p:nvPr/>
          </p:nvSpPr>
          <p:spPr>
            <a:xfrm>
              <a:off x="3859964" y="116838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62" name="Conector recto 61"/>
            <p:cNvCxnSpPr>
              <a:stCxn id="57" idx="3"/>
              <a:endCxn id="61" idx="0"/>
            </p:cNvCxnSpPr>
            <p:nvPr/>
          </p:nvCxnSpPr>
          <p:spPr>
            <a:xfrm flipH="1">
              <a:off x="3989938" y="1005570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4633070" y="115113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cxnSp>
          <p:nvCxnSpPr>
            <p:cNvPr id="64" name="Conector recto 63"/>
            <p:cNvCxnSpPr>
              <a:stCxn id="57" idx="5"/>
              <a:endCxn id="63" idx="0"/>
            </p:cNvCxnSpPr>
            <p:nvPr/>
          </p:nvCxnSpPr>
          <p:spPr>
            <a:xfrm>
              <a:off x="4505933" y="1005570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5542020" y="114815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66" name="Conector recto 65"/>
            <p:cNvCxnSpPr>
              <a:stCxn id="59" idx="3"/>
              <a:endCxn id="65" idx="0"/>
            </p:cNvCxnSpPr>
            <p:nvPr/>
          </p:nvCxnSpPr>
          <p:spPr>
            <a:xfrm flipH="1">
              <a:off x="5671994" y="1052540"/>
              <a:ext cx="295151" cy="95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/>
            <p:cNvSpPr/>
            <p:nvPr/>
          </p:nvSpPr>
          <p:spPr>
            <a:xfrm>
              <a:off x="6386739" y="114292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68" name="Conector recto 67"/>
            <p:cNvCxnSpPr>
              <a:stCxn id="59" idx="5"/>
              <a:endCxn id="67" idx="0"/>
            </p:cNvCxnSpPr>
            <p:nvPr/>
          </p:nvCxnSpPr>
          <p:spPr>
            <a:xfrm>
              <a:off x="6150956" y="1052540"/>
              <a:ext cx="365757" cy="90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/>
          <p:cNvGrpSpPr/>
          <p:nvPr/>
        </p:nvGrpSpPr>
        <p:grpSpPr>
          <a:xfrm>
            <a:off x="4631049" y="3331204"/>
            <a:ext cx="2791417" cy="1149949"/>
            <a:chOff x="3973645" y="3124848"/>
            <a:chExt cx="2786722" cy="1251718"/>
          </a:xfrm>
        </p:grpSpPr>
        <p:sp>
          <p:nvSpPr>
            <p:cNvPr id="70" name="Elipse 69"/>
            <p:cNvSpPr/>
            <p:nvPr/>
          </p:nvSpPr>
          <p:spPr>
            <a:xfrm>
              <a:off x="5179963" y="3124848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sp>
          <p:nvSpPr>
            <p:cNvPr id="71" name="Elipse 70"/>
            <p:cNvSpPr/>
            <p:nvPr/>
          </p:nvSpPr>
          <p:spPr>
            <a:xfrm>
              <a:off x="4397735" y="361926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72" name="Conector recto 71"/>
            <p:cNvCxnSpPr>
              <a:stCxn id="70" idx="3"/>
              <a:endCxn id="71" idx="0"/>
            </p:cNvCxnSpPr>
            <p:nvPr/>
          </p:nvCxnSpPr>
          <p:spPr>
            <a:xfrm flipH="1">
              <a:off x="4527709" y="3398606"/>
              <a:ext cx="690322" cy="220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/>
            <p:cNvSpPr/>
            <p:nvPr/>
          </p:nvSpPr>
          <p:spPr>
            <a:xfrm>
              <a:off x="6042758" y="3606467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74" name="Conector recto 73"/>
            <p:cNvCxnSpPr>
              <a:stCxn id="70" idx="5"/>
              <a:endCxn id="73" idx="0"/>
            </p:cNvCxnSpPr>
            <p:nvPr/>
          </p:nvCxnSpPr>
          <p:spPr>
            <a:xfrm>
              <a:off x="5401842" y="3398606"/>
              <a:ext cx="770890" cy="207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3973645" y="4055838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cxnSp>
          <p:nvCxnSpPr>
            <p:cNvPr id="76" name="Conector recto 75"/>
            <p:cNvCxnSpPr>
              <a:stCxn id="71" idx="3"/>
              <a:endCxn id="75" idx="0"/>
            </p:cNvCxnSpPr>
            <p:nvPr/>
          </p:nvCxnSpPr>
          <p:spPr>
            <a:xfrm flipH="1">
              <a:off x="4103619" y="3893019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4746751" y="403858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78" name="Conector recto 77"/>
            <p:cNvCxnSpPr>
              <a:stCxn id="71" idx="5"/>
              <a:endCxn id="77" idx="0"/>
            </p:cNvCxnSpPr>
            <p:nvPr/>
          </p:nvCxnSpPr>
          <p:spPr>
            <a:xfrm>
              <a:off x="4619614" y="3893019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5655701" y="403559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80" name="Conector recto 79"/>
            <p:cNvCxnSpPr>
              <a:stCxn id="73" idx="3"/>
              <a:endCxn id="79" idx="0"/>
            </p:cNvCxnSpPr>
            <p:nvPr/>
          </p:nvCxnSpPr>
          <p:spPr>
            <a:xfrm flipH="1">
              <a:off x="5785675" y="3880225"/>
              <a:ext cx="295151" cy="1553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/>
            <p:cNvSpPr/>
            <p:nvPr/>
          </p:nvSpPr>
          <p:spPr>
            <a:xfrm>
              <a:off x="6500420" y="403037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82" name="Conector recto 81"/>
            <p:cNvCxnSpPr>
              <a:stCxn id="73" idx="5"/>
              <a:endCxn id="81" idx="0"/>
            </p:cNvCxnSpPr>
            <p:nvPr/>
          </p:nvCxnSpPr>
          <p:spPr>
            <a:xfrm>
              <a:off x="6264637" y="3880225"/>
              <a:ext cx="365757" cy="150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0" y="4693836"/>
            <a:ext cx="9144000" cy="474168"/>
          </a:xfrm>
          <a:prstGeom prst="rect">
            <a:avLst/>
          </a:prstGeom>
          <a:solidFill>
            <a:schemeClr val="accent5"/>
          </a:solidFill>
          <a:ln>
            <a:noFill/>
            <a:prstDash val="solid"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 PLACE ALGORITHM</a:t>
            </a:r>
          </a:p>
          <a:p>
            <a:pPr marL="0" indent="0">
              <a:buClrTx/>
              <a:buFont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6" name="Forma libre 5"/>
          <p:cNvSpPr/>
          <p:nvPr/>
        </p:nvSpPr>
        <p:spPr>
          <a:xfrm>
            <a:off x="1464235" y="493063"/>
            <a:ext cx="1299883" cy="224118"/>
          </a:xfrm>
          <a:custGeom>
            <a:avLst/>
            <a:gdLst>
              <a:gd name="connsiteX0" fmla="*/ 0 w 1299883"/>
              <a:gd name="connsiteY0" fmla="*/ 224118 h 224118"/>
              <a:gd name="connsiteX1" fmla="*/ 791883 w 1299883"/>
              <a:gd name="connsiteY1" fmla="*/ 0 h 224118"/>
              <a:gd name="connsiteX2" fmla="*/ 1299883 w 1299883"/>
              <a:gd name="connsiteY2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883" h="224118">
                <a:moveTo>
                  <a:pt x="0" y="224118"/>
                </a:moveTo>
                <a:cubicBezTo>
                  <a:pt x="287618" y="112059"/>
                  <a:pt x="575236" y="0"/>
                  <a:pt x="791883" y="0"/>
                </a:cubicBezTo>
                <a:cubicBezTo>
                  <a:pt x="1008530" y="0"/>
                  <a:pt x="1299883" y="224118"/>
                  <a:pt x="1299883" y="224118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02470"/>
              </p:ext>
            </p:extLst>
          </p:nvPr>
        </p:nvGraphicFramePr>
        <p:xfrm>
          <a:off x="843361" y="1973985"/>
          <a:ext cx="3026121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[0]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[1]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[2]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[3]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[4]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[5]</a:t>
                      </a:r>
                    </a:p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  <a:cs typeface="ＭＳ Ｐゴシック" charset="0"/>
                        </a:rPr>
                        <a:t>[6]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Forma libre 45"/>
          <p:cNvSpPr/>
          <p:nvPr/>
        </p:nvSpPr>
        <p:spPr>
          <a:xfrm>
            <a:off x="926355" y="1735225"/>
            <a:ext cx="537882" cy="238759"/>
          </a:xfrm>
          <a:custGeom>
            <a:avLst/>
            <a:gdLst>
              <a:gd name="connsiteX0" fmla="*/ 0 w 1299883"/>
              <a:gd name="connsiteY0" fmla="*/ 224118 h 224118"/>
              <a:gd name="connsiteX1" fmla="*/ 791883 w 1299883"/>
              <a:gd name="connsiteY1" fmla="*/ 0 h 224118"/>
              <a:gd name="connsiteX2" fmla="*/ 1299883 w 1299883"/>
              <a:gd name="connsiteY2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883" h="224118">
                <a:moveTo>
                  <a:pt x="0" y="224118"/>
                </a:moveTo>
                <a:cubicBezTo>
                  <a:pt x="287618" y="112059"/>
                  <a:pt x="575236" y="0"/>
                  <a:pt x="791883" y="0"/>
                </a:cubicBezTo>
                <a:cubicBezTo>
                  <a:pt x="1008530" y="0"/>
                  <a:pt x="1299883" y="224118"/>
                  <a:pt x="1299883" y="224118"/>
                </a:cubicBezTo>
              </a:path>
            </a:pathLst>
          </a:custGeom>
          <a:ln w="28575" cmpd="sng">
            <a:solidFill>
              <a:schemeClr val="accent1">
                <a:lumMod val="50000"/>
              </a:schemeClr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69" name="Agrupar 68"/>
          <p:cNvGrpSpPr/>
          <p:nvPr/>
        </p:nvGrpSpPr>
        <p:grpSpPr>
          <a:xfrm>
            <a:off x="4518048" y="1426705"/>
            <a:ext cx="2685996" cy="1068471"/>
            <a:chOff x="3859964" y="312104"/>
            <a:chExt cx="2786722" cy="1177013"/>
          </a:xfrm>
        </p:grpSpPr>
        <p:sp>
          <p:nvSpPr>
            <p:cNvPr id="83" name="Elipse 82"/>
            <p:cNvSpPr/>
            <p:nvPr/>
          </p:nvSpPr>
          <p:spPr>
            <a:xfrm>
              <a:off x="5066282" y="312104"/>
              <a:ext cx="259947" cy="32072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23</a:t>
              </a:r>
            </a:p>
          </p:txBody>
        </p:sp>
        <p:sp>
          <p:nvSpPr>
            <p:cNvPr id="84" name="Elipse 83"/>
            <p:cNvSpPr/>
            <p:nvPr/>
          </p:nvSpPr>
          <p:spPr>
            <a:xfrm>
              <a:off x="4284054" y="73181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89</a:t>
              </a:r>
            </a:p>
          </p:txBody>
        </p:sp>
        <p:cxnSp>
          <p:nvCxnSpPr>
            <p:cNvPr id="85" name="Conector recto 84"/>
            <p:cNvCxnSpPr>
              <a:stCxn id="83" idx="3"/>
              <a:endCxn id="84" idx="0"/>
            </p:cNvCxnSpPr>
            <p:nvPr/>
          </p:nvCxnSpPr>
          <p:spPr>
            <a:xfrm flipH="1">
              <a:off x="4414028" y="585862"/>
              <a:ext cx="690322" cy="145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5929077" y="77878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79</a:t>
              </a:r>
            </a:p>
          </p:txBody>
        </p:sp>
        <p:cxnSp>
          <p:nvCxnSpPr>
            <p:cNvPr id="87" name="Conector recto 86"/>
            <p:cNvCxnSpPr>
              <a:stCxn id="83" idx="5"/>
              <a:endCxn id="86" idx="0"/>
            </p:cNvCxnSpPr>
            <p:nvPr/>
          </p:nvCxnSpPr>
          <p:spPr>
            <a:xfrm>
              <a:off x="5288161" y="585862"/>
              <a:ext cx="770890" cy="192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3859964" y="1168389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14</a:t>
              </a:r>
            </a:p>
          </p:txBody>
        </p:sp>
        <p:cxnSp>
          <p:nvCxnSpPr>
            <p:cNvPr id="89" name="Conector recto 88"/>
            <p:cNvCxnSpPr>
              <a:stCxn id="84" idx="3"/>
              <a:endCxn id="88" idx="0"/>
            </p:cNvCxnSpPr>
            <p:nvPr/>
          </p:nvCxnSpPr>
          <p:spPr>
            <a:xfrm flipH="1">
              <a:off x="3989938" y="1005570"/>
              <a:ext cx="332184" cy="16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/>
            <p:cNvSpPr/>
            <p:nvPr/>
          </p:nvSpPr>
          <p:spPr>
            <a:xfrm>
              <a:off x="4633070" y="1151132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67</a:t>
              </a:r>
            </a:p>
          </p:txBody>
        </p:sp>
        <p:cxnSp>
          <p:nvCxnSpPr>
            <p:cNvPr id="91" name="Conector recto 90"/>
            <p:cNvCxnSpPr>
              <a:stCxn id="84" idx="5"/>
              <a:endCxn id="90" idx="0"/>
            </p:cNvCxnSpPr>
            <p:nvPr/>
          </p:nvCxnSpPr>
          <p:spPr>
            <a:xfrm>
              <a:off x="4505933" y="1005570"/>
              <a:ext cx="257111" cy="145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/>
            <p:cNvSpPr/>
            <p:nvPr/>
          </p:nvSpPr>
          <p:spPr>
            <a:xfrm>
              <a:off x="5542020" y="1148150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54</a:t>
              </a:r>
            </a:p>
          </p:txBody>
        </p:sp>
        <p:cxnSp>
          <p:nvCxnSpPr>
            <p:cNvPr id="93" name="Conector recto 92"/>
            <p:cNvCxnSpPr>
              <a:stCxn id="86" idx="3"/>
              <a:endCxn id="92" idx="0"/>
            </p:cNvCxnSpPr>
            <p:nvPr/>
          </p:nvCxnSpPr>
          <p:spPr>
            <a:xfrm flipH="1">
              <a:off x="5671994" y="1052540"/>
              <a:ext cx="295151" cy="95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6386739" y="1142921"/>
              <a:ext cx="259947" cy="320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  <a:latin typeface="Roboto Slab" pitchFamily="2" charset="0"/>
                  <a:ea typeface="Roboto Slab" pitchFamily="2" charset="0"/>
                  <a:cs typeface="ＭＳ Ｐゴシック" charset="0"/>
                </a:rPr>
                <a:t>31</a:t>
              </a:r>
            </a:p>
          </p:txBody>
        </p:sp>
        <p:cxnSp>
          <p:nvCxnSpPr>
            <p:cNvPr id="95" name="Conector recto 94"/>
            <p:cNvCxnSpPr>
              <a:stCxn id="86" idx="5"/>
              <a:endCxn id="94" idx="0"/>
            </p:cNvCxnSpPr>
            <p:nvPr/>
          </p:nvCxnSpPr>
          <p:spPr>
            <a:xfrm>
              <a:off x="6150956" y="1052540"/>
              <a:ext cx="365757" cy="903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echa abajo 8"/>
          <p:cNvSpPr/>
          <p:nvPr/>
        </p:nvSpPr>
        <p:spPr bwMode="auto">
          <a:xfrm>
            <a:off x="2256118" y="1452088"/>
            <a:ext cx="179294" cy="3877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1" name="Conector recto 10"/>
          <p:cNvCxnSpPr/>
          <p:nvPr/>
        </p:nvCxnSpPr>
        <p:spPr bwMode="auto">
          <a:xfrm>
            <a:off x="2360707" y="2760921"/>
            <a:ext cx="0" cy="685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95"/>
          <p:cNvCxnSpPr/>
          <p:nvPr/>
        </p:nvCxnSpPr>
        <p:spPr bwMode="auto">
          <a:xfrm>
            <a:off x="5951759" y="2580410"/>
            <a:ext cx="0" cy="68577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573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12505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5435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4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28653"/>
            <a:ext cx="519581" cy="46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28653"/>
            <a:ext cx="506743" cy="4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474262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42459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6748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4559442" y="2083453"/>
            <a:ext cx="2839770" cy="190730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9794" y="1856559"/>
            <a:ext cx="347810" cy="300373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7938" y="2599896"/>
            <a:ext cx="347810" cy="300373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60803" y="2611881"/>
            <a:ext cx="257686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8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97672" y="1863462"/>
            <a:ext cx="253853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15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170431" y="2599896"/>
            <a:ext cx="347810" cy="300373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36838" y="2611881"/>
            <a:ext cx="225969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7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603681" y="1467635"/>
            <a:ext cx="347810" cy="300373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98770" y="1470002"/>
            <a:ext cx="255461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29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064180" y="2604650"/>
            <a:ext cx="347810" cy="300373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497095" y="1862112"/>
            <a:ext cx="347810" cy="300373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591797" y="1874101"/>
            <a:ext cx="310092" cy="36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20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61256" y="2600256"/>
            <a:ext cx="347810" cy="300373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59100" y="924268"/>
            <a:ext cx="584729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n-GB" sz="12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672322" y="1339331"/>
            <a:ext cx="196795" cy="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2039941" y="1617822"/>
            <a:ext cx="587459" cy="3889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  <a:endCxn id="91" idx="0"/>
          </p:cNvCxnSpPr>
          <p:nvPr/>
        </p:nvCxnSpPr>
        <p:spPr bwMode="auto">
          <a:xfrm>
            <a:off x="2927773" y="1617822"/>
            <a:ext cx="593042" cy="3944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Conector recto de flecha 97"/>
          <p:cNvCxnSpPr/>
          <p:nvPr/>
        </p:nvCxnSpPr>
        <p:spPr bwMode="auto">
          <a:xfrm flipH="1">
            <a:off x="1384114" y="2199890"/>
            <a:ext cx="412201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Conector recto de flecha 98"/>
          <p:cNvCxnSpPr>
            <a:endCxn id="83" idx="3"/>
          </p:cNvCxnSpPr>
          <p:nvPr/>
        </p:nvCxnSpPr>
        <p:spPr bwMode="auto">
          <a:xfrm>
            <a:off x="1928060" y="2199890"/>
            <a:ext cx="416278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4408" y="2616642"/>
            <a:ext cx="376156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13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976987" y="2612243"/>
            <a:ext cx="418157" cy="38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17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119283" y="3284979"/>
            <a:ext cx="347810" cy="300373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85690" y="3296964"/>
            <a:ext cx="148027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5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739982" y="2205443"/>
            <a:ext cx="416278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3172532" y="2205443"/>
            <a:ext cx="412201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291656" y="2915167"/>
            <a:ext cx="92457" cy="3710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62933" y="3272466"/>
            <a:ext cx="347810" cy="300373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86652" y="3319307"/>
            <a:ext cx="257686" cy="27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3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419656" y="3284199"/>
            <a:ext cx="347810" cy="300373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43729" y="3293219"/>
            <a:ext cx="289784" cy="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1499573" y="2914352"/>
            <a:ext cx="92457" cy="3710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2236838" y="2890165"/>
            <a:ext cx="92457" cy="3710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785314" y="981313"/>
            <a:ext cx="2444404" cy="960956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210257" y="968866"/>
              <a:ext cx="1162712" cy="49244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 defTabSz="685800"/>
              <a:r>
                <a:rPr lang="en-GB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60" y="591011"/>
              <a:ext cx="1493379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 defTabSz="685800"/>
              <a:r>
                <a:rPr lang="en-GB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The Heap</a:t>
              </a:r>
            </a:p>
          </p:txBody>
        </p:sp>
      </p:grpSp>
      <p:cxnSp>
        <p:nvCxnSpPr>
          <p:cNvPr id="4" name="Conector recto 3"/>
          <p:cNvCxnSpPr/>
          <p:nvPr/>
        </p:nvCxnSpPr>
        <p:spPr bwMode="auto">
          <a:xfrm>
            <a:off x="6014604" y="2083453"/>
            <a:ext cx="0" cy="19073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97557" y="2101094"/>
            <a:ext cx="1049481" cy="38892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685800">
              <a:buClrTx/>
              <a:buNone/>
            </a:pPr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Max-Heap</a:t>
            </a:r>
            <a:endParaRPr lang="en-GB" sz="13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28906" y="2083454"/>
            <a:ext cx="1049481" cy="38892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685800">
              <a:buClrTx/>
              <a:buNone/>
            </a:pPr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Min-Heap</a:t>
            </a:r>
            <a:endParaRPr lang="en-GB" sz="13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653884" y="2527615"/>
            <a:ext cx="1296417" cy="24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685800">
              <a:buClrTx/>
              <a:buNone/>
            </a:pPr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Parent value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50" name="Imagen 4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699422" y="3511079"/>
            <a:ext cx="347810" cy="300373"/>
          </a:xfrm>
          <a:prstGeom prst="rect">
            <a:avLst/>
          </a:prstGeom>
        </p:spPr>
      </p:pic>
      <p:pic>
        <p:nvPicPr>
          <p:cNvPr id="51" name="Imagen 5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132338" y="2768541"/>
            <a:ext cx="347810" cy="300373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27040" y="2780530"/>
            <a:ext cx="310092" cy="36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20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53" name="Imagen 5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596498" y="3506685"/>
            <a:ext cx="347810" cy="300373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729650" y="3523071"/>
            <a:ext cx="376156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13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12229" y="3509852"/>
            <a:ext cx="418157" cy="38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17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56" name="Conector recto de flecha 55"/>
          <p:cNvCxnSpPr/>
          <p:nvPr/>
        </p:nvCxnSpPr>
        <p:spPr bwMode="auto">
          <a:xfrm>
            <a:off x="5375224" y="3111872"/>
            <a:ext cx="416278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ector recto de flecha 56"/>
          <p:cNvCxnSpPr/>
          <p:nvPr/>
        </p:nvCxnSpPr>
        <p:spPr bwMode="auto">
          <a:xfrm flipH="1">
            <a:off x="4807774" y="3111872"/>
            <a:ext cx="412201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ángulo 7"/>
          <p:cNvSpPr/>
          <p:nvPr/>
        </p:nvSpPr>
        <p:spPr>
          <a:xfrm>
            <a:off x="4973336" y="3470150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algn="ctr" defTabSz="685800"/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values</a:t>
            </a:r>
            <a:endParaRPr lang="en-GB" sz="1050" dirty="0">
              <a:solidFill>
                <a:srgbClr val="000000"/>
              </a:solidFill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030385" y="2540536"/>
            <a:ext cx="1296417" cy="24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685800">
              <a:buClrTx/>
              <a:buNone/>
            </a:pPr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Parent value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59" name="Imagen 5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075922" y="3524000"/>
            <a:ext cx="347810" cy="300373"/>
          </a:xfrm>
          <a:prstGeom prst="rect">
            <a:avLst/>
          </a:prstGeom>
        </p:spPr>
      </p:pic>
      <p:pic>
        <p:nvPicPr>
          <p:cNvPr id="60" name="Imagen 5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08838" y="2781462"/>
            <a:ext cx="347810" cy="300373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603540" y="2793451"/>
            <a:ext cx="310092" cy="36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13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pic>
        <p:nvPicPr>
          <p:cNvPr id="62" name="Imagen 61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972999" y="3519606"/>
            <a:ext cx="347810" cy="300373"/>
          </a:xfrm>
          <a:prstGeom prst="rect">
            <a:avLst/>
          </a:prstGeom>
        </p:spPr>
      </p:pic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106151" y="3535992"/>
            <a:ext cx="376156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20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988729" y="3522773"/>
            <a:ext cx="418157" cy="38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685800">
              <a:buClrTx/>
              <a:buNone/>
            </a:pPr>
            <a:r>
              <a:rPr lang="es-ES_tradnl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17</a:t>
            </a:r>
            <a:endParaRPr lang="en-GB" sz="1050" dirty="0">
              <a:solidFill>
                <a:srgbClr val="000000"/>
              </a:solidFill>
              <a:latin typeface="Georgia"/>
              <a:ea typeface="ＭＳ Ｐゴシック"/>
            </a:endParaRPr>
          </a:p>
        </p:txBody>
      </p:sp>
      <p:cxnSp>
        <p:nvCxnSpPr>
          <p:cNvPr id="65" name="Conector recto de flecha 64"/>
          <p:cNvCxnSpPr/>
          <p:nvPr/>
        </p:nvCxnSpPr>
        <p:spPr bwMode="auto">
          <a:xfrm>
            <a:off x="6751725" y="3124793"/>
            <a:ext cx="416278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ector recto de flecha 65"/>
          <p:cNvCxnSpPr/>
          <p:nvPr/>
        </p:nvCxnSpPr>
        <p:spPr bwMode="auto">
          <a:xfrm flipH="1">
            <a:off x="6184275" y="3124793"/>
            <a:ext cx="412201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ángulo 66"/>
          <p:cNvSpPr/>
          <p:nvPr/>
        </p:nvSpPr>
        <p:spPr>
          <a:xfrm>
            <a:off x="6349836" y="3483071"/>
            <a:ext cx="69602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children </a:t>
            </a:r>
          </a:p>
          <a:p>
            <a:pPr algn="ctr" defTabSz="685800"/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values</a:t>
            </a:r>
            <a:endParaRPr lang="en-GB" sz="1050" dirty="0">
              <a:solidFill>
                <a:srgbClr val="000000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 rot="13500000">
            <a:off x="5536551" y="3065576"/>
            <a:ext cx="2856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0" name="Rectángulo 69"/>
          <p:cNvSpPr/>
          <p:nvPr/>
        </p:nvSpPr>
        <p:spPr>
          <a:xfrm rot="18900000">
            <a:off x="4783345" y="2999037"/>
            <a:ext cx="2856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&lt;</a:t>
            </a:r>
          </a:p>
        </p:txBody>
      </p:sp>
      <p:sp>
        <p:nvSpPr>
          <p:cNvPr id="71" name="Rectángulo 70"/>
          <p:cNvSpPr/>
          <p:nvPr/>
        </p:nvSpPr>
        <p:spPr>
          <a:xfrm rot="13500000">
            <a:off x="6910256" y="3126960"/>
            <a:ext cx="2856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72" name="Rectángulo 71"/>
          <p:cNvSpPr/>
          <p:nvPr/>
        </p:nvSpPr>
        <p:spPr>
          <a:xfrm rot="18900000">
            <a:off x="6157050" y="3060421"/>
            <a:ext cx="2856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/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C248AB-7F20-124E-AC7F-E64B0C72063D}"/>
              </a:ext>
            </a:extLst>
          </p:cNvPr>
          <p:cNvSpPr txBox="1"/>
          <p:nvPr/>
        </p:nvSpPr>
        <p:spPr>
          <a:xfrm>
            <a:off x="1164777" y="3766913"/>
            <a:ext cx="286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000000"/>
                </a:solidFill>
              </a:rPr>
              <a:t>Let’s look this tree and check if it satisfies the heap property!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30FBF-3E61-D448-9828-61108B409553}"/>
              </a:ext>
            </a:extLst>
          </p:cNvPr>
          <p:cNvSpPr txBox="1"/>
          <p:nvPr/>
        </p:nvSpPr>
        <p:spPr>
          <a:xfrm>
            <a:off x="604434" y="4029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2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59146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54354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4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28653"/>
            <a:ext cx="519581" cy="46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28653"/>
            <a:ext cx="506743" cy="4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474262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42459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221298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1459204" y="3092824"/>
            <a:ext cx="2641409" cy="82176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62890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5435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4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28653"/>
            <a:ext cx="519581" cy="46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28653"/>
            <a:ext cx="506743" cy="4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474262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42459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160157" y="3296155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Font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Leaves are already heaps</a:t>
            </a:r>
          </a:p>
        </p:txBody>
      </p:sp>
    </p:spTree>
    <p:extLst>
      <p:ext uri="{BB962C8B-B14F-4D97-AF65-F5344CB8AC3E}">
        <p14:creationId xmlns:p14="http://schemas.microsoft.com/office/powerpoint/2010/main" val="161010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1459204" y="3092824"/>
            <a:ext cx="2641409" cy="82176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39992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5435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4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28653"/>
            <a:ext cx="519581" cy="46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28653"/>
            <a:ext cx="506743" cy="4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474262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160157" y="3296155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Font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Leaves are already heaps</a:t>
            </a: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1459204" y="2805173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Flecha arriba 5"/>
          <p:cNvSpPr/>
          <p:nvPr/>
        </p:nvSpPr>
        <p:spPr bwMode="auto">
          <a:xfrm>
            <a:off x="7181750" y="533226"/>
            <a:ext cx="248969" cy="213251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7430719" y="1138853"/>
            <a:ext cx="1713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ClrTx/>
              <a:buFontTx/>
              <a:buNone/>
            </a:pPr>
            <a:r>
              <a:rPr lang="en-GB" sz="2400" dirty="0" err="1">
                <a:latin typeface="Roboto Slab" pitchFamily="2" charset="0"/>
                <a:ea typeface="Roboto Slab" pitchFamily="2" charset="0"/>
              </a:rPr>
              <a:t>Heapify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bottom-up</a:t>
            </a:r>
          </a:p>
        </p:txBody>
      </p:sp>
    </p:spTree>
    <p:extLst>
      <p:ext uri="{BB962C8B-B14F-4D97-AF65-F5344CB8AC3E}">
        <p14:creationId xmlns:p14="http://schemas.microsoft.com/office/powerpoint/2010/main" val="49034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94488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5435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4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28653"/>
            <a:ext cx="519581" cy="46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28653"/>
            <a:ext cx="506743" cy="4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474262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1459204" y="2805173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889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78739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5435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4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28653"/>
            <a:ext cx="519581" cy="467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28653"/>
            <a:ext cx="506743" cy="4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474262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1459204" y="2805173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895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56520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519085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5" name="Conector recto 4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325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08008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519085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557036" y="1554352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00291" y="2296405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sp>
        <p:nvSpPr>
          <p:cNvPr id="2" name="Forma libre 1"/>
          <p:cNvSpPr/>
          <p:nvPr/>
        </p:nvSpPr>
        <p:spPr>
          <a:xfrm>
            <a:off x="5871882" y="1673412"/>
            <a:ext cx="663289" cy="597647"/>
          </a:xfrm>
          <a:custGeom>
            <a:avLst/>
            <a:gdLst>
              <a:gd name="connsiteX0" fmla="*/ 0 w 663289"/>
              <a:gd name="connsiteY0" fmla="*/ 0 h 597647"/>
              <a:gd name="connsiteX1" fmla="*/ 612589 w 663289"/>
              <a:gd name="connsiteY1" fmla="*/ 134470 h 597647"/>
              <a:gd name="connsiteX2" fmla="*/ 627530 w 663289"/>
              <a:gd name="connsiteY2" fmla="*/ 597647 h 59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289" h="597647">
                <a:moveTo>
                  <a:pt x="0" y="0"/>
                </a:moveTo>
                <a:cubicBezTo>
                  <a:pt x="254000" y="17431"/>
                  <a:pt x="508001" y="34862"/>
                  <a:pt x="612589" y="134470"/>
                </a:cubicBezTo>
                <a:cubicBezTo>
                  <a:pt x="717177" y="234078"/>
                  <a:pt x="627530" y="597647"/>
                  <a:pt x="627530" y="597647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2978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42997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519085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198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28781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519085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484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2824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78355" y="1519085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0933" y="2330769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2193308" y="1688353"/>
            <a:ext cx="720221" cy="687294"/>
          </a:xfrm>
          <a:custGeom>
            <a:avLst/>
            <a:gdLst>
              <a:gd name="connsiteX0" fmla="*/ 107633 w 720221"/>
              <a:gd name="connsiteY0" fmla="*/ 687294 h 687294"/>
              <a:gd name="connsiteX1" fmla="*/ 47868 w 720221"/>
              <a:gd name="connsiteY1" fmla="*/ 164353 h 687294"/>
              <a:gd name="connsiteX2" fmla="*/ 720221 w 720221"/>
              <a:gd name="connsiteY2" fmla="*/ 0 h 68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1" h="687294">
                <a:moveTo>
                  <a:pt x="107633" y="687294"/>
                </a:moveTo>
                <a:cubicBezTo>
                  <a:pt x="26701" y="483098"/>
                  <a:pt x="-54230" y="278902"/>
                  <a:pt x="47868" y="164353"/>
                </a:cubicBezTo>
                <a:cubicBezTo>
                  <a:pt x="149966" y="49804"/>
                  <a:pt x="720221" y="0"/>
                  <a:pt x="720221" y="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2"/>
          <p:cNvSpPr/>
          <p:nvPr/>
        </p:nvSpPr>
        <p:spPr bwMode="auto">
          <a:xfrm>
            <a:off x="1126084" y="1201561"/>
            <a:ext cx="3525160" cy="1695629"/>
          </a:xfrm>
          <a:prstGeom prst="triangle">
            <a:avLst/>
          </a:prstGeom>
          <a:solidFill>
            <a:schemeClr val="accent5">
              <a:alpha val="42000"/>
            </a:scheme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79" name="Imagen 78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090791" y="1856559"/>
            <a:ext cx="347810" cy="300373"/>
          </a:xfrm>
          <a:prstGeom prst="rect">
            <a:avLst/>
          </a:prstGeom>
        </p:spPr>
      </p:pic>
      <p:pic>
        <p:nvPicPr>
          <p:cNvPr id="80" name="Imagen 7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543102" y="2599896"/>
            <a:ext cx="347810" cy="300373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594554" y="2600047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8</a:t>
            </a:r>
            <a:endParaRPr lang="en-GB" sz="1050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37256" y="1857545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15</a:t>
            </a:r>
            <a:endParaRPr lang="en-GB" sz="1050" dirty="0"/>
          </a:p>
        </p:txBody>
      </p:sp>
      <p:pic>
        <p:nvPicPr>
          <p:cNvPr id="83" name="Imagen 8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72594" y="2589313"/>
            <a:ext cx="347810" cy="300373"/>
          </a:xfrm>
          <a:prstGeom prst="rect">
            <a:avLst/>
          </a:pr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21253" y="2589464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7</a:t>
            </a:r>
            <a:endParaRPr lang="en-GB" sz="1050" dirty="0"/>
          </a:p>
        </p:txBody>
      </p:sp>
      <p:pic>
        <p:nvPicPr>
          <p:cNvPr id="85" name="Imagen 8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656597" y="1467635"/>
            <a:ext cx="347810" cy="300373"/>
          </a:xfrm>
          <a:prstGeom prst="rect">
            <a:avLst/>
          </a:prstGeom>
        </p:spPr>
      </p:pic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03980" y="1470001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29</a:t>
            </a:r>
            <a:endParaRPr lang="en-GB" sz="1050" dirty="0"/>
          </a:p>
        </p:txBody>
      </p:sp>
      <p:pic>
        <p:nvPicPr>
          <p:cNvPr id="87" name="Imagen 8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94848" y="2594067"/>
            <a:ext cx="347810" cy="300373"/>
          </a:xfrm>
          <a:prstGeom prst="rect">
            <a:avLst/>
          </a:prstGeom>
        </p:spPr>
      </p:pic>
      <p:pic>
        <p:nvPicPr>
          <p:cNvPr id="91" name="Imagen 90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264264" y="1862112"/>
            <a:ext cx="347810" cy="300373"/>
          </a:xfrm>
          <a:prstGeom prst="rect">
            <a:avLst/>
          </a:prstGeom>
        </p:spPr>
      </p:pic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17554" y="1862266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20</a:t>
            </a:r>
            <a:endParaRPr lang="en-GB" sz="1050" dirty="0"/>
          </a:p>
        </p:txBody>
      </p:sp>
      <p:pic>
        <p:nvPicPr>
          <p:cNvPr id="93" name="Imagen 9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3961256" y="2600256"/>
            <a:ext cx="347810" cy="300373"/>
          </a:xfrm>
          <a:prstGeom prst="rect">
            <a:avLst/>
          </a:prstGeom>
        </p:spPr>
      </p:pic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22600" y="924268"/>
            <a:ext cx="584729" cy="3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n-GB" sz="1200" dirty="0">
                <a:latin typeface="Roboto Slab" pitchFamily="2" charset="0"/>
                <a:ea typeface="Roboto Slab" pitchFamily="2" charset="0"/>
              </a:rPr>
              <a:t>root</a:t>
            </a:r>
            <a:endParaRPr lang="en-GB" sz="1200" dirty="0"/>
          </a:p>
        </p:txBody>
      </p:sp>
      <p:cxnSp>
        <p:nvCxnSpPr>
          <p:cNvPr id="95" name="Conector recto de flecha 94"/>
          <p:cNvCxnSpPr/>
          <p:nvPr/>
        </p:nvCxnSpPr>
        <p:spPr bwMode="auto">
          <a:xfrm rot="5400000" flipV="1">
            <a:off x="2735821" y="1339331"/>
            <a:ext cx="196795" cy="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Conector recto de flecha 95"/>
          <p:cNvCxnSpPr>
            <a:stCxn id="85" idx="0"/>
          </p:cNvCxnSpPr>
          <p:nvPr/>
        </p:nvCxnSpPr>
        <p:spPr bwMode="auto">
          <a:xfrm flipH="1">
            <a:off x="2347915" y="1617821"/>
            <a:ext cx="332402" cy="2397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Conector recto de flecha 96"/>
          <p:cNvCxnSpPr>
            <a:stCxn id="85" idx="2"/>
          </p:cNvCxnSpPr>
          <p:nvPr/>
        </p:nvCxnSpPr>
        <p:spPr bwMode="auto">
          <a:xfrm>
            <a:off x="2980689" y="1617822"/>
            <a:ext cx="360210" cy="2444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42823" y="2600141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13</a:t>
            </a:r>
            <a:endParaRPr lang="en-GB" sz="1050" dirty="0"/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012481" y="2600408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4290" rIns="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17</a:t>
            </a:r>
            <a:endParaRPr lang="en-GB" sz="1050" dirty="0"/>
          </a:p>
        </p:txBody>
      </p:sp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405030" y="3284979"/>
            <a:ext cx="347810" cy="300373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53688" y="3291046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5</a:t>
            </a:r>
            <a:endParaRPr lang="en-GB" sz="1050" dirty="0"/>
          </a:p>
        </p:txBody>
      </p:sp>
      <p:cxnSp>
        <p:nvCxnSpPr>
          <p:cNvPr id="44" name="Conector recto de flecha 43"/>
          <p:cNvCxnSpPr/>
          <p:nvPr/>
        </p:nvCxnSpPr>
        <p:spPr bwMode="auto">
          <a:xfrm>
            <a:off x="3612983" y="2205443"/>
            <a:ext cx="416278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ector recto de flecha 44"/>
          <p:cNvCxnSpPr/>
          <p:nvPr/>
        </p:nvCxnSpPr>
        <p:spPr bwMode="auto">
          <a:xfrm flipH="1">
            <a:off x="3045533" y="2205443"/>
            <a:ext cx="412201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Conector recto de flecha 45"/>
          <p:cNvCxnSpPr/>
          <p:nvPr/>
        </p:nvCxnSpPr>
        <p:spPr bwMode="auto">
          <a:xfrm flipH="1">
            <a:off x="1577404" y="2915167"/>
            <a:ext cx="92457" cy="3710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422763" y="3283049"/>
            <a:ext cx="347810" cy="300373"/>
          </a:xfrm>
          <a:prstGeom prst="rect">
            <a:avLst/>
          </a:prstGeom>
        </p:spPr>
      </p:pic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0145" y="3288472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3</a:t>
            </a:r>
            <a:endParaRPr lang="en-GB" sz="1050" dirty="0"/>
          </a:p>
        </p:txBody>
      </p:sp>
      <p:pic>
        <p:nvPicPr>
          <p:cNvPr id="36" name="Imagen 3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705404" y="3284199"/>
            <a:ext cx="347810" cy="300373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753141" y="3287301"/>
            <a:ext cx="237600" cy="297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None/>
            </a:pPr>
            <a:r>
              <a:rPr lang="es-ES_tradnl" sz="1050" dirty="0">
                <a:latin typeface="Roboto Slab" pitchFamily="2" charset="0"/>
                <a:ea typeface="Roboto Slab" pitchFamily="2" charset="0"/>
              </a:rPr>
              <a:t>2</a:t>
            </a:r>
            <a:endParaRPr lang="en-GB" sz="1050" dirty="0"/>
          </a:p>
        </p:txBody>
      </p:sp>
      <p:cxnSp>
        <p:nvCxnSpPr>
          <p:cNvPr id="42" name="Conector recto de flecha 41"/>
          <p:cNvCxnSpPr/>
          <p:nvPr/>
        </p:nvCxnSpPr>
        <p:spPr bwMode="auto">
          <a:xfrm>
            <a:off x="1785320" y="2914352"/>
            <a:ext cx="92457" cy="3710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flipH="1">
            <a:off x="2596668" y="2890165"/>
            <a:ext cx="92457" cy="3710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4785314" y="981313"/>
            <a:ext cx="2444404" cy="960956"/>
            <a:chOff x="5244460" y="451168"/>
            <a:chExt cx="3259205" cy="1281274"/>
          </a:xfrm>
        </p:grpSpPr>
        <p:pic>
          <p:nvPicPr>
            <p:cNvPr id="34" name="Imagen 33" descr="online shopping logo.ai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6" t="22148" r="36647" b="21936"/>
            <a:stretch/>
          </p:blipFill>
          <p:spPr>
            <a:xfrm rot="16200000">
              <a:off x="6233426" y="-537798"/>
              <a:ext cx="1281274" cy="325920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6210257" y="968866"/>
              <a:ext cx="1162712" cy="49244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rIns="0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Property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6302759" y="591011"/>
              <a:ext cx="1563581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dirty="0">
                  <a:latin typeface="Roboto Slab" pitchFamily="2" charset="0"/>
                  <a:ea typeface="Roboto Slab" pitchFamily="2" charset="0"/>
                </a:rPr>
                <a:t>The Shape</a:t>
              </a:r>
            </a:p>
          </p:txBody>
        </p:sp>
      </p:grpSp>
      <p:cxnSp>
        <p:nvCxnSpPr>
          <p:cNvPr id="48" name="Conector recto de flecha 47"/>
          <p:cNvCxnSpPr/>
          <p:nvPr/>
        </p:nvCxnSpPr>
        <p:spPr bwMode="auto">
          <a:xfrm>
            <a:off x="2353532" y="2180650"/>
            <a:ext cx="416278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Conector recto de flecha 49"/>
          <p:cNvCxnSpPr/>
          <p:nvPr/>
        </p:nvCxnSpPr>
        <p:spPr bwMode="auto">
          <a:xfrm flipH="1">
            <a:off x="1786082" y="2180650"/>
            <a:ext cx="412201" cy="3762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Rectángulo 3"/>
          <p:cNvSpPr/>
          <p:nvPr/>
        </p:nvSpPr>
        <p:spPr bwMode="auto">
          <a:xfrm>
            <a:off x="1143000" y="2886463"/>
            <a:ext cx="1753686" cy="722606"/>
          </a:xfrm>
          <a:prstGeom prst="rect">
            <a:avLst/>
          </a:prstGeom>
          <a:solidFill>
            <a:srgbClr val="DAEDEF">
              <a:alpha val="42000"/>
            </a:srgbClr>
          </a:solidFill>
          <a:ln w="9525" cap="flat" cmpd="sng" algn="ctr">
            <a:solidFill>
              <a:srgbClr val="3C8C9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02254-36D4-9B40-BF7C-671A021CEAFA}"/>
              </a:ext>
            </a:extLst>
          </p:cNvPr>
          <p:cNvSpPr txBox="1"/>
          <p:nvPr/>
        </p:nvSpPr>
        <p:spPr>
          <a:xfrm>
            <a:off x="4900895" y="2203585"/>
            <a:ext cx="18775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 perfect triangle shape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D3B10-F2E8-8243-ADA8-B8635A5F5BAE}"/>
              </a:ext>
            </a:extLst>
          </p:cNvPr>
          <p:cNvSpPr txBox="1"/>
          <p:nvPr/>
        </p:nvSpPr>
        <p:spPr>
          <a:xfrm>
            <a:off x="5581155" y="2710786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3A704-92F1-2647-8E44-D12AD0BC919B}"/>
              </a:ext>
            </a:extLst>
          </p:cNvPr>
          <p:cNvSpPr txBox="1"/>
          <p:nvPr/>
        </p:nvSpPr>
        <p:spPr>
          <a:xfrm>
            <a:off x="4868810" y="3247766"/>
            <a:ext cx="31361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Triangle shape and a left-aligned rectangle</a:t>
            </a:r>
          </a:p>
        </p:txBody>
      </p:sp>
    </p:spTree>
    <p:extLst>
      <p:ext uri="{BB962C8B-B14F-4D97-AF65-F5344CB8AC3E}">
        <p14:creationId xmlns:p14="http://schemas.microsoft.com/office/powerpoint/2010/main" val="3399339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95275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319323" y="2330769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2193308" y="1688353"/>
            <a:ext cx="720221" cy="687294"/>
          </a:xfrm>
          <a:custGeom>
            <a:avLst/>
            <a:gdLst>
              <a:gd name="connsiteX0" fmla="*/ 107633 w 720221"/>
              <a:gd name="connsiteY0" fmla="*/ 687294 h 687294"/>
              <a:gd name="connsiteX1" fmla="*/ 47868 w 720221"/>
              <a:gd name="connsiteY1" fmla="*/ 164353 h 687294"/>
              <a:gd name="connsiteX2" fmla="*/ 720221 w 720221"/>
              <a:gd name="connsiteY2" fmla="*/ 0 h 68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221" h="687294">
                <a:moveTo>
                  <a:pt x="107633" y="687294"/>
                </a:moveTo>
                <a:cubicBezTo>
                  <a:pt x="26701" y="483098"/>
                  <a:pt x="-54230" y="278902"/>
                  <a:pt x="47868" y="164353"/>
                </a:cubicBezTo>
                <a:cubicBezTo>
                  <a:pt x="149966" y="49804"/>
                  <a:pt x="720221" y="0"/>
                  <a:pt x="720221" y="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0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22303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319323" y="2330769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427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85340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319323" y="2330769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842427" y="3351028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1735131" y="2465294"/>
            <a:ext cx="506045" cy="926353"/>
          </a:xfrm>
          <a:custGeom>
            <a:avLst/>
            <a:gdLst>
              <a:gd name="connsiteX0" fmla="*/ 506045 w 506045"/>
              <a:gd name="connsiteY0" fmla="*/ 0 h 926353"/>
              <a:gd name="connsiteX1" fmla="*/ 12987 w 506045"/>
              <a:gd name="connsiteY1" fmla="*/ 403412 h 926353"/>
              <a:gd name="connsiteX2" fmla="*/ 132516 w 506045"/>
              <a:gd name="connsiteY2" fmla="*/ 926353 h 92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045" h="926353">
                <a:moveTo>
                  <a:pt x="506045" y="0"/>
                </a:moveTo>
                <a:cubicBezTo>
                  <a:pt x="290643" y="124510"/>
                  <a:pt x="75242" y="249020"/>
                  <a:pt x="12987" y="403412"/>
                </a:cubicBezTo>
                <a:cubicBezTo>
                  <a:pt x="-49268" y="557804"/>
                  <a:pt x="132516" y="926353"/>
                  <a:pt x="132516" y="926353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95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62466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1735131" y="2465294"/>
            <a:ext cx="506045" cy="926353"/>
          </a:xfrm>
          <a:custGeom>
            <a:avLst/>
            <a:gdLst>
              <a:gd name="connsiteX0" fmla="*/ 506045 w 506045"/>
              <a:gd name="connsiteY0" fmla="*/ 0 h 926353"/>
              <a:gd name="connsiteX1" fmla="*/ 12987 w 506045"/>
              <a:gd name="connsiteY1" fmla="*/ 403412 h 926353"/>
              <a:gd name="connsiteX2" fmla="*/ 132516 w 506045"/>
              <a:gd name="connsiteY2" fmla="*/ 926353 h 92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045" h="926353">
                <a:moveTo>
                  <a:pt x="506045" y="0"/>
                </a:moveTo>
                <a:cubicBezTo>
                  <a:pt x="290643" y="124510"/>
                  <a:pt x="75242" y="249020"/>
                  <a:pt x="12987" y="403412"/>
                </a:cubicBezTo>
                <a:cubicBezTo>
                  <a:pt x="-49268" y="557804"/>
                  <a:pt x="132516" y="926353"/>
                  <a:pt x="132516" y="926353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07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77641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196826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5473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2672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0309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01814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826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08468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156334" y="56263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9965" y="1519085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2955929" y="664628"/>
            <a:ext cx="1123012" cy="859372"/>
          </a:xfrm>
          <a:custGeom>
            <a:avLst/>
            <a:gdLst>
              <a:gd name="connsiteX0" fmla="*/ 32306 w 1123012"/>
              <a:gd name="connsiteY0" fmla="*/ 859372 h 859372"/>
              <a:gd name="connsiteX1" fmla="*/ 136895 w 1123012"/>
              <a:gd name="connsiteY1" fmla="*/ 82431 h 859372"/>
              <a:gd name="connsiteX2" fmla="*/ 1123012 w 1123012"/>
              <a:gd name="connsiteY2" fmla="*/ 22666 h 85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012" h="859372">
                <a:moveTo>
                  <a:pt x="32306" y="859372"/>
                </a:moveTo>
                <a:cubicBezTo>
                  <a:pt x="-6292" y="540627"/>
                  <a:pt x="-44889" y="221882"/>
                  <a:pt x="136895" y="82431"/>
                </a:cubicBezTo>
                <a:cubicBezTo>
                  <a:pt x="318679" y="-57020"/>
                  <a:pt x="1123012" y="22666"/>
                  <a:pt x="1123012" y="22666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86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73811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64999" y="151908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2955929" y="664628"/>
            <a:ext cx="1123012" cy="859372"/>
          </a:xfrm>
          <a:custGeom>
            <a:avLst/>
            <a:gdLst>
              <a:gd name="connsiteX0" fmla="*/ 32306 w 1123012"/>
              <a:gd name="connsiteY0" fmla="*/ 859372 h 859372"/>
              <a:gd name="connsiteX1" fmla="*/ 136895 w 1123012"/>
              <a:gd name="connsiteY1" fmla="*/ 82431 h 859372"/>
              <a:gd name="connsiteX2" fmla="*/ 1123012 w 1123012"/>
              <a:gd name="connsiteY2" fmla="*/ 22666 h 85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012" h="859372">
                <a:moveTo>
                  <a:pt x="32306" y="859372"/>
                </a:moveTo>
                <a:cubicBezTo>
                  <a:pt x="-6292" y="540627"/>
                  <a:pt x="-44889" y="221882"/>
                  <a:pt x="136895" y="82431"/>
                </a:cubicBezTo>
                <a:cubicBezTo>
                  <a:pt x="318679" y="-57020"/>
                  <a:pt x="1123012" y="22666"/>
                  <a:pt x="1123012" y="22666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65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09873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64999" y="151908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477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ángulo 120"/>
          <p:cNvSpPr/>
          <p:nvPr/>
        </p:nvSpPr>
        <p:spPr>
          <a:xfrm>
            <a:off x="1143000" y="4143435"/>
            <a:ext cx="6858000" cy="3231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GB" sz="150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IMPLICIT REPRESENTATION</a:t>
            </a:r>
            <a:endParaRPr lang="es-ES" sz="1500" dirty="0">
              <a:solidFill>
                <a:srgbClr val="000000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4355046" y="1031569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200" dirty="0">
                <a:solidFill>
                  <a:srgbClr val="808080"/>
                </a:solidFill>
                <a:latin typeface="Roboto Slab" pitchFamily="2" charset="0"/>
                <a:ea typeface="Roboto Slab" pitchFamily="2" charset="0"/>
              </a:rPr>
              <a:t>[0]</a:t>
            </a:r>
            <a:endParaRPr lang="es-ES" sz="1200" dirty="0">
              <a:solidFill>
                <a:srgbClr val="808080"/>
              </a:solidFill>
            </a:endParaRPr>
          </a:p>
        </p:txBody>
      </p:sp>
      <p:graphicFrame>
        <p:nvGraphicFramePr>
          <p:cNvPr id="123" name="Tabla 122"/>
          <p:cNvGraphicFramePr>
            <a:graphicFrameLocks noGrp="1"/>
          </p:cNvGraphicFramePr>
          <p:nvPr/>
        </p:nvGraphicFramePr>
        <p:xfrm>
          <a:off x="3897361" y="3469214"/>
          <a:ext cx="3295915" cy="560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s-E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13</a:t>
                      </a:r>
                      <a:endParaRPr lang="es-E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31</a:t>
                      </a:r>
                      <a:endParaRPr lang="es-E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17</a:t>
                      </a:r>
                      <a:endParaRPr lang="es-E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20</a:t>
                      </a:r>
                      <a:endParaRPr lang="es-E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Roboto Slab" pitchFamily="2" charset="0"/>
                          <a:ea typeface="Roboto Slab" pitchFamily="2" charset="0"/>
                        </a:rPr>
                        <a:t>38</a:t>
                      </a:r>
                      <a:endParaRPr lang="es-E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0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0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0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4" name="Abrir corchete 123"/>
          <p:cNvSpPr/>
          <p:nvPr/>
        </p:nvSpPr>
        <p:spPr bwMode="auto">
          <a:xfrm rot="5400000">
            <a:off x="4096281" y="3142547"/>
            <a:ext cx="99824" cy="460218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25" name="Rectángulo 124"/>
          <p:cNvSpPr/>
          <p:nvPr/>
        </p:nvSpPr>
        <p:spPr>
          <a:xfrm>
            <a:off x="3856825" y="3112537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Level 0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126" name="Abrir corchete 125"/>
          <p:cNvSpPr/>
          <p:nvPr/>
        </p:nvSpPr>
        <p:spPr bwMode="auto">
          <a:xfrm rot="5400000">
            <a:off x="4822624" y="2917474"/>
            <a:ext cx="99497" cy="910693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27" name="Rectángulo 126"/>
          <p:cNvSpPr/>
          <p:nvPr/>
        </p:nvSpPr>
        <p:spPr>
          <a:xfrm>
            <a:off x="4578343" y="3112865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Level 1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128" name="Rectángulo 127"/>
          <p:cNvSpPr/>
          <p:nvPr/>
        </p:nvSpPr>
        <p:spPr>
          <a:xfrm>
            <a:off x="4015164" y="147874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200" dirty="0">
                <a:solidFill>
                  <a:srgbClr val="808080"/>
                </a:solidFill>
                <a:latin typeface="Roboto Slab" pitchFamily="2" charset="0"/>
                <a:ea typeface="Roboto Slab" pitchFamily="2" charset="0"/>
              </a:rPr>
              <a:t>[1]</a:t>
            </a:r>
            <a:endParaRPr lang="es-ES" sz="1200" dirty="0">
              <a:solidFill>
                <a:srgbClr val="808080"/>
              </a:solidFill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4771595" y="1488873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200" dirty="0">
                <a:solidFill>
                  <a:srgbClr val="808080"/>
                </a:solidFill>
                <a:latin typeface="Roboto Slab" pitchFamily="2" charset="0"/>
                <a:ea typeface="Roboto Slab" pitchFamily="2" charset="0"/>
              </a:rPr>
              <a:t>[2]</a:t>
            </a:r>
            <a:endParaRPr lang="es-ES" sz="1200" dirty="0">
              <a:solidFill>
                <a:srgbClr val="808080"/>
              </a:solidFill>
            </a:endParaRPr>
          </a:p>
        </p:txBody>
      </p:sp>
      <p:sp>
        <p:nvSpPr>
          <p:cNvPr id="130" name="Abrir corchete 129"/>
          <p:cNvSpPr/>
          <p:nvPr/>
        </p:nvSpPr>
        <p:spPr bwMode="auto">
          <a:xfrm rot="5400000">
            <a:off x="6223450" y="2452747"/>
            <a:ext cx="94366" cy="1845278"/>
          </a:xfrm>
          <a:prstGeom prst="leftBracke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31" name="Rectángulo 130"/>
          <p:cNvSpPr/>
          <p:nvPr/>
        </p:nvSpPr>
        <p:spPr>
          <a:xfrm>
            <a:off x="5869389" y="3111749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0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Level 2</a:t>
            </a:r>
            <a:endParaRPr lang="es-ES" sz="1050" dirty="0">
              <a:solidFill>
                <a:srgbClr val="000000"/>
              </a:solidFill>
            </a:endParaRPr>
          </a:p>
        </p:txBody>
      </p:sp>
      <p:sp>
        <p:nvSpPr>
          <p:cNvPr id="132" name="Rectángulo 131"/>
          <p:cNvSpPr/>
          <p:nvPr/>
        </p:nvSpPr>
        <p:spPr>
          <a:xfrm>
            <a:off x="3258795" y="1935680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200" dirty="0">
                <a:solidFill>
                  <a:srgbClr val="808080"/>
                </a:solidFill>
                <a:latin typeface="Roboto Slab" pitchFamily="2" charset="0"/>
                <a:ea typeface="Roboto Slab" pitchFamily="2" charset="0"/>
              </a:rPr>
              <a:t>[3]</a:t>
            </a:r>
            <a:endParaRPr lang="es-ES" sz="1200" dirty="0">
              <a:solidFill>
                <a:srgbClr val="808080"/>
              </a:solidFill>
            </a:endParaRPr>
          </a:p>
        </p:txBody>
      </p:sp>
      <p:sp>
        <p:nvSpPr>
          <p:cNvPr id="133" name="Rectángulo 132"/>
          <p:cNvSpPr/>
          <p:nvPr/>
        </p:nvSpPr>
        <p:spPr>
          <a:xfrm>
            <a:off x="3784197" y="1928145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200" dirty="0">
                <a:solidFill>
                  <a:srgbClr val="808080"/>
                </a:solidFill>
                <a:latin typeface="Roboto Slab" pitchFamily="2" charset="0"/>
                <a:ea typeface="Roboto Slab" pitchFamily="2" charset="0"/>
              </a:rPr>
              <a:t>[4]</a:t>
            </a:r>
            <a:endParaRPr lang="es-ES" sz="1200" dirty="0">
              <a:solidFill>
                <a:srgbClr val="808080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4625654" y="1935680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200" dirty="0">
                <a:solidFill>
                  <a:srgbClr val="808080"/>
                </a:solidFill>
                <a:latin typeface="Roboto Slab" pitchFamily="2" charset="0"/>
                <a:ea typeface="Roboto Slab" pitchFamily="2" charset="0"/>
              </a:rPr>
              <a:t>[5]</a:t>
            </a:r>
            <a:endParaRPr lang="es-ES" sz="1200" dirty="0">
              <a:solidFill>
                <a:srgbClr val="808080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5038999" y="1928145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200" dirty="0">
                <a:solidFill>
                  <a:srgbClr val="808080"/>
                </a:solidFill>
                <a:latin typeface="Roboto Slab" pitchFamily="2" charset="0"/>
                <a:ea typeface="Roboto Slab" pitchFamily="2" charset="0"/>
              </a:rPr>
              <a:t>[6]</a:t>
            </a:r>
            <a:endParaRPr lang="es-ES" sz="1200" dirty="0">
              <a:solidFill>
                <a:srgbClr val="808080"/>
              </a:solidFill>
            </a:endParaRPr>
          </a:p>
        </p:txBody>
      </p:sp>
      <p:cxnSp>
        <p:nvCxnSpPr>
          <p:cNvPr id="136" name="Conector recto 135"/>
          <p:cNvCxnSpPr/>
          <p:nvPr/>
        </p:nvCxnSpPr>
        <p:spPr bwMode="auto">
          <a:xfrm>
            <a:off x="4824687" y="1278089"/>
            <a:ext cx="8903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7" name="Rectángulo 136"/>
          <p:cNvSpPr/>
          <p:nvPr/>
        </p:nvSpPr>
        <p:spPr>
          <a:xfrm>
            <a:off x="5848483" y="1114090"/>
            <a:ext cx="7425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Level 0</a:t>
            </a:r>
            <a:endParaRPr lang="es-ES" sz="1350" dirty="0">
              <a:solidFill>
                <a:srgbClr val="000000"/>
              </a:solidFill>
            </a:endParaRPr>
          </a:p>
        </p:txBody>
      </p:sp>
      <p:cxnSp>
        <p:nvCxnSpPr>
          <p:cNvPr id="138" name="Conector recto 137"/>
          <p:cNvCxnSpPr/>
          <p:nvPr/>
        </p:nvCxnSpPr>
        <p:spPr bwMode="auto">
          <a:xfrm>
            <a:off x="5057201" y="1649448"/>
            <a:ext cx="685622" cy="24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Rectángulo 138"/>
          <p:cNvSpPr/>
          <p:nvPr/>
        </p:nvSpPr>
        <p:spPr>
          <a:xfrm>
            <a:off x="5876305" y="1487931"/>
            <a:ext cx="7425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Level 1</a:t>
            </a:r>
            <a:endParaRPr lang="es-ES" sz="1350" dirty="0">
              <a:solidFill>
                <a:srgbClr val="000000"/>
              </a:solidFill>
            </a:endParaRPr>
          </a:p>
        </p:txBody>
      </p:sp>
      <p:cxnSp>
        <p:nvCxnSpPr>
          <p:cNvPr id="140" name="Conector recto 139"/>
          <p:cNvCxnSpPr/>
          <p:nvPr/>
        </p:nvCxnSpPr>
        <p:spPr bwMode="auto">
          <a:xfrm>
            <a:off x="5404021" y="2079751"/>
            <a:ext cx="31097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C8C93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Rectángulo 140"/>
          <p:cNvSpPr/>
          <p:nvPr/>
        </p:nvSpPr>
        <p:spPr>
          <a:xfrm>
            <a:off x="5848483" y="1903276"/>
            <a:ext cx="7425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Level 2</a:t>
            </a:r>
            <a:endParaRPr lang="es-ES" sz="1350" dirty="0">
              <a:solidFill>
                <a:srgbClr val="000000"/>
              </a:solidFill>
            </a:endParaRPr>
          </a:p>
        </p:txBody>
      </p:sp>
      <p:grpSp>
        <p:nvGrpSpPr>
          <p:cNvPr id="142" name="Agrupar 141"/>
          <p:cNvGrpSpPr/>
          <p:nvPr/>
        </p:nvGrpSpPr>
        <p:grpSpPr>
          <a:xfrm>
            <a:off x="3477647" y="727298"/>
            <a:ext cx="1383884" cy="1543787"/>
            <a:chOff x="60821" y="32577"/>
            <a:chExt cx="1845179" cy="2058381"/>
          </a:xfrm>
        </p:grpSpPr>
        <p:cxnSp>
          <p:nvCxnSpPr>
            <p:cNvPr id="143" name="Conector recto de flecha 142"/>
            <p:cNvCxnSpPr/>
            <p:nvPr/>
          </p:nvCxnSpPr>
          <p:spPr>
            <a:xfrm flipH="1">
              <a:off x="1474189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ipse 143"/>
            <p:cNvSpPr/>
            <p:nvPr/>
          </p:nvSpPr>
          <p:spPr>
            <a:xfrm>
              <a:off x="952645" y="48376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s-ES" sz="1350">
                <a:solidFill>
                  <a:srgbClr val="000000"/>
                </a:solidFill>
                <a:latin typeface="Georgia"/>
                <a:ea typeface="ＭＳ Ｐゴシック"/>
              </a:endParaRP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895232" y="32577"/>
              <a:ext cx="5112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lang="en-GB" sz="900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root</a:t>
              </a:r>
              <a:endParaRPr lang="es-E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146" name="Conector recto de flecha 145"/>
            <p:cNvCxnSpPr>
              <a:stCxn id="145" idx="2"/>
              <a:endCxn id="144" idx="0"/>
            </p:cNvCxnSpPr>
            <p:nvPr/>
          </p:nvCxnSpPr>
          <p:spPr bwMode="auto">
            <a:xfrm flipH="1">
              <a:off x="1132986" y="340353"/>
              <a:ext cx="17871" cy="1434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7" name="Rectángulo 146"/>
            <p:cNvSpPr/>
            <p:nvPr/>
          </p:nvSpPr>
          <p:spPr>
            <a:xfrm>
              <a:off x="945819" y="474772"/>
              <a:ext cx="37446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GB" sz="1350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5</a:t>
              </a:r>
              <a:endParaRPr lang="es-ES" sz="1200" dirty="0">
                <a:solidFill>
                  <a:srgbClr val="000000"/>
                </a:solidFill>
              </a:endParaRPr>
            </a:p>
          </p:txBody>
        </p:sp>
        <p:sp>
          <p:nvSpPr>
            <p:cNvPr id="148" name="Elipse 147"/>
            <p:cNvSpPr/>
            <p:nvPr/>
          </p:nvSpPr>
          <p:spPr>
            <a:xfrm>
              <a:off x="467405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s-ES" sz="1350">
                <a:solidFill>
                  <a:srgbClr val="000000"/>
                </a:solidFill>
                <a:latin typeface="Georgia"/>
                <a:ea typeface="ＭＳ Ｐゴシック"/>
              </a:endParaRPr>
            </a:p>
          </p:txBody>
        </p:sp>
        <p:cxnSp>
          <p:nvCxnSpPr>
            <p:cNvPr id="149" name="Conector recto de flecha 148"/>
            <p:cNvCxnSpPr>
              <a:endCxn id="148" idx="7"/>
            </p:cNvCxnSpPr>
            <p:nvPr/>
          </p:nvCxnSpPr>
          <p:spPr>
            <a:xfrm flipH="1">
              <a:off x="775268" y="791333"/>
              <a:ext cx="230202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ángulo 149"/>
            <p:cNvSpPr/>
            <p:nvPr/>
          </p:nvSpPr>
          <p:spPr>
            <a:xfrm>
              <a:off x="404769" y="1067017"/>
              <a:ext cx="50270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GB" sz="1350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13</a:t>
              </a:r>
              <a:endParaRPr lang="es-ES" sz="1200" dirty="0">
                <a:solidFill>
                  <a:srgbClr val="000000"/>
                </a:solidFill>
              </a:endParaRPr>
            </a:p>
          </p:txBody>
        </p:sp>
        <p:sp>
          <p:nvSpPr>
            <p:cNvPr id="151" name="Elipse 150"/>
            <p:cNvSpPr/>
            <p:nvPr/>
          </p:nvSpPr>
          <p:spPr>
            <a:xfrm>
              <a:off x="1474189" y="1079993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s-ES" sz="1350">
                <a:solidFill>
                  <a:srgbClr val="000000"/>
                </a:solidFill>
                <a:latin typeface="Georgia"/>
                <a:ea typeface="ＭＳ Ｐゴシック"/>
              </a:endParaRPr>
            </a:p>
          </p:txBody>
        </p:sp>
        <p:cxnSp>
          <p:nvCxnSpPr>
            <p:cNvPr id="152" name="Conector recto de flecha 151"/>
            <p:cNvCxnSpPr>
              <a:endCxn id="151" idx="1"/>
            </p:cNvCxnSpPr>
            <p:nvPr/>
          </p:nvCxnSpPr>
          <p:spPr>
            <a:xfrm>
              <a:off x="1260512" y="791333"/>
              <a:ext cx="266497" cy="341431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ángulo 152"/>
            <p:cNvSpPr/>
            <p:nvPr/>
          </p:nvSpPr>
          <p:spPr>
            <a:xfrm>
              <a:off x="1403297" y="1080526"/>
              <a:ext cx="50270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GB" sz="1350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31</a:t>
              </a:r>
              <a:endParaRPr lang="es-ES" sz="1200" dirty="0">
                <a:solidFill>
                  <a:srgbClr val="000000"/>
                </a:solidFill>
              </a:endParaRPr>
            </a:p>
          </p:txBody>
        </p:sp>
        <p:sp>
          <p:nvSpPr>
            <p:cNvPr id="154" name="Elipse 153"/>
            <p:cNvSpPr/>
            <p:nvPr/>
          </p:nvSpPr>
          <p:spPr>
            <a:xfrm>
              <a:off x="120824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s-ES" sz="1350">
                <a:solidFill>
                  <a:srgbClr val="000000"/>
                </a:solidFill>
                <a:latin typeface="Georgia"/>
                <a:ea typeface="ＭＳ Ｐゴシック"/>
              </a:endParaRPr>
            </a:p>
          </p:txBody>
        </p:sp>
        <p:sp>
          <p:nvSpPr>
            <p:cNvPr id="155" name="Elipse 154"/>
            <p:cNvSpPr/>
            <p:nvPr/>
          </p:nvSpPr>
          <p:spPr>
            <a:xfrm>
              <a:off x="846167" y="1696296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s-ES" sz="1350">
                <a:solidFill>
                  <a:srgbClr val="000000"/>
                </a:solidFill>
                <a:latin typeface="Georgia"/>
                <a:ea typeface="ＭＳ Ｐゴシック"/>
              </a:endParaRPr>
            </a:p>
          </p:txBody>
        </p:sp>
        <p:cxnSp>
          <p:nvCxnSpPr>
            <p:cNvPr id="156" name="Conector recto de flecha 155"/>
            <p:cNvCxnSpPr>
              <a:stCxn id="148" idx="3"/>
              <a:endCxn id="154" idx="7"/>
            </p:cNvCxnSpPr>
            <p:nvPr/>
          </p:nvCxnSpPr>
          <p:spPr>
            <a:xfrm flipH="1">
              <a:off x="428686" y="1387563"/>
              <a:ext cx="91540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de flecha 156"/>
            <p:cNvCxnSpPr>
              <a:stCxn id="148" idx="5"/>
              <a:endCxn id="155" idx="1"/>
            </p:cNvCxnSpPr>
            <p:nvPr/>
          </p:nvCxnSpPr>
          <p:spPr>
            <a:xfrm>
              <a:off x="775267" y="1387563"/>
              <a:ext cx="123721" cy="361504"/>
            </a:xfrm>
            <a:prstGeom prst="straightConnector1">
              <a:avLst/>
            </a:prstGeom>
            <a:ln>
              <a:solidFill>
                <a:srgbClr val="3C8C9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Elipse 157"/>
            <p:cNvSpPr/>
            <p:nvPr/>
          </p:nvSpPr>
          <p:spPr>
            <a:xfrm>
              <a:off x="1297352" y="1704358"/>
              <a:ext cx="360683" cy="360341"/>
            </a:xfrm>
            <a:prstGeom prst="ellipse">
              <a:avLst/>
            </a:prstGeom>
            <a:ln w="9525" cmpd="sng">
              <a:solidFill>
                <a:srgbClr val="3C8C93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s-ES" sz="1350">
                <a:solidFill>
                  <a:srgbClr val="000000"/>
                </a:solidFill>
                <a:latin typeface="Georgia"/>
                <a:ea typeface="ＭＳ Ｐゴシック"/>
              </a:endParaRPr>
            </a:p>
          </p:txBody>
        </p:sp>
        <p:sp>
          <p:nvSpPr>
            <p:cNvPr id="159" name="Rectángulo 158"/>
            <p:cNvSpPr/>
            <p:nvPr/>
          </p:nvSpPr>
          <p:spPr>
            <a:xfrm>
              <a:off x="60821" y="1690300"/>
              <a:ext cx="50270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GB" sz="1350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17</a:t>
              </a:r>
              <a:endParaRPr lang="es-ES" sz="1200" dirty="0">
                <a:solidFill>
                  <a:srgbClr val="000000"/>
                </a:solidFill>
              </a:endParaRPr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772354" y="1690849"/>
              <a:ext cx="50270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GB" sz="1350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20</a:t>
              </a:r>
              <a:endParaRPr lang="es-ES" sz="1200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ángulo 160"/>
            <p:cNvSpPr/>
            <p:nvPr/>
          </p:nvSpPr>
          <p:spPr>
            <a:xfrm>
              <a:off x="1244419" y="1688869"/>
              <a:ext cx="50270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GB" sz="1350" dirty="0">
                  <a:solidFill>
                    <a:srgbClr val="000000"/>
                  </a:solidFill>
                  <a:latin typeface="Roboto Slab" pitchFamily="2" charset="0"/>
                  <a:ea typeface="Roboto Slab" pitchFamily="2" charset="0"/>
                </a:rPr>
                <a:t>38</a:t>
              </a:r>
              <a:endParaRPr lang="es-E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ED1939-6F6A-024B-BDD7-632BD8C74D35}"/>
              </a:ext>
            </a:extLst>
          </p:cNvPr>
          <p:cNvSpPr txBox="1"/>
          <p:nvPr/>
        </p:nvSpPr>
        <p:spPr>
          <a:xfrm>
            <a:off x="1299398" y="3422568"/>
            <a:ext cx="226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srgbClr val="000000"/>
                </a:solidFill>
              </a:rPr>
              <a:t>Memory addresses of the nodes are implicitly given by their position in the array. </a:t>
            </a:r>
          </a:p>
          <a:p>
            <a:pPr defTabSz="685800">
              <a:defRPr/>
            </a:pPr>
            <a:r>
              <a:rPr lang="en-US" sz="135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5468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31500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964999" y="1519085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8094" y="2301371"/>
            <a:ext cx="4485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3316941" y="1718235"/>
            <a:ext cx="597707" cy="597647"/>
          </a:xfrm>
          <a:custGeom>
            <a:avLst/>
            <a:gdLst>
              <a:gd name="connsiteX0" fmla="*/ 582706 w 597707"/>
              <a:gd name="connsiteY0" fmla="*/ 597647 h 597647"/>
              <a:gd name="connsiteX1" fmla="*/ 522941 w 597707"/>
              <a:gd name="connsiteY1" fmla="*/ 104589 h 597647"/>
              <a:gd name="connsiteX2" fmla="*/ 0 w 597707"/>
              <a:gd name="connsiteY2" fmla="*/ 0 h 59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707" h="597647">
                <a:moveTo>
                  <a:pt x="582706" y="597647"/>
                </a:moveTo>
                <a:cubicBezTo>
                  <a:pt x="601382" y="400922"/>
                  <a:pt x="620059" y="204197"/>
                  <a:pt x="522941" y="104589"/>
                </a:cubicBezTo>
                <a:cubicBezTo>
                  <a:pt x="425823" y="4981"/>
                  <a:pt x="0" y="0"/>
                  <a:pt x="0" y="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37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48606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3991" y="1519085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629102" y="2301371"/>
            <a:ext cx="3065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3316941" y="1718235"/>
            <a:ext cx="597707" cy="597647"/>
          </a:xfrm>
          <a:custGeom>
            <a:avLst/>
            <a:gdLst>
              <a:gd name="connsiteX0" fmla="*/ 582706 w 597707"/>
              <a:gd name="connsiteY0" fmla="*/ 597647 h 597647"/>
              <a:gd name="connsiteX1" fmla="*/ 522941 w 597707"/>
              <a:gd name="connsiteY1" fmla="*/ 104589 h 597647"/>
              <a:gd name="connsiteX2" fmla="*/ 0 w 597707"/>
              <a:gd name="connsiteY2" fmla="*/ 0 h 59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707" h="597647">
                <a:moveTo>
                  <a:pt x="582706" y="597647"/>
                </a:moveTo>
                <a:cubicBezTo>
                  <a:pt x="601382" y="400922"/>
                  <a:pt x="620059" y="204197"/>
                  <a:pt x="522941" y="104589"/>
                </a:cubicBezTo>
                <a:cubicBezTo>
                  <a:pt x="425823" y="4981"/>
                  <a:pt x="0" y="0"/>
                  <a:pt x="0" y="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17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16590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3991" y="1519085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629102" y="2301371"/>
            <a:ext cx="3065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7456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26210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3991" y="1519085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629102" y="2301371"/>
            <a:ext cx="3065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262112" y="3351028"/>
            <a:ext cx="44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3097646" y="2450353"/>
            <a:ext cx="458354" cy="941294"/>
          </a:xfrm>
          <a:custGeom>
            <a:avLst/>
            <a:gdLst>
              <a:gd name="connsiteX0" fmla="*/ 189413 w 458354"/>
              <a:gd name="connsiteY0" fmla="*/ 941294 h 941294"/>
              <a:gd name="connsiteX1" fmla="*/ 10119 w 458354"/>
              <a:gd name="connsiteY1" fmla="*/ 418353 h 941294"/>
              <a:gd name="connsiteX2" fmla="*/ 458354 w 458354"/>
              <a:gd name="connsiteY2" fmla="*/ 0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354" h="941294">
                <a:moveTo>
                  <a:pt x="189413" y="941294"/>
                </a:moveTo>
                <a:cubicBezTo>
                  <a:pt x="77354" y="758264"/>
                  <a:pt x="-34704" y="575235"/>
                  <a:pt x="10119" y="418353"/>
                </a:cubicBezTo>
                <a:cubicBezTo>
                  <a:pt x="54942" y="261471"/>
                  <a:pt x="256648" y="130735"/>
                  <a:pt x="458354" y="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25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90261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3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3991" y="1519085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9559" y="2301371"/>
            <a:ext cx="4455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331655" y="335102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Forma libre 1"/>
          <p:cNvSpPr/>
          <p:nvPr/>
        </p:nvSpPr>
        <p:spPr>
          <a:xfrm>
            <a:off x="3097646" y="2450353"/>
            <a:ext cx="458354" cy="941294"/>
          </a:xfrm>
          <a:custGeom>
            <a:avLst/>
            <a:gdLst>
              <a:gd name="connsiteX0" fmla="*/ 189413 w 458354"/>
              <a:gd name="connsiteY0" fmla="*/ 941294 h 941294"/>
              <a:gd name="connsiteX1" fmla="*/ 10119 w 458354"/>
              <a:gd name="connsiteY1" fmla="*/ 418353 h 941294"/>
              <a:gd name="connsiteX2" fmla="*/ 458354 w 458354"/>
              <a:gd name="connsiteY2" fmla="*/ 0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354" h="941294">
                <a:moveTo>
                  <a:pt x="189413" y="941294"/>
                </a:moveTo>
                <a:cubicBezTo>
                  <a:pt x="77354" y="758264"/>
                  <a:pt x="-34704" y="575235"/>
                  <a:pt x="10119" y="418353"/>
                </a:cubicBezTo>
                <a:cubicBezTo>
                  <a:pt x="54942" y="261471"/>
                  <a:pt x="256648" y="130735"/>
                  <a:pt x="458354" y="0"/>
                </a:cubicBezTo>
              </a:path>
            </a:pathLst>
          </a:custGeom>
          <a:ln w="28575" cmpd="sng">
            <a:solidFill>
              <a:srgbClr val="3C8C93"/>
            </a:solidFill>
            <a:prstDash val="sysDash"/>
            <a:headEnd type="arrow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41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54806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3991" y="1519085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9559" y="2301371"/>
            <a:ext cx="4455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331655" y="335102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  <p:cxnSp>
        <p:nvCxnSpPr>
          <p:cNvPr id="44" name="Conector recto 43"/>
          <p:cNvCxnSpPr/>
          <p:nvPr/>
        </p:nvCxnSpPr>
        <p:spPr bwMode="auto">
          <a:xfrm>
            <a:off x="1623557" y="971744"/>
            <a:ext cx="6096000" cy="64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1533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82005"/>
              </p:ext>
            </p:extLst>
          </p:nvPr>
        </p:nvGraphicFramePr>
        <p:xfrm>
          <a:off x="1459204" y="4339371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</a:rPr>
                        <a:t>47</a:t>
                      </a:r>
                      <a:endParaRPr lang="es-E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Elipse 18"/>
          <p:cNvSpPr/>
          <p:nvPr/>
        </p:nvSpPr>
        <p:spPr>
          <a:xfrm>
            <a:off x="4100613" y="533226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>
                <a:latin typeface="Roboto Slab" pitchFamily="2" charset="0"/>
                <a:ea typeface="Roboto Slab" pitchFamily="2" charset="0"/>
              </a:rPr>
              <a:t>1</a:t>
            </a:r>
            <a:endParaRPr lang="es-ES" sz="1200" dirty="0">
              <a:solidFill>
                <a:srgbClr val="00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2924459" y="1499177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200" dirty="0">
              <a:solidFill>
                <a:srgbClr val="000000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21" name="Conector recto 20"/>
          <p:cNvCxnSpPr>
            <a:stCxn id="19" idx="3"/>
            <a:endCxn id="20" idx="0"/>
          </p:cNvCxnSpPr>
          <p:nvPr/>
        </p:nvCxnSpPr>
        <p:spPr>
          <a:xfrm flipH="1">
            <a:off x="3127755" y="907525"/>
            <a:ext cx="1032402" cy="591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5497491" y="1518573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3" name="Conector recto 22"/>
          <p:cNvCxnSpPr>
            <a:stCxn id="19" idx="5"/>
            <a:endCxn id="22" idx="0"/>
          </p:cNvCxnSpPr>
          <p:nvPr/>
        </p:nvCxnSpPr>
        <p:spPr>
          <a:xfrm>
            <a:off x="4447660" y="907525"/>
            <a:ext cx="1253127" cy="611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261126" y="2296405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20" idx="3"/>
            <a:endCxn id="24" idx="0"/>
          </p:cNvCxnSpPr>
          <p:nvPr/>
        </p:nvCxnSpPr>
        <p:spPr>
          <a:xfrm flipH="1">
            <a:off x="2464422" y="1873476"/>
            <a:ext cx="519581" cy="4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3574953" y="2272810"/>
            <a:ext cx="406591" cy="438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7" name="Conector recto 26"/>
          <p:cNvCxnSpPr>
            <a:stCxn id="20" idx="5"/>
            <a:endCxn id="26" idx="0"/>
          </p:cNvCxnSpPr>
          <p:nvPr/>
        </p:nvCxnSpPr>
        <p:spPr>
          <a:xfrm>
            <a:off x="3271506" y="1873476"/>
            <a:ext cx="506743" cy="39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92084" y="226873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22" idx="3"/>
            <a:endCxn id="28" idx="0"/>
          </p:cNvCxnSpPr>
          <p:nvPr/>
        </p:nvCxnSpPr>
        <p:spPr>
          <a:xfrm flipH="1">
            <a:off x="5095380" y="1892872"/>
            <a:ext cx="461656" cy="375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213335" y="2261583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1" name="Conector recto 30"/>
          <p:cNvCxnSpPr>
            <a:stCxn id="22" idx="5"/>
            <a:endCxn id="30" idx="0"/>
          </p:cNvCxnSpPr>
          <p:nvPr/>
        </p:nvCxnSpPr>
        <p:spPr>
          <a:xfrm>
            <a:off x="5844538" y="1892872"/>
            <a:ext cx="572092" cy="36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57368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549497" y="3311724"/>
            <a:ext cx="406591" cy="438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278679" y="3311724"/>
            <a:ext cx="406591" cy="43851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35" name="Conector recto 34"/>
          <p:cNvCxnSpPr>
            <a:stCxn id="24" idx="3"/>
            <a:endCxn id="32" idx="0"/>
          </p:cNvCxnSpPr>
          <p:nvPr/>
        </p:nvCxnSpPr>
        <p:spPr>
          <a:xfrm flipH="1">
            <a:off x="2060664" y="2670703"/>
            <a:ext cx="260006" cy="64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4" idx="5"/>
            <a:endCxn id="33" idx="0"/>
          </p:cNvCxnSpPr>
          <p:nvPr/>
        </p:nvCxnSpPr>
        <p:spPr>
          <a:xfrm>
            <a:off x="2608173" y="2670704"/>
            <a:ext cx="144620" cy="6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6" idx="3"/>
            <a:endCxn id="34" idx="0"/>
          </p:cNvCxnSpPr>
          <p:nvPr/>
        </p:nvCxnSpPr>
        <p:spPr>
          <a:xfrm flipH="1">
            <a:off x="3481975" y="2647109"/>
            <a:ext cx="152522" cy="664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4091300" y="562638"/>
            <a:ext cx="43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95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2893991" y="1519085"/>
            <a:ext cx="44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94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5494707" y="1554352"/>
            <a:ext cx="4393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93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2245047" y="2330769"/>
            <a:ext cx="42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55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3559559" y="2301371"/>
            <a:ext cx="4455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47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894622" y="231023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36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6262620" y="2296405"/>
            <a:ext cx="314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916703" y="3351028"/>
            <a:ext cx="27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549169" y="3351028"/>
            <a:ext cx="436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23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3331655" y="3351028"/>
            <a:ext cx="306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447660" y="408749"/>
            <a:ext cx="385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[0]</a:t>
            </a:r>
          </a:p>
        </p:txBody>
      </p:sp>
      <p:sp>
        <p:nvSpPr>
          <p:cNvPr id="71" name="Rectángulo 70"/>
          <p:cNvSpPr/>
          <p:nvPr/>
        </p:nvSpPr>
        <p:spPr>
          <a:xfrm>
            <a:off x="3252276" y="1394566"/>
            <a:ext cx="357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[1]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5826561" y="1394590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[2]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589037" y="2261583"/>
            <a:ext cx="380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[3]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3915963" y="2260094"/>
            <a:ext cx="387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[4]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5237341" y="2260935"/>
            <a:ext cx="378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[5]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6557400" y="2260935"/>
            <a:ext cx="383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[6]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2176922" y="3288915"/>
            <a:ext cx="3821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[7]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2887129" y="3308058"/>
            <a:ext cx="38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[8]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608232" y="3305867"/>
            <a:ext cx="384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ClrTx/>
              <a:buNone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9705361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BUILD-MAX-HEAP(A)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A.length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dirty="0">
                <a:latin typeface="Consolas"/>
                <a:cs typeface="Consolas"/>
              </a:rPr>
              <a:t> FLOOR(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/2) &gt; j ≥ 0</a:t>
            </a:r>
          </a:p>
          <a:p>
            <a:r>
              <a:rPr lang="es-ES" dirty="0">
                <a:latin typeface="Consolas"/>
                <a:cs typeface="Consolas"/>
              </a:rPr>
              <a:t>		MAX-HEAPIFY(</a:t>
            </a:r>
            <a:r>
              <a:rPr lang="es-ES" dirty="0" err="1">
                <a:latin typeface="Consolas"/>
                <a:cs typeface="Consolas"/>
              </a:rPr>
              <a:t>A,j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7007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BUILD-MAX-HEAP(A)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A.length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dirty="0">
                <a:latin typeface="Consolas"/>
                <a:cs typeface="Consolas"/>
              </a:rPr>
              <a:t> FLOOR(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/2) &gt; j ≥ 0</a:t>
            </a:r>
          </a:p>
          <a:p>
            <a:r>
              <a:rPr lang="es-ES" dirty="0">
                <a:latin typeface="Consolas"/>
                <a:cs typeface="Consolas"/>
              </a:rPr>
              <a:t>		MAX-HEAPIFY(</a:t>
            </a:r>
            <a:r>
              <a:rPr lang="es-ES" dirty="0" err="1">
                <a:latin typeface="Consolas"/>
                <a:cs typeface="Consolas"/>
              </a:rPr>
              <a:t>A,j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613647"/>
            <a:ext cx="4916731" cy="23905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26A4B-11C5-7E4D-8D35-A6A3DBB695F5}"/>
              </a:ext>
            </a:extLst>
          </p:cNvPr>
          <p:cNvSpPr txBox="1"/>
          <p:nvPr/>
        </p:nvSpPr>
        <p:spPr>
          <a:xfrm>
            <a:off x="5315919" y="161364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 the value of the heap size</a:t>
            </a:r>
          </a:p>
        </p:txBody>
      </p:sp>
    </p:spTree>
    <p:extLst>
      <p:ext uri="{BB962C8B-B14F-4D97-AF65-F5344CB8AC3E}">
        <p14:creationId xmlns:p14="http://schemas.microsoft.com/office/powerpoint/2010/main" val="2039877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BUILD-MAX-HEAP(A)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A.length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dirty="0">
                <a:latin typeface="Consolas"/>
                <a:cs typeface="Consolas"/>
              </a:rPr>
              <a:t> FLOOR(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/2) &gt; j ≥ 0</a:t>
            </a:r>
          </a:p>
          <a:p>
            <a:r>
              <a:rPr lang="es-ES" dirty="0">
                <a:latin typeface="Consolas"/>
                <a:cs typeface="Consolas"/>
              </a:rPr>
              <a:t>		MAX-HEAPIFY(</a:t>
            </a:r>
            <a:r>
              <a:rPr lang="es-ES" dirty="0" err="1">
                <a:latin typeface="Consolas"/>
                <a:cs typeface="Consolas"/>
              </a:rPr>
              <a:t>A,j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852706"/>
            <a:ext cx="4916731" cy="59764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8BA0F-2E04-3344-8E3F-5BBE9BBD0383}"/>
              </a:ext>
            </a:extLst>
          </p:cNvPr>
          <p:cNvSpPr txBox="1"/>
          <p:nvPr/>
        </p:nvSpPr>
        <p:spPr>
          <a:xfrm>
            <a:off x="4916732" y="1584115"/>
            <a:ext cx="422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Heapify</a:t>
            </a:r>
            <a:r>
              <a:rPr lang="en-US" dirty="0"/>
              <a:t> the subtrees from the bottom half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A0397-63F6-564D-8198-F9DB492266DF}"/>
              </a:ext>
            </a:extLst>
          </p:cNvPr>
          <p:cNvSpPr txBox="1"/>
          <p:nvPr/>
        </p:nvSpPr>
        <p:spPr>
          <a:xfrm>
            <a:off x="1206826" y="3338442"/>
            <a:ext cx="7419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sub-heap to </a:t>
            </a:r>
            <a:r>
              <a:rPr lang="en-US" dirty="0" err="1"/>
              <a:t>heapify</a:t>
            </a:r>
            <a:r>
              <a:rPr lang="en-US" dirty="0"/>
              <a:t> has the root level above the last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</a:t>
            </a:r>
            <a:r>
              <a:rPr lang="en-US" dirty="0" err="1"/>
              <a:t>heapifying</a:t>
            </a:r>
            <a:r>
              <a:rPr lang="en-US" dirty="0"/>
              <a:t>  all the subtrees  with the roots at this level, the node at the next level up are </a:t>
            </a:r>
            <a:r>
              <a:rPr lang="en-US" dirty="0" err="1"/>
              <a:t>Heapified</a:t>
            </a:r>
            <a:r>
              <a:rPr lang="en-US" dirty="0"/>
              <a:t>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1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2196353" y="1100260"/>
          <a:ext cx="497541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Roboto Slab" pitchFamily="2" charset="0"/>
                          <a:ea typeface="Roboto Slab" pitchFamily="2" charset="0"/>
                        </a:rPr>
                        <a:t>NODE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latin typeface="Roboto Slab" pitchFamily="2" charset="0"/>
                          <a:ea typeface="Roboto Slab" pitchFamily="2" charset="0"/>
                        </a:rPr>
                        <a:t>PARENT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latin typeface="Roboto Slab" pitchFamily="2" charset="0"/>
                          <a:ea typeface="Roboto Slab" pitchFamily="2" charset="0"/>
                        </a:rPr>
                        <a:t>LEFT</a:t>
                      </a:r>
                      <a:r>
                        <a:rPr lang="es-ES" sz="11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0" dirty="0">
                          <a:latin typeface="Roboto Slab" pitchFamily="2" charset="0"/>
                          <a:ea typeface="Roboto Slab" pitchFamily="2" charset="0"/>
                        </a:rPr>
                        <a:t>RIGHT</a:t>
                      </a:r>
                      <a:r>
                        <a:rPr lang="es-ES" sz="1100" b="0" baseline="0" dirty="0">
                          <a:latin typeface="Roboto Slab" pitchFamily="2" charset="0"/>
                          <a:ea typeface="Roboto Slab" pitchFamily="2" charset="0"/>
                        </a:rPr>
                        <a:t> CHILD</a:t>
                      </a:r>
                      <a:endParaRPr lang="es-E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 ---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[10]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[11]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[12]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[13]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[14]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[15]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[16]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Roboto Slab" pitchFamily="2" charset="0"/>
                          <a:ea typeface="Roboto Slab" pitchFamily="2" charset="0"/>
                        </a:rPr>
                        <a:t>[k]</a:t>
                      </a:r>
                      <a:endParaRPr lang="es-E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[FLOOR[(k-1)/2]</a:t>
                      </a:r>
                      <a:endParaRPr lang="es-ES" sz="1100" b="1" dirty="0">
                        <a:solidFill>
                          <a:srgbClr val="000000"/>
                        </a:solidFill>
                        <a:latin typeface="Cambria Math"/>
                        <a:cs typeface="Cambria Math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2k+1</a:t>
                      </a:r>
                      <a:endParaRPr lang="es-E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latin typeface="Cambria Math"/>
                          <a:ea typeface="Roboto Slab" pitchFamily="2" charset="0"/>
                          <a:cs typeface="Cambria Math"/>
                        </a:rPr>
                        <a:t>2k+2</a:t>
                      </a:r>
                      <a:endParaRPr lang="es-E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rgbClr val="7F7F7F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solidFill>
                          <a:srgbClr val="7F7F7F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1130675" y="707293"/>
            <a:ext cx="302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Let’s find the pattern here…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524501" y="1100260"/>
            <a:ext cx="1647265" cy="3337560"/>
          </a:xfrm>
          <a:prstGeom prst="rect">
            <a:avLst/>
          </a:prstGeom>
          <a:noFill/>
          <a:ln w="5715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04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34551"/>
              </p:ext>
            </p:extLst>
          </p:nvPr>
        </p:nvGraphicFramePr>
        <p:xfrm>
          <a:off x="0" y="3608305"/>
          <a:ext cx="491673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6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95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94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Slab" pitchFamily="2" charset="0"/>
                          <a:ea typeface="Roboto Slab" pitchFamily="2" charset="0"/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CuadroTexto 48"/>
          <p:cNvSpPr txBox="1"/>
          <p:nvPr/>
        </p:nvSpPr>
        <p:spPr>
          <a:xfrm>
            <a:off x="0" y="1270423"/>
            <a:ext cx="4916731" cy="175432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BUILD-MAX-HEAP(A)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=</a:t>
            </a:r>
            <a:r>
              <a:rPr lang="es-ES" dirty="0" err="1">
                <a:latin typeface="Consolas"/>
                <a:cs typeface="Consolas"/>
              </a:rPr>
              <a:t>A.length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r>
              <a:rPr lang="es-ES" dirty="0">
                <a:latin typeface="Consolas"/>
                <a:cs typeface="Consolas"/>
              </a:rPr>
              <a:t> FLOOR(</a:t>
            </a:r>
            <a:r>
              <a:rPr lang="es-ES" dirty="0" err="1">
                <a:latin typeface="Consolas"/>
                <a:cs typeface="Consolas"/>
              </a:rPr>
              <a:t>heap_size</a:t>
            </a:r>
            <a:r>
              <a:rPr lang="es-ES" dirty="0">
                <a:latin typeface="Consolas"/>
                <a:cs typeface="Consolas"/>
              </a:rPr>
              <a:t>/2) &gt; j ≥ 0</a:t>
            </a:r>
          </a:p>
          <a:p>
            <a:r>
              <a:rPr lang="es-ES" dirty="0">
                <a:latin typeface="Consolas"/>
                <a:cs typeface="Consolas"/>
              </a:rPr>
              <a:t>		MAX-HEAPIFY(</a:t>
            </a:r>
            <a:r>
              <a:rPr lang="es-ES" dirty="0" err="1">
                <a:latin typeface="Consolas"/>
                <a:cs typeface="Consolas"/>
              </a:rPr>
              <a:t>A,j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for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39BB0-BDB9-864E-867E-CE028A3D285D}"/>
              </a:ext>
            </a:extLst>
          </p:cNvPr>
          <p:cNvSpPr txBox="1"/>
          <p:nvPr/>
        </p:nvSpPr>
        <p:spPr>
          <a:xfrm>
            <a:off x="294468" y="325464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Exercise:  you can simulate this pseudo code with this array as input: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7E060-03C6-AD40-87A0-0E3F411E3A4C}"/>
              </a:ext>
            </a:extLst>
          </p:cNvPr>
          <p:cNvSpPr txBox="1"/>
          <p:nvPr/>
        </p:nvSpPr>
        <p:spPr>
          <a:xfrm>
            <a:off x="5408909" y="1966884"/>
            <a:ext cx="338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same example we used </a:t>
            </a:r>
          </a:p>
          <a:p>
            <a:r>
              <a:rPr lang="en-US" dirty="0"/>
              <a:t>Earlier to explain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32284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31020" y="1403695"/>
            <a:ext cx="3586756" cy="7848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 PARENT(k)</a:t>
            </a:r>
          </a:p>
          <a:p>
            <a:pPr defTabSz="685800">
              <a:defRPr/>
            </a:pP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s-ES" sz="1500" dirty="0" err="1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 FLOOR((k-1)/2)</a:t>
            </a:r>
          </a:p>
          <a:p>
            <a:pPr defTabSz="685800">
              <a:defRPr/>
            </a:pP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endParaRPr lang="es-ES" sz="15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31020" y="2356680"/>
            <a:ext cx="3586756" cy="7848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 LEFT(k)</a:t>
            </a:r>
          </a:p>
          <a:p>
            <a:pPr defTabSz="685800">
              <a:defRPr/>
            </a:pP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s-ES" sz="1500" dirty="0" err="1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 2*k+1</a:t>
            </a:r>
          </a:p>
          <a:p>
            <a:pPr defTabSz="685800">
              <a:defRPr/>
            </a:pP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endParaRPr lang="es-ES" sz="15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031020" y="3328693"/>
            <a:ext cx="3586756" cy="7848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 RIGHT(k)</a:t>
            </a:r>
          </a:p>
          <a:p>
            <a:pPr defTabSz="685800">
              <a:defRPr/>
            </a:pP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s-ES" sz="1500" dirty="0" err="1">
                <a:solidFill>
                  <a:srgbClr val="000000"/>
                </a:solidFill>
                <a:latin typeface="Consolas"/>
                <a:cs typeface="Consolas"/>
              </a:rPr>
              <a:t>return</a:t>
            </a:r>
            <a:r>
              <a:rPr lang="es-ES" sz="1500" dirty="0">
                <a:solidFill>
                  <a:srgbClr val="000000"/>
                </a:solidFill>
                <a:latin typeface="Consolas"/>
                <a:cs typeface="Consolas"/>
              </a:rPr>
              <a:t> 2*k+2</a:t>
            </a:r>
          </a:p>
          <a:p>
            <a:pPr defTabSz="685800">
              <a:defRPr/>
            </a:pP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5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500" b="1" dirty="0" err="1">
                <a:solidFill>
                  <a:srgbClr val="000000"/>
                </a:solidFill>
                <a:latin typeface="Consolas"/>
                <a:cs typeface="Consolas"/>
              </a:rPr>
              <a:t>function</a:t>
            </a:r>
            <a:endParaRPr lang="es-ES" sz="15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43000" y="658406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GB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rPr>
              <a:t>These functions allow us to move through the implicit heap</a:t>
            </a:r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5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1187824" y="1301020"/>
            <a:ext cx="4527176" cy="2169825"/>
          </a:xfrm>
          <a:prstGeom prst="rect">
            <a:avLst/>
          </a:prstGeom>
          <a:solidFill>
            <a:srgbClr val="DAEDEF"/>
          </a:solidFill>
        </p:spPr>
        <p:txBody>
          <a:bodyPr wrap="square" lIns="0" rIns="0" rtlCol="0">
            <a:spAutoFit/>
          </a:bodyPr>
          <a:lstStyle/>
          <a:p>
            <a:r>
              <a:rPr lang="es-ES" sz="1350" b="1" dirty="0" err="1">
                <a:latin typeface="Consolas"/>
                <a:cs typeface="Consolas"/>
              </a:rPr>
              <a:t>function</a:t>
            </a:r>
            <a:r>
              <a:rPr lang="es-ES" sz="1350" dirty="0">
                <a:latin typeface="Consolas"/>
                <a:cs typeface="Consolas"/>
              </a:rPr>
              <a:t>  INSERT(</a:t>
            </a:r>
            <a:r>
              <a:rPr lang="es-ES" sz="1350" dirty="0" err="1">
                <a:latin typeface="Consolas"/>
                <a:cs typeface="Consolas"/>
              </a:rPr>
              <a:t>heap,k</a:t>
            </a:r>
            <a:r>
              <a:rPr lang="es-ES" sz="1350" dirty="0">
                <a:latin typeface="Consolas"/>
                <a:cs typeface="Consolas"/>
              </a:rPr>
              <a:t>)</a:t>
            </a:r>
          </a:p>
          <a:p>
            <a:r>
              <a:rPr lang="es-ES" sz="1350" dirty="0">
                <a:latin typeface="Consolas"/>
                <a:cs typeface="Consolas"/>
              </a:rPr>
              <a:t>   pos=</a:t>
            </a:r>
            <a:r>
              <a:rPr lang="es-ES" sz="1350" dirty="0" err="1">
                <a:latin typeface="Consolas"/>
                <a:cs typeface="Consolas"/>
              </a:rPr>
              <a:t>heap_size</a:t>
            </a:r>
            <a:endParaRPr lang="es-ES" sz="1350" dirty="0">
              <a:latin typeface="Consolas"/>
              <a:cs typeface="Consolas"/>
            </a:endParaRPr>
          </a:p>
          <a:p>
            <a:r>
              <a:rPr lang="es-ES" sz="1350" dirty="0">
                <a:latin typeface="Consolas"/>
                <a:cs typeface="Consolas"/>
              </a:rPr>
              <a:t>   </a:t>
            </a:r>
            <a:r>
              <a:rPr lang="es-ES" sz="1350" dirty="0" err="1">
                <a:latin typeface="Consolas"/>
                <a:cs typeface="Consolas"/>
              </a:rPr>
              <a:t>heap</a:t>
            </a:r>
            <a:r>
              <a:rPr lang="es-ES" sz="1350" dirty="0">
                <a:latin typeface="Consolas"/>
                <a:cs typeface="Consolas"/>
              </a:rPr>
              <a:t>[pos]=k</a:t>
            </a:r>
          </a:p>
          <a:p>
            <a:r>
              <a:rPr lang="es-ES" sz="1350" dirty="0">
                <a:latin typeface="Consolas"/>
                <a:cs typeface="Consolas"/>
              </a:rPr>
              <a:t>   </a:t>
            </a:r>
            <a:r>
              <a:rPr lang="es-ES" sz="1350" dirty="0" err="1">
                <a:latin typeface="Consolas"/>
                <a:cs typeface="Consolas"/>
              </a:rPr>
              <a:t>heap_size</a:t>
            </a:r>
            <a:r>
              <a:rPr lang="es-ES" sz="1350" dirty="0">
                <a:latin typeface="Consolas"/>
                <a:cs typeface="Consolas"/>
              </a:rPr>
              <a:t>=heap_size+1</a:t>
            </a:r>
          </a:p>
          <a:p>
            <a:r>
              <a:rPr lang="es-ES" sz="1350" dirty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s-ES" sz="1350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r>
              <a:rPr lang="es-ES" sz="1350" dirty="0">
                <a:latin typeface="Consolas"/>
                <a:cs typeface="Consolas"/>
              </a:rPr>
              <a:t>(pos&gt;0 AND </a:t>
            </a:r>
            <a:r>
              <a:rPr lang="es-ES" sz="1350" dirty="0" err="1">
                <a:latin typeface="Consolas"/>
                <a:cs typeface="Consolas"/>
              </a:rPr>
              <a:t>heap</a:t>
            </a:r>
            <a:r>
              <a:rPr lang="es-ES" sz="1350" dirty="0">
                <a:latin typeface="Consolas"/>
                <a:cs typeface="Consolas"/>
              </a:rPr>
              <a:t>[</a:t>
            </a:r>
            <a:r>
              <a:rPr lang="es-ES" sz="1350" dirty="0" err="1">
                <a:latin typeface="Consolas"/>
                <a:cs typeface="Consolas"/>
              </a:rPr>
              <a:t>parent</a:t>
            </a:r>
            <a:r>
              <a:rPr lang="es-ES" sz="1350" dirty="0">
                <a:latin typeface="Consolas"/>
                <a:cs typeface="Consolas"/>
              </a:rPr>
              <a:t>(pos)]&lt;</a:t>
            </a:r>
            <a:r>
              <a:rPr lang="es-ES" sz="1350" dirty="0" err="1">
                <a:latin typeface="Consolas"/>
                <a:cs typeface="Consolas"/>
              </a:rPr>
              <a:t>heap</a:t>
            </a:r>
            <a:r>
              <a:rPr lang="es-ES" sz="1350" dirty="0">
                <a:latin typeface="Consolas"/>
                <a:cs typeface="Consolas"/>
              </a:rPr>
              <a:t>[pos])</a:t>
            </a:r>
          </a:p>
          <a:p>
            <a:r>
              <a:rPr lang="es-ES" sz="1350" dirty="0">
                <a:latin typeface="Consolas"/>
                <a:cs typeface="Consolas"/>
              </a:rPr>
              <a:t>      SWAP(</a:t>
            </a:r>
            <a:r>
              <a:rPr lang="es-ES" sz="1350" dirty="0" err="1">
                <a:latin typeface="Consolas"/>
                <a:cs typeface="Consolas"/>
              </a:rPr>
              <a:t>heap</a:t>
            </a:r>
            <a:r>
              <a:rPr lang="es-ES" sz="1350" dirty="0">
                <a:latin typeface="Consolas"/>
                <a:cs typeface="Consolas"/>
              </a:rPr>
              <a:t>[</a:t>
            </a:r>
            <a:r>
              <a:rPr lang="es-ES" sz="1350" dirty="0" err="1">
                <a:latin typeface="Consolas"/>
                <a:cs typeface="Consolas"/>
              </a:rPr>
              <a:t>parent</a:t>
            </a:r>
            <a:r>
              <a:rPr lang="es-ES" sz="1350" dirty="0">
                <a:latin typeface="Consolas"/>
                <a:cs typeface="Consolas"/>
              </a:rPr>
              <a:t>(pos)], </a:t>
            </a:r>
            <a:r>
              <a:rPr lang="es-ES" sz="1350" dirty="0" err="1">
                <a:latin typeface="Consolas"/>
                <a:cs typeface="Consolas"/>
              </a:rPr>
              <a:t>heap</a:t>
            </a:r>
            <a:r>
              <a:rPr lang="es-ES" sz="1350" dirty="0">
                <a:latin typeface="Consolas"/>
                <a:cs typeface="Consolas"/>
              </a:rPr>
              <a:t>[pos])</a:t>
            </a:r>
          </a:p>
          <a:p>
            <a:r>
              <a:rPr lang="es-ES" sz="1350" dirty="0">
                <a:latin typeface="Consolas"/>
                <a:cs typeface="Consolas"/>
              </a:rPr>
              <a:t>      pos=</a:t>
            </a:r>
            <a:r>
              <a:rPr lang="es-ES" sz="1350" dirty="0" err="1">
                <a:latin typeface="Consolas"/>
                <a:cs typeface="Consolas"/>
              </a:rPr>
              <a:t>parent</a:t>
            </a:r>
            <a:r>
              <a:rPr lang="es-ES" sz="1350" dirty="0">
                <a:latin typeface="Consolas"/>
                <a:cs typeface="Consolas"/>
              </a:rPr>
              <a:t>(pos)</a:t>
            </a:r>
          </a:p>
          <a:p>
            <a:r>
              <a:rPr lang="es-ES" sz="1350" dirty="0">
                <a:latin typeface="Consolas"/>
                <a:cs typeface="Consolas"/>
              </a:rPr>
              <a:t>   </a:t>
            </a:r>
            <a:r>
              <a:rPr lang="es-ES" sz="1350" b="1" dirty="0" err="1">
                <a:solidFill>
                  <a:srgbClr val="000000"/>
                </a:solidFill>
                <a:latin typeface="Consolas"/>
                <a:cs typeface="Consolas"/>
              </a:rPr>
              <a:t>end</a:t>
            </a:r>
            <a:r>
              <a:rPr lang="es-ES" sz="135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1350" b="1" dirty="0" err="1">
                <a:solidFill>
                  <a:srgbClr val="000000"/>
                </a:solidFill>
                <a:latin typeface="Consolas"/>
                <a:cs typeface="Consolas"/>
              </a:rPr>
              <a:t>while</a:t>
            </a:r>
            <a:endParaRPr lang="es-ES" sz="1350" b="1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1350" b="1" dirty="0" err="1">
                <a:latin typeface="Consolas"/>
                <a:cs typeface="Consolas"/>
              </a:rPr>
              <a:t>end</a:t>
            </a:r>
            <a:r>
              <a:rPr lang="es-ES" sz="1350" b="1" dirty="0">
                <a:latin typeface="Consolas"/>
                <a:cs typeface="Consolas"/>
              </a:rPr>
              <a:t> </a:t>
            </a:r>
            <a:r>
              <a:rPr lang="es-ES" sz="1350" b="1" dirty="0" err="1">
                <a:latin typeface="Consolas"/>
                <a:cs typeface="Consolas"/>
              </a:rPr>
              <a:t>function</a:t>
            </a:r>
            <a:endParaRPr lang="es-ES" sz="1350" b="1" dirty="0">
              <a:latin typeface="Consolas"/>
              <a:cs typeface="Consolas"/>
            </a:endParaRPr>
          </a:p>
          <a:p>
            <a:r>
              <a:rPr lang="es-ES" sz="1350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FB653-09F8-034E-B883-12BA479E84D6}"/>
              </a:ext>
            </a:extLst>
          </p:cNvPr>
          <p:cNvSpPr txBox="1"/>
          <p:nvPr/>
        </p:nvSpPr>
        <p:spPr>
          <a:xfrm>
            <a:off x="1320230" y="642939"/>
            <a:ext cx="6503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pseudocode for  insert operation</a:t>
            </a:r>
          </a:p>
        </p:txBody>
      </p:sp>
    </p:spTree>
    <p:extLst>
      <p:ext uri="{BB962C8B-B14F-4D97-AF65-F5344CB8AC3E}">
        <p14:creationId xmlns:p14="http://schemas.microsoft.com/office/powerpoint/2010/main" val="29046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43001" y="1553781"/>
            <a:ext cx="4581254" cy="175432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ES" sz="1350" b="1" dirty="0" err="1">
                <a:latin typeface="Consolas"/>
                <a:cs typeface="Consolas"/>
              </a:rPr>
              <a:t>function</a:t>
            </a:r>
            <a:r>
              <a:rPr lang="es-ES" sz="1350" dirty="0">
                <a:latin typeface="Consolas"/>
                <a:cs typeface="Consolas"/>
              </a:rPr>
              <a:t> MAX-HEAPIFY(</a:t>
            </a:r>
            <a:r>
              <a:rPr lang="es-ES" sz="1350" dirty="0" err="1">
                <a:latin typeface="Consolas"/>
                <a:cs typeface="Consolas"/>
              </a:rPr>
              <a:t>heap,root</a:t>
            </a:r>
            <a:r>
              <a:rPr lang="es-ES" sz="1350" dirty="0">
                <a:latin typeface="Consolas"/>
                <a:cs typeface="Consolas"/>
              </a:rPr>
              <a:t>)</a:t>
            </a:r>
          </a:p>
          <a:p>
            <a:r>
              <a:rPr lang="es-ES" sz="1350" dirty="0">
                <a:latin typeface="Consolas"/>
                <a:cs typeface="Consolas"/>
              </a:rPr>
              <a:t>	</a:t>
            </a:r>
            <a:r>
              <a:rPr lang="es-ES" sz="1350" dirty="0" err="1">
                <a:latin typeface="Consolas"/>
                <a:cs typeface="Consolas"/>
              </a:rPr>
              <a:t>largest</a:t>
            </a:r>
            <a:r>
              <a:rPr lang="es-ES" sz="1350" dirty="0">
                <a:latin typeface="Consolas"/>
                <a:cs typeface="Consolas"/>
              </a:rPr>
              <a:t>=INDEX_LARGEST_NODE(</a:t>
            </a:r>
            <a:r>
              <a:rPr lang="es-ES" sz="1350" dirty="0" err="1">
                <a:latin typeface="Consolas"/>
                <a:cs typeface="Consolas"/>
              </a:rPr>
              <a:t>root</a:t>
            </a:r>
            <a:r>
              <a:rPr lang="es-ES" sz="1350" dirty="0">
                <a:latin typeface="Consolas"/>
                <a:cs typeface="Consolas"/>
              </a:rPr>
              <a:t>)</a:t>
            </a:r>
          </a:p>
          <a:p>
            <a:r>
              <a:rPr lang="es-ES" sz="1350" dirty="0">
                <a:latin typeface="Consolas"/>
                <a:cs typeface="Consolas"/>
              </a:rPr>
              <a:t>	</a:t>
            </a:r>
            <a:r>
              <a:rPr lang="es-ES" sz="1350" b="1" dirty="0" err="1">
                <a:latin typeface="Consolas"/>
                <a:cs typeface="Consolas"/>
              </a:rPr>
              <a:t>if</a:t>
            </a:r>
            <a:r>
              <a:rPr lang="es-ES" sz="1350" dirty="0">
                <a:latin typeface="Consolas"/>
                <a:cs typeface="Consolas"/>
              </a:rPr>
              <a:t>(</a:t>
            </a:r>
            <a:r>
              <a:rPr lang="es-ES" sz="1350" dirty="0" err="1">
                <a:latin typeface="Consolas"/>
                <a:cs typeface="Consolas"/>
              </a:rPr>
              <a:t>largest</a:t>
            </a:r>
            <a:r>
              <a:rPr lang="es-ES" sz="1350" dirty="0">
                <a:latin typeface="Consolas"/>
                <a:cs typeface="Consolas"/>
              </a:rPr>
              <a:t> != </a:t>
            </a:r>
            <a:r>
              <a:rPr lang="es-ES" sz="1350" dirty="0" err="1">
                <a:latin typeface="Consolas"/>
                <a:cs typeface="Consolas"/>
              </a:rPr>
              <a:t>root</a:t>
            </a:r>
            <a:r>
              <a:rPr lang="es-ES" sz="1350" dirty="0">
                <a:latin typeface="Consolas"/>
                <a:cs typeface="Consolas"/>
              </a:rPr>
              <a:t>)</a:t>
            </a:r>
          </a:p>
          <a:p>
            <a:r>
              <a:rPr lang="es-ES" sz="1350" dirty="0">
                <a:latin typeface="Consolas"/>
                <a:cs typeface="Consolas"/>
              </a:rPr>
              <a:t>		SWAP(</a:t>
            </a:r>
            <a:r>
              <a:rPr lang="es-ES" sz="1350" dirty="0" err="1">
                <a:latin typeface="Consolas"/>
                <a:cs typeface="Consolas"/>
              </a:rPr>
              <a:t>heap</a:t>
            </a:r>
            <a:r>
              <a:rPr lang="es-ES" sz="1350" dirty="0">
                <a:latin typeface="Consolas"/>
                <a:cs typeface="Consolas"/>
              </a:rPr>
              <a:t>[</a:t>
            </a:r>
            <a:r>
              <a:rPr lang="es-ES" sz="1350" dirty="0" err="1">
                <a:latin typeface="Consolas"/>
                <a:cs typeface="Consolas"/>
              </a:rPr>
              <a:t>largest</a:t>
            </a:r>
            <a:r>
              <a:rPr lang="es-ES" sz="1350" dirty="0">
                <a:latin typeface="Consolas"/>
                <a:cs typeface="Consolas"/>
              </a:rPr>
              <a:t>],</a:t>
            </a:r>
            <a:r>
              <a:rPr lang="es-ES" sz="1350" dirty="0" err="1">
                <a:latin typeface="Consolas"/>
                <a:cs typeface="Consolas"/>
              </a:rPr>
              <a:t>heap</a:t>
            </a:r>
            <a:r>
              <a:rPr lang="es-ES" sz="1350" dirty="0">
                <a:latin typeface="Consolas"/>
                <a:cs typeface="Consolas"/>
              </a:rPr>
              <a:t>[</a:t>
            </a:r>
            <a:r>
              <a:rPr lang="es-ES" sz="1350" dirty="0" err="1">
                <a:latin typeface="Consolas"/>
                <a:cs typeface="Consolas"/>
              </a:rPr>
              <a:t>root</a:t>
            </a:r>
            <a:r>
              <a:rPr lang="es-ES" sz="1350" dirty="0">
                <a:latin typeface="Consolas"/>
                <a:cs typeface="Consolas"/>
              </a:rPr>
              <a:t>])</a:t>
            </a:r>
          </a:p>
          <a:p>
            <a:r>
              <a:rPr lang="es-ES" sz="1350" dirty="0">
                <a:latin typeface="Consolas"/>
                <a:cs typeface="Consolas"/>
              </a:rPr>
              <a:t>		MAX-HEAPIFY(</a:t>
            </a:r>
            <a:r>
              <a:rPr lang="es-ES" sz="1350" dirty="0" err="1">
                <a:latin typeface="Consolas"/>
                <a:cs typeface="Consolas"/>
              </a:rPr>
              <a:t>heap,largest</a:t>
            </a:r>
            <a:r>
              <a:rPr lang="es-ES" sz="1350" dirty="0">
                <a:latin typeface="Consolas"/>
                <a:cs typeface="Consolas"/>
              </a:rPr>
              <a:t>)</a:t>
            </a:r>
          </a:p>
          <a:p>
            <a:r>
              <a:rPr lang="es-ES" sz="1350" dirty="0">
                <a:latin typeface="Consolas"/>
                <a:cs typeface="Consolas"/>
              </a:rPr>
              <a:t>	</a:t>
            </a:r>
            <a:r>
              <a:rPr lang="es-ES" sz="1350" b="1" dirty="0" err="1">
                <a:latin typeface="Consolas"/>
                <a:cs typeface="Consolas"/>
              </a:rPr>
              <a:t>end</a:t>
            </a:r>
            <a:r>
              <a:rPr lang="es-ES" sz="1350" b="1" dirty="0">
                <a:latin typeface="Consolas"/>
                <a:cs typeface="Consolas"/>
              </a:rPr>
              <a:t> </a:t>
            </a:r>
            <a:r>
              <a:rPr lang="es-ES" sz="1350" b="1" dirty="0" err="1">
                <a:latin typeface="Consolas"/>
                <a:cs typeface="Consolas"/>
              </a:rPr>
              <a:t>if</a:t>
            </a:r>
            <a:endParaRPr lang="es-ES" sz="1350" b="1" dirty="0">
              <a:latin typeface="Consolas"/>
              <a:cs typeface="Consolas"/>
            </a:endParaRPr>
          </a:p>
          <a:p>
            <a:r>
              <a:rPr lang="es-ES" sz="1350" b="1" dirty="0" err="1">
                <a:latin typeface="Consolas"/>
                <a:cs typeface="Consolas"/>
              </a:rPr>
              <a:t>end</a:t>
            </a:r>
            <a:r>
              <a:rPr lang="es-ES" sz="1350" b="1" dirty="0">
                <a:latin typeface="Consolas"/>
                <a:cs typeface="Consolas"/>
              </a:rPr>
              <a:t> </a:t>
            </a:r>
            <a:r>
              <a:rPr lang="es-ES" sz="1350" b="1" dirty="0" err="1">
                <a:latin typeface="Consolas"/>
                <a:cs typeface="Consolas"/>
              </a:rPr>
              <a:t>function</a:t>
            </a:r>
            <a:endParaRPr lang="es-ES" sz="1350" b="1" dirty="0">
              <a:latin typeface="Consolas"/>
              <a:cs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BE8D1-9757-2744-99B4-D4BDDC249A9A}"/>
              </a:ext>
            </a:extLst>
          </p:cNvPr>
          <p:cNvSpPr txBox="1"/>
          <p:nvPr/>
        </p:nvSpPr>
        <p:spPr>
          <a:xfrm>
            <a:off x="1765635" y="442160"/>
            <a:ext cx="22829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Pseudocode of </a:t>
            </a:r>
            <a:r>
              <a:rPr lang="es-ES" sz="1350" dirty="0">
                <a:latin typeface="Consolas"/>
                <a:cs typeface="Consolas"/>
              </a:rPr>
              <a:t>MAX-HEAPIFY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6758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BAB38-0C6A-644A-9AB5-32212B4194B1}"/>
              </a:ext>
            </a:extLst>
          </p:cNvPr>
          <p:cNvSpPr/>
          <p:nvPr/>
        </p:nvSpPr>
        <p:spPr>
          <a:xfrm>
            <a:off x="526942" y="1553132"/>
            <a:ext cx="830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Now we will look at how to Transform an existing binary tree into a MAX-HEAP</a:t>
            </a:r>
          </a:p>
        </p:txBody>
      </p:sp>
    </p:spTree>
    <p:extLst>
      <p:ext uri="{BB962C8B-B14F-4D97-AF65-F5344CB8AC3E}">
        <p14:creationId xmlns:p14="http://schemas.microsoft.com/office/powerpoint/2010/main" val="32963199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purl.org/dc/dcmitype/"/>
    <ds:schemaRef ds:uri="65620a10-58d8-4602-af8b-e2b4eec3245a"/>
    <ds:schemaRef ds:uri="http://schemas.microsoft.com/office/2006/documentManagement/types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09EB7-2B67-4759-8E1B-2A5B10F6A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75248</TotalTime>
  <Words>3941</Words>
  <Application>Microsoft Macintosh PowerPoint</Application>
  <PresentationFormat>On-screen Show (16:9)</PresentationFormat>
  <Paragraphs>1864</Paragraphs>
  <Slides>50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1101</cp:revision>
  <cp:lastPrinted>2019-07-09T17:04:45Z</cp:lastPrinted>
  <dcterms:created xsi:type="dcterms:W3CDTF">2018-10-29T10:08:54Z</dcterms:created>
  <dcterms:modified xsi:type="dcterms:W3CDTF">2021-03-01T07:45:32Z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