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31"/>
  </p:notesMasterIdLst>
  <p:handoutMasterIdLst>
    <p:handoutMasterId r:id="rId32"/>
  </p:handoutMasterIdLst>
  <p:sldIdLst>
    <p:sldId id="362" r:id="rId6"/>
    <p:sldId id="412" r:id="rId7"/>
    <p:sldId id="565" r:id="rId8"/>
    <p:sldId id="566" r:id="rId9"/>
    <p:sldId id="567" r:id="rId10"/>
    <p:sldId id="556" r:id="rId11"/>
    <p:sldId id="557" r:id="rId12"/>
    <p:sldId id="568" r:id="rId13"/>
    <p:sldId id="569" r:id="rId14"/>
    <p:sldId id="570" r:id="rId15"/>
    <p:sldId id="571" r:id="rId16"/>
    <p:sldId id="564" r:id="rId17"/>
    <p:sldId id="572" r:id="rId18"/>
    <p:sldId id="574" r:id="rId19"/>
    <p:sldId id="573" r:id="rId20"/>
    <p:sldId id="584" r:id="rId21"/>
    <p:sldId id="575" r:id="rId22"/>
    <p:sldId id="576" r:id="rId23"/>
    <p:sldId id="577" r:id="rId24"/>
    <p:sldId id="578" r:id="rId25"/>
    <p:sldId id="579" r:id="rId26"/>
    <p:sldId id="580" r:id="rId27"/>
    <p:sldId id="583" r:id="rId28"/>
    <p:sldId id="582" r:id="rId29"/>
    <p:sldId id="581" r:id="rId3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othy Moyle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2410"/>
    <a:srgbClr val="3B98FF"/>
    <a:srgbClr val="57B3B6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6" autoAdjust="0"/>
    <p:restoredTop sz="95840" autoAdjust="0"/>
  </p:normalViewPr>
  <p:slideViewPr>
    <p:cSldViewPr snapToGrid="0" snapToObjects="1">
      <p:cViewPr varScale="1">
        <p:scale>
          <a:sx n="112" d="100"/>
          <a:sy n="112" d="100"/>
        </p:scale>
        <p:origin x="208" y="728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558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Heaps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COMPLEXITY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7"/>
          <p:cNvSpPr txBox="1"/>
          <p:nvPr/>
        </p:nvSpPr>
        <p:spPr>
          <a:xfrm>
            <a:off x="10465" y="1281968"/>
            <a:ext cx="5570341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Heapsort</a:t>
            </a:r>
            <a:r>
              <a:rPr lang="es-ES">
                <a:latin typeface="Consolas"/>
                <a:cs typeface="Consolas"/>
              </a:rPr>
              <a:t>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BUILD-MAX-HEAP(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while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 &gt; 0</a:t>
            </a:r>
          </a:p>
          <a:p>
            <a:r>
              <a:rPr lang="es-ES">
                <a:latin typeface="Consolas"/>
                <a:cs typeface="Consolas"/>
              </a:rPr>
              <a:t>		i=heap_size-1</a:t>
            </a:r>
          </a:p>
          <a:p>
            <a:r>
              <a:rPr lang="es-ES">
                <a:latin typeface="Consolas"/>
                <a:cs typeface="Consolas"/>
              </a:rPr>
              <a:t>		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[i]=EXTRACT-MAX(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while</a:t>
            </a:r>
            <a:endParaRPr lang="es-ES" b="1">
              <a:latin typeface="Consolas"/>
              <a:cs typeface="Consolas"/>
            </a:endParaRP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return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array</a:t>
            </a:r>
            <a:endParaRPr lang="es-ES">
              <a:latin typeface="Consolas"/>
              <a:cs typeface="Consolas"/>
            </a:endParaRPr>
          </a:p>
          <a:p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		</a:t>
            </a:r>
          </a:p>
        </p:txBody>
      </p:sp>
      <p:cxnSp>
        <p:nvCxnSpPr>
          <p:cNvPr id="3" name="Conector recto de flecha 2"/>
          <p:cNvCxnSpPr/>
          <p:nvPr/>
        </p:nvCxnSpPr>
        <p:spPr bwMode="auto">
          <a:xfrm>
            <a:off x="3826361" y="1771604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6261392" y="1462503"/>
            <a:ext cx="5188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?? 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0" y="1902158"/>
            <a:ext cx="5580806" cy="1122940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" name="Conector recto de flecha 5"/>
          <p:cNvCxnSpPr/>
          <p:nvPr/>
        </p:nvCxnSpPr>
        <p:spPr bwMode="auto">
          <a:xfrm>
            <a:off x="3850864" y="2291695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ángulo 7"/>
          <p:cNvSpPr/>
          <p:nvPr/>
        </p:nvSpPr>
        <p:spPr>
          <a:xfrm>
            <a:off x="6041619" y="1994010"/>
            <a:ext cx="42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>
                <a:latin typeface="Roboto Slab" pitchFamily="2" charset="0"/>
                <a:ea typeface="Roboto Slab" pitchFamily="2" charset="0"/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BCD91-2D2D-BE49-A590-0ECAD4B2DAA4}"/>
              </a:ext>
            </a:extLst>
          </p:cNvPr>
          <p:cNvSpPr txBox="1"/>
          <p:nvPr/>
        </p:nvSpPr>
        <p:spPr>
          <a:xfrm>
            <a:off x="1287845" y="4210482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This instruction takes a constant time to be executed </a:t>
            </a:r>
          </a:p>
        </p:txBody>
      </p:sp>
    </p:spTree>
    <p:extLst>
      <p:ext uri="{BB962C8B-B14F-4D97-AF65-F5344CB8AC3E}">
        <p14:creationId xmlns:p14="http://schemas.microsoft.com/office/powerpoint/2010/main" val="246421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7"/>
          <p:cNvSpPr txBox="1"/>
          <p:nvPr/>
        </p:nvSpPr>
        <p:spPr>
          <a:xfrm>
            <a:off x="10465" y="1281968"/>
            <a:ext cx="5570341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Heapsort</a:t>
            </a:r>
            <a:r>
              <a:rPr lang="es-ES">
                <a:latin typeface="Consolas"/>
                <a:cs typeface="Consolas"/>
              </a:rPr>
              <a:t>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BUILD-MAX-HEAP(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while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 &gt; 0</a:t>
            </a:r>
          </a:p>
          <a:p>
            <a:r>
              <a:rPr lang="es-ES">
                <a:latin typeface="Consolas"/>
                <a:cs typeface="Consolas"/>
              </a:rPr>
              <a:t>		i=heap_size-1</a:t>
            </a:r>
          </a:p>
          <a:p>
            <a:r>
              <a:rPr lang="es-ES">
                <a:latin typeface="Consolas"/>
                <a:cs typeface="Consolas"/>
              </a:rPr>
              <a:t>		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[i]=EXTRACT-MAX(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while</a:t>
            </a:r>
            <a:endParaRPr lang="es-ES" b="1">
              <a:latin typeface="Consolas"/>
              <a:cs typeface="Consolas"/>
            </a:endParaRP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return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array</a:t>
            </a:r>
            <a:endParaRPr lang="es-ES">
              <a:latin typeface="Consolas"/>
              <a:cs typeface="Consolas"/>
            </a:endParaRPr>
          </a:p>
          <a:p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		</a:t>
            </a:r>
          </a:p>
        </p:txBody>
      </p:sp>
      <p:cxnSp>
        <p:nvCxnSpPr>
          <p:cNvPr id="3" name="Conector recto de flecha 2"/>
          <p:cNvCxnSpPr/>
          <p:nvPr/>
        </p:nvCxnSpPr>
        <p:spPr bwMode="auto">
          <a:xfrm>
            <a:off x="3826361" y="1771604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6261392" y="1462503"/>
            <a:ext cx="5188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?? 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0" y="1902158"/>
            <a:ext cx="5580806" cy="1122940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" name="Conector recto de flecha 5"/>
          <p:cNvCxnSpPr/>
          <p:nvPr/>
        </p:nvCxnSpPr>
        <p:spPr bwMode="auto">
          <a:xfrm>
            <a:off x="3850864" y="2291695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ángulo 7"/>
          <p:cNvSpPr/>
          <p:nvPr/>
        </p:nvSpPr>
        <p:spPr>
          <a:xfrm>
            <a:off x="6041619" y="1994010"/>
            <a:ext cx="42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>
                <a:latin typeface="Roboto Slab" pitchFamily="2" charset="0"/>
                <a:ea typeface="Roboto Slab" pitchFamily="2" charset="0"/>
              </a:rPr>
              <a:t>N</a:t>
            </a:r>
          </a:p>
        </p:txBody>
      </p:sp>
      <p:cxnSp>
        <p:nvCxnSpPr>
          <p:cNvPr id="9" name="Conector recto de flecha 8"/>
          <p:cNvCxnSpPr/>
          <p:nvPr/>
        </p:nvCxnSpPr>
        <p:spPr bwMode="auto">
          <a:xfrm>
            <a:off x="5430425" y="2611227"/>
            <a:ext cx="59260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ángulo 9"/>
          <p:cNvSpPr/>
          <p:nvPr/>
        </p:nvSpPr>
        <p:spPr>
          <a:xfrm>
            <a:off x="6279977" y="2343817"/>
            <a:ext cx="5188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??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790A1-FE65-1641-B233-E77CEB611B96}"/>
              </a:ext>
            </a:extLst>
          </p:cNvPr>
          <p:cNvSpPr txBox="1"/>
          <p:nvPr/>
        </p:nvSpPr>
        <p:spPr>
          <a:xfrm>
            <a:off x="920199" y="4449969"/>
            <a:ext cx="547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also need to find the complexity of EXTRACT-MAX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EDC15-6D5C-7744-993E-722C990DF03A}"/>
              </a:ext>
            </a:extLst>
          </p:cNvPr>
          <p:cNvSpPr txBox="1"/>
          <p:nvPr/>
        </p:nvSpPr>
        <p:spPr>
          <a:xfrm>
            <a:off x="920199" y="4038607"/>
            <a:ext cx="730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time taken by this instruction depends the complexity of </a:t>
            </a:r>
            <a:r>
              <a:rPr lang="es-ES">
                <a:latin typeface="Consolas"/>
                <a:cs typeface="Consolas"/>
              </a:rPr>
              <a:t>EXTRACT-MAX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187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1270423"/>
            <a:ext cx="4916731" cy="175432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 BUILD-MAX-HEAP(A)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=</a:t>
            </a:r>
            <a:r>
              <a:rPr lang="es-ES" err="1">
                <a:latin typeface="Consolas"/>
                <a:cs typeface="Consolas"/>
              </a:rPr>
              <a:t>A.length</a:t>
            </a:r>
            <a:endParaRPr lang="es-ES">
              <a:latin typeface="Consolas"/>
              <a:cs typeface="Consolas"/>
            </a:endParaRP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for</a:t>
            </a:r>
            <a:r>
              <a:rPr lang="es-ES">
                <a:latin typeface="Consolas"/>
                <a:cs typeface="Consolas"/>
              </a:rPr>
              <a:t> FLOOR(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/2) &lt; j ≤ 0</a:t>
            </a:r>
          </a:p>
          <a:p>
            <a:r>
              <a:rPr lang="es-ES">
                <a:latin typeface="Consolas"/>
                <a:cs typeface="Consolas"/>
              </a:rPr>
              <a:t>		MAX-HEAPIFY(</a:t>
            </a:r>
            <a:r>
              <a:rPr lang="es-ES" err="1">
                <a:latin typeface="Consolas"/>
                <a:cs typeface="Consolas"/>
              </a:rPr>
              <a:t>A,j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for</a:t>
            </a:r>
            <a:endParaRPr lang="es-ES" b="1">
              <a:latin typeface="Consolas"/>
              <a:cs typeface="Consolas"/>
            </a:endParaRPr>
          </a:p>
          <a:p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function</a:t>
            </a:r>
            <a:endParaRPr lang="es-ES" b="1">
              <a:latin typeface="Consolas"/>
              <a:cs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45193-5CE6-D945-96E9-2E57C5A8165F}"/>
              </a:ext>
            </a:extLst>
          </p:cNvPr>
          <p:cNvSpPr txBox="1"/>
          <p:nvPr/>
        </p:nvSpPr>
        <p:spPr>
          <a:xfrm>
            <a:off x="600891" y="304799"/>
            <a:ext cx="532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Let’s try to find the complexity of </a:t>
            </a:r>
            <a:r>
              <a:rPr lang="es-ES">
                <a:latin typeface="Consolas"/>
                <a:cs typeface="Consolas"/>
              </a:rPr>
              <a:t>BUILD-MAX-HEAP 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84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1270423"/>
            <a:ext cx="4916731" cy="175432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 BUILD-MAX-HEAP(A)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=</a:t>
            </a:r>
            <a:r>
              <a:rPr lang="es-ES" err="1">
                <a:latin typeface="Consolas"/>
                <a:cs typeface="Consolas"/>
              </a:rPr>
              <a:t>A.length</a:t>
            </a:r>
            <a:endParaRPr lang="es-ES">
              <a:latin typeface="Consolas"/>
              <a:cs typeface="Consolas"/>
            </a:endParaRP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for</a:t>
            </a:r>
            <a:r>
              <a:rPr lang="es-ES">
                <a:latin typeface="Consolas"/>
                <a:cs typeface="Consolas"/>
              </a:rPr>
              <a:t> FLOOR(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/2) &lt; j ≤ 0</a:t>
            </a:r>
          </a:p>
          <a:p>
            <a:r>
              <a:rPr lang="es-ES">
                <a:latin typeface="Consolas"/>
                <a:cs typeface="Consolas"/>
              </a:rPr>
              <a:t>		MAX-HEAPIFY(</a:t>
            </a:r>
            <a:r>
              <a:rPr lang="es-ES" err="1">
                <a:latin typeface="Consolas"/>
                <a:cs typeface="Consolas"/>
              </a:rPr>
              <a:t>A,j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for</a:t>
            </a:r>
            <a:endParaRPr lang="es-ES" b="1">
              <a:latin typeface="Consolas"/>
              <a:cs typeface="Consolas"/>
            </a:endParaRPr>
          </a:p>
          <a:p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function</a:t>
            </a:r>
            <a:endParaRPr lang="es-ES" b="1">
              <a:latin typeface="Consolas"/>
              <a:cs typeface="Consolas"/>
            </a:endParaRPr>
          </a:p>
        </p:txBody>
      </p:sp>
      <p:cxnSp>
        <p:nvCxnSpPr>
          <p:cNvPr id="17" name="Conector recto de flecha 16"/>
          <p:cNvCxnSpPr/>
          <p:nvPr/>
        </p:nvCxnSpPr>
        <p:spPr bwMode="auto">
          <a:xfrm>
            <a:off x="3442054" y="1771604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ángulo 17"/>
          <p:cNvSpPr/>
          <p:nvPr/>
        </p:nvSpPr>
        <p:spPr>
          <a:xfrm>
            <a:off x="5614224" y="1462503"/>
            <a:ext cx="410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8950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1270423"/>
            <a:ext cx="4916731" cy="175432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 BUILD-MAX-HEAP(A)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=</a:t>
            </a:r>
            <a:r>
              <a:rPr lang="es-ES" err="1">
                <a:latin typeface="Consolas"/>
                <a:cs typeface="Consolas"/>
              </a:rPr>
              <a:t>A.length</a:t>
            </a:r>
            <a:endParaRPr lang="es-ES">
              <a:latin typeface="Consolas"/>
              <a:cs typeface="Consolas"/>
            </a:endParaRP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for</a:t>
            </a:r>
            <a:r>
              <a:rPr lang="es-ES">
                <a:latin typeface="Consolas"/>
                <a:cs typeface="Consolas"/>
              </a:rPr>
              <a:t> FLOOR(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/2) &lt; j ≤ 0</a:t>
            </a:r>
          </a:p>
          <a:p>
            <a:r>
              <a:rPr lang="es-ES">
                <a:latin typeface="Consolas"/>
                <a:cs typeface="Consolas"/>
              </a:rPr>
              <a:t>		MAX-HEAPIFY(</a:t>
            </a:r>
            <a:r>
              <a:rPr lang="es-ES" err="1">
                <a:latin typeface="Consolas"/>
                <a:cs typeface="Consolas"/>
              </a:rPr>
              <a:t>A,j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for</a:t>
            </a:r>
            <a:endParaRPr lang="es-ES" b="1">
              <a:latin typeface="Consolas"/>
              <a:cs typeface="Consolas"/>
            </a:endParaRPr>
          </a:p>
          <a:p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function</a:t>
            </a:r>
            <a:endParaRPr lang="es-ES" b="1">
              <a:latin typeface="Consolas"/>
              <a:cs typeface="Consolas"/>
            </a:endParaRPr>
          </a:p>
        </p:txBody>
      </p:sp>
      <p:cxnSp>
        <p:nvCxnSpPr>
          <p:cNvPr id="17" name="Conector recto de flecha 16"/>
          <p:cNvCxnSpPr/>
          <p:nvPr/>
        </p:nvCxnSpPr>
        <p:spPr bwMode="auto">
          <a:xfrm>
            <a:off x="3442054" y="1771604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ángulo 17"/>
          <p:cNvSpPr/>
          <p:nvPr/>
        </p:nvSpPr>
        <p:spPr>
          <a:xfrm>
            <a:off x="5614224" y="1462503"/>
            <a:ext cx="410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C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0" y="1855170"/>
            <a:ext cx="4916731" cy="584964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027149" y="1893226"/>
            <a:ext cx="3226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>
                <a:latin typeface="Roboto Slab" pitchFamily="2" charset="0"/>
                <a:ea typeface="Roboto Slab" pitchFamily="2" charset="0"/>
              </a:rPr>
              <a:t>N/2 times </a:t>
            </a:r>
            <a:r>
              <a:rPr lang="en-GB" sz="240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400">
                <a:latin typeface="Roboto Slab" pitchFamily="2" charset="0"/>
                <a:ea typeface="Roboto Slab" pitchFamily="2" charset="0"/>
                <a:sym typeface="Wingdings"/>
              </a:rPr>
              <a:t> N times</a:t>
            </a:r>
            <a:endParaRPr lang="en-GB" sz="240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7A7EF-2FF4-CF4A-859F-4A8659969549}"/>
              </a:ext>
            </a:extLst>
          </p:cNvPr>
          <p:cNvSpPr txBox="1"/>
          <p:nvPr/>
        </p:nvSpPr>
        <p:spPr>
          <a:xfrm>
            <a:off x="992777" y="3735977"/>
            <a:ext cx="786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instructions inside the FOR loop  are executed N/2 times</a:t>
            </a:r>
          </a:p>
          <a:p>
            <a:r>
              <a:rPr lang="en-US"/>
              <a:t>Since constants are not important, we can consider this for loop is executed N times</a:t>
            </a:r>
          </a:p>
        </p:txBody>
      </p:sp>
    </p:spTree>
    <p:extLst>
      <p:ext uri="{BB962C8B-B14F-4D97-AF65-F5344CB8AC3E}">
        <p14:creationId xmlns:p14="http://schemas.microsoft.com/office/powerpoint/2010/main" val="152898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1270423"/>
            <a:ext cx="4916731" cy="175432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 BUILD-MAX-HEAP(A)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=</a:t>
            </a:r>
            <a:r>
              <a:rPr lang="es-ES" err="1">
                <a:latin typeface="Consolas"/>
                <a:cs typeface="Consolas"/>
              </a:rPr>
              <a:t>A.length</a:t>
            </a:r>
            <a:endParaRPr lang="es-ES">
              <a:latin typeface="Consolas"/>
              <a:cs typeface="Consolas"/>
            </a:endParaRP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for</a:t>
            </a:r>
            <a:r>
              <a:rPr lang="es-ES">
                <a:latin typeface="Consolas"/>
                <a:cs typeface="Consolas"/>
              </a:rPr>
              <a:t> FLOOR(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/2) &lt; j ≤ 0</a:t>
            </a:r>
          </a:p>
          <a:p>
            <a:r>
              <a:rPr lang="es-ES">
                <a:latin typeface="Consolas"/>
                <a:cs typeface="Consolas"/>
              </a:rPr>
              <a:t>		MAX-HEAPIFY(</a:t>
            </a:r>
            <a:r>
              <a:rPr lang="es-ES" err="1">
                <a:latin typeface="Consolas"/>
                <a:cs typeface="Consolas"/>
              </a:rPr>
              <a:t>A,j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for</a:t>
            </a:r>
            <a:endParaRPr lang="es-ES" b="1">
              <a:latin typeface="Consolas"/>
              <a:cs typeface="Consolas"/>
            </a:endParaRPr>
          </a:p>
          <a:p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function</a:t>
            </a:r>
            <a:endParaRPr lang="es-ES" b="1">
              <a:latin typeface="Consolas"/>
              <a:cs typeface="Consolas"/>
            </a:endParaRPr>
          </a:p>
        </p:txBody>
      </p:sp>
      <p:cxnSp>
        <p:nvCxnSpPr>
          <p:cNvPr id="17" name="Conector recto de flecha 16"/>
          <p:cNvCxnSpPr/>
          <p:nvPr/>
        </p:nvCxnSpPr>
        <p:spPr bwMode="auto">
          <a:xfrm>
            <a:off x="3442054" y="1771604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ángulo 17"/>
          <p:cNvSpPr/>
          <p:nvPr/>
        </p:nvSpPr>
        <p:spPr>
          <a:xfrm>
            <a:off x="5614224" y="1462503"/>
            <a:ext cx="410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C</a:t>
            </a:r>
          </a:p>
        </p:txBody>
      </p:sp>
      <p:cxnSp>
        <p:nvCxnSpPr>
          <p:cNvPr id="19" name="Conector recto de flecha 18"/>
          <p:cNvCxnSpPr/>
          <p:nvPr/>
        </p:nvCxnSpPr>
        <p:spPr bwMode="auto">
          <a:xfrm>
            <a:off x="3911925" y="2341835"/>
            <a:ext cx="170229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Rectángulo 20"/>
          <p:cNvSpPr/>
          <p:nvPr/>
        </p:nvSpPr>
        <p:spPr>
          <a:xfrm>
            <a:off x="5851819" y="1982570"/>
            <a:ext cx="1056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N* 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D4A866-6CF8-9C44-8C6C-D8137DFE3310}"/>
              </a:ext>
            </a:extLst>
          </p:cNvPr>
          <p:cNvSpPr txBox="1"/>
          <p:nvPr/>
        </p:nvSpPr>
        <p:spPr>
          <a:xfrm>
            <a:off x="574766" y="3594980"/>
            <a:ext cx="613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can then consider that MAX-HEAPIFY is executed N times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60A65-B496-C24E-8801-F55D1FBCF1A5}"/>
              </a:ext>
            </a:extLst>
          </p:cNvPr>
          <p:cNvSpPr txBox="1"/>
          <p:nvPr/>
        </p:nvSpPr>
        <p:spPr>
          <a:xfrm>
            <a:off x="599227" y="3929274"/>
            <a:ext cx="525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need to find the time complexity of </a:t>
            </a:r>
            <a:r>
              <a:rPr lang="es-ES">
                <a:latin typeface="Consolas"/>
                <a:cs typeface="Consolas"/>
              </a:rPr>
              <a:t>MAX-HEAPIFY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6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1270423"/>
            <a:ext cx="4916731" cy="175432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 BUILD-MAX-HEAP(A)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=</a:t>
            </a:r>
            <a:r>
              <a:rPr lang="es-ES" err="1">
                <a:latin typeface="Consolas"/>
                <a:cs typeface="Consolas"/>
              </a:rPr>
              <a:t>A.length</a:t>
            </a:r>
            <a:endParaRPr lang="es-ES">
              <a:latin typeface="Consolas"/>
              <a:cs typeface="Consolas"/>
            </a:endParaRP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for</a:t>
            </a:r>
            <a:r>
              <a:rPr lang="es-ES">
                <a:latin typeface="Consolas"/>
                <a:cs typeface="Consolas"/>
              </a:rPr>
              <a:t> FLOOR(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/2) &lt; j ≤ 0</a:t>
            </a:r>
          </a:p>
          <a:p>
            <a:r>
              <a:rPr lang="es-ES">
                <a:latin typeface="Consolas"/>
                <a:cs typeface="Consolas"/>
              </a:rPr>
              <a:t>		MAX-HEAPIFY(</a:t>
            </a:r>
            <a:r>
              <a:rPr lang="es-ES" err="1">
                <a:latin typeface="Consolas"/>
                <a:cs typeface="Consolas"/>
              </a:rPr>
              <a:t>A,j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for</a:t>
            </a:r>
            <a:endParaRPr lang="es-ES" b="1">
              <a:latin typeface="Consolas"/>
              <a:cs typeface="Consolas"/>
            </a:endParaRPr>
          </a:p>
          <a:p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function</a:t>
            </a:r>
            <a:endParaRPr lang="es-ES" b="1">
              <a:latin typeface="Consolas"/>
              <a:cs typeface="Consolas"/>
            </a:endParaRPr>
          </a:p>
        </p:txBody>
      </p:sp>
      <p:cxnSp>
        <p:nvCxnSpPr>
          <p:cNvPr id="17" name="Conector recto de flecha 16"/>
          <p:cNvCxnSpPr/>
          <p:nvPr/>
        </p:nvCxnSpPr>
        <p:spPr bwMode="auto">
          <a:xfrm>
            <a:off x="3442054" y="1771604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ángulo 17"/>
          <p:cNvSpPr/>
          <p:nvPr/>
        </p:nvSpPr>
        <p:spPr>
          <a:xfrm>
            <a:off x="5614224" y="1462503"/>
            <a:ext cx="410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C</a:t>
            </a:r>
          </a:p>
        </p:txBody>
      </p:sp>
      <p:cxnSp>
        <p:nvCxnSpPr>
          <p:cNvPr id="19" name="Conector recto de flecha 18"/>
          <p:cNvCxnSpPr/>
          <p:nvPr/>
        </p:nvCxnSpPr>
        <p:spPr bwMode="auto">
          <a:xfrm>
            <a:off x="3911925" y="2341835"/>
            <a:ext cx="170229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Rectángulo 20"/>
          <p:cNvSpPr/>
          <p:nvPr/>
        </p:nvSpPr>
        <p:spPr>
          <a:xfrm>
            <a:off x="5851819" y="1982570"/>
            <a:ext cx="1056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N*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60A65-B496-C24E-8801-F55D1FBCF1A5}"/>
              </a:ext>
            </a:extLst>
          </p:cNvPr>
          <p:cNvSpPr txBox="1"/>
          <p:nvPr/>
        </p:nvSpPr>
        <p:spPr>
          <a:xfrm>
            <a:off x="599227" y="3929274"/>
            <a:ext cx="8384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MAX-HEAPIFY in the worst case keeps swapping element from the root till the last level.</a:t>
            </a:r>
          </a:p>
          <a:p>
            <a:r>
              <a:rPr lang="en-GB" dirty="0">
                <a:latin typeface="Consolas"/>
                <a:cs typeface="Consolas"/>
              </a:rPr>
              <a:t>If we have N nodes them MAX-HEAPIFY WILL TAKE Log N operations in the worst case.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41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1270423"/>
            <a:ext cx="4916731" cy="175432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 BUILD-MAX-HEAP(A)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=</a:t>
            </a:r>
            <a:r>
              <a:rPr lang="es-ES" err="1">
                <a:latin typeface="Consolas"/>
                <a:cs typeface="Consolas"/>
              </a:rPr>
              <a:t>A.length</a:t>
            </a:r>
            <a:endParaRPr lang="es-ES">
              <a:latin typeface="Consolas"/>
              <a:cs typeface="Consolas"/>
            </a:endParaRP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for</a:t>
            </a:r>
            <a:r>
              <a:rPr lang="es-ES">
                <a:latin typeface="Consolas"/>
                <a:cs typeface="Consolas"/>
              </a:rPr>
              <a:t> FLOOR(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/2) &lt; j ≤ 0</a:t>
            </a:r>
          </a:p>
          <a:p>
            <a:r>
              <a:rPr lang="es-ES">
                <a:latin typeface="Consolas"/>
                <a:cs typeface="Consolas"/>
              </a:rPr>
              <a:t>		MAX-HEAPIFY(</a:t>
            </a:r>
            <a:r>
              <a:rPr lang="es-ES" err="1">
                <a:latin typeface="Consolas"/>
                <a:cs typeface="Consolas"/>
              </a:rPr>
              <a:t>A,j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for</a:t>
            </a:r>
            <a:endParaRPr lang="es-ES" b="1">
              <a:latin typeface="Consolas"/>
              <a:cs typeface="Consolas"/>
            </a:endParaRPr>
          </a:p>
          <a:p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function</a:t>
            </a:r>
            <a:endParaRPr lang="es-ES" b="1">
              <a:latin typeface="Consolas"/>
              <a:cs typeface="Consolas"/>
            </a:endParaRPr>
          </a:p>
        </p:txBody>
      </p:sp>
      <p:cxnSp>
        <p:nvCxnSpPr>
          <p:cNvPr id="17" name="Conector recto de flecha 16"/>
          <p:cNvCxnSpPr/>
          <p:nvPr/>
        </p:nvCxnSpPr>
        <p:spPr bwMode="auto">
          <a:xfrm>
            <a:off x="3442054" y="1771604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ángulo 17"/>
          <p:cNvSpPr/>
          <p:nvPr/>
        </p:nvSpPr>
        <p:spPr>
          <a:xfrm>
            <a:off x="5614224" y="1462503"/>
            <a:ext cx="410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C</a:t>
            </a:r>
          </a:p>
        </p:txBody>
      </p:sp>
      <p:cxnSp>
        <p:nvCxnSpPr>
          <p:cNvPr id="19" name="Conector recto de flecha 18"/>
          <p:cNvCxnSpPr/>
          <p:nvPr/>
        </p:nvCxnSpPr>
        <p:spPr bwMode="auto">
          <a:xfrm>
            <a:off x="3911925" y="2341835"/>
            <a:ext cx="170229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Rectángulo 20"/>
          <p:cNvSpPr/>
          <p:nvPr/>
        </p:nvSpPr>
        <p:spPr>
          <a:xfrm>
            <a:off x="5622903" y="1982570"/>
            <a:ext cx="1514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N* </a:t>
            </a:r>
            <a:r>
              <a:rPr lang="en-GB" sz="2800" err="1">
                <a:latin typeface="Roboto Slab" pitchFamily="2" charset="0"/>
                <a:ea typeface="Roboto Slab" pitchFamily="2" charset="0"/>
              </a:rPr>
              <a:t>logN</a:t>
            </a:r>
            <a:endParaRPr lang="en-GB" sz="280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65167" y="3689302"/>
            <a:ext cx="6956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T(N) of BUILD-MAX-HEAP is </a:t>
            </a:r>
            <a:r>
              <a:rPr lang="en-GB" sz="2800" err="1">
                <a:latin typeface="Roboto Slab" pitchFamily="2" charset="0"/>
                <a:ea typeface="Roboto Slab" pitchFamily="2" charset="0"/>
              </a:rPr>
              <a:t>Θ</a:t>
            </a:r>
            <a:r>
              <a:rPr lang="en-GB" sz="2800">
                <a:latin typeface="Roboto Slab" pitchFamily="2" charset="0"/>
                <a:ea typeface="Roboto Slab" pitchFamily="2" charset="0"/>
              </a:rPr>
              <a:t>(N* </a:t>
            </a:r>
            <a:r>
              <a:rPr lang="en-GB" sz="2800" err="1">
                <a:latin typeface="Roboto Slab" pitchFamily="2" charset="0"/>
                <a:ea typeface="Roboto Slab" pitchFamily="2" charset="0"/>
              </a:rPr>
              <a:t>logN</a:t>
            </a:r>
            <a:r>
              <a:rPr lang="en-GB" sz="2800">
                <a:latin typeface="Roboto Slab" pitchFamily="2" charset="0"/>
                <a:ea typeface="Roboto Slab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4343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7"/>
          <p:cNvSpPr txBox="1"/>
          <p:nvPr/>
        </p:nvSpPr>
        <p:spPr>
          <a:xfrm>
            <a:off x="10465" y="1281968"/>
            <a:ext cx="5570341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Heapsort</a:t>
            </a:r>
            <a:r>
              <a:rPr lang="es-ES">
                <a:latin typeface="Consolas"/>
                <a:cs typeface="Consolas"/>
              </a:rPr>
              <a:t>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BUILD-MAX-HEAP(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while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 &gt; 0</a:t>
            </a:r>
          </a:p>
          <a:p>
            <a:r>
              <a:rPr lang="es-ES">
                <a:latin typeface="Consolas"/>
                <a:cs typeface="Consolas"/>
              </a:rPr>
              <a:t>		i=heap_size-1</a:t>
            </a:r>
          </a:p>
          <a:p>
            <a:r>
              <a:rPr lang="es-ES">
                <a:latin typeface="Consolas"/>
                <a:cs typeface="Consolas"/>
              </a:rPr>
              <a:t>		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[i]=EXTRACT-MAX(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while</a:t>
            </a:r>
            <a:endParaRPr lang="es-ES" b="1">
              <a:latin typeface="Consolas"/>
              <a:cs typeface="Consolas"/>
            </a:endParaRP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return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array</a:t>
            </a:r>
            <a:endParaRPr lang="es-ES">
              <a:latin typeface="Consolas"/>
              <a:cs typeface="Consolas"/>
            </a:endParaRPr>
          </a:p>
          <a:p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		</a:t>
            </a:r>
          </a:p>
        </p:txBody>
      </p:sp>
      <p:cxnSp>
        <p:nvCxnSpPr>
          <p:cNvPr id="3" name="Conector recto de flecha 2"/>
          <p:cNvCxnSpPr/>
          <p:nvPr/>
        </p:nvCxnSpPr>
        <p:spPr bwMode="auto">
          <a:xfrm>
            <a:off x="3826361" y="1771604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5968770" y="1462503"/>
            <a:ext cx="110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 err="1">
                <a:latin typeface="Roboto Slab" pitchFamily="2" charset="0"/>
                <a:ea typeface="Roboto Slab" pitchFamily="2" charset="0"/>
              </a:rPr>
              <a:t>NlogN</a:t>
            </a:r>
            <a:r>
              <a:rPr lang="en-GB" sz="2400">
                <a:latin typeface="Roboto Slab" pitchFamily="2" charset="0"/>
                <a:ea typeface="Roboto Slab" pitchFamily="2" charset="0"/>
              </a:rPr>
              <a:t> 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0" y="1902158"/>
            <a:ext cx="5580806" cy="1122940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" name="Conector recto de flecha 5"/>
          <p:cNvCxnSpPr/>
          <p:nvPr/>
        </p:nvCxnSpPr>
        <p:spPr bwMode="auto">
          <a:xfrm>
            <a:off x="3850864" y="2291695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ángulo 7"/>
          <p:cNvSpPr/>
          <p:nvPr/>
        </p:nvSpPr>
        <p:spPr>
          <a:xfrm>
            <a:off x="6041619" y="1994010"/>
            <a:ext cx="42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>
                <a:latin typeface="Roboto Slab" pitchFamily="2" charset="0"/>
                <a:ea typeface="Roboto Slab" pitchFamily="2" charset="0"/>
              </a:rPr>
              <a:t>N</a:t>
            </a:r>
          </a:p>
        </p:txBody>
      </p:sp>
      <p:cxnSp>
        <p:nvCxnSpPr>
          <p:cNvPr id="9" name="Conector recto de flecha 8"/>
          <p:cNvCxnSpPr/>
          <p:nvPr/>
        </p:nvCxnSpPr>
        <p:spPr bwMode="auto">
          <a:xfrm>
            <a:off x="5430425" y="2611227"/>
            <a:ext cx="59260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ángulo 9"/>
          <p:cNvSpPr/>
          <p:nvPr/>
        </p:nvSpPr>
        <p:spPr>
          <a:xfrm>
            <a:off x="6279977" y="2343817"/>
            <a:ext cx="5188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?? </a:t>
            </a:r>
          </a:p>
        </p:txBody>
      </p:sp>
    </p:spTree>
    <p:extLst>
      <p:ext uri="{BB962C8B-B14F-4D97-AF65-F5344CB8AC3E}">
        <p14:creationId xmlns:p14="http://schemas.microsoft.com/office/powerpoint/2010/main" val="410377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0" y="1412209"/>
            <a:ext cx="5080000" cy="203132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 EXTRACT-MAX(</a:t>
            </a:r>
            <a:r>
              <a:rPr lang="es-ES" err="1">
                <a:latin typeface="Consolas"/>
                <a:cs typeface="Consolas"/>
              </a:rPr>
              <a:t>heap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err="1">
                <a:latin typeface="Consolas"/>
                <a:cs typeface="Consolas"/>
              </a:rPr>
              <a:t>max</a:t>
            </a:r>
            <a:r>
              <a:rPr lang="es-ES">
                <a:latin typeface="Consolas"/>
                <a:cs typeface="Consolas"/>
              </a:rPr>
              <a:t>=</a:t>
            </a:r>
            <a:r>
              <a:rPr lang="es-ES" err="1">
                <a:latin typeface="Consolas"/>
                <a:cs typeface="Consolas"/>
              </a:rPr>
              <a:t>heap</a:t>
            </a:r>
            <a:r>
              <a:rPr lang="es-ES">
                <a:latin typeface="Consolas"/>
                <a:cs typeface="Consolas"/>
              </a:rPr>
              <a:t>[0]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err="1">
                <a:latin typeface="Consolas"/>
                <a:cs typeface="Consolas"/>
              </a:rPr>
              <a:t>heap</a:t>
            </a:r>
            <a:r>
              <a:rPr lang="es-ES">
                <a:latin typeface="Consolas"/>
                <a:cs typeface="Consolas"/>
              </a:rPr>
              <a:t>[0]=</a:t>
            </a:r>
            <a:r>
              <a:rPr lang="es-ES" err="1">
                <a:latin typeface="Consolas"/>
                <a:cs typeface="Consolas"/>
              </a:rPr>
              <a:t>heap</a:t>
            </a:r>
            <a:r>
              <a:rPr lang="es-ES">
                <a:latin typeface="Consolas"/>
                <a:cs typeface="Consolas"/>
              </a:rPr>
              <a:t>[heap_size-1]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=heap_size-1</a:t>
            </a:r>
          </a:p>
          <a:p>
            <a:r>
              <a:rPr lang="es-ES">
                <a:latin typeface="Consolas"/>
                <a:cs typeface="Consolas"/>
              </a:rPr>
              <a:t>	MAX-HEAPIFY(heap,0)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return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max</a:t>
            </a:r>
            <a:endParaRPr lang="es-ES">
              <a:latin typeface="Consolas"/>
              <a:cs typeface="Consolas"/>
            </a:endParaRPr>
          </a:p>
          <a:p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function</a:t>
            </a:r>
            <a:endParaRPr lang="es-ES">
              <a:latin typeface="Consolas"/>
              <a:cs typeface="Consolas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621312" y="1941889"/>
            <a:ext cx="2234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>
                <a:latin typeface="Roboto Slab" pitchFamily="2" charset="0"/>
                <a:ea typeface="Roboto Slab" pitchFamily="2" charset="0"/>
              </a:rPr>
              <a:t>Constant time</a:t>
            </a:r>
          </a:p>
        </p:txBody>
      </p:sp>
      <p:sp>
        <p:nvSpPr>
          <p:cNvPr id="4" name="Rectángulo 3"/>
          <p:cNvSpPr/>
          <p:nvPr/>
        </p:nvSpPr>
        <p:spPr bwMode="auto">
          <a:xfrm>
            <a:off x="0" y="1738177"/>
            <a:ext cx="5080000" cy="869089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0" y="2859945"/>
            <a:ext cx="5080000" cy="265432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5" name="Conector recto de flecha 14"/>
          <p:cNvCxnSpPr>
            <a:stCxn id="4" idx="3"/>
            <a:endCxn id="13" idx="1"/>
          </p:cNvCxnSpPr>
          <p:nvPr/>
        </p:nvCxnSpPr>
        <p:spPr bwMode="auto">
          <a:xfrm>
            <a:off x="5080000" y="2172722"/>
            <a:ext cx="54131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angular 19"/>
          <p:cNvCxnSpPr/>
          <p:nvPr/>
        </p:nvCxnSpPr>
        <p:spPr bwMode="auto">
          <a:xfrm rot="5400000" flipH="1" flipV="1">
            <a:off x="4861475" y="2391250"/>
            <a:ext cx="687221" cy="250171"/>
          </a:xfrm>
          <a:prstGeom prst="bentConnector3">
            <a:avLst>
              <a:gd name="adj1" fmla="val -13232"/>
            </a:avLst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064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81514"/>
            <a:ext cx="1039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INSERT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076006" y="82069"/>
            <a:ext cx="704713" cy="679269"/>
            <a:chOff x="6840943" y="324705"/>
            <a:chExt cx="1856905" cy="1793028"/>
          </a:xfrm>
        </p:grpSpPr>
        <p:sp>
          <p:nvSpPr>
            <p:cNvPr id="14" name="Elipse 13"/>
            <p:cNvSpPr/>
            <p:nvPr/>
          </p:nvSpPr>
          <p:spPr>
            <a:xfrm>
              <a:off x="7409278" y="32470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6892786" y="1460613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cxnSp>
          <p:nvCxnSpPr>
            <p:cNvPr id="17" name="Conector recto 16"/>
            <p:cNvCxnSpPr>
              <a:stCxn id="14" idx="3"/>
              <a:endCxn id="16" idx="0"/>
            </p:cNvCxnSpPr>
            <p:nvPr/>
          </p:nvCxnSpPr>
          <p:spPr>
            <a:xfrm flipH="1">
              <a:off x="7231332" y="881839"/>
              <a:ext cx="277104" cy="5787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/>
            <p:cNvSpPr txBox="1"/>
            <p:nvPr/>
          </p:nvSpPr>
          <p:spPr>
            <a:xfrm>
              <a:off x="6840943" y="1139703"/>
              <a:ext cx="337662" cy="391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8020756" y="146501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cxnSp>
          <p:nvCxnSpPr>
            <p:cNvPr id="24" name="Conector recto 23"/>
            <p:cNvCxnSpPr>
              <a:stCxn id="14" idx="5"/>
              <a:endCxn id="22" idx="0"/>
            </p:cNvCxnSpPr>
            <p:nvPr/>
          </p:nvCxnSpPr>
          <p:spPr>
            <a:xfrm>
              <a:off x="7987212" y="881839"/>
              <a:ext cx="372090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8352888" y="1139703"/>
              <a:ext cx="337662" cy="391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sz="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34" name="Elipse 33"/>
          <p:cNvSpPr/>
          <p:nvPr/>
        </p:nvSpPr>
        <p:spPr>
          <a:xfrm>
            <a:off x="914618" y="944911"/>
            <a:ext cx="256963" cy="2472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ＭＳ Ｐゴシック" charset="0"/>
            </a:endParaRPr>
          </a:p>
        </p:txBody>
      </p:sp>
      <p:cxnSp>
        <p:nvCxnSpPr>
          <p:cNvPr id="35" name="Conector recto 34"/>
          <p:cNvCxnSpPr>
            <a:endCxn id="34" idx="0"/>
          </p:cNvCxnSpPr>
          <p:nvPr/>
        </p:nvCxnSpPr>
        <p:spPr>
          <a:xfrm flipH="1">
            <a:off x="1043099" y="725649"/>
            <a:ext cx="105164" cy="219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lecha izquierda 6"/>
          <p:cNvSpPr/>
          <p:nvPr/>
        </p:nvSpPr>
        <p:spPr bwMode="auto">
          <a:xfrm>
            <a:off x="1230045" y="1006566"/>
            <a:ext cx="355623" cy="14020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70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0" y="1412209"/>
            <a:ext cx="5080000" cy="203132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 EXTRACT-MAX(</a:t>
            </a:r>
            <a:r>
              <a:rPr lang="es-ES" err="1">
                <a:latin typeface="Consolas"/>
                <a:cs typeface="Consolas"/>
              </a:rPr>
              <a:t>heap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err="1">
                <a:latin typeface="Consolas"/>
                <a:cs typeface="Consolas"/>
              </a:rPr>
              <a:t>max</a:t>
            </a:r>
            <a:r>
              <a:rPr lang="es-ES">
                <a:latin typeface="Consolas"/>
                <a:cs typeface="Consolas"/>
              </a:rPr>
              <a:t>=</a:t>
            </a:r>
            <a:r>
              <a:rPr lang="es-ES" err="1">
                <a:latin typeface="Consolas"/>
                <a:cs typeface="Consolas"/>
              </a:rPr>
              <a:t>heap</a:t>
            </a:r>
            <a:r>
              <a:rPr lang="es-ES">
                <a:latin typeface="Consolas"/>
                <a:cs typeface="Consolas"/>
              </a:rPr>
              <a:t>[0]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err="1">
                <a:latin typeface="Consolas"/>
                <a:cs typeface="Consolas"/>
              </a:rPr>
              <a:t>heap</a:t>
            </a:r>
            <a:r>
              <a:rPr lang="es-ES">
                <a:latin typeface="Consolas"/>
                <a:cs typeface="Consolas"/>
              </a:rPr>
              <a:t>[0]=</a:t>
            </a:r>
            <a:r>
              <a:rPr lang="es-ES" err="1">
                <a:latin typeface="Consolas"/>
                <a:cs typeface="Consolas"/>
              </a:rPr>
              <a:t>heap</a:t>
            </a:r>
            <a:r>
              <a:rPr lang="es-ES">
                <a:latin typeface="Consolas"/>
                <a:cs typeface="Consolas"/>
              </a:rPr>
              <a:t>[heap_size-1]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=heap_size-1</a:t>
            </a:r>
          </a:p>
          <a:p>
            <a:r>
              <a:rPr lang="es-ES">
                <a:latin typeface="Consolas"/>
                <a:cs typeface="Consolas"/>
              </a:rPr>
              <a:t>	MAX-HEAPIFY(heap,0)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return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max</a:t>
            </a:r>
            <a:endParaRPr lang="es-ES">
              <a:latin typeface="Consolas"/>
              <a:cs typeface="Consolas"/>
            </a:endParaRPr>
          </a:p>
          <a:p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function</a:t>
            </a:r>
            <a:endParaRPr lang="es-ES">
              <a:latin typeface="Consolas"/>
              <a:cs typeface="Consolas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621312" y="1941889"/>
            <a:ext cx="2234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>
                <a:latin typeface="Roboto Slab" pitchFamily="2" charset="0"/>
                <a:ea typeface="Roboto Slab" pitchFamily="2" charset="0"/>
              </a:rPr>
              <a:t>Constant time</a:t>
            </a:r>
          </a:p>
        </p:txBody>
      </p:sp>
      <p:sp>
        <p:nvSpPr>
          <p:cNvPr id="4" name="Rectángulo 3"/>
          <p:cNvSpPr/>
          <p:nvPr/>
        </p:nvSpPr>
        <p:spPr bwMode="auto">
          <a:xfrm>
            <a:off x="0" y="1738177"/>
            <a:ext cx="5080000" cy="869089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0" y="2859945"/>
            <a:ext cx="5080000" cy="265432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5" name="Conector recto de flecha 14"/>
          <p:cNvCxnSpPr>
            <a:stCxn id="4" idx="3"/>
            <a:endCxn id="13" idx="1"/>
          </p:cNvCxnSpPr>
          <p:nvPr/>
        </p:nvCxnSpPr>
        <p:spPr bwMode="auto">
          <a:xfrm>
            <a:off x="5080000" y="2172722"/>
            <a:ext cx="54131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angular 19"/>
          <p:cNvCxnSpPr/>
          <p:nvPr/>
        </p:nvCxnSpPr>
        <p:spPr bwMode="auto">
          <a:xfrm rot="5400000" flipH="1" flipV="1">
            <a:off x="4861475" y="2391250"/>
            <a:ext cx="687221" cy="250171"/>
          </a:xfrm>
          <a:prstGeom prst="bentConnector3">
            <a:avLst>
              <a:gd name="adj1" fmla="val -13232"/>
            </a:avLst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Conector recto de flecha 7"/>
          <p:cNvCxnSpPr/>
          <p:nvPr/>
        </p:nvCxnSpPr>
        <p:spPr bwMode="auto">
          <a:xfrm>
            <a:off x="3850864" y="2759667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ectángulo 8"/>
          <p:cNvSpPr/>
          <p:nvPr/>
        </p:nvSpPr>
        <p:spPr>
          <a:xfrm>
            <a:off x="6026201" y="2528834"/>
            <a:ext cx="864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 err="1">
                <a:latin typeface="Roboto Slab" pitchFamily="2" charset="0"/>
                <a:ea typeface="Roboto Slab" pitchFamily="2" charset="0"/>
              </a:rPr>
              <a:t>logN</a:t>
            </a:r>
            <a:endParaRPr lang="en-GB" sz="240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274496" y="3689302"/>
            <a:ext cx="5937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T(N) of EXTRACT-MAX is </a:t>
            </a:r>
            <a:r>
              <a:rPr lang="en-GB" sz="2800" err="1">
                <a:latin typeface="Roboto Slab" pitchFamily="2" charset="0"/>
                <a:ea typeface="Roboto Slab" pitchFamily="2" charset="0"/>
              </a:rPr>
              <a:t>Θ</a:t>
            </a:r>
            <a:r>
              <a:rPr lang="en-GB" sz="280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2800" err="1">
                <a:latin typeface="Roboto Slab" pitchFamily="2" charset="0"/>
                <a:ea typeface="Roboto Slab" pitchFamily="2" charset="0"/>
              </a:rPr>
              <a:t>logN</a:t>
            </a:r>
            <a:r>
              <a:rPr lang="en-GB" sz="2800">
                <a:latin typeface="Roboto Slab" pitchFamily="2" charset="0"/>
                <a:ea typeface="Roboto Slab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8773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7"/>
          <p:cNvSpPr txBox="1"/>
          <p:nvPr/>
        </p:nvSpPr>
        <p:spPr>
          <a:xfrm>
            <a:off x="10465" y="1281968"/>
            <a:ext cx="5570341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Heapsort</a:t>
            </a:r>
            <a:r>
              <a:rPr lang="es-ES">
                <a:latin typeface="Consolas"/>
                <a:cs typeface="Consolas"/>
              </a:rPr>
              <a:t>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BUILD-MAX-HEAP(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while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 &gt; 0</a:t>
            </a:r>
          </a:p>
          <a:p>
            <a:r>
              <a:rPr lang="es-ES">
                <a:latin typeface="Consolas"/>
                <a:cs typeface="Consolas"/>
              </a:rPr>
              <a:t>		i=heap_size-1</a:t>
            </a:r>
          </a:p>
          <a:p>
            <a:r>
              <a:rPr lang="es-ES">
                <a:latin typeface="Consolas"/>
                <a:cs typeface="Consolas"/>
              </a:rPr>
              <a:t>		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[i]=EXTRACT-MAX(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while</a:t>
            </a:r>
            <a:endParaRPr lang="es-ES" b="1">
              <a:latin typeface="Consolas"/>
              <a:cs typeface="Consolas"/>
            </a:endParaRP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return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array</a:t>
            </a:r>
            <a:endParaRPr lang="es-ES">
              <a:latin typeface="Consolas"/>
              <a:cs typeface="Consolas"/>
            </a:endParaRPr>
          </a:p>
          <a:p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		</a:t>
            </a:r>
          </a:p>
        </p:txBody>
      </p:sp>
      <p:cxnSp>
        <p:nvCxnSpPr>
          <p:cNvPr id="3" name="Conector recto de flecha 2"/>
          <p:cNvCxnSpPr/>
          <p:nvPr/>
        </p:nvCxnSpPr>
        <p:spPr bwMode="auto">
          <a:xfrm>
            <a:off x="3826361" y="1771604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5968770" y="1462503"/>
            <a:ext cx="110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 err="1">
                <a:latin typeface="Roboto Slab" pitchFamily="2" charset="0"/>
                <a:ea typeface="Roboto Slab" pitchFamily="2" charset="0"/>
              </a:rPr>
              <a:t>NlogN</a:t>
            </a:r>
            <a:r>
              <a:rPr lang="en-GB" sz="2400">
                <a:latin typeface="Roboto Slab" pitchFamily="2" charset="0"/>
                <a:ea typeface="Roboto Slab" pitchFamily="2" charset="0"/>
              </a:rPr>
              <a:t> 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0" y="1902158"/>
            <a:ext cx="5580806" cy="1122940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" name="Conector recto de flecha 5"/>
          <p:cNvCxnSpPr/>
          <p:nvPr/>
        </p:nvCxnSpPr>
        <p:spPr bwMode="auto">
          <a:xfrm>
            <a:off x="3850864" y="2291695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ángulo 7"/>
          <p:cNvSpPr/>
          <p:nvPr/>
        </p:nvSpPr>
        <p:spPr>
          <a:xfrm>
            <a:off x="6041619" y="1994010"/>
            <a:ext cx="42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>
                <a:latin typeface="Roboto Slab" pitchFamily="2" charset="0"/>
                <a:ea typeface="Roboto Slab" pitchFamily="2" charset="0"/>
              </a:rPr>
              <a:t>N</a:t>
            </a:r>
          </a:p>
        </p:txBody>
      </p:sp>
      <p:cxnSp>
        <p:nvCxnSpPr>
          <p:cNvPr id="9" name="Conector recto de flecha 8"/>
          <p:cNvCxnSpPr/>
          <p:nvPr/>
        </p:nvCxnSpPr>
        <p:spPr bwMode="auto">
          <a:xfrm>
            <a:off x="5430425" y="2611227"/>
            <a:ext cx="59260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ángulo 9"/>
          <p:cNvSpPr/>
          <p:nvPr/>
        </p:nvSpPr>
        <p:spPr>
          <a:xfrm>
            <a:off x="6024910" y="2383043"/>
            <a:ext cx="854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None/>
            </a:pPr>
            <a:r>
              <a:rPr lang="en-GB" sz="2400">
                <a:latin typeface="Roboto Slab" pitchFamily="2" charset="0"/>
                <a:ea typeface="Roboto Slab" pitchFamily="2" charset="0"/>
              </a:rPr>
              <a:t>N*?? </a:t>
            </a:r>
          </a:p>
        </p:txBody>
      </p:sp>
    </p:spTree>
    <p:extLst>
      <p:ext uri="{BB962C8B-B14F-4D97-AF65-F5344CB8AC3E}">
        <p14:creationId xmlns:p14="http://schemas.microsoft.com/office/powerpoint/2010/main" val="3661203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7"/>
          <p:cNvSpPr txBox="1"/>
          <p:nvPr/>
        </p:nvSpPr>
        <p:spPr>
          <a:xfrm>
            <a:off x="10465" y="1281968"/>
            <a:ext cx="5570341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Heapsort</a:t>
            </a:r>
            <a:r>
              <a:rPr lang="es-ES">
                <a:latin typeface="Consolas"/>
                <a:cs typeface="Consolas"/>
              </a:rPr>
              <a:t>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BUILD-MAX-HEAP(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while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 &gt; 0</a:t>
            </a:r>
          </a:p>
          <a:p>
            <a:r>
              <a:rPr lang="es-ES">
                <a:latin typeface="Consolas"/>
                <a:cs typeface="Consolas"/>
              </a:rPr>
              <a:t>		i=heap_size-1</a:t>
            </a:r>
          </a:p>
          <a:p>
            <a:r>
              <a:rPr lang="es-ES">
                <a:latin typeface="Consolas"/>
                <a:cs typeface="Consolas"/>
              </a:rPr>
              <a:t>		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[i]=EXTRACT-MAX(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while</a:t>
            </a:r>
            <a:endParaRPr lang="es-ES" b="1">
              <a:latin typeface="Consolas"/>
              <a:cs typeface="Consolas"/>
            </a:endParaRP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return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array</a:t>
            </a:r>
            <a:endParaRPr lang="es-ES">
              <a:latin typeface="Consolas"/>
              <a:cs typeface="Consolas"/>
            </a:endParaRPr>
          </a:p>
          <a:p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		</a:t>
            </a:r>
          </a:p>
        </p:txBody>
      </p:sp>
      <p:cxnSp>
        <p:nvCxnSpPr>
          <p:cNvPr id="3" name="Conector recto de flecha 2"/>
          <p:cNvCxnSpPr/>
          <p:nvPr/>
        </p:nvCxnSpPr>
        <p:spPr bwMode="auto">
          <a:xfrm>
            <a:off x="3826361" y="1771604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5968770" y="1462503"/>
            <a:ext cx="110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 err="1">
                <a:latin typeface="Roboto Slab" pitchFamily="2" charset="0"/>
                <a:ea typeface="Roboto Slab" pitchFamily="2" charset="0"/>
              </a:rPr>
              <a:t>NlogN</a:t>
            </a:r>
            <a:r>
              <a:rPr lang="en-GB" sz="2400">
                <a:latin typeface="Roboto Slab" pitchFamily="2" charset="0"/>
                <a:ea typeface="Roboto Slab" pitchFamily="2" charset="0"/>
              </a:rPr>
              <a:t> 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0" y="1902158"/>
            <a:ext cx="5580806" cy="1122940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" name="Conector recto de flecha 5"/>
          <p:cNvCxnSpPr/>
          <p:nvPr/>
        </p:nvCxnSpPr>
        <p:spPr bwMode="auto">
          <a:xfrm>
            <a:off x="3850864" y="2291695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ángulo 7"/>
          <p:cNvSpPr/>
          <p:nvPr/>
        </p:nvSpPr>
        <p:spPr>
          <a:xfrm>
            <a:off x="6041619" y="1994010"/>
            <a:ext cx="42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>
                <a:latin typeface="Roboto Slab" pitchFamily="2" charset="0"/>
                <a:ea typeface="Roboto Slab" pitchFamily="2" charset="0"/>
              </a:rPr>
              <a:t>N</a:t>
            </a:r>
          </a:p>
        </p:txBody>
      </p:sp>
      <p:cxnSp>
        <p:nvCxnSpPr>
          <p:cNvPr id="9" name="Conector recto de flecha 8"/>
          <p:cNvCxnSpPr/>
          <p:nvPr/>
        </p:nvCxnSpPr>
        <p:spPr bwMode="auto">
          <a:xfrm>
            <a:off x="5430425" y="2611227"/>
            <a:ext cx="59260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ángulo 9"/>
          <p:cNvSpPr/>
          <p:nvPr/>
        </p:nvSpPr>
        <p:spPr>
          <a:xfrm>
            <a:off x="6043971" y="2343817"/>
            <a:ext cx="1425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N*</a:t>
            </a:r>
            <a:r>
              <a:rPr lang="en-GB" sz="2800" err="1">
                <a:latin typeface="Roboto Slab" pitchFamily="2" charset="0"/>
                <a:ea typeface="Roboto Slab" pitchFamily="2" charset="0"/>
              </a:rPr>
              <a:t>logN</a:t>
            </a:r>
            <a:r>
              <a:rPr lang="en-GB" sz="2800">
                <a:latin typeface="Roboto Slab" pitchFamily="2" charset="0"/>
                <a:ea typeface="Roboto Slab" pitchFamily="2" charset="0"/>
              </a:rPr>
              <a:t>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541173" y="4212522"/>
            <a:ext cx="5404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T(N) of HEAPSORT is </a:t>
            </a:r>
            <a:r>
              <a:rPr lang="en-GB" sz="2800" err="1">
                <a:latin typeface="Roboto Slab" pitchFamily="2" charset="0"/>
                <a:ea typeface="Roboto Slab" pitchFamily="2" charset="0"/>
              </a:rPr>
              <a:t>Θ</a:t>
            </a:r>
            <a:r>
              <a:rPr lang="en-GB" sz="280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2800" err="1">
                <a:latin typeface="Roboto Slab" pitchFamily="2" charset="0"/>
                <a:ea typeface="Roboto Slab" pitchFamily="2" charset="0"/>
              </a:rPr>
              <a:t>NlogN</a:t>
            </a:r>
            <a:r>
              <a:rPr lang="en-GB" sz="2800">
                <a:latin typeface="Roboto Slab" pitchFamily="2" charset="0"/>
                <a:ea typeface="Roboto Slab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3639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7"/>
          <p:cNvSpPr txBox="1"/>
          <p:nvPr/>
        </p:nvSpPr>
        <p:spPr>
          <a:xfrm>
            <a:off x="10465" y="1281968"/>
            <a:ext cx="5570341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Heapsort</a:t>
            </a:r>
            <a:r>
              <a:rPr lang="es-ES">
                <a:latin typeface="Consolas"/>
                <a:cs typeface="Consolas"/>
              </a:rPr>
              <a:t>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BUILD-MAX-HEAP(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while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 &gt; 0</a:t>
            </a:r>
          </a:p>
          <a:p>
            <a:r>
              <a:rPr lang="es-ES">
                <a:latin typeface="Consolas"/>
                <a:cs typeface="Consolas"/>
              </a:rPr>
              <a:t>		i=heap_size-1</a:t>
            </a:r>
          </a:p>
          <a:p>
            <a:r>
              <a:rPr lang="es-ES">
                <a:latin typeface="Consolas"/>
                <a:cs typeface="Consolas"/>
              </a:rPr>
              <a:t>		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[i]=EXTRACT-MAX(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while</a:t>
            </a:r>
            <a:endParaRPr lang="es-ES" b="1">
              <a:latin typeface="Consolas"/>
              <a:cs typeface="Consolas"/>
            </a:endParaRP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return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array</a:t>
            </a:r>
            <a:endParaRPr lang="es-ES">
              <a:latin typeface="Consolas"/>
              <a:cs typeface="Consolas"/>
            </a:endParaRPr>
          </a:p>
          <a:p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		</a:t>
            </a:r>
          </a:p>
        </p:txBody>
      </p:sp>
      <p:cxnSp>
        <p:nvCxnSpPr>
          <p:cNvPr id="3" name="Conector recto de flecha 2"/>
          <p:cNvCxnSpPr/>
          <p:nvPr/>
        </p:nvCxnSpPr>
        <p:spPr bwMode="auto">
          <a:xfrm>
            <a:off x="3826361" y="1771604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5968770" y="1462503"/>
            <a:ext cx="110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 err="1">
                <a:latin typeface="Roboto Slab" pitchFamily="2" charset="0"/>
                <a:ea typeface="Roboto Slab" pitchFamily="2" charset="0"/>
              </a:rPr>
              <a:t>NlogN</a:t>
            </a:r>
            <a:r>
              <a:rPr lang="en-GB" sz="2400">
                <a:latin typeface="Roboto Slab" pitchFamily="2" charset="0"/>
                <a:ea typeface="Roboto Slab" pitchFamily="2" charset="0"/>
              </a:rPr>
              <a:t> 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0" y="1902158"/>
            <a:ext cx="5580806" cy="1122940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" name="Conector recto de flecha 5"/>
          <p:cNvCxnSpPr/>
          <p:nvPr/>
        </p:nvCxnSpPr>
        <p:spPr bwMode="auto">
          <a:xfrm>
            <a:off x="3850864" y="2291695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ángulo 7"/>
          <p:cNvSpPr/>
          <p:nvPr/>
        </p:nvSpPr>
        <p:spPr>
          <a:xfrm>
            <a:off x="6041619" y="1994010"/>
            <a:ext cx="42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>
                <a:latin typeface="Roboto Slab" pitchFamily="2" charset="0"/>
                <a:ea typeface="Roboto Slab" pitchFamily="2" charset="0"/>
              </a:rPr>
              <a:t>N</a:t>
            </a:r>
          </a:p>
        </p:txBody>
      </p:sp>
      <p:cxnSp>
        <p:nvCxnSpPr>
          <p:cNvPr id="9" name="Conector recto de flecha 8"/>
          <p:cNvCxnSpPr/>
          <p:nvPr/>
        </p:nvCxnSpPr>
        <p:spPr bwMode="auto">
          <a:xfrm>
            <a:off x="5430425" y="2611227"/>
            <a:ext cx="59260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ángulo 9"/>
          <p:cNvSpPr/>
          <p:nvPr/>
        </p:nvSpPr>
        <p:spPr>
          <a:xfrm>
            <a:off x="6043971" y="2343817"/>
            <a:ext cx="1425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N*</a:t>
            </a:r>
            <a:r>
              <a:rPr lang="en-GB" sz="2800" err="1">
                <a:latin typeface="Roboto Slab" pitchFamily="2" charset="0"/>
                <a:ea typeface="Roboto Slab" pitchFamily="2" charset="0"/>
              </a:rPr>
              <a:t>logN</a:t>
            </a:r>
            <a:r>
              <a:rPr lang="en-GB" sz="2800">
                <a:latin typeface="Roboto Slab" pitchFamily="2" charset="0"/>
                <a:ea typeface="Roboto Slab" pitchFamily="2" charset="0"/>
              </a:rPr>
              <a:t>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69807" y="3756439"/>
            <a:ext cx="6962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ClrTx/>
              <a:buNone/>
            </a:pPr>
            <a:r>
              <a:rPr lang="en-GB" sz="2000">
                <a:latin typeface="Roboto Slab" pitchFamily="2" charset="0"/>
                <a:ea typeface="Roboto Slab" pitchFamily="2" charset="0"/>
              </a:rPr>
              <a:t>HEAPSORT is </a:t>
            </a:r>
            <a:r>
              <a:rPr lang="en-GB" sz="2000" err="1">
                <a:latin typeface="Roboto Slab" pitchFamily="2" charset="0"/>
                <a:ea typeface="Roboto Slab" pitchFamily="2" charset="0"/>
              </a:rPr>
              <a:t>Θ</a:t>
            </a:r>
            <a:r>
              <a:rPr lang="en-GB" sz="200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2000" err="1">
                <a:latin typeface="Roboto Slab" pitchFamily="2" charset="0"/>
                <a:ea typeface="Roboto Slab" pitchFamily="2" charset="0"/>
              </a:rPr>
              <a:t>NlogN</a:t>
            </a:r>
            <a:r>
              <a:rPr lang="en-GB" sz="2000">
                <a:latin typeface="Roboto Slab" pitchFamily="2" charset="0"/>
                <a:ea typeface="Roboto Slab" pitchFamily="2" charset="0"/>
              </a:rPr>
              <a:t>) which is same as </a:t>
            </a:r>
            <a:r>
              <a:rPr lang="en-GB" sz="2000" err="1">
                <a:latin typeface="Roboto Slab" pitchFamily="2" charset="0"/>
                <a:ea typeface="Roboto Slab" pitchFamily="2" charset="0"/>
              </a:rPr>
              <a:t>MergeSort</a:t>
            </a:r>
            <a:r>
              <a:rPr lang="en-GB" sz="2000">
                <a:latin typeface="Roboto Slab" pitchFamily="2" charset="0"/>
                <a:ea typeface="Roboto Slab" pitchFamily="2" charset="0"/>
              </a:rPr>
              <a:t>.</a:t>
            </a:r>
          </a:p>
          <a:p>
            <a:pPr marL="0" indent="0" algn="ctr">
              <a:buClrTx/>
              <a:buNone/>
            </a:pPr>
            <a:r>
              <a:rPr lang="en-GB" sz="2000">
                <a:latin typeface="Roboto Slab" pitchFamily="2" charset="0"/>
                <a:ea typeface="Roboto Slab" pitchFamily="2" charset="0"/>
              </a:rPr>
              <a:t>Best complexity for sorting algorithms </a:t>
            </a:r>
          </a:p>
        </p:txBody>
      </p:sp>
    </p:spTree>
    <p:extLst>
      <p:ext uri="{BB962C8B-B14F-4D97-AF65-F5344CB8AC3E}">
        <p14:creationId xmlns:p14="http://schemas.microsoft.com/office/powerpoint/2010/main" val="98156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FF95CE-451D-4048-AE02-2D718E63B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09533"/>
              </p:ext>
            </p:extLst>
          </p:nvPr>
        </p:nvGraphicFramePr>
        <p:xfrm>
          <a:off x="1515291" y="539750"/>
          <a:ext cx="6096000" cy="1854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525665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19072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Heap 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44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MAX-HEAPIFY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err="1"/>
                        <a:t>Θ</a:t>
                      </a:r>
                      <a:r>
                        <a:rPr lang="en-GB" sz="1400"/>
                        <a:t>(</a:t>
                      </a:r>
                      <a:r>
                        <a:rPr lang="en-GB" sz="1400" err="1"/>
                        <a:t>logN</a:t>
                      </a:r>
                      <a:r>
                        <a:rPr lang="en-GB" sz="140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42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BUILD-MAX-HEAP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 </a:t>
                      </a:r>
                      <a:r>
                        <a:rPr lang="en-GB" sz="1200" err="1"/>
                        <a:t>Θ</a:t>
                      </a:r>
                      <a:r>
                        <a:rPr lang="en-GB" sz="1200"/>
                        <a:t>(N* </a:t>
                      </a:r>
                      <a:r>
                        <a:rPr lang="en-GB" sz="1200" err="1"/>
                        <a:t>logN</a:t>
                      </a:r>
                      <a:r>
                        <a:rPr lang="en-GB" sz="120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48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EXTRACT-MAX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Θ</a:t>
                      </a:r>
                      <a:r>
                        <a:rPr lang="en-GB" sz="1200" dirty="0"/>
                        <a:t>(</a:t>
                      </a:r>
                      <a:r>
                        <a:rPr lang="en-GB" sz="1200" dirty="0" err="1"/>
                        <a:t>logN</a:t>
                      </a:r>
                      <a:r>
                        <a:rPr lang="en-GB" sz="120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6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HEAPSORT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Θ</a:t>
                      </a:r>
                      <a:r>
                        <a:rPr lang="en-GB" sz="1400" dirty="0"/>
                        <a:t>(</a:t>
                      </a:r>
                      <a:r>
                        <a:rPr lang="en-GB" sz="1400" dirty="0" err="1"/>
                        <a:t>NlogN</a:t>
                      </a:r>
                      <a:r>
                        <a:rPr lang="en-GB" sz="140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6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984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521924" y="1521690"/>
            <a:ext cx="33545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T(N) of HEAPSORT is </a:t>
            </a:r>
            <a:r>
              <a:rPr lang="en-GB" sz="2800" err="1">
                <a:latin typeface="Roboto Slab" pitchFamily="2" charset="0"/>
                <a:ea typeface="Roboto Slab" pitchFamily="2" charset="0"/>
              </a:rPr>
              <a:t>Θ</a:t>
            </a:r>
            <a:r>
              <a:rPr lang="en-GB" sz="280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2800" err="1">
                <a:latin typeface="Roboto Slab" pitchFamily="2" charset="0"/>
                <a:ea typeface="Roboto Slab" pitchFamily="2" charset="0"/>
              </a:rPr>
              <a:t>NlogN</a:t>
            </a:r>
            <a:r>
              <a:rPr lang="en-GB" sz="2800">
                <a:latin typeface="Roboto Slab" pitchFamily="2" charset="0"/>
                <a:ea typeface="Roboto Slab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092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81514"/>
            <a:ext cx="1039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INSERT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0" y="1183091"/>
            <a:ext cx="199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EXTRACT_MAX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076006" y="82069"/>
            <a:ext cx="704713" cy="679269"/>
            <a:chOff x="6840943" y="324705"/>
            <a:chExt cx="1856905" cy="1793028"/>
          </a:xfrm>
        </p:grpSpPr>
        <p:sp>
          <p:nvSpPr>
            <p:cNvPr id="14" name="Elipse 13"/>
            <p:cNvSpPr/>
            <p:nvPr/>
          </p:nvSpPr>
          <p:spPr>
            <a:xfrm>
              <a:off x="7409278" y="32470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6892786" y="1460613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cxnSp>
          <p:nvCxnSpPr>
            <p:cNvPr id="17" name="Conector recto 16"/>
            <p:cNvCxnSpPr>
              <a:stCxn id="14" idx="3"/>
              <a:endCxn id="16" idx="0"/>
            </p:cNvCxnSpPr>
            <p:nvPr/>
          </p:nvCxnSpPr>
          <p:spPr>
            <a:xfrm flipH="1">
              <a:off x="7231332" y="881839"/>
              <a:ext cx="277104" cy="5787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/>
            <p:cNvSpPr txBox="1"/>
            <p:nvPr/>
          </p:nvSpPr>
          <p:spPr>
            <a:xfrm>
              <a:off x="6840943" y="1139703"/>
              <a:ext cx="337662" cy="391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8020756" y="146501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cxnSp>
          <p:nvCxnSpPr>
            <p:cNvPr id="24" name="Conector recto 23"/>
            <p:cNvCxnSpPr>
              <a:stCxn id="14" idx="5"/>
              <a:endCxn id="22" idx="0"/>
            </p:cNvCxnSpPr>
            <p:nvPr/>
          </p:nvCxnSpPr>
          <p:spPr>
            <a:xfrm>
              <a:off x="7987212" y="881839"/>
              <a:ext cx="372090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8352888" y="1139703"/>
              <a:ext cx="337662" cy="391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sz="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34" name="Elipse 33"/>
          <p:cNvSpPr/>
          <p:nvPr/>
        </p:nvSpPr>
        <p:spPr>
          <a:xfrm>
            <a:off x="914618" y="944911"/>
            <a:ext cx="256963" cy="2472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ＭＳ Ｐゴシック" charset="0"/>
            </a:endParaRPr>
          </a:p>
        </p:txBody>
      </p:sp>
      <p:cxnSp>
        <p:nvCxnSpPr>
          <p:cNvPr id="35" name="Conector recto 34"/>
          <p:cNvCxnSpPr>
            <a:endCxn id="34" idx="0"/>
          </p:cNvCxnSpPr>
          <p:nvPr/>
        </p:nvCxnSpPr>
        <p:spPr>
          <a:xfrm flipH="1">
            <a:off x="1043099" y="725649"/>
            <a:ext cx="105164" cy="219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Agrupar 35"/>
          <p:cNvGrpSpPr/>
          <p:nvPr/>
        </p:nvGrpSpPr>
        <p:grpSpPr>
          <a:xfrm>
            <a:off x="957544" y="1548658"/>
            <a:ext cx="704713" cy="679269"/>
            <a:chOff x="6840943" y="324705"/>
            <a:chExt cx="1856905" cy="1793028"/>
          </a:xfrm>
        </p:grpSpPr>
        <p:sp>
          <p:nvSpPr>
            <p:cNvPr id="37" name="Elipse 36"/>
            <p:cNvSpPr/>
            <p:nvPr/>
          </p:nvSpPr>
          <p:spPr>
            <a:xfrm>
              <a:off x="7409278" y="324705"/>
              <a:ext cx="677092" cy="65272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6892786" y="1460613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cxnSp>
          <p:nvCxnSpPr>
            <p:cNvPr id="39" name="Conector recto 38"/>
            <p:cNvCxnSpPr>
              <a:stCxn id="37" idx="3"/>
              <a:endCxn id="38" idx="0"/>
            </p:cNvCxnSpPr>
            <p:nvPr/>
          </p:nvCxnSpPr>
          <p:spPr>
            <a:xfrm flipH="1">
              <a:off x="7231332" y="881839"/>
              <a:ext cx="277104" cy="5787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adroTexto 39"/>
            <p:cNvSpPr txBox="1"/>
            <p:nvPr/>
          </p:nvSpPr>
          <p:spPr>
            <a:xfrm>
              <a:off x="6840943" y="1139703"/>
              <a:ext cx="337662" cy="391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8020756" y="146501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cxnSp>
          <p:nvCxnSpPr>
            <p:cNvPr id="42" name="Conector recto 41"/>
            <p:cNvCxnSpPr>
              <a:stCxn id="37" idx="5"/>
              <a:endCxn id="41" idx="0"/>
            </p:cNvCxnSpPr>
            <p:nvPr/>
          </p:nvCxnSpPr>
          <p:spPr>
            <a:xfrm>
              <a:off x="7987212" y="881839"/>
              <a:ext cx="372090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/>
            <p:cNvSpPr txBox="1"/>
            <p:nvPr/>
          </p:nvSpPr>
          <p:spPr>
            <a:xfrm>
              <a:off x="8352888" y="1139703"/>
              <a:ext cx="337662" cy="391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sz="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44" name="Elipse 43"/>
          <p:cNvSpPr/>
          <p:nvPr/>
        </p:nvSpPr>
        <p:spPr>
          <a:xfrm>
            <a:off x="796156" y="2411500"/>
            <a:ext cx="256963" cy="247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ＭＳ Ｐゴシック" charset="0"/>
            </a:endParaRPr>
          </a:p>
        </p:txBody>
      </p:sp>
      <p:cxnSp>
        <p:nvCxnSpPr>
          <p:cNvPr id="45" name="Conector recto 44"/>
          <p:cNvCxnSpPr>
            <a:endCxn id="44" idx="0"/>
          </p:cNvCxnSpPr>
          <p:nvPr/>
        </p:nvCxnSpPr>
        <p:spPr>
          <a:xfrm flipH="1">
            <a:off x="924637" y="2192238"/>
            <a:ext cx="105164" cy="219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Imagen 45" descr="cross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0" t="59259" r="33766" b="24352"/>
          <a:stretch/>
        </p:blipFill>
        <p:spPr>
          <a:xfrm>
            <a:off x="1005821" y="1342126"/>
            <a:ext cx="566613" cy="547250"/>
          </a:xfrm>
          <a:prstGeom prst="rect">
            <a:avLst/>
          </a:prstGeom>
        </p:spPr>
      </p:pic>
      <p:sp>
        <p:nvSpPr>
          <p:cNvPr id="7" name="Flecha izquierda 6"/>
          <p:cNvSpPr/>
          <p:nvPr/>
        </p:nvSpPr>
        <p:spPr bwMode="auto">
          <a:xfrm>
            <a:off x="1230045" y="1006566"/>
            <a:ext cx="355623" cy="14020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1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81514"/>
            <a:ext cx="1039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INSERT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0" y="1183091"/>
            <a:ext cx="199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EXTRACT_MAX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0" y="2667222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MAX_HEAPIFY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076006" y="82069"/>
            <a:ext cx="704713" cy="679269"/>
            <a:chOff x="6840943" y="324705"/>
            <a:chExt cx="1856905" cy="1793028"/>
          </a:xfrm>
        </p:grpSpPr>
        <p:sp>
          <p:nvSpPr>
            <p:cNvPr id="14" name="Elipse 13"/>
            <p:cNvSpPr/>
            <p:nvPr/>
          </p:nvSpPr>
          <p:spPr>
            <a:xfrm>
              <a:off x="7409278" y="32470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6892786" y="1460613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cxnSp>
          <p:nvCxnSpPr>
            <p:cNvPr id="17" name="Conector recto 16"/>
            <p:cNvCxnSpPr>
              <a:stCxn id="14" idx="3"/>
              <a:endCxn id="16" idx="0"/>
            </p:cNvCxnSpPr>
            <p:nvPr/>
          </p:nvCxnSpPr>
          <p:spPr>
            <a:xfrm flipH="1">
              <a:off x="7231332" y="881839"/>
              <a:ext cx="277104" cy="5787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/>
            <p:cNvSpPr txBox="1"/>
            <p:nvPr/>
          </p:nvSpPr>
          <p:spPr>
            <a:xfrm>
              <a:off x="6840943" y="1139703"/>
              <a:ext cx="337662" cy="391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8020756" y="146501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cxnSp>
          <p:nvCxnSpPr>
            <p:cNvPr id="24" name="Conector recto 23"/>
            <p:cNvCxnSpPr>
              <a:stCxn id="14" idx="5"/>
              <a:endCxn id="22" idx="0"/>
            </p:cNvCxnSpPr>
            <p:nvPr/>
          </p:nvCxnSpPr>
          <p:spPr>
            <a:xfrm>
              <a:off x="7987212" y="881839"/>
              <a:ext cx="372090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8352888" y="1139703"/>
              <a:ext cx="337662" cy="391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sz="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34" name="Elipse 33"/>
          <p:cNvSpPr/>
          <p:nvPr/>
        </p:nvSpPr>
        <p:spPr>
          <a:xfrm>
            <a:off x="914618" y="944911"/>
            <a:ext cx="256963" cy="2472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ＭＳ Ｐゴシック" charset="0"/>
            </a:endParaRPr>
          </a:p>
        </p:txBody>
      </p:sp>
      <p:cxnSp>
        <p:nvCxnSpPr>
          <p:cNvPr id="35" name="Conector recto 34"/>
          <p:cNvCxnSpPr>
            <a:endCxn id="34" idx="0"/>
          </p:cNvCxnSpPr>
          <p:nvPr/>
        </p:nvCxnSpPr>
        <p:spPr>
          <a:xfrm flipH="1">
            <a:off x="1043099" y="725649"/>
            <a:ext cx="105164" cy="219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Agrupar 35"/>
          <p:cNvGrpSpPr/>
          <p:nvPr/>
        </p:nvGrpSpPr>
        <p:grpSpPr>
          <a:xfrm>
            <a:off x="957544" y="1548658"/>
            <a:ext cx="704713" cy="679269"/>
            <a:chOff x="6840943" y="324705"/>
            <a:chExt cx="1856905" cy="1793028"/>
          </a:xfrm>
        </p:grpSpPr>
        <p:sp>
          <p:nvSpPr>
            <p:cNvPr id="37" name="Elipse 36"/>
            <p:cNvSpPr/>
            <p:nvPr/>
          </p:nvSpPr>
          <p:spPr>
            <a:xfrm>
              <a:off x="7409278" y="324705"/>
              <a:ext cx="677092" cy="65272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6892786" y="1460613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cxnSp>
          <p:nvCxnSpPr>
            <p:cNvPr id="39" name="Conector recto 38"/>
            <p:cNvCxnSpPr>
              <a:stCxn id="37" idx="3"/>
              <a:endCxn id="38" idx="0"/>
            </p:cNvCxnSpPr>
            <p:nvPr/>
          </p:nvCxnSpPr>
          <p:spPr>
            <a:xfrm flipH="1">
              <a:off x="7231332" y="881839"/>
              <a:ext cx="277104" cy="5787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adroTexto 39"/>
            <p:cNvSpPr txBox="1"/>
            <p:nvPr/>
          </p:nvSpPr>
          <p:spPr>
            <a:xfrm>
              <a:off x="6840943" y="1139703"/>
              <a:ext cx="337662" cy="391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8020756" y="146501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cxnSp>
          <p:nvCxnSpPr>
            <p:cNvPr id="42" name="Conector recto 41"/>
            <p:cNvCxnSpPr>
              <a:stCxn id="37" idx="5"/>
              <a:endCxn id="41" idx="0"/>
            </p:cNvCxnSpPr>
            <p:nvPr/>
          </p:nvCxnSpPr>
          <p:spPr>
            <a:xfrm>
              <a:off x="7987212" y="881839"/>
              <a:ext cx="372090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/>
            <p:cNvSpPr txBox="1"/>
            <p:nvPr/>
          </p:nvSpPr>
          <p:spPr>
            <a:xfrm>
              <a:off x="8352888" y="1139703"/>
              <a:ext cx="337662" cy="391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sz="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44" name="Elipse 43"/>
          <p:cNvSpPr/>
          <p:nvPr/>
        </p:nvSpPr>
        <p:spPr>
          <a:xfrm>
            <a:off x="796156" y="2411500"/>
            <a:ext cx="256963" cy="247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ＭＳ Ｐゴシック" charset="0"/>
            </a:endParaRPr>
          </a:p>
        </p:txBody>
      </p:sp>
      <p:cxnSp>
        <p:nvCxnSpPr>
          <p:cNvPr id="45" name="Conector recto 44"/>
          <p:cNvCxnSpPr>
            <a:endCxn id="44" idx="0"/>
          </p:cNvCxnSpPr>
          <p:nvPr/>
        </p:nvCxnSpPr>
        <p:spPr>
          <a:xfrm flipH="1">
            <a:off x="924637" y="2192238"/>
            <a:ext cx="105164" cy="219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Imagen 45" descr="cross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0" t="59259" r="33766" b="24352"/>
          <a:stretch/>
        </p:blipFill>
        <p:spPr>
          <a:xfrm>
            <a:off x="1005821" y="1342126"/>
            <a:ext cx="566613" cy="547250"/>
          </a:xfrm>
          <a:prstGeom prst="rect">
            <a:avLst/>
          </a:prstGeom>
        </p:spPr>
      </p:pic>
      <p:grpSp>
        <p:nvGrpSpPr>
          <p:cNvPr id="8" name="Agrupar 7"/>
          <p:cNvGrpSpPr/>
          <p:nvPr/>
        </p:nvGrpSpPr>
        <p:grpSpPr>
          <a:xfrm>
            <a:off x="1669518" y="2727091"/>
            <a:ext cx="866101" cy="1110119"/>
            <a:chOff x="1719045" y="2418338"/>
            <a:chExt cx="866101" cy="1110119"/>
          </a:xfrm>
        </p:grpSpPr>
        <p:grpSp>
          <p:nvGrpSpPr>
            <p:cNvPr id="48" name="Agrupar 47"/>
            <p:cNvGrpSpPr/>
            <p:nvPr/>
          </p:nvGrpSpPr>
          <p:grpSpPr>
            <a:xfrm>
              <a:off x="1880433" y="2418338"/>
              <a:ext cx="704713" cy="679269"/>
              <a:chOff x="6840943" y="324705"/>
              <a:chExt cx="1856905" cy="1793028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7409278" y="324705"/>
                <a:ext cx="677092" cy="6527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endParaRPr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892786" y="1460613"/>
                <a:ext cx="677092" cy="6527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endParaRPr>
              </a:p>
            </p:txBody>
          </p:sp>
          <p:cxnSp>
            <p:nvCxnSpPr>
              <p:cNvPr id="51" name="Conector recto 50"/>
              <p:cNvCxnSpPr>
                <a:stCxn id="49" idx="3"/>
                <a:endCxn id="50" idx="0"/>
              </p:cNvCxnSpPr>
              <p:nvPr/>
            </p:nvCxnSpPr>
            <p:spPr>
              <a:xfrm flipH="1">
                <a:off x="7231332" y="881839"/>
                <a:ext cx="277104" cy="5787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uadroTexto 51"/>
              <p:cNvSpPr txBox="1"/>
              <p:nvPr/>
            </p:nvSpPr>
            <p:spPr>
              <a:xfrm>
                <a:off x="6840943" y="1139703"/>
                <a:ext cx="337662" cy="39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s-ES" sz="8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endParaRPr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8020756" y="1465010"/>
                <a:ext cx="677092" cy="6527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endParaRPr>
              </a:p>
            </p:txBody>
          </p:sp>
          <p:cxnSp>
            <p:nvCxnSpPr>
              <p:cNvPr id="54" name="Conector recto 53"/>
              <p:cNvCxnSpPr>
                <a:stCxn id="49" idx="5"/>
                <a:endCxn id="53" idx="0"/>
              </p:cNvCxnSpPr>
              <p:nvPr/>
            </p:nvCxnSpPr>
            <p:spPr>
              <a:xfrm>
                <a:off x="7987212" y="881839"/>
                <a:ext cx="372090" cy="5831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CuadroTexto 54"/>
              <p:cNvSpPr txBox="1"/>
              <p:nvPr/>
            </p:nvSpPr>
            <p:spPr>
              <a:xfrm>
                <a:off x="8352888" y="1139703"/>
                <a:ext cx="337662" cy="39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s-ES" sz="8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endParaRPr>
              </a:p>
            </p:txBody>
          </p:sp>
        </p:grpSp>
        <p:sp>
          <p:nvSpPr>
            <p:cNvPr id="56" name="Elipse 55"/>
            <p:cNvSpPr/>
            <p:nvPr/>
          </p:nvSpPr>
          <p:spPr>
            <a:xfrm>
              <a:off x="1719045" y="3281180"/>
              <a:ext cx="256963" cy="247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cxnSp>
          <p:nvCxnSpPr>
            <p:cNvPr id="57" name="Conector recto 56"/>
            <p:cNvCxnSpPr>
              <a:endCxn id="56" idx="0"/>
            </p:cNvCxnSpPr>
            <p:nvPr/>
          </p:nvCxnSpPr>
          <p:spPr>
            <a:xfrm flipH="1">
              <a:off x="1847526" y="3061918"/>
              <a:ext cx="105164" cy="219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lecha izquierda 6"/>
          <p:cNvSpPr/>
          <p:nvPr/>
        </p:nvSpPr>
        <p:spPr bwMode="auto">
          <a:xfrm>
            <a:off x="1230045" y="1006566"/>
            <a:ext cx="355623" cy="14020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Forma libre 8"/>
          <p:cNvSpPr/>
          <p:nvPr/>
        </p:nvSpPr>
        <p:spPr>
          <a:xfrm>
            <a:off x="1596302" y="3230679"/>
            <a:ext cx="228493" cy="394587"/>
          </a:xfrm>
          <a:custGeom>
            <a:avLst/>
            <a:gdLst>
              <a:gd name="connsiteX0" fmla="*/ 80537 w 228493"/>
              <a:gd name="connsiteY0" fmla="*/ 394587 h 394587"/>
              <a:gd name="connsiteX1" fmla="*/ 6558 w 228493"/>
              <a:gd name="connsiteY1" fmla="*/ 86316 h 394587"/>
              <a:gd name="connsiteX2" fmla="*/ 228493 w 228493"/>
              <a:gd name="connsiteY2" fmla="*/ 0 h 39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493" h="394587">
                <a:moveTo>
                  <a:pt x="80537" y="394587"/>
                </a:moveTo>
                <a:cubicBezTo>
                  <a:pt x="31218" y="273333"/>
                  <a:pt x="-18101" y="152080"/>
                  <a:pt x="6558" y="86316"/>
                </a:cubicBezTo>
                <a:cubicBezTo>
                  <a:pt x="31217" y="20552"/>
                  <a:pt x="228493" y="0"/>
                  <a:pt x="228493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0" name="Forma libre 59"/>
          <p:cNvSpPr/>
          <p:nvPr/>
        </p:nvSpPr>
        <p:spPr>
          <a:xfrm>
            <a:off x="1797999" y="2836092"/>
            <a:ext cx="228493" cy="394587"/>
          </a:xfrm>
          <a:custGeom>
            <a:avLst/>
            <a:gdLst>
              <a:gd name="connsiteX0" fmla="*/ 80537 w 228493"/>
              <a:gd name="connsiteY0" fmla="*/ 394587 h 394587"/>
              <a:gd name="connsiteX1" fmla="*/ 6558 w 228493"/>
              <a:gd name="connsiteY1" fmla="*/ 86316 h 394587"/>
              <a:gd name="connsiteX2" fmla="*/ 228493 w 228493"/>
              <a:gd name="connsiteY2" fmla="*/ 0 h 39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493" h="394587">
                <a:moveTo>
                  <a:pt x="80537" y="394587"/>
                </a:moveTo>
                <a:cubicBezTo>
                  <a:pt x="31218" y="273333"/>
                  <a:pt x="-18101" y="152080"/>
                  <a:pt x="6558" y="86316"/>
                </a:cubicBezTo>
                <a:cubicBezTo>
                  <a:pt x="31217" y="20552"/>
                  <a:pt x="228493" y="0"/>
                  <a:pt x="228493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1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81514"/>
            <a:ext cx="1039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INSERT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0" y="1183091"/>
            <a:ext cx="199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EXTRACT_MAX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0" y="2667222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MAX_HEAPIFY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0" y="3716229"/>
            <a:ext cx="1647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BUILD_HEAP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076006" y="82069"/>
            <a:ext cx="704713" cy="679269"/>
            <a:chOff x="6840943" y="324705"/>
            <a:chExt cx="1856905" cy="1793028"/>
          </a:xfrm>
        </p:grpSpPr>
        <p:sp>
          <p:nvSpPr>
            <p:cNvPr id="14" name="Elipse 13"/>
            <p:cNvSpPr/>
            <p:nvPr/>
          </p:nvSpPr>
          <p:spPr>
            <a:xfrm>
              <a:off x="7409278" y="32470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6892786" y="1460613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cxnSp>
          <p:nvCxnSpPr>
            <p:cNvPr id="17" name="Conector recto 16"/>
            <p:cNvCxnSpPr>
              <a:stCxn id="14" idx="3"/>
              <a:endCxn id="16" idx="0"/>
            </p:cNvCxnSpPr>
            <p:nvPr/>
          </p:nvCxnSpPr>
          <p:spPr>
            <a:xfrm flipH="1">
              <a:off x="7231332" y="881839"/>
              <a:ext cx="277104" cy="5787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/>
            <p:cNvSpPr txBox="1"/>
            <p:nvPr/>
          </p:nvSpPr>
          <p:spPr>
            <a:xfrm>
              <a:off x="6840943" y="1139703"/>
              <a:ext cx="337662" cy="391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8020756" y="146501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cxnSp>
          <p:nvCxnSpPr>
            <p:cNvPr id="24" name="Conector recto 23"/>
            <p:cNvCxnSpPr>
              <a:stCxn id="14" idx="5"/>
              <a:endCxn id="22" idx="0"/>
            </p:cNvCxnSpPr>
            <p:nvPr/>
          </p:nvCxnSpPr>
          <p:spPr>
            <a:xfrm>
              <a:off x="7987212" y="881839"/>
              <a:ext cx="372090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8352888" y="1139703"/>
              <a:ext cx="337662" cy="391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sz="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05459"/>
              </p:ext>
            </p:extLst>
          </p:nvPr>
        </p:nvGraphicFramePr>
        <p:xfrm>
          <a:off x="419448" y="4077605"/>
          <a:ext cx="1457960" cy="29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7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Conector recto de flecha 26"/>
          <p:cNvCxnSpPr/>
          <p:nvPr/>
        </p:nvCxnSpPr>
        <p:spPr>
          <a:xfrm>
            <a:off x="1326118" y="4402109"/>
            <a:ext cx="0" cy="325387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1906089" y="4052541"/>
            <a:ext cx="637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array</a:t>
            </a:r>
            <a:endParaRPr lang="es-ES" sz="1400" dirty="0"/>
          </a:p>
        </p:txBody>
      </p:sp>
      <p:sp>
        <p:nvSpPr>
          <p:cNvPr id="33" name="Rectángulo 32"/>
          <p:cNvSpPr/>
          <p:nvPr/>
        </p:nvSpPr>
        <p:spPr>
          <a:xfrm>
            <a:off x="1906089" y="4716899"/>
            <a:ext cx="596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heap</a:t>
            </a:r>
            <a:endParaRPr lang="es-ES" sz="1400" dirty="0"/>
          </a:p>
        </p:txBody>
      </p:sp>
      <p:sp>
        <p:nvSpPr>
          <p:cNvPr id="34" name="Elipse 33"/>
          <p:cNvSpPr/>
          <p:nvPr/>
        </p:nvSpPr>
        <p:spPr>
          <a:xfrm>
            <a:off x="914618" y="944911"/>
            <a:ext cx="256963" cy="2472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ＭＳ Ｐゴシック" charset="0"/>
            </a:endParaRPr>
          </a:p>
        </p:txBody>
      </p:sp>
      <p:cxnSp>
        <p:nvCxnSpPr>
          <p:cNvPr id="35" name="Conector recto 34"/>
          <p:cNvCxnSpPr>
            <a:endCxn id="34" idx="0"/>
          </p:cNvCxnSpPr>
          <p:nvPr/>
        </p:nvCxnSpPr>
        <p:spPr>
          <a:xfrm flipH="1">
            <a:off x="1043099" y="725649"/>
            <a:ext cx="105164" cy="219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Agrupar 35"/>
          <p:cNvGrpSpPr/>
          <p:nvPr/>
        </p:nvGrpSpPr>
        <p:grpSpPr>
          <a:xfrm>
            <a:off x="957544" y="1548658"/>
            <a:ext cx="704713" cy="679269"/>
            <a:chOff x="6840943" y="324705"/>
            <a:chExt cx="1856905" cy="1793028"/>
          </a:xfrm>
        </p:grpSpPr>
        <p:sp>
          <p:nvSpPr>
            <p:cNvPr id="37" name="Elipse 36"/>
            <p:cNvSpPr/>
            <p:nvPr/>
          </p:nvSpPr>
          <p:spPr>
            <a:xfrm>
              <a:off x="7409278" y="324705"/>
              <a:ext cx="677092" cy="65272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6892786" y="1460613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cxnSp>
          <p:nvCxnSpPr>
            <p:cNvPr id="39" name="Conector recto 38"/>
            <p:cNvCxnSpPr>
              <a:stCxn id="37" idx="3"/>
              <a:endCxn id="38" idx="0"/>
            </p:cNvCxnSpPr>
            <p:nvPr/>
          </p:nvCxnSpPr>
          <p:spPr>
            <a:xfrm flipH="1">
              <a:off x="7231332" y="881839"/>
              <a:ext cx="277104" cy="5787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adroTexto 39"/>
            <p:cNvSpPr txBox="1"/>
            <p:nvPr/>
          </p:nvSpPr>
          <p:spPr>
            <a:xfrm>
              <a:off x="6840943" y="1139703"/>
              <a:ext cx="337662" cy="391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8020756" y="146501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cxnSp>
          <p:nvCxnSpPr>
            <p:cNvPr id="42" name="Conector recto 41"/>
            <p:cNvCxnSpPr>
              <a:stCxn id="37" idx="5"/>
              <a:endCxn id="41" idx="0"/>
            </p:cNvCxnSpPr>
            <p:nvPr/>
          </p:nvCxnSpPr>
          <p:spPr>
            <a:xfrm>
              <a:off x="7987212" y="881839"/>
              <a:ext cx="372090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/>
            <p:cNvSpPr txBox="1"/>
            <p:nvPr/>
          </p:nvSpPr>
          <p:spPr>
            <a:xfrm>
              <a:off x="8352888" y="1139703"/>
              <a:ext cx="337662" cy="391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sz="8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44" name="Elipse 43"/>
          <p:cNvSpPr/>
          <p:nvPr/>
        </p:nvSpPr>
        <p:spPr>
          <a:xfrm>
            <a:off x="796156" y="2411500"/>
            <a:ext cx="256963" cy="247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ＭＳ Ｐゴシック" charset="0"/>
            </a:endParaRPr>
          </a:p>
        </p:txBody>
      </p:sp>
      <p:cxnSp>
        <p:nvCxnSpPr>
          <p:cNvPr id="45" name="Conector recto 44"/>
          <p:cNvCxnSpPr>
            <a:endCxn id="44" idx="0"/>
          </p:cNvCxnSpPr>
          <p:nvPr/>
        </p:nvCxnSpPr>
        <p:spPr>
          <a:xfrm flipH="1">
            <a:off x="924637" y="2192238"/>
            <a:ext cx="105164" cy="219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Imagen 45" descr="cross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0" t="59259" r="33766" b="24352"/>
          <a:stretch/>
        </p:blipFill>
        <p:spPr>
          <a:xfrm>
            <a:off x="1005821" y="1342126"/>
            <a:ext cx="566613" cy="547250"/>
          </a:xfrm>
          <a:prstGeom prst="rect">
            <a:avLst/>
          </a:prstGeom>
        </p:spPr>
      </p:pic>
      <p:grpSp>
        <p:nvGrpSpPr>
          <p:cNvPr id="8" name="Agrupar 7"/>
          <p:cNvGrpSpPr/>
          <p:nvPr/>
        </p:nvGrpSpPr>
        <p:grpSpPr>
          <a:xfrm>
            <a:off x="1669518" y="2727091"/>
            <a:ext cx="866101" cy="1110119"/>
            <a:chOff x="1719045" y="2418338"/>
            <a:chExt cx="866101" cy="1110119"/>
          </a:xfrm>
        </p:grpSpPr>
        <p:grpSp>
          <p:nvGrpSpPr>
            <p:cNvPr id="48" name="Agrupar 47"/>
            <p:cNvGrpSpPr/>
            <p:nvPr/>
          </p:nvGrpSpPr>
          <p:grpSpPr>
            <a:xfrm>
              <a:off x="1880433" y="2418338"/>
              <a:ext cx="704713" cy="679269"/>
              <a:chOff x="6840943" y="324705"/>
              <a:chExt cx="1856905" cy="1793028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7409278" y="324705"/>
                <a:ext cx="677092" cy="6527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endParaRPr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892786" y="1460613"/>
                <a:ext cx="677092" cy="6527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endParaRPr>
              </a:p>
            </p:txBody>
          </p:sp>
          <p:cxnSp>
            <p:nvCxnSpPr>
              <p:cNvPr id="51" name="Conector recto 50"/>
              <p:cNvCxnSpPr>
                <a:stCxn id="49" idx="3"/>
                <a:endCxn id="50" idx="0"/>
              </p:cNvCxnSpPr>
              <p:nvPr/>
            </p:nvCxnSpPr>
            <p:spPr>
              <a:xfrm flipH="1">
                <a:off x="7231332" y="881839"/>
                <a:ext cx="277104" cy="5787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uadroTexto 51"/>
              <p:cNvSpPr txBox="1"/>
              <p:nvPr/>
            </p:nvSpPr>
            <p:spPr>
              <a:xfrm>
                <a:off x="6840943" y="1139703"/>
                <a:ext cx="337662" cy="39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s-ES" sz="8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endParaRPr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8020756" y="1465010"/>
                <a:ext cx="677092" cy="6527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s-E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endParaRPr>
              </a:p>
            </p:txBody>
          </p:sp>
          <p:cxnSp>
            <p:nvCxnSpPr>
              <p:cNvPr id="54" name="Conector recto 53"/>
              <p:cNvCxnSpPr>
                <a:stCxn id="49" idx="5"/>
                <a:endCxn id="53" idx="0"/>
              </p:cNvCxnSpPr>
              <p:nvPr/>
            </p:nvCxnSpPr>
            <p:spPr>
              <a:xfrm>
                <a:off x="7987212" y="881839"/>
                <a:ext cx="372090" cy="5831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CuadroTexto 54"/>
              <p:cNvSpPr txBox="1"/>
              <p:nvPr/>
            </p:nvSpPr>
            <p:spPr>
              <a:xfrm>
                <a:off x="8352888" y="1139703"/>
                <a:ext cx="337662" cy="39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s-ES" sz="8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endParaRPr>
              </a:p>
            </p:txBody>
          </p:sp>
        </p:grpSp>
        <p:sp>
          <p:nvSpPr>
            <p:cNvPr id="56" name="Elipse 55"/>
            <p:cNvSpPr/>
            <p:nvPr/>
          </p:nvSpPr>
          <p:spPr>
            <a:xfrm>
              <a:off x="1719045" y="3281180"/>
              <a:ext cx="256963" cy="247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endParaRPr>
            </a:p>
          </p:txBody>
        </p:sp>
        <p:cxnSp>
          <p:nvCxnSpPr>
            <p:cNvPr id="57" name="Conector recto 56"/>
            <p:cNvCxnSpPr>
              <a:endCxn id="56" idx="0"/>
            </p:cNvCxnSpPr>
            <p:nvPr/>
          </p:nvCxnSpPr>
          <p:spPr>
            <a:xfrm flipH="1">
              <a:off x="1847526" y="3061918"/>
              <a:ext cx="105164" cy="219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lecha izquierda 6"/>
          <p:cNvSpPr/>
          <p:nvPr/>
        </p:nvSpPr>
        <p:spPr bwMode="auto">
          <a:xfrm>
            <a:off x="1230045" y="1006566"/>
            <a:ext cx="355623" cy="14020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05906"/>
              </p:ext>
            </p:extLst>
          </p:nvPr>
        </p:nvGraphicFramePr>
        <p:xfrm>
          <a:off x="419448" y="4716899"/>
          <a:ext cx="1457960" cy="29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7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Forma libre 8"/>
          <p:cNvSpPr/>
          <p:nvPr/>
        </p:nvSpPr>
        <p:spPr>
          <a:xfrm>
            <a:off x="1596302" y="3230679"/>
            <a:ext cx="228493" cy="394587"/>
          </a:xfrm>
          <a:custGeom>
            <a:avLst/>
            <a:gdLst>
              <a:gd name="connsiteX0" fmla="*/ 80537 w 228493"/>
              <a:gd name="connsiteY0" fmla="*/ 394587 h 394587"/>
              <a:gd name="connsiteX1" fmla="*/ 6558 w 228493"/>
              <a:gd name="connsiteY1" fmla="*/ 86316 h 394587"/>
              <a:gd name="connsiteX2" fmla="*/ 228493 w 228493"/>
              <a:gd name="connsiteY2" fmla="*/ 0 h 39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493" h="394587">
                <a:moveTo>
                  <a:pt x="80537" y="394587"/>
                </a:moveTo>
                <a:cubicBezTo>
                  <a:pt x="31218" y="273333"/>
                  <a:pt x="-18101" y="152080"/>
                  <a:pt x="6558" y="86316"/>
                </a:cubicBezTo>
                <a:cubicBezTo>
                  <a:pt x="31217" y="20552"/>
                  <a:pt x="228493" y="0"/>
                  <a:pt x="228493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0" name="Forma libre 59"/>
          <p:cNvSpPr/>
          <p:nvPr/>
        </p:nvSpPr>
        <p:spPr>
          <a:xfrm>
            <a:off x="1797999" y="2836092"/>
            <a:ext cx="228493" cy="394587"/>
          </a:xfrm>
          <a:custGeom>
            <a:avLst/>
            <a:gdLst>
              <a:gd name="connsiteX0" fmla="*/ 80537 w 228493"/>
              <a:gd name="connsiteY0" fmla="*/ 394587 h 394587"/>
              <a:gd name="connsiteX1" fmla="*/ 6558 w 228493"/>
              <a:gd name="connsiteY1" fmla="*/ 86316 h 394587"/>
              <a:gd name="connsiteX2" fmla="*/ 228493 w 228493"/>
              <a:gd name="connsiteY2" fmla="*/ 0 h 39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493" h="394587">
                <a:moveTo>
                  <a:pt x="80537" y="394587"/>
                </a:moveTo>
                <a:cubicBezTo>
                  <a:pt x="31218" y="273333"/>
                  <a:pt x="-18101" y="152080"/>
                  <a:pt x="6558" y="86316"/>
                </a:cubicBezTo>
                <a:cubicBezTo>
                  <a:pt x="31217" y="20552"/>
                  <a:pt x="228493" y="0"/>
                  <a:pt x="228493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1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94735"/>
              </p:ext>
            </p:extLst>
          </p:nvPr>
        </p:nvGraphicFramePr>
        <p:xfrm>
          <a:off x="801223" y="142656"/>
          <a:ext cx="2009301" cy="29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Conector recto de flecha 19"/>
          <p:cNvCxnSpPr/>
          <p:nvPr/>
        </p:nvCxnSpPr>
        <p:spPr>
          <a:xfrm flipH="1">
            <a:off x="2193271" y="451841"/>
            <a:ext cx="1" cy="56749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547114" y="635555"/>
            <a:ext cx="4019476" cy="3674979"/>
          </a:xfrm>
          <a:prstGeom prst="rect">
            <a:avLst/>
          </a:prstGeom>
          <a:ln w="28575" cmpd="sng">
            <a:solidFill>
              <a:srgbClr val="3C8C93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3" name="Rectángulo 2"/>
          <p:cNvSpPr/>
          <p:nvPr/>
        </p:nvSpPr>
        <p:spPr>
          <a:xfrm rot="16200000">
            <a:off x="-922290" y="2201820"/>
            <a:ext cx="240121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HEAPSORT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193272" y="4289691"/>
            <a:ext cx="0" cy="35914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2798758" y="174842"/>
            <a:ext cx="1277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Unsorted array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795577" y="4639450"/>
            <a:ext cx="1082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Sorted array 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184533" y="635555"/>
            <a:ext cx="1160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BUILD_HEAP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95580" y="1053595"/>
            <a:ext cx="557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Heap</a:t>
            </a:r>
            <a:endParaRPr lang="es-ES" sz="1200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2204570" y="1396199"/>
            <a:ext cx="0" cy="35914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errar llave 21"/>
          <p:cNvSpPr/>
          <p:nvPr/>
        </p:nvSpPr>
        <p:spPr>
          <a:xfrm rot="5400000">
            <a:off x="2586356" y="1993196"/>
            <a:ext cx="124057" cy="294387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24" name="Cerrar llave 23"/>
          <p:cNvSpPr/>
          <p:nvPr/>
        </p:nvSpPr>
        <p:spPr>
          <a:xfrm rot="5400000">
            <a:off x="1584593" y="1307094"/>
            <a:ext cx="102579" cy="1669322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27" name="Rectángulo 26"/>
          <p:cNvSpPr/>
          <p:nvPr/>
        </p:nvSpPr>
        <p:spPr>
          <a:xfrm>
            <a:off x="2810522" y="1728730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EXTRACT_MAX &amp; </a:t>
            </a:r>
          </a:p>
          <a:p>
            <a:pPr marL="0" indent="0" algn="ctr">
              <a:buClr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COPY AT THE END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404529" y="2156052"/>
            <a:ext cx="495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>
                <a:latin typeface="Roboto Slab" pitchFamily="2" charset="0"/>
                <a:ea typeface="Roboto Slab" pitchFamily="2" charset="0"/>
              </a:rPr>
              <a:t>Heap</a:t>
            </a:r>
            <a:endParaRPr lang="es-ES" sz="1000" dirty="0"/>
          </a:p>
        </p:txBody>
      </p:sp>
      <p:sp>
        <p:nvSpPr>
          <p:cNvPr id="32" name="Rectángulo 31"/>
          <p:cNvSpPr/>
          <p:nvPr/>
        </p:nvSpPr>
        <p:spPr>
          <a:xfrm>
            <a:off x="2308254" y="2153402"/>
            <a:ext cx="661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dirty="0">
                <a:latin typeface="Roboto Slab" pitchFamily="2" charset="0"/>
                <a:ea typeface="Roboto Slab" pitchFamily="2" charset="0"/>
              </a:rPr>
              <a:t>Max </a:t>
            </a:r>
          </a:p>
          <a:p>
            <a:pPr algn="ctr"/>
            <a:r>
              <a:rPr lang="en-GB" sz="1000" dirty="0">
                <a:latin typeface="Roboto Slab" pitchFamily="2" charset="0"/>
                <a:ea typeface="Roboto Slab" pitchFamily="2" charset="0"/>
              </a:rPr>
              <a:t>number</a:t>
            </a:r>
            <a:endParaRPr lang="es-ES" sz="1000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2223949" y="2156969"/>
            <a:ext cx="0" cy="35914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errar llave 32"/>
          <p:cNvSpPr/>
          <p:nvPr/>
        </p:nvSpPr>
        <p:spPr>
          <a:xfrm rot="5400000">
            <a:off x="2455405" y="2618673"/>
            <a:ext cx="125423" cy="554920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34" name="Cerrar llave 33"/>
          <p:cNvSpPr/>
          <p:nvPr/>
        </p:nvSpPr>
        <p:spPr>
          <a:xfrm rot="5400000">
            <a:off x="1457708" y="2175893"/>
            <a:ext cx="126465" cy="1439435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36" name="Rectángulo 35"/>
          <p:cNvSpPr/>
          <p:nvPr/>
        </p:nvSpPr>
        <p:spPr>
          <a:xfrm>
            <a:off x="1294736" y="2912500"/>
            <a:ext cx="495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>
                <a:latin typeface="Roboto Slab" pitchFamily="2" charset="0"/>
                <a:ea typeface="Roboto Slab" pitchFamily="2" charset="0"/>
              </a:rPr>
              <a:t>Heap</a:t>
            </a:r>
            <a:endParaRPr lang="es-ES" sz="1000" dirty="0"/>
          </a:p>
        </p:txBody>
      </p:sp>
      <p:sp>
        <p:nvSpPr>
          <p:cNvPr id="37" name="Rectángulo 36"/>
          <p:cNvSpPr/>
          <p:nvPr/>
        </p:nvSpPr>
        <p:spPr>
          <a:xfrm>
            <a:off x="2126033" y="2906546"/>
            <a:ext cx="8863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latin typeface="Roboto Slab" pitchFamily="2" charset="0"/>
                <a:ea typeface="Roboto Slab" pitchFamily="2" charset="0"/>
              </a:rPr>
              <a:t>Sorted numbers</a:t>
            </a:r>
            <a:endParaRPr lang="es-ES" sz="10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48804"/>
              </p:ext>
            </p:extLst>
          </p:nvPr>
        </p:nvGraphicFramePr>
        <p:xfrm>
          <a:off x="786279" y="1025208"/>
          <a:ext cx="2009301" cy="29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10807"/>
              </p:ext>
            </p:extLst>
          </p:nvPr>
        </p:nvGraphicFramePr>
        <p:xfrm>
          <a:off x="786279" y="1755348"/>
          <a:ext cx="2009301" cy="29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63048"/>
              </p:ext>
            </p:extLst>
          </p:nvPr>
        </p:nvGraphicFramePr>
        <p:xfrm>
          <a:off x="801221" y="2535195"/>
          <a:ext cx="2009301" cy="29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Rectángulo 40"/>
          <p:cNvSpPr/>
          <p:nvPr/>
        </p:nvSpPr>
        <p:spPr>
          <a:xfrm>
            <a:off x="2810524" y="2494208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EXTRACT_MAX &amp; </a:t>
            </a:r>
          </a:p>
          <a:p>
            <a:pPr marL="0" indent="0" algn="ctr">
              <a:buClr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COPY AT THE END</a:t>
            </a:r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04970"/>
              </p:ext>
            </p:extLst>
          </p:nvPr>
        </p:nvGraphicFramePr>
        <p:xfrm>
          <a:off x="801223" y="3839922"/>
          <a:ext cx="2009301" cy="29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0957"/>
              </p:ext>
            </p:extLst>
          </p:nvPr>
        </p:nvGraphicFramePr>
        <p:xfrm>
          <a:off x="801223" y="4639450"/>
          <a:ext cx="2009301" cy="29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70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Conector recto de flecha 43"/>
          <p:cNvCxnSpPr/>
          <p:nvPr/>
        </p:nvCxnSpPr>
        <p:spPr>
          <a:xfrm>
            <a:off x="1900152" y="3127081"/>
            <a:ext cx="0" cy="549832"/>
          </a:xfrm>
          <a:prstGeom prst="straightConnector1">
            <a:avLst/>
          </a:prstGeom>
          <a:ln>
            <a:solidFill>
              <a:srgbClr val="3C8C93"/>
            </a:solidFill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94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7"/>
          <p:cNvSpPr txBox="1"/>
          <p:nvPr/>
        </p:nvSpPr>
        <p:spPr>
          <a:xfrm>
            <a:off x="10465" y="1281968"/>
            <a:ext cx="5570341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Heapsort</a:t>
            </a:r>
            <a:r>
              <a:rPr lang="es-ES">
                <a:latin typeface="Consolas"/>
                <a:cs typeface="Consolas"/>
              </a:rPr>
              <a:t>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BUILD-MAX-HEAP(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while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 &gt; 0</a:t>
            </a:r>
          </a:p>
          <a:p>
            <a:r>
              <a:rPr lang="es-ES">
                <a:latin typeface="Consolas"/>
                <a:cs typeface="Consolas"/>
              </a:rPr>
              <a:t>		i=heap_size-1</a:t>
            </a:r>
          </a:p>
          <a:p>
            <a:r>
              <a:rPr lang="es-ES">
                <a:latin typeface="Consolas"/>
                <a:cs typeface="Consolas"/>
              </a:rPr>
              <a:t>		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[i]=EXTRACT-MAX(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while</a:t>
            </a:r>
            <a:endParaRPr lang="es-ES" b="1">
              <a:latin typeface="Consolas"/>
              <a:cs typeface="Consolas"/>
            </a:endParaRP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return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array</a:t>
            </a:r>
            <a:endParaRPr lang="es-ES">
              <a:latin typeface="Consolas"/>
              <a:cs typeface="Consolas"/>
            </a:endParaRPr>
          </a:p>
          <a:p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6114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7"/>
          <p:cNvSpPr txBox="1"/>
          <p:nvPr/>
        </p:nvSpPr>
        <p:spPr>
          <a:xfrm>
            <a:off x="10465" y="1281968"/>
            <a:ext cx="5570341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Heapsort</a:t>
            </a:r>
            <a:r>
              <a:rPr lang="es-ES">
                <a:latin typeface="Consolas"/>
                <a:cs typeface="Consolas"/>
              </a:rPr>
              <a:t>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BUILD-MAX-HEAP(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while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 &gt; 0</a:t>
            </a:r>
          </a:p>
          <a:p>
            <a:r>
              <a:rPr lang="es-ES">
                <a:latin typeface="Consolas"/>
                <a:cs typeface="Consolas"/>
              </a:rPr>
              <a:t>		i=heap_size-1</a:t>
            </a:r>
          </a:p>
          <a:p>
            <a:r>
              <a:rPr lang="es-ES">
                <a:latin typeface="Consolas"/>
                <a:cs typeface="Consolas"/>
              </a:rPr>
              <a:t>		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[i]=EXTRACT-MAX(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while</a:t>
            </a:r>
            <a:endParaRPr lang="es-ES" b="1">
              <a:latin typeface="Consolas"/>
              <a:cs typeface="Consolas"/>
            </a:endParaRP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return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array</a:t>
            </a:r>
            <a:endParaRPr lang="es-ES">
              <a:latin typeface="Consolas"/>
              <a:cs typeface="Consolas"/>
            </a:endParaRPr>
          </a:p>
          <a:p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		</a:t>
            </a:r>
          </a:p>
        </p:txBody>
      </p:sp>
      <p:cxnSp>
        <p:nvCxnSpPr>
          <p:cNvPr id="3" name="Conector recto de flecha 2"/>
          <p:cNvCxnSpPr/>
          <p:nvPr/>
        </p:nvCxnSpPr>
        <p:spPr bwMode="auto">
          <a:xfrm>
            <a:off x="3826361" y="1771604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6261392" y="1462503"/>
            <a:ext cx="5188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??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C9309-BA05-524D-B339-F221C2D27A70}"/>
              </a:ext>
            </a:extLst>
          </p:cNvPr>
          <p:cNvSpPr txBox="1"/>
          <p:nvPr/>
        </p:nvSpPr>
        <p:spPr>
          <a:xfrm>
            <a:off x="1244147" y="4066903"/>
            <a:ext cx="516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need to find the complexity of </a:t>
            </a:r>
            <a:r>
              <a:rPr lang="es-ES">
                <a:latin typeface="Consolas"/>
                <a:cs typeface="Consolas"/>
              </a:rPr>
              <a:t>BUILD-MAX-HEAP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7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7"/>
          <p:cNvSpPr txBox="1"/>
          <p:nvPr/>
        </p:nvSpPr>
        <p:spPr>
          <a:xfrm>
            <a:off x="10465" y="1281968"/>
            <a:ext cx="5570341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Heapsort</a:t>
            </a:r>
            <a:r>
              <a:rPr lang="es-ES">
                <a:latin typeface="Consolas"/>
                <a:cs typeface="Consolas"/>
              </a:rPr>
              <a:t>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BUILD-MAX-HEAP(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while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heap_size</a:t>
            </a:r>
            <a:r>
              <a:rPr lang="es-ES">
                <a:latin typeface="Consolas"/>
                <a:cs typeface="Consolas"/>
              </a:rPr>
              <a:t> &gt; 0</a:t>
            </a:r>
          </a:p>
          <a:p>
            <a:r>
              <a:rPr lang="es-ES">
                <a:latin typeface="Consolas"/>
                <a:cs typeface="Consolas"/>
              </a:rPr>
              <a:t>		i=heap_size-1</a:t>
            </a:r>
          </a:p>
          <a:p>
            <a:r>
              <a:rPr lang="es-ES">
                <a:latin typeface="Consolas"/>
                <a:cs typeface="Consolas"/>
              </a:rPr>
              <a:t>		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[i]=EXTRACT-MAX(</a:t>
            </a:r>
            <a:r>
              <a:rPr lang="es-ES" err="1">
                <a:latin typeface="Consolas"/>
                <a:cs typeface="Consolas"/>
              </a:rPr>
              <a:t>array</a:t>
            </a:r>
            <a:r>
              <a:rPr lang="es-ES">
                <a:latin typeface="Consolas"/>
                <a:cs typeface="Consolas"/>
              </a:rPr>
              <a:t>)</a:t>
            </a: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while</a:t>
            </a:r>
            <a:endParaRPr lang="es-ES" b="1">
              <a:latin typeface="Consolas"/>
              <a:cs typeface="Consolas"/>
            </a:endParaRPr>
          </a:p>
          <a:p>
            <a:r>
              <a:rPr lang="es-ES">
                <a:latin typeface="Consolas"/>
                <a:cs typeface="Consolas"/>
              </a:rPr>
              <a:t>	</a:t>
            </a:r>
            <a:r>
              <a:rPr lang="es-ES" b="1" err="1">
                <a:latin typeface="Consolas"/>
                <a:cs typeface="Consolas"/>
              </a:rPr>
              <a:t>return</a:t>
            </a:r>
            <a:r>
              <a:rPr lang="es-ES">
                <a:latin typeface="Consolas"/>
                <a:cs typeface="Consolas"/>
              </a:rPr>
              <a:t> </a:t>
            </a:r>
            <a:r>
              <a:rPr lang="es-ES" err="1">
                <a:latin typeface="Consolas"/>
                <a:cs typeface="Consolas"/>
              </a:rPr>
              <a:t>array</a:t>
            </a:r>
            <a:endParaRPr lang="es-ES">
              <a:latin typeface="Consolas"/>
              <a:cs typeface="Consolas"/>
            </a:endParaRPr>
          </a:p>
          <a:p>
            <a:r>
              <a:rPr lang="es-ES" b="1" err="1">
                <a:latin typeface="Consolas"/>
                <a:cs typeface="Consolas"/>
              </a:rPr>
              <a:t>end</a:t>
            </a:r>
            <a:r>
              <a:rPr lang="es-ES" b="1">
                <a:latin typeface="Consolas"/>
                <a:cs typeface="Consolas"/>
              </a:rPr>
              <a:t> </a:t>
            </a:r>
            <a:r>
              <a:rPr lang="es-ES" b="1" err="1">
                <a:latin typeface="Consolas"/>
                <a:cs typeface="Consolas"/>
              </a:rPr>
              <a:t>function</a:t>
            </a:r>
            <a:r>
              <a:rPr lang="es-ES">
                <a:latin typeface="Consolas"/>
                <a:cs typeface="Consolas"/>
              </a:rPr>
              <a:t>		</a:t>
            </a:r>
          </a:p>
        </p:txBody>
      </p:sp>
      <p:cxnSp>
        <p:nvCxnSpPr>
          <p:cNvPr id="3" name="Conector recto de flecha 2"/>
          <p:cNvCxnSpPr/>
          <p:nvPr/>
        </p:nvCxnSpPr>
        <p:spPr bwMode="auto">
          <a:xfrm>
            <a:off x="3826361" y="1771604"/>
            <a:ext cx="21721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6261392" y="1462503"/>
            <a:ext cx="5188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800">
                <a:latin typeface="Roboto Slab" pitchFamily="2" charset="0"/>
                <a:ea typeface="Roboto Slab" pitchFamily="2" charset="0"/>
              </a:rPr>
              <a:t>?? 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0" y="1902158"/>
            <a:ext cx="5580806" cy="1122940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Cerrar llave 7"/>
          <p:cNvSpPr/>
          <p:nvPr/>
        </p:nvSpPr>
        <p:spPr bwMode="auto">
          <a:xfrm>
            <a:off x="5697769" y="1902158"/>
            <a:ext cx="300762" cy="1122940"/>
          </a:xfrm>
          <a:prstGeom prst="rightBrace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998349" y="2138123"/>
            <a:ext cx="1317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>
                <a:latin typeface="Roboto Slab" pitchFamily="2" charset="0"/>
                <a:ea typeface="Roboto Slab" pitchFamily="2" charset="0"/>
              </a:rPr>
              <a:t>N times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8D3AD-CB71-FE43-B8A9-7F4E26F1D014}"/>
              </a:ext>
            </a:extLst>
          </p:cNvPr>
          <p:cNvSpPr txBox="1"/>
          <p:nvPr/>
        </p:nvSpPr>
        <p:spPr>
          <a:xfrm>
            <a:off x="1219200" y="42672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While loop is executed N times </a:t>
            </a:r>
          </a:p>
        </p:txBody>
      </p:sp>
    </p:spTree>
    <p:extLst>
      <p:ext uri="{BB962C8B-B14F-4D97-AF65-F5344CB8AC3E}">
        <p14:creationId xmlns:p14="http://schemas.microsoft.com/office/powerpoint/2010/main" val="41293938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BAC5FF-8EA9-4B79-B9B4-58D40A3C28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2D6634-8C61-44B0-8C9A-461444A3A20F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4f37539b-1577-461a-a534-c40bf1b53cfa"/>
    <ds:schemaRef ds:uri="65620a10-58d8-4602-af8b-e2b4eec3245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75377</TotalTime>
  <Words>1070</Words>
  <Application>Microsoft Macintosh PowerPoint</Application>
  <PresentationFormat>On-screen Show (16:9)</PresentationFormat>
  <Paragraphs>229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Consolas</vt:lpstr>
      <vt:lpstr>Georgia</vt:lpstr>
      <vt:lpstr>Roboto Slab</vt:lpstr>
      <vt:lpstr>Times</vt:lpstr>
      <vt:lpstr>Wingdings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1129</cp:revision>
  <cp:lastPrinted>2019-07-09T17:04:45Z</cp:lastPrinted>
  <dcterms:created xsi:type="dcterms:W3CDTF">2018-10-29T10:08:54Z</dcterms:created>
  <dcterms:modified xsi:type="dcterms:W3CDTF">2021-03-01T07:29:15Z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