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5"/>
  </p:notesMasterIdLst>
  <p:sldIdLst>
    <p:sldId id="256" r:id="rId3"/>
    <p:sldId id="474" r:id="rId4"/>
    <p:sldId id="493" r:id="rId5"/>
    <p:sldId id="496" r:id="rId6"/>
    <p:sldId id="502" r:id="rId7"/>
    <p:sldId id="503" r:id="rId8"/>
    <p:sldId id="507" r:id="rId9"/>
    <p:sldId id="557" r:id="rId10"/>
    <p:sldId id="261" r:id="rId11"/>
    <p:sldId id="530" r:id="rId12"/>
    <p:sldId id="551" r:id="rId13"/>
    <p:sldId id="596" r:id="rId14"/>
    <p:sldId id="257" r:id="rId15"/>
    <p:sldId id="391" r:id="rId16"/>
    <p:sldId id="393" r:id="rId17"/>
    <p:sldId id="394" r:id="rId18"/>
    <p:sldId id="392" r:id="rId19"/>
    <p:sldId id="412" r:id="rId20"/>
    <p:sldId id="395" r:id="rId21"/>
    <p:sldId id="396" r:id="rId22"/>
    <p:sldId id="420" r:id="rId23"/>
    <p:sldId id="421" r:id="rId24"/>
    <p:sldId id="422" r:id="rId25"/>
    <p:sldId id="423" r:id="rId26"/>
    <p:sldId id="424" r:id="rId27"/>
    <p:sldId id="425" r:id="rId28"/>
    <p:sldId id="426" r:id="rId29"/>
    <p:sldId id="427" r:id="rId30"/>
    <p:sldId id="428" r:id="rId31"/>
    <p:sldId id="429" r:id="rId32"/>
    <p:sldId id="430" r:id="rId33"/>
    <p:sldId id="419" r:id="rId34"/>
    <p:sldId id="397" r:id="rId35"/>
    <p:sldId id="413" r:id="rId36"/>
    <p:sldId id="414" r:id="rId37"/>
    <p:sldId id="415" r:id="rId38"/>
    <p:sldId id="416" r:id="rId39"/>
    <p:sldId id="417" r:id="rId40"/>
    <p:sldId id="418" r:id="rId41"/>
    <p:sldId id="398" r:id="rId42"/>
    <p:sldId id="399" r:id="rId43"/>
    <p:sldId id="401" r:id="rId44"/>
    <p:sldId id="402" r:id="rId45"/>
    <p:sldId id="403" r:id="rId46"/>
    <p:sldId id="405" r:id="rId47"/>
    <p:sldId id="406" r:id="rId48"/>
    <p:sldId id="407" r:id="rId49"/>
    <p:sldId id="400" r:id="rId50"/>
    <p:sldId id="408" r:id="rId51"/>
    <p:sldId id="409" r:id="rId52"/>
    <p:sldId id="410" r:id="rId53"/>
    <p:sldId id="411" r:id="rId5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A8A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15" autoAdjust="0"/>
    <p:restoredTop sz="94624"/>
  </p:normalViewPr>
  <p:slideViewPr>
    <p:cSldViewPr snapToGrid="0" snapToObjects="1">
      <p:cViewPr varScale="1">
        <p:scale>
          <a:sx n="106" d="100"/>
          <a:sy n="106" d="100"/>
        </p:scale>
        <p:origin x="161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6ACEE-F3A9-444A-AD7B-3EBB116B6C66}" type="datetimeFigureOut">
              <a:rPr lang="es-ES" smtClean="0"/>
              <a:t>12/3/21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AADC82-4B10-0C41-942E-43535FF7FBD4}" type="slidenum">
              <a:rPr lang="es-ES" smtClean="0"/>
              <a:t>‹#›</a:t>
            </a:fld>
            <a:endParaRPr lang="es-ES"/>
          </a:p>
        </p:txBody>
      </p:sp>
    </p:spTree>
    <p:extLst>
      <p:ext uri="{BB962C8B-B14F-4D97-AF65-F5344CB8AC3E}">
        <p14:creationId xmlns:p14="http://schemas.microsoft.com/office/powerpoint/2010/main" val="12889841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0C9383E-8368-3C44-8B83-4E6A3C83FCEA}" type="slidenum">
              <a:rPr kumimoji="0" lang="en-GB" sz="1200" b="0" i="0" u="none" strike="noStrike" kern="1200" cap="none" spc="0" normalizeH="0" baseline="0" noProof="0" smtClean="0">
                <a:ln>
                  <a:noFill/>
                </a:ln>
                <a:solidFill>
                  <a:prstClr val="black"/>
                </a:solidFill>
                <a:effectLst/>
                <a:uLnTx/>
                <a:uFillTx/>
                <a:latin typeface="Times"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Times" charset="0"/>
              <a:ea typeface="ＭＳ Ｐゴシック" charset="0"/>
            </a:endParaRPr>
          </a:p>
        </p:txBody>
      </p:sp>
    </p:spTree>
    <p:extLst>
      <p:ext uri="{BB962C8B-B14F-4D97-AF65-F5344CB8AC3E}">
        <p14:creationId xmlns:p14="http://schemas.microsoft.com/office/powerpoint/2010/main" val="1542207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11</a:t>
            </a:fld>
            <a:endParaRPr lang="en-GB"/>
          </a:p>
        </p:txBody>
      </p:sp>
    </p:spTree>
    <p:extLst>
      <p:ext uri="{BB962C8B-B14F-4D97-AF65-F5344CB8AC3E}">
        <p14:creationId xmlns:p14="http://schemas.microsoft.com/office/powerpoint/2010/main" val="167689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12</a:t>
            </a:fld>
            <a:endParaRPr lang="en-GB"/>
          </a:p>
        </p:txBody>
      </p:sp>
    </p:spTree>
    <p:extLst>
      <p:ext uri="{BB962C8B-B14F-4D97-AF65-F5344CB8AC3E}">
        <p14:creationId xmlns:p14="http://schemas.microsoft.com/office/powerpoint/2010/main" val="1384233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CAADC82-4B10-0C41-942E-43535FF7FBD4}" type="slidenum">
              <a:rPr lang="es-ES" smtClean="0"/>
              <a:t>41</a:t>
            </a:fld>
            <a:endParaRPr lang="es-ES"/>
          </a:p>
        </p:txBody>
      </p:sp>
    </p:spTree>
    <p:extLst>
      <p:ext uri="{BB962C8B-B14F-4D97-AF65-F5344CB8AC3E}">
        <p14:creationId xmlns:p14="http://schemas.microsoft.com/office/powerpoint/2010/main" val="405009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CAADC82-4B10-0C41-942E-43535FF7FBD4}" type="slidenum">
              <a:rPr lang="es-ES" smtClean="0"/>
              <a:t>42</a:t>
            </a:fld>
            <a:endParaRPr lang="es-ES"/>
          </a:p>
        </p:txBody>
      </p:sp>
    </p:spTree>
    <p:extLst>
      <p:ext uri="{BB962C8B-B14F-4D97-AF65-F5344CB8AC3E}">
        <p14:creationId xmlns:p14="http://schemas.microsoft.com/office/powerpoint/2010/main" val="405009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CAADC82-4B10-0C41-942E-43535FF7FBD4}" type="slidenum">
              <a:rPr lang="es-ES" smtClean="0"/>
              <a:t>43</a:t>
            </a:fld>
            <a:endParaRPr lang="es-ES"/>
          </a:p>
        </p:txBody>
      </p:sp>
    </p:spTree>
    <p:extLst>
      <p:ext uri="{BB962C8B-B14F-4D97-AF65-F5344CB8AC3E}">
        <p14:creationId xmlns:p14="http://schemas.microsoft.com/office/powerpoint/2010/main" val="405009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CAADC82-4B10-0C41-942E-43535FF7FBD4}" type="slidenum">
              <a:rPr lang="es-ES" smtClean="0"/>
              <a:t>44</a:t>
            </a:fld>
            <a:endParaRPr lang="es-ES"/>
          </a:p>
        </p:txBody>
      </p:sp>
    </p:spTree>
    <p:extLst>
      <p:ext uri="{BB962C8B-B14F-4D97-AF65-F5344CB8AC3E}">
        <p14:creationId xmlns:p14="http://schemas.microsoft.com/office/powerpoint/2010/main" val="40500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CAADC82-4B10-0C41-942E-43535FF7FBD4}" type="slidenum">
              <a:rPr lang="es-ES" smtClean="0"/>
              <a:t>45</a:t>
            </a:fld>
            <a:endParaRPr lang="es-ES"/>
          </a:p>
        </p:txBody>
      </p:sp>
    </p:spTree>
    <p:extLst>
      <p:ext uri="{BB962C8B-B14F-4D97-AF65-F5344CB8AC3E}">
        <p14:creationId xmlns:p14="http://schemas.microsoft.com/office/powerpoint/2010/main" val="40500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CAADC82-4B10-0C41-942E-43535FF7FBD4}" type="slidenum">
              <a:rPr lang="es-ES" smtClean="0"/>
              <a:t>46</a:t>
            </a:fld>
            <a:endParaRPr lang="es-ES"/>
          </a:p>
        </p:txBody>
      </p:sp>
    </p:spTree>
    <p:extLst>
      <p:ext uri="{BB962C8B-B14F-4D97-AF65-F5344CB8AC3E}">
        <p14:creationId xmlns:p14="http://schemas.microsoft.com/office/powerpoint/2010/main" val="405009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CAADC82-4B10-0C41-942E-43535FF7FBD4}" type="slidenum">
              <a:rPr lang="es-ES" smtClean="0"/>
              <a:t>47</a:t>
            </a:fld>
            <a:endParaRPr lang="es-ES"/>
          </a:p>
        </p:txBody>
      </p:sp>
    </p:spTree>
    <p:extLst>
      <p:ext uri="{BB962C8B-B14F-4D97-AF65-F5344CB8AC3E}">
        <p14:creationId xmlns:p14="http://schemas.microsoft.com/office/powerpoint/2010/main" val="40500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a:t>
            </a:fld>
            <a:endParaRPr lang="en-GB"/>
          </a:p>
        </p:txBody>
      </p:sp>
    </p:spTree>
    <p:extLst>
      <p:ext uri="{BB962C8B-B14F-4D97-AF65-F5344CB8AC3E}">
        <p14:creationId xmlns:p14="http://schemas.microsoft.com/office/powerpoint/2010/main" val="348449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4</a:t>
            </a:fld>
            <a:endParaRPr lang="en-GB"/>
          </a:p>
        </p:txBody>
      </p:sp>
    </p:spTree>
    <p:extLst>
      <p:ext uri="{BB962C8B-B14F-4D97-AF65-F5344CB8AC3E}">
        <p14:creationId xmlns:p14="http://schemas.microsoft.com/office/powerpoint/2010/main" val="1112918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5</a:t>
            </a:fld>
            <a:endParaRPr lang="en-GB"/>
          </a:p>
        </p:txBody>
      </p:sp>
    </p:spTree>
    <p:extLst>
      <p:ext uri="{BB962C8B-B14F-4D97-AF65-F5344CB8AC3E}">
        <p14:creationId xmlns:p14="http://schemas.microsoft.com/office/powerpoint/2010/main" val="214894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6</a:t>
            </a:fld>
            <a:endParaRPr lang="en-GB"/>
          </a:p>
        </p:txBody>
      </p:sp>
    </p:spTree>
    <p:extLst>
      <p:ext uri="{BB962C8B-B14F-4D97-AF65-F5344CB8AC3E}">
        <p14:creationId xmlns:p14="http://schemas.microsoft.com/office/powerpoint/2010/main" val="281666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7</a:t>
            </a:fld>
            <a:endParaRPr lang="en-GB"/>
          </a:p>
        </p:txBody>
      </p:sp>
    </p:spTree>
    <p:extLst>
      <p:ext uri="{BB962C8B-B14F-4D97-AF65-F5344CB8AC3E}">
        <p14:creationId xmlns:p14="http://schemas.microsoft.com/office/powerpoint/2010/main" val="127486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instance, let’s consider the following connected and undirected graph 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weights of the spanning graph T1 is </a:t>
            </a:r>
            <a:r>
              <a:rPr lang="en-GB" sz="1200" b="1" kern="1200" dirty="0">
                <a:solidFill>
                  <a:schemeClr val="tx1"/>
                </a:solidFill>
                <a:latin typeface="+mn-lt"/>
                <a:ea typeface="+mn-ea"/>
                <a:cs typeface="+mn-cs"/>
              </a:rPr>
              <a:t>8+9+6+7+3 equal 33 [CLICK]</a:t>
            </a:r>
          </a:p>
          <a:p>
            <a:endParaRPr lang="en-GB" dirty="0"/>
          </a:p>
          <a:p>
            <a:r>
              <a:rPr lang="en-GB" dirty="0"/>
              <a:t>The weights of the spanning graph T2 is </a:t>
            </a:r>
            <a:r>
              <a:rPr lang="en-GB" sz="1200" b="1" kern="1200" dirty="0">
                <a:solidFill>
                  <a:schemeClr val="tx1"/>
                </a:solidFill>
                <a:latin typeface="+mn-lt"/>
                <a:ea typeface="+mn-ea"/>
                <a:cs typeface="+mn-cs"/>
              </a:rPr>
              <a:t>6+9+5+2+7 equal 29 [CLICK] </a:t>
            </a:r>
          </a:p>
          <a:p>
            <a:endParaRPr lang="en-GB"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weights of the spanning graph T3 is </a:t>
            </a:r>
            <a:r>
              <a:rPr lang="en-GB" sz="1200" b="1" kern="1200" dirty="0">
                <a:solidFill>
                  <a:schemeClr val="tx1"/>
                </a:solidFill>
                <a:latin typeface="+mn-lt"/>
                <a:ea typeface="+mn-ea"/>
                <a:cs typeface="+mn-cs"/>
              </a:rPr>
              <a:t>8+6+4+1+2 equal 21 [CLICK] </a:t>
            </a:r>
            <a:endParaRPr lang="en-GB" dirty="0"/>
          </a:p>
          <a:p>
            <a:endParaRPr lang="en-GB" dirty="0"/>
          </a:p>
        </p:txBody>
      </p:sp>
      <p:sp>
        <p:nvSpPr>
          <p:cNvPr id="4" name="Slide Number Placeholder 3"/>
          <p:cNvSpPr>
            <a:spLocks noGrp="1"/>
          </p:cNvSpPr>
          <p:nvPr>
            <p:ph type="sldNum" sz="quarter" idx="5"/>
          </p:nvPr>
        </p:nvSpPr>
        <p:spPr/>
        <p:txBody>
          <a:bodyPr/>
          <a:lstStyle/>
          <a:p>
            <a:fld id="{F78FD7CE-5DAC-3645-B81C-F4CA8D01C0C3}" type="slidenum">
              <a:rPr lang="en-GB" smtClean="0"/>
              <a:t>8</a:t>
            </a:fld>
            <a:endParaRPr lang="en-GB"/>
          </a:p>
        </p:txBody>
      </p:sp>
    </p:spTree>
    <p:extLst>
      <p:ext uri="{BB962C8B-B14F-4D97-AF65-F5344CB8AC3E}">
        <p14:creationId xmlns:p14="http://schemas.microsoft.com/office/powerpoint/2010/main" val="1340025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F7D54-C2A7-2646-AB1D-75D24D338A96}" type="slidenum">
              <a:rPr lang="en-US"/>
              <a:pPr/>
              <a:t>9</a:t>
            </a:fld>
            <a:endParaRPr lang="en-US" dirty="0"/>
          </a:p>
        </p:txBody>
      </p:sp>
      <p:sp>
        <p:nvSpPr>
          <p:cNvPr id="37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a:t>
            </a:r>
            <a:r>
              <a:rPr lang="en-US" sz="1200" b="1" dirty="0">
                <a:solidFill>
                  <a:schemeClr val="tx2"/>
                </a:solidFill>
              </a:rPr>
              <a:t>minimum-cost</a:t>
            </a:r>
            <a:r>
              <a:rPr lang="en-US" sz="1200" dirty="0">
                <a:solidFill>
                  <a:schemeClr val="tx2"/>
                </a:solidFill>
              </a:rPr>
              <a:t> spanning tree</a:t>
            </a:r>
            <a:r>
              <a:rPr lang="en-US" sz="1200" dirty="0"/>
              <a:t> is a spanning tree that has the </a:t>
            </a:r>
            <a:r>
              <a:rPr lang="en-US" sz="1200" b="1" dirty="0"/>
              <a:t>lowest weight </a:t>
            </a:r>
            <a:r>
              <a:rPr lang="en-US" sz="1200" dirty="0"/>
              <a:t>(lowest cost)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instance, considering the connected and undirected graph G,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T4 is a minimum-cost spanning tree [CLICK]</a:t>
            </a:r>
            <a:endParaRPr lang="en-US" dirty="0"/>
          </a:p>
          <a:p>
            <a:endParaRPr lang="en-US" dirty="0"/>
          </a:p>
        </p:txBody>
      </p:sp>
    </p:spTree>
    <p:extLst>
      <p:ext uri="{BB962C8B-B14F-4D97-AF65-F5344CB8AC3E}">
        <p14:creationId xmlns:p14="http://schemas.microsoft.com/office/powerpoint/2010/main" val="275725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10</a:t>
            </a:fld>
            <a:endParaRPr lang="en-GB"/>
          </a:p>
        </p:txBody>
      </p:sp>
    </p:spTree>
    <p:extLst>
      <p:ext uri="{BB962C8B-B14F-4D97-AF65-F5344CB8AC3E}">
        <p14:creationId xmlns:p14="http://schemas.microsoft.com/office/powerpoint/2010/main" val="380785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ADF37EB5-3869-0249-A78F-95E3E57856B3}" type="datetimeFigureOut">
              <a:rPr lang="es-ES" smtClean="0"/>
              <a:t>12/3/21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2147981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ADF37EB5-3869-0249-A78F-95E3E57856B3}" type="datetimeFigureOut">
              <a:rPr lang="es-ES" smtClean="0"/>
              <a:t>12/3/21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140783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ADF37EB5-3869-0249-A78F-95E3E57856B3}" type="datetimeFigureOut">
              <a:rPr lang="es-ES" smtClean="0"/>
              <a:t>12/3/21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2784635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0164"/>
            <a:ext cx="7772400" cy="1824037"/>
          </a:xfrm>
          <a:ln>
            <a:solidFill>
              <a:srgbClr val="0070C0"/>
            </a:solidFill>
          </a:ln>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ln>
            <a:solidFill>
              <a:srgbClr val="0070C0"/>
            </a:solidFill>
          </a:ln>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06606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4" y="114300"/>
            <a:ext cx="7780337" cy="762931"/>
          </a:xfrm>
        </p:spPr>
        <p:txBody>
          <a:bodyPr/>
          <a:lstStyle>
            <a:lvl1pPr>
              <a:defRPr sz="3300"/>
            </a:lvl1pPr>
          </a:lstStyle>
          <a:p>
            <a:r>
              <a:rPr lang="en-US"/>
              <a:t>Click to edit Master title style</a:t>
            </a:r>
            <a:endParaRPr lang="en-US" dirty="0"/>
          </a:p>
        </p:txBody>
      </p:sp>
      <p:sp>
        <p:nvSpPr>
          <p:cNvPr id="3" name="Content Placeholder 2"/>
          <p:cNvSpPr>
            <a:spLocks noGrp="1"/>
          </p:cNvSpPr>
          <p:nvPr>
            <p:ph idx="1"/>
          </p:nvPr>
        </p:nvSpPr>
        <p:spPr>
          <a:xfrm>
            <a:off x="677862" y="1126273"/>
            <a:ext cx="7772400" cy="4690947"/>
          </a:xfrm>
          <a:ln>
            <a:solidFill>
              <a:srgbClr val="0070C0"/>
            </a:solidFill>
          </a:ln>
        </p:spPr>
        <p:txBody>
          <a:bodyPr/>
          <a:lstStyle>
            <a:lvl2pPr>
              <a:defRPr sz="2700"/>
            </a:lvl2pPr>
            <a:lvl3pPr>
              <a:defRPr sz="2550"/>
            </a:lvl3pPr>
            <a:lvl4pPr>
              <a:defRPr sz="2400"/>
            </a:lvl4pPr>
            <a:lvl5pPr>
              <a:defRPr sz="22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521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3888802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2"/>
            <a:ext cx="7772400" cy="956217"/>
          </a:xfrm>
        </p:spPr>
        <p:txBody>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677863" y="1222918"/>
            <a:ext cx="3810000" cy="4686300"/>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2919"/>
            <a:ext cx="3810000" cy="4873083"/>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0880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9209"/>
            <a:ext cx="8229600" cy="657923"/>
          </a:xfrm>
        </p:spPr>
        <p:txBody>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457200" y="1044459"/>
            <a:ext cx="4040188" cy="639763"/>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684221"/>
            <a:ext cx="4040188" cy="3951288"/>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044459"/>
            <a:ext cx="4041775" cy="639763"/>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7" y="1684221"/>
            <a:ext cx="4041775" cy="3951288"/>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xfrm>
            <a:off x="4802459" y="6275271"/>
            <a:ext cx="155575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95402" y="6248400"/>
            <a:ext cx="339566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26E98EE-DB53-B445-BEF9-C35D778F4777}" type="slidenum">
              <a:rPr lang="en-US"/>
              <a:pPr>
                <a:defRPr/>
              </a:pPr>
              <a:t>‹#›</a:t>
            </a:fld>
            <a:endParaRPr lang="en-US" sz="900"/>
          </a:p>
        </p:txBody>
      </p:sp>
    </p:spTree>
    <p:extLst>
      <p:ext uri="{BB962C8B-B14F-4D97-AF65-F5344CB8AC3E}">
        <p14:creationId xmlns:p14="http://schemas.microsoft.com/office/powerpoint/2010/main" val="31488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Rectangle 4"/>
          <p:cNvSpPr>
            <a:spLocks noGrp="1" noChangeArrowheads="1"/>
          </p:cNvSpPr>
          <p:nvPr>
            <p:ph type="dt" sz="half" idx="10"/>
          </p:nvPr>
        </p:nvSpPr>
        <p:spPr>
          <a:xfrm>
            <a:off x="4724400" y="6400800"/>
            <a:ext cx="155575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95402" y="6248400"/>
            <a:ext cx="339566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7970D7-E8D7-6740-9677-24251E0AF62E}" type="slidenum">
              <a:rPr lang="en-US"/>
              <a:pPr>
                <a:defRPr/>
              </a:pPr>
              <a:t>‹#›</a:t>
            </a:fld>
            <a:endParaRPr lang="en-US" sz="900"/>
          </a:p>
        </p:txBody>
      </p:sp>
    </p:spTree>
    <p:extLst>
      <p:ext uri="{BB962C8B-B14F-4D97-AF65-F5344CB8AC3E}">
        <p14:creationId xmlns:p14="http://schemas.microsoft.com/office/powerpoint/2010/main" val="1207128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724400" y="6400800"/>
            <a:ext cx="155575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95402" y="6248400"/>
            <a:ext cx="339566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67471F-FCA2-4148-AB06-9F585443BA33}" type="slidenum">
              <a:rPr lang="en-US"/>
              <a:pPr>
                <a:defRPr/>
              </a:pPr>
              <a:t>‹#›</a:t>
            </a:fld>
            <a:endParaRPr lang="en-US" sz="900"/>
          </a:p>
        </p:txBody>
      </p:sp>
    </p:spTree>
    <p:extLst>
      <p:ext uri="{BB962C8B-B14F-4D97-AF65-F5344CB8AC3E}">
        <p14:creationId xmlns:p14="http://schemas.microsoft.com/office/powerpoint/2010/main" val="108225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noChangeArrowheads="1"/>
          </p:cNvSpPr>
          <p:nvPr>
            <p:ph type="dt" sz="half" idx="10"/>
          </p:nvPr>
        </p:nvSpPr>
        <p:spPr>
          <a:xfrm>
            <a:off x="4724400" y="6400800"/>
            <a:ext cx="1555750" cy="457200"/>
          </a:xfrm>
          <a:prstGeom prst="rect">
            <a:avLst/>
          </a:prstGeom>
          <a:ln/>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1295402" y="6248400"/>
            <a:ext cx="3395663"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C38022-35F2-7145-A3EE-8E4789463E6F}" type="slidenum">
              <a:rPr lang="en-US"/>
              <a:pPr>
                <a:defRPr/>
              </a:pPr>
              <a:t>‹#›</a:t>
            </a:fld>
            <a:endParaRPr lang="en-US" sz="900"/>
          </a:p>
        </p:txBody>
      </p:sp>
    </p:spTree>
    <p:extLst>
      <p:ext uri="{BB962C8B-B14F-4D97-AF65-F5344CB8AC3E}">
        <p14:creationId xmlns:p14="http://schemas.microsoft.com/office/powerpoint/2010/main" val="124160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ADF37EB5-3869-0249-A78F-95E3E57856B3}" type="datetimeFigureOut">
              <a:rPr lang="es-ES" smtClean="0"/>
              <a:t>12/3/21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4065346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noChangeArrowheads="1"/>
          </p:cNvSpPr>
          <p:nvPr>
            <p:ph type="dt" sz="half" idx="10"/>
          </p:nvPr>
        </p:nvSpPr>
        <p:spPr>
          <a:xfrm>
            <a:off x="4724400" y="6400800"/>
            <a:ext cx="1555750" cy="457200"/>
          </a:xfrm>
          <a:prstGeom prst="rect">
            <a:avLst/>
          </a:prstGeom>
          <a:ln/>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1295402" y="6248400"/>
            <a:ext cx="3395663"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307C2B-04F7-084C-829C-DEC6A49A27F7}" type="slidenum">
              <a:rPr lang="en-US"/>
              <a:pPr>
                <a:defRPr/>
              </a:pPr>
              <a:t>‹#›</a:t>
            </a:fld>
            <a:endParaRPr lang="en-US" sz="900"/>
          </a:p>
        </p:txBody>
      </p:sp>
    </p:spTree>
    <p:extLst>
      <p:ext uri="{BB962C8B-B14F-4D97-AF65-F5344CB8AC3E}">
        <p14:creationId xmlns:p14="http://schemas.microsoft.com/office/powerpoint/2010/main" val="6720908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4724400" y="6400800"/>
            <a:ext cx="155575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95402" y="6248400"/>
            <a:ext cx="339566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975C66-FC5C-6D4A-AC50-C8F04BD343FA}" type="slidenum">
              <a:rPr lang="en-US"/>
              <a:pPr>
                <a:defRPr/>
              </a:pPr>
              <a:t>‹#›</a:t>
            </a:fld>
            <a:endParaRPr lang="en-US" sz="900"/>
          </a:p>
        </p:txBody>
      </p:sp>
    </p:spTree>
    <p:extLst>
      <p:ext uri="{BB962C8B-B14F-4D97-AF65-F5344CB8AC3E}">
        <p14:creationId xmlns:p14="http://schemas.microsoft.com/office/powerpoint/2010/main" val="956331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724400" y="6400800"/>
            <a:ext cx="155575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95402" y="6248400"/>
            <a:ext cx="339566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A85CD6-E164-174D-8307-E4DD891DA706}" type="slidenum">
              <a:rPr lang="en-US"/>
              <a:pPr>
                <a:defRPr/>
              </a:pPr>
              <a:t>‹#›</a:t>
            </a:fld>
            <a:endParaRPr lang="en-US" sz="900"/>
          </a:p>
        </p:txBody>
      </p:sp>
    </p:spTree>
    <p:extLst>
      <p:ext uri="{BB962C8B-B14F-4D97-AF65-F5344CB8AC3E}">
        <p14:creationId xmlns:p14="http://schemas.microsoft.com/office/powerpoint/2010/main" val="293761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ADF37EB5-3869-0249-A78F-95E3E57856B3}" type="datetimeFigureOut">
              <a:rPr lang="es-ES" smtClean="0"/>
              <a:t>12/3/21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119583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ADF37EB5-3869-0249-A78F-95E3E57856B3}" type="datetimeFigureOut">
              <a:rPr lang="es-ES" smtClean="0"/>
              <a:t>12/3/21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26646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ADF37EB5-3869-0249-A78F-95E3E57856B3}" type="datetimeFigureOut">
              <a:rPr lang="es-ES" smtClean="0"/>
              <a:t>12/3/21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345755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ADF37EB5-3869-0249-A78F-95E3E57856B3}" type="datetimeFigureOut">
              <a:rPr lang="es-ES" smtClean="0"/>
              <a:t>12/3/21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244246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DF37EB5-3869-0249-A78F-95E3E57856B3}" type="datetimeFigureOut">
              <a:rPr lang="es-ES" smtClean="0"/>
              <a:t>12/3/21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200746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ADF37EB5-3869-0249-A78F-95E3E57856B3}" type="datetimeFigureOut">
              <a:rPr lang="es-ES" smtClean="0"/>
              <a:t>12/3/21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318446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ADF37EB5-3869-0249-A78F-95E3E57856B3}" type="datetimeFigureOut">
              <a:rPr lang="es-ES" smtClean="0"/>
              <a:t>12/3/21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3B7B166-CEC6-004E-A96A-BCF29416A9A0}" type="slidenum">
              <a:rPr lang="es-ES" smtClean="0"/>
              <a:t>‹#›</a:t>
            </a:fld>
            <a:endParaRPr lang="es-ES"/>
          </a:p>
        </p:txBody>
      </p:sp>
    </p:spTree>
    <p:extLst>
      <p:ext uri="{BB962C8B-B14F-4D97-AF65-F5344CB8AC3E}">
        <p14:creationId xmlns:p14="http://schemas.microsoft.com/office/powerpoint/2010/main" val="101453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37EB5-3869-0249-A78F-95E3E57856B3}" type="datetimeFigureOut">
              <a:rPr lang="es-ES" smtClean="0"/>
              <a:t>12/3/21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7B166-CEC6-004E-A96A-BCF29416A9A0}" type="slidenum">
              <a:rPr lang="es-ES" smtClean="0"/>
              <a:t>‹#›</a:t>
            </a:fld>
            <a:endParaRPr lang="es-ES"/>
          </a:p>
        </p:txBody>
      </p:sp>
    </p:spTree>
    <p:extLst>
      <p:ext uri="{BB962C8B-B14F-4D97-AF65-F5344CB8AC3E}">
        <p14:creationId xmlns:p14="http://schemas.microsoft.com/office/powerpoint/2010/main" val="260620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85440" y="114300"/>
            <a:ext cx="7872761" cy="7443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2947" name="Rectangle 3"/>
          <p:cNvSpPr>
            <a:spLocks noGrp="1" noChangeAspect="1" noChangeArrowheads="1"/>
          </p:cNvSpPr>
          <p:nvPr>
            <p:ph type="body" idx="1"/>
          </p:nvPr>
        </p:nvSpPr>
        <p:spPr bwMode="auto">
          <a:xfrm>
            <a:off x="585441" y="903970"/>
            <a:ext cx="7872761" cy="5192031"/>
          </a:xfrm>
          <a:prstGeom prst="rect">
            <a:avLst/>
          </a:prstGeom>
          <a:noFill/>
          <a:ln>
            <a:solidFill>
              <a:srgbClr val="0070C0"/>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2950" name="Rectangle 6"/>
          <p:cNvSpPr>
            <a:spLocks noGrp="1" noChangeArrowheads="1"/>
          </p:cNvSpPr>
          <p:nvPr>
            <p:ph type="sldNum" sz="quarter" idx="4"/>
          </p:nvPr>
        </p:nvSpPr>
        <p:spPr bwMode="auto">
          <a:xfrm>
            <a:off x="677863" y="6248400"/>
            <a:ext cx="5889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fld id="{D75A3B15-4CEA-F444-A6FF-B3B11CF5D91F}" type="slidenum">
              <a:rPr lang="en-US"/>
              <a:pPr>
                <a:defRPr/>
              </a:pPr>
              <a:t>‹#›</a:t>
            </a:fld>
            <a:endParaRPr lang="en-US" sz="900"/>
          </a:p>
        </p:txBody>
      </p:sp>
    </p:spTree>
    <p:extLst>
      <p:ext uri="{BB962C8B-B14F-4D97-AF65-F5344CB8AC3E}">
        <p14:creationId xmlns:p14="http://schemas.microsoft.com/office/powerpoint/2010/main" val="1069571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300">
          <a:solidFill>
            <a:srgbClr val="998146"/>
          </a:solidFill>
          <a:latin typeface="+mj-lt"/>
          <a:ea typeface="+mj-ea"/>
          <a:cs typeface="ＭＳ Ｐゴシック" charset="0"/>
        </a:defRPr>
      </a:lvl1pPr>
      <a:lvl2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5pPr>
      <a:lvl6pPr marL="342900" algn="l" rtl="0" eaLnBrk="1" fontAlgn="base" hangingPunct="1">
        <a:spcBef>
          <a:spcPct val="0"/>
        </a:spcBef>
        <a:spcAft>
          <a:spcPct val="0"/>
        </a:spcAft>
        <a:defRPr sz="4500">
          <a:solidFill>
            <a:srgbClr val="998146"/>
          </a:solidFill>
          <a:latin typeface="Georgia" charset="0"/>
          <a:ea typeface="ＭＳ Ｐゴシック" charset="0"/>
        </a:defRPr>
      </a:lvl6pPr>
      <a:lvl7pPr marL="685800" algn="l" rtl="0" eaLnBrk="1" fontAlgn="base" hangingPunct="1">
        <a:spcBef>
          <a:spcPct val="0"/>
        </a:spcBef>
        <a:spcAft>
          <a:spcPct val="0"/>
        </a:spcAft>
        <a:defRPr sz="4500">
          <a:solidFill>
            <a:srgbClr val="998146"/>
          </a:solidFill>
          <a:latin typeface="Georgia" charset="0"/>
          <a:ea typeface="ＭＳ Ｐゴシック" charset="0"/>
        </a:defRPr>
      </a:lvl7pPr>
      <a:lvl8pPr marL="1028700" algn="l" rtl="0" eaLnBrk="1" fontAlgn="base" hangingPunct="1">
        <a:spcBef>
          <a:spcPct val="0"/>
        </a:spcBef>
        <a:spcAft>
          <a:spcPct val="0"/>
        </a:spcAft>
        <a:defRPr sz="4500">
          <a:solidFill>
            <a:srgbClr val="998146"/>
          </a:solidFill>
          <a:latin typeface="Georgia" charset="0"/>
          <a:ea typeface="ＭＳ Ｐゴシック" charset="0"/>
        </a:defRPr>
      </a:lvl8pPr>
      <a:lvl9pPr marL="1371600" algn="l" rtl="0" eaLnBrk="1" fontAlgn="base" hangingPunct="1">
        <a:spcBef>
          <a:spcPct val="0"/>
        </a:spcBef>
        <a:spcAft>
          <a:spcPct val="0"/>
        </a:spcAft>
        <a:defRPr sz="4500">
          <a:solidFill>
            <a:srgbClr val="998146"/>
          </a:solidFill>
          <a:latin typeface="Georgia" charset="0"/>
          <a:ea typeface="ＭＳ Ｐゴシック" charset="0"/>
        </a:defRPr>
      </a:lvl9pPr>
    </p:titleStyle>
    <p:body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t>Graphs</a:t>
            </a:r>
            <a:endParaRPr lang="es-ES" dirty="0"/>
          </a:p>
        </p:txBody>
      </p:sp>
      <p:sp>
        <p:nvSpPr>
          <p:cNvPr id="3" name="Subtítulo 2"/>
          <p:cNvSpPr>
            <a:spLocks noGrp="1"/>
          </p:cNvSpPr>
          <p:nvPr>
            <p:ph type="subTitle" idx="1"/>
          </p:nvPr>
        </p:nvSpPr>
        <p:spPr/>
        <p:txBody>
          <a:bodyPr/>
          <a:lstStyle/>
          <a:p>
            <a:r>
              <a:rPr lang="en-GB" dirty="0"/>
              <a:t>Summary of part 1</a:t>
            </a:r>
          </a:p>
        </p:txBody>
      </p:sp>
    </p:spTree>
    <p:extLst>
      <p:ext uri="{BB962C8B-B14F-4D97-AF65-F5344CB8AC3E}">
        <p14:creationId xmlns:p14="http://schemas.microsoft.com/office/powerpoint/2010/main" val="362783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rma libre 5"/>
          <p:cNvSpPr/>
          <p:nvPr/>
        </p:nvSpPr>
        <p:spPr>
          <a:xfrm>
            <a:off x="205885" y="3005057"/>
            <a:ext cx="3762568" cy="2945059"/>
          </a:xfrm>
          <a:custGeom>
            <a:avLst/>
            <a:gdLst>
              <a:gd name="connsiteX0" fmla="*/ 131906 w 3762568"/>
              <a:gd name="connsiteY0" fmla="*/ 162210 h 2945059"/>
              <a:gd name="connsiteX1" fmla="*/ 402139 w 3762568"/>
              <a:gd name="connsiteY1" fmla="*/ 13612 h 2945059"/>
              <a:gd name="connsiteX2" fmla="*/ 712906 w 3762568"/>
              <a:gd name="connsiteY2" fmla="*/ 135192 h 2945059"/>
              <a:gd name="connsiteX3" fmla="*/ 1023674 w 3762568"/>
              <a:gd name="connsiteY3" fmla="*/ 162210 h 2945059"/>
              <a:gd name="connsiteX4" fmla="*/ 1212837 w 3762568"/>
              <a:gd name="connsiteY4" fmla="*/ 103 h 2945059"/>
              <a:gd name="connsiteX5" fmla="*/ 1591163 w 3762568"/>
              <a:gd name="connsiteY5" fmla="*/ 189227 h 2945059"/>
              <a:gd name="connsiteX6" fmla="*/ 1915442 w 3762568"/>
              <a:gd name="connsiteY6" fmla="*/ 13612 h 2945059"/>
              <a:gd name="connsiteX7" fmla="*/ 2226210 w 3762568"/>
              <a:gd name="connsiteY7" fmla="*/ 162210 h 2945059"/>
              <a:gd name="connsiteX8" fmla="*/ 2388349 w 3762568"/>
              <a:gd name="connsiteY8" fmla="*/ 162210 h 2945059"/>
              <a:gd name="connsiteX9" fmla="*/ 2658582 w 3762568"/>
              <a:gd name="connsiteY9" fmla="*/ 27121 h 2945059"/>
              <a:gd name="connsiteX10" fmla="*/ 2969350 w 3762568"/>
              <a:gd name="connsiteY10" fmla="*/ 189227 h 2945059"/>
              <a:gd name="connsiteX11" fmla="*/ 3239582 w 3762568"/>
              <a:gd name="connsiteY11" fmla="*/ 54139 h 2945059"/>
              <a:gd name="connsiteX12" fmla="*/ 3698978 w 3762568"/>
              <a:gd name="connsiteY12" fmla="*/ 94665 h 2945059"/>
              <a:gd name="connsiteX13" fmla="*/ 3712490 w 3762568"/>
              <a:gd name="connsiteY13" fmla="*/ 567476 h 2945059"/>
              <a:gd name="connsiteX14" fmla="*/ 3266606 w 3762568"/>
              <a:gd name="connsiteY14" fmla="*/ 702564 h 2945059"/>
              <a:gd name="connsiteX15" fmla="*/ 2996373 w 3762568"/>
              <a:gd name="connsiteY15" fmla="*/ 459405 h 2945059"/>
              <a:gd name="connsiteX16" fmla="*/ 2293768 w 3762568"/>
              <a:gd name="connsiteY16" fmla="*/ 499931 h 2945059"/>
              <a:gd name="connsiteX17" fmla="*/ 2037047 w 3762568"/>
              <a:gd name="connsiteY17" fmla="*/ 783618 h 2945059"/>
              <a:gd name="connsiteX18" fmla="*/ 2091093 w 3762568"/>
              <a:gd name="connsiteY18" fmla="*/ 1161866 h 2945059"/>
              <a:gd name="connsiteX19" fmla="*/ 2455907 w 3762568"/>
              <a:gd name="connsiteY19" fmla="*/ 1256428 h 2945059"/>
              <a:gd name="connsiteX20" fmla="*/ 2726140 w 3762568"/>
              <a:gd name="connsiteY20" fmla="*/ 1121339 h 2945059"/>
              <a:gd name="connsiteX21" fmla="*/ 2955838 w 3762568"/>
              <a:gd name="connsiteY21" fmla="*/ 1310463 h 2945059"/>
              <a:gd name="connsiteX22" fmla="*/ 3307140 w 3762568"/>
              <a:gd name="connsiteY22" fmla="*/ 1107830 h 2945059"/>
              <a:gd name="connsiteX23" fmla="*/ 3712490 w 3762568"/>
              <a:gd name="connsiteY23" fmla="*/ 1229410 h 2945059"/>
              <a:gd name="connsiteX24" fmla="*/ 3685466 w 3762568"/>
              <a:gd name="connsiteY24" fmla="*/ 1742747 h 2945059"/>
              <a:gd name="connsiteX25" fmla="*/ 3266606 w 3762568"/>
              <a:gd name="connsiteY25" fmla="*/ 1769765 h 2945059"/>
              <a:gd name="connsiteX26" fmla="*/ 3009884 w 3762568"/>
              <a:gd name="connsiteY26" fmla="*/ 1634676 h 2945059"/>
              <a:gd name="connsiteX27" fmla="*/ 2334303 w 3762568"/>
              <a:gd name="connsiteY27" fmla="*/ 1621167 h 2945059"/>
              <a:gd name="connsiteX28" fmla="*/ 2037047 w 3762568"/>
              <a:gd name="connsiteY28" fmla="*/ 1918362 h 2945059"/>
              <a:gd name="connsiteX29" fmla="*/ 2212698 w 3762568"/>
              <a:gd name="connsiteY29" fmla="*/ 2337137 h 2945059"/>
              <a:gd name="connsiteX30" fmla="*/ 2469419 w 3762568"/>
              <a:gd name="connsiteY30" fmla="*/ 2404681 h 2945059"/>
              <a:gd name="connsiteX31" fmla="*/ 2699117 w 3762568"/>
              <a:gd name="connsiteY31" fmla="*/ 2337137 h 2945059"/>
              <a:gd name="connsiteX32" fmla="*/ 2996373 w 3762568"/>
              <a:gd name="connsiteY32" fmla="*/ 2377663 h 2945059"/>
              <a:gd name="connsiteX33" fmla="*/ 3334164 w 3762568"/>
              <a:gd name="connsiteY33" fmla="*/ 2242575 h 2945059"/>
              <a:gd name="connsiteX34" fmla="*/ 3712490 w 3762568"/>
              <a:gd name="connsiteY34" fmla="*/ 2350646 h 2945059"/>
              <a:gd name="connsiteX35" fmla="*/ 3698978 w 3762568"/>
              <a:gd name="connsiteY35" fmla="*/ 2742403 h 2945059"/>
              <a:gd name="connsiteX36" fmla="*/ 3374699 w 3762568"/>
              <a:gd name="connsiteY36" fmla="*/ 2945036 h 2945059"/>
              <a:gd name="connsiteX37" fmla="*/ 2928815 w 3762568"/>
              <a:gd name="connsiteY37" fmla="*/ 2755912 h 2945059"/>
              <a:gd name="connsiteX38" fmla="*/ 2361326 w 3762568"/>
              <a:gd name="connsiteY38" fmla="*/ 2769421 h 2945059"/>
              <a:gd name="connsiteX39" fmla="*/ 1996512 w 3762568"/>
              <a:gd name="connsiteY39" fmla="*/ 2931527 h 2945059"/>
              <a:gd name="connsiteX40" fmla="*/ 1645209 w 3762568"/>
              <a:gd name="connsiteY40" fmla="*/ 2891000 h 2945059"/>
              <a:gd name="connsiteX41" fmla="*/ 1429023 w 3762568"/>
              <a:gd name="connsiteY41" fmla="*/ 2782929 h 2945059"/>
              <a:gd name="connsiteX42" fmla="*/ 929092 w 3762568"/>
              <a:gd name="connsiteY42" fmla="*/ 2796438 h 2945059"/>
              <a:gd name="connsiteX43" fmla="*/ 523743 w 3762568"/>
              <a:gd name="connsiteY43" fmla="*/ 2904509 h 2945059"/>
              <a:gd name="connsiteX44" fmla="*/ 50836 w 3762568"/>
              <a:gd name="connsiteY44" fmla="*/ 2755912 h 2945059"/>
              <a:gd name="connsiteX45" fmla="*/ 23813 w 3762568"/>
              <a:gd name="connsiteY45" fmla="*/ 2391172 h 2945059"/>
              <a:gd name="connsiteX46" fmla="*/ 145418 w 3762568"/>
              <a:gd name="connsiteY46" fmla="*/ 2229066 h 2945059"/>
              <a:gd name="connsiteX47" fmla="*/ 185952 w 3762568"/>
              <a:gd name="connsiteY47" fmla="*/ 1796782 h 2945059"/>
              <a:gd name="connsiteX48" fmla="*/ 50836 w 3762568"/>
              <a:gd name="connsiteY48" fmla="*/ 1459061 h 2945059"/>
              <a:gd name="connsiteX49" fmla="*/ 375115 w 3762568"/>
              <a:gd name="connsiteY49" fmla="*/ 1134848 h 2945059"/>
              <a:gd name="connsiteX50" fmla="*/ 793976 w 3762568"/>
              <a:gd name="connsiteY50" fmla="*/ 1337481 h 2945059"/>
              <a:gd name="connsiteX51" fmla="*/ 753441 w 3762568"/>
              <a:gd name="connsiteY51" fmla="*/ 1648185 h 2945059"/>
              <a:gd name="connsiteX52" fmla="*/ 564278 w 3762568"/>
              <a:gd name="connsiteY52" fmla="*/ 1958889 h 2945059"/>
              <a:gd name="connsiteX53" fmla="*/ 550767 w 3762568"/>
              <a:gd name="connsiteY53" fmla="*/ 2269593 h 2945059"/>
              <a:gd name="connsiteX54" fmla="*/ 902069 w 3762568"/>
              <a:gd name="connsiteY54" fmla="*/ 2404681 h 2945059"/>
              <a:gd name="connsiteX55" fmla="*/ 1185814 w 3762568"/>
              <a:gd name="connsiteY55" fmla="*/ 2256084 h 2945059"/>
              <a:gd name="connsiteX56" fmla="*/ 1496581 w 3762568"/>
              <a:gd name="connsiteY56" fmla="*/ 2418190 h 2945059"/>
              <a:gd name="connsiteX57" fmla="*/ 1685744 w 3762568"/>
              <a:gd name="connsiteY57" fmla="*/ 2269593 h 2945059"/>
              <a:gd name="connsiteX58" fmla="*/ 1672232 w 3762568"/>
              <a:gd name="connsiteY58" fmla="*/ 1931871 h 2945059"/>
              <a:gd name="connsiteX59" fmla="*/ 1537116 w 3762568"/>
              <a:gd name="connsiteY59" fmla="*/ 1675203 h 2945059"/>
              <a:gd name="connsiteX60" fmla="*/ 1537116 w 3762568"/>
              <a:gd name="connsiteY60" fmla="*/ 1350990 h 2945059"/>
              <a:gd name="connsiteX61" fmla="*/ 1739791 w 3762568"/>
              <a:gd name="connsiteY61" fmla="*/ 1107830 h 2945059"/>
              <a:gd name="connsiteX62" fmla="*/ 1645209 w 3762568"/>
              <a:gd name="connsiteY62" fmla="*/ 918706 h 2945059"/>
              <a:gd name="connsiteX63" fmla="*/ 1699256 w 3762568"/>
              <a:gd name="connsiteY63" fmla="*/ 675547 h 2945059"/>
              <a:gd name="connsiteX64" fmla="*/ 1402000 w 3762568"/>
              <a:gd name="connsiteY64" fmla="*/ 540458 h 2945059"/>
              <a:gd name="connsiteX65" fmla="*/ 766953 w 3762568"/>
              <a:gd name="connsiteY65" fmla="*/ 594493 h 2945059"/>
              <a:gd name="connsiteX66" fmla="*/ 348092 w 3762568"/>
              <a:gd name="connsiteY66" fmla="*/ 702564 h 2945059"/>
              <a:gd name="connsiteX67" fmla="*/ 64348 w 3762568"/>
              <a:gd name="connsiteY67" fmla="*/ 459405 h 2945059"/>
              <a:gd name="connsiteX68" fmla="*/ 131906 w 3762568"/>
              <a:gd name="connsiteY68" fmla="*/ 162210 h 29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62568" h="2945059">
                <a:moveTo>
                  <a:pt x="131906" y="162210"/>
                </a:moveTo>
                <a:cubicBezTo>
                  <a:pt x="188204" y="87911"/>
                  <a:pt x="305306" y="18115"/>
                  <a:pt x="402139" y="13612"/>
                </a:cubicBezTo>
                <a:cubicBezTo>
                  <a:pt x="498972" y="9109"/>
                  <a:pt x="609317" y="110426"/>
                  <a:pt x="712906" y="135192"/>
                </a:cubicBezTo>
                <a:cubicBezTo>
                  <a:pt x="816495" y="159958"/>
                  <a:pt x="940352" y="184725"/>
                  <a:pt x="1023674" y="162210"/>
                </a:cubicBezTo>
                <a:cubicBezTo>
                  <a:pt x="1106996" y="139695"/>
                  <a:pt x="1118256" y="-4400"/>
                  <a:pt x="1212837" y="103"/>
                </a:cubicBezTo>
                <a:cubicBezTo>
                  <a:pt x="1307418" y="4606"/>
                  <a:pt x="1474062" y="186976"/>
                  <a:pt x="1591163" y="189227"/>
                </a:cubicBezTo>
                <a:cubicBezTo>
                  <a:pt x="1708264" y="191479"/>
                  <a:pt x="1809601" y="18115"/>
                  <a:pt x="1915442" y="13612"/>
                </a:cubicBezTo>
                <a:cubicBezTo>
                  <a:pt x="2021283" y="9109"/>
                  <a:pt x="2147392" y="137444"/>
                  <a:pt x="2226210" y="162210"/>
                </a:cubicBezTo>
                <a:cubicBezTo>
                  <a:pt x="2305028" y="186976"/>
                  <a:pt x="2316287" y="184725"/>
                  <a:pt x="2388349" y="162210"/>
                </a:cubicBezTo>
                <a:cubicBezTo>
                  <a:pt x="2460411" y="139695"/>
                  <a:pt x="2561749" y="22618"/>
                  <a:pt x="2658582" y="27121"/>
                </a:cubicBezTo>
                <a:cubicBezTo>
                  <a:pt x="2755415" y="31624"/>
                  <a:pt x="2872517" y="184724"/>
                  <a:pt x="2969350" y="189227"/>
                </a:cubicBezTo>
                <a:cubicBezTo>
                  <a:pt x="3066183" y="193730"/>
                  <a:pt x="3117977" y="69899"/>
                  <a:pt x="3239582" y="54139"/>
                </a:cubicBezTo>
                <a:cubicBezTo>
                  <a:pt x="3361187" y="38379"/>
                  <a:pt x="3620160" y="9109"/>
                  <a:pt x="3698978" y="94665"/>
                </a:cubicBezTo>
                <a:cubicBezTo>
                  <a:pt x="3777796" y="180221"/>
                  <a:pt x="3784552" y="466160"/>
                  <a:pt x="3712490" y="567476"/>
                </a:cubicBezTo>
                <a:cubicBezTo>
                  <a:pt x="3640428" y="668792"/>
                  <a:pt x="3385959" y="720576"/>
                  <a:pt x="3266606" y="702564"/>
                </a:cubicBezTo>
                <a:cubicBezTo>
                  <a:pt x="3147253" y="684552"/>
                  <a:pt x="3158513" y="493177"/>
                  <a:pt x="2996373" y="459405"/>
                </a:cubicBezTo>
                <a:cubicBezTo>
                  <a:pt x="2834233" y="425633"/>
                  <a:pt x="2453656" y="445896"/>
                  <a:pt x="2293768" y="499931"/>
                </a:cubicBezTo>
                <a:cubicBezTo>
                  <a:pt x="2133880" y="553966"/>
                  <a:pt x="2070826" y="673296"/>
                  <a:pt x="2037047" y="783618"/>
                </a:cubicBezTo>
                <a:cubicBezTo>
                  <a:pt x="2003268" y="893941"/>
                  <a:pt x="2021283" y="1083064"/>
                  <a:pt x="2091093" y="1161866"/>
                </a:cubicBezTo>
                <a:cubicBezTo>
                  <a:pt x="2160903" y="1240668"/>
                  <a:pt x="2350066" y="1263182"/>
                  <a:pt x="2455907" y="1256428"/>
                </a:cubicBezTo>
                <a:cubicBezTo>
                  <a:pt x="2561748" y="1249674"/>
                  <a:pt x="2642818" y="1112333"/>
                  <a:pt x="2726140" y="1121339"/>
                </a:cubicBezTo>
                <a:cubicBezTo>
                  <a:pt x="2809462" y="1130345"/>
                  <a:pt x="2859005" y="1312714"/>
                  <a:pt x="2955838" y="1310463"/>
                </a:cubicBezTo>
                <a:cubicBezTo>
                  <a:pt x="3052671" y="1308212"/>
                  <a:pt x="3181031" y="1121339"/>
                  <a:pt x="3307140" y="1107830"/>
                </a:cubicBezTo>
                <a:cubicBezTo>
                  <a:pt x="3433249" y="1094321"/>
                  <a:pt x="3649436" y="1123591"/>
                  <a:pt x="3712490" y="1229410"/>
                </a:cubicBezTo>
                <a:cubicBezTo>
                  <a:pt x="3775544" y="1335229"/>
                  <a:pt x="3759780" y="1652688"/>
                  <a:pt x="3685466" y="1742747"/>
                </a:cubicBezTo>
                <a:cubicBezTo>
                  <a:pt x="3611152" y="1832806"/>
                  <a:pt x="3379203" y="1787777"/>
                  <a:pt x="3266606" y="1769765"/>
                </a:cubicBezTo>
                <a:cubicBezTo>
                  <a:pt x="3154009" y="1751753"/>
                  <a:pt x="3165268" y="1659442"/>
                  <a:pt x="3009884" y="1634676"/>
                </a:cubicBezTo>
                <a:cubicBezTo>
                  <a:pt x="2854500" y="1609910"/>
                  <a:pt x="2496442" y="1573886"/>
                  <a:pt x="2334303" y="1621167"/>
                </a:cubicBezTo>
                <a:cubicBezTo>
                  <a:pt x="2172164" y="1668448"/>
                  <a:pt x="2057314" y="1799034"/>
                  <a:pt x="2037047" y="1918362"/>
                </a:cubicBezTo>
                <a:cubicBezTo>
                  <a:pt x="2016780" y="2037690"/>
                  <a:pt x="2140636" y="2256084"/>
                  <a:pt x="2212698" y="2337137"/>
                </a:cubicBezTo>
                <a:cubicBezTo>
                  <a:pt x="2284760" y="2418190"/>
                  <a:pt x="2388349" y="2404681"/>
                  <a:pt x="2469419" y="2404681"/>
                </a:cubicBezTo>
                <a:cubicBezTo>
                  <a:pt x="2550489" y="2404681"/>
                  <a:pt x="2611291" y="2341640"/>
                  <a:pt x="2699117" y="2337137"/>
                </a:cubicBezTo>
                <a:cubicBezTo>
                  <a:pt x="2786943" y="2332634"/>
                  <a:pt x="2890532" y="2393423"/>
                  <a:pt x="2996373" y="2377663"/>
                </a:cubicBezTo>
                <a:cubicBezTo>
                  <a:pt x="3102214" y="2361903"/>
                  <a:pt x="3214811" y="2247078"/>
                  <a:pt x="3334164" y="2242575"/>
                </a:cubicBezTo>
                <a:cubicBezTo>
                  <a:pt x="3453517" y="2238072"/>
                  <a:pt x="3651688" y="2267341"/>
                  <a:pt x="3712490" y="2350646"/>
                </a:cubicBezTo>
                <a:cubicBezTo>
                  <a:pt x="3773292" y="2433951"/>
                  <a:pt x="3755276" y="2643338"/>
                  <a:pt x="3698978" y="2742403"/>
                </a:cubicBezTo>
                <a:cubicBezTo>
                  <a:pt x="3642680" y="2841468"/>
                  <a:pt x="3503059" y="2942785"/>
                  <a:pt x="3374699" y="2945036"/>
                </a:cubicBezTo>
                <a:cubicBezTo>
                  <a:pt x="3246339" y="2947287"/>
                  <a:pt x="3097710" y="2785181"/>
                  <a:pt x="2928815" y="2755912"/>
                </a:cubicBezTo>
                <a:cubicBezTo>
                  <a:pt x="2759920" y="2726643"/>
                  <a:pt x="2516710" y="2740152"/>
                  <a:pt x="2361326" y="2769421"/>
                </a:cubicBezTo>
                <a:cubicBezTo>
                  <a:pt x="2205942" y="2798690"/>
                  <a:pt x="2115865" y="2911264"/>
                  <a:pt x="1996512" y="2931527"/>
                </a:cubicBezTo>
                <a:cubicBezTo>
                  <a:pt x="1877159" y="2951790"/>
                  <a:pt x="1739790" y="2915766"/>
                  <a:pt x="1645209" y="2891000"/>
                </a:cubicBezTo>
                <a:cubicBezTo>
                  <a:pt x="1550628" y="2866234"/>
                  <a:pt x="1548376" y="2798689"/>
                  <a:pt x="1429023" y="2782929"/>
                </a:cubicBezTo>
                <a:cubicBezTo>
                  <a:pt x="1309670" y="2767169"/>
                  <a:pt x="1079972" y="2776175"/>
                  <a:pt x="929092" y="2796438"/>
                </a:cubicBezTo>
                <a:cubicBezTo>
                  <a:pt x="778212" y="2816701"/>
                  <a:pt x="670119" y="2911263"/>
                  <a:pt x="523743" y="2904509"/>
                </a:cubicBezTo>
                <a:cubicBezTo>
                  <a:pt x="377367" y="2897755"/>
                  <a:pt x="134158" y="2841468"/>
                  <a:pt x="50836" y="2755912"/>
                </a:cubicBezTo>
                <a:cubicBezTo>
                  <a:pt x="-32486" y="2670356"/>
                  <a:pt x="8049" y="2478980"/>
                  <a:pt x="23813" y="2391172"/>
                </a:cubicBezTo>
                <a:cubicBezTo>
                  <a:pt x="39577" y="2303364"/>
                  <a:pt x="118395" y="2328131"/>
                  <a:pt x="145418" y="2229066"/>
                </a:cubicBezTo>
                <a:cubicBezTo>
                  <a:pt x="172441" y="2130001"/>
                  <a:pt x="201716" y="1925116"/>
                  <a:pt x="185952" y="1796782"/>
                </a:cubicBezTo>
                <a:cubicBezTo>
                  <a:pt x="170188" y="1668448"/>
                  <a:pt x="19309" y="1569383"/>
                  <a:pt x="50836" y="1459061"/>
                </a:cubicBezTo>
                <a:cubicBezTo>
                  <a:pt x="82363" y="1348739"/>
                  <a:pt x="251258" y="1155111"/>
                  <a:pt x="375115" y="1134848"/>
                </a:cubicBezTo>
                <a:cubicBezTo>
                  <a:pt x="498972" y="1114585"/>
                  <a:pt x="730922" y="1251925"/>
                  <a:pt x="793976" y="1337481"/>
                </a:cubicBezTo>
                <a:cubicBezTo>
                  <a:pt x="857030" y="1423037"/>
                  <a:pt x="791724" y="1544617"/>
                  <a:pt x="753441" y="1648185"/>
                </a:cubicBezTo>
                <a:cubicBezTo>
                  <a:pt x="715158" y="1751753"/>
                  <a:pt x="598057" y="1855321"/>
                  <a:pt x="564278" y="1958889"/>
                </a:cubicBezTo>
                <a:cubicBezTo>
                  <a:pt x="530499" y="2062457"/>
                  <a:pt x="494469" y="2195294"/>
                  <a:pt x="550767" y="2269593"/>
                </a:cubicBezTo>
                <a:cubicBezTo>
                  <a:pt x="607065" y="2343892"/>
                  <a:pt x="796228" y="2406932"/>
                  <a:pt x="902069" y="2404681"/>
                </a:cubicBezTo>
                <a:cubicBezTo>
                  <a:pt x="1007910" y="2402430"/>
                  <a:pt x="1086729" y="2253833"/>
                  <a:pt x="1185814" y="2256084"/>
                </a:cubicBezTo>
                <a:cubicBezTo>
                  <a:pt x="1284899" y="2258335"/>
                  <a:pt x="1413259" y="2415939"/>
                  <a:pt x="1496581" y="2418190"/>
                </a:cubicBezTo>
                <a:cubicBezTo>
                  <a:pt x="1579903" y="2420442"/>
                  <a:pt x="1656469" y="2350646"/>
                  <a:pt x="1685744" y="2269593"/>
                </a:cubicBezTo>
                <a:cubicBezTo>
                  <a:pt x="1715019" y="2188540"/>
                  <a:pt x="1697003" y="2030936"/>
                  <a:pt x="1672232" y="1931871"/>
                </a:cubicBezTo>
                <a:cubicBezTo>
                  <a:pt x="1647461" y="1832806"/>
                  <a:pt x="1559635" y="1772016"/>
                  <a:pt x="1537116" y="1675203"/>
                </a:cubicBezTo>
                <a:cubicBezTo>
                  <a:pt x="1514597" y="1578390"/>
                  <a:pt x="1503337" y="1445552"/>
                  <a:pt x="1537116" y="1350990"/>
                </a:cubicBezTo>
                <a:cubicBezTo>
                  <a:pt x="1570895" y="1256428"/>
                  <a:pt x="1721776" y="1179877"/>
                  <a:pt x="1739791" y="1107830"/>
                </a:cubicBezTo>
                <a:cubicBezTo>
                  <a:pt x="1757807" y="1035783"/>
                  <a:pt x="1651965" y="990753"/>
                  <a:pt x="1645209" y="918706"/>
                </a:cubicBezTo>
                <a:cubicBezTo>
                  <a:pt x="1638453" y="846659"/>
                  <a:pt x="1739791" y="738588"/>
                  <a:pt x="1699256" y="675547"/>
                </a:cubicBezTo>
                <a:cubicBezTo>
                  <a:pt x="1658721" y="612506"/>
                  <a:pt x="1557384" y="553967"/>
                  <a:pt x="1402000" y="540458"/>
                </a:cubicBezTo>
                <a:cubicBezTo>
                  <a:pt x="1246616" y="526949"/>
                  <a:pt x="942604" y="567475"/>
                  <a:pt x="766953" y="594493"/>
                </a:cubicBezTo>
                <a:cubicBezTo>
                  <a:pt x="591302" y="621511"/>
                  <a:pt x="465193" y="725079"/>
                  <a:pt x="348092" y="702564"/>
                </a:cubicBezTo>
                <a:cubicBezTo>
                  <a:pt x="230991" y="680049"/>
                  <a:pt x="98127" y="542710"/>
                  <a:pt x="64348" y="459405"/>
                </a:cubicBezTo>
                <a:cubicBezTo>
                  <a:pt x="30569" y="376100"/>
                  <a:pt x="75608" y="236509"/>
                  <a:pt x="131906" y="162210"/>
                </a:cubicBezTo>
                <a:close/>
              </a:path>
            </a:pathLst>
          </a:custGeom>
          <a:solidFill>
            <a:srgbClr val="DAEDEF"/>
          </a:solidFill>
          <a:ln>
            <a:solidFill>
              <a:srgbClr val="3C8C93"/>
            </a:solid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2" name="Rectángulo 1"/>
          <p:cNvSpPr/>
          <p:nvPr/>
        </p:nvSpPr>
        <p:spPr>
          <a:xfrm>
            <a:off x="0" y="906273"/>
            <a:ext cx="9144000" cy="523220"/>
          </a:xfrm>
          <a:prstGeom prst="rect">
            <a:avLst/>
          </a:prstGeom>
        </p:spPr>
        <p:txBody>
          <a:bodyPr wrap="square">
            <a:spAutoFit/>
          </a:bodyPr>
          <a:lstStyle/>
          <a:p>
            <a:pPr algn="ctr"/>
            <a:r>
              <a:rPr lang="en-GB" sz="2800" b="1" dirty="0">
                <a:latin typeface="Roboto Slab" pitchFamily="2" charset="0"/>
                <a:ea typeface="Roboto Slab" pitchFamily="2" charset="0"/>
              </a:rPr>
              <a:t>Minimum Spanning Tree (MST)</a:t>
            </a:r>
          </a:p>
        </p:txBody>
      </p:sp>
      <p:sp>
        <p:nvSpPr>
          <p:cNvPr id="3" name="Rectángulo 2"/>
          <p:cNvSpPr/>
          <p:nvPr/>
        </p:nvSpPr>
        <p:spPr>
          <a:xfrm>
            <a:off x="278030" y="2177135"/>
            <a:ext cx="1697901" cy="830997"/>
          </a:xfrm>
          <a:prstGeom prst="rect">
            <a:avLst/>
          </a:prstGeom>
        </p:spPr>
        <p:txBody>
          <a:bodyPr wrap="none">
            <a:spAutoFit/>
          </a:bodyPr>
          <a:lstStyle/>
          <a:p>
            <a:pPr algn="ctr"/>
            <a:r>
              <a:rPr lang="en-GB" sz="2400" b="1" dirty="0">
                <a:latin typeface="Roboto Slab" pitchFamily="2" charset="0"/>
                <a:ea typeface="Roboto Slab" pitchFamily="2" charset="0"/>
              </a:rPr>
              <a:t>Prim’s</a:t>
            </a:r>
          </a:p>
          <a:p>
            <a:pPr algn="ctr"/>
            <a:r>
              <a:rPr lang="en-GB" sz="2400" b="1" dirty="0">
                <a:latin typeface="Roboto Slab" pitchFamily="2" charset="0"/>
                <a:ea typeface="Roboto Slab" pitchFamily="2" charset="0"/>
              </a:rPr>
              <a:t>Algorithm</a:t>
            </a:r>
            <a:endParaRPr lang="es-ES" sz="2400" dirty="0"/>
          </a:p>
        </p:txBody>
      </p:sp>
      <p:sp>
        <p:nvSpPr>
          <p:cNvPr id="45" name="Rectángulo 44"/>
          <p:cNvSpPr/>
          <p:nvPr/>
        </p:nvSpPr>
        <p:spPr>
          <a:xfrm>
            <a:off x="7118690" y="2177135"/>
            <a:ext cx="1697901" cy="830997"/>
          </a:xfrm>
          <a:prstGeom prst="rect">
            <a:avLst/>
          </a:prstGeom>
        </p:spPr>
        <p:txBody>
          <a:bodyPr wrap="none">
            <a:spAutoFit/>
          </a:bodyPr>
          <a:lstStyle/>
          <a:p>
            <a:pPr algn="ctr"/>
            <a:r>
              <a:rPr lang="en-GB" sz="2400" b="1" dirty="0" err="1">
                <a:latin typeface="Roboto Slab" pitchFamily="2" charset="0"/>
                <a:ea typeface="Roboto Slab" pitchFamily="2" charset="0"/>
              </a:rPr>
              <a:t>Kruskal’s</a:t>
            </a:r>
            <a:endParaRPr lang="en-GB" sz="2400" b="1" dirty="0">
              <a:latin typeface="Roboto Slab" pitchFamily="2" charset="0"/>
              <a:ea typeface="Roboto Slab" pitchFamily="2" charset="0"/>
            </a:endParaRPr>
          </a:p>
          <a:p>
            <a:pPr algn="ctr"/>
            <a:r>
              <a:rPr lang="en-GB" sz="2400" b="1" dirty="0">
                <a:latin typeface="Roboto Slab" pitchFamily="2" charset="0"/>
                <a:ea typeface="Roboto Slab" pitchFamily="2" charset="0"/>
              </a:rPr>
              <a:t>Algorithm</a:t>
            </a:r>
            <a:endParaRPr lang="es-ES" sz="2400" dirty="0"/>
          </a:p>
        </p:txBody>
      </p:sp>
      <p:sp>
        <p:nvSpPr>
          <p:cNvPr id="4" name="Rectángulo 3"/>
          <p:cNvSpPr/>
          <p:nvPr/>
        </p:nvSpPr>
        <p:spPr bwMode="auto">
          <a:xfrm>
            <a:off x="1067420" y="1654274"/>
            <a:ext cx="7053075" cy="175615"/>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8" name="Flecha abajo 7"/>
          <p:cNvSpPr/>
          <p:nvPr/>
        </p:nvSpPr>
        <p:spPr bwMode="auto">
          <a:xfrm>
            <a:off x="918792" y="1654274"/>
            <a:ext cx="297255" cy="522861"/>
          </a:xfrm>
          <a:prstGeom prst="downArrow">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46" name="Flecha abajo 45"/>
          <p:cNvSpPr/>
          <p:nvPr/>
        </p:nvSpPr>
        <p:spPr bwMode="auto">
          <a:xfrm>
            <a:off x="7971867" y="1654274"/>
            <a:ext cx="297255" cy="522861"/>
          </a:xfrm>
          <a:prstGeom prst="downArrow">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55" name="CuadroTexto 54"/>
          <p:cNvSpPr txBox="1"/>
          <p:nvPr/>
        </p:nvSpPr>
        <p:spPr>
          <a:xfrm>
            <a:off x="1312565" y="3008131"/>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2</a:t>
            </a:r>
          </a:p>
        </p:txBody>
      </p:sp>
      <p:sp>
        <p:nvSpPr>
          <p:cNvPr id="47" name="Elipse 46"/>
          <p:cNvSpPr/>
          <p:nvPr/>
        </p:nvSpPr>
        <p:spPr>
          <a:xfrm>
            <a:off x="1885526" y="4237261"/>
            <a:ext cx="482662" cy="459723"/>
          </a:xfrm>
          <a:prstGeom prst="ellipse">
            <a:avLst/>
          </a:prstGeom>
          <a:solidFill>
            <a:schemeClr val="accent5"/>
          </a:solidFill>
          <a:ln w="38100" cmpd="sng">
            <a:solidFill>
              <a:srgbClr val="000000"/>
            </a:solidFill>
            <a:prstDash val="solid"/>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E</a:t>
            </a:r>
          </a:p>
        </p:txBody>
      </p:sp>
      <p:sp>
        <p:nvSpPr>
          <p:cNvPr id="48" name="Elipse 47"/>
          <p:cNvSpPr/>
          <p:nvPr/>
        </p:nvSpPr>
        <p:spPr>
          <a:xfrm>
            <a:off x="1885526" y="3122888"/>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B</a:t>
            </a:r>
          </a:p>
        </p:txBody>
      </p:sp>
      <p:sp>
        <p:nvSpPr>
          <p:cNvPr id="49" name="Elipse 48"/>
          <p:cNvSpPr/>
          <p:nvPr/>
        </p:nvSpPr>
        <p:spPr>
          <a:xfrm>
            <a:off x="408868" y="4237261"/>
            <a:ext cx="482662" cy="459723"/>
          </a:xfrm>
          <a:prstGeom prst="ellipse">
            <a:avLst/>
          </a:prstGeom>
          <a:solidFill>
            <a:schemeClr val="accent5"/>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D</a:t>
            </a:r>
          </a:p>
        </p:txBody>
      </p:sp>
      <p:sp>
        <p:nvSpPr>
          <p:cNvPr id="50" name="Elipse 49"/>
          <p:cNvSpPr/>
          <p:nvPr/>
        </p:nvSpPr>
        <p:spPr>
          <a:xfrm>
            <a:off x="408868" y="3122888"/>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A</a:t>
            </a:r>
          </a:p>
        </p:txBody>
      </p:sp>
      <p:cxnSp>
        <p:nvCxnSpPr>
          <p:cNvPr id="51" name="Conector recto de flecha 50"/>
          <p:cNvCxnSpPr>
            <a:stCxn id="50" idx="6"/>
            <a:endCxn id="48" idx="2"/>
          </p:cNvCxnSpPr>
          <p:nvPr/>
        </p:nvCxnSpPr>
        <p:spPr>
          <a:xfrm>
            <a:off x="891530" y="3352749"/>
            <a:ext cx="993996" cy="0"/>
          </a:xfrm>
          <a:prstGeom prst="straightConnector1">
            <a:avLst/>
          </a:prstGeom>
          <a:ln w="3810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52" name="Conector recto de flecha 51"/>
          <p:cNvCxnSpPr/>
          <p:nvPr/>
        </p:nvCxnSpPr>
        <p:spPr>
          <a:xfrm>
            <a:off x="2126858" y="3582610"/>
            <a:ext cx="0" cy="654650"/>
          </a:xfrm>
          <a:prstGeom prst="straightConnector1">
            <a:avLst/>
          </a:prstGeom>
          <a:ln w="3810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53" name="Conector recto de flecha 52"/>
          <p:cNvCxnSpPr>
            <a:stCxn id="47" idx="2"/>
            <a:endCxn id="49" idx="6"/>
          </p:cNvCxnSpPr>
          <p:nvPr/>
        </p:nvCxnSpPr>
        <p:spPr>
          <a:xfrm flipH="1">
            <a:off x="891530" y="4467122"/>
            <a:ext cx="993996" cy="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49" idx="0"/>
            <a:endCxn id="50" idx="4"/>
          </p:cNvCxnSpPr>
          <p:nvPr/>
        </p:nvCxnSpPr>
        <p:spPr>
          <a:xfrm flipV="1">
            <a:off x="650200" y="3582610"/>
            <a:ext cx="0" cy="654650"/>
          </a:xfrm>
          <a:prstGeom prst="straightConnector1">
            <a:avLst/>
          </a:prstGeom>
          <a:ln w="190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56" name="CuadroTexto 55"/>
          <p:cNvSpPr txBox="1"/>
          <p:nvPr/>
        </p:nvSpPr>
        <p:spPr>
          <a:xfrm>
            <a:off x="286109" y="3711528"/>
            <a:ext cx="468398" cy="369332"/>
          </a:xfrm>
          <a:prstGeom prst="rect">
            <a:avLst/>
          </a:prstGeom>
          <a:noFill/>
        </p:spPr>
        <p:txBody>
          <a:bodyPr wrap="none" rtlCol="0">
            <a:spAutoFit/>
          </a:bodyPr>
          <a:lstStyle/>
          <a:p>
            <a:r>
              <a:rPr lang="es-ES" sz="1600" b="1" dirty="0">
                <a:latin typeface="Roboto Slab" pitchFamily="2" charset="0"/>
                <a:ea typeface="Roboto Slab" pitchFamily="2" charset="0"/>
              </a:rPr>
              <a:t>10</a:t>
            </a:r>
            <a:r>
              <a:rPr lang="es-ES" dirty="0"/>
              <a:t> </a:t>
            </a:r>
          </a:p>
        </p:txBody>
      </p:sp>
      <p:sp>
        <p:nvSpPr>
          <p:cNvPr id="57" name="CuadroTexto 56"/>
          <p:cNvSpPr txBox="1"/>
          <p:nvPr/>
        </p:nvSpPr>
        <p:spPr>
          <a:xfrm>
            <a:off x="1266878" y="4156275"/>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8</a:t>
            </a:r>
          </a:p>
        </p:txBody>
      </p:sp>
      <p:sp>
        <p:nvSpPr>
          <p:cNvPr id="58" name="CuadroTexto 57"/>
          <p:cNvSpPr txBox="1"/>
          <p:nvPr/>
        </p:nvSpPr>
        <p:spPr>
          <a:xfrm>
            <a:off x="1885526" y="3770051"/>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6</a:t>
            </a:r>
          </a:p>
        </p:txBody>
      </p:sp>
      <p:sp>
        <p:nvSpPr>
          <p:cNvPr id="59" name="CuadroTexto 58"/>
          <p:cNvSpPr txBox="1"/>
          <p:nvPr/>
        </p:nvSpPr>
        <p:spPr>
          <a:xfrm>
            <a:off x="1217392" y="3597742"/>
            <a:ext cx="412292" cy="338554"/>
          </a:xfrm>
          <a:prstGeom prst="rect">
            <a:avLst/>
          </a:prstGeom>
          <a:noFill/>
        </p:spPr>
        <p:txBody>
          <a:bodyPr wrap="none" rtlCol="0">
            <a:spAutoFit/>
          </a:bodyPr>
          <a:lstStyle/>
          <a:p>
            <a:r>
              <a:rPr lang="es-ES" sz="1600" b="1" dirty="0">
                <a:latin typeface="Roboto Slab" pitchFamily="2" charset="0"/>
                <a:ea typeface="Roboto Slab" pitchFamily="2" charset="0"/>
              </a:rPr>
              <a:t>15</a:t>
            </a:r>
          </a:p>
        </p:txBody>
      </p:sp>
      <p:cxnSp>
        <p:nvCxnSpPr>
          <p:cNvPr id="60" name="Conector recto de flecha 59"/>
          <p:cNvCxnSpPr>
            <a:stCxn id="50" idx="5"/>
            <a:endCxn id="47" idx="1"/>
          </p:cNvCxnSpPr>
          <p:nvPr/>
        </p:nvCxnSpPr>
        <p:spPr>
          <a:xfrm>
            <a:off x="820847" y="3515285"/>
            <a:ext cx="1135365" cy="789300"/>
          </a:xfrm>
          <a:prstGeom prst="straightConnector1">
            <a:avLst/>
          </a:prstGeom>
          <a:ln w="190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61" name="Elipse 60"/>
          <p:cNvSpPr/>
          <p:nvPr/>
        </p:nvSpPr>
        <p:spPr>
          <a:xfrm>
            <a:off x="3376397" y="4237261"/>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F</a:t>
            </a:r>
          </a:p>
        </p:txBody>
      </p:sp>
      <p:sp>
        <p:nvSpPr>
          <p:cNvPr id="62" name="Elipse 61"/>
          <p:cNvSpPr/>
          <p:nvPr/>
        </p:nvSpPr>
        <p:spPr>
          <a:xfrm>
            <a:off x="3376397" y="3122888"/>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C</a:t>
            </a:r>
          </a:p>
        </p:txBody>
      </p:sp>
      <p:cxnSp>
        <p:nvCxnSpPr>
          <p:cNvPr id="63" name="Conector recto de flecha 62"/>
          <p:cNvCxnSpPr>
            <a:endCxn id="62" idx="2"/>
          </p:cNvCxnSpPr>
          <p:nvPr/>
        </p:nvCxnSpPr>
        <p:spPr>
          <a:xfrm>
            <a:off x="2382401" y="3352749"/>
            <a:ext cx="993996" cy="0"/>
          </a:xfrm>
          <a:prstGeom prst="straightConnector1">
            <a:avLst/>
          </a:prstGeom>
          <a:ln w="3810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64" name="Conector recto de flecha 63"/>
          <p:cNvCxnSpPr>
            <a:stCxn id="62" idx="4"/>
            <a:endCxn id="61" idx="0"/>
          </p:cNvCxnSpPr>
          <p:nvPr/>
        </p:nvCxnSpPr>
        <p:spPr>
          <a:xfrm>
            <a:off x="3617728" y="3582610"/>
            <a:ext cx="0" cy="65465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Conector recto de flecha 64"/>
          <p:cNvCxnSpPr>
            <a:stCxn id="61" idx="2"/>
          </p:cNvCxnSpPr>
          <p:nvPr/>
        </p:nvCxnSpPr>
        <p:spPr>
          <a:xfrm flipH="1">
            <a:off x="2382401" y="4467122"/>
            <a:ext cx="993996" cy="0"/>
          </a:xfrm>
          <a:prstGeom prst="straightConnector1">
            <a:avLst/>
          </a:prstGeom>
          <a:ln w="3810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2705837" y="3052023"/>
            <a:ext cx="300082" cy="338554"/>
          </a:xfrm>
          <a:prstGeom prst="rect">
            <a:avLst/>
          </a:prstGeom>
          <a:noFill/>
        </p:spPr>
        <p:txBody>
          <a:bodyPr wrap="none" rtlCol="0">
            <a:spAutoFit/>
          </a:bodyPr>
          <a:lstStyle/>
          <a:p>
            <a:r>
              <a:rPr lang="es-ES" sz="1600" b="1" dirty="0">
                <a:latin typeface="Roboto Slab" pitchFamily="2" charset="0"/>
                <a:ea typeface="Roboto Slab" pitchFamily="2" charset="0"/>
              </a:rPr>
              <a:t>3</a:t>
            </a:r>
          </a:p>
        </p:txBody>
      </p:sp>
      <p:sp>
        <p:nvSpPr>
          <p:cNvPr id="67" name="CuadroTexto 66"/>
          <p:cNvSpPr txBox="1"/>
          <p:nvPr/>
        </p:nvSpPr>
        <p:spPr>
          <a:xfrm>
            <a:off x="2757748" y="4156275"/>
            <a:ext cx="300082" cy="338554"/>
          </a:xfrm>
          <a:prstGeom prst="rect">
            <a:avLst/>
          </a:prstGeom>
          <a:noFill/>
        </p:spPr>
        <p:txBody>
          <a:bodyPr wrap="none" rtlCol="0">
            <a:spAutoFit/>
          </a:bodyPr>
          <a:lstStyle/>
          <a:p>
            <a:r>
              <a:rPr lang="es-ES" sz="1600" b="1" dirty="0">
                <a:latin typeface="Roboto Slab" pitchFamily="2" charset="0"/>
                <a:ea typeface="Roboto Slab" pitchFamily="2" charset="0"/>
              </a:rPr>
              <a:t>5</a:t>
            </a:r>
          </a:p>
        </p:txBody>
      </p:sp>
      <p:sp>
        <p:nvSpPr>
          <p:cNvPr id="68" name="CuadroTexto 67"/>
          <p:cNvSpPr txBox="1"/>
          <p:nvPr/>
        </p:nvSpPr>
        <p:spPr>
          <a:xfrm>
            <a:off x="3560721" y="3770051"/>
            <a:ext cx="412292" cy="338554"/>
          </a:xfrm>
          <a:prstGeom prst="rect">
            <a:avLst/>
          </a:prstGeom>
          <a:noFill/>
        </p:spPr>
        <p:txBody>
          <a:bodyPr wrap="none" rtlCol="0">
            <a:spAutoFit/>
          </a:bodyPr>
          <a:lstStyle/>
          <a:p>
            <a:r>
              <a:rPr lang="es-ES" sz="1600" b="1" dirty="0">
                <a:latin typeface="Roboto Slab" pitchFamily="2" charset="0"/>
                <a:ea typeface="Roboto Slab" pitchFamily="2" charset="0"/>
              </a:rPr>
              <a:t>12</a:t>
            </a:r>
          </a:p>
        </p:txBody>
      </p:sp>
      <p:cxnSp>
        <p:nvCxnSpPr>
          <p:cNvPr id="69" name="Conector recto de flecha 68"/>
          <p:cNvCxnSpPr>
            <a:endCxn id="61" idx="1"/>
          </p:cNvCxnSpPr>
          <p:nvPr/>
        </p:nvCxnSpPr>
        <p:spPr>
          <a:xfrm>
            <a:off x="2311717" y="3515285"/>
            <a:ext cx="1135365" cy="789300"/>
          </a:xfrm>
          <a:prstGeom prst="straightConnector1">
            <a:avLst/>
          </a:prstGeom>
          <a:ln w="190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70" name="Elipse 69"/>
          <p:cNvSpPr/>
          <p:nvPr/>
        </p:nvSpPr>
        <p:spPr>
          <a:xfrm>
            <a:off x="1848008" y="5371677"/>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H</a:t>
            </a:r>
          </a:p>
        </p:txBody>
      </p:sp>
      <p:sp>
        <p:nvSpPr>
          <p:cNvPr id="71" name="Elipse 70"/>
          <p:cNvSpPr/>
          <p:nvPr/>
        </p:nvSpPr>
        <p:spPr>
          <a:xfrm>
            <a:off x="371350" y="5371677"/>
            <a:ext cx="482662" cy="459723"/>
          </a:xfrm>
          <a:prstGeom prst="ellipse">
            <a:avLst/>
          </a:prstGeom>
          <a:solidFill>
            <a:schemeClr val="accent5"/>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G</a:t>
            </a:r>
          </a:p>
        </p:txBody>
      </p:sp>
      <p:cxnSp>
        <p:nvCxnSpPr>
          <p:cNvPr id="72" name="Conector recto de flecha 71"/>
          <p:cNvCxnSpPr/>
          <p:nvPr/>
        </p:nvCxnSpPr>
        <p:spPr>
          <a:xfrm>
            <a:off x="2089340" y="4717026"/>
            <a:ext cx="0" cy="654650"/>
          </a:xfrm>
          <a:prstGeom prst="straightConnector1">
            <a:avLst/>
          </a:prstGeom>
          <a:ln w="3810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3" name="Conector recto de flecha 72"/>
          <p:cNvCxnSpPr>
            <a:stCxn id="70" idx="2"/>
            <a:endCxn id="71" idx="6"/>
          </p:cNvCxnSpPr>
          <p:nvPr/>
        </p:nvCxnSpPr>
        <p:spPr>
          <a:xfrm flipH="1">
            <a:off x="854012" y="5601538"/>
            <a:ext cx="993996" cy="0"/>
          </a:xfrm>
          <a:prstGeom prst="straightConnector1">
            <a:avLst/>
          </a:prstGeom>
          <a:ln w="3810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4" name="Conector recto de flecha 73"/>
          <p:cNvCxnSpPr>
            <a:stCxn id="71" idx="0"/>
          </p:cNvCxnSpPr>
          <p:nvPr/>
        </p:nvCxnSpPr>
        <p:spPr>
          <a:xfrm flipV="1">
            <a:off x="612682" y="4717026"/>
            <a:ext cx="0" cy="654650"/>
          </a:xfrm>
          <a:prstGeom prst="straightConnector1">
            <a:avLst/>
          </a:prstGeom>
          <a:ln w="3810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75" name="CuadroTexto 74"/>
          <p:cNvSpPr txBox="1"/>
          <p:nvPr/>
        </p:nvSpPr>
        <p:spPr>
          <a:xfrm>
            <a:off x="340753" y="4845943"/>
            <a:ext cx="354584" cy="369332"/>
          </a:xfrm>
          <a:prstGeom prst="rect">
            <a:avLst/>
          </a:prstGeom>
          <a:noFill/>
        </p:spPr>
        <p:txBody>
          <a:bodyPr wrap="none" rtlCol="0">
            <a:spAutoFit/>
          </a:bodyPr>
          <a:lstStyle/>
          <a:p>
            <a:r>
              <a:rPr lang="es-ES" sz="1600" b="1" dirty="0">
                <a:latin typeface="Roboto Slab" pitchFamily="2" charset="0"/>
                <a:ea typeface="Roboto Slab" pitchFamily="2" charset="0"/>
              </a:rPr>
              <a:t>1</a:t>
            </a:r>
            <a:r>
              <a:rPr lang="es-ES" dirty="0"/>
              <a:t> </a:t>
            </a:r>
          </a:p>
        </p:txBody>
      </p:sp>
      <p:sp>
        <p:nvSpPr>
          <p:cNvPr id="76" name="CuadroTexto 75"/>
          <p:cNvSpPr txBox="1"/>
          <p:nvPr/>
        </p:nvSpPr>
        <p:spPr>
          <a:xfrm>
            <a:off x="1229359" y="5290691"/>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4</a:t>
            </a:r>
          </a:p>
        </p:txBody>
      </p:sp>
      <p:sp>
        <p:nvSpPr>
          <p:cNvPr id="77" name="CuadroTexto 76"/>
          <p:cNvSpPr txBox="1"/>
          <p:nvPr/>
        </p:nvSpPr>
        <p:spPr>
          <a:xfrm>
            <a:off x="1848008" y="4904466"/>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7</a:t>
            </a:r>
          </a:p>
        </p:txBody>
      </p:sp>
      <p:sp>
        <p:nvSpPr>
          <p:cNvPr id="78" name="CuadroTexto 77"/>
          <p:cNvSpPr txBox="1"/>
          <p:nvPr/>
        </p:nvSpPr>
        <p:spPr>
          <a:xfrm>
            <a:off x="1220410" y="4732158"/>
            <a:ext cx="300082" cy="338554"/>
          </a:xfrm>
          <a:prstGeom prst="rect">
            <a:avLst/>
          </a:prstGeom>
          <a:noFill/>
        </p:spPr>
        <p:txBody>
          <a:bodyPr wrap="none" rtlCol="0">
            <a:spAutoFit/>
          </a:bodyPr>
          <a:lstStyle/>
          <a:p>
            <a:r>
              <a:rPr lang="es-ES" sz="1600" b="1" dirty="0">
                <a:latin typeface="Roboto Slab" pitchFamily="2" charset="0"/>
                <a:ea typeface="Roboto Slab" pitchFamily="2" charset="0"/>
              </a:rPr>
              <a:t>5</a:t>
            </a:r>
          </a:p>
        </p:txBody>
      </p:sp>
      <p:cxnSp>
        <p:nvCxnSpPr>
          <p:cNvPr id="79" name="Conector recto de flecha 78"/>
          <p:cNvCxnSpPr>
            <a:endCxn id="70" idx="1"/>
          </p:cNvCxnSpPr>
          <p:nvPr/>
        </p:nvCxnSpPr>
        <p:spPr>
          <a:xfrm>
            <a:off x="783329" y="4649701"/>
            <a:ext cx="1135365" cy="78930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0" name="Elipse 79"/>
          <p:cNvSpPr/>
          <p:nvPr/>
        </p:nvSpPr>
        <p:spPr>
          <a:xfrm>
            <a:off x="3338878" y="5371677"/>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I</a:t>
            </a:r>
          </a:p>
        </p:txBody>
      </p:sp>
      <p:cxnSp>
        <p:nvCxnSpPr>
          <p:cNvPr id="81" name="Conector recto de flecha 80"/>
          <p:cNvCxnSpPr>
            <a:endCxn id="80" idx="0"/>
          </p:cNvCxnSpPr>
          <p:nvPr/>
        </p:nvCxnSpPr>
        <p:spPr>
          <a:xfrm>
            <a:off x="3580210" y="4717026"/>
            <a:ext cx="0" cy="65465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2" name="Conector recto de flecha 81"/>
          <p:cNvCxnSpPr>
            <a:stCxn id="80" idx="2"/>
          </p:cNvCxnSpPr>
          <p:nvPr/>
        </p:nvCxnSpPr>
        <p:spPr>
          <a:xfrm flipH="1">
            <a:off x="2344882" y="5601538"/>
            <a:ext cx="993996" cy="0"/>
          </a:xfrm>
          <a:prstGeom prst="straightConnector1">
            <a:avLst/>
          </a:prstGeom>
          <a:ln w="3810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3" name="CuadroTexto 82"/>
          <p:cNvSpPr txBox="1"/>
          <p:nvPr/>
        </p:nvSpPr>
        <p:spPr>
          <a:xfrm>
            <a:off x="2720231" y="5290691"/>
            <a:ext cx="300283" cy="338554"/>
          </a:xfrm>
          <a:prstGeom prst="rect">
            <a:avLst/>
          </a:prstGeom>
          <a:noFill/>
        </p:spPr>
        <p:txBody>
          <a:bodyPr wrap="none" rtlCol="0">
            <a:spAutoFit/>
          </a:bodyPr>
          <a:lstStyle/>
          <a:p>
            <a:r>
              <a:rPr lang="es-ES" sz="1600" b="1" dirty="0">
                <a:latin typeface="Roboto Slab" pitchFamily="2" charset="0"/>
                <a:ea typeface="Roboto Slab" pitchFamily="2" charset="0"/>
              </a:rPr>
              <a:t>9</a:t>
            </a:r>
          </a:p>
        </p:txBody>
      </p:sp>
      <p:sp>
        <p:nvSpPr>
          <p:cNvPr id="84" name="CuadroTexto 83"/>
          <p:cNvSpPr txBox="1"/>
          <p:nvPr/>
        </p:nvSpPr>
        <p:spPr>
          <a:xfrm>
            <a:off x="3523203" y="4904466"/>
            <a:ext cx="412292" cy="338554"/>
          </a:xfrm>
          <a:prstGeom prst="rect">
            <a:avLst/>
          </a:prstGeom>
          <a:noFill/>
        </p:spPr>
        <p:txBody>
          <a:bodyPr wrap="none" rtlCol="0">
            <a:spAutoFit/>
          </a:bodyPr>
          <a:lstStyle/>
          <a:p>
            <a:r>
              <a:rPr lang="es-ES" sz="1600" b="1" dirty="0">
                <a:latin typeface="Roboto Slab" pitchFamily="2" charset="0"/>
                <a:ea typeface="Roboto Slab" pitchFamily="2" charset="0"/>
              </a:rPr>
              <a:t>10</a:t>
            </a:r>
          </a:p>
        </p:txBody>
      </p:sp>
      <p:cxnSp>
        <p:nvCxnSpPr>
          <p:cNvPr id="85" name="Conector recto de flecha 84"/>
          <p:cNvCxnSpPr>
            <a:endCxn id="80" idx="1"/>
          </p:cNvCxnSpPr>
          <p:nvPr/>
        </p:nvCxnSpPr>
        <p:spPr>
          <a:xfrm>
            <a:off x="2274199" y="4649701"/>
            <a:ext cx="1135365" cy="78930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6" name="CuadroTexto 85"/>
          <p:cNvSpPr txBox="1"/>
          <p:nvPr/>
        </p:nvSpPr>
        <p:spPr>
          <a:xfrm>
            <a:off x="2720230" y="4765817"/>
            <a:ext cx="412292" cy="338554"/>
          </a:xfrm>
          <a:prstGeom prst="rect">
            <a:avLst/>
          </a:prstGeom>
          <a:noFill/>
        </p:spPr>
        <p:txBody>
          <a:bodyPr wrap="none" rtlCol="0">
            <a:spAutoFit/>
          </a:bodyPr>
          <a:lstStyle/>
          <a:p>
            <a:r>
              <a:rPr lang="es-ES" sz="1600" b="1" dirty="0">
                <a:latin typeface="Roboto Slab" pitchFamily="2" charset="0"/>
                <a:ea typeface="Roboto Slab" pitchFamily="2" charset="0"/>
              </a:rPr>
              <a:t>17</a:t>
            </a:r>
          </a:p>
        </p:txBody>
      </p:sp>
      <p:sp>
        <p:nvSpPr>
          <p:cNvPr id="87" name="CuadroTexto 86"/>
          <p:cNvSpPr txBox="1"/>
          <p:nvPr/>
        </p:nvSpPr>
        <p:spPr>
          <a:xfrm>
            <a:off x="2853611" y="3627003"/>
            <a:ext cx="400944" cy="338554"/>
          </a:xfrm>
          <a:prstGeom prst="rect">
            <a:avLst/>
          </a:prstGeom>
          <a:noFill/>
        </p:spPr>
        <p:txBody>
          <a:bodyPr wrap="none" rtlCol="0">
            <a:spAutoFit/>
          </a:bodyPr>
          <a:lstStyle/>
          <a:p>
            <a:r>
              <a:rPr lang="es-ES" sz="1600" b="1" dirty="0">
                <a:latin typeface="Roboto Slab" pitchFamily="2" charset="0"/>
                <a:ea typeface="Roboto Slab" pitchFamily="2" charset="0"/>
              </a:rPr>
              <a:t>11</a:t>
            </a:r>
          </a:p>
        </p:txBody>
      </p:sp>
    </p:spTree>
    <p:extLst>
      <p:ext uri="{BB962C8B-B14F-4D97-AF65-F5344CB8AC3E}">
        <p14:creationId xmlns:p14="http://schemas.microsoft.com/office/powerpoint/2010/main" val="426620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Forma libre 119"/>
          <p:cNvSpPr/>
          <p:nvPr/>
        </p:nvSpPr>
        <p:spPr>
          <a:xfrm>
            <a:off x="5251668" y="2994106"/>
            <a:ext cx="3762568" cy="2945059"/>
          </a:xfrm>
          <a:custGeom>
            <a:avLst/>
            <a:gdLst>
              <a:gd name="connsiteX0" fmla="*/ 131906 w 3762568"/>
              <a:gd name="connsiteY0" fmla="*/ 162210 h 2945059"/>
              <a:gd name="connsiteX1" fmla="*/ 402139 w 3762568"/>
              <a:gd name="connsiteY1" fmla="*/ 13612 h 2945059"/>
              <a:gd name="connsiteX2" fmla="*/ 712906 w 3762568"/>
              <a:gd name="connsiteY2" fmla="*/ 135192 h 2945059"/>
              <a:gd name="connsiteX3" fmla="*/ 1023674 w 3762568"/>
              <a:gd name="connsiteY3" fmla="*/ 162210 h 2945059"/>
              <a:gd name="connsiteX4" fmla="*/ 1212837 w 3762568"/>
              <a:gd name="connsiteY4" fmla="*/ 103 h 2945059"/>
              <a:gd name="connsiteX5" fmla="*/ 1591163 w 3762568"/>
              <a:gd name="connsiteY5" fmla="*/ 189227 h 2945059"/>
              <a:gd name="connsiteX6" fmla="*/ 1915442 w 3762568"/>
              <a:gd name="connsiteY6" fmla="*/ 13612 h 2945059"/>
              <a:gd name="connsiteX7" fmla="*/ 2226210 w 3762568"/>
              <a:gd name="connsiteY7" fmla="*/ 162210 h 2945059"/>
              <a:gd name="connsiteX8" fmla="*/ 2388349 w 3762568"/>
              <a:gd name="connsiteY8" fmla="*/ 162210 h 2945059"/>
              <a:gd name="connsiteX9" fmla="*/ 2658582 w 3762568"/>
              <a:gd name="connsiteY9" fmla="*/ 27121 h 2945059"/>
              <a:gd name="connsiteX10" fmla="*/ 2969350 w 3762568"/>
              <a:gd name="connsiteY10" fmla="*/ 189227 h 2945059"/>
              <a:gd name="connsiteX11" fmla="*/ 3239582 w 3762568"/>
              <a:gd name="connsiteY11" fmla="*/ 54139 h 2945059"/>
              <a:gd name="connsiteX12" fmla="*/ 3698978 w 3762568"/>
              <a:gd name="connsiteY12" fmla="*/ 94665 h 2945059"/>
              <a:gd name="connsiteX13" fmla="*/ 3712490 w 3762568"/>
              <a:gd name="connsiteY13" fmla="*/ 567476 h 2945059"/>
              <a:gd name="connsiteX14" fmla="*/ 3266606 w 3762568"/>
              <a:gd name="connsiteY14" fmla="*/ 702564 h 2945059"/>
              <a:gd name="connsiteX15" fmla="*/ 2996373 w 3762568"/>
              <a:gd name="connsiteY15" fmla="*/ 459405 h 2945059"/>
              <a:gd name="connsiteX16" fmla="*/ 2293768 w 3762568"/>
              <a:gd name="connsiteY16" fmla="*/ 499931 h 2945059"/>
              <a:gd name="connsiteX17" fmla="*/ 2037047 w 3762568"/>
              <a:gd name="connsiteY17" fmla="*/ 783618 h 2945059"/>
              <a:gd name="connsiteX18" fmla="*/ 2091093 w 3762568"/>
              <a:gd name="connsiteY18" fmla="*/ 1161866 h 2945059"/>
              <a:gd name="connsiteX19" fmla="*/ 2455907 w 3762568"/>
              <a:gd name="connsiteY19" fmla="*/ 1256428 h 2945059"/>
              <a:gd name="connsiteX20" fmla="*/ 2726140 w 3762568"/>
              <a:gd name="connsiteY20" fmla="*/ 1121339 h 2945059"/>
              <a:gd name="connsiteX21" fmla="*/ 2955838 w 3762568"/>
              <a:gd name="connsiteY21" fmla="*/ 1310463 h 2945059"/>
              <a:gd name="connsiteX22" fmla="*/ 3307140 w 3762568"/>
              <a:gd name="connsiteY22" fmla="*/ 1107830 h 2945059"/>
              <a:gd name="connsiteX23" fmla="*/ 3712490 w 3762568"/>
              <a:gd name="connsiteY23" fmla="*/ 1229410 h 2945059"/>
              <a:gd name="connsiteX24" fmla="*/ 3685466 w 3762568"/>
              <a:gd name="connsiteY24" fmla="*/ 1742747 h 2945059"/>
              <a:gd name="connsiteX25" fmla="*/ 3266606 w 3762568"/>
              <a:gd name="connsiteY25" fmla="*/ 1769765 h 2945059"/>
              <a:gd name="connsiteX26" fmla="*/ 3009884 w 3762568"/>
              <a:gd name="connsiteY26" fmla="*/ 1634676 h 2945059"/>
              <a:gd name="connsiteX27" fmla="*/ 2334303 w 3762568"/>
              <a:gd name="connsiteY27" fmla="*/ 1621167 h 2945059"/>
              <a:gd name="connsiteX28" fmla="*/ 2037047 w 3762568"/>
              <a:gd name="connsiteY28" fmla="*/ 1918362 h 2945059"/>
              <a:gd name="connsiteX29" fmla="*/ 2212698 w 3762568"/>
              <a:gd name="connsiteY29" fmla="*/ 2337137 h 2945059"/>
              <a:gd name="connsiteX30" fmla="*/ 2469419 w 3762568"/>
              <a:gd name="connsiteY30" fmla="*/ 2404681 h 2945059"/>
              <a:gd name="connsiteX31" fmla="*/ 2699117 w 3762568"/>
              <a:gd name="connsiteY31" fmla="*/ 2337137 h 2945059"/>
              <a:gd name="connsiteX32" fmla="*/ 2996373 w 3762568"/>
              <a:gd name="connsiteY32" fmla="*/ 2377663 h 2945059"/>
              <a:gd name="connsiteX33" fmla="*/ 3334164 w 3762568"/>
              <a:gd name="connsiteY33" fmla="*/ 2242575 h 2945059"/>
              <a:gd name="connsiteX34" fmla="*/ 3712490 w 3762568"/>
              <a:gd name="connsiteY34" fmla="*/ 2350646 h 2945059"/>
              <a:gd name="connsiteX35" fmla="*/ 3698978 w 3762568"/>
              <a:gd name="connsiteY35" fmla="*/ 2742403 h 2945059"/>
              <a:gd name="connsiteX36" fmla="*/ 3374699 w 3762568"/>
              <a:gd name="connsiteY36" fmla="*/ 2945036 h 2945059"/>
              <a:gd name="connsiteX37" fmla="*/ 2928815 w 3762568"/>
              <a:gd name="connsiteY37" fmla="*/ 2755912 h 2945059"/>
              <a:gd name="connsiteX38" fmla="*/ 2361326 w 3762568"/>
              <a:gd name="connsiteY38" fmla="*/ 2769421 h 2945059"/>
              <a:gd name="connsiteX39" fmla="*/ 1996512 w 3762568"/>
              <a:gd name="connsiteY39" fmla="*/ 2931527 h 2945059"/>
              <a:gd name="connsiteX40" fmla="*/ 1645209 w 3762568"/>
              <a:gd name="connsiteY40" fmla="*/ 2891000 h 2945059"/>
              <a:gd name="connsiteX41" fmla="*/ 1429023 w 3762568"/>
              <a:gd name="connsiteY41" fmla="*/ 2782929 h 2945059"/>
              <a:gd name="connsiteX42" fmla="*/ 929092 w 3762568"/>
              <a:gd name="connsiteY42" fmla="*/ 2796438 h 2945059"/>
              <a:gd name="connsiteX43" fmla="*/ 523743 w 3762568"/>
              <a:gd name="connsiteY43" fmla="*/ 2904509 h 2945059"/>
              <a:gd name="connsiteX44" fmla="*/ 50836 w 3762568"/>
              <a:gd name="connsiteY44" fmla="*/ 2755912 h 2945059"/>
              <a:gd name="connsiteX45" fmla="*/ 23813 w 3762568"/>
              <a:gd name="connsiteY45" fmla="*/ 2391172 h 2945059"/>
              <a:gd name="connsiteX46" fmla="*/ 145418 w 3762568"/>
              <a:gd name="connsiteY46" fmla="*/ 2229066 h 2945059"/>
              <a:gd name="connsiteX47" fmla="*/ 185952 w 3762568"/>
              <a:gd name="connsiteY47" fmla="*/ 1796782 h 2945059"/>
              <a:gd name="connsiteX48" fmla="*/ 50836 w 3762568"/>
              <a:gd name="connsiteY48" fmla="*/ 1459061 h 2945059"/>
              <a:gd name="connsiteX49" fmla="*/ 375115 w 3762568"/>
              <a:gd name="connsiteY49" fmla="*/ 1134848 h 2945059"/>
              <a:gd name="connsiteX50" fmla="*/ 793976 w 3762568"/>
              <a:gd name="connsiteY50" fmla="*/ 1337481 h 2945059"/>
              <a:gd name="connsiteX51" fmla="*/ 753441 w 3762568"/>
              <a:gd name="connsiteY51" fmla="*/ 1648185 h 2945059"/>
              <a:gd name="connsiteX52" fmla="*/ 564278 w 3762568"/>
              <a:gd name="connsiteY52" fmla="*/ 1958889 h 2945059"/>
              <a:gd name="connsiteX53" fmla="*/ 550767 w 3762568"/>
              <a:gd name="connsiteY53" fmla="*/ 2269593 h 2945059"/>
              <a:gd name="connsiteX54" fmla="*/ 902069 w 3762568"/>
              <a:gd name="connsiteY54" fmla="*/ 2404681 h 2945059"/>
              <a:gd name="connsiteX55" fmla="*/ 1185814 w 3762568"/>
              <a:gd name="connsiteY55" fmla="*/ 2256084 h 2945059"/>
              <a:gd name="connsiteX56" fmla="*/ 1496581 w 3762568"/>
              <a:gd name="connsiteY56" fmla="*/ 2418190 h 2945059"/>
              <a:gd name="connsiteX57" fmla="*/ 1685744 w 3762568"/>
              <a:gd name="connsiteY57" fmla="*/ 2269593 h 2945059"/>
              <a:gd name="connsiteX58" fmla="*/ 1672232 w 3762568"/>
              <a:gd name="connsiteY58" fmla="*/ 1931871 h 2945059"/>
              <a:gd name="connsiteX59" fmla="*/ 1537116 w 3762568"/>
              <a:gd name="connsiteY59" fmla="*/ 1675203 h 2945059"/>
              <a:gd name="connsiteX60" fmla="*/ 1537116 w 3762568"/>
              <a:gd name="connsiteY60" fmla="*/ 1350990 h 2945059"/>
              <a:gd name="connsiteX61" fmla="*/ 1739791 w 3762568"/>
              <a:gd name="connsiteY61" fmla="*/ 1107830 h 2945059"/>
              <a:gd name="connsiteX62" fmla="*/ 1645209 w 3762568"/>
              <a:gd name="connsiteY62" fmla="*/ 918706 h 2945059"/>
              <a:gd name="connsiteX63" fmla="*/ 1699256 w 3762568"/>
              <a:gd name="connsiteY63" fmla="*/ 675547 h 2945059"/>
              <a:gd name="connsiteX64" fmla="*/ 1402000 w 3762568"/>
              <a:gd name="connsiteY64" fmla="*/ 540458 h 2945059"/>
              <a:gd name="connsiteX65" fmla="*/ 766953 w 3762568"/>
              <a:gd name="connsiteY65" fmla="*/ 594493 h 2945059"/>
              <a:gd name="connsiteX66" fmla="*/ 348092 w 3762568"/>
              <a:gd name="connsiteY66" fmla="*/ 702564 h 2945059"/>
              <a:gd name="connsiteX67" fmla="*/ 64348 w 3762568"/>
              <a:gd name="connsiteY67" fmla="*/ 459405 h 2945059"/>
              <a:gd name="connsiteX68" fmla="*/ 131906 w 3762568"/>
              <a:gd name="connsiteY68" fmla="*/ 162210 h 29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62568" h="2945059">
                <a:moveTo>
                  <a:pt x="131906" y="162210"/>
                </a:moveTo>
                <a:cubicBezTo>
                  <a:pt x="188204" y="87911"/>
                  <a:pt x="305306" y="18115"/>
                  <a:pt x="402139" y="13612"/>
                </a:cubicBezTo>
                <a:cubicBezTo>
                  <a:pt x="498972" y="9109"/>
                  <a:pt x="609317" y="110426"/>
                  <a:pt x="712906" y="135192"/>
                </a:cubicBezTo>
                <a:cubicBezTo>
                  <a:pt x="816495" y="159958"/>
                  <a:pt x="940352" y="184725"/>
                  <a:pt x="1023674" y="162210"/>
                </a:cubicBezTo>
                <a:cubicBezTo>
                  <a:pt x="1106996" y="139695"/>
                  <a:pt x="1118256" y="-4400"/>
                  <a:pt x="1212837" y="103"/>
                </a:cubicBezTo>
                <a:cubicBezTo>
                  <a:pt x="1307418" y="4606"/>
                  <a:pt x="1474062" y="186976"/>
                  <a:pt x="1591163" y="189227"/>
                </a:cubicBezTo>
                <a:cubicBezTo>
                  <a:pt x="1708264" y="191479"/>
                  <a:pt x="1809601" y="18115"/>
                  <a:pt x="1915442" y="13612"/>
                </a:cubicBezTo>
                <a:cubicBezTo>
                  <a:pt x="2021283" y="9109"/>
                  <a:pt x="2147392" y="137444"/>
                  <a:pt x="2226210" y="162210"/>
                </a:cubicBezTo>
                <a:cubicBezTo>
                  <a:pt x="2305028" y="186976"/>
                  <a:pt x="2316287" y="184725"/>
                  <a:pt x="2388349" y="162210"/>
                </a:cubicBezTo>
                <a:cubicBezTo>
                  <a:pt x="2460411" y="139695"/>
                  <a:pt x="2561749" y="22618"/>
                  <a:pt x="2658582" y="27121"/>
                </a:cubicBezTo>
                <a:cubicBezTo>
                  <a:pt x="2755415" y="31624"/>
                  <a:pt x="2872517" y="184724"/>
                  <a:pt x="2969350" y="189227"/>
                </a:cubicBezTo>
                <a:cubicBezTo>
                  <a:pt x="3066183" y="193730"/>
                  <a:pt x="3117977" y="69899"/>
                  <a:pt x="3239582" y="54139"/>
                </a:cubicBezTo>
                <a:cubicBezTo>
                  <a:pt x="3361187" y="38379"/>
                  <a:pt x="3620160" y="9109"/>
                  <a:pt x="3698978" y="94665"/>
                </a:cubicBezTo>
                <a:cubicBezTo>
                  <a:pt x="3777796" y="180221"/>
                  <a:pt x="3784552" y="466160"/>
                  <a:pt x="3712490" y="567476"/>
                </a:cubicBezTo>
                <a:cubicBezTo>
                  <a:pt x="3640428" y="668792"/>
                  <a:pt x="3385959" y="720576"/>
                  <a:pt x="3266606" y="702564"/>
                </a:cubicBezTo>
                <a:cubicBezTo>
                  <a:pt x="3147253" y="684552"/>
                  <a:pt x="3158513" y="493177"/>
                  <a:pt x="2996373" y="459405"/>
                </a:cubicBezTo>
                <a:cubicBezTo>
                  <a:pt x="2834233" y="425633"/>
                  <a:pt x="2453656" y="445896"/>
                  <a:pt x="2293768" y="499931"/>
                </a:cubicBezTo>
                <a:cubicBezTo>
                  <a:pt x="2133880" y="553966"/>
                  <a:pt x="2070826" y="673296"/>
                  <a:pt x="2037047" y="783618"/>
                </a:cubicBezTo>
                <a:cubicBezTo>
                  <a:pt x="2003268" y="893941"/>
                  <a:pt x="2021283" y="1083064"/>
                  <a:pt x="2091093" y="1161866"/>
                </a:cubicBezTo>
                <a:cubicBezTo>
                  <a:pt x="2160903" y="1240668"/>
                  <a:pt x="2350066" y="1263182"/>
                  <a:pt x="2455907" y="1256428"/>
                </a:cubicBezTo>
                <a:cubicBezTo>
                  <a:pt x="2561748" y="1249674"/>
                  <a:pt x="2642818" y="1112333"/>
                  <a:pt x="2726140" y="1121339"/>
                </a:cubicBezTo>
                <a:cubicBezTo>
                  <a:pt x="2809462" y="1130345"/>
                  <a:pt x="2859005" y="1312714"/>
                  <a:pt x="2955838" y="1310463"/>
                </a:cubicBezTo>
                <a:cubicBezTo>
                  <a:pt x="3052671" y="1308212"/>
                  <a:pt x="3181031" y="1121339"/>
                  <a:pt x="3307140" y="1107830"/>
                </a:cubicBezTo>
                <a:cubicBezTo>
                  <a:pt x="3433249" y="1094321"/>
                  <a:pt x="3649436" y="1123591"/>
                  <a:pt x="3712490" y="1229410"/>
                </a:cubicBezTo>
                <a:cubicBezTo>
                  <a:pt x="3775544" y="1335229"/>
                  <a:pt x="3759780" y="1652688"/>
                  <a:pt x="3685466" y="1742747"/>
                </a:cubicBezTo>
                <a:cubicBezTo>
                  <a:pt x="3611152" y="1832806"/>
                  <a:pt x="3379203" y="1787777"/>
                  <a:pt x="3266606" y="1769765"/>
                </a:cubicBezTo>
                <a:cubicBezTo>
                  <a:pt x="3154009" y="1751753"/>
                  <a:pt x="3165268" y="1659442"/>
                  <a:pt x="3009884" y="1634676"/>
                </a:cubicBezTo>
                <a:cubicBezTo>
                  <a:pt x="2854500" y="1609910"/>
                  <a:pt x="2496442" y="1573886"/>
                  <a:pt x="2334303" y="1621167"/>
                </a:cubicBezTo>
                <a:cubicBezTo>
                  <a:pt x="2172164" y="1668448"/>
                  <a:pt x="2057314" y="1799034"/>
                  <a:pt x="2037047" y="1918362"/>
                </a:cubicBezTo>
                <a:cubicBezTo>
                  <a:pt x="2016780" y="2037690"/>
                  <a:pt x="2140636" y="2256084"/>
                  <a:pt x="2212698" y="2337137"/>
                </a:cubicBezTo>
                <a:cubicBezTo>
                  <a:pt x="2284760" y="2418190"/>
                  <a:pt x="2388349" y="2404681"/>
                  <a:pt x="2469419" y="2404681"/>
                </a:cubicBezTo>
                <a:cubicBezTo>
                  <a:pt x="2550489" y="2404681"/>
                  <a:pt x="2611291" y="2341640"/>
                  <a:pt x="2699117" y="2337137"/>
                </a:cubicBezTo>
                <a:cubicBezTo>
                  <a:pt x="2786943" y="2332634"/>
                  <a:pt x="2890532" y="2393423"/>
                  <a:pt x="2996373" y="2377663"/>
                </a:cubicBezTo>
                <a:cubicBezTo>
                  <a:pt x="3102214" y="2361903"/>
                  <a:pt x="3214811" y="2247078"/>
                  <a:pt x="3334164" y="2242575"/>
                </a:cubicBezTo>
                <a:cubicBezTo>
                  <a:pt x="3453517" y="2238072"/>
                  <a:pt x="3651688" y="2267341"/>
                  <a:pt x="3712490" y="2350646"/>
                </a:cubicBezTo>
                <a:cubicBezTo>
                  <a:pt x="3773292" y="2433951"/>
                  <a:pt x="3755276" y="2643338"/>
                  <a:pt x="3698978" y="2742403"/>
                </a:cubicBezTo>
                <a:cubicBezTo>
                  <a:pt x="3642680" y="2841468"/>
                  <a:pt x="3503059" y="2942785"/>
                  <a:pt x="3374699" y="2945036"/>
                </a:cubicBezTo>
                <a:cubicBezTo>
                  <a:pt x="3246339" y="2947287"/>
                  <a:pt x="3097710" y="2785181"/>
                  <a:pt x="2928815" y="2755912"/>
                </a:cubicBezTo>
                <a:cubicBezTo>
                  <a:pt x="2759920" y="2726643"/>
                  <a:pt x="2516710" y="2740152"/>
                  <a:pt x="2361326" y="2769421"/>
                </a:cubicBezTo>
                <a:cubicBezTo>
                  <a:pt x="2205942" y="2798690"/>
                  <a:pt x="2115865" y="2911264"/>
                  <a:pt x="1996512" y="2931527"/>
                </a:cubicBezTo>
                <a:cubicBezTo>
                  <a:pt x="1877159" y="2951790"/>
                  <a:pt x="1739790" y="2915766"/>
                  <a:pt x="1645209" y="2891000"/>
                </a:cubicBezTo>
                <a:cubicBezTo>
                  <a:pt x="1550628" y="2866234"/>
                  <a:pt x="1548376" y="2798689"/>
                  <a:pt x="1429023" y="2782929"/>
                </a:cubicBezTo>
                <a:cubicBezTo>
                  <a:pt x="1309670" y="2767169"/>
                  <a:pt x="1079972" y="2776175"/>
                  <a:pt x="929092" y="2796438"/>
                </a:cubicBezTo>
                <a:cubicBezTo>
                  <a:pt x="778212" y="2816701"/>
                  <a:pt x="670119" y="2911263"/>
                  <a:pt x="523743" y="2904509"/>
                </a:cubicBezTo>
                <a:cubicBezTo>
                  <a:pt x="377367" y="2897755"/>
                  <a:pt x="134158" y="2841468"/>
                  <a:pt x="50836" y="2755912"/>
                </a:cubicBezTo>
                <a:cubicBezTo>
                  <a:pt x="-32486" y="2670356"/>
                  <a:pt x="8049" y="2478980"/>
                  <a:pt x="23813" y="2391172"/>
                </a:cubicBezTo>
                <a:cubicBezTo>
                  <a:pt x="39577" y="2303364"/>
                  <a:pt x="118395" y="2328131"/>
                  <a:pt x="145418" y="2229066"/>
                </a:cubicBezTo>
                <a:cubicBezTo>
                  <a:pt x="172441" y="2130001"/>
                  <a:pt x="201716" y="1925116"/>
                  <a:pt x="185952" y="1796782"/>
                </a:cubicBezTo>
                <a:cubicBezTo>
                  <a:pt x="170188" y="1668448"/>
                  <a:pt x="19309" y="1569383"/>
                  <a:pt x="50836" y="1459061"/>
                </a:cubicBezTo>
                <a:cubicBezTo>
                  <a:pt x="82363" y="1348739"/>
                  <a:pt x="251258" y="1155111"/>
                  <a:pt x="375115" y="1134848"/>
                </a:cubicBezTo>
                <a:cubicBezTo>
                  <a:pt x="498972" y="1114585"/>
                  <a:pt x="730922" y="1251925"/>
                  <a:pt x="793976" y="1337481"/>
                </a:cubicBezTo>
                <a:cubicBezTo>
                  <a:pt x="857030" y="1423037"/>
                  <a:pt x="791724" y="1544617"/>
                  <a:pt x="753441" y="1648185"/>
                </a:cubicBezTo>
                <a:cubicBezTo>
                  <a:pt x="715158" y="1751753"/>
                  <a:pt x="598057" y="1855321"/>
                  <a:pt x="564278" y="1958889"/>
                </a:cubicBezTo>
                <a:cubicBezTo>
                  <a:pt x="530499" y="2062457"/>
                  <a:pt x="494469" y="2195294"/>
                  <a:pt x="550767" y="2269593"/>
                </a:cubicBezTo>
                <a:cubicBezTo>
                  <a:pt x="607065" y="2343892"/>
                  <a:pt x="796228" y="2406932"/>
                  <a:pt x="902069" y="2404681"/>
                </a:cubicBezTo>
                <a:cubicBezTo>
                  <a:pt x="1007910" y="2402430"/>
                  <a:pt x="1086729" y="2253833"/>
                  <a:pt x="1185814" y="2256084"/>
                </a:cubicBezTo>
                <a:cubicBezTo>
                  <a:pt x="1284899" y="2258335"/>
                  <a:pt x="1413259" y="2415939"/>
                  <a:pt x="1496581" y="2418190"/>
                </a:cubicBezTo>
                <a:cubicBezTo>
                  <a:pt x="1579903" y="2420442"/>
                  <a:pt x="1656469" y="2350646"/>
                  <a:pt x="1685744" y="2269593"/>
                </a:cubicBezTo>
                <a:cubicBezTo>
                  <a:pt x="1715019" y="2188540"/>
                  <a:pt x="1697003" y="2030936"/>
                  <a:pt x="1672232" y="1931871"/>
                </a:cubicBezTo>
                <a:cubicBezTo>
                  <a:pt x="1647461" y="1832806"/>
                  <a:pt x="1559635" y="1772016"/>
                  <a:pt x="1537116" y="1675203"/>
                </a:cubicBezTo>
                <a:cubicBezTo>
                  <a:pt x="1514597" y="1578390"/>
                  <a:pt x="1503337" y="1445552"/>
                  <a:pt x="1537116" y="1350990"/>
                </a:cubicBezTo>
                <a:cubicBezTo>
                  <a:pt x="1570895" y="1256428"/>
                  <a:pt x="1721776" y="1179877"/>
                  <a:pt x="1739791" y="1107830"/>
                </a:cubicBezTo>
                <a:cubicBezTo>
                  <a:pt x="1757807" y="1035783"/>
                  <a:pt x="1651965" y="990753"/>
                  <a:pt x="1645209" y="918706"/>
                </a:cubicBezTo>
                <a:cubicBezTo>
                  <a:pt x="1638453" y="846659"/>
                  <a:pt x="1739791" y="738588"/>
                  <a:pt x="1699256" y="675547"/>
                </a:cubicBezTo>
                <a:cubicBezTo>
                  <a:pt x="1658721" y="612506"/>
                  <a:pt x="1557384" y="553967"/>
                  <a:pt x="1402000" y="540458"/>
                </a:cubicBezTo>
                <a:cubicBezTo>
                  <a:pt x="1246616" y="526949"/>
                  <a:pt x="942604" y="567475"/>
                  <a:pt x="766953" y="594493"/>
                </a:cubicBezTo>
                <a:cubicBezTo>
                  <a:pt x="591302" y="621511"/>
                  <a:pt x="465193" y="725079"/>
                  <a:pt x="348092" y="702564"/>
                </a:cubicBezTo>
                <a:cubicBezTo>
                  <a:pt x="230991" y="680049"/>
                  <a:pt x="98127" y="542710"/>
                  <a:pt x="64348" y="459405"/>
                </a:cubicBezTo>
                <a:cubicBezTo>
                  <a:pt x="30569" y="376100"/>
                  <a:pt x="75608" y="236509"/>
                  <a:pt x="131906" y="162210"/>
                </a:cubicBezTo>
                <a:close/>
              </a:path>
            </a:pathLst>
          </a:custGeom>
          <a:solidFill>
            <a:srgbClr val="DAEDEF"/>
          </a:solidFill>
          <a:ln>
            <a:solidFill>
              <a:srgbClr val="3C8C93"/>
            </a:solid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2" name="Rectángulo 1"/>
          <p:cNvSpPr/>
          <p:nvPr/>
        </p:nvSpPr>
        <p:spPr>
          <a:xfrm>
            <a:off x="0" y="906273"/>
            <a:ext cx="9144000" cy="523220"/>
          </a:xfrm>
          <a:prstGeom prst="rect">
            <a:avLst/>
          </a:prstGeom>
        </p:spPr>
        <p:txBody>
          <a:bodyPr wrap="square">
            <a:spAutoFit/>
          </a:bodyPr>
          <a:lstStyle/>
          <a:p>
            <a:pPr algn="ctr"/>
            <a:r>
              <a:rPr lang="en-GB" sz="2800" b="1" dirty="0">
                <a:latin typeface="Roboto Slab" pitchFamily="2" charset="0"/>
                <a:ea typeface="Roboto Slab" pitchFamily="2" charset="0"/>
              </a:rPr>
              <a:t>Minimum Spanning Tree (MST)</a:t>
            </a:r>
          </a:p>
        </p:txBody>
      </p:sp>
      <p:sp>
        <p:nvSpPr>
          <p:cNvPr id="3" name="Rectángulo 2"/>
          <p:cNvSpPr/>
          <p:nvPr/>
        </p:nvSpPr>
        <p:spPr>
          <a:xfrm>
            <a:off x="278030" y="2177135"/>
            <a:ext cx="1697901" cy="830997"/>
          </a:xfrm>
          <a:prstGeom prst="rect">
            <a:avLst/>
          </a:prstGeom>
        </p:spPr>
        <p:txBody>
          <a:bodyPr wrap="none">
            <a:spAutoFit/>
          </a:bodyPr>
          <a:lstStyle/>
          <a:p>
            <a:pPr algn="ctr"/>
            <a:r>
              <a:rPr lang="en-GB" sz="2400" b="1" dirty="0">
                <a:latin typeface="Roboto Slab" pitchFamily="2" charset="0"/>
                <a:ea typeface="Roboto Slab" pitchFamily="2" charset="0"/>
              </a:rPr>
              <a:t>Prim’s</a:t>
            </a:r>
          </a:p>
          <a:p>
            <a:pPr algn="ctr"/>
            <a:r>
              <a:rPr lang="en-GB" sz="2400" b="1" dirty="0">
                <a:latin typeface="Roboto Slab" pitchFamily="2" charset="0"/>
                <a:ea typeface="Roboto Slab" pitchFamily="2" charset="0"/>
              </a:rPr>
              <a:t>Algorithm</a:t>
            </a:r>
            <a:endParaRPr lang="es-ES" sz="2400" dirty="0"/>
          </a:p>
        </p:txBody>
      </p:sp>
      <p:sp>
        <p:nvSpPr>
          <p:cNvPr id="45" name="Rectángulo 44"/>
          <p:cNvSpPr/>
          <p:nvPr/>
        </p:nvSpPr>
        <p:spPr>
          <a:xfrm>
            <a:off x="7118690" y="2177135"/>
            <a:ext cx="1697901" cy="830997"/>
          </a:xfrm>
          <a:prstGeom prst="rect">
            <a:avLst/>
          </a:prstGeom>
        </p:spPr>
        <p:txBody>
          <a:bodyPr wrap="none">
            <a:spAutoFit/>
          </a:bodyPr>
          <a:lstStyle/>
          <a:p>
            <a:pPr algn="ctr"/>
            <a:r>
              <a:rPr lang="en-GB" sz="2400" b="1" dirty="0" err="1">
                <a:latin typeface="Roboto Slab" pitchFamily="2" charset="0"/>
                <a:ea typeface="Roboto Slab" pitchFamily="2" charset="0"/>
              </a:rPr>
              <a:t>Kruskal’s</a:t>
            </a:r>
            <a:endParaRPr lang="en-GB" sz="2400" b="1" dirty="0">
              <a:latin typeface="Roboto Slab" pitchFamily="2" charset="0"/>
              <a:ea typeface="Roboto Slab" pitchFamily="2" charset="0"/>
            </a:endParaRPr>
          </a:p>
          <a:p>
            <a:pPr algn="ctr"/>
            <a:r>
              <a:rPr lang="en-GB" sz="2400" b="1" dirty="0">
                <a:latin typeface="Roboto Slab" pitchFamily="2" charset="0"/>
                <a:ea typeface="Roboto Slab" pitchFamily="2" charset="0"/>
              </a:rPr>
              <a:t>Algorithm</a:t>
            </a:r>
            <a:endParaRPr lang="es-ES" sz="2400" dirty="0"/>
          </a:p>
        </p:txBody>
      </p:sp>
      <p:sp>
        <p:nvSpPr>
          <p:cNvPr id="4" name="Rectángulo 3"/>
          <p:cNvSpPr/>
          <p:nvPr/>
        </p:nvSpPr>
        <p:spPr bwMode="auto">
          <a:xfrm>
            <a:off x="1067420" y="1654274"/>
            <a:ext cx="7053075" cy="175615"/>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8" name="Flecha abajo 7"/>
          <p:cNvSpPr/>
          <p:nvPr/>
        </p:nvSpPr>
        <p:spPr bwMode="auto">
          <a:xfrm>
            <a:off x="918792" y="1654274"/>
            <a:ext cx="297255" cy="522861"/>
          </a:xfrm>
          <a:prstGeom prst="downArrow">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46" name="Flecha abajo 45"/>
          <p:cNvSpPr/>
          <p:nvPr/>
        </p:nvSpPr>
        <p:spPr bwMode="auto">
          <a:xfrm>
            <a:off x="7971867" y="1654274"/>
            <a:ext cx="297255" cy="522861"/>
          </a:xfrm>
          <a:prstGeom prst="downArrow">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55" name="CuadroTexto 54"/>
          <p:cNvSpPr txBox="1"/>
          <p:nvPr/>
        </p:nvSpPr>
        <p:spPr>
          <a:xfrm>
            <a:off x="1312565" y="3008131"/>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2</a:t>
            </a:r>
          </a:p>
        </p:txBody>
      </p:sp>
      <p:sp>
        <p:nvSpPr>
          <p:cNvPr id="47" name="Elipse 46"/>
          <p:cNvSpPr/>
          <p:nvPr/>
        </p:nvSpPr>
        <p:spPr>
          <a:xfrm>
            <a:off x="1885526" y="4237261"/>
            <a:ext cx="482662" cy="459723"/>
          </a:xfrm>
          <a:prstGeom prst="ellipse">
            <a:avLst/>
          </a:prstGeom>
          <a:solidFill>
            <a:schemeClr val="accent5"/>
          </a:solidFill>
          <a:ln w="38100" cmpd="sng">
            <a:solidFill>
              <a:srgbClr val="000000"/>
            </a:solidFill>
            <a:prstDash val="solid"/>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E</a:t>
            </a:r>
          </a:p>
        </p:txBody>
      </p:sp>
      <p:sp>
        <p:nvSpPr>
          <p:cNvPr id="48" name="Elipse 47"/>
          <p:cNvSpPr/>
          <p:nvPr/>
        </p:nvSpPr>
        <p:spPr>
          <a:xfrm>
            <a:off x="1885526" y="3122888"/>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B</a:t>
            </a:r>
          </a:p>
        </p:txBody>
      </p:sp>
      <p:sp>
        <p:nvSpPr>
          <p:cNvPr id="49" name="Elipse 48"/>
          <p:cNvSpPr/>
          <p:nvPr/>
        </p:nvSpPr>
        <p:spPr>
          <a:xfrm>
            <a:off x="408868" y="4237261"/>
            <a:ext cx="482662" cy="459723"/>
          </a:xfrm>
          <a:prstGeom prst="ellipse">
            <a:avLst/>
          </a:prstGeom>
          <a:solidFill>
            <a:schemeClr val="accent5"/>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D</a:t>
            </a:r>
          </a:p>
        </p:txBody>
      </p:sp>
      <p:sp>
        <p:nvSpPr>
          <p:cNvPr id="50" name="Elipse 49"/>
          <p:cNvSpPr/>
          <p:nvPr/>
        </p:nvSpPr>
        <p:spPr>
          <a:xfrm>
            <a:off x="408868" y="3122888"/>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A</a:t>
            </a:r>
          </a:p>
        </p:txBody>
      </p:sp>
      <p:cxnSp>
        <p:nvCxnSpPr>
          <p:cNvPr id="51" name="Conector recto de flecha 50"/>
          <p:cNvCxnSpPr>
            <a:stCxn id="50" idx="6"/>
            <a:endCxn id="48" idx="2"/>
          </p:cNvCxnSpPr>
          <p:nvPr/>
        </p:nvCxnSpPr>
        <p:spPr>
          <a:xfrm>
            <a:off x="891530" y="3352749"/>
            <a:ext cx="993996" cy="0"/>
          </a:xfrm>
          <a:prstGeom prst="straightConnector1">
            <a:avLst/>
          </a:prstGeom>
          <a:ln w="571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52" name="Conector recto de flecha 51"/>
          <p:cNvCxnSpPr/>
          <p:nvPr/>
        </p:nvCxnSpPr>
        <p:spPr>
          <a:xfrm>
            <a:off x="2126858" y="3582610"/>
            <a:ext cx="0" cy="654650"/>
          </a:xfrm>
          <a:prstGeom prst="straightConnector1">
            <a:avLst/>
          </a:prstGeom>
          <a:ln w="5715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53" name="Conector recto de flecha 52"/>
          <p:cNvCxnSpPr>
            <a:stCxn id="47" idx="2"/>
            <a:endCxn id="49" idx="6"/>
          </p:cNvCxnSpPr>
          <p:nvPr/>
        </p:nvCxnSpPr>
        <p:spPr>
          <a:xfrm flipH="1">
            <a:off x="891530" y="4467122"/>
            <a:ext cx="993996" cy="0"/>
          </a:xfrm>
          <a:prstGeom prst="straightConnector1">
            <a:avLst/>
          </a:prstGeom>
          <a:ln w="19050" cmpd="sng">
            <a:solidFill>
              <a:schemeClr val="bg1">
                <a:lumMod val="5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49" idx="0"/>
            <a:endCxn id="50" idx="4"/>
          </p:cNvCxnSpPr>
          <p:nvPr/>
        </p:nvCxnSpPr>
        <p:spPr>
          <a:xfrm flipV="1">
            <a:off x="650200" y="3582610"/>
            <a:ext cx="0" cy="654650"/>
          </a:xfrm>
          <a:prstGeom prst="straightConnector1">
            <a:avLst/>
          </a:prstGeom>
          <a:ln w="19050" cmpd="sng">
            <a:solidFill>
              <a:schemeClr val="bg1">
                <a:lumMod val="50000"/>
              </a:schemeClr>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56" name="CuadroTexto 55"/>
          <p:cNvSpPr txBox="1"/>
          <p:nvPr/>
        </p:nvSpPr>
        <p:spPr>
          <a:xfrm>
            <a:off x="286109" y="3711528"/>
            <a:ext cx="468398" cy="369332"/>
          </a:xfrm>
          <a:prstGeom prst="rect">
            <a:avLst/>
          </a:prstGeom>
          <a:noFill/>
          <a:ln>
            <a:noFill/>
          </a:ln>
        </p:spPr>
        <p:txBody>
          <a:bodyPr wrap="none" rtlCol="0">
            <a:spAutoFit/>
          </a:bodyPr>
          <a:lstStyle/>
          <a:p>
            <a:r>
              <a:rPr lang="es-ES" sz="1600" b="1" dirty="0">
                <a:solidFill>
                  <a:schemeClr val="tx1">
                    <a:lumMod val="50000"/>
                    <a:lumOff val="50000"/>
                  </a:schemeClr>
                </a:solidFill>
                <a:latin typeface="Roboto Slab" pitchFamily="2" charset="0"/>
                <a:ea typeface="Roboto Slab" pitchFamily="2" charset="0"/>
              </a:rPr>
              <a:t>10</a:t>
            </a:r>
            <a:r>
              <a:rPr lang="es-ES" dirty="0">
                <a:solidFill>
                  <a:schemeClr val="tx1">
                    <a:lumMod val="50000"/>
                    <a:lumOff val="50000"/>
                  </a:schemeClr>
                </a:solidFill>
              </a:rPr>
              <a:t> </a:t>
            </a:r>
          </a:p>
        </p:txBody>
      </p:sp>
      <p:sp>
        <p:nvSpPr>
          <p:cNvPr id="57" name="CuadroTexto 56"/>
          <p:cNvSpPr txBox="1"/>
          <p:nvPr/>
        </p:nvSpPr>
        <p:spPr>
          <a:xfrm>
            <a:off x="1266878" y="4156275"/>
            <a:ext cx="298480" cy="338554"/>
          </a:xfrm>
          <a:prstGeom prst="rect">
            <a:avLst/>
          </a:prstGeom>
          <a:noFill/>
        </p:spPr>
        <p:txBody>
          <a:bodyPr wrap="none" rtlCol="0">
            <a:spAutoFit/>
          </a:bodyPr>
          <a:lstStyle/>
          <a:p>
            <a:r>
              <a:rPr lang="es-ES" sz="1600" b="1" dirty="0">
                <a:solidFill>
                  <a:schemeClr val="tx1">
                    <a:lumMod val="50000"/>
                    <a:lumOff val="50000"/>
                  </a:schemeClr>
                </a:solidFill>
                <a:latin typeface="Roboto Slab" pitchFamily="2" charset="0"/>
                <a:ea typeface="Roboto Slab" pitchFamily="2" charset="0"/>
              </a:rPr>
              <a:t>8</a:t>
            </a:r>
          </a:p>
        </p:txBody>
      </p:sp>
      <p:sp>
        <p:nvSpPr>
          <p:cNvPr id="58" name="CuadroTexto 57"/>
          <p:cNvSpPr txBox="1"/>
          <p:nvPr/>
        </p:nvSpPr>
        <p:spPr>
          <a:xfrm>
            <a:off x="1885526" y="3770051"/>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6</a:t>
            </a:r>
          </a:p>
        </p:txBody>
      </p:sp>
      <p:sp>
        <p:nvSpPr>
          <p:cNvPr id="59" name="CuadroTexto 58"/>
          <p:cNvSpPr txBox="1"/>
          <p:nvPr/>
        </p:nvSpPr>
        <p:spPr>
          <a:xfrm>
            <a:off x="1217392" y="3597742"/>
            <a:ext cx="412292" cy="338554"/>
          </a:xfrm>
          <a:prstGeom prst="rect">
            <a:avLst/>
          </a:prstGeom>
          <a:noFill/>
        </p:spPr>
        <p:txBody>
          <a:bodyPr wrap="none" rtlCol="0">
            <a:spAutoFit/>
          </a:bodyPr>
          <a:lstStyle/>
          <a:p>
            <a:r>
              <a:rPr lang="es-ES" sz="1600" b="1" dirty="0">
                <a:solidFill>
                  <a:schemeClr val="tx1">
                    <a:lumMod val="50000"/>
                    <a:lumOff val="50000"/>
                  </a:schemeClr>
                </a:solidFill>
                <a:latin typeface="Roboto Slab" pitchFamily="2" charset="0"/>
                <a:ea typeface="Roboto Slab" pitchFamily="2" charset="0"/>
              </a:rPr>
              <a:t>15</a:t>
            </a:r>
          </a:p>
        </p:txBody>
      </p:sp>
      <p:cxnSp>
        <p:nvCxnSpPr>
          <p:cNvPr id="60" name="Conector recto de flecha 59"/>
          <p:cNvCxnSpPr>
            <a:stCxn id="50" idx="5"/>
            <a:endCxn id="47" idx="1"/>
          </p:cNvCxnSpPr>
          <p:nvPr/>
        </p:nvCxnSpPr>
        <p:spPr>
          <a:xfrm>
            <a:off x="820847" y="3515285"/>
            <a:ext cx="1135365" cy="789300"/>
          </a:xfrm>
          <a:prstGeom prst="straightConnector1">
            <a:avLst/>
          </a:prstGeom>
          <a:ln w="19050" cmpd="sng">
            <a:solidFill>
              <a:schemeClr val="bg1">
                <a:lumMod val="50000"/>
              </a:schemeClr>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61" name="Elipse 60"/>
          <p:cNvSpPr/>
          <p:nvPr/>
        </p:nvSpPr>
        <p:spPr>
          <a:xfrm>
            <a:off x="3376397" y="4237261"/>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F</a:t>
            </a:r>
          </a:p>
        </p:txBody>
      </p:sp>
      <p:sp>
        <p:nvSpPr>
          <p:cNvPr id="62" name="Elipse 61"/>
          <p:cNvSpPr/>
          <p:nvPr/>
        </p:nvSpPr>
        <p:spPr>
          <a:xfrm>
            <a:off x="3376397" y="3122888"/>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C</a:t>
            </a:r>
          </a:p>
        </p:txBody>
      </p:sp>
      <p:cxnSp>
        <p:nvCxnSpPr>
          <p:cNvPr id="63" name="Conector recto de flecha 62"/>
          <p:cNvCxnSpPr>
            <a:endCxn id="62" idx="2"/>
          </p:cNvCxnSpPr>
          <p:nvPr/>
        </p:nvCxnSpPr>
        <p:spPr>
          <a:xfrm>
            <a:off x="2382401" y="3352749"/>
            <a:ext cx="993996" cy="0"/>
          </a:xfrm>
          <a:prstGeom prst="straightConnector1">
            <a:avLst/>
          </a:prstGeom>
          <a:ln w="571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64" name="Conector recto de flecha 63"/>
          <p:cNvCxnSpPr>
            <a:stCxn id="62" idx="4"/>
            <a:endCxn id="61" idx="0"/>
          </p:cNvCxnSpPr>
          <p:nvPr/>
        </p:nvCxnSpPr>
        <p:spPr>
          <a:xfrm>
            <a:off x="3617728" y="3582610"/>
            <a:ext cx="0" cy="654650"/>
          </a:xfrm>
          <a:prstGeom prst="straightConnector1">
            <a:avLst/>
          </a:prstGeom>
          <a:ln w="19050" cmpd="sng">
            <a:solidFill>
              <a:schemeClr val="bg1">
                <a:lumMod val="5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Conector recto de flecha 64"/>
          <p:cNvCxnSpPr>
            <a:stCxn id="61" idx="2"/>
          </p:cNvCxnSpPr>
          <p:nvPr/>
        </p:nvCxnSpPr>
        <p:spPr>
          <a:xfrm flipH="1">
            <a:off x="2382401" y="4467122"/>
            <a:ext cx="993996" cy="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2705837" y="3052023"/>
            <a:ext cx="300082" cy="338554"/>
          </a:xfrm>
          <a:prstGeom prst="rect">
            <a:avLst/>
          </a:prstGeom>
          <a:noFill/>
        </p:spPr>
        <p:txBody>
          <a:bodyPr wrap="none" rtlCol="0">
            <a:spAutoFit/>
          </a:bodyPr>
          <a:lstStyle/>
          <a:p>
            <a:r>
              <a:rPr lang="es-ES" sz="1600" b="1" dirty="0">
                <a:latin typeface="Roboto Slab" pitchFamily="2" charset="0"/>
                <a:ea typeface="Roboto Slab" pitchFamily="2" charset="0"/>
              </a:rPr>
              <a:t>3</a:t>
            </a:r>
          </a:p>
        </p:txBody>
      </p:sp>
      <p:sp>
        <p:nvSpPr>
          <p:cNvPr id="67" name="CuadroTexto 66"/>
          <p:cNvSpPr txBox="1"/>
          <p:nvPr/>
        </p:nvSpPr>
        <p:spPr>
          <a:xfrm>
            <a:off x="2757748" y="4156275"/>
            <a:ext cx="300082" cy="338554"/>
          </a:xfrm>
          <a:prstGeom prst="rect">
            <a:avLst/>
          </a:prstGeom>
          <a:noFill/>
        </p:spPr>
        <p:txBody>
          <a:bodyPr wrap="none" rtlCol="0">
            <a:spAutoFit/>
          </a:bodyPr>
          <a:lstStyle/>
          <a:p>
            <a:r>
              <a:rPr lang="es-ES" sz="1600" b="1" dirty="0">
                <a:latin typeface="Roboto Slab" pitchFamily="2" charset="0"/>
                <a:ea typeface="Roboto Slab" pitchFamily="2" charset="0"/>
              </a:rPr>
              <a:t>5</a:t>
            </a:r>
          </a:p>
        </p:txBody>
      </p:sp>
      <p:sp>
        <p:nvSpPr>
          <p:cNvPr id="68" name="CuadroTexto 67"/>
          <p:cNvSpPr txBox="1"/>
          <p:nvPr/>
        </p:nvSpPr>
        <p:spPr>
          <a:xfrm>
            <a:off x="3560721" y="3770051"/>
            <a:ext cx="412292" cy="338554"/>
          </a:xfrm>
          <a:prstGeom prst="rect">
            <a:avLst/>
          </a:prstGeom>
          <a:noFill/>
          <a:ln>
            <a:noFill/>
          </a:ln>
        </p:spPr>
        <p:txBody>
          <a:bodyPr wrap="none" rtlCol="0">
            <a:spAutoFit/>
          </a:bodyPr>
          <a:lstStyle/>
          <a:p>
            <a:r>
              <a:rPr lang="es-ES" sz="1600" b="1" dirty="0">
                <a:solidFill>
                  <a:schemeClr val="tx1">
                    <a:lumMod val="50000"/>
                    <a:lumOff val="50000"/>
                  </a:schemeClr>
                </a:solidFill>
                <a:latin typeface="Roboto Slab" pitchFamily="2" charset="0"/>
                <a:ea typeface="Roboto Slab" pitchFamily="2" charset="0"/>
              </a:rPr>
              <a:t>12</a:t>
            </a:r>
          </a:p>
        </p:txBody>
      </p:sp>
      <p:cxnSp>
        <p:nvCxnSpPr>
          <p:cNvPr id="69" name="Conector recto de flecha 68"/>
          <p:cNvCxnSpPr>
            <a:endCxn id="61" idx="1"/>
          </p:cNvCxnSpPr>
          <p:nvPr/>
        </p:nvCxnSpPr>
        <p:spPr>
          <a:xfrm>
            <a:off x="2311717" y="3515285"/>
            <a:ext cx="1135365" cy="789300"/>
          </a:xfrm>
          <a:prstGeom prst="straightConnector1">
            <a:avLst/>
          </a:prstGeom>
          <a:ln w="19050" cmpd="sng">
            <a:solidFill>
              <a:schemeClr val="bg1">
                <a:lumMod val="50000"/>
              </a:schemeClr>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70" name="Elipse 69"/>
          <p:cNvSpPr/>
          <p:nvPr/>
        </p:nvSpPr>
        <p:spPr>
          <a:xfrm>
            <a:off x="1848008" y="5371677"/>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H</a:t>
            </a:r>
          </a:p>
        </p:txBody>
      </p:sp>
      <p:sp>
        <p:nvSpPr>
          <p:cNvPr id="71" name="Elipse 70"/>
          <p:cNvSpPr/>
          <p:nvPr/>
        </p:nvSpPr>
        <p:spPr>
          <a:xfrm>
            <a:off x="371350" y="5371677"/>
            <a:ext cx="482662" cy="459723"/>
          </a:xfrm>
          <a:prstGeom prst="ellipse">
            <a:avLst/>
          </a:prstGeom>
          <a:solidFill>
            <a:schemeClr val="accent5"/>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G</a:t>
            </a:r>
          </a:p>
        </p:txBody>
      </p:sp>
      <p:cxnSp>
        <p:nvCxnSpPr>
          <p:cNvPr id="72" name="Conector recto de flecha 71"/>
          <p:cNvCxnSpPr/>
          <p:nvPr/>
        </p:nvCxnSpPr>
        <p:spPr>
          <a:xfrm>
            <a:off x="2089340" y="4717026"/>
            <a:ext cx="0" cy="65465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3" name="Conector recto de flecha 72"/>
          <p:cNvCxnSpPr>
            <a:stCxn id="70" idx="2"/>
            <a:endCxn id="71" idx="6"/>
          </p:cNvCxnSpPr>
          <p:nvPr/>
        </p:nvCxnSpPr>
        <p:spPr>
          <a:xfrm flipH="1">
            <a:off x="854012" y="5601538"/>
            <a:ext cx="993996" cy="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4" name="Conector recto de flecha 73"/>
          <p:cNvCxnSpPr>
            <a:stCxn id="71" idx="0"/>
          </p:cNvCxnSpPr>
          <p:nvPr/>
        </p:nvCxnSpPr>
        <p:spPr>
          <a:xfrm flipV="1">
            <a:off x="612682" y="4717026"/>
            <a:ext cx="0" cy="65465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75" name="CuadroTexto 74"/>
          <p:cNvSpPr txBox="1"/>
          <p:nvPr/>
        </p:nvSpPr>
        <p:spPr>
          <a:xfrm>
            <a:off x="340753" y="4845943"/>
            <a:ext cx="354584" cy="369332"/>
          </a:xfrm>
          <a:prstGeom prst="rect">
            <a:avLst/>
          </a:prstGeom>
          <a:noFill/>
        </p:spPr>
        <p:txBody>
          <a:bodyPr wrap="none" rtlCol="0">
            <a:spAutoFit/>
          </a:bodyPr>
          <a:lstStyle/>
          <a:p>
            <a:r>
              <a:rPr lang="es-ES" sz="1600" b="1" dirty="0">
                <a:latin typeface="Roboto Slab" pitchFamily="2" charset="0"/>
                <a:ea typeface="Roboto Slab" pitchFamily="2" charset="0"/>
              </a:rPr>
              <a:t>1</a:t>
            </a:r>
            <a:r>
              <a:rPr lang="es-ES" dirty="0"/>
              <a:t> </a:t>
            </a:r>
          </a:p>
        </p:txBody>
      </p:sp>
      <p:sp>
        <p:nvSpPr>
          <p:cNvPr id="76" name="CuadroTexto 75"/>
          <p:cNvSpPr txBox="1"/>
          <p:nvPr/>
        </p:nvSpPr>
        <p:spPr>
          <a:xfrm>
            <a:off x="1229359" y="5290691"/>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4</a:t>
            </a:r>
          </a:p>
        </p:txBody>
      </p:sp>
      <p:sp>
        <p:nvSpPr>
          <p:cNvPr id="77" name="CuadroTexto 76"/>
          <p:cNvSpPr txBox="1"/>
          <p:nvPr/>
        </p:nvSpPr>
        <p:spPr>
          <a:xfrm>
            <a:off x="1848008" y="4904466"/>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7</a:t>
            </a:r>
          </a:p>
        </p:txBody>
      </p:sp>
      <p:sp>
        <p:nvSpPr>
          <p:cNvPr id="78" name="CuadroTexto 77"/>
          <p:cNvSpPr txBox="1"/>
          <p:nvPr/>
        </p:nvSpPr>
        <p:spPr>
          <a:xfrm>
            <a:off x="1220410" y="4732158"/>
            <a:ext cx="300082" cy="338554"/>
          </a:xfrm>
          <a:prstGeom prst="rect">
            <a:avLst/>
          </a:prstGeom>
          <a:noFill/>
        </p:spPr>
        <p:txBody>
          <a:bodyPr wrap="none" rtlCol="0">
            <a:spAutoFit/>
          </a:bodyPr>
          <a:lstStyle/>
          <a:p>
            <a:r>
              <a:rPr lang="es-ES" sz="1600" b="1" dirty="0">
                <a:solidFill>
                  <a:schemeClr val="tx1">
                    <a:lumMod val="50000"/>
                    <a:lumOff val="50000"/>
                  </a:schemeClr>
                </a:solidFill>
                <a:latin typeface="Roboto Slab" pitchFamily="2" charset="0"/>
                <a:ea typeface="Roboto Slab" pitchFamily="2" charset="0"/>
              </a:rPr>
              <a:t>5</a:t>
            </a:r>
          </a:p>
        </p:txBody>
      </p:sp>
      <p:cxnSp>
        <p:nvCxnSpPr>
          <p:cNvPr id="79" name="Conector recto de flecha 78"/>
          <p:cNvCxnSpPr>
            <a:endCxn id="70" idx="1"/>
          </p:cNvCxnSpPr>
          <p:nvPr/>
        </p:nvCxnSpPr>
        <p:spPr>
          <a:xfrm>
            <a:off x="783329" y="4649701"/>
            <a:ext cx="1135365" cy="789300"/>
          </a:xfrm>
          <a:prstGeom prst="straightConnector1">
            <a:avLst/>
          </a:prstGeom>
          <a:ln w="19050" cmpd="sng">
            <a:solidFill>
              <a:schemeClr val="bg1">
                <a:lumMod val="50000"/>
              </a:schemeClr>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0" name="Elipse 79"/>
          <p:cNvSpPr/>
          <p:nvPr/>
        </p:nvSpPr>
        <p:spPr>
          <a:xfrm>
            <a:off x="3338878" y="5371677"/>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I</a:t>
            </a:r>
          </a:p>
        </p:txBody>
      </p:sp>
      <p:cxnSp>
        <p:nvCxnSpPr>
          <p:cNvPr id="81" name="Conector recto de flecha 80"/>
          <p:cNvCxnSpPr>
            <a:endCxn id="80" idx="0"/>
          </p:cNvCxnSpPr>
          <p:nvPr/>
        </p:nvCxnSpPr>
        <p:spPr>
          <a:xfrm>
            <a:off x="3580210" y="4717026"/>
            <a:ext cx="0" cy="654650"/>
          </a:xfrm>
          <a:prstGeom prst="straightConnector1">
            <a:avLst/>
          </a:prstGeom>
          <a:ln w="19050" cmpd="sng">
            <a:solidFill>
              <a:schemeClr val="bg1">
                <a:lumMod val="5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2" name="Conector recto de flecha 81"/>
          <p:cNvCxnSpPr>
            <a:stCxn id="80" idx="2"/>
          </p:cNvCxnSpPr>
          <p:nvPr/>
        </p:nvCxnSpPr>
        <p:spPr>
          <a:xfrm flipH="1">
            <a:off x="2344882" y="5601538"/>
            <a:ext cx="993996" cy="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3" name="CuadroTexto 82"/>
          <p:cNvSpPr txBox="1"/>
          <p:nvPr/>
        </p:nvSpPr>
        <p:spPr>
          <a:xfrm>
            <a:off x="2720231" y="5290691"/>
            <a:ext cx="300283" cy="338554"/>
          </a:xfrm>
          <a:prstGeom prst="rect">
            <a:avLst/>
          </a:prstGeom>
          <a:noFill/>
        </p:spPr>
        <p:txBody>
          <a:bodyPr wrap="none" rtlCol="0">
            <a:spAutoFit/>
          </a:bodyPr>
          <a:lstStyle/>
          <a:p>
            <a:r>
              <a:rPr lang="es-ES" sz="1600" b="1" dirty="0">
                <a:latin typeface="Roboto Slab" pitchFamily="2" charset="0"/>
                <a:ea typeface="Roboto Slab" pitchFamily="2" charset="0"/>
              </a:rPr>
              <a:t>9</a:t>
            </a:r>
          </a:p>
        </p:txBody>
      </p:sp>
      <p:sp>
        <p:nvSpPr>
          <p:cNvPr id="84" name="CuadroTexto 83"/>
          <p:cNvSpPr txBox="1"/>
          <p:nvPr/>
        </p:nvSpPr>
        <p:spPr>
          <a:xfrm>
            <a:off x="3523203" y="4904466"/>
            <a:ext cx="412292" cy="338554"/>
          </a:xfrm>
          <a:prstGeom prst="rect">
            <a:avLst/>
          </a:prstGeom>
          <a:noFill/>
        </p:spPr>
        <p:txBody>
          <a:bodyPr wrap="none" rtlCol="0">
            <a:spAutoFit/>
          </a:bodyPr>
          <a:lstStyle/>
          <a:p>
            <a:r>
              <a:rPr lang="es-ES" sz="1600" b="1" dirty="0">
                <a:solidFill>
                  <a:schemeClr val="tx1">
                    <a:lumMod val="50000"/>
                    <a:lumOff val="50000"/>
                  </a:schemeClr>
                </a:solidFill>
                <a:latin typeface="Roboto Slab" pitchFamily="2" charset="0"/>
                <a:ea typeface="Roboto Slab" pitchFamily="2" charset="0"/>
              </a:rPr>
              <a:t>10</a:t>
            </a:r>
          </a:p>
        </p:txBody>
      </p:sp>
      <p:cxnSp>
        <p:nvCxnSpPr>
          <p:cNvPr id="85" name="Conector recto de flecha 84"/>
          <p:cNvCxnSpPr>
            <a:endCxn id="80" idx="1"/>
          </p:cNvCxnSpPr>
          <p:nvPr/>
        </p:nvCxnSpPr>
        <p:spPr>
          <a:xfrm>
            <a:off x="2274199" y="4649701"/>
            <a:ext cx="1135365" cy="789300"/>
          </a:xfrm>
          <a:prstGeom prst="straightConnector1">
            <a:avLst/>
          </a:prstGeom>
          <a:ln w="19050" cmpd="sng">
            <a:solidFill>
              <a:schemeClr val="bg1">
                <a:lumMod val="50000"/>
              </a:schemeClr>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6" name="CuadroTexto 85"/>
          <p:cNvSpPr txBox="1"/>
          <p:nvPr/>
        </p:nvSpPr>
        <p:spPr>
          <a:xfrm>
            <a:off x="2720230" y="4765817"/>
            <a:ext cx="412292" cy="338554"/>
          </a:xfrm>
          <a:prstGeom prst="rect">
            <a:avLst/>
          </a:prstGeom>
          <a:noFill/>
        </p:spPr>
        <p:txBody>
          <a:bodyPr wrap="none" rtlCol="0">
            <a:spAutoFit/>
          </a:bodyPr>
          <a:lstStyle/>
          <a:p>
            <a:r>
              <a:rPr lang="es-ES" sz="1600" b="1" dirty="0">
                <a:solidFill>
                  <a:schemeClr val="tx1">
                    <a:lumMod val="50000"/>
                    <a:lumOff val="50000"/>
                  </a:schemeClr>
                </a:solidFill>
                <a:latin typeface="Roboto Slab" pitchFamily="2" charset="0"/>
                <a:ea typeface="Roboto Slab" pitchFamily="2" charset="0"/>
              </a:rPr>
              <a:t>17</a:t>
            </a:r>
          </a:p>
        </p:txBody>
      </p:sp>
      <p:sp>
        <p:nvSpPr>
          <p:cNvPr id="87" name="CuadroTexto 86"/>
          <p:cNvSpPr txBox="1"/>
          <p:nvPr/>
        </p:nvSpPr>
        <p:spPr>
          <a:xfrm>
            <a:off x="2853611" y="3627003"/>
            <a:ext cx="400944" cy="338554"/>
          </a:xfrm>
          <a:prstGeom prst="rect">
            <a:avLst/>
          </a:prstGeom>
          <a:noFill/>
        </p:spPr>
        <p:txBody>
          <a:bodyPr wrap="none" rtlCol="0">
            <a:spAutoFit/>
          </a:bodyPr>
          <a:lstStyle/>
          <a:p>
            <a:r>
              <a:rPr lang="es-ES" sz="1600" b="1" dirty="0">
                <a:solidFill>
                  <a:schemeClr val="tx1">
                    <a:lumMod val="50000"/>
                    <a:lumOff val="50000"/>
                  </a:schemeClr>
                </a:solidFill>
                <a:latin typeface="Roboto Slab" pitchFamily="2" charset="0"/>
                <a:ea typeface="Roboto Slab" pitchFamily="2" charset="0"/>
              </a:rPr>
              <a:t>11</a:t>
            </a:r>
          </a:p>
        </p:txBody>
      </p:sp>
      <p:sp>
        <p:nvSpPr>
          <p:cNvPr id="88" name="CuadroTexto 87"/>
          <p:cNvSpPr txBox="1"/>
          <p:nvPr/>
        </p:nvSpPr>
        <p:spPr>
          <a:xfrm>
            <a:off x="6356177" y="3007644"/>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2</a:t>
            </a:r>
          </a:p>
        </p:txBody>
      </p:sp>
      <p:sp>
        <p:nvSpPr>
          <p:cNvPr id="89" name="Elipse 88"/>
          <p:cNvSpPr/>
          <p:nvPr/>
        </p:nvSpPr>
        <p:spPr>
          <a:xfrm>
            <a:off x="6929138" y="4236774"/>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E</a:t>
            </a:r>
          </a:p>
        </p:txBody>
      </p:sp>
      <p:sp>
        <p:nvSpPr>
          <p:cNvPr id="90" name="Elipse 89"/>
          <p:cNvSpPr/>
          <p:nvPr/>
        </p:nvSpPr>
        <p:spPr>
          <a:xfrm>
            <a:off x="6929138" y="3122401"/>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B</a:t>
            </a:r>
          </a:p>
        </p:txBody>
      </p:sp>
      <p:sp>
        <p:nvSpPr>
          <p:cNvPr id="91" name="Elipse 90"/>
          <p:cNvSpPr/>
          <p:nvPr/>
        </p:nvSpPr>
        <p:spPr>
          <a:xfrm>
            <a:off x="5452480" y="4236774"/>
            <a:ext cx="482662" cy="459723"/>
          </a:xfrm>
          <a:prstGeom prst="ellipse">
            <a:avLst/>
          </a:prstGeom>
          <a:solidFill>
            <a:schemeClr val="accent5"/>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D</a:t>
            </a:r>
          </a:p>
        </p:txBody>
      </p:sp>
      <p:sp>
        <p:nvSpPr>
          <p:cNvPr id="92" name="Elipse 91"/>
          <p:cNvSpPr/>
          <p:nvPr/>
        </p:nvSpPr>
        <p:spPr>
          <a:xfrm>
            <a:off x="5452480" y="3122401"/>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A</a:t>
            </a:r>
          </a:p>
        </p:txBody>
      </p:sp>
      <p:cxnSp>
        <p:nvCxnSpPr>
          <p:cNvPr id="93" name="Conector recto de flecha 92"/>
          <p:cNvCxnSpPr>
            <a:stCxn id="92" idx="6"/>
            <a:endCxn id="90" idx="2"/>
          </p:cNvCxnSpPr>
          <p:nvPr/>
        </p:nvCxnSpPr>
        <p:spPr>
          <a:xfrm>
            <a:off x="5935142" y="3352262"/>
            <a:ext cx="993996" cy="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94" name="Conector recto de flecha 93"/>
          <p:cNvCxnSpPr/>
          <p:nvPr/>
        </p:nvCxnSpPr>
        <p:spPr>
          <a:xfrm>
            <a:off x="7170470" y="3582123"/>
            <a:ext cx="0" cy="654650"/>
          </a:xfrm>
          <a:prstGeom prst="straightConnector1">
            <a:avLst/>
          </a:prstGeom>
          <a:ln w="5715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95" name="Conector recto de flecha 94"/>
          <p:cNvCxnSpPr>
            <a:stCxn id="89" idx="2"/>
            <a:endCxn id="91" idx="6"/>
          </p:cNvCxnSpPr>
          <p:nvPr/>
        </p:nvCxnSpPr>
        <p:spPr>
          <a:xfrm flipH="1">
            <a:off x="5935142" y="4466635"/>
            <a:ext cx="993996" cy="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96" name="Conector recto de flecha 95"/>
          <p:cNvCxnSpPr>
            <a:stCxn id="91" idx="0"/>
            <a:endCxn id="92" idx="4"/>
          </p:cNvCxnSpPr>
          <p:nvPr/>
        </p:nvCxnSpPr>
        <p:spPr>
          <a:xfrm flipV="1">
            <a:off x="5693812" y="3582123"/>
            <a:ext cx="0" cy="65465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97" name="CuadroTexto 96"/>
          <p:cNvSpPr txBox="1"/>
          <p:nvPr/>
        </p:nvSpPr>
        <p:spPr>
          <a:xfrm>
            <a:off x="5329721" y="3711041"/>
            <a:ext cx="468398" cy="369332"/>
          </a:xfrm>
          <a:prstGeom prst="rect">
            <a:avLst/>
          </a:prstGeom>
          <a:noFill/>
        </p:spPr>
        <p:txBody>
          <a:bodyPr wrap="none" rtlCol="0">
            <a:spAutoFit/>
          </a:bodyPr>
          <a:lstStyle/>
          <a:p>
            <a:r>
              <a:rPr lang="es-ES" sz="1600" b="1" dirty="0">
                <a:latin typeface="Roboto Slab" pitchFamily="2" charset="0"/>
                <a:ea typeface="Roboto Slab" pitchFamily="2" charset="0"/>
              </a:rPr>
              <a:t>10</a:t>
            </a:r>
            <a:r>
              <a:rPr lang="es-ES" dirty="0"/>
              <a:t> </a:t>
            </a:r>
          </a:p>
        </p:txBody>
      </p:sp>
      <p:sp>
        <p:nvSpPr>
          <p:cNvPr id="98" name="CuadroTexto 97"/>
          <p:cNvSpPr txBox="1"/>
          <p:nvPr/>
        </p:nvSpPr>
        <p:spPr>
          <a:xfrm>
            <a:off x="6310490" y="4155788"/>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8</a:t>
            </a:r>
          </a:p>
        </p:txBody>
      </p:sp>
      <p:sp>
        <p:nvSpPr>
          <p:cNvPr id="99" name="CuadroTexto 98"/>
          <p:cNvSpPr txBox="1"/>
          <p:nvPr/>
        </p:nvSpPr>
        <p:spPr>
          <a:xfrm>
            <a:off x="6929138" y="3769564"/>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6</a:t>
            </a:r>
          </a:p>
        </p:txBody>
      </p:sp>
      <p:sp>
        <p:nvSpPr>
          <p:cNvPr id="100" name="CuadroTexto 99"/>
          <p:cNvSpPr txBox="1"/>
          <p:nvPr/>
        </p:nvSpPr>
        <p:spPr>
          <a:xfrm>
            <a:off x="6261004" y="3597255"/>
            <a:ext cx="412292" cy="338554"/>
          </a:xfrm>
          <a:prstGeom prst="rect">
            <a:avLst/>
          </a:prstGeom>
          <a:noFill/>
        </p:spPr>
        <p:txBody>
          <a:bodyPr wrap="none" rtlCol="0">
            <a:spAutoFit/>
          </a:bodyPr>
          <a:lstStyle/>
          <a:p>
            <a:r>
              <a:rPr lang="es-ES" sz="1600" b="1" dirty="0">
                <a:latin typeface="Roboto Slab" pitchFamily="2" charset="0"/>
                <a:ea typeface="Roboto Slab" pitchFamily="2" charset="0"/>
              </a:rPr>
              <a:t>15</a:t>
            </a:r>
          </a:p>
        </p:txBody>
      </p:sp>
      <p:cxnSp>
        <p:nvCxnSpPr>
          <p:cNvPr id="101" name="Conector recto de flecha 100"/>
          <p:cNvCxnSpPr>
            <a:stCxn id="92" idx="5"/>
            <a:endCxn id="89" idx="1"/>
          </p:cNvCxnSpPr>
          <p:nvPr/>
        </p:nvCxnSpPr>
        <p:spPr>
          <a:xfrm>
            <a:off x="5864459" y="3514798"/>
            <a:ext cx="1135365" cy="78930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02" name="Elipse 101"/>
          <p:cNvSpPr/>
          <p:nvPr/>
        </p:nvSpPr>
        <p:spPr>
          <a:xfrm>
            <a:off x="8420009" y="4236774"/>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F</a:t>
            </a:r>
          </a:p>
        </p:txBody>
      </p:sp>
      <p:sp>
        <p:nvSpPr>
          <p:cNvPr id="103" name="Elipse 102"/>
          <p:cNvSpPr/>
          <p:nvPr/>
        </p:nvSpPr>
        <p:spPr>
          <a:xfrm>
            <a:off x="8420009" y="3122401"/>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C</a:t>
            </a:r>
          </a:p>
        </p:txBody>
      </p:sp>
      <p:cxnSp>
        <p:nvCxnSpPr>
          <p:cNvPr id="104" name="Conector recto de flecha 103"/>
          <p:cNvCxnSpPr>
            <a:endCxn id="103" idx="2"/>
          </p:cNvCxnSpPr>
          <p:nvPr/>
        </p:nvCxnSpPr>
        <p:spPr>
          <a:xfrm>
            <a:off x="7426013" y="3352262"/>
            <a:ext cx="993996" cy="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5" name="Conector recto de flecha 104"/>
          <p:cNvCxnSpPr>
            <a:stCxn id="103" idx="4"/>
            <a:endCxn id="102" idx="0"/>
          </p:cNvCxnSpPr>
          <p:nvPr/>
        </p:nvCxnSpPr>
        <p:spPr>
          <a:xfrm>
            <a:off x="8661340" y="3582123"/>
            <a:ext cx="0" cy="65465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6" name="Conector recto de flecha 105"/>
          <p:cNvCxnSpPr>
            <a:stCxn id="102" idx="2"/>
          </p:cNvCxnSpPr>
          <p:nvPr/>
        </p:nvCxnSpPr>
        <p:spPr>
          <a:xfrm flipH="1">
            <a:off x="7426013" y="4466635"/>
            <a:ext cx="993996" cy="0"/>
          </a:xfrm>
          <a:prstGeom prst="straightConnector1">
            <a:avLst/>
          </a:prstGeom>
          <a:ln w="5715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107" name="CuadroTexto 106"/>
          <p:cNvSpPr txBox="1"/>
          <p:nvPr/>
        </p:nvSpPr>
        <p:spPr>
          <a:xfrm>
            <a:off x="7749449" y="3051536"/>
            <a:ext cx="300082" cy="338554"/>
          </a:xfrm>
          <a:prstGeom prst="rect">
            <a:avLst/>
          </a:prstGeom>
          <a:noFill/>
        </p:spPr>
        <p:txBody>
          <a:bodyPr wrap="none" rtlCol="0">
            <a:spAutoFit/>
          </a:bodyPr>
          <a:lstStyle/>
          <a:p>
            <a:r>
              <a:rPr lang="es-ES" sz="1600" b="1" dirty="0">
                <a:latin typeface="Roboto Slab" pitchFamily="2" charset="0"/>
                <a:ea typeface="Roboto Slab" pitchFamily="2" charset="0"/>
              </a:rPr>
              <a:t>3</a:t>
            </a:r>
          </a:p>
        </p:txBody>
      </p:sp>
      <p:sp>
        <p:nvSpPr>
          <p:cNvPr id="108" name="CuadroTexto 107"/>
          <p:cNvSpPr txBox="1"/>
          <p:nvPr/>
        </p:nvSpPr>
        <p:spPr>
          <a:xfrm>
            <a:off x="7801360" y="4155788"/>
            <a:ext cx="300082" cy="338554"/>
          </a:xfrm>
          <a:prstGeom prst="rect">
            <a:avLst/>
          </a:prstGeom>
          <a:noFill/>
        </p:spPr>
        <p:txBody>
          <a:bodyPr wrap="none" rtlCol="0">
            <a:spAutoFit/>
          </a:bodyPr>
          <a:lstStyle/>
          <a:p>
            <a:r>
              <a:rPr lang="es-ES" sz="1600" b="1" dirty="0">
                <a:latin typeface="Roboto Slab" pitchFamily="2" charset="0"/>
                <a:ea typeface="Roboto Slab" pitchFamily="2" charset="0"/>
              </a:rPr>
              <a:t>5</a:t>
            </a:r>
          </a:p>
        </p:txBody>
      </p:sp>
      <p:sp>
        <p:nvSpPr>
          <p:cNvPr id="109" name="CuadroTexto 108"/>
          <p:cNvSpPr txBox="1"/>
          <p:nvPr/>
        </p:nvSpPr>
        <p:spPr>
          <a:xfrm>
            <a:off x="8604333" y="3769564"/>
            <a:ext cx="412292" cy="338554"/>
          </a:xfrm>
          <a:prstGeom prst="rect">
            <a:avLst/>
          </a:prstGeom>
          <a:noFill/>
        </p:spPr>
        <p:txBody>
          <a:bodyPr wrap="none" rtlCol="0">
            <a:spAutoFit/>
          </a:bodyPr>
          <a:lstStyle/>
          <a:p>
            <a:r>
              <a:rPr lang="es-ES" sz="1600" b="1" dirty="0">
                <a:latin typeface="Roboto Slab" pitchFamily="2" charset="0"/>
                <a:ea typeface="Roboto Slab" pitchFamily="2" charset="0"/>
              </a:rPr>
              <a:t>12</a:t>
            </a:r>
          </a:p>
        </p:txBody>
      </p:sp>
      <p:cxnSp>
        <p:nvCxnSpPr>
          <p:cNvPr id="110" name="Conector recto de flecha 109"/>
          <p:cNvCxnSpPr>
            <a:endCxn id="102" idx="1"/>
          </p:cNvCxnSpPr>
          <p:nvPr/>
        </p:nvCxnSpPr>
        <p:spPr>
          <a:xfrm>
            <a:off x="7355329" y="3514798"/>
            <a:ext cx="1135365" cy="78930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11" name="Elipse 110"/>
          <p:cNvSpPr/>
          <p:nvPr/>
        </p:nvSpPr>
        <p:spPr>
          <a:xfrm>
            <a:off x="6891620" y="5371190"/>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H</a:t>
            </a:r>
          </a:p>
        </p:txBody>
      </p:sp>
      <p:sp>
        <p:nvSpPr>
          <p:cNvPr id="112" name="Elipse 111"/>
          <p:cNvSpPr/>
          <p:nvPr/>
        </p:nvSpPr>
        <p:spPr>
          <a:xfrm>
            <a:off x="5414962" y="5371190"/>
            <a:ext cx="482662" cy="459723"/>
          </a:xfrm>
          <a:prstGeom prst="ellipse">
            <a:avLst/>
          </a:prstGeom>
          <a:solidFill>
            <a:schemeClr val="accent5"/>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G</a:t>
            </a:r>
          </a:p>
        </p:txBody>
      </p:sp>
      <p:cxnSp>
        <p:nvCxnSpPr>
          <p:cNvPr id="113" name="Conector recto de flecha 112"/>
          <p:cNvCxnSpPr/>
          <p:nvPr/>
        </p:nvCxnSpPr>
        <p:spPr>
          <a:xfrm>
            <a:off x="7132952" y="4716539"/>
            <a:ext cx="0" cy="65465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14" name="Conector recto de flecha 113"/>
          <p:cNvCxnSpPr>
            <a:stCxn id="111" idx="2"/>
            <a:endCxn id="112" idx="6"/>
          </p:cNvCxnSpPr>
          <p:nvPr/>
        </p:nvCxnSpPr>
        <p:spPr>
          <a:xfrm flipH="1">
            <a:off x="5897624" y="5601051"/>
            <a:ext cx="993996" cy="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15" name="Conector recto de flecha 114"/>
          <p:cNvCxnSpPr>
            <a:stCxn id="112" idx="0"/>
          </p:cNvCxnSpPr>
          <p:nvPr/>
        </p:nvCxnSpPr>
        <p:spPr>
          <a:xfrm flipV="1">
            <a:off x="5656294" y="4716539"/>
            <a:ext cx="0" cy="65465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16" name="CuadroTexto 115"/>
          <p:cNvSpPr txBox="1"/>
          <p:nvPr/>
        </p:nvSpPr>
        <p:spPr>
          <a:xfrm>
            <a:off x="5384365" y="4845456"/>
            <a:ext cx="354584" cy="369332"/>
          </a:xfrm>
          <a:prstGeom prst="rect">
            <a:avLst/>
          </a:prstGeom>
          <a:noFill/>
        </p:spPr>
        <p:txBody>
          <a:bodyPr wrap="none" rtlCol="0">
            <a:spAutoFit/>
          </a:bodyPr>
          <a:lstStyle/>
          <a:p>
            <a:r>
              <a:rPr lang="es-ES" sz="1600" b="1" dirty="0">
                <a:latin typeface="Roboto Slab" pitchFamily="2" charset="0"/>
                <a:ea typeface="Roboto Slab" pitchFamily="2" charset="0"/>
              </a:rPr>
              <a:t>1</a:t>
            </a:r>
            <a:r>
              <a:rPr lang="es-ES" dirty="0"/>
              <a:t> </a:t>
            </a:r>
          </a:p>
        </p:txBody>
      </p:sp>
      <p:sp>
        <p:nvSpPr>
          <p:cNvPr id="117" name="CuadroTexto 116"/>
          <p:cNvSpPr txBox="1"/>
          <p:nvPr/>
        </p:nvSpPr>
        <p:spPr>
          <a:xfrm>
            <a:off x="6272971" y="5290204"/>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4</a:t>
            </a:r>
          </a:p>
        </p:txBody>
      </p:sp>
      <p:sp>
        <p:nvSpPr>
          <p:cNvPr id="118" name="CuadroTexto 117"/>
          <p:cNvSpPr txBox="1"/>
          <p:nvPr/>
        </p:nvSpPr>
        <p:spPr>
          <a:xfrm>
            <a:off x="6891620" y="4903979"/>
            <a:ext cx="298480" cy="338554"/>
          </a:xfrm>
          <a:prstGeom prst="rect">
            <a:avLst/>
          </a:prstGeom>
          <a:noFill/>
        </p:spPr>
        <p:txBody>
          <a:bodyPr wrap="none" rtlCol="0">
            <a:spAutoFit/>
          </a:bodyPr>
          <a:lstStyle/>
          <a:p>
            <a:r>
              <a:rPr lang="es-ES" sz="1600" b="1" dirty="0">
                <a:latin typeface="Roboto Slab" pitchFamily="2" charset="0"/>
                <a:ea typeface="Roboto Slab" pitchFamily="2" charset="0"/>
              </a:rPr>
              <a:t>7</a:t>
            </a:r>
          </a:p>
        </p:txBody>
      </p:sp>
      <p:sp>
        <p:nvSpPr>
          <p:cNvPr id="119" name="CuadroTexto 118"/>
          <p:cNvSpPr txBox="1"/>
          <p:nvPr/>
        </p:nvSpPr>
        <p:spPr>
          <a:xfrm>
            <a:off x="6264022" y="4731671"/>
            <a:ext cx="300082" cy="338554"/>
          </a:xfrm>
          <a:prstGeom prst="rect">
            <a:avLst/>
          </a:prstGeom>
          <a:noFill/>
        </p:spPr>
        <p:txBody>
          <a:bodyPr wrap="none" rtlCol="0">
            <a:spAutoFit/>
          </a:bodyPr>
          <a:lstStyle/>
          <a:p>
            <a:r>
              <a:rPr lang="es-ES" sz="1600" b="1" dirty="0">
                <a:latin typeface="Roboto Slab" pitchFamily="2" charset="0"/>
                <a:ea typeface="Roboto Slab" pitchFamily="2" charset="0"/>
              </a:rPr>
              <a:t>5</a:t>
            </a:r>
          </a:p>
        </p:txBody>
      </p:sp>
      <p:sp>
        <p:nvSpPr>
          <p:cNvPr id="121" name="Elipse 120"/>
          <p:cNvSpPr/>
          <p:nvPr/>
        </p:nvSpPr>
        <p:spPr>
          <a:xfrm>
            <a:off x="8382490" y="5371190"/>
            <a:ext cx="482662" cy="459723"/>
          </a:xfrm>
          <a:prstGeom prst="ellipse">
            <a:avLst/>
          </a:prstGeom>
          <a:solidFill>
            <a:schemeClr val="accent5"/>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400" b="1" dirty="0">
                <a:solidFill>
                  <a:schemeClr val="tx1"/>
                </a:solidFill>
                <a:latin typeface="Roboto Slab" pitchFamily="2" charset="0"/>
                <a:ea typeface="Roboto Slab" pitchFamily="2" charset="0"/>
                <a:cs typeface="ＭＳ Ｐゴシック" charset="0"/>
              </a:rPr>
              <a:t>I</a:t>
            </a:r>
          </a:p>
        </p:txBody>
      </p:sp>
      <p:cxnSp>
        <p:nvCxnSpPr>
          <p:cNvPr id="122" name="Conector recto de flecha 121"/>
          <p:cNvCxnSpPr>
            <a:endCxn id="121" idx="0"/>
          </p:cNvCxnSpPr>
          <p:nvPr/>
        </p:nvCxnSpPr>
        <p:spPr>
          <a:xfrm>
            <a:off x="8623822" y="4716539"/>
            <a:ext cx="0" cy="65465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3" name="Conector recto de flecha 122"/>
          <p:cNvCxnSpPr>
            <a:stCxn id="121" idx="2"/>
          </p:cNvCxnSpPr>
          <p:nvPr/>
        </p:nvCxnSpPr>
        <p:spPr>
          <a:xfrm flipH="1">
            <a:off x="7388494" y="5601051"/>
            <a:ext cx="993996" cy="0"/>
          </a:xfrm>
          <a:prstGeom prst="straightConnector1">
            <a:avLst/>
          </a:prstGeom>
          <a:ln w="571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24" name="CuadroTexto 123"/>
          <p:cNvSpPr txBox="1"/>
          <p:nvPr/>
        </p:nvSpPr>
        <p:spPr>
          <a:xfrm>
            <a:off x="7763843" y="5290204"/>
            <a:ext cx="300283" cy="338554"/>
          </a:xfrm>
          <a:prstGeom prst="rect">
            <a:avLst/>
          </a:prstGeom>
          <a:noFill/>
        </p:spPr>
        <p:txBody>
          <a:bodyPr wrap="none" rtlCol="0">
            <a:spAutoFit/>
          </a:bodyPr>
          <a:lstStyle/>
          <a:p>
            <a:r>
              <a:rPr lang="es-ES" sz="1600" b="1" dirty="0">
                <a:latin typeface="Roboto Slab" pitchFamily="2" charset="0"/>
                <a:ea typeface="Roboto Slab" pitchFamily="2" charset="0"/>
              </a:rPr>
              <a:t>9</a:t>
            </a:r>
          </a:p>
        </p:txBody>
      </p:sp>
      <p:sp>
        <p:nvSpPr>
          <p:cNvPr id="125" name="CuadroTexto 124"/>
          <p:cNvSpPr txBox="1"/>
          <p:nvPr/>
        </p:nvSpPr>
        <p:spPr>
          <a:xfrm>
            <a:off x="8566815" y="4903979"/>
            <a:ext cx="412292" cy="338554"/>
          </a:xfrm>
          <a:prstGeom prst="rect">
            <a:avLst/>
          </a:prstGeom>
          <a:noFill/>
        </p:spPr>
        <p:txBody>
          <a:bodyPr wrap="none" rtlCol="0">
            <a:spAutoFit/>
          </a:bodyPr>
          <a:lstStyle/>
          <a:p>
            <a:r>
              <a:rPr lang="es-ES" sz="1600" b="1" dirty="0">
                <a:latin typeface="Roboto Slab" pitchFamily="2" charset="0"/>
                <a:ea typeface="Roboto Slab" pitchFamily="2" charset="0"/>
              </a:rPr>
              <a:t>10</a:t>
            </a:r>
          </a:p>
        </p:txBody>
      </p:sp>
      <p:cxnSp>
        <p:nvCxnSpPr>
          <p:cNvPr id="126" name="Conector recto de flecha 125"/>
          <p:cNvCxnSpPr>
            <a:endCxn id="121" idx="1"/>
          </p:cNvCxnSpPr>
          <p:nvPr/>
        </p:nvCxnSpPr>
        <p:spPr>
          <a:xfrm>
            <a:off x="7317811" y="4649214"/>
            <a:ext cx="1135365" cy="789300"/>
          </a:xfrm>
          <a:prstGeom prst="straightConnector1">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27" name="CuadroTexto 126"/>
          <p:cNvSpPr txBox="1"/>
          <p:nvPr/>
        </p:nvSpPr>
        <p:spPr>
          <a:xfrm>
            <a:off x="7763842" y="4765330"/>
            <a:ext cx="412292" cy="338554"/>
          </a:xfrm>
          <a:prstGeom prst="rect">
            <a:avLst/>
          </a:prstGeom>
          <a:noFill/>
        </p:spPr>
        <p:txBody>
          <a:bodyPr wrap="none" rtlCol="0">
            <a:spAutoFit/>
          </a:bodyPr>
          <a:lstStyle/>
          <a:p>
            <a:r>
              <a:rPr lang="es-ES" sz="1600" b="1" dirty="0">
                <a:latin typeface="Roboto Slab" pitchFamily="2" charset="0"/>
                <a:ea typeface="Roboto Slab" pitchFamily="2" charset="0"/>
              </a:rPr>
              <a:t>17</a:t>
            </a:r>
          </a:p>
        </p:txBody>
      </p:sp>
      <p:sp>
        <p:nvSpPr>
          <p:cNvPr id="128" name="CuadroTexto 127"/>
          <p:cNvSpPr txBox="1"/>
          <p:nvPr/>
        </p:nvSpPr>
        <p:spPr>
          <a:xfrm>
            <a:off x="7897223" y="3626516"/>
            <a:ext cx="400944" cy="338554"/>
          </a:xfrm>
          <a:prstGeom prst="rect">
            <a:avLst/>
          </a:prstGeom>
          <a:noFill/>
        </p:spPr>
        <p:txBody>
          <a:bodyPr wrap="none" rtlCol="0">
            <a:spAutoFit/>
          </a:bodyPr>
          <a:lstStyle/>
          <a:p>
            <a:r>
              <a:rPr lang="es-ES" sz="1600" b="1" dirty="0">
                <a:latin typeface="Roboto Slab" pitchFamily="2" charset="0"/>
                <a:ea typeface="Roboto Slab" pitchFamily="2" charset="0"/>
              </a:rPr>
              <a:t>11</a:t>
            </a:r>
          </a:p>
        </p:txBody>
      </p:sp>
      <p:cxnSp>
        <p:nvCxnSpPr>
          <p:cNvPr id="129" name="Conector recto de flecha 128"/>
          <p:cNvCxnSpPr/>
          <p:nvPr/>
        </p:nvCxnSpPr>
        <p:spPr>
          <a:xfrm>
            <a:off x="5842500" y="4622196"/>
            <a:ext cx="1135365" cy="789300"/>
          </a:xfrm>
          <a:prstGeom prst="straightConnector1">
            <a:avLst/>
          </a:prstGeom>
          <a:ln w="1905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87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1" y="1317953"/>
            <a:ext cx="7309795" cy="2862323"/>
          </a:xfrm>
          <a:prstGeom prst="rect">
            <a:avLst/>
          </a:prstGeom>
          <a:solidFill>
            <a:srgbClr val="DAEDEF"/>
          </a:solidFill>
          <a:ln>
            <a:noFill/>
          </a:ln>
        </p:spPr>
        <p:txBody>
          <a:bodyPr wrap="square" rtlCol="0">
            <a:spAutoFit/>
          </a:bodyPr>
          <a:lstStyle/>
          <a:p>
            <a:r>
              <a:rPr lang="es-ES" b="1" dirty="0" err="1">
                <a:latin typeface="Consolas"/>
                <a:cs typeface="Consolas"/>
              </a:rPr>
              <a:t>function</a:t>
            </a:r>
            <a:r>
              <a:rPr lang="es-ES" dirty="0">
                <a:latin typeface="Consolas"/>
                <a:cs typeface="Consolas"/>
              </a:rPr>
              <a:t> PRIM_MST</a:t>
            </a:r>
          </a:p>
          <a:p>
            <a:r>
              <a:rPr lang="es-ES" dirty="0">
                <a:latin typeface="Consolas"/>
                <a:cs typeface="Consolas"/>
              </a:rPr>
              <a:t>	vs=</a:t>
            </a:r>
            <a:r>
              <a:rPr lang="es-ES" dirty="0" err="1">
                <a:latin typeface="Consolas"/>
                <a:cs typeface="Consolas"/>
              </a:rPr>
              <a:t>vertices</a:t>
            </a:r>
            <a:r>
              <a:rPr lang="es-ES" dirty="0">
                <a:latin typeface="Consolas"/>
                <a:cs typeface="Consolas"/>
              </a:rPr>
              <a:t>(G)</a:t>
            </a:r>
          </a:p>
          <a:p>
            <a:r>
              <a:rPr lang="es-ES" dirty="0">
                <a:latin typeface="Consolas"/>
                <a:cs typeface="Consolas"/>
              </a:rPr>
              <a:t>	T=</a:t>
            </a:r>
            <a:r>
              <a:rPr lang="es-ES" b="1" dirty="0">
                <a:latin typeface="Consolas"/>
                <a:cs typeface="Consolas"/>
              </a:rPr>
              <a:t>new</a:t>
            </a:r>
            <a:r>
              <a:rPr lang="es-ES" dirty="0">
                <a:latin typeface="Consolas"/>
                <a:cs typeface="Consolas"/>
              </a:rPr>
              <a:t> </a:t>
            </a:r>
            <a:r>
              <a:rPr lang="es-ES" dirty="0" err="1">
                <a:latin typeface="Consolas"/>
                <a:cs typeface="Consolas"/>
              </a:rPr>
              <a:t>Graph</a:t>
            </a:r>
            <a:r>
              <a:rPr lang="es-ES" dirty="0">
                <a:latin typeface="Consolas"/>
                <a:cs typeface="Consolas"/>
              </a:rPr>
              <a:t>(FIRST(vs), {})</a:t>
            </a:r>
          </a:p>
          <a:p>
            <a:r>
              <a:rPr lang="es-ES" b="1" dirty="0">
                <a:latin typeface="Consolas"/>
                <a:cs typeface="Consolas"/>
              </a:rPr>
              <a:t>	</a:t>
            </a:r>
            <a:r>
              <a:rPr lang="es-ES" b="1" dirty="0" err="1">
                <a:latin typeface="Consolas"/>
                <a:cs typeface="Consolas"/>
              </a:rPr>
              <a:t>while</a:t>
            </a:r>
            <a:r>
              <a:rPr lang="es-ES" dirty="0">
                <a:latin typeface="Consolas"/>
                <a:cs typeface="Consolas"/>
              </a:rPr>
              <a:t> ( |T| &lt; |G|)</a:t>
            </a:r>
          </a:p>
          <a:p>
            <a:r>
              <a:rPr lang="es-ES" dirty="0">
                <a:latin typeface="Consolas"/>
                <a:cs typeface="Consolas"/>
              </a:rPr>
              <a:t>	   L={e| e </a:t>
            </a:r>
            <a:r>
              <a:rPr lang="es-ES_tradnl" dirty="0">
                <a:latin typeface="Consolas"/>
                <a:cs typeface="Consolas"/>
                <a:sym typeface="Symbol"/>
              </a:rPr>
              <a:t> </a:t>
            </a:r>
            <a:r>
              <a:rPr lang="es-ES_tradnl" dirty="0" err="1">
                <a:latin typeface="Consolas"/>
                <a:cs typeface="Consolas"/>
                <a:sym typeface="Symbol"/>
              </a:rPr>
              <a:t>edges</a:t>
            </a:r>
            <a:r>
              <a:rPr lang="es-ES_tradnl" dirty="0">
                <a:latin typeface="Consolas"/>
                <a:cs typeface="Consolas"/>
                <a:sym typeface="Symbol"/>
              </a:rPr>
              <a:t>(G) ^ FROM(e)  T ^ TO(e)  G}</a:t>
            </a:r>
          </a:p>
          <a:p>
            <a:r>
              <a:rPr lang="es-ES" dirty="0">
                <a:latin typeface="Consolas"/>
                <a:cs typeface="Consolas"/>
              </a:rPr>
              <a:t>	   </a:t>
            </a:r>
            <a:r>
              <a:rPr lang="es-ES" dirty="0" err="1">
                <a:latin typeface="Consolas"/>
                <a:cs typeface="Consolas"/>
              </a:rPr>
              <a:t>newE</a:t>
            </a:r>
            <a:r>
              <a:rPr lang="es-ES" dirty="0">
                <a:latin typeface="Consolas"/>
                <a:cs typeface="Consolas"/>
              </a:rPr>
              <a:t>=min</a:t>
            </a:r>
            <a:r>
              <a:rPr lang="es-ES" baseline="-25000" dirty="0">
                <a:latin typeface="Consolas"/>
                <a:cs typeface="Consolas"/>
              </a:rPr>
              <a:t>e</a:t>
            </a:r>
            <a:r>
              <a:rPr lang="es-ES_tradnl" baseline="-25000" dirty="0">
                <a:sym typeface="Symbol"/>
              </a:rPr>
              <a:t>L</a:t>
            </a:r>
            <a:r>
              <a:rPr lang="es-ES_tradnl" dirty="0">
                <a:sym typeface="Symbol"/>
              </a:rPr>
              <a:t>  </a:t>
            </a:r>
            <a:r>
              <a:rPr lang="es-ES_tradnl" dirty="0" err="1">
                <a:latin typeface="Consolas"/>
                <a:cs typeface="Consolas"/>
                <a:sym typeface="Symbol"/>
              </a:rPr>
              <a:t>weight</a:t>
            </a:r>
            <a:r>
              <a:rPr lang="es-ES_tradnl" dirty="0">
                <a:latin typeface="Consolas"/>
                <a:cs typeface="Consolas"/>
                <a:sym typeface="Symbol"/>
              </a:rPr>
              <a:t>(e)</a:t>
            </a:r>
            <a:r>
              <a:rPr lang="es-ES" dirty="0">
                <a:latin typeface="Consolas"/>
                <a:cs typeface="Consolas"/>
              </a:rPr>
              <a:t> </a:t>
            </a:r>
          </a:p>
          <a:p>
            <a:r>
              <a:rPr lang="es-ES_tradnl" dirty="0">
                <a:latin typeface="Consolas"/>
                <a:cs typeface="Consolas"/>
              </a:rPr>
              <a:t>	   </a:t>
            </a:r>
            <a:r>
              <a:rPr lang="es-ES_tradnl" dirty="0" err="1">
                <a:latin typeface="Consolas"/>
                <a:cs typeface="Consolas"/>
              </a:rPr>
              <a:t>addVertex</a:t>
            </a:r>
            <a:r>
              <a:rPr lang="es-ES_tradnl" dirty="0">
                <a:latin typeface="Consolas"/>
                <a:cs typeface="Consolas"/>
              </a:rPr>
              <a:t>(T,TO(e))</a:t>
            </a:r>
            <a:endParaRPr lang="es-ES" dirty="0">
              <a:latin typeface="Consolas"/>
              <a:cs typeface="Consolas"/>
            </a:endParaRPr>
          </a:p>
          <a:p>
            <a:r>
              <a:rPr lang="es-ES_tradnl" dirty="0">
                <a:latin typeface="Consolas"/>
                <a:cs typeface="Consolas"/>
              </a:rPr>
              <a:t>	   </a:t>
            </a:r>
            <a:r>
              <a:rPr lang="es-ES_tradnl" dirty="0" err="1">
                <a:latin typeface="Consolas"/>
                <a:cs typeface="Consolas"/>
              </a:rPr>
              <a:t>addEdge</a:t>
            </a:r>
            <a:r>
              <a:rPr lang="es-ES_tradnl" dirty="0">
                <a:latin typeface="Consolas"/>
                <a:cs typeface="Consolas"/>
              </a:rPr>
              <a:t>(</a:t>
            </a:r>
            <a:r>
              <a:rPr lang="es-ES_tradnl" dirty="0" err="1">
                <a:latin typeface="Consolas"/>
                <a:cs typeface="Consolas"/>
              </a:rPr>
              <a:t>T,newE</a:t>
            </a:r>
            <a:r>
              <a:rPr lang="es-ES_tradnl" dirty="0">
                <a:latin typeface="Consolas"/>
                <a:cs typeface="Consolas"/>
              </a:rPr>
              <a:t>)</a:t>
            </a:r>
          </a:p>
          <a:p>
            <a:r>
              <a:rPr lang="es-ES_tradnl" dirty="0">
                <a:latin typeface="Consolas"/>
                <a:cs typeface="Consolas"/>
              </a:rPr>
              <a:t>	</a:t>
            </a:r>
            <a:r>
              <a:rPr lang="es-ES_tradnl" b="1" dirty="0" err="1">
                <a:latin typeface="Consolas"/>
                <a:cs typeface="Consolas"/>
              </a:rPr>
              <a:t>end</a:t>
            </a:r>
            <a:r>
              <a:rPr lang="es-ES_tradnl" b="1" dirty="0">
                <a:latin typeface="Consolas"/>
                <a:cs typeface="Consolas"/>
              </a:rPr>
              <a:t> </a:t>
            </a:r>
            <a:r>
              <a:rPr lang="es-ES_tradnl" b="1" dirty="0" err="1">
                <a:latin typeface="Consolas"/>
                <a:cs typeface="Consolas"/>
              </a:rPr>
              <a:t>while</a:t>
            </a:r>
            <a:endParaRPr lang="es-ES_tradnl" b="1" dirty="0">
              <a:latin typeface="Consolas"/>
              <a:cs typeface="Consolas"/>
            </a:endParaRPr>
          </a:p>
          <a:p>
            <a:r>
              <a:rPr lang="es-ES_tradnl" b="1" dirty="0" err="1">
                <a:latin typeface="Consolas"/>
                <a:cs typeface="Consolas"/>
              </a:rPr>
              <a:t>end</a:t>
            </a:r>
            <a:r>
              <a:rPr lang="es-ES_tradnl" b="1" dirty="0">
                <a:latin typeface="Consolas"/>
                <a:cs typeface="Consolas"/>
              </a:rPr>
              <a:t> </a:t>
            </a:r>
            <a:r>
              <a:rPr lang="es-ES_tradnl" b="1" dirty="0" err="1">
                <a:latin typeface="Consolas"/>
                <a:cs typeface="Consolas"/>
              </a:rPr>
              <a:t>function</a:t>
            </a:r>
            <a:endParaRPr lang="es-ES" b="1" dirty="0"/>
          </a:p>
        </p:txBody>
      </p:sp>
      <p:sp>
        <p:nvSpPr>
          <p:cNvPr id="10" name="Rectángulo 9"/>
          <p:cNvSpPr/>
          <p:nvPr/>
        </p:nvSpPr>
        <p:spPr>
          <a:xfrm>
            <a:off x="2960641" y="829911"/>
            <a:ext cx="3339699" cy="461665"/>
          </a:xfrm>
          <a:prstGeom prst="rect">
            <a:avLst/>
          </a:prstGeom>
        </p:spPr>
        <p:txBody>
          <a:bodyPr wrap="square">
            <a:spAutoFit/>
          </a:bodyPr>
          <a:lstStyle/>
          <a:p>
            <a:pPr algn="ctr"/>
            <a:r>
              <a:rPr lang="en-GB" sz="2400" b="1" dirty="0">
                <a:latin typeface="Roboto Slab" pitchFamily="2" charset="0"/>
                <a:ea typeface="Roboto Slab" pitchFamily="2" charset="0"/>
              </a:rPr>
              <a:t>Prim’s Algorithm</a:t>
            </a:r>
            <a:endParaRPr lang="es-ES" sz="2400" dirty="0"/>
          </a:p>
        </p:txBody>
      </p:sp>
      <p:grpSp>
        <p:nvGrpSpPr>
          <p:cNvPr id="7" name="Agrupar 6"/>
          <p:cNvGrpSpPr/>
          <p:nvPr/>
        </p:nvGrpSpPr>
        <p:grpSpPr>
          <a:xfrm>
            <a:off x="241560" y="4131025"/>
            <a:ext cx="4287926" cy="1809969"/>
            <a:chOff x="2739129" y="835669"/>
            <a:chExt cx="4287926" cy="1809969"/>
          </a:xfrm>
        </p:grpSpPr>
        <p:sp>
          <p:nvSpPr>
            <p:cNvPr id="8" name="Elipse 7"/>
            <p:cNvSpPr/>
            <p:nvPr/>
          </p:nvSpPr>
          <p:spPr>
            <a:xfrm>
              <a:off x="4992618" y="2152946"/>
              <a:ext cx="492643" cy="492692"/>
            </a:xfrm>
            <a:prstGeom prst="ellipse">
              <a:avLst/>
            </a:prstGeom>
            <a:solidFill>
              <a:schemeClr val="accent5">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M</a:t>
              </a:r>
            </a:p>
          </p:txBody>
        </p:sp>
        <p:sp>
          <p:nvSpPr>
            <p:cNvPr id="13" name="Elipse 12"/>
            <p:cNvSpPr/>
            <p:nvPr/>
          </p:nvSpPr>
          <p:spPr>
            <a:xfrm>
              <a:off x="4992618" y="958655"/>
              <a:ext cx="492643" cy="492692"/>
            </a:xfrm>
            <a:prstGeom prst="ellipse">
              <a:avLst/>
            </a:prstGeom>
            <a:solidFill>
              <a:schemeClr val="accent5">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K</a:t>
              </a:r>
            </a:p>
          </p:txBody>
        </p:sp>
        <p:sp>
          <p:nvSpPr>
            <p:cNvPr id="14" name="Elipse 13"/>
            <p:cNvSpPr/>
            <p:nvPr/>
          </p:nvSpPr>
          <p:spPr>
            <a:xfrm>
              <a:off x="2983728" y="2152946"/>
              <a:ext cx="492643" cy="492692"/>
            </a:xfrm>
            <a:prstGeom prst="ellipse">
              <a:avLst/>
            </a:prstGeom>
            <a:solidFill>
              <a:schemeClr val="accent5">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L</a:t>
              </a:r>
            </a:p>
          </p:txBody>
        </p:sp>
        <p:sp>
          <p:nvSpPr>
            <p:cNvPr id="15" name="Elipse 14"/>
            <p:cNvSpPr/>
            <p:nvPr/>
          </p:nvSpPr>
          <p:spPr>
            <a:xfrm>
              <a:off x="2983728" y="958655"/>
              <a:ext cx="492643" cy="492692"/>
            </a:xfrm>
            <a:prstGeom prst="ellipse">
              <a:avLst/>
            </a:prstGeom>
            <a:solidFill>
              <a:schemeClr val="accent5">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J</a:t>
              </a:r>
            </a:p>
          </p:txBody>
        </p:sp>
        <p:sp>
          <p:nvSpPr>
            <p:cNvPr id="16" name="Elipse 15"/>
            <p:cNvSpPr/>
            <p:nvPr/>
          </p:nvSpPr>
          <p:spPr>
            <a:xfrm>
              <a:off x="6534412" y="1488307"/>
              <a:ext cx="492643" cy="492692"/>
            </a:xfrm>
            <a:prstGeom prst="ellipse">
              <a:avLst/>
            </a:prstGeom>
            <a:solidFill>
              <a:schemeClr val="accent5">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N</a:t>
              </a:r>
            </a:p>
          </p:txBody>
        </p:sp>
        <p:cxnSp>
          <p:nvCxnSpPr>
            <p:cNvPr id="17" name="Conector recto de flecha 16"/>
            <p:cNvCxnSpPr>
              <a:stCxn id="15" idx="6"/>
              <a:endCxn id="13" idx="2"/>
            </p:cNvCxnSpPr>
            <p:nvPr/>
          </p:nvCxnSpPr>
          <p:spPr>
            <a:xfrm>
              <a:off x="3476371" y="1205001"/>
              <a:ext cx="1516247" cy="0"/>
            </a:xfrm>
            <a:prstGeom prst="straightConnector1">
              <a:avLst/>
            </a:prstGeom>
            <a:ln w="1905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8" name="Conector recto de flecha 17"/>
            <p:cNvCxnSpPr>
              <a:stCxn id="13" idx="4"/>
              <a:endCxn id="8" idx="0"/>
            </p:cNvCxnSpPr>
            <p:nvPr/>
          </p:nvCxnSpPr>
          <p:spPr>
            <a:xfrm>
              <a:off x="5238940" y="1451347"/>
              <a:ext cx="0" cy="701599"/>
            </a:xfrm>
            <a:prstGeom prst="straightConnector1">
              <a:avLst/>
            </a:prstGeom>
            <a:ln w="190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8" idx="2"/>
              <a:endCxn id="14" idx="6"/>
            </p:cNvCxnSpPr>
            <p:nvPr/>
          </p:nvCxnSpPr>
          <p:spPr>
            <a:xfrm flipH="1">
              <a:off x="3476371" y="2399292"/>
              <a:ext cx="1516247" cy="0"/>
            </a:xfrm>
            <a:prstGeom prst="straightConnector1">
              <a:avLst/>
            </a:prstGeom>
            <a:ln w="1905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a:stCxn id="14" idx="0"/>
              <a:endCxn id="15" idx="4"/>
            </p:cNvCxnSpPr>
            <p:nvPr/>
          </p:nvCxnSpPr>
          <p:spPr>
            <a:xfrm flipV="1">
              <a:off x="3230050" y="1451347"/>
              <a:ext cx="0" cy="701599"/>
            </a:xfrm>
            <a:prstGeom prst="straightConnector1">
              <a:avLst/>
            </a:prstGeom>
            <a:ln w="19050" cmpd="sng">
              <a:solidFill>
                <a:schemeClr val="accent1">
                  <a:lumMod val="50000"/>
                </a:schemeClr>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cxnSp>
          <p:nvCxnSpPr>
            <p:cNvPr id="21" name="Conector recto de flecha 20"/>
            <p:cNvCxnSpPr>
              <a:stCxn id="16" idx="2"/>
              <a:endCxn id="13" idx="6"/>
            </p:cNvCxnSpPr>
            <p:nvPr/>
          </p:nvCxnSpPr>
          <p:spPr>
            <a:xfrm flipH="1" flipV="1">
              <a:off x="5485261" y="1205001"/>
              <a:ext cx="1049151" cy="529652"/>
            </a:xfrm>
            <a:prstGeom prst="straightConnector1">
              <a:avLst/>
            </a:prstGeom>
            <a:ln w="1905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8" idx="6"/>
              <a:endCxn id="16" idx="3"/>
            </p:cNvCxnSpPr>
            <p:nvPr/>
          </p:nvCxnSpPr>
          <p:spPr>
            <a:xfrm flipV="1">
              <a:off x="5485261" y="1908846"/>
              <a:ext cx="1121297" cy="490446"/>
            </a:xfrm>
            <a:prstGeom prst="straightConnector1">
              <a:avLst/>
            </a:prstGeom>
            <a:ln w="1905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23" name="CuadroTexto 22"/>
            <p:cNvSpPr txBox="1"/>
            <p:nvPr/>
          </p:nvSpPr>
          <p:spPr>
            <a:xfrm>
              <a:off x="3884886" y="835669"/>
              <a:ext cx="338554" cy="400110"/>
            </a:xfrm>
            <a:prstGeom prst="rect">
              <a:avLst/>
            </a:prstGeom>
            <a:noFill/>
          </p:spPr>
          <p:txBody>
            <a:bodyPr wrap="none" rtlCol="0">
              <a:spAutoFit/>
            </a:bodyPr>
            <a:lstStyle/>
            <a:p>
              <a:r>
                <a:rPr lang="es-ES" sz="2000" b="1" dirty="0">
                  <a:latin typeface="Roboto Slab" pitchFamily="2" charset="0"/>
                  <a:ea typeface="Roboto Slab" pitchFamily="2" charset="0"/>
                </a:rPr>
                <a:t>2</a:t>
              </a:r>
            </a:p>
          </p:txBody>
        </p:sp>
        <p:sp>
          <p:nvSpPr>
            <p:cNvPr id="24" name="CuadroTexto 23"/>
            <p:cNvSpPr txBox="1"/>
            <p:nvPr/>
          </p:nvSpPr>
          <p:spPr>
            <a:xfrm>
              <a:off x="2739129" y="1652230"/>
              <a:ext cx="526106" cy="400110"/>
            </a:xfrm>
            <a:prstGeom prst="rect">
              <a:avLst/>
            </a:prstGeom>
            <a:noFill/>
          </p:spPr>
          <p:txBody>
            <a:bodyPr wrap="none" rtlCol="0">
              <a:spAutoFit/>
            </a:bodyPr>
            <a:lstStyle/>
            <a:p>
              <a:r>
                <a:rPr lang="es-ES" sz="2000" b="1" dirty="0">
                  <a:latin typeface="Roboto Slab" pitchFamily="2" charset="0"/>
                  <a:ea typeface="Roboto Slab" pitchFamily="2" charset="0"/>
                </a:rPr>
                <a:t>10</a:t>
              </a:r>
              <a:r>
                <a:rPr lang="es-ES" dirty="0"/>
                <a:t> </a:t>
              </a:r>
            </a:p>
          </p:txBody>
        </p:sp>
        <p:sp>
          <p:nvSpPr>
            <p:cNvPr id="25" name="CuadroTexto 24"/>
            <p:cNvSpPr txBox="1"/>
            <p:nvPr/>
          </p:nvSpPr>
          <p:spPr>
            <a:xfrm>
              <a:off x="4010310" y="2036336"/>
              <a:ext cx="338554" cy="400110"/>
            </a:xfrm>
            <a:prstGeom prst="rect">
              <a:avLst/>
            </a:prstGeom>
            <a:noFill/>
          </p:spPr>
          <p:txBody>
            <a:bodyPr wrap="none" rtlCol="0">
              <a:spAutoFit/>
            </a:bodyPr>
            <a:lstStyle/>
            <a:p>
              <a:r>
                <a:rPr lang="es-ES" sz="2000" b="1" dirty="0">
                  <a:latin typeface="Roboto Slab" pitchFamily="2" charset="0"/>
                  <a:ea typeface="Roboto Slab" pitchFamily="2" charset="0"/>
                </a:rPr>
                <a:t>8</a:t>
              </a:r>
            </a:p>
          </p:txBody>
        </p:sp>
        <p:sp>
          <p:nvSpPr>
            <p:cNvPr id="26" name="CuadroTexto 25"/>
            <p:cNvSpPr txBox="1"/>
            <p:nvPr/>
          </p:nvSpPr>
          <p:spPr>
            <a:xfrm>
              <a:off x="5238783" y="1590423"/>
              <a:ext cx="338554" cy="400110"/>
            </a:xfrm>
            <a:prstGeom prst="rect">
              <a:avLst/>
            </a:prstGeom>
            <a:noFill/>
          </p:spPr>
          <p:txBody>
            <a:bodyPr wrap="none" rtlCol="0">
              <a:spAutoFit/>
            </a:bodyPr>
            <a:lstStyle/>
            <a:p>
              <a:r>
                <a:rPr lang="es-ES" sz="2000" b="1" dirty="0">
                  <a:latin typeface="Roboto Slab" pitchFamily="2" charset="0"/>
                  <a:ea typeface="Roboto Slab" pitchFamily="2" charset="0"/>
                </a:rPr>
                <a:t>6</a:t>
              </a:r>
            </a:p>
          </p:txBody>
        </p:sp>
        <p:sp>
          <p:nvSpPr>
            <p:cNvPr id="27" name="CuadroTexto 26"/>
            <p:cNvSpPr txBox="1"/>
            <p:nvPr/>
          </p:nvSpPr>
          <p:spPr>
            <a:xfrm>
              <a:off x="5844190" y="2134617"/>
              <a:ext cx="338554" cy="400110"/>
            </a:xfrm>
            <a:prstGeom prst="rect">
              <a:avLst/>
            </a:prstGeom>
            <a:noFill/>
          </p:spPr>
          <p:txBody>
            <a:bodyPr wrap="none" rtlCol="0">
              <a:spAutoFit/>
            </a:bodyPr>
            <a:lstStyle/>
            <a:p>
              <a:r>
                <a:rPr lang="es-ES" sz="2000" b="1" dirty="0">
                  <a:latin typeface="Roboto Slab" pitchFamily="2" charset="0"/>
                  <a:ea typeface="Roboto Slab" pitchFamily="2" charset="0"/>
                </a:rPr>
                <a:t>4</a:t>
              </a:r>
            </a:p>
          </p:txBody>
        </p:sp>
        <p:sp>
          <p:nvSpPr>
            <p:cNvPr id="28" name="CuadroTexto 27"/>
            <p:cNvSpPr txBox="1"/>
            <p:nvPr/>
          </p:nvSpPr>
          <p:spPr>
            <a:xfrm>
              <a:off x="5845768" y="1087276"/>
              <a:ext cx="327334" cy="400110"/>
            </a:xfrm>
            <a:prstGeom prst="rect">
              <a:avLst/>
            </a:prstGeom>
            <a:noFill/>
          </p:spPr>
          <p:txBody>
            <a:bodyPr wrap="none" rtlCol="0">
              <a:spAutoFit/>
            </a:bodyPr>
            <a:lstStyle/>
            <a:p>
              <a:r>
                <a:rPr lang="es-ES" sz="2000" b="1" dirty="0">
                  <a:latin typeface="Roboto Slab" pitchFamily="2" charset="0"/>
                  <a:ea typeface="Roboto Slab" pitchFamily="2" charset="0"/>
                </a:rPr>
                <a:t>1</a:t>
              </a:r>
            </a:p>
          </p:txBody>
        </p:sp>
      </p:grpSp>
      <p:sp>
        <p:nvSpPr>
          <p:cNvPr id="29" name="CuadroTexto 28"/>
          <p:cNvSpPr txBox="1"/>
          <p:nvPr/>
        </p:nvSpPr>
        <p:spPr>
          <a:xfrm>
            <a:off x="-2993" y="4171396"/>
            <a:ext cx="423514" cy="461665"/>
          </a:xfrm>
          <a:prstGeom prst="rect">
            <a:avLst/>
          </a:prstGeom>
          <a:noFill/>
        </p:spPr>
        <p:txBody>
          <a:bodyPr wrap="none" rtlCol="0">
            <a:spAutoFit/>
          </a:bodyPr>
          <a:lstStyle/>
          <a:p>
            <a:r>
              <a:rPr lang="es-ES" sz="2400" b="1" dirty="0">
                <a:latin typeface="Roboto Slab" pitchFamily="2" charset="0"/>
                <a:ea typeface="Roboto Slab" pitchFamily="2" charset="0"/>
              </a:rPr>
              <a:t>G</a:t>
            </a:r>
          </a:p>
        </p:txBody>
      </p:sp>
      <p:sp>
        <p:nvSpPr>
          <p:cNvPr id="30" name="Rectángulo 29"/>
          <p:cNvSpPr/>
          <p:nvPr/>
        </p:nvSpPr>
        <p:spPr>
          <a:xfrm>
            <a:off x="-6617" y="3866511"/>
            <a:ext cx="7309795" cy="313764"/>
          </a:xfrm>
          <a:prstGeom prst="rect">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1" name="CuadroTexto 30"/>
          <p:cNvSpPr txBox="1"/>
          <p:nvPr/>
        </p:nvSpPr>
        <p:spPr>
          <a:xfrm>
            <a:off x="7368850" y="1609617"/>
            <a:ext cx="1806905" cy="369332"/>
          </a:xfrm>
          <a:prstGeom prst="rect">
            <a:avLst/>
          </a:prstGeom>
          <a:noFill/>
          <a:ln>
            <a:noFill/>
          </a:ln>
        </p:spPr>
        <p:txBody>
          <a:bodyPr wrap="none" rtlCol="0">
            <a:spAutoFit/>
          </a:bodyPr>
          <a:lstStyle/>
          <a:p>
            <a:r>
              <a:rPr lang="es-ES" b="1" dirty="0">
                <a:latin typeface="Roboto Slab" pitchFamily="2" charset="0"/>
                <a:ea typeface="Roboto Slab" pitchFamily="2" charset="0"/>
              </a:rPr>
              <a:t>vs={J,K,L,M,N}</a:t>
            </a:r>
          </a:p>
        </p:txBody>
      </p:sp>
      <p:sp>
        <p:nvSpPr>
          <p:cNvPr id="33" name="CuadroTexto 32"/>
          <p:cNvSpPr txBox="1"/>
          <p:nvPr/>
        </p:nvSpPr>
        <p:spPr>
          <a:xfrm>
            <a:off x="4987608" y="4198207"/>
            <a:ext cx="372218" cy="461665"/>
          </a:xfrm>
          <a:prstGeom prst="rect">
            <a:avLst/>
          </a:prstGeom>
          <a:noFill/>
        </p:spPr>
        <p:txBody>
          <a:bodyPr wrap="none" rtlCol="0">
            <a:spAutoFit/>
          </a:bodyPr>
          <a:lstStyle/>
          <a:p>
            <a:r>
              <a:rPr lang="es-ES" sz="2400" b="1" dirty="0">
                <a:latin typeface="Roboto Slab" pitchFamily="2" charset="0"/>
                <a:ea typeface="Roboto Slab" pitchFamily="2" charset="0"/>
              </a:rPr>
              <a:t>T</a:t>
            </a:r>
          </a:p>
        </p:txBody>
      </p:sp>
      <p:sp>
        <p:nvSpPr>
          <p:cNvPr id="34" name="CuadroTexto 33"/>
          <p:cNvSpPr txBox="1"/>
          <p:nvPr/>
        </p:nvSpPr>
        <p:spPr>
          <a:xfrm>
            <a:off x="7387368" y="2401750"/>
            <a:ext cx="1531188" cy="646331"/>
          </a:xfrm>
          <a:prstGeom prst="rect">
            <a:avLst/>
          </a:prstGeom>
          <a:noFill/>
          <a:ln>
            <a:noFill/>
          </a:ln>
        </p:spPr>
        <p:txBody>
          <a:bodyPr wrap="none" rtlCol="0">
            <a:spAutoFit/>
          </a:bodyPr>
          <a:lstStyle/>
          <a:p>
            <a:r>
              <a:rPr lang="es-ES" b="1" dirty="0">
                <a:latin typeface="Roboto Slab" pitchFamily="2" charset="0"/>
                <a:ea typeface="Roboto Slab" pitchFamily="2" charset="0"/>
              </a:rPr>
              <a:t>L={ (J,L,10),</a:t>
            </a:r>
          </a:p>
          <a:p>
            <a:r>
              <a:rPr lang="es-ES" b="1" dirty="0">
                <a:latin typeface="Roboto Slab" pitchFamily="2" charset="0"/>
                <a:ea typeface="Roboto Slab" pitchFamily="2" charset="0"/>
              </a:rPr>
              <a:t>       (M,L,8) }</a:t>
            </a:r>
          </a:p>
        </p:txBody>
      </p:sp>
      <p:sp>
        <p:nvSpPr>
          <p:cNvPr id="35" name="CuadroTexto 34"/>
          <p:cNvSpPr txBox="1"/>
          <p:nvPr/>
        </p:nvSpPr>
        <p:spPr>
          <a:xfrm>
            <a:off x="7309796" y="3310003"/>
            <a:ext cx="1661745" cy="369332"/>
          </a:xfrm>
          <a:prstGeom prst="rect">
            <a:avLst/>
          </a:prstGeom>
          <a:solidFill>
            <a:srgbClr val="FFFFFF"/>
          </a:solidFill>
          <a:ln>
            <a:noFill/>
          </a:ln>
        </p:spPr>
        <p:txBody>
          <a:bodyPr wrap="none" rtlCol="0">
            <a:spAutoFit/>
          </a:bodyPr>
          <a:lstStyle/>
          <a:p>
            <a:r>
              <a:rPr lang="es-ES" b="1" dirty="0" err="1">
                <a:latin typeface="Roboto Slab" pitchFamily="2" charset="0"/>
                <a:ea typeface="Roboto Slab" pitchFamily="2" charset="0"/>
              </a:rPr>
              <a:t>newE</a:t>
            </a:r>
            <a:r>
              <a:rPr lang="es-ES" b="1" dirty="0">
                <a:latin typeface="Roboto Slab" pitchFamily="2" charset="0"/>
                <a:ea typeface="Roboto Slab" pitchFamily="2" charset="0"/>
              </a:rPr>
              <a:t>=(M,L,8)</a:t>
            </a:r>
          </a:p>
        </p:txBody>
      </p:sp>
      <p:sp>
        <p:nvSpPr>
          <p:cNvPr id="36" name="Elipse 35"/>
          <p:cNvSpPr/>
          <p:nvPr/>
        </p:nvSpPr>
        <p:spPr>
          <a:xfrm>
            <a:off x="5324660" y="4398588"/>
            <a:ext cx="492643" cy="492692"/>
          </a:xfrm>
          <a:prstGeom prst="ellipse">
            <a:avLst/>
          </a:prstGeom>
          <a:solidFill>
            <a:schemeClr val="accent5">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J</a:t>
            </a:r>
          </a:p>
        </p:txBody>
      </p:sp>
      <p:sp>
        <p:nvSpPr>
          <p:cNvPr id="32" name="Elipse 31"/>
          <p:cNvSpPr/>
          <p:nvPr/>
        </p:nvSpPr>
        <p:spPr>
          <a:xfrm>
            <a:off x="6815611" y="4393086"/>
            <a:ext cx="492643" cy="492692"/>
          </a:xfrm>
          <a:prstGeom prst="ellipse">
            <a:avLst/>
          </a:prstGeom>
          <a:solidFill>
            <a:schemeClr val="accent5">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K</a:t>
            </a:r>
          </a:p>
        </p:txBody>
      </p:sp>
      <p:cxnSp>
        <p:nvCxnSpPr>
          <p:cNvPr id="37" name="Conector recto de flecha 36"/>
          <p:cNvCxnSpPr>
            <a:stCxn id="36" idx="6"/>
            <a:endCxn id="32" idx="2"/>
          </p:cNvCxnSpPr>
          <p:nvPr/>
        </p:nvCxnSpPr>
        <p:spPr>
          <a:xfrm flipV="1">
            <a:off x="5817302" y="4639432"/>
            <a:ext cx="998308" cy="5502"/>
          </a:xfrm>
          <a:prstGeom prst="straightConnector1">
            <a:avLst/>
          </a:prstGeom>
          <a:ln w="190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8" name="Elipse 37"/>
          <p:cNvSpPr/>
          <p:nvPr/>
        </p:nvSpPr>
        <p:spPr>
          <a:xfrm>
            <a:off x="7972502" y="4793196"/>
            <a:ext cx="492643" cy="492692"/>
          </a:xfrm>
          <a:prstGeom prst="ellipse">
            <a:avLst/>
          </a:prstGeom>
          <a:solidFill>
            <a:schemeClr val="accent5">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N</a:t>
            </a:r>
          </a:p>
        </p:txBody>
      </p:sp>
      <p:cxnSp>
        <p:nvCxnSpPr>
          <p:cNvPr id="39" name="Conector recto de flecha 38"/>
          <p:cNvCxnSpPr>
            <a:stCxn id="32" idx="6"/>
            <a:endCxn id="38" idx="2"/>
          </p:cNvCxnSpPr>
          <p:nvPr/>
        </p:nvCxnSpPr>
        <p:spPr>
          <a:xfrm>
            <a:off x="7308253" y="4639432"/>
            <a:ext cx="664248" cy="400110"/>
          </a:xfrm>
          <a:prstGeom prst="straightConnector1">
            <a:avLst/>
          </a:prstGeom>
          <a:ln w="190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40" name="Elipse 39"/>
          <p:cNvSpPr/>
          <p:nvPr/>
        </p:nvSpPr>
        <p:spPr>
          <a:xfrm>
            <a:off x="6810536" y="5408998"/>
            <a:ext cx="492643" cy="492692"/>
          </a:xfrm>
          <a:prstGeom prst="ellipse">
            <a:avLst/>
          </a:prstGeom>
          <a:solidFill>
            <a:schemeClr val="accent5">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M</a:t>
            </a:r>
          </a:p>
        </p:txBody>
      </p:sp>
      <p:cxnSp>
        <p:nvCxnSpPr>
          <p:cNvPr id="41" name="Conector recto de flecha 40"/>
          <p:cNvCxnSpPr>
            <a:stCxn id="40" idx="6"/>
            <a:endCxn id="38" idx="3"/>
          </p:cNvCxnSpPr>
          <p:nvPr/>
        </p:nvCxnSpPr>
        <p:spPr>
          <a:xfrm flipV="1">
            <a:off x="7303179" y="5213736"/>
            <a:ext cx="741469" cy="441609"/>
          </a:xfrm>
          <a:prstGeom prst="straightConnector1">
            <a:avLst/>
          </a:prstGeom>
          <a:ln w="190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42" name="CuadroTexto 41"/>
          <p:cNvSpPr txBox="1"/>
          <p:nvPr/>
        </p:nvSpPr>
        <p:spPr>
          <a:xfrm>
            <a:off x="6131062" y="4232950"/>
            <a:ext cx="338554" cy="400110"/>
          </a:xfrm>
          <a:prstGeom prst="rect">
            <a:avLst/>
          </a:prstGeom>
          <a:noFill/>
        </p:spPr>
        <p:txBody>
          <a:bodyPr wrap="none" rtlCol="0">
            <a:spAutoFit/>
          </a:bodyPr>
          <a:lstStyle/>
          <a:p>
            <a:r>
              <a:rPr lang="es-ES" sz="2000" b="1" dirty="0">
                <a:latin typeface="Roboto Slab" pitchFamily="2" charset="0"/>
                <a:ea typeface="Roboto Slab" pitchFamily="2" charset="0"/>
              </a:rPr>
              <a:t>2</a:t>
            </a:r>
          </a:p>
        </p:txBody>
      </p:sp>
      <p:sp>
        <p:nvSpPr>
          <p:cNvPr id="43" name="CuadroTexto 42"/>
          <p:cNvSpPr txBox="1"/>
          <p:nvPr/>
        </p:nvSpPr>
        <p:spPr>
          <a:xfrm>
            <a:off x="7672419" y="4481381"/>
            <a:ext cx="327334" cy="400110"/>
          </a:xfrm>
          <a:prstGeom prst="rect">
            <a:avLst/>
          </a:prstGeom>
          <a:noFill/>
        </p:spPr>
        <p:txBody>
          <a:bodyPr wrap="none" rtlCol="0">
            <a:spAutoFit/>
          </a:bodyPr>
          <a:lstStyle/>
          <a:p>
            <a:r>
              <a:rPr lang="es-ES" sz="2000" b="1" dirty="0">
                <a:latin typeface="Roboto Slab" pitchFamily="2" charset="0"/>
                <a:ea typeface="Roboto Slab" pitchFamily="2" charset="0"/>
              </a:rPr>
              <a:t>1</a:t>
            </a:r>
          </a:p>
        </p:txBody>
      </p:sp>
      <p:sp>
        <p:nvSpPr>
          <p:cNvPr id="44" name="CuadroTexto 43"/>
          <p:cNvSpPr txBox="1"/>
          <p:nvPr/>
        </p:nvSpPr>
        <p:spPr>
          <a:xfrm>
            <a:off x="7584214" y="5350142"/>
            <a:ext cx="338554" cy="400110"/>
          </a:xfrm>
          <a:prstGeom prst="rect">
            <a:avLst/>
          </a:prstGeom>
          <a:noFill/>
        </p:spPr>
        <p:txBody>
          <a:bodyPr wrap="none" rtlCol="0">
            <a:spAutoFit/>
          </a:bodyPr>
          <a:lstStyle/>
          <a:p>
            <a:r>
              <a:rPr lang="es-ES" sz="2000" b="1" dirty="0">
                <a:latin typeface="Roboto Slab" pitchFamily="2" charset="0"/>
                <a:ea typeface="Roboto Slab" pitchFamily="2" charset="0"/>
              </a:rPr>
              <a:t>4</a:t>
            </a:r>
          </a:p>
        </p:txBody>
      </p:sp>
      <p:sp>
        <p:nvSpPr>
          <p:cNvPr id="45" name="Elipse 44"/>
          <p:cNvSpPr/>
          <p:nvPr/>
        </p:nvSpPr>
        <p:spPr>
          <a:xfrm>
            <a:off x="5324660" y="5408998"/>
            <a:ext cx="492643" cy="492692"/>
          </a:xfrm>
          <a:prstGeom prst="ellipse">
            <a:avLst/>
          </a:prstGeom>
          <a:solidFill>
            <a:schemeClr val="accent5">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400" b="1" dirty="0">
                <a:solidFill>
                  <a:schemeClr val="tx1"/>
                </a:solidFill>
                <a:latin typeface="Roboto Slab" pitchFamily="2" charset="0"/>
                <a:ea typeface="Roboto Slab" pitchFamily="2" charset="0"/>
                <a:cs typeface="ＭＳ Ｐゴシック" charset="0"/>
              </a:rPr>
              <a:t>L</a:t>
            </a:r>
          </a:p>
        </p:txBody>
      </p:sp>
      <p:cxnSp>
        <p:nvCxnSpPr>
          <p:cNvPr id="46" name="Conector recto de flecha 45"/>
          <p:cNvCxnSpPr/>
          <p:nvPr/>
        </p:nvCxnSpPr>
        <p:spPr>
          <a:xfrm flipV="1">
            <a:off x="5817302" y="5689145"/>
            <a:ext cx="998308" cy="5502"/>
          </a:xfrm>
          <a:prstGeom prst="straightConnector1">
            <a:avLst/>
          </a:prstGeom>
          <a:ln w="19050" cmpd="sng">
            <a:solidFill>
              <a:schemeClr val="tx1"/>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47" name="CuadroTexto 46"/>
          <p:cNvSpPr txBox="1"/>
          <p:nvPr/>
        </p:nvSpPr>
        <p:spPr>
          <a:xfrm>
            <a:off x="6131062" y="5282663"/>
            <a:ext cx="338554" cy="400110"/>
          </a:xfrm>
          <a:prstGeom prst="rect">
            <a:avLst/>
          </a:prstGeom>
          <a:noFill/>
        </p:spPr>
        <p:txBody>
          <a:bodyPr wrap="none" rtlCol="0">
            <a:spAutoFit/>
          </a:bodyPr>
          <a:lstStyle/>
          <a:p>
            <a:r>
              <a:rPr lang="es-ES" sz="2000" b="1" dirty="0">
                <a:latin typeface="Roboto Slab" pitchFamily="2" charset="0"/>
                <a:ea typeface="Roboto Slab" pitchFamily="2" charset="0"/>
              </a:rPr>
              <a:t>8</a:t>
            </a:r>
          </a:p>
        </p:txBody>
      </p:sp>
    </p:spTree>
    <p:extLst>
      <p:ext uri="{BB962C8B-B14F-4D97-AF65-F5344CB8AC3E}">
        <p14:creationId xmlns:p14="http://schemas.microsoft.com/office/powerpoint/2010/main" val="42356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What is the adjacency matrix of this graph?</a:t>
            </a:r>
          </a:p>
        </p:txBody>
      </p:sp>
      <p:grpSp>
        <p:nvGrpSpPr>
          <p:cNvPr id="53" name="Agrupar 52"/>
          <p:cNvGrpSpPr/>
          <p:nvPr/>
        </p:nvGrpSpPr>
        <p:grpSpPr>
          <a:xfrm>
            <a:off x="2392129" y="1072403"/>
            <a:ext cx="3799927" cy="2702484"/>
            <a:chOff x="932675" y="1072403"/>
            <a:chExt cx="2870452" cy="2061429"/>
          </a:xfrm>
        </p:grpSpPr>
        <p:cxnSp>
          <p:nvCxnSpPr>
            <p:cNvPr id="10" name="Conector recto de flecha 9"/>
            <p:cNvCxnSpPr>
              <a:stCxn id="17" idx="6"/>
              <a:endCxn id="33" idx="1"/>
            </p:cNvCxnSpPr>
            <p:nvPr/>
          </p:nvCxnSpPr>
          <p:spPr>
            <a:xfrm flipV="1">
              <a:off x="1620236" y="2685571"/>
              <a:ext cx="1671070" cy="491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26" idx="0"/>
            </p:cNvCxnSpPr>
            <p:nvPr/>
          </p:nvCxnSpPr>
          <p:spPr>
            <a:xfrm flipH="1">
              <a:off x="1277294" y="1772548"/>
              <a:ext cx="23050" cy="73475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1091044" y="2470107"/>
              <a:ext cx="529192" cy="529235"/>
              <a:chOff x="1309118" y="2962149"/>
              <a:chExt cx="529192" cy="529235"/>
            </a:xfrm>
          </p:grpSpPr>
          <p:sp>
            <p:nvSpPr>
              <p:cNvPr id="17" name="Elipse 16"/>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342181" y="2999342"/>
                <a:ext cx="306374" cy="399107"/>
              </a:xfrm>
              <a:prstGeom prst="rect">
                <a:avLst/>
              </a:prstGeom>
              <a:noFill/>
            </p:spPr>
            <p:txBody>
              <a:bodyPr wrap="none" rtlCol="0">
                <a:spAutoFit/>
              </a:bodyPr>
              <a:lstStyle/>
              <a:p>
                <a:r>
                  <a:rPr lang="es-ES" sz="2800" dirty="0"/>
                  <a:t>D</a:t>
                </a:r>
              </a:p>
            </p:txBody>
          </p:sp>
        </p:grpSp>
        <p:grpSp>
          <p:nvGrpSpPr>
            <p:cNvPr id="3" name="Agrupar 2"/>
            <p:cNvGrpSpPr/>
            <p:nvPr/>
          </p:nvGrpSpPr>
          <p:grpSpPr>
            <a:xfrm>
              <a:off x="3237333" y="1257005"/>
              <a:ext cx="529192" cy="529235"/>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752387" y="3008380"/>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3257594" y="2448459"/>
              <a:ext cx="529192" cy="529235"/>
              <a:chOff x="4528359" y="4311902"/>
              <a:chExt cx="529192" cy="529235"/>
            </a:xfrm>
          </p:grpSpPr>
          <p:sp>
            <p:nvSpPr>
              <p:cNvPr id="11" name="Elipse 10"/>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562071" y="4349461"/>
                <a:ext cx="284124" cy="399107"/>
              </a:xfrm>
              <a:prstGeom prst="rect">
                <a:avLst/>
              </a:prstGeom>
              <a:noFill/>
              <a:ln w="28575" cmpd="sng">
                <a:noFill/>
              </a:ln>
            </p:spPr>
            <p:txBody>
              <a:bodyPr wrap="none" rtlCol="0">
                <a:spAutoFit/>
              </a:bodyPr>
              <a:lstStyle/>
              <a:p>
                <a:r>
                  <a:rPr lang="es-ES" sz="2800" dirty="0"/>
                  <a:t>C</a:t>
                </a:r>
              </a:p>
            </p:txBody>
          </p:sp>
        </p:grpSp>
        <p:grpSp>
          <p:nvGrpSpPr>
            <p:cNvPr id="2" name="Agrupar 1"/>
            <p:cNvGrpSpPr/>
            <p:nvPr/>
          </p:nvGrpSpPr>
          <p:grpSpPr>
            <a:xfrm>
              <a:off x="1035748" y="1243313"/>
              <a:ext cx="529192" cy="529235"/>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597679"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2280858" y="2734725"/>
              <a:ext cx="276971" cy="399107"/>
            </a:xfrm>
            <a:prstGeom prst="rect">
              <a:avLst/>
            </a:prstGeom>
            <a:noFill/>
          </p:spPr>
          <p:txBody>
            <a:bodyPr wrap="none" rtlCol="0">
              <a:spAutoFit/>
            </a:bodyPr>
            <a:lstStyle/>
            <a:p>
              <a:r>
                <a:rPr lang="es-ES" sz="2800" dirty="0"/>
                <a:t>1</a:t>
              </a:r>
            </a:p>
          </p:txBody>
        </p:sp>
        <p:sp>
          <p:nvSpPr>
            <p:cNvPr id="44" name="CuadroTexto 43"/>
            <p:cNvSpPr txBox="1"/>
            <p:nvPr/>
          </p:nvSpPr>
          <p:spPr>
            <a:xfrm>
              <a:off x="2262929" y="1072403"/>
              <a:ext cx="276971" cy="399107"/>
            </a:xfrm>
            <a:prstGeom prst="rect">
              <a:avLst/>
            </a:prstGeom>
            <a:noFill/>
          </p:spPr>
          <p:txBody>
            <a:bodyPr wrap="none" rtlCol="0">
              <a:spAutoFit/>
            </a:bodyPr>
            <a:lstStyle/>
            <a:p>
              <a:r>
                <a:rPr lang="es-ES" sz="2800" dirty="0"/>
                <a:t>2</a:t>
              </a:r>
            </a:p>
          </p:txBody>
        </p:sp>
        <p:sp>
          <p:nvSpPr>
            <p:cNvPr id="45" name="CuadroTexto 44"/>
            <p:cNvSpPr txBox="1"/>
            <p:nvPr/>
          </p:nvSpPr>
          <p:spPr>
            <a:xfrm>
              <a:off x="932675" y="1792308"/>
              <a:ext cx="276971" cy="399107"/>
            </a:xfrm>
            <a:prstGeom prst="rect">
              <a:avLst/>
            </a:prstGeom>
            <a:noFill/>
          </p:spPr>
          <p:txBody>
            <a:bodyPr wrap="none" rtlCol="0">
              <a:spAutoFit/>
            </a:bodyPr>
            <a:lstStyle/>
            <a:p>
              <a:r>
                <a:rPr lang="es-ES" sz="2800" dirty="0"/>
                <a:t>3</a:t>
              </a:r>
            </a:p>
          </p:txBody>
        </p:sp>
        <p:sp>
          <p:nvSpPr>
            <p:cNvPr id="46" name="CuadroTexto 45"/>
            <p:cNvSpPr txBox="1"/>
            <p:nvPr/>
          </p:nvSpPr>
          <p:spPr>
            <a:xfrm>
              <a:off x="3526156" y="1924834"/>
              <a:ext cx="276971" cy="399107"/>
            </a:xfrm>
            <a:prstGeom prst="rect">
              <a:avLst/>
            </a:prstGeom>
            <a:noFill/>
          </p:spPr>
          <p:txBody>
            <a:bodyPr wrap="none" rtlCol="0">
              <a:spAutoFit/>
            </a:bodyPr>
            <a:lstStyle/>
            <a:p>
              <a:r>
                <a:rPr lang="es-ES" sz="2800" dirty="0"/>
                <a:t>7</a:t>
              </a:r>
            </a:p>
          </p:txBody>
        </p:sp>
        <p:cxnSp>
          <p:nvCxnSpPr>
            <p:cNvPr id="47" name="Conector recto de flecha 46"/>
            <p:cNvCxnSpPr>
              <a:stCxn id="17" idx="7"/>
              <a:endCxn id="21" idx="3"/>
            </p:cNvCxnSpPr>
            <p:nvPr/>
          </p:nvCxnSpPr>
          <p:spPr>
            <a:xfrm flipV="1">
              <a:off x="1542738" y="1708735"/>
              <a:ext cx="1772093" cy="838877"/>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2110529" y="1756837"/>
              <a:ext cx="276971" cy="399107"/>
            </a:xfrm>
            <a:prstGeom prst="rect">
              <a:avLst/>
            </a:prstGeom>
            <a:noFill/>
          </p:spPr>
          <p:txBody>
            <a:bodyPr wrap="none" rtlCol="0">
              <a:spAutoFit/>
            </a:bodyPr>
            <a:lstStyle/>
            <a:p>
              <a:r>
                <a:rPr lang="es-ES" sz="2800" dirty="0"/>
                <a:t>5</a:t>
              </a:r>
            </a:p>
          </p:txBody>
        </p:sp>
      </p:grpSp>
    </p:spTree>
    <p:extLst>
      <p:ext uri="{BB962C8B-B14F-4D97-AF65-F5344CB8AC3E}">
        <p14:creationId xmlns:p14="http://schemas.microsoft.com/office/powerpoint/2010/main" val="92613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What is the adjacency matrix of this graph?</a:t>
            </a:r>
          </a:p>
        </p:txBody>
      </p:sp>
      <p:grpSp>
        <p:nvGrpSpPr>
          <p:cNvPr id="53" name="Agrupar 52"/>
          <p:cNvGrpSpPr/>
          <p:nvPr/>
        </p:nvGrpSpPr>
        <p:grpSpPr>
          <a:xfrm>
            <a:off x="2392129" y="1072403"/>
            <a:ext cx="3799927" cy="2702484"/>
            <a:chOff x="932675" y="1072403"/>
            <a:chExt cx="2870452" cy="2061429"/>
          </a:xfrm>
        </p:grpSpPr>
        <p:cxnSp>
          <p:nvCxnSpPr>
            <p:cNvPr id="10" name="Conector recto de flecha 9"/>
            <p:cNvCxnSpPr>
              <a:stCxn id="17" idx="6"/>
              <a:endCxn id="33" idx="1"/>
            </p:cNvCxnSpPr>
            <p:nvPr/>
          </p:nvCxnSpPr>
          <p:spPr>
            <a:xfrm flipV="1">
              <a:off x="1620236" y="2685571"/>
              <a:ext cx="1671070" cy="491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26" idx="0"/>
            </p:cNvCxnSpPr>
            <p:nvPr/>
          </p:nvCxnSpPr>
          <p:spPr>
            <a:xfrm flipH="1">
              <a:off x="1277294" y="1772548"/>
              <a:ext cx="23050" cy="73475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1091044" y="2470107"/>
              <a:ext cx="529192" cy="529235"/>
              <a:chOff x="1309118" y="2962149"/>
              <a:chExt cx="529192" cy="529235"/>
            </a:xfrm>
          </p:grpSpPr>
          <p:sp>
            <p:nvSpPr>
              <p:cNvPr id="17" name="Elipse 16"/>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342181" y="2999342"/>
                <a:ext cx="306374" cy="399107"/>
              </a:xfrm>
              <a:prstGeom prst="rect">
                <a:avLst/>
              </a:prstGeom>
              <a:noFill/>
            </p:spPr>
            <p:txBody>
              <a:bodyPr wrap="none" rtlCol="0">
                <a:spAutoFit/>
              </a:bodyPr>
              <a:lstStyle/>
              <a:p>
                <a:r>
                  <a:rPr lang="es-ES" sz="2800" dirty="0"/>
                  <a:t>D</a:t>
                </a:r>
              </a:p>
            </p:txBody>
          </p:sp>
        </p:grpSp>
        <p:grpSp>
          <p:nvGrpSpPr>
            <p:cNvPr id="3" name="Agrupar 2"/>
            <p:cNvGrpSpPr/>
            <p:nvPr/>
          </p:nvGrpSpPr>
          <p:grpSpPr>
            <a:xfrm>
              <a:off x="3237333" y="1257005"/>
              <a:ext cx="529192" cy="529235"/>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752387" y="3008380"/>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3257594" y="2448459"/>
              <a:ext cx="529192" cy="529235"/>
              <a:chOff x="4528359" y="4311902"/>
              <a:chExt cx="529192" cy="529235"/>
            </a:xfrm>
          </p:grpSpPr>
          <p:sp>
            <p:nvSpPr>
              <p:cNvPr id="11" name="Elipse 10"/>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562071" y="4349461"/>
                <a:ext cx="284124" cy="399107"/>
              </a:xfrm>
              <a:prstGeom prst="rect">
                <a:avLst/>
              </a:prstGeom>
              <a:noFill/>
              <a:ln w="28575" cmpd="sng">
                <a:noFill/>
              </a:ln>
            </p:spPr>
            <p:txBody>
              <a:bodyPr wrap="none" rtlCol="0">
                <a:spAutoFit/>
              </a:bodyPr>
              <a:lstStyle/>
              <a:p>
                <a:r>
                  <a:rPr lang="es-ES" sz="2800" dirty="0"/>
                  <a:t>C</a:t>
                </a:r>
              </a:p>
            </p:txBody>
          </p:sp>
        </p:grpSp>
        <p:grpSp>
          <p:nvGrpSpPr>
            <p:cNvPr id="2" name="Agrupar 1"/>
            <p:cNvGrpSpPr/>
            <p:nvPr/>
          </p:nvGrpSpPr>
          <p:grpSpPr>
            <a:xfrm>
              <a:off x="1035748" y="1243313"/>
              <a:ext cx="529192" cy="529235"/>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597679"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2280858" y="2734725"/>
              <a:ext cx="276971" cy="399107"/>
            </a:xfrm>
            <a:prstGeom prst="rect">
              <a:avLst/>
            </a:prstGeom>
            <a:noFill/>
          </p:spPr>
          <p:txBody>
            <a:bodyPr wrap="none" rtlCol="0">
              <a:spAutoFit/>
            </a:bodyPr>
            <a:lstStyle/>
            <a:p>
              <a:r>
                <a:rPr lang="es-ES" sz="2800" dirty="0"/>
                <a:t>1</a:t>
              </a:r>
            </a:p>
          </p:txBody>
        </p:sp>
        <p:sp>
          <p:nvSpPr>
            <p:cNvPr id="44" name="CuadroTexto 43"/>
            <p:cNvSpPr txBox="1"/>
            <p:nvPr/>
          </p:nvSpPr>
          <p:spPr>
            <a:xfrm>
              <a:off x="2262929" y="1072403"/>
              <a:ext cx="276971" cy="399107"/>
            </a:xfrm>
            <a:prstGeom prst="rect">
              <a:avLst/>
            </a:prstGeom>
            <a:noFill/>
          </p:spPr>
          <p:txBody>
            <a:bodyPr wrap="none" rtlCol="0">
              <a:spAutoFit/>
            </a:bodyPr>
            <a:lstStyle/>
            <a:p>
              <a:r>
                <a:rPr lang="es-ES" sz="2800" dirty="0"/>
                <a:t>2</a:t>
              </a:r>
            </a:p>
          </p:txBody>
        </p:sp>
        <p:sp>
          <p:nvSpPr>
            <p:cNvPr id="45" name="CuadroTexto 44"/>
            <p:cNvSpPr txBox="1"/>
            <p:nvPr/>
          </p:nvSpPr>
          <p:spPr>
            <a:xfrm>
              <a:off x="932675" y="1792308"/>
              <a:ext cx="276971" cy="399107"/>
            </a:xfrm>
            <a:prstGeom prst="rect">
              <a:avLst/>
            </a:prstGeom>
            <a:noFill/>
          </p:spPr>
          <p:txBody>
            <a:bodyPr wrap="none" rtlCol="0">
              <a:spAutoFit/>
            </a:bodyPr>
            <a:lstStyle/>
            <a:p>
              <a:r>
                <a:rPr lang="es-ES" sz="2800" dirty="0"/>
                <a:t>3</a:t>
              </a:r>
            </a:p>
          </p:txBody>
        </p:sp>
        <p:sp>
          <p:nvSpPr>
            <p:cNvPr id="46" name="CuadroTexto 45"/>
            <p:cNvSpPr txBox="1"/>
            <p:nvPr/>
          </p:nvSpPr>
          <p:spPr>
            <a:xfrm>
              <a:off x="3526156" y="1924834"/>
              <a:ext cx="276971" cy="399107"/>
            </a:xfrm>
            <a:prstGeom prst="rect">
              <a:avLst/>
            </a:prstGeom>
            <a:noFill/>
          </p:spPr>
          <p:txBody>
            <a:bodyPr wrap="none" rtlCol="0">
              <a:spAutoFit/>
            </a:bodyPr>
            <a:lstStyle/>
            <a:p>
              <a:r>
                <a:rPr lang="es-ES" sz="2800" dirty="0"/>
                <a:t>7</a:t>
              </a:r>
            </a:p>
          </p:txBody>
        </p:sp>
        <p:cxnSp>
          <p:nvCxnSpPr>
            <p:cNvPr id="47" name="Conector recto de flecha 46"/>
            <p:cNvCxnSpPr>
              <a:stCxn id="17" idx="7"/>
              <a:endCxn id="21" idx="3"/>
            </p:cNvCxnSpPr>
            <p:nvPr/>
          </p:nvCxnSpPr>
          <p:spPr>
            <a:xfrm flipV="1">
              <a:off x="1542738" y="1708735"/>
              <a:ext cx="1772093" cy="838877"/>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2110529" y="1756837"/>
              <a:ext cx="276971" cy="399107"/>
            </a:xfrm>
            <a:prstGeom prst="rect">
              <a:avLst/>
            </a:prstGeom>
            <a:noFill/>
          </p:spPr>
          <p:txBody>
            <a:bodyPr wrap="none" rtlCol="0">
              <a:spAutoFit/>
            </a:bodyPr>
            <a:lstStyle/>
            <a:p>
              <a:r>
                <a:rPr lang="es-ES" sz="2800" dirty="0"/>
                <a:t>5</a:t>
              </a:r>
            </a:p>
          </p:txBody>
        </p:sp>
      </p:grpSp>
      <p:graphicFrame>
        <p:nvGraphicFramePr>
          <p:cNvPr id="4" name="Tabla 3"/>
          <p:cNvGraphicFramePr>
            <a:graphicFrameLocks noGrp="1"/>
          </p:cNvGraphicFramePr>
          <p:nvPr>
            <p:extLst>
              <p:ext uri="{D42A27DB-BD31-4B8C-83A1-F6EECF244321}">
                <p14:modId xmlns:p14="http://schemas.microsoft.com/office/powerpoint/2010/main" val="3409751041"/>
              </p:ext>
            </p:extLst>
          </p:nvPr>
        </p:nvGraphicFramePr>
        <p:xfrm>
          <a:off x="1471786" y="4510401"/>
          <a:ext cx="6096000" cy="198120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endParaRPr lang="es-E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ES" sz="2000" dirty="0"/>
                        <a:t>A</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3</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s-ES" sz="2000" dirty="0"/>
                        <a:t>B</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s-ES" sz="2000" dirty="0"/>
                        <a:t>C</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s-ES" sz="2000" dirty="0"/>
                        <a:t>D</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cxnSp>
        <p:nvCxnSpPr>
          <p:cNvPr id="7" name="Conector recto 6"/>
          <p:cNvCxnSpPr/>
          <p:nvPr/>
        </p:nvCxnSpPr>
        <p:spPr>
          <a:xfrm>
            <a:off x="2692012" y="4894699"/>
            <a:ext cx="20279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Conector recto 28"/>
          <p:cNvCxnSpPr/>
          <p:nvPr/>
        </p:nvCxnSpPr>
        <p:spPr>
          <a:xfrm>
            <a:off x="2676062" y="6486025"/>
            <a:ext cx="20279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Conector recto 29"/>
          <p:cNvCxnSpPr/>
          <p:nvPr/>
        </p:nvCxnSpPr>
        <p:spPr>
          <a:xfrm>
            <a:off x="7364996" y="4876713"/>
            <a:ext cx="20279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Conector recto 30"/>
          <p:cNvCxnSpPr/>
          <p:nvPr/>
        </p:nvCxnSpPr>
        <p:spPr>
          <a:xfrm>
            <a:off x="7349046" y="6468039"/>
            <a:ext cx="20279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60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What is the adjacency matrix of this graph?</a:t>
            </a:r>
          </a:p>
        </p:txBody>
      </p:sp>
      <p:grpSp>
        <p:nvGrpSpPr>
          <p:cNvPr id="53" name="Agrupar 52"/>
          <p:cNvGrpSpPr/>
          <p:nvPr/>
        </p:nvGrpSpPr>
        <p:grpSpPr>
          <a:xfrm>
            <a:off x="2392129" y="1072403"/>
            <a:ext cx="3799927" cy="2702484"/>
            <a:chOff x="932675" y="1072403"/>
            <a:chExt cx="2870452" cy="2061429"/>
          </a:xfrm>
        </p:grpSpPr>
        <p:cxnSp>
          <p:nvCxnSpPr>
            <p:cNvPr id="10" name="Conector recto de flecha 9"/>
            <p:cNvCxnSpPr>
              <a:stCxn id="17" idx="6"/>
              <a:endCxn id="11" idx="2"/>
            </p:cNvCxnSpPr>
            <p:nvPr/>
          </p:nvCxnSpPr>
          <p:spPr>
            <a:xfrm>
              <a:off x="1620236" y="2734724"/>
              <a:ext cx="1637358" cy="1380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3501929" y="1786240"/>
              <a:ext cx="20261" cy="69766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26" idx="0"/>
            </p:cNvCxnSpPr>
            <p:nvPr/>
          </p:nvCxnSpPr>
          <p:spPr>
            <a:xfrm>
              <a:off x="1300345" y="1772548"/>
              <a:ext cx="35448" cy="73475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1564940" y="1507931"/>
              <a:ext cx="1672393" cy="136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1091044" y="2470107"/>
              <a:ext cx="529192" cy="529235"/>
              <a:chOff x="1309118" y="2962149"/>
              <a:chExt cx="529192" cy="529235"/>
            </a:xfrm>
          </p:grpSpPr>
          <p:sp>
            <p:nvSpPr>
              <p:cNvPr id="17" name="Elipse 16"/>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306374" cy="399107"/>
              </a:xfrm>
              <a:prstGeom prst="rect">
                <a:avLst/>
              </a:prstGeom>
              <a:noFill/>
            </p:spPr>
            <p:txBody>
              <a:bodyPr wrap="none" rtlCol="0">
                <a:spAutoFit/>
              </a:bodyPr>
              <a:lstStyle/>
              <a:p>
                <a:r>
                  <a:rPr lang="es-ES" sz="2800" dirty="0"/>
                  <a:t>D</a:t>
                </a:r>
              </a:p>
            </p:txBody>
          </p:sp>
        </p:grpSp>
        <p:grpSp>
          <p:nvGrpSpPr>
            <p:cNvPr id="3" name="Agrupar 2"/>
            <p:cNvGrpSpPr/>
            <p:nvPr/>
          </p:nvGrpSpPr>
          <p:grpSpPr>
            <a:xfrm>
              <a:off x="3237333" y="1257005"/>
              <a:ext cx="529192" cy="529235"/>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3257594" y="2483907"/>
              <a:ext cx="529192" cy="529235"/>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84124" cy="399107"/>
              </a:xfrm>
              <a:prstGeom prst="rect">
                <a:avLst/>
              </a:prstGeom>
              <a:noFill/>
              <a:ln w="28575" cmpd="sng">
                <a:noFill/>
              </a:ln>
            </p:spPr>
            <p:txBody>
              <a:bodyPr wrap="none" rtlCol="0">
                <a:spAutoFit/>
              </a:bodyPr>
              <a:lstStyle/>
              <a:p>
                <a:r>
                  <a:rPr lang="es-ES" sz="2800" dirty="0"/>
                  <a:t>C</a:t>
                </a:r>
              </a:p>
            </p:txBody>
          </p:sp>
        </p:grpSp>
        <p:grpSp>
          <p:nvGrpSpPr>
            <p:cNvPr id="2" name="Agrupar 1"/>
            <p:cNvGrpSpPr/>
            <p:nvPr/>
          </p:nvGrpSpPr>
          <p:grpSpPr>
            <a:xfrm>
              <a:off x="1035748" y="1243313"/>
              <a:ext cx="529192" cy="529235"/>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2280858" y="2734725"/>
              <a:ext cx="276971" cy="399107"/>
            </a:xfrm>
            <a:prstGeom prst="rect">
              <a:avLst/>
            </a:prstGeom>
            <a:noFill/>
          </p:spPr>
          <p:txBody>
            <a:bodyPr wrap="none" rtlCol="0">
              <a:spAutoFit/>
            </a:bodyPr>
            <a:lstStyle/>
            <a:p>
              <a:r>
                <a:rPr lang="es-ES" sz="2800" dirty="0"/>
                <a:t>1</a:t>
              </a:r>
            </a:p>
          </p:txBody>
        </p:sp>
        <p:sp>
          <p:nvSpPr>
            <p:cNvPr id="44" name="CuadroTexto 43"/>
            <p:cNvSpPr txBox="1"/>
            <p:nvPr/>
          </p:nvSpPr>
          <p:spPr>
            <a:xfrm>
              <a:off x="2262929" y="1072403"/>
              <a:ext cx="276971" cy="399107"/>
            </a:xfrm>
            <a:prstGeom prst="rect">
              <a:avLst/>
            </a:prstGeom>
            <a:noFill/>
          </p:spPr>
          <p:txBody>
            <a:bodyPr wrap="none" rtlCol="0">
              <a:spAutoFit/>
            </a:bodyPr>
            <a:lstStyle/>
            <a:p>
              <a:r>
                <a:rPr lang="es-ES" sz="2800" dirty="0"/>
                <a:t>2</a:t>
              </a:r>
            </a:p>
          </p:txBody>
        </p:sp>
        <p:sp>
          <p:nvSpPr>
            <p:cNvPr id="45" name="CuadroTexto 44"/>
            <p:cNvSpPr txBox="1"/>
            <p:nvPr/>
          </p:nvSpPr>
          <p:spPr>
            <a:xfrm>
              <a:off x="932675" y="1792308"/>
              <a:ext cx="276971" cy="399107"/>
            </a:xfrm>
            <a:prstGeom prst="rect">
              <a:avLst/>
            </a:prstGeom>
            <a:noFill/>
          </p:spPr>
          <p:txBody>
            <a:bodyPr wrap="none" rtlCol="0">
              <a:spAutoFit/>
            </a:bodyPr>
            <a:lstStyle/>
            <a:p>
              <a:r>
                <a:rPr lang="es-ES" sz="2800" dirty="0"/>
                <a:t>3</a:t>
              </a:r>
            </a:p>
          </p:txBody>
        </p:sp>
        <p:sp>
          <p:nvSpPr>
            <p:cNvPr id="46" name="CuadroTexto 45"/>
            <p:cNvSpPr txBox="1"/>
            <p:nvPr/>
          </p:nvSpPr>
          <p:spPr>
            <a:xfrm>
              <a:off x="3526156" y="1924834"/>
              <a:ext cx="276971" cy="399107"/>
            </a:xfrm>
            <a:prstGeom prst="rect">
              <a:avLst/>
            </a:prstGeom>
            <a:noFill/>
          </p:spPr>
          <p:txBody>
            <a:bodyPr wrap="none" rtlCol="0">
              <a:spAutoFit/>
            </a:bodyPr>
            <a:lstStyle/>
            <a:p>
              <a:r>
                <a:rPr lang="es-ES" sz="2800" dirty="0"/>
                <a:t>7</a:t>
              </a:r>
            </a:p>
          </p:txBody>
        </p:sp>
        <p:cxnSp>
          <p:nvCxnSpPr>
            <p:cNvPr id="47" name="Conector recto de flecha 46"/>
            <p:cNvCxnSpPr>
              <a:stCxn id="17" idx="7"/>
              <a:endCxn id="21" idx="3"/>
            </p:cNvCxnSpPr>
            <p:nvPr/>
          </p:nvCxnSpPr>
          <p:spPr>
            <a:xfrm flipV="1">
              <a:off x="1542738" y="1708735"/>
              <a:ext cx="1772093" cy="83887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2110529" y="1756837"/>
              <a:ext cx="276971" cy="399107"/>
            </a:xfrm>
            <a:prstGeom prst="rect">
              <a:avLst/>
            </a:prstGeom>
            <a:noFill/>
          </p:spPr>
          <p:txBody>
            <a:bodyPr wrap="none" rtlCol="0">
              <a:spAutoFit/>
            </a:bodyPr>
            <a:lstStyle/>
            <a:p>
              <a:r>
                <a:rPr lang="es-ES" sz="2800" dirty="0"/>
                <a:t>5</a:t>
              </a:r>
            </a:p>
          </p:txBody>
        </p:sp>
      </p:grpSp>
    </p:spTree>
    <p:extLst>
      <p:ext uri="{BB962C8B-B14F-4D97-AF65-F5344CB8AC3E}">
        <p14:creationId xmlns:p14="http://schemas.microsoft.com/office/powerpoint/2010/main" val="342290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What is the adjacency matrix of this graph?</a:t>
            </a:r>
          </a:p>
        </p:txBody>
      </p:sp>
      <p:grpSp>
        <p:nvGrpSpPr>
          <p:cNvPr id="53" name="Agrupar 52"/>
          <p:cNvGrpSpPr/>
          <p:nvPr/>
        </p:nvGrpSpPr>
        <p:grpSpPr>
          <a:xfrm>
            <a:off x="2392129" y="1072403"/>
            <a:ext cx="3799927" cy="2702484"/>
            <a:chOff x="932675" y="1072403"/>
            <a:chExt cx="2870452" cy="2061429"/>
          </a:xfrm>
        </p:grpSpPr>
        <p:cxnSp>
          <p:nvCxnSpPr>
            <p:cNvPr id="10" name="Conector recto de flecha 9"/>
            <p:cNvCxnSpPr>
              <a:stCxn id="17" idx="6"/>
              <a:endCxn id="11" idx="2"/>
            </p:cNvCxnSpPr>
            <p:nvPr/>
          </p:nvCxnSpPr>
          <p:spPr>
            <a:xfrm>
              <a:off x="1585136" y="2734724"/>
              <a:ext cx="1672458" cy="1380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3501929" y="1786240"/>
              <a:ext cx="20261" cy="69766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a:off x="1300345" y="1772548"/>
              <a:ext cx="20196" cy="697559"/>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1564940" y="1507931"/>
              <a:ext cx="1672393" cy="136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1055944" y="2470107"/>
              <a:ext cx="529192" cy="529235"/>
              <a:chOff x="1274018" y="2962149"/>
              <a:chExt cx="529192" cy="529235"/>
            </a:xfrm>
          </p:grpSpPr>
          <p:sp>
            <p:nvSpPr>
              <p:cNvPr id="17" name="Elipse 16"/>
              <p:cNvSpPr/>
              <p:nvPr/>
            </p:nvSpPr>
            <p:spPr>
              <a:xfrm>
                <a:off x="12740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306374" cy="399107"/>
              </a:xfrm>
              <a:prstGeom prst="rect">
                <a:avLst/>
              </a:prstGeom>
              <a:noFill/>
            </p:spPr>
            <p:txBody>
              <a:bodyPr wrap="none" rtlCol="0">
                <a:spAutoFit/>
              </a:bodyPr>
              <a:lstStyle/>
              <a:p>
                <a:r>
                  <a:rPr lang="es-ES" sz="2800" dirty="0"/>
                  <a:t>D</a:t>
                </a:r>
              </a:p>
            </p:txBody>
          </p:sp>
        </p:grpSp>
        <p:grpSp>
          <p:nvGrpSpPr>
            <p:cNvPr id="3" name="Agrupar 2"/>
            <p:cNvGrpSpPr/>
            <p:nvPr/>
          </p:nvGrpSpPr>
          <p:grpSpPr>
            <a:xfrm>
              <a:off x="3237333" y="1257005"/>
              <a:ext cx="529192" cy="529235"/>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3257594" y="2483907"/>
              <a:ext cx="529192" cy="529235"/>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84124" cy="399107"/>
              </a:xfrm>
              <a:prstGeom prst="rect">
                <a:avLst/>
              </a:prstGeom>
              <a:noFill/>
              <a:ln w="28575" cmpd="sng">
                <a:noFill/>
              </a:ln>
            </p:spPr>
            <p:txBody>
              <a:bodyPr wrap="none" rtlCol="0">
                <a:spAutoFit/>
              </a:bodyPr>
              <a:lstStyle/>
              <a:p>
                <a:r>
                  <a:rPr lang="es-ES" sz="2800" dirty="0"/>
                  <a:t>C</a:t>
                </a:r>
              </a:p>
            </p:txBody>
          </p:sp>
        </p:grpSp>
        <p:grpSp>
          <p:nvGrpSpPr>
            <p:cNvPr id="2" name="Agrupar 1"/>
            <p:cNvGrpSpPr/>
            <p:nvPr/>
          </p:nvGrpSpPr>
          <p:grpSpPr>
            <a:xfrm>
              <a:off x="1035748" y="1243313"/>
              <a:ext cx="529192" cy="529235"/>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2280858" y="2734725"/>
              <a:ext cx="276971" cy="399107"/>
            </a:xfrm>
            <a:prstGeom prst="rect">
              <a:avLst/>
            </a:prstGeom>
            <a:noFill/>
          </p:spPr>
          <p:txBody>
            <a:bodyPr wrap="none" rtlCol="0">
              <a:spAutoFit/>
            </a:bodyPr>
            <a:lstStyle/>
            <a:p>
              <a:r>
                <a:rPr lang="es-ES" sz="2800" dirty="0"/>
                <a:t>1</a:t>
              </a:r>
            </a:p>
          </p:txBody>
        </p:sp>
        <p:sp>
          <p:nvSpPr>
            <p:cNvPr id="44" name="CuadroTexto 43"/>
            <p:cNvSpPr txBox="1"/>
            <p:nvPr/>
          </p:nvSpPr>
          <p:spPr>
            <a:xfrm>
              <a:off x="2262929" y="1072403"/>
              <a:ext cx="276971" cy="399107"/>
            </a:xfrm>
            <a:prstGeom prst="rect">
              <a:avLst/>
            </a:prstGeom>
            <a:noFill/>
          </p:spPr>
          <p:txBody>
            <a:bodyPr wrap="none" rtlCol="0">
              <a:spAutoFit/>
            </a:bodyPr>
            <a:lstStyle/>
            <a:p>
              <a:r>
                <a:rPr lang="es-ES" sz="2800" dirty="0"/>
                <a:t>2</a:t>
              </a:r>
            </a:p>
          </p:txBody>
        </p:sp>
        <p:sp>
          <p:nvSpPr>
            <p:cNvPr id="45" name="CuadroTexto 44"/>
            <p:cNvSpPr txBox="1"/>
            <p:nvPr/>
          </p:nvSpPr>
          <p:spPr>
            <a:xfrm>
              <a:off x="932675" y="1792308"/>
              <a:ext cx="276971" cy="399107"/>
            </a:xfrm>
            <a:prstGeom prst="rect">
              <a:avLst/>
            </a:prstGeom>
            <a:noFill/>
          </p:spPr>
          <p:txBody>
            <a:bodyPr wrap="none" rtlCol="0">
              <a:spAutoFit/>
            </a:bodyPr>
            <a:lstStyle/>
            <a:p>
              <a:r>
                <a:rPr lang="es-ES" sz="2800" dirty="0"/>
                <a:t>3</a:t>
              </a:r>
            </a:p>
          </p:txBody>
        </p:sp>
        <p:sp>
          <p:nvSpPr>
            <p:cNvPr id="46" name="CuadroTexto 45"/>
            <p:cNvSpPr txBox="1"/>
            <p:nvPr/>
          </p:nvSpPr>
          <p:spPr>
            <a:xfrm>
              <a:off x="3526156" y="1924834"/>
              <a:ext cx="276971" cy="399107"/>
            </a:xfrm>
            <a:prstGeom prst="rect">
              <a:avLst/>
            </a:prstGeom>
            <a:noFill/>
          </p:spPr>
          <p:txBody>
            <a:bodyPr wrap="none" rtlCol="0">
              <a:spAutoFit/>
            </a:bodyPr>
            <a:lstStyle/>
            <a:p>
              <a:r>
                <a:rPr lang="es-ES" sz="2800" dirty="0"/>
                <a:t>7</a:t>
              </a:r>
            </a:p>
          </p:txBody>
        </p:sp>
        <p:cxnSp>
          <p:nvCxnSpPr>
            <p:cNvPr id="47" name="Conector recto de flecha 46"/>
            <p:cNvCxnSpPr>
              <a:stCxn id="17" idx="7"/>
              <a:endCxn id="21" idx="3"/>
            </p:cNvCxnSpPr>
            <p:nvPr/>
          </p:nvCxnSpPr>
          <p:spPr>
            <a:xfrm flipV="1">
              <a:off x="1507638" y="1708735"/>
              <a:ext cx="1807193" cy="83887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2110529" y="1756837"/>
              <a:ext cx="276971" cy="399107"/>
            </a:xfrm>
            <a:prstGeom prst="rect">
              <a:avLst/>
            </a:prstGeom>
            <a:noFill/>
          </p:spPr>
          <p:txBody>
            <a:bodyPr wrap="none" rtlCol="0">
              <a:spAutoFit/>
            </a:bodyPr>
            <a:lstStyle/>
            <a:p>
              <a:r>
                <a:rPr lang="es-ES" sz="2800" dirty="0"/>
                <a:t>5</a:t>
              </a:r>
            </a:p>
          </p:txBody>
        </p:sp>
      </p:grpSp>
      <p:graphicFrame>
        <p:nvGraphicFramePr>
          <p:cNvPr id="27" name="Tabla 26"/>
          <p:cNvGraphicFramePr>
            <a:graphicFrameLocks noGrp="1"/>
          </p:cNvGraphicFramePr>
          <p:nvPr>
            <p:extLst>
              <p:ext uri="{D42A27DB-BD31-4B8C-83A1-F6EECF244321}">
                <p14:modId xmlns:p14="http://schemas.microsoft.com/office/powerpoint/2010/main" val="1991296909"/>
              </p:ext>
            </p:extLst>
          </p:nvPr>
        </p:nvGraphicFramePr>
        <p:xfrm>
          <a:off x="1471786" y="4510401"/>
          <a:ext cx="6096000" cy="198120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endParaRPr lang="es-E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s-ES" sz="2000" dirty="0"/>
                        <a:t>A</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3</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s-ES" sz="2000" dirty="0"/>
                        <a:t>B</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2</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5</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s-ES" sz="2000" dirty="0"/>
                        <a:t>C</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1</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s-ES" sz="2000" dirty="0"/>
                        <a:t>D</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3</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t>-1</a:t>
                      </a: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cxnSp>
        <p:nvCxnSpPr>
          <p:cNvPr id="29" name="Conector recto 28"/>
          <p:cNvCxnSpPr/>
          <p:nvPr/>
        </p:nvCxnSpPr>
        <p:spPr>
          <a:xfrm>
            <a:off x="2692012" y="4894699"/>
            <a:ext cx="20279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Conector recto 29"/>
          <p:cNvCxnSpPr/>
          <p:nvPr/>
        </p:nvCxnSpPr>
        <p:spPr>
          <a:xfrm>
            <a:off x="2676062" y="6486025"/>
            <a:ext cx="20279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Conector recto 30"/>
          <p:cNvCxnSpPr/>
          <p:nvPr/>
        </p:nvCxnSpPr>
        <p:spPr>
          <a:xfrm>
            <a:off x="7364996" y="4876713"/>
            <a:ext cx="20279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a:off x="7349046" y="6468039"/>
            <a:ext cx="20279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36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What is the adjacency list of this graph?</a:t>
            </a:r>
          </a:p>
        </p:txBody>
      </p:sp>
      <p:grpSp>
        <p:nvGrpSpPr>
          <p:cNvPr id="53" name="Agrupar 52"/>
          <p:cNvGrpSpPr/>
          <p:nvPr/>
        </p:nvGrpSpPr>
        <p:grpSpPr>
          <a:xfrm>
            <a:off x="2392129" y="1072403"/>
            <a:ext cx="3799927" cy="2702484"/>
            <a:chOff x="932675" y="1072403"/>
            <a:chExt cx="2870452" cy="2061429"/>
          </a:xfrm>
        </p:grpSpPr>
        <p:cxnSp>
          <p:nvCxnSpPr>
            <p:cNvPr id="10" name="Conector recto de flecha 9"/>
            <p:cNvCxnSpPr>
              <a:stCxn id="17" idx="6"/>
              <a:endCxn id="11" idx="2"/>
            </p:cNvCxnSpPr>
            <p:nvPr/>
          </p:nvCxnSpPr>
          <p:spPr>
            <a:xfrm flipV="1">
              <a:off x="1585136" y="2713076"/>
              <a:ext cx="1672458" cy="21648"/>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p:cNvCxnSpPr>
            <p:nvPr/>
          </p:nvCxnSpPr>
          <p:spPr>
            <a:xfrm>
              <a:off x="1300345" y="1772548"/>
              <a:ext cx="0" cy="675911"/>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1055944" y="2470107"/>
              <a:ext cx="529192" cy="529235"/>
              <a:chOff x="1274018" y="2962149"/>
              <a:chExt cx="529192" cy="529235"/>
            </a:xfrm>
          </p:grpSpPr>
          <p:sp>
            <p:nvSpPr>
              <p:cNvPr id="17" name="Elipse 16"/>
              <p:cNvSpPr/>
              <p:nvPr/>
            </p:nvSpPr>
            <p:spPr>
              <a:xfrm>
                <a:off x="12740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306374" cy="399107"/>
              </a:xfrm>
              <a:prstGeom prst="rect">
                <a:avLst/>
              </a:prstGeom>
              <a:noFill/>
            </p:spPr>
            <p:txBody>
              <a:bodyPr wrap="none" rtlCol="0">
                <a:spAutoFit/>
              </a:bodyPr>
              <a:lstStyle/>
              <a:p>
                <a:r>
                  <a:rPr lang="es-ES" sz="2800" dirty="0"/>
                  <a:t>D</a:t>
                </a:r>
              </a:p>
            </p:txBody>
          </p:sp>
        </p:grpSp>
        <p:grpSp>
          <p:nvGrpSpPr>
            <p:cNvPr id="3" name="Agrupar 2"/>
            <p:cNvGrpSpPr/>
            <p:nvPr/>
          </p:nvGrpSpPr>
          <p:grpSpPr>
            <a:xfrm>
              <a:off x="3237333" y="1257005"/>
              <a:ext cx="529192" cy="529235"/>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0883" y="3008380"/>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3257594" y="2448459"/>
              <a:ext cx="529192" cy="529235"/>
              <a:chOff x="4528359" y="4311902"/>
              <a:chExt cx="529192" cy="529235"/>
            </a:xfrm>
          </p:grpSpPr>
          <p:sp>
            <p:nvSpPr>
              <p:cNvPr id="11" name="Elipse 10"/>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43968" y="4349461"/>
                <a:ext cx="284124" cy="399107"/>
              </a:xfrm>
              <a:prstGeom prst="rect">
                <a:avLst/>
              </a:prstGeom>
              <a:noFill/>
              <a:ln w="28575" cmpd="sng">
                <a:noFill/>
              </a:ln>
            </p:spPr>
            <p:txBody>
              <a:bodyPr wrap="none" rtlCol="0">
                <a:spAutoFit/>
              </a:bodyPr>
              <a:lstStyle/>
              <a:p>
                <a:r>
                  <a:rPr lang="es-ES" sz="2800" dirty="0"/>
                  <a:t>C</a:t>
                </a:r>
              </a:p>
            </p:txBody>
          </p:sp>
        </p:grpSp>
        <p:grpSp>
          <p:nvGrpSpPr>
            <p:cNvPr id="2" name="Agrupar 1"/>
            <p:cNvGrpSpPr/>
            <p:nvPr/>
          </p:nvGrpSpPr>
          <p:grpSpPr>
            <a:xfrm>
              <a:off x="1035748" y="1243313"/>
              <a:ext cx="529192" cy="529235"/>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61614"/>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2280858" y="2734725"/>
              <a:ext cx="276971" cy="399107"/>
            </a:xfrm>
            <a:prstGeom prst="rect">
              <a:avLst/>
            </a:prstGeom>
            <a:noFill/>
          </p:spPr>
          <p:txBody>
            <a:bodyPr wrap="none" rtlCol="0">
              <a:spAutoFit/>
            </a:bodyPr>
            <a:lstStyle/>
            <a:p>
              <a:r>
                <a:rPr lang="es-ES" sz="2800" dirty="0"/>
                <a:t>1</a:t>
              </a:r>
            </a:p>
          </p:txBody>
        </p:sp>
        <p:sp>
          <p:nvSpPr>
            <p:cNvPr id="44" name="CuadroTexto 43"/>
            <p:cNvSpPr txBox="1"/>
            <p:nvPr/>
          </p:nvSpPr>
          <p:spPr>
            <a:xfrm>
              <a:off x="2262929" y="1072403"/>
              <a:ext cx="276971" cy="399107"/>
            </a:xfrm>
            <a:prstGeom prst="rect">
              <a:avLst/>
            </a:prstGeom>
            <a:noFill/>
          </p:spPr>
          <p:txBody>
            <a:bodyPr wrap="none" rtlCol="0">
              <a:spAutoFit/>
            </a:bodyPr>
            <a:lstStyle/>
            <a:p>
              <a:r>
                <a:rPr lang="es-ES" sz="2800" dirty="0"/>
                <a:t>2</a:t>
              </a:r>
            </a:p>
          </p:txBody>
        </p:sp>
        <p:sp>
          <p:nvSpPr>
            <p:cNvPr id="45" name="CuadroTexto 44"/>
            <p:cNvSpPr txBox="1"/>
            <p:nvPr/>
          </p:nvSpPr>
          <p:spPr>
            <a:xfrm>
              <a:off x="932675" y="1792308"/>
              <a:ext cx="276971" cy="399107"/>
            </a:xfrm>
            <a:prstGeom prst="rect">
              <a:avLst/>
            </a:prstGeom>
            <a:noFill/>
          </p:spPr>
          <p:txBody>
            <a:bodyPr wrap="none" rtlCol="0">
              <a:spAutoFit/>
            </a:bodyPr>
            <a:lstStyle/>
            <a:p>
              <a:r>
                <a:rPr lang="es-ES" sz="2800" dirty="0"/>
                <a:t>3</a:t>
              </a:r>
            </a:p>
          </p:txBody>
        </p:sp>
        <p:sp>
          <p:nvSpPr>
            <p:cNvPr id="46" name="CuadroTexto 45"/>
            <p:cNvSpPr txBox="1"/>
            <p:nvPr/>
          </p:nvSpPr>
          <p:spPr>
            <a:xfrm>
              <a:off x="3526156" y="1924834"/>
              <a:ext cx="276971" cy="399107"/>
            </a:xfrm>
            <a:prstGeom prst="rect">
              <a:avLst/>
            </a:prstGeom>
            <a:noFill/>
          </p:spPr>
          <p:txBody>
            <a:bodyPr wrap="none" rtlCol="0">
              <a:spAutoFit/>
            </a:bodyPr>
            <a:lstStyle/>
            <a:p>
              <a:r>
                <a:rPr lang="es-ES" sz="2800" dirty="0"/>
                <a:t>7</a:t>
              </a:r>
            </a:p>
          </p:txBody>
        </p:sp>
        <p:cxnSp>
          <p:nvCxnSpPr>
            <p:cNvPr id="47" name="Conector recto de flecha 46"/>
            <p:cNvCxnSpPr>
              <a:stCxn id="17" idx="7"/>
              <a:endCxn id="21" idx="3"/>
            </p:cNvCxnSpPr>
            <p:nvPr/>
          </p:nvCxnSpPr>
          <p:spPr>
            <a:xfrm flipV="1">
              <a:off x="1507638" y="1708735"/>
              <a:ext cx="1807193" cy="838877"/>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2110529" y="1756837"/>
              <a:ext cx="276971" cy="399107"/>
            </a:xfrm>
            <a:prstGeom prst="rect">
              <a:avLst/>
            </a:prstGeom>
            <a:noFill/>
          </p:spPr>
          <p:txBody>
            <a:bodyPr wrap="none" rtlCol="0">
              <a:spAutoFit/>
            </a:bodyPr>
            <a:lstStyle/>
            <a:p>
              <a:r>
                <a:rPr lang="es-ES" sz="2800" dirty="0"/>
                <a:t>5</a:t>
              </a:r>
            </a:p>
          </p:txBody>
        </p:sp>
      </p:grpSp>
    </p:spTree>
    <p:extLst>
      <p:ext uri="{BB962C8B-B14F-4D97-AF65-F5344CB8AC3E}">
        <p14:creationId xmlns:p14="http://schemas.microsoft.com/office/powerpoint/2010/main" val="57742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What is the adjacency list of this graph?</a:t>
            </a:r>
          </a:p>
        </p:txBody>
      </p:sp>
      <p:grpSp>
        <p:nvGrpSpPr>
          <p:cNvPr id="53" name="Agrupar 52"/>
          <p:cNvGrpSpPr/>
          <p:nvPr/>
        </p:nvGrpSpPr>
        <p:grpSpPr>
          <a:xfrm>
            <a:off x="2392129" y="1072403"/>
            <a:ext cx="3799927" cy="2702484"/>
            <a:chOff x="932675" y="1072403"/>
            <a:chExt cx="2870452" cy="2061429"/>
          </a:xfrm>
        </p:grpSpPr>
        <p:cxnSp>
          <p:nvCxnSpPr>
            <p:cNvPr id="10" name="Conector recto de flecha 9"/>
            <p:cNvCxnSpPr>
              <a:stCxn id="17" idx="6"/>
              <a:endCxn id="11" idx="2"/>
            </p:cNvCxnSpPr>
            <p:nvPr/>
          </p:nvCxnSpPr>
          <p:spPr>
            <a:xfrm flipV="1">
              <a:off x="1585136" y="2713076"/>
              <a:ext cx="1672458" cy="21648"/>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p:cNvCxnSpPr>
            <p:nvPr/>
          </p:nvCxnSpPr>
          <p:spPr>
            <a:xfrm>
              <a:off x="1300345" y="1772548"/>
              <a:ext cx="0" cy="675911"/>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1055944" y="2470107"/>
              <a:ext cx="529192" cy="529235"/>
              <a:chOff x="1274018" y="2962149"/>
              <a:chExt cx="529192" cy="529235"/>
            </a:xfrm>
          </p:grpSpPr>
          <p:sp>
            <p:nvSpPr>
              <p:cNvPr id="17" name="Elipse 16"/>
              <p:cNvSpPr/>
              <p:nvPr/>
            </p:nvSpPr>
            <p:spPr>
              <a:xfrm>
                <a:off x="12740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306374" cy="399107"/>
              </a:xfrm>
              <a:prstGeom prst="rect">
                <a:avLst/>
              </a:prstGeom>
              <a:noFill/>
            </p:spPr>
            <p:txBody>
              <a:bodyPr wrap="none" rtlCol="0">
                <a:spAutoFit/>
              </a:bodyPr>
              <a:lstStyle/>
              <a:p>
                <a:r>
                  <a:rPr lang="es-ES" sz="2800" dirty="0"/>
                  <a:t>D</a:t>
                </a:r>
              </a:p>
            </p:txBody>
          </p:sp>
        </p:grpSp>
        <p:grpSp>
          <p:nvGrpSpPr>
            <p:cNvPr id="3" name="Agrupar 2"/>
            <p:cNvGrpSpPr/>
            <p:nvPr/>
          </p:nvGrpSpPr>
          <p:grpSpPr>
            <a:xfrm>
              <a:off x="3237333" y="1257005"/>
              <a:ext cx="529192" cy="529235"/>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0883" y="3008380"/>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3257594" y="2448459"/>
              <a:ext cx="529192" cy="529235"/>
              <a:chOff x="4528359" y="4311902"/>
              <a:chExt cx="529192" cy="529235"/>
            </a:xfrm>
          </p:grpSpPr>
          <p:sp>
            <p:nvSpPr>
              <p:cNvPr id="11" name="Elipse 10"/>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43968" y="4349461"/>
                <a:ext cx="284124" cy="399107"/>
              </a:xfrm>
              <a:prstGeom prst="rect">
                <a:avLst/>
              </a:prstGeom>
              <a:noFill/>
              <a:ln w="28575" cmpd="sng">
                <a:noFill/>
              </a:ln>
            </p:spPr>
            <p:txBody>
              <a:bodyPr wrap="none" rtlCol="0">
                <a:spAutoFit/>
              </a:bodyPr>
              <a:lstStyle/>
              <a:p>
                <a:r>
                  <a:rPr lang="es-ES" sz="2800" dirty="0"/>
                  <a:t>C</a:t>
                </a:r>
              </a:p>
            </p:txBody>
          </p:sp>
        </p:grpSp>
        <p:grpSp>
          <p:nvGrpSpPr>
            <p:cNvPr id="2" name="Agrupar 1"/>
            <p:cNvGrpSpPr/>
            <p:nvPr/>
          </p:nvGrpSpPr>
          <p:grpSpPr>
            <a:xfrm>
              <a:off x="1035748" y="1243313"/>
              <a:ext cx="529192" cy="529235"/>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61614"/>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2280858" y="2734725"/>
              <a:ext cx="276971" cy="399107"/>
            </a:xfrm>
            <a:prstGeom prst="rect">
              <a:avLst/>
            </a:prstGeom>
            <a:noFill/>
          </p:spPr>
          <p:txBody>
            <a:bodyPr wrap="none" rtlCol="0">
              <a:spAutoFit/>
            </a:bodyPr>
            <a:lstStyle/>
            <a:p>
              <a:r>
                <a:rPr lang="es-ES" sz="2800" dirty="0"/>
                <a:t>1</a:t>
              </a:r>
            </a:p>
          </p:txBody>
        </p:sp>
        <p:sp>
          <p:nvSpPr>
            <p:cNvPr id="44" name="CuadroTexto 43"/>
            <p:cNvSpPr txBox="1"/>
            <p:nvPr/>
          </p:nvSpPr>
          <p:spPr>
            <a:xfrm>
              <a:off x="2262929" y="1072403"/>
              <a:ext cx="276971" cy="399107"/>
            </a:xfrm>
            <a:prstGeom prst="rect">
              <a:avLst/>
            </a:prstGeom>
            <a:noFill/>
          </p:spPr>
          <p:txBody>
            <a:bodyPr wrap="none" rtlCol="0">
              <a:spAutoFit/>
            </a:bodyPr>
            <a:lstStyle/>
            <a:p>
              <a:r>
                <a:rPr lang="es-ES" sz="2800" dirty="0"/>
                <a:t>2</a:t>
              </a:r>
            </a:p>
          </p:txBody>
        </p:sp>
        <p:sp>
          <p:nvSpPr>
            <p:cNvPr id="45" name="CuadroTexto 44"/>
            <p:cNvSpPr txBox="1"/>
            <p:nvPr/>
          </p:nvSpPr>
          <p:spPr>
            <a:xfrm>
              <a:off x="932675" y="1792308"/>
              <a:ext cx="276971" cy="399107"/>
            </a:xfrm>
            <a:prstGeom prst="rect">
              <a:avLst/>
            </a:prstGeom>
            <a:noFill/>
          </p:spPr>
          <p:txBody>
            <a:bodyPr wrap="none" rtlCol="0">
              <a:spAutoFit/>
            </a:bodyPr>
            <a:lstStyle/>
            <a:p>
              <a:r>
                <a:rPr lang="es-ES" sz="2800" dirty="0"/>
                <a:t>3</a:t>
              </a:r>
            </a:p>
          </p:txBody>
        </p:sp>
        <p:sp>
          <p:nvSpPr>
            <p:cNvPr id="46" name="CuadroTexto 45"/>
            <p:cNvSpPr txBox="1"/>
            <p:nvPr/>
          </p:nvSpPr>
          <p:spPr>
            <a:xfrm>
              <a:off x="3526156" y="1924834"/>
              <a:ext cx="276971" cy="399107"/>
            </a:xfrm>
            <a:prstGeom prst="rect">
              <a:avLst/>
            </a:prstGeom>
            <a:noFill/>
          </p:spPr>
          <p:txBody>
            <a:bodyPr wrap="none" rtlCol="0">
              <a:spAutoFit/>
            </a:bodyPr>
            <a:lstStyle/>
            <a:p>
              <a:r>
                <a:rPr lang="es-ES" sz="2800" dirty="0"/>
                <a:t>7</a:t>
              </a:r>
            </a:p>
          </p:txBody>
        </p:sp>
        <p:cxnSp>
          <p:nvCxnSpPr>
            <p:cNvPr id="47" name="Conector recto de flecha 46"/>
            <p:cNvCxnSpPr>
              <a:stCxn id="17" idx="7"/>
              <a:endCxn id="21" idx="3"/>
            </p:cNvCxnSpPr>
            <p:nvPr/>
          </p:nvCxnSpPr>
          <p:spPr>
            <a:xfrm flipV="1">
              <a:off x="1507638" y="1708735"/>
              <a:ext cx="1807193" cy="838877"/>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2110529" y="1756837"/>
              <a:ext cx="276971" cy="399107"/>
            </a:xfrm>
            <a:prstGeom prst="rect">
              <a:avLst/>
            </a:prstGeom>
            <a:noFill/>
          </p:spPr>
          <p:txBody>
            <a:bodyPr wrap="none" rtlCol="0">
              <a:spAutoFit/>
            </a:bodyPr>
            <a:lstStyle/>
            <a:p>
              <a:r>
                <a:rPr lang="es-ES" sz="2800" dirty="0"/>
                <a:t>5</a:t>
              </a:r>
            </a:p>
          </p:txBody>
        </p:sp>
      </p:grpSp>
      <p:sp>
        <p:nvSpPr>
          <p:cNvPr id="7" name="CuadroTexto 6"/>
          <p:cNvSpPr txBox="1"/>
          <p:nvPr/>
        </p:nvSpPr>
        <p:spPr>
          <a:xfrm>
            <a:off x="478141" y="4460991"/>
            <a:ext cx="2826164" cy="1815882"/>
          </a:xfrm>
          <a:prstGeom prst="rect">
            <a:avLst/>
          </a:prstGeom>
          <a:noFill/>
        </p:spPr>
        <p:txBody>
          <a:bodyPr wrap="none" rtlCol="0">
            <a:spAutoFit/>
          </a:bodyPr>
          <a:lstStyle/>
          <a:p>
            <a:r>
              <a:rPr lang="es-ES" sz="2800" dirty="0"/>
              <a:t>A: [A,B,2], [A,D,3]</a:t>
            </a:r>
          </a:p>
          <a:p>
            <a:r>
              <a:rPr lang="es-ES" sz="2800" dirty="0"/>
              <a:t>B: </a:t>
            </a:r>
          </a:p>
          <a:p>
            <a:r>
              <a:rPr lang="es-ES" sz="2800" dirty="0"/>
              <a:t>C: [C,B,7]</a:t>
            </a:r>
          </a:p>
          <a:p>
            <a:r>
              <a:rPr lang="es-ES" sz="2800" dirty="0"/>
              <a:t>D: [D,B,5], [D,C, 1]</a:t>
            </a:r>
          </a:p>
        </p:txBody>
      </p:sp>
    </p:spTree>
    <p:extLst>
      <p:ext uri="{BB962C8B-B14F-4D97-AF65-F5344CB8AC3E}">
        <p14:creationId xmlns:p14="http://schemas.microsoft.com/office/powerpoint/2010/main" val="3637158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What is the adjacency list of this graph?</a:t>
            </a:r>
          </a:p>
        </p:txBody>
      </p:sp>
      <p:grpSp>
        <p:nvGrpSpPr>
          <p:cNvPr id="53" name="Agrupar 52"/>
          <p:cNvGrpSpPr/>
          <p:nvPr/>
        </p:nvGrpSpPr>
        <p:grpSpPr>
          <a:xfrm>
            <a:off x="2392129" y="1072403"/>
            <a:ext cx="3799927" cy="2702484"/>
            <a:chOff x="932675" y="1072403"/>
            <a:chExt cx="2870452" cy="2061429"/>
          </a:xfrm>
        </p:grpSpPr>
        <p:cxnSp>
          <p:nvCxnSpPr>
            <p:cNvPr id="10" name="Conector recto de flecha 9"/>
            <p:cNvCxnSpPr>
              <a:stCxn id="17" idx="6"/>
              <a:endCxn id="11" idx="2"/>
            </p:cNvCxnSpPr>
            <p:nvPr/>
          </p:nvCxnSpPr>
          <p:spPr>
            <a:xfrm>
              <a:off x="1561736" y="2734724"/>
              <a:ext cx="1695858" cy="1380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3501929" y="1786240"/>
              <a:ext cx="20261" cy="69766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1297140" y="1772548"/>
              <a:ext cx="3204" cy="697559"/>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1564940" y="1507931"/>
              <a:ext cx="1672393" cy="136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1032544" y="2470107"/>
              <a:ext cx="529192" cy="529235"/>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306374" cy="399107"/>
              </a:xfrm>
              <a:prstGeom prst="rect">
                <a:avLst/>
              </a:prstGeom>
              <a:noFill/>
            </p:spPr>
            <p:txBody>
              <a:bodyPr wrap="none" rtlCol="0">
                <a:spAutoFit/>
              </a:bodyPr>
              <a:lstStyle/>
              <a:p>
                <a:r>
                  <a:rPr lang="es-ES" sz="2800" dirty="0"/>
                  <a:t>D</a:t>
                </a:r>
              </a:p>
            </p:txBody>
          </p:sp>
        </p:grpSp>
        <p:grpSp>
          <p:nvGrpSpPr>
            <p:cNvPr id="3" name="Agrupar 2"/>
            <p:cNvGrpSpPr/>
            <p:nvPr/>
          </p:nvGrpSpPr>
          <p:grpSpPr>
            <a:xfrm>
              <a:off x="3237333" y="1257005"/>
              <a:ext cx="529192" cy="529235"/>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3257594" y="2483907"/>
              <a:ext cx="529192" cy="529235"/>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84124" cy="399107"/>
              </a:xfrm>
              <a:prstGeom prst="rect">
                <a:avLst/>
              </a:prstGeom>
              <a:noFill/>
              <a:ln w="28575" cmpd="sng">
                <a:noFill/>
              </a:ln>
            </p:spPr>
            <p:txBody>
              <a:bodyPr wrap="none" rtlCol="0">
                <a:spAutoFit/>
              </a:bodyPr>
              <a:lstStyle/>
              <a:p>
                <a:r>
                  <a:rPr lang="es-ES" sz="2800" dirty="0"/>
                  <a:t>C</a:t>
                </a:r>
              </a:p>
            </p:txBody>
          </p:sp>
        </p:grpSp>
        <p:grpSp>
          <p:nvGrpSpPr>
            <p:cNvPr id="2" name="Agrupar 1"/>
            <p:cNvGrpSpPr/>
            <p:nvPr/>
          </p:nvGrpSpPr>
          <p:grpSpPr>
            <a:xfrm>
              <a:off x="1035748" y="1243313"/>
              <a:ext cx="529192" cy="529235"/>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2280858" y="2734725"/>
              <a:ext cx="276971" cy="399107"/>
            </a:xfrm>
            <a:prstGeom prst="rect">
              <a:avLst/>
            </a:prstGeom>
            <a:noFill/>
          </p:spPr>
          <p:txBody>
            <a:bodyPr wrap="none" rtlCol="0">
              <a:spAutoFit/>
            </a:bodyPr>
            <a:lstStyle/>
            <a:p>
              <a:r>
                <a:rPr lang="es-ES" sz="2800" dirty="0"/>
                <a:t>1</a:t>
              </a:r>
            </a:p>
          </p:txBody>
        </p:sp>
        <p:sp>
          <p:nvSpPr>
            <p:cNvPr id="44" name="CuadroTexto 43"/>
            <p:cNvSpPr txBox="1"/>
            <p:nvPr/>
          </p:nvSpPr>
          <p:spPr>
            <a:xfrm>
              <a:off x="2262929" y="1072403"/>
              <a:ext cx="276971" cy="399107"/>
            </a:xfrm>
            <a:prstGeom prst="rect">
              <a:avLst/>
            </a:prstGeom>
            <a:noFill/>
          </p:spPr>
          <p:txBody>
            <a:bodyPr wrap="none" rtlCol="0">
              <a:spAutoFit/>
            </a:bodyPr>
            <a:lstStyle/>
            <a:p>
              <a:r>
                <a:rPr lang="es-ES" sz="2800" dirty="0"/>
                <a:t>2</a:t>
              </a:r>
            </a:p>
          </p:txBody>
        </p:sp>
        <p:sp>
          <p:nvSpPr>
            <p:cNvPr id="45" name="CuadroTexto 44"/>
            <p:cNvSpPr txBox="1"/>
            <p:nvPr/>
          </p:nvSpPr>
          <p:spPr>
            <a:xfrm>
              <a:off x="932675" y="1792308"/>
              <a:ext cx="276971" cy="399107"/>
            </a:xfrm>
            <a:prstGeom prst="rect">
              <a:avLst/>
            </a:prstGeom>
            <a:noFill/>
          </p:spPr>
          <p:txBody>
            <a:bodyPr wrap="none" rtlCol="0">
              <a:spAutoFit/>
            </a:bodyPr>
            <a:lstStyle/>
            <a:p>
              <a:r>
                <a:rPr lang="es-ES" sz="2800" dirty="0"/>
                <a:t>3</a:t>
              </a:r>
            </a:p>
          </p:txBody>
        </p:sp>
        <p:sp>
          <p:nvSpPr>
            <p:cNvPr id="46" name="CuadroTexto 45"/>
            <p:cNvSpPr txBox="1"/>
            <p:nvPr/>
          </p:nvSpPr>
          <p:spPr>
            <a:xfrm>
              <a:off x="3526156" y="1924834"/>
              <a:ext cx="276971" cy="399107"/>
            </a:xfrm>
            <a:prstGeom prst="rect">
              <a:avLst/>
            </a:prstGeom>
            <a:noFill/>
          </p:spPr>
          <p:txBody>
            <a:bodyPr wrap="none" rtlCol="0">
              <a:spAutoFit/>
            </a:bodyPr>
            <a:lstStyle/>
            <a:p>
              <a:r>
                <a:rPr lang="es-ES" sz="2800" dirty="0"/>
                <a:t>7</a:t>
              </a:r>
            </a:p>
          </p:txBody>
        </p:sp>
        <p:cxnSp>
          <p:nvCxnSpPr>
            <p:cNvPr id="47" name="Conector recto de flecha 46"/>
            <p:cNvCxnSpPr>
              <a:stCxn id="17" idx="7"/>
              <a:endCxn id="21" idx="3"/>
            </p:cNvCxnSpPr>
            <p:nvPr/>
          </p:nvCxnSpPr>
          <p:spPr>
            <a:xfrm flipV="1">
              <a:off x="1484238" y="1708735"/>
              <a:ext cx="1830593" cy="83887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2110529" y="1756837"/>
              <a:ext cx="276971" cy="399107"/>
            </a:xfrm>
            <a:prstGeom prst="rect">
              <a:avLst/>
            </a:prstGeom>
            <a:noFill/>
          </p:spPr>
          <p:txBody>
            <a:bodyPr wrap="none" rtlCol="0">
              <a:spAutoFit/>
            </a:bodyPr>
            <a:lstStyle/>
            <a:p>
              <a:r>
                <a:rPr lang="es-ES" sz="2800" dirty="0"/>
                <a:t>5</a:t>
              </a:r>
            </a:p>
          </p:txBody>
        </p:sp>
      </p:grpSp>
    </p:spTree>
    <p:extLst>
      <p:ext uri="{BB962C8B-B14F-4D97-AF65-F5344CB8AC3E}">
        <p14:creationId xmlns:p14="http://schemas.microsoft.com/office/powerpoint/2010/main" val="268319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bwMode="auto">
          <a:xfrm>
            <a:off x="3451412" y="3628608"/>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8" name="Elipse 7"/>
          <p:cNvSpPr/>
          <p:nvPr/>
        </p:nvSpPr>
        <p:spPr bwMode="auto">
          <a:xfrm>
            <a:off x="3992283" y="3628608"/>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cxnSp>
        <p:nvCxnSpPr>
          <p:cNvPr id="6" name="Conector recto de flecha 5"/>
          <p:cNvCxnSpPr>
            <a:stCxn id="4" idx="6"/>
            <a:endCxn id="8" idx="2"/>
          </p:cNvCxnSpPr>
          <p:nvPr/>
        </p:nvCxnSpPr>
        <p:spPr bwMode="auto">
          <a:xfrm>
            <a:off x="3660589" y="3744517"/>
            <a:ext cx="331695"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7" name="Agrupar 6"/>
          <p:cNvGrpSpPr/>
          <p:nvPr/>
        </p:nvGrpSpPr>
        <p:grpSpPr>
          <a:xfrm>
            <a:off x="2633221" y="4199481"/>
            <a:ext cx="304892" cy="307777"/>
            <a:chOff x="2280823" y="3406751"/>
            <a:chExt cx="304892" cy="307777"/>
          </a:xfrm>
        </p:grpSpPr>
        <p:sp>
          <p:nvSpPr>
            <p:cNvPr id="33" name="Elipse 32"/>
            <p:cNvSpPr/>
            <p:nvPr/>
          </p:nvSpPr>
          <p:spPr bwMode="auto">
            <a:xfrm>
              <a:off x="2339528" y="346250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sp>
          <p:nvSpPr>
            <p:cNvPr id="38" name="Rectángulo 37"/>
            <p:cNvSpPr/>
            <p:nvPr/>
          </p:nvSpPr>
          <p:spPr>
            <a:xfrm>
              <a:off x="2280823" y="3406751"/>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A</a:t>
              </a:r>
            </a:p>
          </p:txBody>
        </p:sp>
      </p:grpSp>
      <p:grpSp>
        <p:nvGrpSpPr>
          <p:cNvPr id="9" name="Agrupar 8"/>
          <p:cNvGrpSpPr/>
          <p:nvPr/>
        </p:nvGrpSpPr>
        <p:grpSpPr>
          <a:xfrm>
            <a:off x="3556600" y="4203670"/>
            <a:ext cx="304892" cy="307777"/>
            <a:chOff x="3297526" y="3300725"/>
            <a:chExt cx="304892" cy="307777"/>
          </a:xfrm>
        </p:grpSpPr>
        <p:sp>
          <p:nvSpPr>
            <p:cNvPr id="34" name="Elipse 33"/>
            <p:cNvSpPr/>
            <p:nvPr/>
          </p:nvSpPr>
          <p:spPr bwMode="auto">
            <a:xfrm>
              <a:off x="3343817" y="334659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39" name="Rectángulo 38"/>
            <p:cNvSpPr/>
            <p:nvPr/>
          </p:nvSpPr>
          <p:spPr>
            <a:xfrm>
              <a:off x="3297526" y="3300725"/>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B</a:t>
              </a:r>
            </a:p>
          </p:txBody>
        </p:sp>
      </p:grpSp>
      <p:grpSp>
        <p:nvGrpSpPr>
          <p:cNvPr id="25" name="Agrupar 24"/>
          <p:cNvGrpSpPr/>
          <p:nvPr/>
        </p:nvGrpSpPr>
        <p:grpSpPr>
          <a:xfrm>
            <a:off x="2646635" y="4774351"/>
            <a:ext cx="314510" cy="307777"/>
            <a:chOff x="2689527" y="3859039"/>
            <a:chExt cx="314510" cy="307777"/>
          </a:xfrm>
        </p:grpSpPr>
        <p:sp>
          <p:nvSpPr>
            <p:cNvPr id="35" name="Elipse 34"/>
            <p:cNvSpPr/>
            <p:nvPr/>
          </p:nvSpPr>
          <p:spPr bwMode="auto">
            <a:xfrm>
              <a:off x="2735212" y="3901322"/>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40" name="Rectángulo 39"/>
            <p:cNvSpPr/>
            <p:nvPr/>
          </p:nvSpPr>
          <p:spPr>
            <a:xfrm>
              <a:off x="2689527" y="3859039"/>
              <a:ext cx="314510"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C</a:t>
              </a:r>
            </a:p>
          </p:txBody>
        </p:sp>
      </p:grpSp>
      <p:grpSp>
        <p:nvGrpSpPr>
          <p:cNvPr id="46" name="Agrupar 45"/>
          <p:cNvGrpSpPr/>
          <p:nvPr/>
        </p:nvGrpSpPr>
        <p:grpSpPr>
          <a:xfrm>
            <a:off x="3555559" y="4791404"/>
            <a:ext cx="314510" cy="307777"/>
            <a:chOff x="3532041" y="4050063"/>
            <a:chExt cx="314510" cy="307777"/>
          </a:xfrm>
        </p:grpSpPr>
        <p:sp>
          <p:nvSpPr>
            <p:cNvPr id="36" name="Elipse 35"/>
            <p:cNvSpPr/>
            <p:nvPr/>
          </p:nvSpPr>
          <p:spPr bwMode="auto">
            <a:xfrm>
              <a:off x="3572225" y="4088042"/>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41" name="Rectángulo 40"/>
            <p:cNvSpPr/>
            <p:nvPr/>
          </p:nvSpPr>
          <p:spPr>
            <a:xfrm>
              <a:off x="3532041" y="4050063"/>
              <a:ext cx="314510"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D</a:t>
              </a:r>
            </a:p>
          </p:txBody>
        </p:sp>
      </p:grpSp>
      <p:grpSp>
        <p:nvGrpSpPr>
          <p:cNvPr id="43" name="Agrupar 42"/>
          <p:cNvGrpSpPr/>
          <p:nvPr/>
        </p:nvGrpSpPr>
        <p:grpSpPr>
          <a:xfrm>
            <a:off x="3091547" y="5400879"/>
            <a:ext cx="304892" cy="307777"/>
            <a:chOff x="3343817" y="4660381"/>
            <a:chExt cx="304892" cy="307777"/>
          </a:xfrm>
        </p:grpSpPr>
        <p:sp>
          <p:nvSpPr>
            <p:cNvPr id="37" name="Elipse 36"/>
            <p:cNvSpPr/>
            <p:nvPr/>
          </p:nvSpPr>
          <p:spPr bwMode="auto">
            <a:xfrm>
              <a:off x="3391629" y="4706729"/>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42" name="Rectángulo 41"/>
            <p:cNvSpPr/>
            <p:nvPr/>
          </p:nvSpPr>
          <p:spPr>
            <a:xfrm>
              <a:off x="3343817" y="4660381"/>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E</a:t>
              </a:r>
            </a:p>
          </p:txBody>
        </p:sp>
      </p:grpSp>
      <p:cxnSp>
        <p:nvCxnSpPr>
          <p:cNvPr id="45" name="Conector recto de flecha 44"/>
          <p:cNvCxnSpPr>
            <a:stCxn id="33" idx="6"/>
            <a:endCxn id="34" idx="2"/>
          </p:cNvCxnSpPr>
          <p:nvPr/>
        </p:nvCxnSpPr>
        <p:spPr bwMode="auto">
          <a:xfrm flipV="1">
            <a:off x="2901103" y="4365448"/>
            <a:ext cx="701789" cy="56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Conector recto de flecha 46"/>
          <p:cNvCxnSpPr/>
          <p:nvPr/>
        </p:nvCxnSpPr>
        <p:spPr bwMode="auto">
          <a:xfrm flipH="1">
            <a:off x="2795512" y="4502830"/>
            <a:ext cx="1002" cy="287299"/>
          </a:xfrm>
          <a:prstGeom prst="straightConnector1">
            <a:avLst/>
          </a:prstGeom>
          <a:solidFill>
            <a:schemeClr val="accent1"/>
          </a:solidFill>
          <a:ln w="9525" cap="flat" cmpd="sng" algn="ctr">
            <a:solidFill>
              <a:schemeClr val="tx1"/>
            </a:solidFill>
            <a:prstDash val="solid"/>
            <a:round/>
            <a:headEnd type="arrow"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Conector recto de flecha 53"/>
          <p:cNvCxnSpPr>
            <a:stCxn id="34" idx="4"/>
            <a:endCxn id="36" idx="0"/>
          </p:cNvCxnSpPr>
          <p:nvPr/>
        </p:nvCxnSpPr>
        <p:spPr bwMode="auto">
          <a:xfrm flipH="1">
            <a:off x="3700331" y="4481356"/>
            <a:ext cx="7148" cy="34802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Conector recto de flecha 58"/>
          <p:cNvCxnSpPr>
            <a:stCxn id="36" idx="2"/>
            <a:endCxn id="35" idx="6"/>
          </p:cNvCxnSpPr>
          <p:nvPr/>
        </p:nvCxnSpPr>
        <p:spPr bwMode="auto">
          <a:xfrm flipH="1" flipV="1">
            <a:off x="2901497" y="4932544"/>
            <a:ext cx="694247" cy="1274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Conector recto de flecha 64"/>
          <p:cNvCxnSpPr>
            <a:stCxn id="36" idx="4"/>
            <a:endCxn id="37" idx="6"/>
          </p:cNvCxnSpPr>
          <p:nvPr/>
        </p:nvCxnSpPr>
        <p:spPr bwMode="auto">
          <a:xfrm flipH="1">
            <a:off x="3348535" y="5061202"/>
            <a:ext cx="351796" cy="5019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Conector recto de flecha 67"/>
          <p:cNvCxnSpPr>
            <a:stCxn id="37" idx="2"/>
            <a:endCxn id="35" idx="4"/>
          </p:cNvCxnSpPr>
          <p:nvPr/>
        </p:nvCxnSpPr>
        <p:spPr bwMode="auto">
          <a:xfrm flipH="1" flipV="1">
            <a:off x="2796909" y="5048452"/>
            <a:ext cx="342451" cy="5146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1" name="Elipse 70"/>
          <p:cNvSpPr/>
          <p:nvPr/>
        </p:nvSpPr>
        <p:spPr bwMode="auto">
          <a:xfrm>
            <a:off x="4721678" y="3622668"/>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72" name="Elipse 71"/>
          <p:cNvSpPr/>
          <p:nvPr/>
        </p:nvSpPr>
        <p:spPr bwMode="auto">
          <a:xfrm>
            <a:off x="5262549" y="3622668"/>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cxnSp>
        <p:nvCxnSpPr>
          <p:cNvPr id="73" name="Conector recto de flecha 72"/>
          <p:cNvCxnSpPr/>
          <p:nvPr/>
        </p:nvCxnSpPr>
        <p:spPr bwMode="auto">
          <a:xfrm>
            <a:off x="4930855" y="3691243"/>
            <a:ext cx="331695"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Conector recto de flecha 73"/>
          <p:cNvCxnSpPr/>
          <p:nvPr/>
        </p:nvCxnSpPr>
        <p:spPr bwMode="auto">
          <a:xfrm>
            <a:off x="4909719" y="3788420"/>
            <a:ext cx="331695" cy="0"/>
          </a:xfrm>
          <a:prstGeom prst="straightConnector1">
            <a:avLst/>
          </a:prstGeom>
          <a:solidFill>
            <a:schemeClr val="accent1"/>
          </a:solidFill>
          <a:ln w="9525" cap="flat" cmpd="sng" algn="ctr">
            <a:solidFill>
              <a:schemeClr val="tx1"/>
            </a:solidFill>
            <a:prstDash val="solid"/>
            <a:round/>
            <a:headEnd type="arrow"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5" name="Elipse 74"/>
          <p:cNvSpPr/>
          <p:nvPr/>
        </p:nvSpPr>
        <p:spPr bwMode="auto">
          <a:xfrm>
            <a:off x="4721678" y="3955054"/>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76" name="Elipse 75"/>
          <p:cNvSpPr/>
          <p:nvPr/>
        </p:nvSpPr>
        <p:spPr bwMode="auto">
          <a:xfrm>
            <a:off x="5262549" y="3955054"/>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cxnSp>
        <p:nvCxnSpPr>
          <p:cNvPr id="77" name="Conector recto de flecha 76"/>
          <p:cNvCxnSpPr>
            <a:stCxn id="75" idx="6"/>
            <a:endCxn id="76" idx="2"/>
          </p:cNvCxnSpPr>
          <p:nvPr/>
        </p:nvCxnSpPr>
        <p:spPr bwMode="auto">
          <a:xfrm>
            <a:off x="4930855" y="4070963"/>
            <a:ext cx="331695" cy="0"/>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9" name="Elipse 78"/>
          <p:cNvSpPr/>
          <p:nvPr/>
        </p:nvSpPr>
        <p:spPr bwMode="auto">
          <a:xfrm>
            <a:off x="6093861" y="3916178"/>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cxnSp>
        <p:nvCxnSpPr>
          <p:cNvPr id="93" name="Conector recto de flecha 92"/>
          <p:cNvCxnSpPr>
            <a:stCxn id="79" idx="6"/>
            <a:endCxn id="101" idx="2"/>
          </p:cNvCxnSpPr>
          <p:nvPr/>
        </p:nvCxnSpPr>
        <p:spPr bwMode="auto">
          <a:xfrm>
            <a:off x="6615815" y="4160355"/>
            <a:ext cx="567738" cy="10609"/>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Conector recto de flecha 94"/>
          <p:cNvCxnSpPr>
            <a:stCxn id="101" idx="4"/>
            <a:endCxn id="103" idx="0"/>
          </p:cNvCxnSpPr>
          <p:nvPr/>
        </p:nvCxnSpPr>
        <p:spPr bwMode="auto">
          <a:xfrm>
            <a:off x="7444530" y="4415139"/>
            <a:ext cx="4402" cy="179216"/>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6" name="Conector recto de flecha 95"/>
          <p:cNvCxnSpPr>
            <a:stCxn id="103" idx="2"/>
          </p:cNvCxnSpPr>
          <p:nvPr/>
        </p:nvCxnSpPr>
        <p:spPr bwMode="auto">
          <a:xfrm flipH="1" flipV="1">
            <a:off x="6447617" y="4837225"/>
            <a:ext cx="740339" cy="1307"/>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7" name="Conector recto de flecha 96"/>
          <p:cNvCxnSpPr/>
          <p:nvPr/>
        </p:nvCxnSpPr>
        <p:spPr bwMode="auto">
          <a:xfrm flipH="1">
            <a:off x="6872803" y="4965882"/>
            <a:ext cx="351796" cy="501935"/>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Conector recto de flecha 97"/>
          <p:cNvCxnSpPr/>
          <p:nvPr/>
        </p:nvCxnSpPr>
        <p:spPr bwMode="auto">
          <a:xfrm flipH="1" flipV="1">
            <a:off x="6321177" y="4953132"/>
            <a:ext cx="342451" cy="514684"/>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0" name="Conector recto de flecha 99"/>
          <p:cNvCxnSpPr/>
          <p:nvPr/>
        </p:nvCxnSpPr>
        <p:spPr bwMode="auto">
          <a:xfrm flipH="1">
            <a:off x="6314028" y="4393525"/>
            <a:ext cx="7148" cy="348026"/>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70" name="Imagen 69"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2273" t="27315" r="37568" b="59927"/>
          <a:stretch/>
        </p:blipFill>
        <p:spPr>
          <a:xfrm rot="16200000">
            <a:off x="6038799" y="3880856"/>
            <a:ext cx="564754" cy="505787"/>
          </a:xfrm>
          <a:prstGeom prst="rect">
            <a:avLst/>
          </a:prstGeom>
        </p:spPr>
      </p:pic>
      <p:sp>
        <p:nvSpPr>
          <p:cNvPr id="101" name="Elipse 100"/>
          <p:cNvSpPr/>
          <p:nvPr/>
        </p:nvSpPr>
        <p:spPr bwMode="auto">
          <a:xfrm>
            <a:off x="7183553" y="3926787"/>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pic>
        <p:nvPicPr>
          <p:cNvPr id="102" name="Imagen 101"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6579" t="74287" r="37153" b="15023"/>
          <a:stretch/>
        </p:blipFill>
        <p:spPr>
          <a:xfrm rot="16200000">
            <a:off x="7196219" y="3911797"/>
            <a:ext cx="499949" cy="464915"/>
          </a:xfrm>
          <a:prstGeom prst="rect">
            <a:avLst/>
          </a:prstGeom>
        </p:spPr>
      </p:pic>
      <p:sp>
        <p:nvSpPr>
          <p:cNvPr id="103" name="Elipse 102"/>
          <p:cNvSpPr/>
          <p:nvPr/>
        </p:nvSpPr>
        <p:spPr bwMode="auto">
          <a:xfrm>
            <a:off x="7187955" y="4594355"/>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sp>
        <p:nvSpPr>
          <p:cNvPr id="104" name="Elipse 103"/>
          <p:cNvSpPr/>
          <p:nvPr/>
        </p:nvSpPr>
        <p:spPr bwMode="auto">
          <a:xfrm>
            <a:off x="6060199" y="4593775"/>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sp>
        <p:nvSpPr>
          <p:cNvPr id="105" name="Elipse 104"/>
          <p:cNvSpPr/>
          <p:nvPr/>
        </p:nvSpPr>
        <p:spPr bwMode="auto">
          <a:xfrm>
            <a:off x="6554907" y="5286924"/>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pic>
        <p:nvPicPr>
          <p:cNvPr id="106" name="Imagen 105"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4796" t="15973" r="38635" b="74875"/>
          <a:stretch/>
        </p:blipFill>
        <p:spPr>
          <a:xfrm rot="16200000">
            <a:off x="6539301" y="5314327"/>
            <a:ext cx="551953" cy="431453"/>
          </a:xfrm>
          <a:prstGeom prst="rect">
            <a:avLst/>
          </a:prstGeom>
        </p:spPr>
      </p:pic>
      <p:pic>
        <p:nvPicPr>
          <p:cNvPr id="107" name="Imagen 106"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6090" t="4484" r="40655" b="86007"/>
          <a:stretch/>
        </p:blipFill>
        <p:spPr>
          <a:xfrm rot="16200000">
            <a:off x="6063852" y="4602265"/>
            <a:ext cx="481775" cy="489079"/>
          </a:xfrm>
          <a:prstGeom prst="rect">
            <a:avLst/>
          </a:prstGeom>
        </p:spPr>
      </p:pic>
      <p:pic>
        <p:nvPicPr>
          <p:cNvPr id="108" name="Imagen 107"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2273" t="42086" r="33928" b="43169"/>
          <a:stretch/>
        </p:blipFill>
        <p:spPr>
          <a:xfrm rot="16200000">
            <a:off x="7174578" y="4599977"/>
            <a:ext cx="566985" cy="497113"/>
          </a:xfrm>
          <a:prstGeom prst="rect">
            <a:avLst/>
          </a:prstGeom>
        </p:spPr>
      </p:pic>
      <p:grpSp>
        <p:nvGrpSpPr>
          <p:cNvPr id="67" name="Agrupar 66"/>
          <p:cNvGrpSpPr/>
          <p:nvPr/>
        </p:nvGrpSpPr>
        <p:grpSpPr>
          <a:xfrm>
            <a:off x="2485063" y="1483127"/>
            <a:ext cx="304892" cy="307777"/>
            <a:chOff x="2280823" y="3406751"/>
            <a:chExt cx="304892" cy="307777"/>
          </a:xfrm>
        </p:grpSpPr>
        <p:sp>
          <p:nvSpPr>
            <p:cNvPr id="69" name="Elipse 68"/>
            <p:cNvSpPr/>
            <p:nvPr/>
          </p:nvSpPr>
          <p:spPr bwMode="auto">
            <a:xfrm>
              <a:off x="2339528" y="346250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sp>
          <p:nvSpPr>
            <p:cNvPr id="78" name="Rectángulo 77"/>
            <p:cNvSpPr/>
            <p:nvPr/>
          </p:nvSpPr>
          <p:spPr>
            <a:xfrm>
              <a:off x="2280823" y="3406751"/>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A</a:t>
              </a:r>
            </a:p>
          </p:txBody>
        </p:sp>
      </p:grpSp>
      <p:grpSp>
        <p:nvGrpSpPr>
          <p:cNvPr id="80" name="Agrupar 79"/>
          <p:cNvGrpSpPr/>
          <p:nvPr/>
        </p:nvGrpSpPr>
        <p:grpSpPr>
          <a:xfrm>
            <a:off x="3408442" y="1487316"/>
            <a:ext cx="304892" cy="307777"/>
            <a:chOff x="3297526" y="3300725"/>
            <a:chExt cx="304892" cy="307777"/>
          </a:xfrm>
        </p:grpSpPr>
        <p:sp>
          <p:nvSpPr>
            <p:cNvPr id="81" name="Elipse 80"/>
            <p:cNvSpPr/>
            <p:nvPr/>
          </p:nvSpPr>
          <p:spPr bwMode="auto">
            <a:xfrm>
              <a:off x="3343817" y="334659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82" name="Rectángulo 81"/>
            <p:cNvSpPr/>
            <p:nvPr/>
          </p:nvSpPr>
          <p:spPr>
            <a:xfrm>
              <a:off x="3297526" y="3300725"/>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B</a:t>
              </a:r>
            </a:p>
          </p:txBody>
        </p:sp>
      </p:grpSp>
      <p:grpSp>
        <p:nvGrpSpPr>
          <p:cNvPr id="83" name="Agrupar 82"/>
          <p:cNvGrpSpPr/>
          <p:nvPr/>
        </p:nvGrpSpPr>
        <p:grpSpPr>
          <a:xfrm>
            <a:off x="2498477" y="2057997"/>
            <a:ext cx="314510" cy="307777"/>
            <a:chOff x="2689527" y="3859039"/>
            <a:chExt cx="314510" cy="307777"/>
          </a:xfrm>
        </p:grpSpPr>
        <p:sp>
          <p:nvSpPr>
            <p:cNvPr id="84" name="Elipse 83"/>
            <p:cNvSpPr/>
            <p:nvPr/>
          </p:nvSpPr>
          <p:spPr bwMode="auto">
            <a:xfrm>
              <a:off x="2735212" y="3901322"/>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85" name="Rectángulo 84"/>
            <p:cNvSpPr/>
            <p:nvPr/>
          </p:nvSpPr>
          <p:spPr>
            <a:xfrm>
              <a:off x="2689527" y="3859039"/>
              <a:ext cx="314510"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C</a:t>
              </a:r>
            </a:p>
          </p:txBody>
        </p:sp>
      </p:grpSp>
      <p:grpSp>
        <p:nvGrpSpPr>
          <p:cNvPr id="86" name="Agrupar 85"/>
          <p:cNvGrpSpPr/>
          <p:nvPr/>
        </p:nvGrpSpPr>
        <p:grpSpPr>
          <a:xfrm>
            <a:off x="3407401" y="2075050"/>
            <a:ext cx="314510" cy="307777"/>
            <a:chOff x="3532041" y="4050063"/>
            <a:chExt cx="314510" cy="307777"/>
          </a:xfrm>
        </p:grpSpPr>
        <p:sp>
          <p:nvSpPr>
            <p:cNvPr id="87" name="Elipse 86"/>
            <p:cNvSpPr/>
            <p:nvPr/>
          </p:nvSpPr>
          <p:spPr bwMode="auto">
            <a:xfrm>
              <a:off x="3572225" y="4088042"/>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88" name="Rectángulo 87"/>
            <p:cNvSpPr/>
            <p:nvPr/>
          </p:nvSpPr>
          <p:spPr>
            <a:xfrm>
              <a:off x="3532041" y="4050063"/>
              <a:ext cx="314510"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D</a:t>
              </a:r>
            </a:p>
          </p:txBody>
        </p:sp>
      </p:grpSp>
      <p:grpSp>
        <p:nvGrpSpPr>
          <p:cNvPr id="89" name="Agrupar 88"/>
          <p:cNvGrpSpPr/>
          <p:nvPr/>
        </p:nvGrpSpPr>
        <p:grpSpPr>
          <a:xfrm>
            <a:off x="2943389" y="2684525"/>
            <a:ext cx="304892" cy="307777"/>
            <a:chOff x="3343817" y="4660381"/>
            <a:chExt cx="304892" cy="307777"/>
          </a:xfrm>
        </p:grpSpPr>
        <p:sp>
          <p:nvSpPr>
            <p:cNvPr id="90" name="Elipse 89"/>
            <p:cNvSpPr/>
            <p:nvPr/>
          </p:nvSpPr>
          <p:spPr bwMode="auto">
            <a:xfrm>
              <a:off x="3391629" y="4706729"/>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91" name="Rectángulo 90"/>
            <p:cNvSpPr/>
            <p:nvPr/>
          </p:nvSpPr>
          <p:spPr>
            <a:xfrm>
              <a:off x="3343817" y="4660381"/>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E</a:t>
              </a:r>
            </a:p>
          </p:txBody>
        </p:sp>
      </p:grpSp>
      <p:cxnSp>
        <p:nvCxnSpPr>
          <p:cNvPr id="92" name="Conector recto de flecha 91"/>
          <p:cNvCxnSpPr>
            <a:stCxn id="69" idx="6"/>
            <a:endCxn id="81" idx="2"/>
          </p:cNvCxnSpPr>
          <p:nvPr/>
        </p:nvCxnSpPr>
        <p:spPr bwMode="auto">
          <a:xfrm flipV="1">
            <a:off x="2752945" y="1649094"/>
            <a:ext cx="701789" cy="56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Conector recto de flecha 93"/>
          <p:cNvCxnSpPr/>
          <p:nvPr/>
        </p:nvCxnSpPr>
        <p:spPr bwMode="auto">
          <a:xfrm flipH="1">
            <a:off x="2647354" y="1786476"/>
            <a:ext cx="1002" cy="287299"/>
          </a:xfrm>
          <a:prstGeom prst="straightConnector1">
            <a:avLst/>
          </a:prstGeom>
          <a:solidFill>
            <a:schemeClr val="accent1"/>
          </a:solidFill>
          <a:ln w="9525" cap="flat" cmpd="sng" algn="ctr">
            <a:solidFill>
              <a:schemeClr val="tx1"/>
            </a:solidFill>
            <a:prstDash val="solid"/>
            <a:round/>
            <a:headEnd type="arrow"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Conector recto de flecha 98"/>
          <p:cNvCxnSpPr>
            <a:stCxn id="81" idx="4"/>
            <a:endCxn id="87" idx="0"/>
          </p:cNvCxnSpPr>
          <p:nvPr/>
        </p:nvCxnSpPr>
        <p:spPr bwMode="auto">
          <a:xfrm flipH="1">
            <a:off x="3552173" y="1765002"/>
            <a:ext cx="7148" cy="34802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9" name="Conector recto de flecha 108"/>
          <p:cNvCxnSpPr>
            <a:stCxn id="87" idx="2"/>
            <a:endCxn id="84" idx="6"/>
          </p:cNvCxnSpPr>
          <p:nvPr/>
        </p:nvCxnSpPr>
        <p:spPr bwMode="auto">
          <a:xfrm flipH="1" flipV="1">
            <a:off x="2753339" y="2216190"/>
            <a:ext cx="694247" cy="1274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0" name="Conector recto de flecha 109"/>
          <p:cNvCxnSpPr>
            <a:stCxn id="87" idx="4"/>
            <a:endCxn id="90" idx="6"/>
          </p:cNvCxnSpPr>
          <p:nvPr/>
        </p:nvCxnSpPr>
        <p:spPr bwMode="auto">
          <a:xfrm flipH="1">
            <a:off x="3200377" y="2344848"/>
            <a:ext cx="351796" cy="5019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1" name="Conector recto de flecha 110"/>
          <p:cNvCxnSpPr>
            <a:stCxn id="90" idx="2"/>
            <a:endCxn id="84" idx="4"/>
          </p:cNvCxnSpPr>
          <p:nvPr/>
        </p:nvCxnSpPr>
        <p:spPr bwMode="auto">
          <a:xfrm flipH="1" flipV="1">
            <a:off x="2648751" y="2332098"/>
            <a:ext cx="342451" cy="5146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12" name="Agrupar 111"/>
          <p:cNvGrpSpPr/>
          <p:nvPr/>
        </p:nvGrpSpPr>
        <p:grpSpPr>
          <a:xfrm>
            <a:off x="660212" y="1536935"/>
            <a:ext cx="304892" cy="307777"/>
            <a:chOff x="2280823" y="3406751"/>
            <a:chExt cx="304892" cy="307777"/>
          </a:xfrm>
        </p:grpSpPr>
        <p:sp>
          <p:nvSpPr>
            <p:cNvPr id="113" name="Elipse 112"/>
            <p:cNvSpPr/>
            <p:nvPr/>
          </p:nvSpPr>
          <p:spPr bwMode="auto">
            <a:xfrm>
              <a:off x="2339528" y="346250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sp>
          <p:nvSpPr>
            <p:cNvPr id="114" name="Rectángulo 113"/>
            <p:cNvSpPr/>
            <p:nvPr/>
          </p:nvSpPr>
          <p:spPr>
            <a:xfrm>
              <a:off x="2280823" y="3406751"/>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A</a:t>
              </a:r>
            </a:p>
          </p:txBody>
        </p:sp>
      </p:grpSp>
      <p:grpSp>
        <p:nvGrpSpPr>
          <p:cNvPr id="115" name="Agrupar 114"/>
          <p:cNvGrpSpPr/>
          <p:nvPr/>
        </p:nvGrpSpPr>
        <p:grpSpPr>
          <a:xfrm>
            <a:off x="1583591" y="1541124"/>
            <a:ext cx="304892" cy="307777"/>
            <a:chOff x="3297526" y="3300725"/>
            <a:chExt cx="304892" cy="307777"/>
          </a:xfrm>
        </p:grpSpPr>
        <p:sp>
          <p:nvSpPr>
            <p:cNvPr id="116" name="Elipse 115"/>
            <p:cNvSpPr/>
            <p:nvPr/>
          </p:nvSpPr>
          <p:spPr bwMode="auto">
            <a:xfrm>
              <a:off x="3343817" y="334659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17" name="Rectángulo 116"/>
            <p:cNvSpPr/>
            <p:nvPr/>
          </p:nvSpPr>
          <p:spPr>
            <a:xfrm>
              <a:off x="3297526" y="3300725"/>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B</a:t>
              </a:r>
            </a:p>
          </p:txBody>
        </p:sp>
      </p:grpSp>
      <p:grpSp>
        <p:nvGrpSpPr>
          <p:cNvPr id="118" name="Agrupar 117"/>
          <p:cNvGrpSpPr/>
          <p:nvPr/>
        </p:nvGrpSpPr>
        <p:grpSpPr>
          <a:xfrm>
            <a:off x="673626" y="2111805"/>
            <a:ext cx="314510" cy="307777"/>
            <a:chOff x="2689527" y="3859039"/>
            <a:chExt cx="314510" cy="307777"/>
          </a:xfrm>
        </p:grpSpPr>
        <p:sp>
          <p:nvSpPr>
            <p:cNvPr id="119" name="Elipse 118"/>
            <p:cNvSpPr/>
            <p:nvPr/>
          </p:nvSpPr>
          <p:spPr bwMode="auto">
            <a:xfrm>
              <a:off x="2735212" y="3901322"/>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20" name="Rectángulo 119"/>
            <p:cNvSpPr/>
            <p:nvPr/>
          </p:nvSpPr>
          <p:spPr>
            <a:xfrm>
              <a:off x="2689527" y="3859039"/>
              <a:ext cx="314510"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C</a:t>
              </a:r>
            </a:p>
          </p:txBody>
        </p:sp>
      </p:grpSp>
      <p:grpSp>
        <p:nvGrpSpPr>
          <p:cNvPr id="121" name="Agrupar 120"/>
          <p:cNvGrpSpPr/>
          <p:nvPr/>
        </p:nvGrpSpPr>
        <p:grpSpPr>
          <a:xfrm>
            <a:off x="1582550" y="2128858"/>
            <a:ext cx="314510" cy="307777"/>
            <a:chOff x="3532041" y="4050063"/>
            <a:chExt cx="314510" cy="307777"/>
          </a:xfrm>
        </p:grpSpPr>
        <p:sp>
          <p:nvSpPr>
            <p:cNvPr id="122" name="Elipse 121"/>
            <p:cNvSpPr/>
            <p:nvPr/>
          </p:nvSpPr>
          <p:spPr bwMode="auto">
            <a:xfrm>
              <a:off x="3572225" y="4088042"/>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23" name="Rectángulo 122"/>
            <p:cNvSpPr/>
            <p:nvPr/>
          </p:nvSpPr>
          <p:spPr>
            <a:xfrm>
              <a:off x="3532041" y="4050063"/>
              <a:ext cx="314510"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D</a:t>
              </a:r>
            </a:p>
          </p:txBody>
        </p:sp>
      </p:grpSp>
      <p:grpSp>
        <p:nvGrpSpPr>
          <p:cNvPr id="124" name="Agrupar 123"/>
          <p:cNvGrpSpPr/>
          <p:nvPr/>
        </p:nvGrpSpPr>
        <p:grpSpPr>
          <a:xfrm>
            <a:off x="1118538" y="2738333"/>
            <a:ext cx="304892" cy="307777"/>
            <a:chOff x="3343817" y="4660381"/>
            <a:chExt cx="304892" cy="307777"/>
          </a:xfrm>
        </p:grpSpPr>
        <p:sp>
          <p:nvSpPr>
            <p:cNvPr id="125" name="Elipse 124"/>
            <p:cNvSpPr/>
            <p:nvPr/>
          </p:nvSpPr>
          <p:spPr bwMode="auto">
            <a:xfrm>
              <a:off x="3391629" y="4706729"/>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26" name="Rectángulo 125"/>
            <p:cNvSpPr/>
            <p:nvPr/>
          </p:nvSpPr>
          <p:spPr>
            <a:xfrm>
              <a:off x="3343817" y="4660381"/>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E</a:t>
              </a:r>
            </a:p>
          </p:txBody>
        </p:sp>
      </p:grpSp>
      <p:cxnSp>
        <p:nvCxnSpPr>
          <p:cNvPr id="127" name="Conector recto de flecha 126"/>
          <p:cNvCxnSpPr>
            <a:stCxn id="113" idx="6"/>
            <a:endCxn id="116" idx="2"/>
          </p:cNvCxnSpPr>
          <p:nvPr/>
        </p:nvCxnSpPr>
        <p:spPr bwMode="auto">
          <a:xfrm flipV="1">
            <a:off x="928094" y="1702902"/>
            <a:ext cx="701789" cy="56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8" name="Conector recto de flecha 127"/>
          <p:cNvCxnSpPr/>
          <p:nvPr/>
        </p:nvCxnSpPr>
        <p:spPr bwMode="auto">
          <a:xfrm flipH="1">
            <a:off x="822503" y="1840284"/>
            <a:ext cx="1002" cy="287299"/>
          </a:xfrm>
          <a:prstGeom prst="straightConnector1">
            <a:avLst/>
          </a:prstGeom>
          <a:solidFill>
            <a:schemeClr val="accent1"/>
          </a:solidFill>
          <a:ln w="9525" cap="flat" cmpd="sng" algn="ctr">
            <a:solidFill>
              <a:schemeClr val="tx1"/>
            </a:solidFill>
            <a:prstDash val="solid"/>
            <a:round/>
            <a:headEnd type="arrow"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9" name="Conector recto de flecha 128"/>
          <p:cNvCxnSpPr>
            <a:stCxn id="116" idx="4"/>
            <a:endCxn id="122" idx="0"/>
          </p:cNvCxnSpPr>
          <p:nvPr/>
        </p:nvCxnSpPr>
        <p:spPr bwMode="auto">
          <a:xfrm flipH="1">
            <a:off x="1727322" y="1818810"/>
            <a:ext cx="7148" cy="34802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0" name="Conector recto de flecha 129"/>
          <p:cNvCxnSpPr>
            <a:stCxn id="122" idx="2"/>
            <a:endCxn id="119" idx="6"/>
          </p:cNvCxnSpPr>
          <p:nvPr/>
        </p:nvCxnSpPr>
        <p:spPr bwMode="auto">
          <a:xfrm flipH="1" flipV="1">
            <a:off x="928488" y="2269998"/>
            <a:ext cx="694247" cy="1274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1" name="Conector recto de flecha 130"/>
          <p:cNvCxnSpPr>
            <a:stCxn id="122" idx="4"/>
            <a:endCxn id="125" idx="6"/>
          </p:cNvCxnSpPr>
          <p:nvPr/>
        </p:nvCxnSpPr>
        <p:spPr bwMode="auto">
          <a:xfrm flipH="1">
            <a:off x="1375526" y="2398656"/>
            <a:ext cx="351796" cy="5019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 name="Conector recto de flecha 131"/>
          <p:cNvCxnSpPr>
            <a:stCxn id="125" idx="2"/>
            <a:endCxn id="119" idx="4"/>
          </p:cNvCxnSpPr>
          <p:nvPr/>
        </p:nvCxnSpPr>
        <p:spPr bwMode="auto">
          <a:xfrm flipH="1" flipV="1">
            <a:off x="823900" y="2385906"/>
            <a:ext cx="342451" cy="5146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3" name="Rectángulo 132"/>
          <p:cNvSpPr/>
          <p:nvPr/>
        </p:nvSpPr>
        <p:spPr>
          <a:xfrm>
            <a:off x="990923" y="1465950"/>
            <a:ext cx="441422"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500</a:t>
            </a:r>
          </a:p>
        </p:txBody>
      </p:sp>
      <p:sp>
        <p:nvSpPr>
          <p:cNvPr id="134" name="Rectángulo 133"/>
          <p:cNvSpPr/>
          <p:nvPr/>
        </p:nvSpPr>
        <p:spPr>
          <a:xfrm>
            <a:off x="428554" y="1874139"/>
            <a:ext cx="445179"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200</a:t>
            </a:r>
          </a:p>
        </p:txBody>
      </p:sp>
      <p:sp>
        <p:nvSpPr>
          <p:cNvPr id="135" name="Rectángulo 134"/>
          <p:cNvSpPr/>
          <p:nvPr/>
        </p:nvSpPr>
        <p:spPr>
          <a:xfrm>
            <a:off x="1687623" y="1824506"/>
            <a:ext cx="439544"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150</a:t>
            </a:r>
          </a:p>
        </p:txBody>
      </p:sp>
      <p:sp>
        <p:nvSpPr>
          <p:cNvPr id="136" name="Rectángulo 135"/>
          <p:cNvSpPr/>
          <p:nvPr/>
        </p:nvSpPr>
        <p:spPr>
          <a:xfrm>
            <a:off x="1493088" y="2562427"/>
            <a:ext cx="441146"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650</a:t>
            </a:r>
          </a:p>
        </p:txBody>
      </p:sp>
      <p:sp>
        <p:nvSpPr>
          <p:cNvPr id="137" name="Rectángulo 136"/>
          <p:cNvSpPr/>
          <p:nvPr/>
        </p:nvSpPr>
        <p:spPr>
          <a:xfrm>
            <a:off x="660212" y="2569784"/>
            <a:ext cx="453970"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600</a:t>
            </a:r>
          </a:p>
        </p:txBody>
      </p:sp>
      <p:sp>
        <p:nvSpPr>
          <p:cNvPr id="138" name="Rectángulo 137"/>
          <p:cNvSpPr/>
          <p:nvPr/>
        </p:nvSpPr>
        <p:spPr>
          <a:xfrm>
            <a:off x="2870836" y="1394684"/>
            <a:ext cx="267772"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3</a:t>
            </a:r>
          </a:p>
        </p:txBody>
      </p:sp>
      <p:sp>
        <p:nvSpPr>
          <p:cNvPr id="139" name="Rectángulo 138"/>
          <p:cNvSpPr/>
          <p:nvPr/>
        </p:nvSpPr>
        <p:spPr>
          <a:xfrm>
            <a:off x="2406998" y="1835720"/>
            <a:ext cx="269650"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2</a:t>
            </a:r>
          </a:p>
        </p:txBody>
      </p:sp>
      <p:sp>
        <p:nvSpPr>
          <p:cNvPr id="140" name="Rectángulo 139"/>
          <p:cNvSpPr/>
          <p:nvPr/>
        </p:nvSpPr>
        <p:spPr>
          <a:xfrm>
            <a:off x="3556588" y="1807985"/>
            <a:ext cx="269626"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1</a:t>
            </a:r>
          </a:p>
        </p:txBody>
      </p:sp>
      <p:sp>
        <p:nvSpPr>
          <p:cNvPr id="141" name="Rectángulo 140"/>
          <p:cNvSpPr/>
          <p:nvPr/>
        </p:nvSpPr>
        <p:spPr>
          <a:xfrm>
            <a:off x="3373001" y="2491161"/>
            <a:ext cx="269626"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1</a:t>
            </a:r>
          </a:p>
        </p:txBody>
      </p:sp>
      <p:sp>
        <p:nvSpPr>
          <p:cNvPr id="142" name="Rectángulo 141"/>
          <p:cNvSpPr/>
          <p:nvPr/>
        </p:nvSpPr>
        <p:spPr>
          <a:xfrm>
            <a:off x="2540125" y="2498518"/>
            <a:ext cx="269626"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1</a:t>
            </a:r>
          </a:p>
        </p:txBody>
      </p:sp>
      <p:sp>
        <p:nvSpPr>
          <p:cNvPr id="143" name="Elipse 142"/>
          <p:cNvSpPr/>
          <p:nvPr/>
        </p:nvSpPr>
        <p:spPr bwMode="auto">
          <a:xfrm>
            <a:off x="6027324" y="1243139"/>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cxnSp>
        <p:nvCxnSpPr>
          <p:cNvPr id="144" name="Conector recto de flecha 143"/>
          <p:cNvCxnSpPr>
            <a:stCxn id="143" idx="6"/>
            <a:endCxn id="151" idx="2"/>
          </p:cNvCxnSpPr>
          <p:nvPr/>
        </p:nvCxnSpPr>
        <p:spPr bwMode="auto">
          <a:xfrm>
            <a:off x="6549278" y="1487316"/>
            <a:ext cx="567738" cy="10609"/>
          </a:xfrm>
          <a:prstGeom prst="straightConnector1">
            <a:avLst/>
          </a:prstGeom>
          <a:solidFill>
            <a:schemeClr val="accent1"/>
          </a:solidFill>
          <a:ln w="38100"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5" name="Conector recto de flecha 144"/>
          <p:cNvCxnSpPr>
            <a:stCxn id="151" idx="4"/>
            <a:endCxn id="153" idx="0"/>
          </p:cNvCxnSpPr>
          <p:nvPr/>
        </p:nvCxnSpPr>
        <p:spPr bwMode="auto">
          <a:xfrm>
            <a:off x="7377993" y="1742100"/>
            <a:ext cx="4402" cy="179216"/>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6" name="Conector recto de flecha 145"/>
          <p:cNvCxnSpPr>
            <a:stCxn id="153" idx="2"/>
          </p:cNvCxnSpPr>
          <p:nvPr/>
        </p:nvCxnSpPr>
        <p:spPr bwMode="auto">
          <a:xfrm flipH="1" flipV="1">
            <a:off x="6381080" y="2164186"/>
            <a:ext cx="740339" cy="1307"/>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7" name="Conector recto de flecha 146"/>
          <p:cNvCxnSpPr/>
          <p:nvPr/>
        </p:nvCxnSpPr>
        <p:spPr bwMode="auto">
          <a:xfrm flipH="1">
            <a:off x="6806266" y="2292843"/>
            <a:ext cx="351796" cy="501935"/>
          </a:xfrm>
          <a:prstGeom prst="straightConnector1">
            <a:avLst/>
          </a:prstGeom>
          <a:solidFill>
            <a:schemeClr val="accent1"/>
          </a:solidFill>
          <a:ln w="38100"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8" name="Conector recto de flecha 147"/>
          <p:cNvCxnSpPr/>
          <p:nvPr/>
        </p:nvCxnSpPr>
        <p:spPr bwMode="auto">
          <a:xfrm flipH="1" flipV="1">
            <a:off x="6254640" y="2280093"/>
            <a:ext cx="342451" cy="514684"/>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9" name="Conector recto de flecha 148"/>
          <p:cNvCxnSpPr/>
          <p:nvPr/>
        </p:nvCxnSpPr>
        <p:spPr bwMode="auto">
          <a:xfrm flipH="1">
            <a:off x="6247491" y="1720486"/>
            <a:ext cx="7148" cy="348026"/>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50" name="Imagen 149"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2273" t="27315" r="37568" b="59927"/>
          <a:stretch/>
        </p:blipFill>
        <p:spPr>
          <a:xfrm rot="16200000">
            <a:off x="5972262" y="1207817"/>
            <a:ext cx="564754" cy="505787"/>
          </a:xfrm>
          <a:prstGeom prst="rect">
            <a:avLst/>
          </a:prstGeom>
        </p:spPr>
      </p:pic>
      <p:sp>
        <p:nvSpPr>
          <p:cNvPr id="151" name="Elipse 150"/>
          <p:cNvSpPr/>
          <p:nvPr/>
        </p:nvSpPr>
        <p:spPr bwMode="auto">
          <a:xfrm>
            <a:off x="7117016" y="1253748"/>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pic>
        <p:nvPicPr>
          <p:cNvPr id="152" name="Imagen 151"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6579" t="74287" r="37153" b="15023"/>
          <a:stretch/>
        </p:blipFill>
        <p:spPr>
          <a:xfrm rot="16200000">
            <a:off x="7129682" y="1238758"/>
            <a:ext cx="499949" cy="464915"/>
          </a:xfrm>
          <a:prstGeom prst="rect">
            <a:avLst/>
          </a:prstGeom>
        </p:spPr>
      </p:pic>
      <p:sp>
        <p:nvSpPr>
          <p:cNvPr id="153" name="Elipse 152"/>
          <p:cNvSpPr/>
          <p:nvPr/>
        </p:nvSpPr>
        <p:spPr bwMode="auto">
          <a:xfrm>
            <a:off x="7121418" y="1921316"/>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sp>
        <p:nvSpPr>
          <p:cNvPr id="154" name="Elipse 153"/>
          <p:cNvSpPr/>
          <p:nvPr/>
        </p:nvSpPr>
        <p:spPr bwMode="auto">
          <a:xfrm>
            <a:off x="5993662" y="1920736"/>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sp>
        <p:nvSpPr>
          <p:cNvPr id="155" name="Elipse 154"/>
          <p:cNvSpPr/>
          <p:nvPr/>
        </p:nvSpPr>
        <p:spPr bwMode="auto">
          <a:xfrm>
            <a:off x="6488370" y="2613885"/>
            <a:ext cx="521954" cy="48835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pic>
        <p:nvPicPr>
          <p:cNvPr id="156" name="Imagen 155"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4796" t="15973" r="38635" b="74875"/>
          <a:stretch/>
        </p:blipFill>
        <p:spPr>
          <a:xfrm rot="16200000">
            <a:off x="6472764" y="2641288"/>
            <a:ext cx="551953" cy="431453"/>
          </a:xfrm>
          <a:prstGeom prst="rect">
            <a:avLst/>
          </a:prstGeom>
        </p:spPr>
      </p:pic>
      <p:pic>
        <p:nvPicPr>
          <p:cNvPr id="157" name="Imagen 156"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6090" t="4484" r="40655" b="86007"/>
          <a:stretch/>
        </p:blipFill>
        <p:spPr>
          <a:xfrm rot="16200000">
            <a:off x="5997315" y="1929226"/>
            <a:ext cx="481775" cy="489079"/>
          </a:xfrm>
          <a:prstGeom prst="rect">
            <a:avLst/>
          </a:prstGeom>
        </p:spPr>
      </p:pic>
      <p:pic>
        <p:nvPicPr>
          <p:cNvPr id="158" name="Imagen 157" descr="birthday_guests.pdf"/>
          <p:cNvPicPr>
            <a:picLocks noChangeAspect="1"/>
          </p:cNvPicPr>
          <p:nvPr/>
        </p:nvPicPr>
        <p:blipFill rotWithShape="1">
          <a:blip r:embed="rId3" cstate="screen">
            <a:extLst>
              <a:ext uri="{28A0092B-C50C-407E-A947-70E740481C1C}">
                <a14:useLocalDpi xmlns:a14="http://schemas.microsoft.com/office/drawing/2010/main"/>
              </a:ext>
            </a:extLst>
          </a:blip>
          <a:srcRect l="42273" t="42086" r="33928" b="43169"/>
          <a:stretch/>
        </p:blipFill>
        <p:spPr>
          <a:xfrm rot="16200000">
            <a:off x="7108041" y="1926938"/>
            <a:ext cx="566985" cy="497113"/>
          </a:xfrm>
          <a:prstGeom prst="rect">
            <a:avLst/>
          </a:prstGeom>
        </p:spPr>
      </p:pic>
      <p:sp>
        <p:nvSpPr>
          <p:cNvPr id="159" name="Rectángulo 158"/>
          <p:cNvSpPr/>
          <p:nvPr/>
        </p:nvSpPr>
        <p:spPr>
          <a:xfrm>
            <a:off x="6677576" y="1184176"/>
            <a:ext cx="267772"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3</a:t>
            </a:r>
          </a:p>
        </p:txBody>
      </p:sp>
      <p:sp>
        <p:nvSpPr>
          <p:cNvPr id="160" name="Rectángulo 159"/>
          <p:cNvSpPr/>
          <p:nvPr/>
        </p:nvSpPr>
        <p:spPr>
          <a:xfrm>
            <a:off x="6213738" y="1669008"/>
            <a:ext cx="269650"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2</a:t>
            </a:r>
          </a:p>
        </p:txBody>
      </p:sp>
      <p:sp>
        <p:nvSpPr>
          <p:cNvPr id="161" name="Rectángulo 160"/>
          <p:cNvSpPr/>
          <p:nvPr/>
        </p:nvSpPr>
        <p:spPr>
          <a:xfrm>
            <a:off x="7363328" y="1663171"/>
            <a:ext cx="269626"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1</a:t>
            </a:r>
          </a:p>
        </p:txBody>
      </p:sp>
      <p:sp>
        <p:nvSpPr>
          <p:cNvPr id="162" name="Rectángulo 161"/>
          <p:cNvSpPr/>
          <p:nvPr/>
        </p:nvSpPr>
        <p:spPr>
          <a:xfrm>
            <a:off x="7085120" y="2412843"/>
            <a:ext cx="267772"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3</a:t>
            </a:r>
          </a:p>
        </p:txBody>
      </p:sp>
      <p:sp>
        <p:nvSpPr>
          <p:cNvPr id="163" name="Rectángulo 162"/>
          <p:cNvSpPr/>
          <p:nvPr/>
        </p:nvSpPr>
        <p:spPr>
          <a:xfrm>
            <a:off x="6379709" y="2331806"/>
            <a:ext cx="269626" cy="276999"/>
          </a:xfrm>
          <a:prstGeom prst="rect">
            <a:avLst/>
          </a:prstGeom>
        </p:spPr>
        <p:txBody>
          <a:bodyPr wrap="none">
            <a:spAutoFit/>
          </a:bodyPr>
          <a:lstStyle/>
          <a:p>
            <a:pPr defTabSz="914400" eaLnBrk="0" fontAlgn="base" hangingPunct="0">
              <a:spcBef>
                <a:spcPct val="0"/>
              </a:spcBef>
              <a:spcAft>
                <a:spcPct val="0"/>
              </a:spcAft>
            </a:pPr>
            <a:r>
              <a:rPr lang="es-ES" sz="1200" dirty="0">
                <a:solidFill>
                  <a:srgbClr val="000000"/>
                </a:solidFill>
                <a:latin typeface="Roboto Slab" pitchFamily="2" charset="0"/>
                <a:ea typeface="Roboto Slab" pitchFamily="2" charset="0"/>
              </a:rPr>
              <a:t>1</a:t>
            </a:r>
          </a:p>
        </p:txBody>
      </p:sp>
      <p:sp>
        <p:nvSpPr>
          <p:cNvPr id="164" name="Flecha arriba y abajo 163"/>
          <p:cNvSpPr/>
          <p:nvPr/>
        </p:nvSpPr>
        <p:spPr bwMode="auto">
          <a:xfrm>
            <a:off x="4362824" y="1036544"/>
            <a:ext cx="388470" cy="4826000"/>
          </a:xfrm>
          <a:prstGeom prst="upDown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65" name="Rectángulo 164"/>
          <p:cNvSpPr/>
          <p:nvPr/>
        </p:nvSpPr>
        <p:spPr>
          <a:xfrm rot="16200000">
            <a:off x="3984503" y="5103951"/>
            <a:ext cx="1130438" cy="307777"/>
          </a:xfrm>
          <a:prstGeom prst="rect">
            <a:avLst/>
          </a:prstGeom>
        </p:spPr>
        <p:txBody>
          <a:bodyPr wrap="none">
            <a:spAutoFit/>
          </a:bodyPr>
          <a:lstStyle/>
          <a:p>
            <a:pPr defTabSz="914400" eaLnBrk="0" fontAlgn="base" hangingPunct="0">
              <a:spcBef>
                <a:spcPct val="0"/>
              </a:spcBef>
              <a:spcAft>
                <a:spcPct val="0"/>
              </a:spcAft>
            </a:pPr>
            <a:r>
              <a:rPr lang="en-GB" sz="1400" dirty="0" err="1">
                <a:solidFill>
                  <a:srgbClr val="000000"/>
                </a:solidFill>
                <a:latin typeface="Roboto Slab" pitchFamily="2" charset="0"/>
                <a:ea typeface="Roboto Slab" pitchFamily="2" charset="0"/>
              </a:rPr>
              <a:t>Unweighted</a:t>
            </a:r>
            <a:endParaRPr lang="en-GB" sz="1400" dirty="0">
              <a:solidFill>
                <a:srgbClr val="000000"/>
              </a:solidFill>
              <a:latin typeface="Roboto Slab" pitchFamily="2" charset="0"/>
              <a:ea typeface="Roboto Slab" pitchFamily="2" charset="0"/>
            </a:endParaRPr>
          </a:p>
        </p:txBody>
      </p:sp>
      <p:sp>
        <p:nvSpPr>
          <p:cNvPr id="166" name="Rectángulo 165"/>
          <p:cNvSpPr/>
          <p:nvPr/>
        </p:nvSpPr>
        <p:spPr>
          <a:xfrm rot="16200000">
            <a:off x="4069067" y="1443588"/>
            <a:ext cx="938014" cy="307777"/>
          </a:xfrm>
          <a:prstGeom prst="rect">
            <a:avLst/>
          </a:prstGeom>
        </p:spPr>
        <p:txBody>
          <a:bodyPr wrap="none">
            <a:spAutoFit/>
          </a:bodyPr>
          <a:lstStyle/>
          <a:p>
            <a:pPr defTabSz="914400" eaLnBrk="0" fontAlgn="base" hangingPunct="0">
              <a:spcBef>
                <a:spcPct val="0"/>
              </a:spcBef>
              <a:spcAft>
                <a:spcPct val="0"/>
              </a:spcAft>
            </a:pPr>
            <a:r>
              <a:rPr lang="en-GB" sz="1400">
                <a:solidFill>
                  <a:srgbClr val="000000"/>
                </a:solidFill>
                <a:latin typeface="Roboto Slab" pitchFamily="2" charset="0"/>
                <a:ea typeface="Roboto Slab" pitchFamily="2" charset="0"/>
              </a:rPr>
              <a:t>Weighted</a:t>
            </a:r>
          </a:p>
        </p:txBody>
      </p:sp>
      <p:sp>
        <p:nvSpPr>
          <p:cNvPr id="167" name="Flecha arriba y abajo 166"/>
          <p:cNvSpPr/>
          <p:nvPr/>
        </p:nvSpPr>
        <p:spPr bwMode="auto">
          <a:xfrm rot="5400000">
            <a:off x="4421556" y="-1120501"/>
            <a:ext cx="388470" cy="9056419"/>
          </a:xfrm>
          <a:prstGeom prst="upDown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68" name="Rectángulo 167"/>
          <p:cNvSpPr/>
          <p:nvPr/>
        </p:nvSpPr>
        <p:spPr>
          <a:xfrm>
            <a:off x="8019398" y="3235807"/>
            <a:ext cx="1050288" cy="307777"/>
          </a:xfrm>
          <a:prstGeom prst="rect">
            <a:avLst/>
          </a:prstGeom>
        </p:spPr>
        <p:txBody>
          <a:bodyPr wrap="none">
            <a:spAutoFit/>
          </a:bodyPr>
          <a:lstStyle/>
          <a:p>
            <a:pPr defTabSz="914400" eaLnBrk="0" fontAlgn="base" hangingPunct="0">
              <a:spcBef>
                <a:spcPct val="0"/>
              </a:spcBef>
              <a:spcAft>
                <a:spcPct val="0"/>
              </a:spcAft>
            </a:pPr>
            <a:r>
              <a:rPr lang="en-GB" sz="1400">
                <a:solidFill>
                  <a:srgbClr val="000000"/>
                </a:solidFill>
                <a:latin typeface="Roboto Slab" pitchFamily="2" charset="0"/>
                <a:ea typeface="Roboto Slab" pitchFamily="2" charset="0"/>
              </a:rPr>
              <a:t>Undirected</a:t>
            </a:r>
          </a:p>
        </p:txBody>
      </p:sp>
      <p:sp>
        <p:nvSpPr>
          <p:cNvPr id="169" name="Rectángulo 168"/>
          <p:cNvSpPr/>
          <p:nvPr/>
        </p:nvSpPr>
        <p:spPr>
          <a:xfrm>
            <a:off x="154854" y="3243141"/>
            <a:ext cx="851515" cy="307777"/>
          </a:xfrm>
          <a:prstGeom prst="rect">
            <a:avLst/>
          </a:prstGeom>
        </p:spPr>
        <p:txBody>
          <a:bodyPr wrap="none">
            <a:spAutoFit/>
          </a:bodyPr>
          <a:lstStyle/>
          <a:p>
            <a:pPr defTabSz="914400" eaLnBrk="0" fontAlgn="base" hangingPunct="0">
              <a:spcBef>
                <a:spcPct val="0"/>
              </a:spcBef>
              <a:spcAft>
                <a:spcPct val="0"/>
              </a:spcAft>
            </a:pPr>
            <a:r>
              <a:rPr lang="en-GB" sz="1400" dirty="0">
                <a:solidFill>
                  <a:srgbClr val="000000"/>
                </a:solidFill>
                <a:latin typeface="Roboto Slab" pitchFamily="2" charset="0"/>
                <a:ea typeface="Roboto Slab" pitchFamily="2" charset="0"/>
              </a:rPr>
              <a:t>Directed</a:t>
            </a:r>
          </a:p>
        </p:txBody>
      </p:sp>
      <p:pic>
        <p:nvPicPr>
          <p:cNvPr id="170" name="Imagen 169" descr="Screen Shot 2019-01-23 at 10.11.06.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8824" y="3849842"/>
            <a:ext cx="1601752" cy="2005071"/>
          </a:xfrm>
          <a:prstGeom prst="rect">
            <a:avLst/>
          </a:prstGeom>
        </p:spPr>
      </p:pic>
      <p:sp>
        <p:nvSpPr>
          <p:cNvPr id="171" name="Elipse 170"/>
          <p:cNvSpPr/>
          <p:nvPr/>
        </p:nvSpPr>
        <p:spPr bwMode="auto">
          <a:xfrm>
            <a:off x="464445" y="422373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dirty="0">
              <a:solidFill>
                <a:srgbClr val="000000"/>
              </a:solidFill>
              <a:latin typeface="Times" charset="0"/>
              <a:ea typeface="ＭＳ Ｐゴシック" charset="0"/>
            </a:endParaRPr>
          </a:p>
        </p:txBody>
      </p:sp>
      <p:sp>
        <p:nvSpPr>
          <p:cNvPr id="172" name="Elipse 171"/>
          <p:cNvSpPr/>
          <p:nvPr/>
        </p:nvSpPr>
        <p:spPr bwMode="auto">
          <a:xfrm>
            <a:off x="1468734" y="410782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73" name="Elipse 172"/>
          <p:cNvSpPr/>
          <p:nvPr/>
        </p:nvSpPr>
        <p:spPr bwMode="auto">
          <a:xfrm>
            <a:off x="860129" y="4662552"/>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74" name="Elipse 173"/>
          <p:cNvSpPr/>
          <p:nvPr/>
        </p:nvSpPr>
        <p:spPr bwMode="auto">
          <a:xfrm>
            <a:off x="1468734" y="4430733"/>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75" name="Elipse 174"/>
          <p:cNvSpPr/>
          <p:nvPr/>
        </p:nvSpPr>
        <p:spPr bwMode="auto">
          <a:xfrm>
            <a:off x="1516546" y="5467959"/>
            <a:ext cx="209176" cy="2318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solidFill>
                <a:srgbClr val="000000"/>
              </a:solidFill>
              <a:latin typeface="Times" charset="0"/>
              <a:ea typeface="ＭＳ Ｐゴシック" charset="0"/>
            </a:endParaRPr>
          </a:p>
        </p:txBody>
      </p:sp>
      <p:sp>
        <p:nvSpPr>
          <p:cNvPr id="176" name="Rectángulo 175"/>
          <p:cNvSpPr/>
          <p:nvPr/>
        </p:nvSpPr>
        <p:spPr>
          <a:xfrm>
            <a:off x="405740" y="4167981"/>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A</a:t>
            </a:r>
          </a:p>
        </p:txBody>
      </p:sp>
      <p:sp>
        <p:nvSpPr>
          <p:cNvPr id="177" name="Rectángulo 176"/>
          <p:cNvSpPr/>
          <p:nvPr/>
        </p:nvSpPr>
        <p:spPr>
          <a:xfrm>
            <a:off x="1422443" y="4061955"/>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B</a:t>
            </a:r>
          </a:p>
        </p:txBody>
      </p:sp>
      <p:sp>
        <p:nvSpPr>
          <p:cNvPr id="178" name="Rectángulo 177"/>
          <p:cNvSpPr/>
          <p:nvPr/>
        </p:nvSpPr>
        <p:spPr>
          <a:xfrm>
            <a:off x="814444" y="4620269"/>
            <a:ext cx="314510"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C</a:t>
            </a:r>
          </a:p>
        </p:txBody>
      </p:sp>
      <p:sp>
        <p:nvSpPr>
          <p:cNvPr id="179" name="Rectángulo 178"/>
          <p:cNvSpPr/>
          <p:nvPr/>
        </p:nvSpPr>
        <p:spPr>
          <a:xfrm>
            <a:off x="1430331" y="4395746"/>
            <a:ext cx="314510"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D</a:t>
            </a:r>
          </a:p>
        </p:txBody>
      </p:sp>
      <p:sp>
        <p:nvSpPr>
          <p:cNvPr id="180" name="Rectángulo 179"/>
          <p:cNvSpPr/>
          <p:nvPr/>
        </p:nvSpPr>
        <p:spPr>
          <a:xfrm>
            <a:off x="1468734" y="5421611"/>
            <a:ext cx="304892" cy="307777"/>
          </a:xfrm>
          <a:prstGeom prst="rect">
            <a:avLst/>
          </a:prstGeom>
        </p:spPr>
        <p:txBody>
          <a:bodyPr wrap="none">
            <a:spAutoFit/>
          </a:bodyPr>
          <a:lstStyle/>
          <a:p>
            <a:pPr defTabSz="914400" eaLnBrk="0" fontAlgn="base" hangingPunct="0">
              <a:spcBef>
                <a:spcPct val="0"/>
              </a:spcBef>
              <a:spcAft>
                <a:spcPct val="0"/>
              </a:spcAft>
            </a:pPr>
            <a:r>
              <a:rPr lang="es-ES" sz="1400" dirty="0">
                <a:solidFill>
                  <a:srgbClr val="000000"/>
                </a:solidFill>
                <a:latin typeface="Roboto Slab" pitchFamily="2" charset="0"/>
                <a:ea typeface="Roboto Slab" pitchFamily="2" charset="0"/>
              </a:rPr>
              <a:t>E</a:t>
            </a:r>
          </a:p>
        </p:txBody>
      </p:sp>
    </p:spTree>
    <p:extLst>
      <p:ext uri="{BB962C8B-B14F-4D97-AF65-F5344CB8AC3E}">
        <p14:creationId xmlns:p14="http://schemas.microsoft.com/office/powerpoint/2010/main" val="2277790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What is the adjacency list of this graph?</a:t>
            </a:r>
          </a:p>
        </p:txBody>
      </p:sp>
      <p:grpSp>
        <p:nvGrpSpPr>
          <p:cNvPr id="53" name="Agrupar 52"/>
          <p:cNvGrpSpPr/>
          <p:nvPr/>
        </p:nvGrpSpPr>
        <p:grpSpPr>
          <a:xfrm>
            <a:off x="2392129" y="1072403"/>
            <a:ext cx="3799927" cy="2702484"/>
            <a:chOff x="932675" y="1072403"/>
            <a:chExt cx="2870452" cy="2061429"/>
          </a:xfrm>
        </p:grpSpPr>
        <p:cxnSp>
          <p:nvCxnSpPr>
            <p:cNvPr id="10" name="Conector recto de flecha 9"/>
            <p:cNvCxnSpPr>
              <a:stCxn id="17" idx="6"/>
              <a:endCxn id="11" idx="2"/>
            </p:cNvCxnSpPr>
            <p:nvPr/>
          </p:nvCxnSpPr>
          <p:spPr>
            <a:xfrm>
              <a:off x="1561736" y="2734724"/>
              <a:ext cx="1695858" cy="1380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3501929" y="1786240"/>
              <a:ext cx="20261" cy="69766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1297140" y="1772548"/>
              <a:ext cx="3204" cy="697559"/>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1564940" y="1507931"/>
              <a:ext cx="1672393" cy="136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1032544" y="2470107"/>
              <a:ext cx="529192" cy="529235"/>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306374" cy="399107"/>
              </a:xfrm>
              <a:prstGeom prst="rect">
                <a:avLst/>
              </a:prstGeom>
              <a:noFill/>
            </p:spPr>
            <p:txBody>
              <a:bodyPr wrap="none" rtlCol="0">
                <a:spAutoFit/>
              </a:bodyPr>
              <a:lstStyle/>
              <a:p>
                <a:r>
                  <a:rPr lang="es-ES" sz="2800" dirty="0"/>
                  <a:t>D</a:t>
                </a:r>
              </a:p>
            </p:txBody>
          </p:sp>
        </p:grpSp>
        <p:grpSp>
          <p:nvGrpSpPr>
            <p:cNvPr id="3" name="Agrupar 2"/>
            <p:cNvGrpSpPr/>
            <p:nvPr/>
          </p:nvGrpSpPr>
          <p:grpSpPr>
            <a:xfrm>
              <a:off x="3237333" y="1257005"/>
              <a:ext cx="529192" cy="529235"/>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3257594" y="2483907"/>
              <a:ext cx="529192" cy="529235"/>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84124" cy="399107"/>
              </a:xfrm>
              <a:prstGeom prst="rect">
                <a:avLst/>
              </a:prstGeom>
              <a:noFill/>
              <a:ln w="28575" cmpd="sng">
                <a:noFill/>
              </a:ln>
            </p:spPr>
            <p:txBody>
              <a:bodyPr wrap="none" rtlCol="0">
                <a:spAutoFit/>
              </a:bodyPr>
              <a:lstStyle/>
              <a:p>
                <a:r>
                  <a:rPr lang="es-ES" sz="2800" dirty="0"/>
                  <a:t>C</a:t>
                </a:r>
              </a:p>
            </p:txBody>
          </p:sp>
        </p:grpSp>
        <p:grpSp>
          <p:nvGrpSpPr>
            <p:cNvPr id="2" name="Agrupar 1"/>
            <p:cNvGrpSpPr/>
            <p:nvPr/>
          </p:nvGrpSpPr>
          <p:grpSpPr>
            <a:xfrm>
              <a:off x="1035748" y="1243313"/>
              <a:ext cx="529192" cy="529235"/>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2280858" y="2734725"/>
              <a:ext cx="276971" cy="399107"/>
            </a:xfrm>
            <a:prstGeom prst="rect">
              <a:avLst/>
            </a:prstGeom>
            <a:noFill/>
          </p:spPr>
          <p:txBody>
            <a:bodyPr wrap="none" rtlCol="0">
              <a:spAutoFit/>
            </a:bodyPr>
            <a:lstStyle/>
            <a:p>
              <a:r>
                <a:rPr lang="es-ES" sz="2800" dirty="0"/>
                <a:t>1</a:t>
              </a:r>
            </a:p>
          </p:txBody>
        </p:sp>
        <p:sp>
          <p:nvSpPr>
            <p:cNvPr id="44" name="CuadroTexto 43"/>
            <p:cNvSpPr txBox="1"/>
            <p:nvPr/>
          </p:nvSpPr>
          <p:spPr>
            <a:xfrm>
              <a:off x="2262929" y="1072403"/>
              <a:ext cx="276971" cy="399107"/>
            </a:xfrm>
            <a:prstGeom prst="rect">
              <a:avLst/>
            </a:prstGeom>
            <a:noFill/>
          </p:spPr>
          <p:txBody>
            <a:bodyPr wrap="none" rtlCol="0">
              <a:spAutoFit/>
            </a:bodyPr>
            <a:lstStyle/>
            <a:p>
              <a:r>
                <a:rPr lang="es-ES" sz="2800" dirty="0"/>
                <a:t>2</a:t>
              </a:r>
            </a:p>
          </p:txBody>
        </p:sp>
        <p:sp>
          <p:nvSpPr>
            <p:cNvPr id="45" name="CuadroTexto 44"/>
            <p:cNvSpPr txBox="1"/>
            <p:nvPr/>
          </p:nvSpPr>
          <p:spPr>
            <a:xfrm>
              <a:off x="932675" y="1792308"/>
              <a:ext cx="276971" cy="399107"/>
            </a:xfrm>
            <a:prstGeom prst="rect">
              <a:avLst/>
            </a:prstGeom>
            <a:noFill/>
          </p:spPr>
          <p:txBody>
            <a:bodyPr wrap="none" rtlCol="0">
              <a:spAutoFit/>
            </a:bodyPr>
            <a:lstStyle/>
            <a:p>
              <a:r>
                <a:rPr lang="es-ES" sz="2800" dirty="0"/>
                <a:t>3</a:t>
              </a:r>
            </a:p>
          </p:txBody>
        </p:sp>
        <p:sp>
          <p:nvSpPr>
            <p:cNvPr id="46" name="CuadroTexto 45"/>
            <p:cNvSpPr txBox="1"/>
            <p:nvPr/>
          </p:nvSpPr>
          <p:spPr>
            <a:xfrm>
              <a:off x="3526156" y="1924834"/>
              <a:ext cx="276971" cy="399107"/>
            </a:xfrm>
            <a:prstGeom prst="rect">
              <a:avLst/>
            </a:prstGeom>
            <a:noFill/>
          </p:spPr>
          <p:txBody>
            <a:bodyPr wrap="none" rtlCol="0">
              <a:spAutoFit/>
            </a:bodyPr>
            <a:lstStyle/>
            <a:p>
              <a:r>
                <a:rPr lang="es-ES" sz="2800" dirty="0"/>
                <a:t>7</a:t>
              </a:r>
            </a:p>
          </p:txBody>
        </p:sp>
        <p:cxnSp>
          <p:nvCxnSpPr>
            <p:cNvPr id="47" name="Conector recto de flecha 46"/>
            <p:cNvCxnSpPr>
              <a:stCxn id="17" idx="7"/>
              <a:endCxn id="21" idx="3"/>
            </p:cNvCxnSpPr>
            <p:nvPr/>
          </p:nvCxnSpPr>
          <p:spPr>
            <a:xfrm flipV="1">
              <a:off x="1484238" y="1708735"/>
              <a:ext cx="1830593" cy="83887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2110529" y="1756837"/>
              <a:ext cx="276971" cy="399107"/>
            </a:xfrm>
            <a:prstGeom prst="rect">
              <a:avLst/>
            </a:prstGeom>
            <a:noFill/>
          </p:spPr>
          <p:txBody>
            <a:bodyPr wrap="none" rtlCol="0">
              <a:spAutoFit/>
            </a:bodyPr>
            <a:lstStyle/>
            <a:p>
              <a:r>
                <a:rPr lang="es-ES" sz="2800" dirty="0"/>
                <a:t>5</a:t>
              </a:r>
            </a:p>
          </p:txBody>
        </p:sp>
      </p:grpSp>
      <p:sp>
        <p:nvSpPr>
          <p:cNvPr id="27" name="CuadroTexto 26"/>
          <p:cNvSpPr txBox="1"/>
          <p:nvPr/>
        </p:nvSpPr>
        <p:spPr>
          <a:xfrm>
            <a:off x="478141" y="4460991"/>
            <a:ext cx="3920214" cy="1815882"/>
          </a:xfrm>
          <a:prstGeom prst="rect">
            <a:avLst/>
          </a:prstGeom>
          <a:noFill/>
        </p:spPr>
        <p:txBody>
          <a:bodyPr wrap="none" rtlCol="0">
            <a:spAutoFit/>
          </a:bodyPr>
          <a:lstStyle/>
          <a:p>
            <a:r>
              <a:rPr lang="es-ES" sz="2800" dirty="0"/>
              <a:t>A: [A,B,2], [A,D,3]</a:t>
            </a:r>
          </a:p>
          <a:p>
            <a:r>
              <a:rPr lang="es-ES" sz="2800" dirty="0"/>
              <a:t>B: [B,A,2], [B,C,7], [B,D,5]</a:t>
            </a:r>
          </a:p>
          <a:p>
            <a:r>
              <a:rPr lang="es-ES" sz="2800" dirty="0"/>
              <a:t>C: [C,B,7], [C,D,1]</a:t>
            </a:r>
          </a:p>
          <a:p>
            <a:r>
              <a:rPr lang="es-ES" sz="2800" dirty="0"/>
              <a:t>D: [D,A,3],[D,B,5], [D,C, 1]</a:t>
            </a:r>
          </a:p>
        </p:txBody>
      </p:sp>
    </p:spTree>
    <p:extLst>
      <p:ext uri="{BB962C8B-B14F-4D97-AF65-F5344CB8AC3E}">
        <p14:creationId xmlns:p14="http://schemas.microsoft.com/office/powerpoint/2010/main" val="187990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  (</a:t>
            </a:r>
            <a:r>
              <a:rPr lang="en-GB" sz="2800"/>
              <a:t>Prim’s algorithm)</a:t>
            </a:r>
            <a:endParaRPr lang="en-GB" sz="2800" dirty="0"/>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216441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196691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1075490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1137983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3691203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1208449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2432442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2157493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41507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8" y="2769191"/>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6" y="157490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6" y="2769191"/>
            <a:ext cx="492643" cy="492692"/>
          </a:xfrm>
          <a:prstGeom prst="ellipse">
            <a:avLst/>
          </a:prstGeom>
          <a:solidFill>
            <a:schemeClr val="accent5">
              <a:lumMod val="9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6" y="157490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60" y="2104552"/>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9" y="182124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2067593"/>
            <a:ext cx="10948"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9" y="3015537"/>
            <a:ext cx="1505299" cy="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2067593"/>
            <a:ext cx="0"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9" y="1821246"/>
            <a:ext cx="1049151" cy="52965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1" y="2525091"/>
            <a:ext cx="1132245" cy="490446"/>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145191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02236" y="2268475"/>
            <a:ext cx="540534"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265258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218255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7" y="268610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56978" y="1703521"/>
            <a:ext cx="32733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30" name="CuadroTexto 29"/>
          <p:cNvSpPr txBox="1"/>
          <p:nvPr/>
        </p:nvSpPr>
        <p:spPr>
          <a:xfrm>
            <a:off x="1126003" y="4096960"/>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2</a:t>
            </a:r>
            <a:endParaRPr lang="es-ES" sz="1400" dirty="0">
              <a:solidFill>
                <a:srgbClr val="000000"/>
              </a:solidFill>
            </a:endParaRPr>
          </a:p>
        </p:txBody>
      </p:sp>
      <p:sp>
        <p:nvSpPr>
          <p:cNvPr id="31" name="Elipse 30"/>
          <p:cNvSpPr/>
          <p:nvPr/>
        </p:nvSpPr>
        <p:spPr>
          <a:xfrm>
            <a:off x="1467036" y="421015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32" name="Elipse 31"/>
          <p:cNvSpPr/>
          <p:nvPr/>
        </p:nvSpPr>
        <p:spPr>
          <a:xfrm>
            <a:off x="799315" y="421015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3" name="Conector recto de flecha 32"/>
          <p:cNvCxnSpPr>
            <a:stCxn id="32" idx="6"/>
            <a:endCxn id="31" idx="2"/>
          </p:cNvCxnSpPr>
          <p:nvPr/>
        </p:nvCxnSpPr>
        <p:spPr>
          <a:xfrm>
            <a:off x="1058343" y="4343180"/>
            <a:ext cx="408692"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Rectángulo 1"/>
          <p:cNvSpPr/>
          <p:nvPr/>
        </p:nvSpPr>
        <p:spPr>
          <a:xfrm>
            <a:off x="2947964" y="879255"/>
            <a:ext cx="2671057" cy="523220"/>
          </a:xfrm>
          <a:prstGeom prst="rect">
            <a:avLst/>
          </a:prstGeom>
        </p:spPr>
        <p:txBody>
          <a:bodyPr wrap="square">
            <a:spAutoFit/>
          </a:bodyPr>
          <a:lstStyle/>
          <a:p>
            <a:pPr algn="ctr"/>
            <a:r>
              <a:rPr lang="en-GB" sz="2800" dirty="0">
                <a:latin typeface="Roboto Slab" pitchFamily="2" charset="0"/>
                <a:ea typeface="Roboto Slab" pitchFamily="2" charset="0"/>
              </a:rPr>
              <a:t>EDGE LIST</a:t>
            </a:r>
          </a:p>
        </p:txBody>
      </p:sp>
      <p:sp>
        <p:nvSpPr>
          <p:cNvPr id="27" name="Elipse 26"/>
          <p:cNvSpPr/>
          <p:nvPr/>
        </p:nvSpPr>
        <p:spPr>
          <a:xfrm>
            <a:off x="2417413" y="485834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sp>
        <p:nvSpPr>
          <p:cNvPr id="28" name="Elipse 27"/>
          <p:cNvSpPr/>
          <p:nvPr/>
        </p:nvSpPr>
        <p:spPr>
          <a:xfrm>
            <a:off x="2417413" y="421341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cxnSp>
        <p:nvCxnSpPr>
          <p:cNvPr id="29" name="Conector recto de flecha 28"/>
          <p:cNvCxnSpPr>
            <a:stCxn id="28" idx="4"/>
            <a:endCxn id="27" idx="0"/>
          </p:cNvCxnSpPr>
          <p:nvPr/>
        </p:nvCxnSpPr>
        <p:spPr>
          <a:xfrm>
            <a:off x="2546927" y="4479477"/>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CuadroTexto 33"/>
          <p:cNvSpPr txBox="1"/>
          <p:nvPr/>
        </p:nvSpPr>
        <p:spPr>
          <a:xfrm>
            <a:off x="2493248" y="4486812"/>
            <a:ext cx="287258" cy="307777"/>
          </a:xfrm>
          <a:prstGeom prst="rect">
            <a:avLst/>
          </a:prstGeom>
          <a:noFill/>
        </p:spPr>
        <p:txBody>
          <a:bodyPr wrap="none" rtlCol="0">
            <a:spAutoFit/>
          </a:bodyPr>
          <a:lstStyle/>
          <a:p>
            <a:r>
              <a:rPr lang="es-ES" sz="1400" dirty="0">
                <a:solidFill>
                  <a:srgbClr val="000000"/>
                </a:solidFill>
                <a:latin typeface="Roboto Slab" pitchFamily="2" charset="0"/>
                <a:ea typeface="Roboto Slab" pitchFamily="2" charset="0"/>
              </a:rPr>
              <a:t>6</a:t>
            </a:r>
          </a:p>
        </p:txBody>
      </p:sp>
      <p:sp>
        <p:nvSpPr>
          <p:cNvPr id="36" name="Elipse 35"/>
          <p:cNvSpPr/>
          <p:nvPr/>
        </p:nvSpPr>
        <p:spPr>
          <a:xfrm>
            <a:off x="3852201" y="4867357"/>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sp>
        <p:nvSpPr>
          <p:cNvPr id="37" name="Elipse 36"/>
          <p:cNvSpPr/>
          <p:nvPr/>
        </p:nvSpPr>
        <p:spPr>
          <a:xfrm>
            <a:off x="3852201" y="4222430"/>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8" name="Conector recto de flecha 37"/>
          <p:cNvCxnSpPr>
            <a:stCxn id="37" idx="4"/>
            <a:endCxn id="36" idx="0"/>
          </p:cNvCxnSpPr>
          <p:nvPr/>
        </p:nvCxnSpPr>
        <p:spPr>
          <a:xfrm>
            <a:off x="3981715" y="4488489"/>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CuadroTexto 38"/>
          <p:cNvSpPr txBox="1"/>
          <p:nvPr/>
        </p:nvSpPr>
        <p:spPr>
          <a:xfrm>
            <a:off x="3938723" y="4506773"/>
            <a:ext cx="383439"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10</a:t>
            </a:r>
          </a:p>
        </p:txBody>
      </p:sp>
      <p:sp>
        <p:nvSpPr>
          <p:cNvPr id="41" name="CuadroTexto 40"/>
          <p:cNvSpPr txBox="1"/>
          <p:nvPr/>
        </p:nvSpPr>
        <p:spPr>
          <a:xfrm>
            <a:off x="5209140" y="4132275"/>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8</a:t>
            </a:r>
            <a:endParaRPr lang="es-ES" sz="1400" dirty="0">
              <a:solidFill>
                <a:srgbClr val="000000"/>
              </a:solidFill>
            </a:endParaRPr>
          </a:p>
        </p:txBody>
      </p:sp>
      <p:sp>
        <p:nvSpPr>
          <p:cNvPr id="42" name="Elipse 41"/>
          <p:cNvSpPr/>
          <p:nvPr/>
        </p:nvSpPr>
        <p:spPr>
          <a:xfrm>
            <a:off x="5528277" y="425641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3" name="Elipse 42"/>
          <p:cNvSpPr/>
          <p:nvPr/>
        </p:nvSpPr>
        <p:spPr>
          <a:xfrm>
            <a:off x="4860556" y="425641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cxnSp>
        <p:nvCxnSpPr>
          <p:cNvPr id="44" name="Conector recto de flecha 43"/>
          <p:cNvCxnSpPr>
            <a:stCxn id="43" idx="6"/>
            <a:endCxn id="42" idx="2"/>
          </p:cNvCxnSpPr>
          <p:nvPr/>
        </p:nvCxnSpPr>
        <p:spPr>
          <a:xfrm>
            <a:off x="5119584" y="4389444"/>
            <a:ext cx="408692" cy="0"/>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6" name="Elipse 45"/>
          <p:cNvSpPr/>
          <p:nvPr/>
        </p:nvSpPr>
        <p:spPr>
          <a:xfrm>
            <a:off x="6230606" y="458661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7" name="Elipse 46"/>
          <p:cNvSpPr/>
          <p:nvPr/>
        </p:nvSpPr>
        <p:spPr>
          <a:xfrm>
            <a:off x="6799016" y="4200456"/>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N</a:t>
            </a:r>
            <a:endParaRPr lang="es-ES" sz="1400" dirty="0">
              <a:solidFill>
                <a:srgbClr val="000000"/>
              </a:solidFill>
            </a:endParaRPr>
          </a:p>
        </p:txBody>
      </p:sp>
      <p:cxnSp>
        <p:nvCxnSpPr>
          <p:cNvPr id="48" name="Conector recto de flecha 47"/>
          <p:cNvCxnSpPr>
            <a:stCxn id="47" idx="3"/>
            <a:endCxn id="46" idx="6"/>
          </p:cNvCxnSpPr>
          <p:nvPr/>
        </p:nvCxnSpPr>
        <p:spPr>
          <a:xfrm flipH="1">
            <a:off x="6489635" y="4427551"/>
            <a:ext cx="347315" cy="292096"/>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9" name="CuadroTexto 48"/>
          <p:cNvSpPr txBox="1"/>
          <p:nvPr/>
        </p:nvSpPr>
        <p:spPr>
          <a:xfrm>
            <a:off x="6558011" y="4524211"/>
            <a:ext cx="288723"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4</a:t>
            </a:r>
            <a:endParaRPr lang="es-ES" sz="1400" dirty="0">
              <a:solidFill>
                <a:srgbClr val="000000"/>
              </a:solidFill>
            </a:endParaRPr>
          </a:p>
        </p:txBody>
      </p:sp>
      <p:sp>
        <p:nvSpPr>
          <p:cNvPr id="50" name="CuadroTexto 49"/>
          <p:cNvSpPr txBox="1"/>
          <p:nvPr/>
        </p:nvSpPr>
        <p:spPr>
          <a:xfrm>
            <a:off x="124416" y="3642533"/>
            <a:ext cx="9204764" cy="400110"/>
          </a:xfrm>
          <a:prstGeom prst="rect">
            <a:avLst/>
          </a:prstGeom>
          <a:noFill/>
        </p:spPr>
        <p:txBody>
          <a:bodyPr wrap="none" rtlCol="0">
            <a:spAutoFit/>
          </a:bodyPr>
          <a:lstStyle/>
          <a:p>
            <a:r>
              <a:rPr lang="es-ES" sz="2000" dirty="0">
                <a:latin typeface="Roboto Slab" pitchFamily="2" charset="0"/>
                <a:ea typeface="Roboto Slab" pitchFamily="2" charset="0"/>
              </a:rPr>
              <a:t>E={   (J, K, 2),      (K, M, 6),      (L, J, 10),      (M, L, 8),      (M, N, 4),     (N, K, 1)  }</a:t>
            </a:r>
            <a:endParaRPr lang="es-ES" dirty="0"/>
          </a:p>
        </p:txBody>
      </p:sp>
      <p:sp>
        <p:nvSpPr>
          <p:cNvPr id="51" name="Elipse 50"/>
          <p:cNvSpPr/>
          <p:nvPr/>
        </p:nvSpPr>
        <p:spPr>
          <a:xfrm>
            <a:off x="7560273" y="4177814"/>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52" name="Elipse 51"/>
          <p:cNvSpPr/>
          <p:nvPr/>
        </p:nvSpPr>
        <p:spPr>
          <a:xfrm>
            <a:off x="8230633" y="4583393"/>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N</a:t>
            </a:r>
            <a:endParaRPr lang="es-ES" sz="1400" dirty="0">
              <a:solidFill>
                <a:srgbClr val="000000"/>
              </a:solidFill>
            </a:endParaRPr>
          </a:p>
        </p:txBody>
      </p:sp>
      <p:sp>
        <p:nvSpPr>
          <p:cNvPr id="53" name="CuadroTexto 52"/>
          <p:cNvSpPr txBox="1"/>
          <p:nvPr/>
        </p:nvSpPr>
        <p:spPr>
          <a:xfrm>
            <a:off x="7979697" y="4228950"/>
            <a:ext cx="284052"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1</a:t>
            </a:r>
            <a:endParaRPr lang="es-ES" sz="1400" dirty="0">
              <a:solidFill>
                <a:srgbClr val="000000"/>
              </a:solidFill>
            </a:endParaRPr>
          </a:p>
        </p:txBody>
      </p:sp>
      <p:cxnSp>
        <p:nvCxnSpPr>
          <p:cNvPr id="54" name="Conector recto de flecha 53"/>
          <p:cNvCxnSpPr>
            <a:stCxn id="51" idx="6"/>
            <a:endCxn id="52" idx="1"/>
          </p:cNvCxnSpPr>
          <p:nvPr/>
        </p:nvCxnSpPr>
        <p:spPr>
          <a:xfrm>
            <a:off x="7819302" y="4310844"/>
            <a:ext cx="449265" cy="311513"/>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5" name="CuadroTexto 44"/>
          <p:cNvSpPr txBox="1"/>
          <p:nvPr/>
        </p:nvSpPr>
        <p:spPr>
          <a:xfrm>
            <a:off x="-7344" y="5332740"/>
            <a:ext cx="9160433" cy="646331"/>
          </a:xfrm>
          <a:prstGeom prst="rect">
            <a:avLst/>
          </a:prstGeom>
          <a:solidFill>
            <a:srgbClr val="BADDE1"/>
          </a:solidFill>
        </p:spPr>
        <p:txBody>
          <a:bodyPr wrap="square" rtlCol="0">
            <a:spAutoFit/>
          </a:bodyPr>
          <a:lstStyle/>
          <a:p>
            <a:pPr algn="ctr"/>
            <a:r>
              <a:rPr lang="en-GB" dirty="0">
                <a:latin typeface="Roboto Slab" pitchFamily="2" charset="0"/>
                <a:ea typeface="Roboto Slab" pitchFamily="2" charset="0"/>
              </a:rPr>
              <a:t>Space complexity: </a:t>
            </a:r>
            <a:r>
              <a:rPr lang="en-GB" dirty="0" err="1">
                <a:latin typeface="Roboto Slab" pitchFamily="2" charset="0"/>
                <a:ea typeface="Roboto Slab" pitchFamily="2" charset="0"/>
              </a:rPr>
              <a:t>Θ</a:t>
            </a:r>
            <a:r>
              <a:rPr lang="en-GB" dirty="0">
                <a:latin typeface="Roboto Slab" pitchFamily="2" charset="0"/>
                <a:ea typeface="Roboto Slab" pitchFamily="2" charset="0"/>
              </a:rPr>
              <a:t>(E) – considering only the edge list</a:t>
            </a:r>
          </a:p>
          <a:p>
            <a:pPr algn="ctr"/>
            <a:r>
              <a:rPr lang="en-GB" dirty="0">
                <a:latin typeface="Roboto Slab" pitchFamily="2" charset="0"/>
                <a:ea typeface="Roboto Slab" pitchFamily="2" charset="0"/>
              </a:rPr>
              <a:t>(E:  number of edges)</a:t>
            </a:r>
          </a:p>
        </p:txBody>
      </p:sp>
      <p:sp>
        <p:nvSpPr>
          <p:cNvPr id="3" name="TextBox 2">
            <a:extLst>
              <a:ext uri="{FF2B5EF4-FFF2-40B4-BE49-F238E27FC236}">
                <a16:creationId xmlns:a16="http://schemas.microsoft.com/office/drawing/2014/main" id="{DB7896D9-E1B3-934D-87A3-DEC0D179CB36}"/>
              </a:ext>
            </a:extLst>
          </p:cNvPr>
          <p:cNvSpPr txBox="1"/>
          <p:nvPr/>
        </p:nvSpPr>
        <p:spPr>
          <a:xfrm>
            <a:off x="5992026" y="910848"/>
            <a:ext cx="3161063" cy="954107"/>
          </a:xfrm>
          <a:prstGeom prst="rect">
            <a:avLst/>
          </a:prstGeom>
          <a:noFill/>
        </p:spPr>
        <p:txBody>
          <a:bodyPr wrap="square" rtlCol="0">
            <a:spAutoFit/>
          </a:bodyPr>
          <a:lstStyle/>
          <a:p>
            <a:r>
              <a:rPr lang="en-US" sz="1400" dirty="0"/>
              <a:t>In terms of memory consumption, this representation has a complexity of </a:t>
            </a:r>
            <a:r>
              <a:rPr lang="en-GB" sz="1400" dirty="0" err="1">
                <a:latin typeface="Roboto Slab" pitchFamily="2" charset="0"/>
                <a:ea typeface="Roboto Slab" pitchFamily="2" charset="0"/>
              </a:rPr>
              <a:t>Θ</a:t>
            </a:r>
            <a:r>
              <a:rPr lang="en-GB" sz="1400" dirty="0">
                <a:latin typeface="Roboto Slab" pitchFamily="2" charset="0"/>
                <a:ea typeface="Roboto Slab" pitchFamily="2" charset="0"/>
              </a:rPr>
              <a:t>(E),  as we need to store E different triplets to store the graph</a:t>
            </a:r>
            <a:endParaRPr lang="en-US" sz="1400" dirty="0"/>
          </a:p>
        </p:txBody>
      </p:sp>
    </p:spTree>
    <p:extLst>
      <p:ext uri="{BB962C8B-B14F-4D97-AF65-F5344CB8AC3E}">
        <p14:creationId xmlns:p14="http://schemas.microsoft.com/office/powerpoint/2010/main" val="893762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2549861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solidFill>
                  <a:srgbClr val="FF0000"/>
                </a:solidFill>
              </a:endParaRPr>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solidFill>
                    <a:srgbClr val="FF0000"/>
                  </a:solidFill>
                </a:rPr>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FF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3678086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cxnSp>
        <p:nvCxnSpPr>
          <p:cNvPr id="53" name="Conector recto de flecha 52"/>
          <p:cNvCxnSpPr>
            <a:stCxn id="71" idx="6"/>
            <a:endCxn id="77" idx="2"/>
          </p:cNvCxnSpPr>
          <p:nvPr/>
        </p:nvCxnSpPr>
        <p:spPr>
          <a:xfrm>
            <a:off x="956241" y="6127763"/>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8" name="Conector recto de flecha 67"/>
          <p:cNvCxnSpPr>
            <a:stCxn id="80" idx="4"/>
            <a:endCxn id="71" idx="0"/>
          </p:cNvCxnSpPr>
          <p:nvPr/>
        </p:nvCxnSpPr>
        <p:spPr>
          <a:xfrm flipH="1">
            <a:off x="605967" y="4866373"/>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9" name="Conector recto de flecha 68"/>
          <p:cNvCxnSpPr>
            <a:stCxn id="80" idx="6"/>
            <a:endCxn id="74" idx="2"/>
          </p:cNvCxnSpPr>
          <p:nvPr/>
        </p:nvCxnSpPr>
        <p:spPr>
          <a:xfrm>
            <a:off x="960483" y="4519466"/>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70" name="Agrupar 69"/>
          <p:cNvGrpSpPr/>
          <p:nvPr/>
        </p:nvGrpSpPr>
        <p:grpSpPr>
          <a:xfrm>
            <a:off x="255692" y="5780856"/>
            <a:ext cx="700549" cy="693814"/>
            <a:chOff x="1250618" y="2962149"/>
            <a:chExt cx="529192" cy="529235"/>
          </a:xfrm>
        </p:grpSpPr>
        <p:sp>
          <p:nvSpPr>
            <p:cNvPr id="71" name="Elipse 70"/>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72" name="CuadroTexto 71"/>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73" name="Agrupar 72"/>
          <p:cNvGrpSpPr/>
          <p:nvPr/>
        </p:nvGrpSpPr>
        <p:grpSpPr>
          <a:xfrm>
            <a:off x="2415497" y="4190509"/>
            <a:ext cx="700549" cy="693814"/>
            <a:chOff x="3685662" y="2962149"/>
            <a:chExt cx="529192" cy="529235"/>
          </a:xfrm>
        </p:grpSpPr>
        <p:sp>
          <p:nvSpPr>
            <p:cNvPr id="74" name="Elipse 7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75" name="CuadroTexto 74"/>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76" name="Agrupar 75"/>
          <p:cNvGrpSpPr/>
          <p:nvPr/>
        </p:nvGrpSpPr>
        <p:grpSpPr>
          <a:xfrm>
            <a:off x="2442319" y="5798948"/>
            <a:ext cx="700549" cy="693814"/>
            <a:chOff x="4528359" y="4347350"/>
            <a:chExt cx="529192" cy="529235"/>
          </a:xfrm>
        </p:grpSpPr>
        <p:sp>
          <p:nvSpPr>
            <p:cNvPr id="77" name="Elipse 76"/>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78" name="CuadroTexto 77"/>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79" name="Agrupar 78"/>
          <p:cNvGrpSpPr/>
          <p:nvPr/>
        </p:nvGrpSpPr>
        <p:grpSpPr>
          <a:xfrm>
            <a:off x="259934" y="4172559"/>
            <a:ext cx="700549" cy="693814"/>
            <a:chOff x="2547589" y="1824291"/>
            <a:chExt cx="529192" cy="529235"/>
          </a:xfrm>
        </p:grpSpPr>
        <p:sp>
          <p:nvSpPr>
            <p:cNvPr id="80" name="Elipse 79"/>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81" name="CuadroTexto 80"/>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82" name="CuadroTexto 81"/>
          <p:cNvSpPr txBox="1"/>
          <p:nvPr/>
        </p:nvSpPr>
        <p:spPr>
          <a:xfrm>
            <a:off x="1598460" y="6127764"/>
            <a:ext cx="366656" cy="523220"/>
          </a:xfrm>
          <a:prstGeom prst="rect">
            <a:avLst/>
          </a:prstGeom>
          <a:noFill/>
        </p:spPr>
        <p:txBody>
          <a:bodyPr wrap="none" rtlCol="0">
            <a:spAutoFit/>
          </a:bodyPr>
          <a:lstStyle/>
          <a:p>
            <a:r>
              <a:rPr lang="es-ES" sz="2800" dirty="0"/>
              <a:t>1</a:t>
            </a:r>
          </a:p>
        </p:txBody>
      </p:sp>
      <p:sp>
        <p:nvSpPr>
          <p:cNvPr id="83" name="CuadroTexto 82"/>
          <p:cNvSpPr txBox="1"/>
          <p:nvPr/>
        </p:nvSpPr>
        <p:spPr>
          <a:xfrm>
            <a:off x="1574726" y="3948500"/>
            <a:ext cx="366656" cy="523220"/>
          </a:xfrm>
          <a:prstGeom prst="rect">
            <a:avLst/>
          </a:prstGeom>
          <a:noFill/>
        </p:spPr>
        <p:txBody>
          <a:bodyPr wrap="none" rtlCol="0">
            <a:spAutoFit/>
          </a:bodyPr>
          <a:lstStyle/>
          <a:p>
            <a:r>
              <a:rPr lang="es-ES" sz="2800" dirty="0"/>
              <a:t>2</a:t>
            </a:r>
          </a:p>
        </p:txBody>
      </p:sp>
      <p:sp>
        <p:nvSpPr>
          <p:cNvPr id="84" name="CuadroTexto 83"/>
          <p:cNvSpPr txBox="1"/>
          <p:nvPr/>
        </p:nvSpPr>
        <p:spPr>
          <a:xfrm>
            <a:off x="185437" y="4892278"/>
            <a:ext cx="366657" cy="523220"/>
          </a:xfrm>
          <a:prstGeom prst="rect">
            <a:avLst/>
          </a:prstGeom>
          <a:noFill/>
        </p:spPr>
        <p:txBody>
          <a:bodyPr wrap="none" rtlCol="0">
            <a:spAutoFit/>
          </a:bodyPr>
          <a:lstStyle/>
          <a:p>
            <a:r>
              <a:rPr lang="es-ES" sz="2800" dirty="0"/>
              <a:t>4</a:t>
            </a:r>
          </a:p>
        </p:txBody>
      </p:sp>
      <p:cxnSp>
        <p:nvCxnSpPr>
          <p:cNvPr id="89" name="Conector recto de flecha 88"/>
          <p:cNvCxnSpPr>
            <a:stCxn id="92" idx="4"/>
            <a:endCxn id="95" idx="0"/>
          </p:cNvCxnSpPr>
          <p:nvPr/>
        </p:nvCxnSpPr>
        <p:spPr>
          <a:xfrm>
            <a:off x="4985925" y="4892247"/>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90" name="Conector recto de flecha 89"/>
          <p:cNvCxnSpPr>
            <a:stCxn id="74" idx="6"/>
            <a:endCxn id="92" idx="2"/>
          </p:cNvCxnSpPr>
          <p:nvPr/>
        </p:nvCxnSpPr>
        <p:spPr>
          <a:xfrm>
            <a:off x="3116046" y="4537416"/>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91" name="Agrupar 90"/>
          <p:cNvGrpSpPr/>
          <p:nvPr/>
        </p:nvGrpSpPr>
        <p:grpSpPr>
          <a:xfrm>
            <a:off x="4635650" y="4198433"/>
            <a:ext cx="700549" cy="693814"/>
            <a:chOff x="3685662" y="2962149"/>
            <a:chExt cx="529192" cy="529235"/>
          </a:xfrm>
        </p:grpSpPr>
        <p:sp>
          <p:nvSpPr>
            <p:cNvPr id="92" name="Elipse 91"/>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93" name="CuadroTexto 92"/>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94" name="Agrupar 93"/>
          <p:cNvGrpSpPr/>
          <p:nvPr/>
        </p:nvGrpSpPr>
        <p:grpSpPr>
          <a:xfrm>
            <a:off x="4662472" y="5806872"/>
            <a:ext cx="700549" cy="693814"/>
            <a:chOff x="4528359" y="4347350"/>
            <a:chExt cx="529192" cy="529235"/>
          </a:xfrm>
        </p:grpSpPr>
        <p:sp>
          <p:nvSpPr>
            <p:cNvPr id="95" name="Elipse 94"/>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96" name="CuadroTexto 95"/>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98" name="CuadroTexto 97"/>
          <p:cNvSpPr txBox="1"/>
          <p:nvPr/>
        </p:nvSpPr>
        <p:spPr>
          <a:xfrm>
            <a:off x="3794879" y="3956424"/>
            <a:ext cx="366657" cy="523220"/>
          </a:xfrm>
          <a:prstGeom prst="rect">
            <a:avLst/>
          </a:prstGeom>
          <a:noFill/>
        </p:spPr>
        <p:txBody>
          <a:bodyPr wrap="none" rtlCol="0">
            <a:spAutoFit/>
          </a:bodyPr>
          <a:lstStyle/>
          <a:p>
            <a:r>
              <a:rPr lang="es-ES" sz="2800" dirty="0"/>
              <a:t>3</a:t>
            </a:r>
          </a:p>
        </p:txBody>
      </p:sp>
      <p:sp>
        <p:nvSpPr>
          <p:cNvPr id="99" name="CuadroTexto 98"/>
          <p:cNvSpPr txBox="1"/>
          <p:nvPr/>
        </p:nvSpPr>
        <p:spPr>
          <a:xfrm>
            <a:off x="4619269" y="5073941"/>
            <a:ext cx="366656" cy="523220"/>
          </a:xfrm>
          <a:prstGeom prst="rect">
            <a:avLst/>
          </a:prstGeom>
          <a:noFill/>
        </p:spPr>
        <p:txBody>
          <a:bodyPr wrap="none" rtlCol="0">
            <a:spAutoFit/>
          </a:bodyPr>
          <a:lstStyle/>
          <a:p>
            <a:r>
              <a:rPr lang="es-ES" sz="2800" dirty="0"/>
              <a:t>7</a:t>
            </a:r>
          </a:p>
        </p:txBody>
      </p:sp>
      <p:cxnSp>
        <p:nvCxnSpPr>
          <p:cNvPr id="102" name="Conector recto de flecha 101"/>
          <p:cNvCxnSpPr>
            <a:endCxn id="109" idx="2"/>
          </p:cNvCxnSpPr>
          <p:nvPr/>
        </p:nvCxnSpPr>
        <p:spPr>
          <a:xfrm>
            <a:off x="5321248" y="6117737"/>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4" name="Conector recto de flecha 103"/>
          <p:cNvCxnSpPr>
            <a:endCxn id="106" idx="2"/>
          </p:cNvCxnSpPr>
          <p:nvPr/>
        </p:nvCxnSpPr>
        <p:spPr>
          <a:xfrm>
            <a:off x="5325490" y="4509440"/>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105" name="Agrupar 104"/>
          <p:cNvGrpSpPr/>
          <p:nvPr/>
        </p:nvGrpSpPr>
        <p:grpSpPr>
          <a:xfrm>
            <a:off x="6780504" y="4180483"/>
            <a:ext cx="700549" cy="693814"/>
            <a:chOff x="3685662" y="2962149"/>
            <a:chExt cx="529192" cy="529235"/>
          </a:xfrm>
        </p:grpSpPr>
        <p:sp>
          <p:nvSpPr>
            <p:cNvPr id="106" name="Elipse 105"/>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107" name="CuadroTexto 106"/>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108" name="Agrupar 107"/>
          <p:cNvGrpSpPr/>
          <p:nvPr/>
        </p:nvGrpSpPr>
        <p:grpSpPr>
          <a:xfrm>
            <a:off x="6807326" y="5788922"/>
            <a:ext cx="700549" cy="693814"/>
            <a:chOff x="4528359" y="4347350"/>
            <a:chExt cx="529192" cy="529235"/>
          </a:xfrm>
        </p:grpSpPr>
        <p:sp>
          <p:nvSpPr>
            <p:cNvPr id="109" name="Elipse 108"/>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110" name="CuadroTexto 109"/>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111" name="CuadroTexto 110"/>
          <p:cNvSpPr txBox="1"/>
          <p:nvPr/>
        </p:nvSpPr>
        <p:spPr>
          <a:xfrm>
            <a:off x="5963467" y="6117738"/>
            <a:ext cx="366657" cy="523220"/>
          </a:xfrm>
          <a:prstGeom prst="rect">
            <a:avLst/>
          </a:prstGeom>
          <a:noFill/>
        </p:spPr>
        <p:txBody>
          <a:bodyPr wrap="none" rtlCol="0">
            <a:spAutoFit/>
          </a:bodyPr>
          <a:lstStyle/>
          <a:p>
            <a:r>
              <a:rPr lang="es-ES" sz="2800" dirty="0"/>
              <a:t>2</a:t>
            </a:r>
          </a:p>
        </p:txBody>
      </p:sp>
      <p:sp>
        <p:nvSpPr>
          <p:cNvPr id="112" name="CuadroTexto 111"/>
          <p:cNvSpPr txBox="1"/>
          <p:nvPr/>
        </p:nvSpPr>
        <p:spPr>
          <a:xfrm>
            <a:off x="5939733" y="3938474"/>
            <a:ext cx="366657" cy="523220"/>
          </a:xfrm>
          <a:prstGeom prst="rect">
            <a:avLst/>
          </a:prstGeom>
          <a:noFill/>
        </p:spPr>
        <p:txBody>
          <a:bodyPr wrap="none" rtlCol="0">
            <a:spAutoFit/>
          </a:bodyPr>
          <a:lstStyle/>
          <a:p>
            <a:r>
              <a:rPr lang="es-ES" sz="2800" dirty="0"/>
              <a:t>5</a:t>
            </a:r>
          </a:p>
        </p:txBody>
      </p:sp>
    </p:spTree>
    <p:extLst>
      <p:ext uri="{BB962C8B-B14F-4D97-AF65-F5344CB8AC3E}">
        <p14:creationId xmlns:p14="http://schemas.microsoft.com/office/powerpoint/2010/main" val="1239511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   (Kruskal’s algorithm)</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124465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3343849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1503819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1732952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4078235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3193721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spTree>
    <p:extLst>
      <p:ext uri="{BB962C8B-B14F-4D97-AF65-F5344CB8AC3E}">
        <p14:creationId xmlns:p14="http://schemas.microsoft.com/office/powerpoint/2010/main" val="158020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8" y="2769191"/>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6" y="157490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6" y="276919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6" y="157490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60" y="2104552"/>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9" y="182124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2067593"/>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9" y="301553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2067593"/>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9" y="1821246"/>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1" y="252509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145191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02236" y="2268475"/>
            <a:ext cx="540534"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265258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218255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7" y="268610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56978" y="1703521"/>
            <a:ext cx="32733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2" name="Rectángulo 1"/>
          <p:cNvSpPr/>
          <p:nvPr/>
        </p:nvSpPr>
        <p:spPr>
          <a:xfrm>
            <a:off x="2146172" y="879255"/>
            <a:ext cx="4433786" cy="523220"/>
          </a:xfrm>
          <a:prstGeom prst="rect">
            <a:avLst/>
          </a:prstGeom>
        </p:spPr>
        <p:txBody>
          <a:bodyPr wrap="square">
            <a:spAutoFit/>
          </a:bodyPr>
          <a:lstStyle/>
          <a:p>
            <a:pPr algn="ctr"/>
            <a:r>
              <a:rPr lang="en-GB" sz="2800" dirty="0">
                <a:latin typeface="Roboto Slab" pitchFamily="2" charset="0"/>
                <a:ea typeface="Roboto Slab" pitchFamily="2" charset="0"/>
              </a:rPr>
              <a:t>ADJACENCY MATRIX</a:t>
            </a:r>
          </a:p>
        </p:txBody>
      </p:sp>
      <p:sp>
        <p:nvSpPr>
          <p:cNvPr id="26" name="Abrir corchete 25"/>
          <p:cNvSpPr/>
          <p:nvPr/>
        </p:nvSpPr>
        <p:spPr>
          <a:xfrm>
            <a:off x="649603" y="3829770"/>
            <a:ext cx="147600" cy="198312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7" name="Cerrar corchete 26"/>
          <p:cNvSpPr/>
          <p:nvPr/>
        </p:nvSpPr>
        <p:spPr>
          <a:xfrm>
            <a:off x="2389823" y="3829770"/>
            <a:ext cx="141100" cy="1983121"/>
          </a:xfrm>
          <a:prstGeom prst="righ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4" name="CuadroTexto 33"/>
          <p:cNvSpPr txBox="1"/>
          <p:nvPr/>
        </p:nvSpPr>
        <p:spPr>
          <a:xfrm>
            <a:off x="665621" y="3854034"/>
            <a:ext cx="1872064" cy="369332"/>
          </a:xfrm>
          <a:prstGeom prst="rect">
            <a:avLst/>
          </a:prstGeom>
          <a:noFill/>
        </p:spPr>
        <p:txBody>
          <a:bodyPr wrap="none" rtlCol="0">
            <a:spAutoFit/>
          </a:bodyPr>
          <a:lstStyle/>
          <a:p>
            <a:r>
              <a:rPr lang="es-ES" dirty="0"/>
              <a:t>∞   2     ∞    ∞   ∞</a:t>
            </a:r>
          </a:p>
        </p:txBody>
      </p:sp>
      <p:sp>
        <p:nvSpPr>
          <p:cNvPr id="35" name="CuadroTexto 34"/>
          <p:cNvSpPr txBox="1"/>
          <p:nvPr/>
        </p:nvSpPr>
        <p:spPr>
          <a:xfrm>
            <a:off x="658859" y="4297366"/>
            <a:ext cx="1872064" cy="369332"/>
          </a:xfrm>
          <a:prstGeom prst="rect">
            <a:avLst/>
          </a:prstGeom>
          <a:noFill/>
        </p:spPr>
        <p:txBody>
          <a:bodyPr wrap="none" rtlCol="0">
            <a:spAutoFit/>
          </a:bodyPr>
          <a:lstStyle/>
          <a:p>
            <a:r>
              <a:rPr lang="es-ES" dirty="0"/>
              <a:t>∞   ∞    ∞    6    ∞</a:t>
            </a:r>
          </a:p>
        </p:txBody>
      </p:sp>
      <p:sp>
        <p:nvSpPr>
          <p:cNvPr id="36" name="CuadroTexto 35"/>
          <p:cNvSpPr txBox="1"/>
          <p:nvPr/>
        </p:nvSpPr>
        <p:spPr>
          <a:xfrm>
            <a:off x="618588" y="4721126"/>
            <a:ext cx="1936873" cy="369332"/>
          </a:xfrm>
          <a:prstGeom prst="rect">
            <a:avLst/>
          </a:prstGeom>
          <a:noFill/>
        </p:spPr>
        <p:txBody>
          <a:bodyPr wrap="none" rtlCol="0">
            <a:spAutoFit/>
          </a:bodyPr>
          <a:lstStyle/>
          <a:p>
            <a:r>
              <a:rPr lang="es-ES" dirty="0"/>
              <a:t>10   ∞    ∞    ∞   ∞</a:t>
            </a:r>
          </a:p>
        </p:txBody>
      </p:sp>
      <p:sp>
        <p:nvSpPr>
          <p:cNvPr id="37" name="CuadroTexto 36"/>
          <p:cNvSpPr txBox="1"/>
          <p:nvPr/>
        </p:nvSpPr>
        <p:spPr>
          <a:xfrm>
            <a:off x="618587" y="5134995"/>
            <a:ext cx="1844338" cy="369332"/>
          </a:xfrm>
          <a:prstGeom prst="rect">
            <a:avLst/>
          </a:prstGeom>
          <a:noFill/>
        </p:spPr>
        <p:txBody>
          <a:bodyPr wrap="none" rtlCol="0">
            <a:spAutoFit/>
          </a:bodyPr>
          <a:lstStyle/>
          <a:p>
            <a:r>
              <a:rPr lang="es-ES" dirty="0"/>
              <a:t>∞   ∞     8    ∞    4</a:t>
            </a:r>
          </a:p>
        </p:txBody>
      </p:sp>
      <p:sp>
        <p:nvSpPr>
          <p:cNvPr id="38" name="CuadroTexto 37"/>
          <p:cNvSpPr txBox="1"/>
          <p:nvPr/>
        </p:nvSpPr>
        <p:spPr>
          <a:xfrm>
            <a:off x="649603" y="5496735"/>
            <a:ext cx="1786066" cy="369332"/>
          </a:xfrm>
          <a:prstGeom prst="rect">
            <a:avLst/>
          </a:prstGeom>
          <a:noFill/>
        </p:spPr>
        <p:txBody>
          <a:bodyPr wrap="none" rtlCol="0">
            <a:spAutoFit/>
          </a:bodyPr>
          <a:lstStyle/>
          <a:p>
            <a:r>
              <a:rPr lang="es-ES" dirty="0"/>
              <a:t>∞   1    ∞    ∞    ∞</a:t>
            </a:r>
          </a:p>
        </p:txBody>
      </p:sp>
      <p:sp>
        <p:nvSpPr>
          <p:cNvPr id="31" name="CuadroTexto 30"/>
          <p:cNvSpPr txBox="1"/>
          <p:nvPr/>
        </p:nvSpPr>
        <p:spPr>
          <a:xfrm>
            <a:off x="313894" y="3845450"/>
            <a:ext cx="399468" cy="2092881"/>
          </a:xfrm>
          <a:prstGeom prst="rect">
            <a:avLst/>
          </a:prstGeom>
          <a:noFill/>
        </p:spPr>
        <p:txBody>
          <a:bodyPr wrap="none" rtlCol="0">
            <a:spAutoFit/>
          </a:bodyPr>
          <a:lstStyle/>
          <a:p>
            <a:r>
              <a:rPr lang="es-ES" dirty="0">
                <a:solidFill>
                  <a:schemeClr val="tx1">
                    <a:lumMod val="50000"/>
                    <a:lumOff val="50000"/>
                  </a:schemeClr>
                </a:solidFill>
              </a:rPr>
              <a:t>J</a:t>
            </a:r>
          </a:p>
          <a:p>
            <a:endParaRPr lang="es-ES" sz="1000" dirty="0">
              <a:solidFill>
                <a:schemeClr val="tx1">
                  <a:lumMod val="50000"/>
                  <a:lumOff val="50000"/>
                </a:schemeClr>
              </a:solidFill>
            </a:endParaRPr>
          </a:p>
          <a:p>
            <a:r>
              <a:rPr lang="es-ES" dirty="0">
                <a:solidFill>
                  <a:schemeClr val="tx1">
                    <a:lumMod val="50000"/>
                    <a:lumOff val="50000"/>
                  </a:schemeClr>
                </a:solidFill>
              </a:rPr>
              <a:t>K</a:t>
            </a:r>
          </a:p>
          <a:p>
            <a:endParaRPr lang="es-ES" sz="1000" dirty="0">
              <a:solidFill>
                <a:schemeClr val="tx1">
                  <a:lumMod val="50000"/>
                  <a:lumOff val="50000"/>
                </a:schemeClr>
              </a:solidFill>
            </a:endParaRPr>
          </a:p>
          <a:p>
            <a:r>
              <a:rPr lang="es-ES" dirty="0">
                <a:solidFill>
                  <a:schemeClr val="tx1">
                    <a:lumMod val="50000"/>
                    <a:lumOff val="50000"/>
                  </a:schemeClr>
                </a:solidFill>
              </a:rPr>
              <a:t>L</a:t>
            </a:r>
          </a:p>
          <a:p>
            <a:endParaRPr lang="es-ES" sz="1000" dirty="0">
              <a:solidFill>
                <a:schemeClr val="tx1">
                  <a:lumMod val="50000"/>
                  <a:lumOff val="50000"/>
                </a:schemeClr>
              </a:solidFill>
            </a:endParaRPr>
          </a:p>
          <a:p>
            <a:r>
              <a:rPr lang="es-ES" dirty="0">
                <a:solidFill>
                  <a:schemeClr val="tx1">
                    <a:lumMod val="50000"/>
                    <a:lumOff val="50000"/>
                  </a:schemeClr>
                </a:solidFill>
              </a:rPr>
              <a:t>M</a:t>
            </a:r>
          </a:p>
          <a:p>
            <a:endParaRPr lang="es-ES" sz="1000" dirty="0">
              <a:solidFill>
                <a:schemeClr val="tx1">
                  <a:lumMod val="50000"/>
                  <a:lumOff val="50000"/>
                </a:schemeClr>
              </a:solidFill>
            </a:endParaRPr>
          </a:p>
          <a:p>
            <a:r>
              <a:rPr lang="es-ES" dirty="0">
                <a:solidFill>
                  <a:schemeClr val="tx1">
                    <a:lumMod val="50000"/>
                    <a:lumOff val="50000"/>
                  </a:schemeClr>
                </a:solidFill>
              </a:rPr>
              <a:t>N</a:t>
            </a:r>
          </a:p>
        </p:txBody>
      </p:sp>
      <p:sp>
        <p:nvSpPr>
          <p:cNvPr id="32" name="CuadroTexto 31"/>
          <p:cNvSpPr txBox="1"/>
          <p:nvPr/>
        </p:nvSpPr>
        <p:spPr>
          <a:xfrm>
            <a:off x="612024" y="3437769"/>
            <a:ext cx="1928733" cy="369332"/>
          </a:xfrm>
          <a:prstGeom prst="rect">
            <a:avLst/>
          </a:prstGeom>
          <a:noFill/>
        </p:spPr>
        <p:txBody>
          <a:bodyPr wrap="none" rtlCol="0">
            <a:spAutoFit/>
          </a:bodyPr>
          <a:lstStyle/>
          <a:p>
            <a:r>
              <a:rPr lang="es-ES" dirty="0">
                <a:solidFill>
                  <a:schemeClr val="tx1">
                    <a:lumMod val="50000"/>
                    <a:lumOff val="50000"/>
                  </a:schemeClr>
                </a:solidFill>
              </a:rPr>
              <a:t>J    K     L    M   N</a:t>
            </a:r>
          </a:p>
        </p:txBody>
      </p:sp>
      <p:sp>
        <p:nvSpPr>
          <p:cNvPr id="33" name="CuadroTexto 32"/>
          <p:cNvSpPr txBox="1"/>
          <p:nvPr/>
        </p:nvSpPr>
        <p:spPr>
          <a:xfrm>
            <a:off x="3309571" y="3468369"/>
            <a:ext cx="4331784" cy="584776"/>
          </a:xfrm>
          <a:prstGeom prst="rect">
            <a:avLst/>
          </a:prstGeom>
          <a:solidFill>
            <a:schemeClr val="accent5"/>
          </a:solidFill>
        </p:spPr>
        <p:txBody>
          <a:bodyPr wrap="square" rtlCol="0">
            <a:spAutoFit/>
          </a:bodyPr>
          <a:lstStyle/>
          <a:p>
            <a:pPr algn="ctr"/>
            <a:r>
              <a:rPr lang="en-GB" sz="1600" dirty="0">
                <a:latin typeface="Roboto Slab" pitchFamily="2" charset="0"/>
                <a:ea typeface="Roboto Slab" pitchFamily="2" charset="0"/>
              </a:rPr>
              <a:t>Space complexity: </a:t>
            </a:r>
            <a:r>
              <a:rPr lang="en-GB" sz="1600" dirty="0" err="1">
                <a:latin typeface="Roboto Slab" pitchFamily="2" charset="0"/>
                <a:ea typeface="Roboto Slab" pitchFamily="2" charset="0"/>
              </a:rPr>
              <a:t>Θ</a:t>
            </a:r>
            <a:r>
              <a:rPr lang="en-GB" sz="1600" dirty="0">
                <a:latin typeface="Roboto Slab" pitchFamily="2" charset="0"/>
                <a:ea typeface="Roboto Slab" pitchFamily="2" charset="0"/>
              </a:rPr>
              <a:t>(V</a:t>
            </a:r>
            <a:r>
              <a:rPr lang="en-GB" sz="1600" baseline="30000" dirty="0">
                <a:latin typeface="Roboto Slab" pitchFamily="2" charset="0"/>
                <a:ea typeface="Roboto Slab" pitchFamily="2" charset="0"/>
              </a:rPr>
              <a:t>2</a:t>
            </a:r>
            <a:r>
              <a:rPr lang="en-GB" sz="1600" dirty="0">
                <a:latin typeface="Roboto Slab" pitchFamily="2" charset="0"/>
                <a:ea typeface="Roboto Slab" pitchFamily="2" charset="0"/>
              </a:rPr>
              <a:t>)  </a:t>
            </a:r>
          </a:p>
          <a:p>
            <a:pPr algn="ctr"/>
            <a:r>
              <a:rPr lang="en-GB" sz="1600" dirty="0">
                <a:latin typeface="Roboto Slab" pitchFamily="2" charset="0"/>
                <a:ea typeface="Roboto Slab" pitchFamily="2" charset="0"/>
              </a:rPr>
              <a:t>(V: number of vertices)</a:t>
            </a:r>
          </a:p>
        </p:txBody>
      </p:sp>
      <p:sp>
        <p:nvSpPr>
          <p:cNvPr id="3" name="TextBox 2">
            <a:extLst>
              <a:ext uri="{FF2B5EF4-FFF2-40B4-BE49-F238E27FC236}">
                <a16:creationId xmlns:a16="http://schemas.microsoft.com/office/drawing/2014/main" id="{04F20AC0-37C7-B244-AF17-97882141EEA4}"/>
              </a:ext>
            </a:extLst>
          </p:cNvPr>
          <p:cNvSpPr txBox="1"/>
          <p:nvPr/>
        </p:nvSpPr>
        <p:spPr>
          <a:xfrm>
            <a:off x="3245065" y="4362019"/>
            <a:ext cx="5249333" cy="1169551"/>
          </a:xfrm>
          <a:prstGeom prst="rect">
            <a:avLst/>
          </a:prstGeom>
          <a:noFill/>
        </p:spPr>
        <p:txBody>
          <a:bodyPr wrap="square" rtlCol="0">
            <a:spAutoFit/>
          </a:bodyPr>
          <a:lstStyle/>
          <a:p>
            <a:r>
              <a:rPr lang="en-US" sz="1400" dirty="0"/>
              <a:t>When the number of edges is significantly lower than the number of vertices in the graph, using adjacency matrix representation is less efficient in terms of memory space as most of the positions in the matrix are used to represent an absence link.</a:t>
            </a:r>
          </a:p>
        </p:txBody>
      </p:sp>
    </p:spTree>
    <p:extLst>
      <p:ext uri="{BB962C8B-B14F-4D97-AF65-F5344CB8AC3E}">
        <p14:creationId xmlns:p14="http://schemas.microsoft.com/office/powerpoint/2010/main" val="2849794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Find the MST for this graph:</a:t>
            </a:r>
          </a:p>
        </p:txBody>
      </p:sp>
      <p:cxnSp>
        <p:nvCxnSpPr>
          <p:cNvPr id="10" name="Conector recto de flecha 9"/>
          <p:cNvCxnSpPr>
            <a:stCxn id="17" idx="6"/>
            <a:endCxn id="11" idx="2"/>
          </p:cNvCxnSpPr>
          <p:nvPr/>
        </p:nvCxnSpPr>
        <p:spPr>
          <a:xfrm>
            <a:off x="984210" y="3251666"/>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4"/>
            <a:endCxn id="11" idx="0"/>
          </p:cNvCxnSpPr>
          <p:nvPr/>
        </p:nvCxnSpPr>
        <p:spPr>
          <a:xfrm>
            <a:off x="2793741" y="2008226"/>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6" idx="4"/>
            <a:endCxn id="17" idx="0"/>
          </p:cNvCxnSpPr>
          <p:nvPr/>
        </p:nvCxnSpPr>
        <p:spPr>
          <a:xfrm flipH="1">
            <a:off x="633936" y="1990276"/>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6" idx="6"/>
            <a:endCxn id="21" idx="2"/>
          </p:cNvCxnSpPr>
          <p:nvPr/>
        </p:nvCxnSpPr>
        <p:spPr>
          <a:xfrm>
            <a:off x="988452" y="1643369"/>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0" name="Agrupar 19"/>
          <p:cNvGrpSpPr/>
          <p:nvPr/>
        </p:nvGrpSpPr>
        <p:grpSpPr>
          <a:xfrm>
            <a:off x="283661" y="2904759"/>
            <a:ext cx="700549" cy="693814"/>
            <a:chOff x="1250618" y="2962149"/>
            <a:chExt cx="529192" cy="529235"/>
          </a:xfrm>
        </p:grpSpPr>
        <p:sp>
          <p:nvSpPr>
            <p:cNvPr id="17" name="Elipse 16"/>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6" name="CuadroTexto 25"/>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3" name="Agrupar 2"/>
          <p:cNvGrpSpPr/>
          <p:nvPr/>
        </p:nvGrpSpPr>
        <p:grpSpPr>
          <a:xfrm>
            <a:off x="2443466" y="1314412"/>
            <a:ext cx="700549" cy="693814"/>
            <a:chOff x="3685662" y="2962149"/>
            <a:chExt cx="529192" cy="529235"/>
          </a:xfrm>
        </p:grpSpPr>
        <p:sp>
          <p:nvSpPr>
            <p:cNvPr id="21" name="Elipse 20"/>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28" name="CuadroTexto 27"/>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15" name="Agrupar 14"/>
          <p:cNvGrpSpPr/>
          <p:nvPr/>
        </p:nvGrpSpPr>
        <p:grpSpPr>
          <a:xfrm>
            <a:off x="2470288" y="2922851"/>
            <a:ext cx="700549" cy="693814"/>
            <a:chOff x="4528359" y="4347350"/>
            <a:chExt cx="529192" cy="529235"/>
          </a:xfrm>
        </p:grpSpPr>
        <p:sp>
          <p:nvSpPr>
            <p:cNvPr id="11" name="Elipse 10"/>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3" name="CuadroTexto 32"/>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2" name="Agrupar 1"/>
          <p:cNvGrpSpPr/>
          <p:nvPr/>
        </p:nvGrpSpPr>
        <p:grpSpPr>
          <a:xfrm>
            <a:off x="287903" y="1296462"/>
            <a:ext cx="700549" cy="693814"/>
            <a:chOff x="2547589" y="1824291"/>
            <a:chExt cx="529192" cy="529235"/>
          </a:xfrm>
        </p:grpSpPr>
        <p:sp>
          <p:nvSpPr>
            <p:cNvPr id="6" name="Elipse 5"/>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6" name="CuadroTexto 35"/>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43" name="CuadroTexto 42"/>
          <p:cNvSpPr txBox="1"/>
          <p:nvPr/>
        </p:nvSpPr>
        <p:spPr>
          <a:xfrm>
            <a:off x="1626429" y="3251667"/>
            <a:ext cx="366656" cy="523220"/>
          </a:xfrm>
          <a:prstGeom prst="rect">
            <a:avLst/>
          </a:prstGeom>
          <a:noFill/>
        </p:spPr>
        <p:txBody>
          <a:bodyPr wrap="none" rtlCol="0">
            <a:spAutoFit/>
          </a:bodyPr>
          <a:lstStyle/>
          <a:p>
            <a:r>
              <a:rPr lang="es-ES" sz="2800" dirty="0"/>
              <a:t>1</a:t>
            </a:r>
          </a:p>
        </p:txBody>
      </p:sp>
      <p:sp>
        <p:nvSpPr>
          <p:cNvPr id="44" name="CuadroTexto 43"/>
          <p:cNvSpPr txBox="1"/>
          <p:nvPr/>
        </p:nvSpPr>
        <p:spPr>
          <a:xfrm>
            <a:off x="1602695" y="1072403"/>
            <a:ext cx="366656" cy="523220"/>
          </a:xfrm>
          <a:prstGeom prst="rect">
            <a:avLst/>
          </a:prstGeom>
          <a:noFill/>
        </p:spPr>
        <p:txBody>
          <a:bodyPr wrap="none" rtlCol="0">
            <a:spAutoFit/>
          </a:bodyPr>
          <a:lstStyle/>
          <a:p>
            <a:r>
              <a:rPr lang="es-ES" sz="2800" dirty="0"/>
              <a:t>2</a:t>
            </a:r>
          </a:p>
        </p:txBody>
      </p:sp>
      <p:sp>
        <p:nvSpPr>
          <p:cNvPr id="45" name="CuadroTexto 44"/>
          <p:cNvSpPr txBox="1"/>
          <p:nvPr/>
        </p:nvSpPr>
        <p:spPr>
          <a:xfrm>
            <a:off x="213406" y="2016181"/>
            <a:ext cx="366657" cy="523220"/>
          </a:xfrm>
          <a:prstGeom prst="rect">
            <a:avLst/>
          </a:prstGeom>
          <a:noFill/>
        </p:spPr>
        <p:txBody>
          <a:bodyPr wrap="none" rtlCol="0">
            <a:spAutoFit/>
          </a:bodyPr>
          <a:lstStyle/>
          <a:p>
            <a:r>
              <a:rPr lang="es-ES" sz="2800" dirty="0"/>
              <a:t>4</a:t>
            </a:r>
          </a:p>
        </p:txBody>
      </p:sp>
      <p:sp>
        <p:nvSpPr>
          <p:cNvPr id="46" name="CuadroTexto 45"/>
          <p:cNvSpPr txBox="1"/>
          <p:nvPr/>
        </p:nvSpPr>
        <p:spPr>
          <a:xfrm>
            <a:off x="2427085" y="2189920"/>
            <a:ext cx="366657" cy="523220"/>
          </a:xfrm>
          <a:prstGeom prst="rect">
            <a:avLst/>
          </a:prstGeom>
          <a:noFill/>
        </p:spPr>
        <p:txBody>
          <a:bodyPr wrap="none" rtlCol="0">
            <a:spAutoFit/>
          </a:bodyPr>
          <a:lstStyle/>
          <a:p>
            <a:r>
              <a:rPr lang="es-ES" sz="2800" dirty="0"/>
              <a:t>6</a:t>
            </a:r>
          </a:p>
        </p:txBody>
      </p:sp>
      <p:cxnSp>
        <p:nvCxnSpPr>
          <p:cNvPr id="47" name="Conector recto de flecha 46"/>
          <p:cNvCxnSpPr>
            <a:stCxn id="17" idx="7"/>
            <a:endCxn id="21" idx="3"/>
          </p:cNvCxnSpPr>
          <p:nvPr/>
        </p:nvCxnSpPr>
        <p:spPr>
          <a:xfrm flipV="1">
            <a:off x="881617" y="1906619"/>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1" name="CuadroTexto 50"/>
          <p:cNvSpPr txBox="1"/>
          <p:nvPr/>
        </p:nvSpPr>
        <p:spPr>
          <a:xfrm>
            <a:off x="1555826" y="1969680"/>
            <a:ext cx="366656" cy="523220"/>
          </a:xfrm>
          <a:prstGeom prst="rect">
            <a:avLst/>
          </a:prstGeom>
          <a:noFill/>
        </p:spPr>
        <p:txBody>
          <a:bodyPr wrap="none" rtlCol="0">
            <a:spAutoFit/>
          </a:bodyPr>
          <a:lstStyle/>
          <a:p>
            <a:r>
              <a:rPr lang="es-ES" sz="2800" dirty="0"/>
              <a:t>5</a:t>
            </a:r>
          </a:p>
        </p:txBody>
      </p:sp>
      <p:cxnSp>
        <p:nvCxnSpPr>
          <p:cNvPr id="29" name="Conector recto de flecha 28"/>
          <p:cNvCxnSpPr>
            <a:endCxn id="38" idx="2"/>
          </p:cNvCxnSpPr>
          <p:nvPr/>
        </p:nvCxnSpPr>
        <p:spPr>
          <a:xfrm>
            <a:off x="3204363" y="325959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a:stCxn id="34" idx="4"/>
            <a:endCxn id="38" idx="0"/>
          </p:cNvCxnSpPr>
          <p:nvPr/>
        </p:nvCxnSpPr>
        <p:spPr>
          <a:xfrm>
            <a:off x="5013894" y="201615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a:stCxn id="21" idx="6"/>
            <a:endCxn id="34" idx="2"/>
          </p:cNvCxnSpPr>
          <p:nvPr/>
        </p:nvCxnSpPr>
        <p:spPr>
          <a:xfrm>
            <a:off x="3144015" y="1661319"/>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4663619" y="1322336"/>
            <a:ext cx="700549" cy="693814"/>
            <a:chOff x="3685662" y="2962149"/>
            <a:chExt cx="529192" cy="529235"/>
          </a:xfrm>
        </p:grpSpPr>
        <p:sp>
          <p:nvSpPr>
            <p:cNvPr id="34" name="Elipse 3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5" name="CuadroTexto 34"/>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37" name="Agrupar 36"/>
          <p:cNvGrpSpPr/>
          <p:nvPr/>
        </p:nvGrpSpPr>
        <p:grpSpPr>
          <a:xfrm>
            <a:off x="4690441" y="2930775"/>
            <a:ext cx="700549" cy="693814"/>
            <a:chOff x="4528359" y="4347350"/>
            <a:chExt cx="529192" cy="529235"/>
          </a:xfrm>
        </p:grpSpPr>
        <p:sp>
          <p:nvSpPr>
            <p:cNvPr id="38" name="Elipse 37"/>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39" name="CuadroTexto 38"/>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40" name="CuadroTexto 39"/>
          <p:cNvSpPr txBox="1"/>
          <p:nvPr/>
        </p:nvSpPr>
        <p:spPr>
          <a:xfrm>
            <a:off x="3846582" y="3259591"/>
            <a:ext cx="548648" cy="523220"/>
          </a:xfrm>
          <a:prstGeom prst="rect">
            <a:avLst/>
          </a:prstGeom>
          <a:noFill/>
        </p:spPr>
        <p:txBody>
          <a:bodyPr wrap="none" rtlCol="0">
            <a:spAutoFit/>
          </a:bodyPr>
          <a:lstStyle/>
          <a:p>
            <a:r>
              <a:rPr lang="es-ES" sz="2800" dirty="0"/>
              <a:t>12</a:t>
            </a:r>
          </a:p>
        </p:txBody>
      </p:sp>
      <p:sp>
        <p:nvSpPr>
          <p:cNvPr id="42" name="CuadroTexto 41"/>
          <p:cNvSpPr txBox="1"/>
          <p:nvPr/>
        </p:nvSpPr>
        <p:spPr>
          <a:xfrm>
            <a:off x="3822848" y="1080327"/>
            <a:ext cx="366657" cy="523220"/>
          </a:xfrm>
          <a:prstGeom prst="rect">
            <a:avLst/>
          </a:prstGeom>
          <a:noFill/>
        </p:spPr>
        <p:txBody>
          <a:bodyPr wrap="none" rtlCol="0">
            <a:spAutoFit/>
          </a:bodyPr>
          <a:lstStyle/>
          <a:p>
            <a:r>
              <a:rPr lang="es-ES" sz="2800" dirty="0"/>
              <a:t>3</a:t>
            </a:r>
          </a:p>
        </p:txBody>
      </p:sp>
      <p:sp>
        <p:nvSpPr>
          <p:cNvPr id="48" name="CuadroTexto 47"/>
          <p:cNvSpPr txBox="1"/>
          <p:nvPr/>
        </p:nvSpPr>
        <p:spPr>
          <a:xfrm>
            <a:off x="4647238" y="2197844"/>
            <a:ext cx="366656" cy="523220"/>
          </a:xfrm>
          <a:prstGeom prst="rect">
            <a:avLst/>
          </a:prstGeom>
          <a:noFill/>
        </p:spPr>
        <p:txBody>
          <a:bodyPr wrap="none" rtlCol="0">
            <a:spAutoFit/>
          </a:bodyPr>
          <a:lstStyle/>
          <a:p>
            <a:r>
              <a:rPr lang="es-ES" sz="2800" dirty="0"/>
              <a:t>7</a:t>
            </a:r>
          </a:p>
        </p:txBody>
      </p:sp>
      <p:cxnSp>
        <p:nvCxnSpPr>
          <p:cNvPr id="49" name="Conector recto de flecha 48"/>
          <p:cNvCxnSpPr>
            <a:endCxn id="34" idx="3"/>
          </p:cNvCxnSpPr>
          <p:nvPr/>
        </p:nvCxnSpPr>
        <p:spPr>
          <a:xfrm flipV="1">
            <a:off x="3101770" y="191454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3775979" y="1977604"/>
            <a:ext cx="366657" cy="523220"/>
          </a:xfrm>
          <a:prstGeom prst="rect">
            <a:avLst/>
          </a:prstGeom>
          <a:noFill/>
        </p:spPr>
        <p:txBody>
          <a:bodyPr wrap="none" rtlCol="0">
            <a:spAutoFit/>
          </a:bodyPr>
          <a:lstStyle/>
          <a:p>
            <a:r>
              <a:rPr lang="es-ES" sz="2800" dirty="0"/>
              <a:t>9</a:t>
            </a:r>
          </a:p>
        </p:txBody>
      </p:sp>
      <p:cxnSp>
        <p:nvCxnSpPr>
          <p:cNvPr id="52" name="Conector recto de flecha 51"/>
          <p:cNvCxnSpPr>
            <a:endCxn id="60" idx="2"/>
          </p:cNvCxnSpPr>
          <p:nvPr/>
        </p:nvCxnSpPr>
        <p:spPr>
          <a:xfrm>
            <a:off x="5349217" y="3241640"/>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57" idx="4"/>
            <a:endCxn id="60" idx="0"/>
          </p:cNvCxnSpPr>
          <p:nvPr/>
        </p:nvCxnSpPr>
        <p:spPr>
          <a:xfrm>
            <a:off x="7158748" y="1998200"/>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endCxn id="57" idx="2"/>
          </p:cNvCxnSpPr>
          <p:nvPr/>
        </p:nvCxnSpPr>
        <p:spPr>
          <a:xfrm>
            <a:off x="5353459" y="1633343"/>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56" name="Agrupar 55"/>
          <p:cNvGrpSpPr/>
          <p:nvPr/>
        </p:nvGrpSpPr>
        <p:grpSpPr>
          <a:xfrm>
            <a:off x="6808473" y="1304386"/>
            <a:ext cx="700549" cy="693814"/>
            <a:chOff x="3685662" y="2962149"/>
            <a:chExt cx="529192" cy="529235"/>
          </a:xfrm>
        </p:grpSpPr>
        <p:sp>
          <p:nvSpPr>
            <p:cNvPr id="57" name="Elipse 5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58" name="CuadroTexto 57"/>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59" name="Agrupar 58"/>
          <p:cNvGrpSpPr/>
          <p:nvPr/>
        </p:nvGrpSpPr>
        <p:grpSpPr>
          <a:xfrm>
            <a:off x="6835295" y="2912825"/>
            <a:ext cx="700549" cy="693814"/>
            <a:chOff x="4528359" y="4347350"/>
            <a:chExt cx="529192" cy="529235"/>
          </a:xfrm>
        </p:grpSpPr>
        <p:sp>
          <p:nvSpPr>
            <p:cNvPr id="60" name="Elipse 59"/>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61" name="CuadroTexto 60"/>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62" name="CuadroTexto 61"/>
          <p:cNvSpPr txBox="1"/>
          <p:nvPr/>
        </p:nvSpPr>
        <p:spPr>
          <a:xfrm>
            <a:off x="5991436" y="3241641"/>
            <a:ext cx="366657" cy="523220"/>
          </a:xfrm>
          <a:prstGeom prst="rect">
            <a:avLst/>
          </a:prstGeom>
          <a:noFill/>
        </p:spPr>
        <p:txBody>
          <a:bodyPr wrap="none" rtlCol="0">
            <a:spAutoFit/>
          </a:bodyPr>
          <a:lstStyle/>
          <a:p>
            <a:r>
              <a:rPr lang="es-ES" sz="2800" dirty="0"/>
              <a:t>2</a:t>
            </a:r>
          </a:p>
        </p:txBody>
      </p:sp>
      <p:sp>
        <p:nvSpPr>
          <p:cNvPr id="63" name="CuadroTexto 62"/>
          <p:cNvSpPr txBox="1"/>
          <p:nvPr/>
        </p:nvSpPr>
        <p:spPr>
          <a:xfrm>
            <a:off x="5967702" y="1062377"/>
            <a:ext cx="366657" cy="523220"/>
          </a:xfrm>
          <a:prstGeom prst="rect">
            <a:avLst/>
          </a:prstGeom>
          <a:noFill/>
        </p:spPr>
        <p:txBody>
          <a:bodyPr wrap="none" rtlCol="0">
            <a:spAutoFit/>
          </a:bodyPr>
          <a:lstStyle/>
          <a:p>
            <a:r>
              <a:rPr lang="es-ES" sz="2800" dirty="0"/>
              <a:t>5</a:t>
            </a:r>
          </a:p>
        </p:txBody>
      </p:sp>
      <p:sp>
        <p:nvSpPr>
          <p:cNvPr id="64" name="CuadroTexto 63"/>
          <p:cNvSpPr txBox="1"/>
          <p:nvPr/>
        </p:nvSpPr>
        <p:spPr>
          <a:xfrm>
            <a:off x="6792092" y="2179894"/>
            <a:ext cx="366657" cy="523220"/>
          </a:xfrm>
          <a:prstGeom prst="rect">
            <a:avLst/>
          </a:prstGeom>
          <a:noFill/>
        </p:spPr>
        <p:txBody>
          <a:bodyPr wrap="none" rtlCol="0">
            <a:spAutoFit/>
          </a:bodyPr>
          <a:lstStyle/>
          <a:p>
            <a:r>
              <a:rPr lang="es-ES" sz="2800" dirty="0"/>
              <a:t>8</a:t>
            </a:r>
          </a:p>
        </p:txBody>
      </p:sp>
      <p:cxnSp>
        <p:nvCxnSpPr>
          <p:cNvPr id="65" name="Conector recto de flecha 64"/>
          <p:cNvCxnSpPr>
            <a:endCxn id="57" idx="3"/>
          </p:cNvCxnSpPr>
          <p:nvPr/>
        </p:nvCxnSpPr>
        <p:spPr>
          <a:xfrm flipV="1">
            <a:off x="5246624" y="1896593"/>
            <a:ext cx="1664442" cy="1099747"/>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CuadroTexto 65"/>
          <p:cNvSpPr txBox="1"/>
          <p:nvPr/>
        </p:nvSpPr>
        <p:spPr>
          <a:xfrm>
            <a:off x="5812417" y="1959654"/>
            <a:ext cx="548648" cy="523220"/>
          </a:xfrm>
          <a:prstGeom prst="rect">
            <a:avLst/>
          </a:prstGeom>
          <a:noFill/>
        </p:spPr>
        <p:txBody>
          <a:bodyPr wrap="none" rtlCol="0">
            <a:spAutoFit/>
          </a:bodyPr>
          <a:lstStyle/>
          <a:p>
            <a:r>
              <a:rPr lang="es-ES" sz="2800" dirty="0"/>
              <a:t>10</a:t>
            </a:r>
          </a:p>
        </p:txBody>
      </p:sp>
      <p:cxnSp>
        <p:nvCxnSpPr>
          <p:cNvPr id="53" name="Conector recto de flecha 52"/>
          <p:cNvCxnSpPr>
            <a:stCxn id="71" idx="6"/>
            <a:endCxn id="77" idx="2"/>
          </p:cNvCxnSpPr>
          <p:nvPr/>
        </p:nvCxnSpPr>
        <p:spPr>
          <a:xfrm>
            <a:off x="956241" y="6127763"/>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8" name="Conector recto de flecha 67"/>
          <p:cNvCxnSpPr>
            <a:stCxn id="80" idx="4"/>
            <a:endCxn id="71" idx="0"/>
          </p:cNvCxnSpPr>
          <p:nvPr/>
        </p:nvCxnSpPr>
        <p:spPr>
          <a:xfrm flipH="1">
            <a:off x="605967" y="4866373"/>
            <a:ext cx="4241" cy="914483"/>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9" name="Conector recto de flecha 68"/>
          <p:cNvCxnSpPr>
            <a:stCxn id="80" idx="6"/>
            <a:endCxn id="74" idx="2"/>
          </p:cNvCxnSpPr>
          <p:nvPr/>
        </p:nvCxnSpPr>
        <p:spPr>
          <a:xfrm>
            <a:off x="960483" y="4519466"/>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70" name="Agrupar 69"/>
          <p:cNvGrpSpPr/>
          <p:nvPr/>
        </p:nvGrpSpPr>
        <p:grpSpPr>
          <a:xfrm>
            <a:off x="255692" y="5780856"/>
            <a:ext cx="700549" cy="693814"/>
            <a:chOff x="1250618" y="2962149"/>
            <a:chExt cx="529192" cy="529235"/>
          </a:xfrm>
        </p:grpSpPr>
        <p:sp>
          <p:nvSpPr>
            <p:cNvPr id="71" name="Elipse 70"/>
            <p:cNvSpPr/>
            <p:nvPr/>
          </p:nvSpPr>
          <p:spPr>
            <a:xfrm>
              <a:off x="12506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72" name="CuadroTexto 71"/>
            <p:cNvSpPr txBox="1"/>
            <p:nvPr/>
          </p:nvSpPr>
          <p:spPr>
            <a:xfrm>
              <a:off x="1400679" y="2999342"/>
              <a:ext cx="271938" cy="399107"/>
            </a:xfrm>
            <a:prstGeom prst="rect">
              <a:avLst/>
            </a:prstGeom>
            <a:noFill/>
          </p:spPr>
          <p:txBody>
            <a:bodyPr wrap="none" rtlCol="0">
              <a:spAutoFit/>
            </a:bodyPr>
            <a:lstStyle/>
            <a:p>
              <a:r>
                <a:rPr lang="es-ES" sz="2800" dirty="0"/>
                <a:t>E</a:t>
              </a:r>
            </a:p>
          </p:txBody>
        </p:sp>
      </p:grpSp>
      <p:grpSp>
        <p:nvGrpSpPr>
          <p:cNvPr id="73" name="Agrupar 72"/>
          <p:cNvGrpSpPr/>
          <p:nvPr/>
        </p:nvGrpSpPr>
        <p:grpSpPr>
          <a:xfrm>
            <a:off x="2415497" y="4190509"/>
            <a:ext cx="700549" cy="693814"/>
            <a:chOff x="3685662" y="2962149"/>
            <a:chExt cx="529192" cy="529235"/>
          </a:xfrm>
        </p:grpSpPr>
        <p:sp>
          <p:nvSpPr>
            <p:cNvPr id="74" name="Elipse 73"/>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75" name="CuadroTexto 74"/>
            <p:cNvSpPr txBox="1"/>
            <p:nvPr/>
          </p:nvSpPr>
          <p:spPr>
            <a:xfrm>
              <a:off x="3814008" y="2972089"/>
              <a:ext cx="287037" cy="399107"/>
            </a:xfrm>
            <a:prstGeom prst="rect">
              <a:avLst/>
            </a:prstGeom>
            <a:noFill/>
          </p:spPr>
          <p:txBody>
            <a:bodyPr wrap="none" rtlCol="0">
              <a:spAutoFit/>
            </a:bodyPr>
            <a:lstStyle/>
            <a:p>
              <a:r>
                <a:rPr lang="es-ES" sz="2800" dirty="0"/>
                <a:t>B</a:t>
              </a:r>
            </a:p>
          </p:txBody>
        </p:sp>
      </p:grpSp>
      <p:grpSp>
        <p:nvGrpSpPr>
          <p:cNvPr id="76" name="Agrupar 75"/>
          <p:cNvGrpSpPr/>
          <p:nvPr/>
        </p:nvGrpSpPr>
        <p:grpSpPr>
          <a:xfrm>
            <a:off x="2442319" y="5798948"/>
            <a:ext cx="700549" cy="693814"/>
            <a:chOff x="4528359" y="4347350"/>
            <a:chExt cx="529192" cy="529235"/>
          </a:xfrm>
        </p:grpSpPr>
        <p:sp>
          <p:nvSpPr>
            <p:cNvPr id="77" name="Elipse 76"/>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78" name="CuadroTexto 77"/>
            <p:cNvSpPr txBox="1"/>
            <p:nvPr/>
          </p:nvSpPr>
          <p:spPr>
            <a:xfrm>
              <a:off x="4620568" y="4396724"/>
              <a:ext cx="264124" cy="399107"/>
            </a:xfrm>
            <a:prstGeom prst="rect">
              <a:avLst/>
            </a:prstGeom>
            <a:noFill/>
            <a:ln w="28575" cmpd="sng">
              <a:noFill/>
            </a:ln>
          </p:spPr>
          <p:txBody>
            <a:bodyPr wrap="none" rtlCol="0">
              <a:spAutoFit/>
            </a:bodyPr>
            <a:lstStyle/>
            <a:p>
              <a:r>
                <a:rPr lang="es-ES" sz="2800" dirty="0"/>
                <a:t>F</a:t>
              </a:r>
            </a:p>
          </p:txBody>
        </p:sp>
      </p:grpSp>
      <p:grpSp>
        <p:nvGrpSpPr>
          <p:cNvPr id="79" name="Agrupar 78"/>
          <p:cNvGrpSpPr/>
          <p:nvPr/>
        </p:nvGrpSpPr>
        <p:grpSpPr>
          <a:xfrm>
            <a:off x="259934" y="4172559"/>
            <a:ext cx="700549" cy="693814"/>
            <a:chOff x="2547589" y="1824291"/>
            <a:chExt cx="529192" cy="529235"/>
          </a:xfrm>
        </p:grpSpPr>
        <p:sp>
          <p:nvSpPr>
            <p:cNvPr id="80" name="Elipse 79"/>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81" name="CuadroTexto 80"/>
            <p:cNvSpPr txBox="1"/>
            <p:nvPr/>
          </p:nvSpPr>
          <p:spPr>
            <a:xfrm>
              <a:off x="2656176" y="1837983"/>
              <a:ext cx="296441" cy="399107"/>
            </a:xfrm>
            <a:prstGeom prst="rect">
              <a:avLst/>
            </a:prstGeom>
            <a:noFill/>
          </p:spPr>
          <p:txBody>
            <a:bodyPr wrap="none" rtlCol="0">
              <a:spAutoFit/>
            </a:bodyPr>
            <a:lstStyle/>
            <a:p>
              <a:r>
                <a:rPr lang="es-ES" sz="2800" dirty="0"/>
                <a:t>A</a:t>
              </a:r>
            </a:p>
          </p:txBody>
        </p:sp>
      </p:grpSp>
      <p:sp>
        <p:nvSpPr>
          <p:cNvPr id="82" name="CuadroTexto 81"/>
          <p:cNvSpPr txBox="1"/>
          <p:nvPr/>
        </p:nvSpPr>
        <p:spPr>
          <a:xfrm>
            <a:off x="1598460" y="6127764"/>
            <a:ext cx="366656" cy="523220"/>
          </a:xfrm>
          <a:prstGeom prst="rect">
            <a:avLst/>
          </a:prstGeom>
          <a:noFill/>
        </p:spPr>
        <p:txBody>
          <a:bodyPr wrap="none" rtlCol="0">
            <a:spAutoFit/>
          </a:bodyPr>
          <a:lstStyle/>
          <a:p>
            <a:r>
              <a:rPr lang="es-ES" sz="2800" dirty="0"/>
              <a:t>1</a:t>
            </a:r>
          </a:p>
        </p:txBody>
      </p:sp>
      <p:sp>
        <p:nvSpPr>
          <p:cNvPr id="83" name="CuadroTexto 82"/>
          <p:cNvSpPr txBox="1"/>
          <p:nvPr/>
        </p:nvSpPr>
        <p:spPr>
          <a:xfrm>
            <a:off x="1574726" y="3948500"/>
            <a:ext cx="366656" cy="523220"/>
          </a:xfrm>
          <a:prstGeom prst="rect">
            <a:avLst/>
          </a:prstGeom>
          <a:noFill/>
        </p:spPr>
        <p:txBody>
          <a:bodyPr wrap="none" rtlCol="0">
            <a:spAutoFit/>
          </a:bodyPr>
          <a:lstStyle/>
          <a:p>
            <a:r>
              <a:rPr lang="es-ES" sz="2800" dirty="0"/>
              <a:t>2</a:t>
            </a:r>
          </a:p>
        </p:txBody>
      </p:sp>
      <p:sp>
        <p:nvSpPr>
          <p:cNvPr id="84" name="CuadroTexto 83"/>
          <p:cNvSpPr txBox="1"/>
          <p:nvPr/>
        </p:nvSpPr>
        <p:spPr>
          <a:xfrm>
            <a:off x="185437" y="4892278"/>
            <a:ext cx="366657" cy="523220"/>
          </a:xfrm>
          <a:prstGeom prst="rect">
            <a:avLst/>
          </a:prstGeom>
          <a:noFill/>
        </p:spPr>
        <p:txBody>
          <a:bodyPr wrap="none" rtlCol="0">
            <a:spAutoFit/>
          </a:bodyPr>
          <a:lstStyle/>
          <a:p>
            <a:r>
              <a:rPr lang="es-ES" sz="2800" dirty="0"/>
              <a:t>4</a:t>
            </a:r>
          </a:p>
        </p:txBody>
      </p:sp>
      <p:cxnSp>
        <p:nvCxnSpPr>
          <p:cNvPr id="89" name="Conector recto de flecha 88"/>
          <p:cNvCxnSpPr>
            <a:stCxn id="92" idx="4"/>
            <a:endCxn id="95" idx="0"/>
          </p:cNvCxnSpPr>
          <p:nvPr/>
        </p:nvCxnSpPr>
        <p:spPr>
          <a:xfrm>
            <a:off x="4985925" y="4892247"/>
            <a:ext cx="26822" cy="914625"/>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90" name="Conector recto de flecha 89"/>
          <p:cNvCxnSpPr>
            <a:stCxn id="74" idx="6"/>
            <a:endCxn id="92" idx="2"/>
          </p:cNvCxnSpPr>
          <p:nvPr/>
        </p:nvCxnSpPr>
        <p:spPr>
          <a:xfrm>
            <a:off x="3116046" y="4537416"/>
            <a:ext cx="1519604" cy="7924"/>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91" name="Agrupar 90"/>
          <p:cNvGrpSpPr/>
          <p:nvPr/>
        </p:nvGrpSpPr>
        <p:grpSpPr>
          <a:xfrm>
            <a:off x="4635650" y="4198433"/>
            <a:ext cx="700549" cy="693814"/>
            <a:chOff x="3685662" y="2962149"/>
            <a:chExt cx="529192" cy="529235"/>
          </a:xfrm>
        </p:grpSpPr>
        <p:sp>
          <p:nvSpPr>
            <p:cNvPr id="92" name="Elipse 91"/>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93" name="CuadroTexto 92"/>
            <p:cNvSpPr txBox="1"/>
            <p:nvPr/>
          </p:nvSpPr>
          <p:spPr>
            <a:xfrm>
              <a:off x="3814008" y="2972089"/>
              <a:ext cx="284123" cy="399107"/>
            </a:xfrm>
            <a:prstGeom prst="rect">
              <a:avLst/>
            </a:prstGeom>
            <a:noFill/>
          </p:spPr>
          <p:txBody>
            <a:bodyPr wrap="none" rtlCol="0">
              <a:spAutoFit/>
            </a:bodyPr>
            <a:lstStyle/>
            <a:p>
              <a:r>
                <a:rPr lang="es-ES" sz="2800" dirty="0"/>
                <a:t>C</a:t>
              </a:r>
            </a:p>
          </p:txBody>
        </p:sp>
      </p:grpSp>
      <p:grpSp>
        <p:nvGrpSpPr>
          <p:cNvPr id="94" name="Agrupar 93"/>
          <p:cNvGrpSpPr/>
          <p:nvPr/>
        </p:nvGrpSpPr>
        <p:grpSpPr>
          <a:xfrm>
            <a:off x="4662472" y="5806872"/>
            <a:ext cx="700549" cy="693814"/>
            <a:chOff x="4528359" y="4347350"/>
            <a:chExt cx="529192" cy="529235"/>
          </a:xfrm>
        </p:grpSpPr>
        <p:sp>
          <p:nvSpPr>
            <p:cNvPr id="95" name="Elipse 94"/>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96" name="CuadroTexto 95"/>
            <p:cNvSpPr txBox="1"/>
            <p:nvPr/>
          </p:nvSpPr>
          <p:spPr>
            <a:xfrm>
              <a:off x="4620568" y="4396724"/>
              <a:ext cx="310611" cy="399107"/>
            </a:xfrm>
            <a:prstGeom prst="rect">
              <a:avLst/>
            </a:prstGeom>
            <a:noFill/>
            <a:ln w="28575" cmpd="sng">
              <a:noFill/>
            </a:ln>
          </p:spPr>
          <p:txBody>
            <a:bodyPr wrap="none" rtlCol="0">
              <a:spAutoFit/>
            </a:bodyPr>
            <a:lstStyle/>
            <a:p>
              <a:r>
                <a:rPr lang="es-ES" sz="2800" dirty="0"/>
                <a:t>G</a:t>
              </a:r>
            </a:p>
          </p:txBody>
        </p:sp>
      </p:grpSp>
      <p:sp>
        <p:nvSpPr>
          <p:cNvPr id="98" name="CuadroTexto 97"/>
          <p:cNvSpPr txBox="1"/>
          <p:nvPr/>
        </p:nvSpPr>
        <p:spPr>
          <a:xfrm>
            <a:off x="3794879" y="3956424"/>
            <a:ext cx="366657" cy="523220"/>
          </a:xfrm>
          <a:prstGeom prst="rect">
            <a:avLst/>
          </a:prstGeom>
          <a:noFill/>
        </p:spPr>
        <p:txBody>
          <a:bodyPr wrap="none" rtlCol="0">
            <a:spAutoFit/>
          </a:bodyPr>
          <a:lstStyle/>
          <a:p>
            <a:r>
              <a:rPr lang="es-ES" sz="2800" dirty="0"/>
              <a:t>3</a:t>
            </a:r>
          </a:p>
        </p:txBody>
      </p:sp>
      <p:sp>
        <p:nvSpPr>
          <p:cNvPr id="99" name="CuadroTexto 98"/>
          <p:cNvSpPr txBox="1"/>
          <p:nvPr/>
        </p:nvSpPr>
        <p:spPr>
          <a:xfrm>
            <a:off x="4619269" y="5073941"/>
            <a:ext cx="366656" cy="523220"/>
          </a:xfrm>
          <a:prstGeom prst="rect">
            <a:avLst/>
          </a:prstGeom>
          <a:noFill/>
        </p:spPr>
        <p:txBody>
          <a:bodyPr wrap="none" rtlCol="0">
            <a:spAutoFit/>
          </a:bodyPr>
          <a:lstStyle/>
          <a:p>
            <a:r>
              <a:rPr lang="es-ES" sz="2800" dirty="0"/>
              <a:t>7</a:t>
            </a:r>
          </a:p>
        </p:txBody>
      </p:sp>
      <p:cxnSp>
        <p:nvCxnSpPr>
          <p:cNvPr id="102" name="Conector recto de flecha 101"/>
          <p:cNvCxnSpPr>
            <a:endCxn id="109" idx="2"/>
          </p:cNvCxnSpPr>
          <p:nvPr/>
        </p:nvCxnSpPr>
        <p:spPr>
          <a:xfrm>
            <a:off x="5321248" y="6117737"/>
            <a:ext cx="1486078" cy="18092"/>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4" name="Conector recto de flecha 103"/>
          <p:cNvCxnSpPr>
            <a:endCxn id="106" idx="2"/>
          </p:cNvCxnSpPr>
          <p:nvPr/>
        </p:nvCxnSpPr>
        <p:spPr>
          <a:xfrm>
            <a:off x="5325490" y="4509440"/>
            <a:ext cx="1455014" cy="17950"/>
          </a:xfrm>
          <a:prstGeom prst="straightConnector1">
            <a:avLst/>
          </a:prstGeom>
          <a:ln w="28575" cmpd="sng">
            <a:solidFill>
              <a:srgbClr val="3C8C93"/>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105" name="Agrupar 104"/>
          <p:cNvGrpSpPr/>
          <p:nvPr/>
        </p:nvGrpSpPr>
        <p:grpSpPr>
          <a:xfrm>
            <a:off x="6780504" y="4180483"/>
            <a:ext cx="700549" cy="693814"/>
            <a:chOff x="3685662" y="2962149"/>
            <a:chExt cx="529192" cy="529235"/>
          </a:xfrm>
        </p:grpSpPr>
        <p:sp>
          <p:nvSpPr>
            <p:cNvPr id="106" name="Elipse 105"/>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107" name="CuadroTexto 106"/>
            <p:cNvSpPr txBox="1"/>
            <p:nvPr/>
          </p:nvSpPr>
          <p:spPr>
            <a:xfrm>
              <a:off x="3814008" y="2972089"/>
              <a:ext cx="306374" cy="399107"/>
            </a:xfrm>
            <a:prstGeom prst="rect">
              <a:avLst/>
            </a:prstGeom>
            <a:noFill/>
          </p:spPr>
          <p:txBody>
            <a:bodyPr wrap="none" rtlCol="0">
              <a:spAutoFit/>
            </a:bodyPr>
            <a:lstStyle/>
            <a:p>
              <a:r>
                <a:rPr lang="es-ES" sz="2800" dirty="0"/>
                <a:t>D</a:t>
              </a:r>
            </a:p>
          </p:txBody>
        </p:sp>
      </p:grpSp>
      <p:grpSp>
        <p:nvGrpSpPr>
          <p:cNvPr id="108" name="Agrupar 107"/>
          <p:cNvGrpSpPr/>
          <p:nvPr/>
        </p:nvGrpSpPr>
        <p:grpSpPr>
          <a:xfrm>
            <a:off x="6807326" y="5788922"/>
            <a:ext cx="700549" cy="693814"/>
            <a:chOff x="4528359" y="4347350"/>
            <a:chExt cx="529192" cy="529235"/>
          </a:xfrm>
        </p:grpSpPr>
        <p:sp>
          <p:nvSpPr>
            <p:cNvPr id="109" name="Elipse 108"/>
            <p:cNvSpPr/>
            <p:nvPr/>
          </p:nvSpPr>
          <p:spPr>
            <a:xfrm>
              <a:off x="4528359" y="4347350"/>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2000"/>
            </a:p>
          </p:txBody>
        </p:sp>
        <p:sp>
          <p:nvSpPr>
            <p:cNvPr id="110" name="CuadroTexto 109"/>
            <p:cNvSpPr txBox="1"/>
            <p:nvPr/>
          </p:nvSpPr>
          <p:spPr>
            <a:xfrm>
              <a:off x="4620568" y="4396724"/>
              <a:ext cx="308492" cy="399107"/>
            </a:xfrm>
            <a:prstGeom prst="rect">
              <a:avLst/>
            </a:prstGeom>
            <a:noFill/>
            <a:ln w="28575" cmpd="sng">
              <a:noFill/>
            </a:ln>
          </p:spPr>
          <p:txBody>
            <a:bodyPr wrap="none" rtlCol="0">
              <a:spAutoFit/>
            </a:bodyPr>
            <a:lstStyle/>
            <a:p>
              <a:r>
                <a:rPr lang="es-ES" sz="2800" dirty="0"/>
                <a:t>H</a:t>
              </a:r>
            </a:p>
          </p:txBody>
        </p:sp>
      </p:grpSp>
      <p:sp>
        <p:nvSpPr>
          <p:cNvPr id="111" name="CuadroTexto 110"/>
          <p:cNvSpPr txBox="1"/>
          <p:nvPr/>
        </p:nvSpPr>
        <p:spPr>
          <a:xfrm>
            <a:off x="5963467" y="6117738"/>
            <a:ext cx="366657" cy="523220"/>
          </a:xfrm>
          <a:prstGeom prst="rect">
            <a:avLst/>
          </a:prstGeom>
          <a:noFill/>
        </p:spPr>
        <p:txBody>
          <a:bodyPr wrap="none" rtlCol="0">
            <a:spAutoFit/>
          </a:bodyPr>
          <a:lstStyle/>
          <a:p>
            <a:r>
              <a:rPr lang="es-ES" sz="2800" dirty="0"/>
              <a:t>2</a:t>
            </a:r>
          </a:p>
        </p:txBody>
      </p:sp>
      <p:sp>
        <p:nvSpPr>
          <p:cNvPr id="112" name="CuadroTexto 111"/>
          <p:cNvSpPr txBox="1"/>
          <p:nvPr/>
        </p:nvSpPr>
        <p:spPr>
          <a:xfrm>
            <a:off x="5939733" y="3938474"/>
            <a:ext cx="366657" cy="523220"/>
          </a:xfrm>
          <a:prstGeom prst="rect">
            <a:avLst/>
          </a:prstGeom>
          <a:noFill/>
        </p:spPr>
        <p:txBody>
          <a:bodyPr wrap="none" rtlCol="0">
            <a:spAutoFit/>
          </a:bodyPr>
          <a:lstStyle/>
          <a:p>
            <a:r>
              <a:rPr lang="es-ES" sz="2800" dirty="0"/>
              <a:t>5</a:t>
            </a:r>
          </a:p>
        </p:txBody>
      </p:sp>
    </p:spTree>
    <p:extLst>
      <p:ext uri="{BB962C8B-B14F-4D97-AF65-F5344CB8AC3E}">
        <p14:creationId xmlns:p14="http://schemas.microsoft.com/office/powerpoint/2010/main" val="3213499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(JAVA)</a:t>
            </a:r>
          </a:p>
        </p:txBody>
      </p:sp>
      <p:graphicFrame>
        <p:nvGraphicFramePr>
          <p:cNvPr id="4" name="Tabla 3"/>
          <p:cNvGraphicFramePr>
            <a:graphicFrameLocks noGrp="1"/>
          </p:cNvGraphicFramePr>
          <p:nvPr>
            <p:extLst>
              <p:ext uri="{D42A27DB-BD31-4B8C-83A1-F6EECF244321}">
                <p14:modId xmlns:p14="http://schemas.microsoft.com/office/powerpoint/2010/main" val="2283420826"/>
              </p:ext>
            </p:extLst>
          </p:nvPr>
        </p:nvGraphicFramePr>
        <p:xfrm>
          <a:off x="21623" y="1242105"/>
          <a:ext cx="4206731" cy="161544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Graph</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ArrayList</a:t>
                      </a:r>
                      <a:r>
                        <a:rPr lang="es-ES" sz="2000" dirty="0"/>
                        <a:t>&lt;</a:t>
                      </a:r>
                      <a:r>
                        <a:rPr lang="es-ES" sz="2000" dirty="0" err="1"/>
                        <a:t>Vertex</a:t>
                      </a:r>
                      <a:r>
                        <a:rPr lang="es-ES" sz="2000" dirty="0"/>
                        <a:t>&gt; </a:t>
                      </a:r>
                      <a:r>
                        <a:rPr lang="es-ES" sz="2000" dirty="0" err="1"/>
                        <a:t>vlist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rgbClr val="7F7F7F"/>
                          </a:solidFill>
                        </a:rPr>
                        <a:t>Graph</a:t>
                      </a:r>
                      <a:r>
                        <a:rPr lang="es-ES" sz="1600" dirty="0">
                          <a:solidFill>
                            <a:srgbClr val="7F7F7F"/>
                          </a:solidFill>
                        </a:rPr>
                        <a:t>()</a:t>
                      </a:r>
                    </a:p>
                    <a:p>
                      <a:r>
                        <a:rPr lang="es-ES" sz="1600" dirty="0" err="1">
                          <a:solidFill>
                            <a:srgbClr val="7F7F7F"/>
                          </a:solidFill>
                        </a:rPr>
                        <a:t>addVertex</a:t>
                      </a:r>
                      <a:r>
                        <a:rPr lang="es-ES" sz="1600" dirty="0">
                          <a:solidFill>
                            <a:srgbClr val="7F7F7F"/>
                          </a:solidFill>
                        </a:rPr>
                        <a:t>(</a:t>
                      </a:r>
                      <a:r>
                        <a:rPr lang="es-ES" sz="1600" dirty="0" err="1">
                          <a:solidFill>
                            <a:srgbClr val="7F7F7F"/>
                          </a:solidFill>
                        </a:rPr>
                        <a:t>name</a:t>
                      </a:r>
                      <a:r>
                        <a:rPr lang="es-ES" sz="1600" dirty="0">
                          <a:solidFill>
                            <a:srgbClr val="7F7F7F"/>
                          </a:solidFill>
                        </a:rPr>
                        <a:t>)</a:t>
                      </a:r>
                    </a:p>
                    <a:p>
                      <a:r>
                        <a:rPr lang="mr-IN" sz="1600" dirty="0">
                          <a:solidFill>
                            <a:srgbClr val="7F7F7F"/>
                          </a:solidFill>
                        </a:rPr>
                        <a:t>…</a:t>
                      </a:r>
                      <a:endParaRPr lang="es-ES" sz="1600" dirty="0">
                        <a:solidFill>
                          <a:srgbClr val="7F7F7F"/>
                        </a:solidFill>
                      </a:endParaRPr>
                    </a:p>
                  </a:txBody>
                  <a:tcPr/>
                </a:tc>
                <a:extLst>
                  <a:ext uri="{0D108BD9-81ED-4DB2-BD59-A6C34878D82A}">
                    <a16:rowId xmlns:a16="http://schemas.microsoft.com/office/drawing/2014/main" val="10002"/>
                  </a:ext>
                </a:extLst>
              </a:tr>
            </a:tbl>
          </a:graphicData>
        </a:graphic>
      </p:graphicFrame>
      <p:graphicFrame>
        <p:nvGraphicFramePr>
          <p:cNvPr id="67" name="Tabla 66"/>
          <p:cNvGraphicFramePr>
            <a:graphicFrameLocks noGrp="1"/>
          </p:cNvGraphicFramePr>
          <p:nvPr>
            <p:extLst>
              <p:ext uri="{D42A27DB-BD31-4B8C-83A1-F6EECF244321}">
                <p14:modId xmlns:p14="http://schemas.microsoft.com/office/powerpoint/2010/main" val="196599651"/>
              </p:ext>
            </p:extLst>
          </p:nvPr>
        </p:nvGraphicFramePr>
        <p:xfrm>
          <a:off x="15488" y="3038893"/>
          <a:ext cx="4206731" cy="146812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Vertex</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String</a:t>
                      </a:r>
                      <a:r>
                        <a:rPr lang="es-ES" sz="2000" dirty="0"/>
                        <a:t> </a:t>
                      </a:r>
                      <a:r>
                        <a:rPr lang="es-ES" sz="2000" dirty="0" err="1"/>
                        <a:t>name</a:t>
                      </a:r>
                      <a:r>
                        <a:rPr lang="es-ES" sz="2000" dirty="0"/>
                        <a:t>;</a:t>
                      </a:r>
                    </a:p>
                    <a:p>
                      <a:r>
                        <a:rPr lang="es-ES" sz="2000" dirty="0"/>
                        <a:t> </a:t>
                      </a:r>
                      <a:r>
                        <a:rPr lang="es-ES" sz="2000" dirty="0" err="1"/>
                        <a:t>public</a:t>
                      </a:r>
                      <a:r>
                        <a:rPr lang="es-ES" sz="2000" dirty="0"/>
                        <a:t> </a:t>
                      </a:r>
                      <a:r>
                        <a:rPr lang="es-ES" sz="2000" dirty="0" err="1"/>
                        <a:t>ArrayList</a:t>
                      </a:r>
                      <a:r>
                        <a:rPr lang="es-ES" sz="2000" dirty="0"/>
                        <a:t>&lt;</a:t>
                      </a:r>
                      <a:r>
                        <a:rPr lang="es-ES" sz="2000" dirty="0" err="1"/>
                        <a:t>Edge</a:t>
                      </a:r>
                      <a:r>
                        <a:rPr lang="es-ES" sz="2000" dirty="0"/>
                        <a:t>&gt; </a:t>
                      </a:r>
                      <a:r>
                        <a:rPr lang="es-ES" sz="2000" dirty="0" err="1"/>
                        <a:t>adjlist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chemeClr val="tx1">
                              <a:lumMod val="50000"/>
                              <a:lumOff val="50000"/>
                            </a:schemeClr>
                          </a:solidFill>
                        </a:rPr>
                        <a:t>public</a:t>
                      </a:r>
                      <a:r>
                        <a:rPr lang="es-ES" sz="1600" dirty="0">
                          <a:solidFill>
                            <a:schemeClr val="tx1">
                              <a:lumMod val="50000"/>
                              <a:lumOff val="50000"/>
                            </a:schemeClr>
                          </a:solidFill>
                        </a:rPr>
                        <a:t> </a:t>
                      </a:r>
                      <a:r>
                        <a:rPr lang="es-ES" sz="1600" dirty="0" err="1">
                          <a:solidFill>
                            <a:schemeClr val="tx1">
                              <a:lumMod val="50000"/>
                              <a:lumOff val="50000"/>
                            </a:schemeClr>
                          </a:solidFill>
                        </a:rPr>
                        <a:t>Vertex</a:t>
                      </a:r>
                      <a:r>
                        <a:rPr lang="es-ES" sz="1600" dirty="0">
                          <a:solidFill>
                            <a:schemeClr val="tx1">
                              <a:lumMod val="50000"/>
                              <a:lumOff val="50000"/>
                            </a:schemeClr>
                          </a:solidFill>
                        </a:rPr>
                        <a:t>(</a:t>
                      </a:r>
                      <a:r>
                        <a:rPr lang="es-ES" sz="1600" dirty="0" err="1">
                          <a:solidFill>
                            <a:schemeClr val="tx1">
                              <a:lumMod val="50000"/>
                              <a:lumOff val="50000"/>
                            </a:schemeClr>
                          </a:solidFill>
                        </a:rPr>
                        <a:t>String</a:t>
                      </a:r>
                      <a:r>
                        <a:rPr lang="es-ES" sz="1600" dirty="0">
                          <a:solidFill>
                            <a:schemeClr val="tx1">
                              <a:lumMod val="50000"/>
                              <a:lumOff val="50000"/>
                            </a:schemeClr>
                          </a:solidFill>
                        </a:rPr>
                        <a:t> _</a:t>
                      </a:r>
                      <a:r>
                        <a:rPr lang="es-ES" sz="1600" dirty="0" err="1">
                          <a:solidFill>
                            <a:schemeClr val="tx1">
                              <a:lumMod val="50000"/>
                              <a:lumOff val="50000"/>
                            </a:schemeClr>
                          </a:solidFill>
                        </a:rPr>
                        <a:t>name</a:t>
                      </a:r>
                      <a:r>
                        <a:rPr lang="es-ES" sz="1600" dirty="0">
                          <a:solidFill>
                            <a:schemeClr val="tx1">
                              <a:lumMod val="50000"/>
                              <a:lumOff val="50000"/>
                            </a:schemeClr>
                          </a:solidFill>
                        </a:rPr>
                        <a:t>)</a:t>
                      </a:r>
                    </a:p>
                  </a:txBody>
                  <a:tcPr/>
                </a:tc>
                <a:extLst>
                  <a:ext uri="{0D108BD9-81ED-4DB2-BD59-A6C34878D82A}">
                    <a16:rowId xmlns:a16="http://schemas.microsoft.com/office/drawing/2014/main" val="10002"/>
                  </a:ext>
                </a:extLst>
              </a:tr>
            </a:tbl>
          </a:graphicData>
        </a:graphic>
      </p:graphicFrame>
      <p:graphicFrame>
        <p:nvGraphicFramePr>
          <p:cNvPr id="68" name="Tabla 67"/>
          <p:cNvGraphicFramePr>
            <a:graphicFrameLocks noGrp="1"/>
          </p:cNvGraphicFramePr>
          <p:nvPr>
            <p:extLst>
              <p:ext uri="{D42A27DB-BD31-4B8C-83A1-F6EECF244321}">
                <p14:modId xmlns:p14="http://schemas.microsoft.com/office/powerpoint/2010/main" val="568467469"/>
              </p:ext>
            </p:extLst>
          </p:nvPr>
        </p:nvGraphicFramePr>
        <p:xfrm>
          <a:off x="0" y="4775684"/>
          <a:ext cx="4670318" cy="1493520"/>
        </p:xfrm>
        <a:graphic>
          <a:graphicData uri="http://schemas.openxmlformats.org/drawingml/2006/table">
            <a:tbl>
              <a:tblPr firstRow="1" bandRow="1">
                <a:tableStyleId>{5C22544A-7EE6-4342-B048-85BDC9FD1C3A}</a:tableStyleId>
              </a:tblPr>
              <a:tblGrid>
                <a:gridCol w="4670318">
                  <a:extLst>
                    <a:ext uri="{9D8B030D-6E8A-4147-A177-3AD203B41FA5}">
                      <a16:colId xmlns:a16="http://schemas.microsoft.com/office/drawing/2014/main" val="20000"/>
                    </a:ext>
                  </a:extLst>
                </a:gridCol>
              </a:tblGrid>
              <a:tr h="370840">
                <a:tc>
                  <a:txBody>
                    <a:bodyPr/>
                    <a:lstStyle/>
                    <a:p>
                      <a:r>
                        <a:rPr lang="es-ES" sz="2000" dirty="0" err="1"/>
                        <a:t>Edge</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Vertex</a:t>
                      </a:r>
                      <a:r>
                        <a:rPr lang="es-ES" sz="2000" dirty="0"/>
                        <a:t> </a:t>
                      </a:r>
                      <a:r>
                        <a:rPr lang="es-ES" sz="2000" dirty="0" err="1"/>
                        <a:t>from</a:t>
                      </a:r>
                      <a:r>
                        <a:rPr lang="es-ES" sz="2000" dirty="0"/>
                        <a:t>, </a:t>
                      </a:r>
                      <a:r>
                        <a:rPr lang="es-ES" sz="2000" dirty="0" err="1"/>
                        <a:t>to</a:t>
                      </a:r>
                      <a:r>
                        <a:rPr lang="es-ES" sz="2000" dirty="0"/>
                        <a:t>;</a:t>
                      </a:r>
                    </a:p>
                    <a:p>
                      <a:r>
                        <a:rPr lang="es-ES" sz="2000" dirty="0"/>
                        <a:t> </a:t>
                      </a:r>
                      <a:r>
                        <a:rPr lang="es-ES" sz="2000" dirty="0" err="1"/>
                        <a:t>public</a:t>
                      </a:r>
                      <a:r>
                        <a:rPr lang="es-ES" sz="2000" dirty="0"/>
                        <a:t> </a:t>
                      </a:r>
                      <a:r>
                        <a:rPr lang="es-ES" sz="2000" dirty="0" err="1"/>
                        <a:t>int</a:t>
                      </a:r>
                      <a:r>
                        <a:rPr lang="es-ES" sz="2000" dirty="0"/>
                        <a:t> </a:t>
                      </a:r>
                      <a:r>
                        <a:rPr lang="es-ES" sz="2000" dirty="0" err="1"/>
                        <a:t>weight</a:t>
                      </a:r>
                      <a:r>
                        <a:rPr lang="es-ES" sz="2000" dirty="0"/>
                        <a:t>;</a:t>
                      </a:r>
                    </a:p>
                  </a:txBody>
                  <a:tcPr/>
                </a:tc>
                <a:extLst>
                  <a:ext uri="{0D108BD9-81ED-4DB2-BD59-A6C34878D82A}">
                    <a16:rowId xmlns:a16="http://schemas.microsoft.com/office/drawing/2014/main" val="10001"/>
                  </a:ext>
                </a:extLst>
              </a:tr>
              <a:tr h="370840">
                <a:tc>
                  <a:txBody>
                    <a:bodyPr/>
                    <a:lstStyle/>
                    <a:p>
                      <a:r>
                        <a:rPr lang="es-ES" sz="2000" dirty="0"/>
                        <a:t> </a:t>
                      </a:r>
                      <a:r>
                        <a:rPr lang="es-ES" sz="1600" dirty="0" err="1">
                          <a:solidFill>
                            <a:srgbClr val="7F7F7F"/>
                          </a:solidFill>
                        </a:rPr>
                        <a:t>public</a:t>
                      </a:r>
                      <a:r>
                        <a:rPr lang="es-ES" sz="1600" dirty="0">
                          <a:solidFill>
                            <a:srgbClr val="7F7F7F"/>
                          </a:solidFill>
                        </a:rPr>
                        <a:t> </a:t>
                      </a:r>
                      <a:r>
                        <a:rPr lang="es-ES" sz="1600" dirty="0" err="1">
                          <a:solidFill>
                            <a:srgbClr val="7F7F7F"/>
                          </a:solidFill>
                        </a:rPr>
                        <a:t>Edge</a:t>
                      </a:r>
                      <a:r>
                        <a:rPr lang="es-ES" sz="1600" dirty="0">
                          <a:solidFill>
                            <a:srgbClr val="7F7F7F"/>
                          </a:solidFill>
                        </a:rPr>
                        <a:t>(</a:t>
                      </a:r>
                      <a:r>
                        <a:rPr lang="es-ES" sz="1600" dirty="0" err="1">
                          <a:solidFill>
                            <a:srgbClr val="7F7F7F"/>
                          </a:solidFill>
                        </a:rPr>
                        <a:t>Vertex</a:t>
                      </a:r>
                      <a:r>
                        <a:rPr lang="es-ES" sz="1600" dirty="0">
                          <a:solidFill>
                            <a:srgbClr val="7F7F7F"/>
                          </a:solidFill>
                        </a:rPr>
                        <a:t> _</a:t>
                      </a:r>
                      <a:r>
                        <a:rPr lang="es-ES" sz="1600" dirty="0" err="1">
                          <a:solidFill>
                            <a:srgbClr val="7F7F7F"/>
                          </a:solidFill>
                        </a:rPr>
                        <a:t>from</a:t>
                      </a:r>
                      <a:r>
                        <a:rPr lang="es-ES" sz="1600" dirty="0">
                          <a:solidFill>
                            <a:srgbClr val="7F7F7F"/>
                          </a:solidFill>
                        </a:rPr>
                        <a:t>, </a:t>
                      </a:r>
                      <a:r>
                        <a:rPr lang="es-ES" sz="1600" dirty="0" err="1">
                          <a:solidFill>
                            <a:srgbClr val="7F7F7F"/>
                          </a:solidFill>
                        </a:rPr>
                        <a:t>Vertex</a:t>
                      </a:r>
                      <a:r>
                        <a:rPr lang="es-ES" sz="1600" dirty="0">
                          <a:solidFill>
                            <a:srgbClr val="7F7F7F"/>
                          </a:solidFill>
                        </a:rPr>
                        <a:t> _</a:t>
                      </a:r>
                      <a:r>
                        <a:rPr lang="es-ES" sz="1600" dirty="0" err="1">
                          <a:solidFill>
                            <a:srgbClr val="7F7F7F"/>
                          </a:solidFill>
                        </a:rPr>
                        <a:t>to</a:t>
                      </a:r>
                      <a:r>
                        <a:rPr lang="es-ES" sz="1600" dirty="0">
                          <a:solidFill>
                            <a:srgbClr val="7F7F7F"/>
                          </a:solidFill>
                        </a:rPr>
                        <a:t>, </a:t>
                      </a:r>
                      <a:r>
                        <a:rPr lang="es-ES" sz="1600" dirty="0" err="1">
                          <a:solidFill>
                            <a:srgbClr val="7F7F7F"/>
                          </a:solidFill>
                        </a:rPr>
                        <a:t>int</a:t>
                      </a:r>
                      <a:r>
                        <a:rPr lang="es-ES" sz="1600" dirty="0">
                          <a:solidFill>
                            <a:srgbClr val="7F7F7F"/>
                          </a:solidFill>
                        </a:rPr>
                        <a:t> _</a:t>
                      </a:r>
                      <a:r>
                        <a:rPr lang="es-ES" sz="1600" dirty="0" err="1">
                          <a:solidFill>
                            <a:srgbClr val="7F7F7F"/>
                          </a:solidFill>
                        </a:rPr>
                        <a:t>weight</a:t>
                      </a:r>
                      <a:r>
                        <a:rPr lang="es-ES" sz="1600" dirty="0">
                          <a:solidFill>
                            <a:srgbClr val="7F7F7F"/>
                          </a:solidFill>
                        </a:rPr>
                        <a: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87299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(JAVA)</a:t>
            </a:r>
          </a:p>
        </p:txBody>
      </p:sp>
      <p:graphicFrame>
        <p:nvGraphicFramePr>
          <p:cNvPr id="4" name="Tabla 3"/>
          <p:cNvGraphicFramePr>
            <a:graphicFrameLocks noGrp="1"/>
          </p:cNvGraphicFramePr>
          <p:nvPr>
            <p:extLst>
              <p:ext uri="{D42A27DB-BD31-4B8C-83A1-F6EECF244321}">
                <p14:modId xmlns:p14="http://schemas.microsoft.com/office/powerpoint/2010/main" val="3592143767"/>
              </p:ext>
            </p:extLst>
          </p:nvPr>
        </p:nvGraphicFramePr>
        <p:xfrm>
          <a:off x="21623" y="1242105"/>
          <a:ext cx="4206731" cy="161544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Graph</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ArrayList</a:t>
                      </a:r>
                      <a:r>
                        <a:rPr lang="es-ES" sz="2000" dirty="0"/>
                        <a:t>&lt;</a:t>
                      </a:r>
                      <a:r>
                        <a:rPr lang="es-ES" sz="2000" dirty="0" err="1"/>
                        <a:t>Vertex</a:t>
                      </a:r>
                      <a:r>
                        <a:rPr lang="es-ES" sz="2000" dirty="0"/>
                        <a:t>&gt; </a:t>
                      </a:r>
                      <a:r>
                        <a:rPr lang="es-ES" sz="2000" dirty="0" err="1"/>
                        <a:t>vlist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rgbClr val="7F7F7F"/>
                          </a:solidFill>
                        </a:rPr>
                        <a:t>Graph</a:t>
                      </a:r>
                      <a:r>
                        <a:rPr lang="es-ES" sz="1600" dirty="0">
                          <a:solidFill>
                            <a:srgbClr val="7F7F7F"/>
                          </a:solidFill>
                        </a:rPr>
                        <a:t>()</a:t>
                      </a:r>
                    </a:p>
                    <a:p>
                      <a:r>
                        <a:rPr lang="es-ES" sz="1600" dirty="0" err="1">
                          <a:solidFill>
                            <a:srgbClr val="7F7F7F"/>
                          </a:solidFill>
                        </a:rPr>
                        <a:t>addVertex</a:t>
                      </a:r>
                      <a:r>
                        <a:rPr lang="es-ES" sz="1600" dirty="0">
                          <a:solidFill>
                            <a:srgbClr val="7F7F7F"/>
                          </a:solidFill>
                        </a:rPr>
                        <a:t>(</a:t>
                      </a:r>
                      <a:r>
                        <a:rPr lang="es-ES" sz="1600" dirty="0" err="1">
                          <a:solidFill>
                            <a:srgbClr val="7F7F7F"/>
                          </a:solidFill>
                        </a:rPr>
                        <a:t>name</a:t>
                      </a:r>
                      <a:r>
                        <a:rPr lang="es-ES" sz="1600" dirty="0">
                          <a:solidFill>
                            <a:srgbClr val="7F7F7F"/>
                          </a:solidFill>
                        </a:rPr>
                        <a:t>)</a:t>
                      </a:r>
                    </a:p>
                    <a:p>
                      <a:r>
                        <a:rPr lang="mr-IN" sz="1600" dirty="0">
                          <a:solidFill>
                            <a:srgbClr val="7F7F7F"/>
                          </a:solidFill>
                        </a:rPr>
                        <a:t>…</a:t>
                      </a:r>
                      <a:endParaRPr lang="es-ES" sz="1600" dirty="0">
                        <a:solidFill>
                          <a:srgbClr val="7F7F7F"/>
                        </a:solidFill>
                      </a:endParaRPr>
                    </a:p>
                  </a:txBody>
                  <a:tcPr/>
                </a:tc>
                <a:extLst>
                  <a:ext uri="{0D108BD9-81ED-4DB2-BD59-A6C34878D82A}">
                    <a16:rowId xmlns:a16="http://schemas.microsoft.com/office/drawing/2014/main" val="10002"/>
                  </a:ext>
                </a:extLst>
              </a:tr>
            </a:tbl>
          </a:graphicData>
        </a:graphic>
      </p:graphicFrame>
      <p:graphicFrame>
        <p:nvGraphicFramePr>
          <p:cNvPr id="67" name="Tabla 66"/>
          <p:cNvGraphicFramePr>
            <a:graphicFrameLocks noGrp="1"/>
          </p:cNvGraphicFramePr>
          <p:nvPr>
            <p:extLst>
              <p:ext uri="{D42A27DB-BD31-4B8C-83A1-F6EECF244321}">
                <p14:modId xmlns:p14="http://schemas.microsoft.com/office/powerpoint/2010/main" val="977748563"/>
              </p:ext>
            </p:extLst>
          </p:nvPr>
        </p:nvGraphicFramePr>
        <p:xfrm>
          <a:off x="15488" y="3038893"/>
          <a:ext cx="4206731" cy="146812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Vertex</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String</a:t>
                      </a:r>
                      <a:r>
                        <a:rPr lang="es-ES" sz="2000" dirty="0"/>
                        <a:t> </a:t>
                      </a:r>
                      <a:r>
                        <a:rPr lang="es-ES" sz="2000" dirty="0" err="1"/>
                        <a:t>name</a:t>
                      </a:r>
                      <a:r>
                        <a:rPr lang="es-ES" sz="2000" dirty="0"/>
                        <a:t>;</a:t>
                      </a:r>
                    </a:p>
                    <a:p>
                      <a:r>
                        <a:rPr lang="es-ES" sz="2000" dirty="0"/>
                        <a:t> </a:t>
                      </a:r>
                      <a:r>
                        <a:rPr lang="es-ES" sz="2000" dirty="0" err="1"/>
                        <a:t>public</a:t>
                      </a:r>
                      <a:r>
                        <a:rPr lang="es-ES" sz="2000" dirty="0"/>
                        <a:t> </a:t>
                      </a:r>
                      <a:r>
                        <a:rPr lang="es-ES" sz="2000" dirty="0" err="1"/>
                        <a:t>ArrayList</a:t>
                      </a:r>
                      <a:r>
                        <a:rPr lang="es-ES" sz="2000" dirty="0"/>
                        <a:t>&lt;</a:t>
                      </a:r>
                      <a:r>
                        <a:rPr lang="es-ES" sz="2000" dirty="0" err="1"/>
                        <a:t>Edge</a:t>
                      </a:r>
                      <a:r>
                        <a:rPr lang="es-ES" sz="2000" dirty="0"/>
                        <a:t>&gt; </a:t>
                      </a:r>
                      <a:r>
                        <a:rPr lang="es-ES" sz="2000" dirty="0" err="1"/>
                        <a:t>adjlist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chemeClr val="tx1">
                              <a:lumMod val="50000"/>
                              <a:lumOff val="50000"/>
                            </a:schemeClr>
                          </a:solidFill>
                        </a:rPr>
                        <a:t>public</a:t>
                      </a:r>
                      <a:r>
                        <a:rPr lang="es-ES" sz="1600" dirty="0">
                          <a:solidFill>
                            <a:schemeClr val="tx1">
                              <a:lumMod val="50000"/>
                              <a:lumOff val="50000"/>
                            </a:schemeClr>
                          </a:solidFill>
                        </a:rPr>
                        <a:t> </a:t>
                      </a:r>
                      <a:r>
                        <a:rPr lang="es-ES" sz="1600" dirty="0" err="1">
                          <a:solidFill>
                            <a:schemeClr val="tx1">
                              <a:lumMod val="50000"/>
                              <a:lumOff val="50000"/>
                            </a:schemeClr>
                          </a:solidFill>
                        </a:rPr>
                        <a:t>Vertex</a:t>
                      </a:r>
                      <a:r>
                        <a:rPr lang="es-ES" sz="1600" dirty="0">
                          <a:solidFill>
                            <a:schemeClr val="tx1">
                              <a:lumMod val="50000"/>
                              <a:lumOff val="50000"/>
                            </a:schemeClr>
                          </a:solidFill>
                        </a:rPr>
                        <a:t>(</a:t>
                      </a:r>
                      <a:r>
                        <a:rPr lang="es-ES" sz="1600" dirty="0" err="1">
                          <a:solidFill>
                            <a:schemeClr val="tx1">
                              <a:lumMod val="50000"/>
                              <a:lumOff val="50000"/>
                            </a:schemeClr>
                          </a:solidFill>
                        </a:rPr>
                        <a:t>String</a:t>
                      </a:r>
                      <a:r>
                        <a:rPr lang="es-ES" sz="1600" dirty="0">
                          <a:solidFill>
                            <a:schemeClr val="tx1">
                              <a:lumMod val="50000"/>
                              <a:lumOff val="50000"/>
                            </a:schemeClr>
                          </a:solidFill>
                        </a:rPr>
                        <a:t> _</a:t>
                      </a:r>
                      <a:r>
                        <a:rPr lang="es-ES" sz="1600" dirty="0" err="1">
                          <a:solidFill>
                            <a:schemeClr val="tx1">
                              <a:lumMod val="50000"/>
                              <a:lumOff val="50000"/>
                            </a:schemeClr>
                          </a:solidFill>
                        </a:rPr>
                        <a:t>name</a:t>
                      </a:r>
                      <a:r>
                        <a:rPr lang="es-ES" sz="1600" dirty="0">
                          <a:solidFill>
                            <a:schemeClr val="tx1">
                              <a:lumMod val="50000"/>
                              <a:lumOff val="50000"/>
                            </a:schemeClr>
                          </a:solidFill>
                        </a:rPr>
                        <a:t>)</a:t>
                      </a:r>
                    </a:p>
                  </a:txBody>
                  <a:tcPr/>
                </a:tc>
                <a:extLst>
                  <a:ext uri="{0D108BD9-81ED-4DB2-BD59-A6C34878D82A}">
                    <a16:rowId xmlns:a16="http://schemas.microsoft.com/office/drawing/2014/main" val="10002"/>
                  </a:ext>
                </a:extLst>
              </a:tr>
            </a:tbl>
          </a:graphicData>
        </a:graphic>
      </p:graphicFrame>
      <p:graphicFrame>
        <p:nvGraphicFramePr>
          <p:cNvPr id="68" name="Tabla 67"/>
          <p:cNvGraphicFramePr>
            <a:graphicFrameLocks noGrp="1"/>
          </p:cNvGraphicFramePr>
          <p:nvPr>
            <p:extLst>
              <p:ext uri="{D42A27DB-BD31-4B8C-83A1-F6EECF244321}">
                <p14:modId xmlns:p14="http://schemas.microsoft.com/office/powerpoint/2010/main" val="3989769252"/>
              </p:ext>
            </p:extLst>
          </p:nvPr>
        </p:nvGraphicFramePr>
        <p:xfrm>
          <a:off x="0" y="4775684"/>
          <a:ext cx="4670318" cy="1493520"/>
        </p:xfrm>
        <a:graphic>
          <a:graphicData uri="http://schemas.openxmlformats.org/drawingml/2006/table">
            <a:tbl>
              <a:tblPr firstRow="1" bandRow="1">
                <a:tableStyleId>{5C22544A-7EE6-4342-B048-85BDC9FD1C3A}</a:tableStyleId>
              </a:tblPr>
              <a:tblGrid>
                <a:gridCol w="4670318">
                  <a:extLst>
                    <a:ext uri="{9D8B030D-6E8A-4147-A177-3AD203B41FA5}">
                      <a16:colId xmlns:a16="http://schemas.microsoft.com/office/drawing/2014/main" val="20000"/>
                    </a:ext>
                  </a:extLst>
                </a:gridCol>
              </a:tblGrid>
              <a:tr h="370840">
                <a:tc>
                  <a:txBody>
                    <a:bodyPr/>
                    <a:lstStyle/>
                    <a:p>
                      <a:r>
                        <a:rPr lang="es-ES" sz="2000" dirty="0" err="1"/>
                        <a:t>Edge</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Vertex</a:t>
                      </a:r>
                      <a:r>
                        <a:rPr lang="es-ES" sz="2000" dirty="0"/>
                        <a:t> </a:t>
                      </a:r>
                      <a:r>
                        <a:rPr lang="es-ES" sz="2000" dirty="0" err="1"/>
                        <a:t>from</a:t>
                      </a:r>
                      <a:r>
                        <a:rPr lang="es-ES" sz="2000" dirty="0"/>
                        <a:t>, </a:t>
                      </a:r>
                      <a:r>
                        <a:rPr lang="es-ES" sz="2000" dirty="0" err="1"/>
                        <a:t>to</a:t>
                      </a:r>
                      <a:r>
                        <a:rPr lang="es-ES" sz="2000" dirty="0"/>
                        <a:t>;</a:t>
                      </a:r>
                    </a:p>
                    <a:p>
                      <a:r>
                        <a:rPr lang="es-ES" sz="2000" dirty="0"/>
                        <a:t> </a:t>
                      </a:r>
                      <a:r>
                        <a:rPr lang="es-ES" sz="2000" dirty="0" err="1"/>
                        <a:t>public</a:t>
                      </a:r>
                      <a:r>
                        <a:rPr lang="es-ES" sz="2000" dirty="0"/>
                        <a:t> </a:t>
                      </a:r>
                      <a:r>
                        <a:rPr lang="es-ES" sz="2000" dirty="0" err="1"/>
                        <a:t>int</a:t>
                      </a:r>
                      <a:r>
                        <a:rPr lang="es-ES" sz="2000" dirty="0"/>
                        <a:t> </a:t>
                      </a:r>
                      <a:r>
                        <a:rPr lang="es-ES" sz="2000" dirty="0" err="1"/>
                        <a:t>weight</a:t>
                      </a:r>
                      <a:r>
                        <a:rPr lang="es-ES" sz="2000" dirty="0"/>
                        <a:t>;</a:t>
                      </a:r>
                    </a:p>
                  </a:txBody>
                  <a:tcPr/>
                </a:tc>
                <a:extLst>
                  <a:ext uri="{0D108BD9-81ED-4DB2-BD59-A6C34878D82A}">
                    <a16:rowId xmlns:a16="http://schemas.microsoft.com/office/drawing/2014/main" val="10001"/>
                  </a:ext>
                </a:extLst>
              </a:tr>
              <a:tr h="370840">
                <a:tc>
                  <a:txBody>
                    <a:bodyPr/>
                    <a:lstStyle/>
                    <a:p>
                      <a:r>
                        <a:rPr lang="es-ES" sz="2000" dirty="0"/>
                        <a:t> </a:t>
                      </a:r>
                      <a:r>
                        <a:rPr lang="es-ES" sz="1600" dirty="0" err="1">
                          <a:solidFill>
                            <a:srgbClr val="7F7F7F"/>
                          </a:solidFill>
                        </a:rPr>
                        <a:t>public</a:t>
                      </a:r>
                      <a:r>
                        <a:rPr lang="es-ES" sz="1600" dirty="0">
                          <a:solidFill>
                            <a:srgbClr val="7F7F7F"/>
                          </a:solidFill>
                        </a:rPr>
                        <a:t> </a:t>
                      </a:r>
                      <a:r>
                        <a:rPr lang="es-ES" sz="1600" dirty="0" err="1">
                          <a:solidFill>
                            <a:srgbClr val="7F7F7F"/>
                          </a:solidFill>
                        </a:rPr>
                        <a:t>Edge</a:t>
                      </a:r>
                      <a:r>
                        <a:rPr lang="es-ES" sz="1600" dirty="0">
                          <a:solidFill>
                            <a:srgbClr val="7F7F7F"/>
                          </a:solidFill>
                        </a:rPr>
                        <a:t>(</a:t>
                      </a:r>
                      <a:r>
                        <a:rPr lang="es-ES" sz="1600" dirty="0" err="1">
                          <a:solidFill>
                            <a:srgbClr val="7F7F7F"/>
                          </a:solidFill>
                        </a:rPr>
                        <a:t>Vertex</a:t>
                      </a:r>
                      <a:r>
                        <a:rPr lang="es-ES" sz="1600" dirty="0">
                          <a:solidFill>
                            <a:srgbClr val="7F7F7F"/>
                          </a:solidFill>
                        </a:rPr>
                        <a:t> _</a:t>
                      </a:r>
                      <a:r>
                        <a:rPr lang="es-ES" sz="1600" dirty="0" err="1">
                          <a:solidFill>
                            <a:srgbClr val="7F7F7F"/>
                          </a:solidFill>
                        </a:rPr>
                        <a:t>from</a:t>
                      </a:r>
                      <a:r>
                        <a:rPr lang="es-ES" sz="1600" dirty="0">
                          <a:solidFill>
                            <a:srgbClr val="7F7F7F"/>
                          </a:solidFill>
                        </a:rPr>
                        <a:t>, </a:t>
                      </a:r>
                      <a:r>
                        <a:rPr lang="es-ES" sz="1600" dirty="0" err="1">
                          <a:solidFill>
                            <a:srgbClr val="7F7F7F"/>
                          </a:solidFill>
                        </a:rPr>
                        <a:t>Vertex</a:t>
                      </a:r>
                      <a:r>
                        <a:rPr lang="es-ES" sz="1600" dirty="0">
                          <a:solidFill>
                            <a:srgbClr val="7F7F7F"/>
                          </a:solidFill>
                        </a:rPr>
                        <a:t> _</a:t>
                      </a:r>
                      <a:r>
                        <a:rPr lang="es-ES" sz="1600" dirty="0" err="1">
                          <a:solidFill>
                            <a:srgbClr val="7F7F7F"/>
                          </a:solidFill>
                        </a:rPr>
                        <a:t>to</a:t>
                      </a:r>
                      <a:r>
                        <a:rPr lang="es-ES" sz="1600" dirty="0">
                          <a:solidFill>
                            <a:srgbClr val="7F7F7F"/>
                          </a:solidFill>
                        </a:rPr>
                        <a:t>, </a:t>
                      </a:r>
                      <a:r>
                        <a:rPr lang="es-ES" sz="1600" dirty="0" err="1">
                          <a:solidFill>
                            <a:srgbClr val="7F7F7F"/>
                          </a:solidFill>
                        </a:rPr>
                        <a:t>int</a:t>
                      </a:r>
                      <a:r>
                        <a:rPr lang="es-ES" sz="1600" dirty="0">
                          <a:solidFill>
                            <a:srgbClr val="7F7F7F"/>
                          </a:solidFill>
                        </a:rPr>
                        <a:t> _</a:t>
                      </a:r>
                      <a:r>
                        <a:rPr lang="es-ES" sz="1600" dirty="0" err="1">
                          <a:solidFill>
                            <a:srgbClr val="7F7F7F"/>
                          </a:solidFill>
                        </a:rPr>
                        <a:t>weight</a:t>
                      </a:r>
                      <a:r>
                        <a:rPr lang="es-ES" sz="1600" dirty="0">
                          <a:solidFill>
                            <a:srgbClr val="7F7F7F"/>
                          </a:solidFill>
                        </a:rPr>
                        <a:t>)</a:t>
                      </a:r>
                    </a:p>
                  </a:txBody>
                  <a:tcPr/>
                </a:tc>
                <a:extLst>
                  <a:ext uri="{0D108BD9-81ED-4DB2-BD59-A6C34878D82A}">
                    <a16:rowId xmlns:a16="http://schemas.microsoft.com/office/drawing/2014/main" val="10002"/>
                  </a:ext>
                </a:extLst>
              </a:tr>
            </a:tbl>
          </a:graphicData>
        </a:graphic>
      </p:graphicFrame>
      <p:grpSp>
        <p:nvGrpSpPr>
          <p:cNvPr id="8" name="Agrupar 7"/>
          <p:cNvGrpSpPr/>
          <p:nvPr/>
        </p:nvGrpSpPr>
        <p:grpSpPr>
          <a:xfrm>
            <a:off x="5647704" y="0"/>
            <a:ext cx="1637567" cy="1273285"/>
            <a:chOff x="932675" y="1072403"/>
            <a:chExt cx="3088940" cy="2124498"/>
          </a:xfrm>
        </p:grpSpPr>
        <p:cxnSp>
          <p:nvCxnSpPr>
            <p:cNvPr id="9" name="Conector recto de flecha 8"/>
            <p:cNvCxnSpPr>
              <a:stCxn id="29" idx="6"/>
              <a:endCxn id="26"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7" idx="4"/>
              <a:endCxn id="25"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3" idx="4"/>
              <a:endCxn id="30"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3" idx="6"/>
              <a:endCxn id="27"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9" name="Elipse 28"/>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30" name="CuadroTexto 29"/>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7" name="Elipse 2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5" name="Elipse 24"/>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3" name="Elipse 22"/>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spTree>
    <p:extLst>
      <p:ext uri="{BB962C8B-B14F-4D97-AF65-F5344CB8AC3E}">
        <p14:creationId xmlns:p14="http://schemas.microsoft.com/office/powerpoint/2010/main" val="3909955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(JAVA)</a:t>
            </a:r>
          </a:p>
        </p:txBody>
      </p:sp>
      <p:graphicFrame>
        <p:nvGraphicFramePr>
          <p:cNvPr id="4" name="Tabla 3"/>
          <p:cNvGraphicFramePr>
            <a:graphicFrameLocks noGrp="1"/>
          </p:cNvGraphicFramePr>
          <p:nvPr>
            <p:extLst>
              <p:ext uri="{D42A27DB-BD31-4B8C-83A1-F6EECF244321}">
                <p14:modId xmlns:p14="http://schemas.microsoft.com/office/powerpoint/2010/main" val="3684549198"/>
              </p:ext>
            </p:extLst>
          </p:nvPr>
        </p:nvGraphicFramePr>
        <p:xfrm>
          <a:off x="21623" y="1242105"/>
          <a:ext cx="4206731" cy="161544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Graph</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ArrayList</a:t>
                      </a:r>
                      <a:r>
                        <a:rPr lang="es-ES" sz="2000" dirty="0"/>
                        <a:t>&lt;</a:t>
                      </a:r>
                      <a:r>
                        <a:rPr lang="es-ES" sz="2000" dirty="0" err="1"/>
                        <a:t>Vertex</a:t>
                      </a:r>
                      <a:r>
                        <a:rPr lang="es-ES" sz="2000" dirty="0"/>
                        <a:t>&gt; </a:t>
                      </a:r>
                      <a:r>
                        <a:rPr lang="es-ES" sz="2000" dirty="0" err="1"/>
                        <a:t>vlist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rgbClr val="7F7F7F"/>
                          </a:solidFill>
                        </a:rPr>
                        <a:t>Graph</a:t>
                      </a:r>
                      <a:r>
                        <a:rPr lang="es-ES" sz="1600" dirty="0">
                          <a:solidFill>
                            <a:srgbClr val="7F7F7F"/>
                          </a:solidFill>
                        </a:rPr>
                        <a:t>()</a:t>
                      </a:r>
                    </a:p>
                    <a:p>
                      <a:r>
                        <a:rPr lang="es-ES" sz="1600" dirty="0" err="1">
                          <a:solidFill>
                            <a:srgbClr val="7F7F7F"/>
                          </a:solidFill>
                        </a:rPr>
                        <a:t>addVertex</a:t>
                      </a:r>
                      <a:r>
                        <a:rPr lang="es-ES" sz="1600" dirty="0">
                          <a:solidFill>
                            <a:srgbClr val="7F7F7F"/>
                          </a:solidFill>
                        </a:rPr>
                        <a:t>(</a:t>
                      </a:r>
                      <a:r>
                        <a:rPr lang="es-ES" sz="1600" dirty="0" err="1">
                          <a:solidFill>
                            <a:srgbClr val="7F7F7F"/>
                          </a:solidFill>
                        </a:rPr>
                        <a:t>name</a:t>
                      </a:r>
                      <a:r>
                        <a:rPr lang="es-ES" sz="1600" dirty="0">
                          <a:solidFill>
                            <a:srgbClr val="7F7F7F"/>
                          </a:solidFill>
                        </a:rPr>
                        <a:t>)</a:t>
                      </a:r>
                    </a:p>
                    <a:p>
                      <a:r>
                        <a:rPr lang="mr-IN" sz="1600" dirty="0">
                          <a:solidFill>
                            <a:srgbClr val="7F7F7F"/>
                          </a:solidFill>
                        </a:rPr>
                        <a:t>…</a:t>
                      </a:r>
                      <a:endParaRPr lang="es-ES" sz="1600" dirty="0">
                        <a:solidFill>
                          <a:srgbClr val="7F7F7F"/>
                        </a:solidFill>
                      </a:endParaRPr>
                    </a:p>
                  </a:txBody>
                  <a:tcPr/>
                </a:tc>
                <a:extLst>
                  <a:ext uri="{0D108BD9-81ED-4DB2-BD59-A6C34878D82A}">
                    <a16:rowId xmlns:a16="http://schemas.microsoft.com/office/drawing/2014/main" val="10002"/>
                  </a:ext>
                </a:extLst>
              </a:tr>
            </a:tbl>
          </a:graphicData>
        </a:graphic>
      </p:graphicFrame>
      <p:graphicFrame>
        <p:nvGraphicFramePr>
          <p:cNvPr id="67" name="Tabla 66"/>
          <p:cNvGraphicFramePr>
            <a:graphicFrameLocks noGrp="1"/>
          </p:cNvGraphicFramePr>
          <p:nvPr>
            <p:extLst>
              <p:ext uri="{D42A27DB-BD31-4B8C-83A1-F6EECF244321}">
                <p14:modId xmlns:p14="http://schemas.microsoft.com/office/powerpoint/2010/main" val="938528820"/>
              </p:ext>
            </p:extLst>
          </p:nvPr>
        </p:nvGraphicFramePr>
        <p:xfrm>
          <a:off x="15488" y="3038893"/>
          <a:ext cx="4206731" cy="146812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Vertex</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String</a:t>
                      </a:r>
                      <a:r>
                        <a:rPr lang="es-ES" sz="2000" dirty="0"/>
                        <a:t> </a:t>
                      </a:r>
                      <a:r>
                        <a:rPr lang="es-ES" sz="2000" dirty="0" err="1"/>
                        <a:t>name</a:t>
                      </a:r>
                      <a:r>
                        <a:rPr lang="es-ES" sz="2000" dirty="0"/>
                        <a:t>;</a:t>
                      </a:r>
                    </a:p>
                    <a:p>
                      <a:r>
                        <a:rPr lang="es-ES" sz="2000" dirty="0"/>
                        <a:t> </a:t>
                      </a:r>
                      <a:r>
                        <a:rPr lang="es-ES" sz="2000" dirty="0" err="1"/>
                        <a:t>public</a:t>
                      </a:r>
                      <a:r>
                        <a:rPr lang="es-ES" sz="2000" dirty="0"/>
                        <a:t> </a:t>
                      </a:r>
                      <a:r>
                        <a:rPr lang="es-ES" sz="2000" dirty="0" err="1"/>
                        <a:t>ArrayList</a:t>
                      </a:r>
                      <a:r>
                        <a:rPr lang="es-ES" sz="2000" dirty="0"/>
                        <a:t>&lt;</a:t>
                      </a:r>
                      <a:r>
                        <a:rPr lang="es-ES" sz="2000" dirty="0" err="1"/>
                        <a:t>Edge</a:t>
                      </a:r>
                      <a:r>
                        <a:rPr lang="es-ES" sz="2000" dirty="0"/>
                        <a:t>&gt; </a:t>
                      </a:r>
                      <a:r>
                        <a:rPr lang="es-ES" sz="2000" dirty="0" err="1"/>
                        <a:t>adjlist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chemeClr val="tx1">
                              <a:lumMod val="50000"/>
                              <a:lumOff val="50000"/>
                            </a:schemeClr>
                          </a:solidFill>
                        </a:rPr>
                        <a:t>public</a:t>
                      </a:r>
                      <a:r>
                        <a:rPr lang="es-ES" sz="1600" dirty="0">
                          <a:solidFill>
                            <a:schemeClr val="tx1">
                              <a:lumMod val="50000"/>
                              <a:lumOff val="50000"/>
                            </a:schemeClr>
                          </a:solidFill>
                        </a:rPr>
                        <a:t> </a:t>
                      </a:r>
                      <a:r>
                        <a:rPr lang="es-ES" sz="1600" dirty="0" err="1">
                          <a:solidFill>
                            <a:schemeClr val="tx1">
                              <a:lumMod val="50000"/>
                              <a:lumOff val="50000"/>
                            </a:schemeClr>
                          </a:solidFill>
                        </a:rPr>
                        <a:t>Vertex</a:t>
                      </a:r>
                      <a:r>
                        <a:rPr lang="es-ES" sz="1600" dirty="0">
                          <a:solidFill>
                            <a:schemeClr val="tx1">
                              <a:lumMod val="50000"/>
                              <a:lumOff val="50000"/>
                            </a:schemeClr>
                          </a:solidFill>
                        </a:rPr>
                        <a:t>(</a:t>
                      </a:r>
                      <a:r>
                        <a:rPr lang="es-ES" sz="1600" dirty="0" err="1">
                          <a:solidFill>
                            <a:schemeClr val="tx1">
                              <a:lumMod val="50000"/>
                              <a:lumOff val="50000"/>
                            </a:schemeClr>
                          </a:solidFill>
                        </a:rPr>
                        <a:t>String</a:t>
                      </a:r>
                      <a:r>
                        <a:rPr lang="es-ES" sz="1600" dirty="0">
                          <a:solidFill>
                            <a:schemeClr val="tx1">
                              <a:lumMod val="50000"/>
                              <a:lumOff val="50000"/>
                            </a:schemeClr>
                          </a:solidFill>
                        </a:rPr>
                        <a:t> _</a:t>
                      </a:r>
                      <a:r>
                        <a:rPr lang="es-ES" sz="1600" dirty="0" err="1">
                          <a:solidFill>
                            <a:schemeClr val="tx1">
                              <a:lumMod val="50000"/>
                              <a:lumOff val="50000"/>
                            </a:schemeClr>
                          </a:solidFill>
                        </a:rPr>
                        <a:t>name</a:t>
                      </a:r>
                      <a:r>
                        <a:rPr lang="es-ES" sz="1600" dirty="0">
                          <a:solidFill>
                            <a:schemeClr val="tx1">
                              <a:lumMod val="50000"/>
                              <a:lumOff val="50000"/>
                            </a:schemeClr>
                          </a:solidFill>
                        </a:rPr>
                        <a:t>)</a:t>
                      </a:r>
                    </a:p>
                  </a:txBody>
                  <a:tcPr/>
                </a:tc>
                <a:extLst>
                  <a:ext uri="{0D108BD9-81ED-4DB2-BD59-A6C34878D82A}">
                    <a16:rowId xmlns:a16="http://schemas.microsoft.com/office/drawing/2014/main" val="10002"/>
                  </a:ext>
                </a:extLst>
              </a:tr>
            </a:tbl>
          </a:graphicData>
        </a:graphic>
      </p:graphicFrame>
      <p:graphicFrame>
        <p:nvGraphicFramePr>
          <p:cNvPr id="68" name="Tabla 67"/>
          <p:cNvGraphicFramePr>
            <a:graphicFrameLocks noGrp="1"/>
          </p:cNvGraphicFramePr>
          <p:nvPr>
            <p:extLst>
              <p:ext uri="{D42A27DB-BD31-4B8C-83A1-F6EECF244321}">
                <p14:modId xmlns:p14="http://schemas.microsoft.com/office/powerpoint/2010/main" val="4094067002"/>
              </p:ext>
            </p:extLst>
          </p:nvPr>
        </p:nvGraphicFramePr>
        <p:xfrm>
          <a:off x="0" y="4775684"/>
          <a:ext cx="4670318" cy="1493520"/>
        </p:xfrm>
        <a:graphic>
          <a:graphicData uri="http://schemas.openxmlformats.org/drawingml/2006/table">
            <a:tbl>
              <a:tblPr firstRow="1" bandRow="1">
                <a:tableStyleId>{5C22544A-7EE6-4342-B048-85BDC9FD1C3A}</a:tableStyleId>
              </a:tblPr>
              <a:tblGrid>
                <a:gridCol w="4670318">
                  <a:extLst>
                    <a:ext uri="{9D8B030D-6E8A-4147-A177-3AD203B41FA5}">
                      <a16:colId xmlns:a16="http://schemas.microsoft.com/office/drawing/2014/main" val="20000"/>
                    </a:ext>
                  </a:extLst>
                </a:gridCol>
              </a:tblGrid>
              <a:tr h="370840">
                <a:tc>
                  <a:txBody>
                    <a:bodyPr/>
                    <a:lstStyle/>
                    <a:p>
                      <a:r>
                        <a:rPr lang="es-ES" sz="2000" dirty="0" err="1"/>
                        <a:t>Edge</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Vertex</a:t>
                      </a:r>
                      <a:r>
                        <a:rPr lang="es-ES" sz="2000" dirty="0"/>
                        <a:t> </a:t>
                      </a:r>
                      <a:r>
                        <a:rPr lang="es-ES" sz="2000" dirty="0" err="1"/>
                        <a:t>from</a:t>
                      </a:r>
                      <a:r>
                        <a:rPr lang="es-ES" sz="2000" dirty="0"/>
                        <a:t>, </a:t>
                      </a:r>
                      <a:r>
                        <a:rPr lang="es-ES" sz="2000" dirty="0" err="1"/>
                        <a:t>to</a:t>
                      </a:r>
                      <a:r>
                        <a:rPr lang="es-ES" sz="2000" dirty="0"/>
                        <a:t>;</a:t>
                      </a:r>
                    </a:p>
                    <a:p>
                      <a:r>
                        <a:rPr lang="es-ES" sz="2000" dirty="0"/>
                        <a:t> </a:t>
                      </a:r>
                      <a:r>
                        <a:rPr lang="es-ES" sz="2000" dirty="0" err="1"/>
                        <a:t>public</a:t>
                      </a:r>
                      <a:r>
                        <a:rPr lang="es-ES" sz="2000" dirty="0"/>
                        <a:t> </a:t>
                      </a:r>
                      <a:r>
                        <a:rPr lang="es-ES" sz="2000" dirty="0" err="1"/>
                        <a:t>int</a:t>
                      </a:r>
                      <a:r>
                        <a:rPr lang="es-ES" sz="2000" dirty="0"/>
                        <a:t> </a:t>
                      </a:r>
                      <a:r>
                        <a:rPr lang="es-ES" sz="2000" dirty="0" err="1"/>
                        <a:t>weight</a:t>
                      </a:r>
                      <a:r>
                        <a:rPr lang="es-ES" sz="2000" dirty="0"/>
                        <a:t>;</a:t>
                      </a:r>
                    </a:p>
                  </a:txBody>
                  <a:tcPr/>
                </a:tc>
                <a:extLst>
                  <a:ext uri="{0D108BD9-81ED-4DB2-BD59-A6C34878D82A}">
                    <a16:rowId xmlns:a16="http://schemas.microsoft.com/office/drawing/2014/main" val="10001"/>
                  </a:ext>
                </a:extLst>
              </a:tr>
              <a:tr h="370840">
                <a:tc>
                  <a:txBody>
                    <a:bodyPr/>
                    <a:lstStyle/>
                    <a:p>
                      <a:r>
                        <a:rPr lang="es-ES" sz="2000" dirty="0"/>
                        <a:t> </a:t>
                      </a:r>
                      <a:r>
                        <a:rPr lang="es-ES" sz="1600" dirty="0" err="1">
                          <a:solidFill>
                            <a:srgbClr val="7F7F7F"/>
                          </a:solidFill>
                        </a:rPr>
                        <a:t>public</a:t>
                      </a:r>
                      <a:r>
                        <a:rPr lang="es-ES" sz="1600" dirty="0">
                          <a:solidFill>
                            <a:srgbClr val="7F7F7F"/>
                          </a:solidFill>
                        </a:rPr>
                        <a:t> </a:t>
                      </a:r>
                      <a:r>
                        <a:rPr lang="es-ES" sz="1600" dirty="0" err="1">
                          <a:solidFill>
                            <a:srgbClr val="7F7F7F"/>
                          </a:solidFill>
                        </a:rPr>
                        <a:t>Edge</a:t>
                      </a:r>
                      <a:r>
                        <a:rPr lang="es-ES" sz="1600" dirty="0">
                          <a:solidFill>
                            <a:srgbClr val="7F7F7F"/>
                          </a:solidFill>
                        </a:rPr>
                        <a:t>(</a:t>
                      </a:r>
                      <a:r>
                        <a:rPr lang="es-ES" sz="1600" dirty="0" err="1">
                          <a:solidFill>
                            <a:srgbClr val="7F7F7F"/>
                          </a:solidFill>
                        </a:rPr>
                        <a:t>Vertex</a:t>
                      </a:r>
                      <a:r>
                        <a:rPr lang="es-ES" sz="1600" dirty="0">
                          <a:solidFill>
                            <a:srgbClr val="7F7F7F"/>
                          </a:solidFill>
                        </a:rPr>
                        <a:t> _</a:t>
                      </a:r>
                      <a:r>
                        <a:rPr lang="es-ES" sz="1600" dirty="0" err="1">
                          <a:solidFill>
                            <a:srgbClr val="7F7F7F"/>
                          </a:solidFill>
                        </a:rPr>
                        <a:t>from</a:t>
                      </a:r>
                      <a:r>
                        <a:rPr lang="es-ES" sz="1600" dirty="0">
                          <a:solidFill>
                            <a:srgbClr val="7F7F7F"/>
                          </a:solidFill>
                        </a:rPr>
                        <a:t>, </a:t>
                      </a:r>
                      <a:r>
                        <a:rPr lang="es-ES" sz="1600" dirty="0" err="1">
                          <a:solidFill>
                            <a:srgbClr val="7F7F7F"/>
                          </a:solidFill>
                        </a:rPr>
                        <a:t>Vertex</a:t>
                      </a:r>
                      <a:r>
                        <a:rPr lang="es-ES" sz="1600" dirty="0">
                          <a:solidFill>
                            <a:srgbClr val="7F7F7F"/>
                          </a:solidFill>
                        </a:rPr>
                        <a:t> _</a:t>
                      </a:r>
                      <a:r>
                        <a:rPr lang="es-ES" sz="1600" dirty="0" err="1">
                          <a:solidFill>
                            <a:srgbClr val="7F7F7F"/>
                          </a:solidFill>
                        </a:rPr>
                        <a:t>to</a:t>
                      </a:r>
                      <a:r>
                        <a:rPr lang="es-ES" sz="1600" dirty="0">
                          <a:solidFill>
                            <a:srgbClr val="7F7F7F"/>
                          </a:solidFill>
                        </a:rPr>
                        <a:t>, </a:t>
                      </a:r>
                      <a:r>
                        <a:rPr lang="es-ES" sz="1600" dirty="0" err="1">
                          <a:solidFill>
                            <a:srgbClr val="7F7F7F"/>
                          </a:solidFill>
                        </a:rPr>
                        <a:t>int</a:t>
                      </a:r>
                      <a:r>
                        <a:rPr lang="es-ES" sz="1600" dirty="0">
                          <a:solidFill>
                            <a:srgbClr val="7F7F7F"/>
                          </a:solidFill>
                        </a:rPr>
                        <a:t> _</a:t>
                      </a:r>
                      <a:r>
                        <a:rPr lang="es-ES" sz="1600" dirty="0" err="1">
                          <a:solidFill>
                            <a:srgbClr val="7F7F7F"/>
                          </a:solidFill>
                        </a:rPr>
                        <a:t>weight</a:t>
                      </a:r>
                      <a:r>
                        <a:rPr lang="es-ES" sz="1600" dirty="0">
                          <a:solidFill>
                            <a:srgbClr val="7F7F7F"/>
                          </a:solidFill>
                        </a:rPr>
                        <a:t>)</a:t>
                      </a:r>
                    </a:p>
                  </a:txBody>
                  <a:tcPr/>
                </a:tc>
                <a:extLst>
                  <a:ext uri="{0D108BD9-81ED-4DB2-BD59-A6C34878D82A}">
                    <a16:rowId xmlns:a16="http://schemas.microsoft.com/office/drawing/2014/main" val="10002"/>
                  </a:ext>
                </a:extLst>
              </a:tr>
            </a:tbl>
          </a:graphicData>
        </a:graphic>
      </p:graphicFrame>
      <p:cxnSp>
        <p:nvCxnSpPr>
          <p:cNvPr id="3" name="Conector recto de flecha 2"/>
          <p:cNvCxnSpPr/>
          <p:nvPr/>
        </p:nvCxnSpPr>
        <p:spPr>
          <a:xfrm>
            <a:off x="3636727" y="181227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Agrupar 7"/>
          <p:cNvGrpSpPr/>
          <p:nvPr/>
        </p:nvGrpSpPr>
        <p:grpSpPr>
          <a:xfrm>
            <a:off x="5647704" y="0"/>
            <a:ext cx="1637567" cy="1273285"/>
            <a:chOff x="932675" y="1072403"/>
            <a:chExt cx="3088940" cy="2124498"/>
          </a:xfrm>
        </p:grpSpPr>
        <p:cxnSp>
          <p:nvCxnSpPr>
            <p:cNvPr id="9" name="Conector recto de flecha 8"/>
            <p:cNvCxnSpPr>
              <a:stCxn id="29" idx="6"/>
              <a:endCxn id="26"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7" idx="4"/>
              <a:endCxn id="25"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3" idx="4"/>
              <a:endCxn id="30"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3" idx="6"/>
              <a:endCxn id="27"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9" name="Elipse 28"/>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30" name="CuadroTexto 29"/>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7" name="Elipse 2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5" name="Elipse 24"/>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3" name="Elipse 22"/>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graphicFrame>
        <p:nvGraphicFramePr>
          <p:cNvPr id="5" name="Tabla 4"/>
          <p:cNvGraphicFramePr>
            <a:graphicFrameLocks noGrp="1"/>
          </p:cNvGraphicFramePr>
          <p:nvPr>
            <p:extLst>
              <p:ext uri="{D42A27DB-BD31-4B8C-83A1-F6EECF244321}">
                <p14:modId xmlns:p14="http://schemas.microsoft.com/office/powerpoint/2010/main" val="392125780"/>
              </p:ext>
            </p:extLst>
          </p:nvPr>
        </p:nvGraphicFramePr>
        <p:xfrm>
          <a:off x="5034056" y="1555533"/>
          <a:ext cx="715134" cy="1483360"/>
        </p:xfrm>
        <a:graphic>
          <a:graphicData uri="http://schemas.openxmlformats.org/drawingml/2006/table">
            <a:tbl>
              <a:tblPr firstRow="1" bandRow="1">
                <a:tableStyleId>{2D5ABB26-0587-4C30-8999-92F81FD0307C}</a:tableStyleId>
              </a:tblPr>
              <a:tblGrid>
                <a:gridCol w="715134">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Forma libre 5"/>
          <p:cNvSpPr/>
          <p:nvPr/>
        </p:nvSpPr>
        <p:spPr>
          <a:xfrm>
            <a:off x="5622311" y="1471508"/>
            <a:ext cx="712469" cy="263322"/>
          </a:xfrm>
          <a:custGeom>
            <a:avLst/>
            <a:gdLst>
              <a:gd name="connsiteX0" fmla="*/ 712469 w 712469"/>
              <a:gd name="connsiteY0" fmla="*/ 0 h 263322"/>
              <a:gd name="connsiteX1" fmla="*/ 278793 w 712469"/>
              <a:gd name="connsiteY1" fmla="*/ 61958 h 263322"/>
              <a:gd name="connsiteX2" fmla="*/ 0 w 712469"/>
              <a:gd name="connsiteY2" fmla="*/ 263322 h 263322"/>
            </a:gdLst>
            <a:ahLst/>
            <a:cxnLst>
              <a:cxn ang="0">
                <a:pos x="connsiteX0" y="connsiteY0"/>
              </a:cxn>
              <a:cxn ang="0">
                <a:pos x="connsiteX1" y="connsiteY1"/>
              </a:cxn>
              <a:cxn ang="0">
                <a:pos x="connsiteX2" y="connsiteY2"/>
              </a:cxn>
            </a:cxnLst>
            <a:rect l="l" t="t" r="r" b="b"/>
            <a:pathLst>
              <a:path w="712469" h="263322">
                <a:moveTo>
                  <a:pt x="712469" y="0"/>
                </a:moveTo>
                <a:cubicBezTo>
                  <a:pt x="555003" y="9035"/>
                  <a:pt x="397538" y="18071"/>
                  <a:pt x="278793" y="61958"/>
                </a:cubicBezTo>
                <a:cubicBezTo>
                  <a:pt x="160048" y="105845"/>
                  <a:pt x="0" y="263322"/>
                  <a:pt x="0" y="263322"/>
                </a:cubicBezTo>
              </a:path>
            </a:pathLst>
          </a:custGeom>
          <a:ln>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7" name="CuadroTexto 6"/>
          <p:cNvSpPr txBox="1"/>
          <p:nvPr/>
        </p:nvSpPr>
        <p:spPr>
          <a:xfrm>
            <a:off x="6301532" y="1241131"/>
            <a:ext cx="766319" cy="369332"/>
          </a:xfrm>
          <a:prstGeom prst="rect">
            <a:avLst/>
          </a:prstGeom>
          <a:noFill/>
        </p:spPr>
        <p:txBody>
          <a:bodyPr wrap="square" rtlCol="0">
            <a:spAutoFit/>
          </a:bodyPr>
          <a:lstStyle/>
          <a:p>
            <a:r>
              <a:rPr lang="es-ES" dirty="0" err="1"/>
              <a:t>vertex</a:t>
            </a:r>
            <a:endParaRPr lang="es-ES" dirty="0"/>
          </a:p>
        </p:txBody>
      </p:sp>
      <p:sp>
        <p:nvSpPr>
          <p:cNvPr id="34" name="Forma libre 33"/>
          <p:cNvSpPr/>
          <p:nvPr/>
        </p:nvSpPr>
        <p:spPr>
          <a:xfrm>
            <a:off x="5650807" y="1887238"/>
            <a:ext cx="712469" cy="263322"/>
          </a:xfrm>
          <a:custGeom>
            <a:avLst/>
            <a:gdLst>
              <a:gd name="connsiteX0" fmla="*/ 712469 w 712469"/>
              <a:gd name="connsiteY0" fmla="*/ 0 h 263322"/>
              <a:gd name="connsiteX1" fmla="*/ 278793 w 712469"/>
              <a:gd name="connsiteY1" fmla="*/ 61958 h 263322"/>
              <a:gd name="connsiteX2" fmla="*/ 0 w 712469"/>
              <a:gd name="connsiteY2" fmla="*/ 263322 h 263322"/>
            </a:gdLst>
            <a:ahLst/>
            <a:cxnLst>
              <a:cxn ang="0">
                <a:pos x="connsiteX0" y="connsiteY0"/>
              </a:cxn>
              <a:cxn ang="0">
                <a:pos x="connsiteX1" y="connsiteY1"/>
              </a:cxn>
              <a:cxn ang="0">
                <a:pos x="connsiteX2" y="connsiteY2"/>
              </a:cxn>
            </a:cxnLst>
            <a:rect l="l" t="t" r="r" b="b"/>
            <a:pathLst>
              <a:path w="712469" h="263322">
                <a:moveTo>
                  <a:pt x="712469" y="0"/>
                </a:moveTo>
                <a:cubicBezTo>
                  <a:pt x="555003" y="9035"/>
                  <a:pt x="397538" y="18071"/>
                  <a:pt x="278793" y="61958"/>
                </a:cubicBezTo>
                <a:cubicBezTo>
                  <a:pt x="160048" y="105845"/>
                  <a:pt x="0" y="263322"/>
                  <a:pt x="0" y="263322"/>
                </a:cubicBezTo>
              </a:path>
            </a:pathLst>
          </a:custGeom>
          <a:ln>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5" name="CuadroTexto 34"/>
          <p:cNvSpPr txBox="1"/>
          <p:nvPr/>
        </p:nvSpPr>
        <p:spPr>
          <a:xfrm>
            <a:off x="6330028" y="1656861"/>
            <a:ext cx="766319" cy="369332"/>
          </a:xfrm>
          <a:prstGeom prst="rect">
            <a:avLst/>
          </a:prstGeom>
          <a:noFill/>
        </p:spPr>
        <p:txBody>
          <a:bodyPr wrap="square" rtlCol="0">
            <a:spAutoFit/>
          </a:bodyPr>
          <a:lstStyle/>
          <a:p>
            <a:r>
              <a:rPr lang="es-ES" dirty="0" err="1"/>
              <a:t>vertex</a:t>
            </a:r>
            <a:endParaRPr lang="es-ES" dirty="0"/>
          </a:p>
        </p:txBody>
      </p:sp>
      <p:sp>
        <p:nvSpPr>
          <p:cNvPr id="36" name="Forma libre 35"/>
          <p:cNvSpPr/>
          <p:nvPr/>
        </p:nvSpPr>
        <p:spPr>
          <a:xfrm>
            <a:off x="5648327" y="2287478"/>
            <a:ext cx="712469" cy="263322"/>
          </a:xfrm>
          <a:custGeom>
            <a:avLst/>
            <a:gdLst>
              <a:gd name="connsiteX0" fmla="*/ 712469 w 712469"/>
              <a:gd name="connsiteY0" fmla="*/ 0 h 263322"/>
              <a:gd name="connsiteX1" fmla="*/ 278793 w 712469"/>
              <a:gd name="connsiteY1" fmla="*/ 61958 h 263322"/>
              <a:gd name="connsiteX2" fmla="*/ 0 w 712469"/>
              <a:gd name="connsiteY2" fmla="*/ 263322 h 263322"/>
            </a:gdLst>
            <a:ahLst/>
            <a:cxnLst>
              <a:cxn ang="0">
                <a:pos x="connsiteX0" y="connsiteY0"/>
              </a:cxn>
              <a:cxn ang="0">
                <a:pos x="connsiteX1" y="connsiteY1"/>
              </a:cxn>
              <a:cxn ang="0">
                <a:pos x="connsiteX2" y="connsiteY2"/>
              </a:cxn>
            </a:cxnLst>
            <a:rect l="l" t="t" r="r" b="b"/>
            <a:pathLst>
              <a:path w="712469" h="263322">
                <a:moveTo>
                  <a:pt x="712469" y="0"/>
                </a:moveTo>
                <a:cubicBezTo>
                  <a:pt x="555003" y="9035"/>
                  <a:pt x="397538" y="18071"/>
                  <a:pt x="278793" y="61958"/>
                </a:cubicBezTo>
                <a:cubicBezTo>
                  <a:pt x="160048" y="105845"/>
                  <a:pt x="0" y="263322"/>
                  <a:pt x="0" y="263322"/>
                </a:cubicBezTo>
              </a:path>
            </a:pathLst>
          </a:custGeom>
          <a:ln>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7" name="CuadroTexto 36"/>
          <p:cNvSpPr txBox="1"/>
          <p:nvPr/>
        </p:nvSpPr>
        <p:spPr>
          <a:xfrm>
            <a:off x="6327548" y="2057101"/>
            <a:ext cx="766319" cy="369332"/>
          </a:xfrm>
          <a:prstGeom prst="rect">
            <a:avLst/>
          </a:prstGeom>
          <a:noFill/>
        </p:spPr>
        <p:txBody>
          <a:bodyPr wrap="square" rtlCol="0">
            <a:spAutoFit/>
          </a:bodyPr>
          <a:lstStyle/>
          <a:p>
            <a:r>
              <a:rPr lang="es-ES" dirty="0" err="1"/>
              <a:t>vertex</a:t>
            </a:r>
            <a:endParaRPr lang="es-ES" dirty="0"/>
          </a:p>
        </p:txBody>
      </p:sp>
      <p:sp>
        <p:nvSpPr>
          <p:cNvPr id="38" name="Forma libre 37"/>
          <p:cNvSpPr/>
          <p:nvPr/>
        </p:nvSpPr>
        <p:spPr>
          <a:xfrm>
            <a:off x="5661335" y="2672228"/>
            <a:ext cx="712469" cy="263322"/>
          </a:xfrm>
          <a:custGeom>
            <a:avLst/>
            <a:gdLst>
              <a:gd name="connsiteX0" fmla="*/ 712469 w 712469"/>
              <a:gd name="connsiteY0" fmla="*/ 0 h 263322"/>
              <a:gd name="connsiteX1" fmla="*/ 278793 w 712469"/>
              <a:gd name="connsiteY1" fmla="*/ 61958 h 263322"/>
              <a:gd name="connsiteX2" fmla="*/ 0 w 712469"/>
              <a:gd name="connsiteY2" fmla="*/ 263322 h 263322"/>
            </a:gdLst>
            <a:ahLst/>
            <a:cxnLst>
              <a:cxn ang="0">
                <a:pos x="connsiteX0" y="connsiteY0"/>
              </a:cxn>
              <a:cxn ang="0">
                <a:pos x="connsiteX1" y="connsiteY1"/>
              </a:cxn>
              <a:cxn ang="0">
                <a:pos x="connsiteX2" y="connsiteY2"/>
              </a:cxn>
            </a:cxnLst>
            <a:rect l="l" t="t" r="r" b="b"/>
            <a:pathLst>
              <a:path w="712469" h="263322">
                <a:moveTo>
                  <a:pt x="712469" y="0"/>
                </a:moveTo>
                <a:cubicBezTo>
                  <a:pt x="555003" y="9035"/>
                  <a:pt x="397538" y="18071"/>
                  <a:pt x="278793" y="61958"/>
                </a:cubicBezTo>
                <a:cubicBezTo>
                  <a:pt x="160048" y="105845"/>
                  <a:pt x="0" y="263322"/>
                  <a:pt x="0" y="263322"/>
                </a:cubicBezTo>
              </a:path>
            </a:pathLst>
          </a:custGeom>
          <a:ln>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9" name="CuadroTexto 38"/>
          <p:cNvSpPr txBox="1"/>
          <p:nvPr/>
        </p:nvSpPr>
        <p:spPr>
          <a:xfrm>
            <a:off x="6340556" y="2441851"/>
            <a:ext cx="766319" cy="369332"/>
          </a:xfrm>
          <a:prstGeom prst="rect">
            <a:avLst/>
          </a:prstGeom>
          <a:noFill/>
        </p:spPr>
        <p:txBody>
          <a:bodyPr wrap="square" rtlCol="0">
            <a:spAutoFit/>
          </a:bodyPr>
          <a:lstStyle/>
          <a:p>
            <a:r>
              <a:rPr lang="es-ES" dirty="0" err="1"/>
              <a:t>vertex</a:t>
            </a:r>
            <a:endParaRPr lang="es-ES" dirty="0"/>
          </a:p>
        </p:txBody>
      </p:sp>
      <p:sp>
        <p:nvSpPr>
          <p:cNvPr id="43" name="CuadroTexto 42"/>
          <p:cNvSpPr txBox="1"/>
          <p:nvPr/>
        </p:nvSpPr>
        <p:spPr>
          <a:xfrm>
            <a:off x="5014433"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spTree>
    <p:extLst>
      <p:ext uri="{BB962C8B-B14F-4D97-AF65-F5344CB8AC3E}">
        <p14:creationId xmlns:p14="http://schemas.microsoft.com/office/powerpoint/2010/main" val="3414652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(JAVA)</a:t>
            </a:r>
          </a:p>
        </p:txBody>
      </p:sp>
      <p:graphicFrame>
        <p:nvGraphicFramePr>
          <p:cNvPr id="4" name="Tabla 3"/>
          <p:cNvGraphicFramePr>
            <a:graphicFrameLocks noGrp="1"/>
          </p:cNvGraphicFramePr>
          <p:nvPr>
            <p:extLst>
              <p:ext uri="{D42A27DB-BD31-4B8C-83A1-F6EECF244321}">
                <p14:modId xmlns:p14="http://schemas.microsoft.com/office/powerpoint/2010/main" val="1296710429"/>
              </p:ext>
            </p:extLst>
          </p:nvPr>
        </p:nvGraphicFramePr>
        <p:xfrm>
          <a:off x="21623" y="1242105"/>
          <a:ext cx="4206731" cy="161544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Graph</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ArrayList</a:t>
                      </a:r>
                      <a:r>
                        <a:rPr lang="es-ES" sz="2000" dirty="0"/>
                        <a:t>&lt;</a:t>
                      </a:r>
                      <a:r>
                        <a:rPr lang="es-ES" sz="2000" dirty="0" err="1"/>
                        <a:t>Vertex</a:t>
                      </a:r>
                      <a:r>
                        <a:rPr lang="es-ES" sz="2000" dirty="0"/>
                        <a:t>&gt; </a:t>
                      </a:r>
                      <a:r>
                        <a:rPr lang="es-ES" sz="2000" dirty="0" err="1"/>
                        <a:t>vlist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rgbClr val="7F7F7F"/>
                          </a:solidFill>
                        </a:rPr>
                        <a:t>Graph</a:t>
                      </a:r>
                      <a:r>
                        <a:rPr lang="es-ES" sz="1600" dirty="0">
                          <a:solidFill>
                            <a:srgbClr val="7F7F7F"/>
                          </a:solidFill>
                        </a:rPr>
                        <a:t>()</a:t>
                      </a:r>
                    </a:p>
                    <a:p>
                      <a:r>
                        <a:rPr lang="es-ES" sz="1600" dirty="0" err="1">
                          <a:solidFill>
                            <a:srgbClr val="7F7F7F"/>
                          </a:solidFill>
                        </a:rPr>
                        <a:t>addVertex</a:t>
                      </a:r>
                      <a:r>
                        <a:rPr lang="es-ES" sz="1600" dirty="0">
                          <a:solidFill>
                            <a:srgbClr val="7F7F7F"/>
                          </a:solidFill>
                        </a:rPr>
                        <a:t>(</a:t>
                      </a:r>
                      <a:r>
                        <a:rPr lang="es-ES" sz="1600" dirty="0" err="1">
                          <a:solidFill>
                            <a:srgbClr val="7F7F7F"/>
                          </a:solidFill>
                        </a:rPr>
                        <a:t>name</a:t>
                      </a:r>
                      <a:r>
                        <a:rPr lang="es-ES" sz="1600" dirty="0">
                          <a:solidFill>
                            <a:srgbClr val="7F7F7F"/>
                          </a:solidFill>
                        </a:rPr>
                        <a:t>)</a:t>
                      </a:r>
                    </a:p>
                    <a:p>
                      <a:r>
                        <a:rPr lang="mr-IN" sz="1600" dirty="0">
                          <a:solidFill>
                            <a:srgbClr val="7F7F7F"/>
                          </a:solidFill>
                        </a:rPr>
                        <a:t>…</a:t>
                      </a:r>
                      <a:endParaRPr lang="es-ES" sz="1600" dirty="0">
                        <a:solidFill>
                          <a:srgbClr val="7F7F7F"/>
                        </a:solidFill>
                      </a:endParaRPr>
                    </a:p>
                  </a:txBody>
                  <a:tcPr/>
                </a:tc>
                <a:extLst>
                  <a:ext uri="{0D108BD9-81ED-4DB2-BD59-A6C34878D82A}">
                    <a16:rowId xmlns:a16="http://schemas.microsoft.com/office/drawing/2014/main" val="10002"/>
                  </a:ext>
                </a:extLst>
              </a:tr>
            </a:tbl>
          </a:graphicData>
        </a:graphic>
      </p:graphicFrame>
      <p:graphicFrame>
        <p:nvGraphicFramePr>
          <p:cNvPr id="67" name="Tabla 66"/>
          <p:cNvGraphicFramePr>
            <a:graphicFrameLocks noGrp="1"/>
          </p:cNvGraphicFramePr>
          <p:nvPr>
            <p:extLst>
              <p:ext uri="{D42A27DB-BD31-4B8C-83A1-F6EECF244321}">
                <p14:modId xmlns:p14="http://schemas.microsoft.com/office/powerpoint/2010/main" val="1698518185"/>
              </p:ext>
            </p:extLst>
          </p:nvPr>
        </p:nvGraphicFramePr>
        <p:xfrm>
          <a:off x="15488" y="3038893"/>
          <a:ext cx="4206731" cy="146812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Vertex</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String</a:t>
                      </a:r>
                      <a:r>
                        <a:rPr lang="es-ES" sz="2000" dirty="0"/>
                        <a:t> </a:t>
                      </a:r>
                      <a:r>
                        <a:rPr lang="es-ES" sz="2000" dirty="0" err="1"/>
                        <a:t>name</a:t>
                      </a:r>
                      <a:r>
                        <a:rPr lang="es-ES" sz="2000" dirty="0"/>
                        <a:t>;</a:t>
                      </a:r>
                    </a:p>
                    <a:p>
                      <a:r>
                        <a:rPr lang="es-ES" sz="2000" dirty="0"/>
                        <a:t> </a:t>
                      </a:r>
                      <a:r>
                        <a:rPr lang="es-ES" sz="2000" dirty="0" err="1"/>
                        <a:t>public</a:t>
                      </a:r>
                      <a:r>
                        <a:rPr lang="es-ES" sz="2000" dirty="0"/>
                        <a:t> </a:t>
                      </a:r>
                      <a:r>
                        <a:rPr lang="es-ES" sz="2000" dirty="0" err="1"/>
                        <a:t>ArrayList</a:t>
                      </a:r>
                      <a:r>
                        <a:rPr lang="es-ES" sz="2000" dirty="0"/>
                        <a:t>&lt;</a:t>
                      </a:r>
                      <a:r>
                        <a:rPr lang="es-ES" sz="2000" dirty="0" err="1"/>
                        <a:t>Edge</a:t>
                      </a:r>
                      <a:r>
                        <a:rPr lang="es-ES" sz="2000" dirty="0"/>
                        <a:t>&gt; </a:t>
                      </a:r>
                      <a:r>
                        <a:rPr lang="es-ES" sz="2000" dirty="0" err="1"/>
                        <a:t>adjlist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chemeClr val="tx1">
                              <a:lumMod val="50000"/>
                              <a:lumOff val="50000"/>
                            </a:schemeClr>
                          </a:solidFill>
                        </a:rPr>
                        <a:t>public</a:t>
                      </a:r>
                      <a:r>
                        <a:rPr lang="es-ES" sz="1600" dirty="0">
                          <a:solidFill>
                            <a:schemeClr val="tx1">
                              <a:lumMod val="50000"/>
                              <a:lumOff val="50000"/>
                            </a:schemeClr>
                          </a:solidFill>
                        </a:rPr>
                        <a:t> </a:t>
                      </a:r>
                      <a:r>
                        <a:rPr lang="es-ES" sz="1600" dirty="0" err="1">
                          <a:solidFill>
                            <a:schemeClr val="tx1">
                              <a:lumMod val="50000"/>
                              <a:lumOff val="50000"/>
                            </a:schemeClr>
                          </a:solidFill>
                        </a:rPr>
                        <a:t>Vertex</a:t>
                      </a:r>
                      <a:r>
                        <a:rPr lang="es-ES" sz="1600" dirty="0">
                          <a:solidFill>
                            <a:schemeClr val="tx1">
                              <a:lumMod val="50000"/>
                              <a:lumOff val="50000"/>
                            </a:schemeClr>
                          </a:solidFill>
                        </a:rPr>
                        <a:t>(</a:t>
                      </a:r>
                      <a:r>
                        <a:rPr lang="es-ES" sz="1600" dirty="0" err="1">
                          <a:solidFill>
                            <a:schemeClr val="tx1">
                              <a:lumMod val="50000"/>
                              <a:lumOff val="50000"/>
                            </a:schemeClr>
                          </a:solidFill>
                        </a:rPr>
                        <a:t>String</a:t>
                      </a:r>
                      <a:r>
                        <a:rPr lang="es-ES" sz="1600" dirty="0">
                          <a:solidFill>
                            <a:schemeClr val="tx1">
                              <a:lumMod val="50000"/>
                              <a:lumOff val="50000"/>
                            </a:schemeClr>
                          </a:solidFill>
                        </a:rPr>
                        <a:t> _</a:t>
                      </a:r>
                      <a:r>
                        <a:rPr lang="es-ES" sz="1600" dirty="0" err="1">
                          <a:solidFill>
                            <a:schemeClr val="tx1">
                              <a:lumMod val="50000"/>
                              <a:lumOff val="50000"/>
                            </a:schemeClr>
                          </a:solidFill>
                        </a:rPr>
                        <a:t>name</a:t>
                      </a:r>
                      <a:r>
                        <a:rPr lang="es-ES" sz="1600" dirty="0">
                          <a:solidFill>
                            <a:schemeClr val="tx1">
                              <a:lumMod val="50000"/>
                              <a:lumOff val="50000"/>
                            </a:schemeClr>
                          </a:solidFill>
                        </a:rPr>
                        <a:t>)</a:t>
                      </a:r>
                    </a:p>
                  </a:txBody>
                  <a:tcPr/>
                </a:tc>
                <a:extLst>
                  <a:ext uri="{0D108BD9-81ED-4DB2-BD59-A6C34878D82A}">
                    <a16:rowId xmlns:a16="http://schemas.microsoft.com/office/drawing/2014/main" val="10002"/>
                  </a:ext>
                </a:extLst>
              </a:tr>
            </a:tbl>
          </a:graphicData>
        </a:graphic>
      </p:graphicFrame>
      <p:graphicFrame>
        <p:nvGraphicFramePr>
          <p:cNvPr id="68" name="Tabla 67"/>
          <p:cNvGraphicFramePr>
            <a:graphicFrameLocks noGrp="1"/>
          </p:cNvGraphicFramePr>
          <p:nvPr>
            <p:extLst>
              <p:ext uri="{D42A27DB-BD31-4B8C-83A1-F6EECF244321}">
                <p14:modId xmlns:p14="http://schemas.microsoft.com/office/powerpoint/2010/main" val="1790863778"/>
              </p:ext>
            </p:extLst>
          </p:nvPr>
        </p:nvGraphicFramePr>
        <p:xfrm>
          <a:off x="0" y="4775684"/>
          <a:ext cx="4670318" cy="1493520"/>
        </p:xfrm>
        <a:graphic>
          <a:graphicData uri="http://schemas.openxmlformats.org/drawingml/2006/table">
            <a:tbl>
              <a:tblPr firstRow="1" bandRow="1">
                <a:tableStyleId>{5C22544A-7EE6-4342-B048-85BDC9FD1C3A}</a:tableStyleId>
              </a:tblPr>
              <a:tblGrid>
                <a:gridCol w="4670318">
                  <a:extLst>
                    <a:ext uri="{9D8B030D-6E8A-4147-A177-3AD203B41FA5}">
                      <a16:colId xmlns:a16="http://schemas.microsoft.com/office/drawing/2014/main" val="20000"/>
                    </a:ext>
                  </a:extLst>
                </a:gridCol>
              </a:tblGrid>
              <a:tr h="370840">
                <a:tc>
                  <a:txBody>
                    <a:bodyPr/>
                    <a:lstStyle/>
                    <a:p>
                      <a:r>
                        <a:rPr lang="es-ES" sz="2000" dirty="0" err="1"/>
                        <a:t>Edge</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Vertex</a:t>
                      </a:r>
                      <a:r>
                        <a:rPr lang="es-ES" sz="2000" dirty="0"/>
                        <a:t> </a:t>
                      </a:r>
                      <a:r>
                        <a:rPr lang="es-ES" sz="2000" dirty="0" err="1"/>
                        <a:t>from</a:t>
                      </a:r>
                      <a:r>
                        <a:rPr lang="es-ES" sz="2000" dirty="0"/>
                        <a:t>, </a:t>
                      </a:r>
                      <a:r>
                        <a:rPr lang="es-ES" sz="2000" dirty="0" err="1"/>
                        <a:t>to</a:t>
                      </a:r>
                      <a:r>
                        <a:rPr lang="es-ES" sz="2000" dirty="0"/>
                        <a:t>;</a:t>
                      </a:r>
                    </a:p>
                    <a:p>
                      <a:r>
                        <a:rPr lang="es-ES" sz="2000" dirty="0"/>
                        <a:t> </a:t>
                      </a:r>
                      <a:r>
                        <a:rPr lang="es-ES" sz="2000" dirty="0" err="1"/>
                        <a:t>public</a:t>
                      </a:r>
                      <a:r>
                        <a:rPr lang="es-ES" sz="2000" dirty="0"/>
                        <a:t> </a:t>
                      </a:r>
                      <a:r>
                        <a:rPr lang="es-ES" sz="2000" dirty="0" err="1"/>
                        <a:t>int</a:t>
                      </a:r>
                      <a:r>
                        <a:rPr lang="es-ES" sz="2000" dirty="0"/>
                        <a:t> </a:t>
                      </a:r>
                      <a:r>
                        <a:rPr lang="es-ES" sz="2000" dirty="0" err="1"/>
                        <a:t>weight</a:t>
                      </a:r>
                      <a:r>
                        <a:rPr lang="es-ES" sz="2000" dirty="0"/>
                        <a:t>;</a:t>
                      </a:r>
                    </a:p>
                  </a:txBody>
                  <a:tcPr/>
                </a:tc>
                <a:extLst>
                  <a:ext uri="{0D108BD9-81ED-4DB2-BD59-A6C34878D82A}">
                    <a16:rowId xmlns:a16="http://schemas.microsoft.com/office/drawing/2014/main" val="10001"/>
                  </a:ext>
                </a:extLst>
              </a:tr>
              <a:tr h="370840">
                <a:tc>
                  <a:txBody>
                    <a:bodyPr/>
                    <a:lstStyle/>
                    <a:p>
                      <a:r>
                        <a:rPr lang="es-ES" sz="2000" dirty="0"/>
                        <a:t> </a:t>
                      </a:r>
                      <a:r>
                        <a:rPr lang="es-ES" sz="1600" dirty="0" err="1">
                          <a:solidFill>
                            <a:srgbClr val="7F7F7F"/>
                          </a:solidFill>
                        </a:rPr>
                        <a:t>public</a:t>
                      </a:r>
                      <a:r>
                        <a:rPr lang="es-ES" sz="1600" dirty="0">
                          <a:solidFill>
                            <a:srgbClr val="7F7F7F"/>
                          </a:solidFill>
                        </a:rPr>
                        <a:t> </a:t>
                      </a:r>
                      <a:r>
                        <a:rPr lang="es-ES" sz="1600" dirty="0" err="1">
                          <a:solidFill>
                            <a:srgbClr val="7F7F7F"/>
                          </a:solidFill>
                        </a:rPr>
                        <a:t>Edge</a:t>
                      </a:r>
                      <a:r>
                        <a:rPr lang="es-ES" sz="1600" dirty="0">
                          <a:solidFill>
                            <a:srgbClr val="7F7F7F"/>
                          </a:solidFill>
                        </a:rPr>
                        <a:t>(</a:t>
                      </a:r>
                      <a:r>
                        <a:rPr lang="es-ES" sz="1600" dirty="0" err="1">
                          <a:solidFill>
                            <a:srgbClr val="7F7F7F"/>
                          </a:solidFill>
                        </a:rPr>
                        <a:t>Vertex</a:t>
                      </a:r>
                      <a:r>
                        <a:rPr lang="es-ES" sz="1600" dirty="0">
                          <a:solidFill>
                            <a:srgbClr val="7F7F7F"/>
                          </a:solidFill>
                        </a:rPr>
                        <a:t> _</a:t>
                      </a:r>
                      <a:r>
                        <a:rPr lang="es-ES" sz="1600" dirty="0" err="1">
                          <a:solidFill>
                            <a:srgbClr val="7F7F7F"/>
                          </a:solidFill>
                        </a:rPr>
                        <a:t>from</a:t>
                      </a:r>
                      <a:r>
                        <a:rPr lang="es-ES" sz="1600" dirty="0">
                          <a:solidFill>
                            <a:srgbClr val="7F7F7F"/>
                          </a:solidFill>
                        </a:rPr>
                        <a:t>, </a:t>
                      </a:r>
                      <a:r>
                        <a:rPr lang="es-ES" sz="1600" dirty="0" err="1">
                          <a:solidFill>
                            <a:srgbClr val="7F7F7F"/>
                          </a:solidFill>
                        </a:rPr>
                        <a:t>Vertex</a:t>
                      </a:r>
                      <a:r>
                        <a:rPr lang="es-ES" sz="1600" dirty="0">
                          <a:solidFill>
                            <a:srgbClr val="7F7F7F"/>
                          </a:solidFill>
                        </a:rPr>
                        <a:t> _</a:t>
                      </a:r>
                      <a:r>
                        <a:rPr lang="es-ES" sz="1600" dirty="0" err="1">
                          <a:solidFill>
                            <a:srgbClr val="7F7F7F"/>
                          </a:solidFill>
                        </a:rPr>
                        <a:t>to</a:t>
                      </a:r>
                      <a:r>
                        <a:rPr lang="es-ES" sz="1600" dirty="0">
                          <a:solidFill>
                            <a:srgbClr val="7F7F7F"/>
                          </a:solidFill>
                        </a:rPr>
                        <a:t>, </a:t>
                      </a:r>
                      <a:r>
                        <a:rPr lang="es-ES" sz="1600" dirty="0" err="1">
                          <a:solidFill>
                            <a:srgbClr val="7F7F7F"/>
                          </a:solidFill>
                        </a:rPr>
                        <a:t>int</a:t>
                      </a:r>
                      <a:r>
                        <a:rPr lang="es-ES" sz="1600" dirty="0">
                          <a:solidFill>
                            <a:srgbClr val="7F7F7F"/>
                          </a:solidFill>
                        </a:rPr>
                        <a:t> _</a:t>
                      </a:r>
                      <a:r>
                        <a:rPr lang="es-ES" sz="1600" dirty="0" err="1">
                          <a:solidFill>
                            <a:srgbClr val="7F7F7F"/>
                          </a:solidFill>
                        </a:rPr>
                        <a:t>weight</a:t>
                      </a:r>
                      <a:r>
                        <a:rPr lang="es-ES" sz="1600" dirty="0">
                          <a:solidFill>
                            <a:srgbClr val="7F7F7F"/>
                          </a:solidFill>
                        </a:rPr>
                        <a:t>)</a:t>
                      </a:r>
                    </a:p>
                  </a:txBody>
                  <a:tcPr/>
                </a:tc>
                <a:extLst>
                  <a:ext uri="{0D108BD9-81ED-4DB2-BD59-A6C34878D82A}">
                    <a16:rowId xmlns:a16="http://schemas.microsoft.com/office/drawing/2014/main" val="10002"/>
                  </a:ext>
                </a:extLst>
              </a:tr>
            </a:tbl>
          </a:graphicData>
        </a:graphic>
      </p:graphicFrame>
      <p:cxnSp>
        <p:nvCxnSpPr>
          <p:cNvPr id="3" name="Conector recto de flecha 2"/>
          <p:cNvCxnSpPr/>
          <p:nvPr/>
        </p:nvCxnSpPr>
        <p:spPr>
          <a:xfrm>
            <a:off x="3636727" y="181227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Agrupar 7"/>
          <p:cNvGrpSpPr/>
          <p:nvPr/>
        </p:nvGrpSpPr>
        <p:grpSpPr>
          <a:xfrm>
            <a:off x="5647704" y="0"/>
            <a:ext cx="1637567" cy="1273285"/>
            <a:chOff x="932675" y="1072403"/>
            <a:chExt cx="3088940" cy="2124498"/>
          </a:xfrm>
        </p:grpSpPr>
        <p:cxnSp>
          <p:nvCxnSpPr>
            <p:cNvPr id="9" name="Conector recto de flecha 8"/>
            <p:cNvCxnSpPr>
              <a:stCxn id="29" idx="6"/>
              <a:endCxn id="26"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7" idx="4"/>
              <a:endCxn id="25"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3" idx="4"/>
              <a:endCxn id="30"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3" idx="6"/>
              <a:endCxn id="27"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9" name="Elipse 28"/>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30" name="CuadroTexto 29"/>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7" name="Elipse 2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5" name="Elipse 24"/>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3" name="Elipse 22"/>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cxnSp>
        <p:nvCxnSpPr>
          <p:cNvPr id="43" name="Conector recto de flecha 42"/>
          <p:cNvCxnSpPr/>
          <p:nvPr/>
        </p:nvCxnSpPr>
        <p:spPr>
          <a:xfrm>
            <a:off x="3789127" y="3931851"/>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 name="Tabla 1"/>
          <p:cNvGraphicFramePr>
            <a:graphicFrameLocks noGrp="1"/>
          </p:cNvGraphicFramePr>
          <p:nvPr>
            <p:extLst>
              <p:ext uri="{D42A27DB-BD31-4B8C-83A1-F6EECF244321}">
                <p14:modId xmlns:p14="http://schemas.microsoft.com/office/powerpoint/2010/main" val="3240357709"/>
              </p:ext>
            </p:extLst>
          </p:nvPr>
        </p:nvGraphicFramePr>
        <p:xfrm>
          <a:off x="5080912" y="3901331"/>
          <a:ext cx="668278" cy="370840"/>
        </p:xfrm>
        <a:graphic>
          <a:graphicData uri="http://schemas.openxmlformats.org/drawingml/2006/table">
            <a:tbl>
              <a:tblPr firstRow="1" bandRow="1">
                <a:tableStyleId>{2D5ABB26-0587-4C30-8999-92F81FD0307C}</a:tableStyleId>
              </a:tblPr>
              <a:tblGrid>
                <a:gridCol w="668278">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5" name="CuadroTexto 44"/>
          <p:cNvSpPr txBox="1"/>
          <p:nvPr/>
        </p:nvSpPr>
        <p:spPr>
          <a:xfrm>
            <a:off x="5076301" y="3564633"/>
            <a:ext cx="766319" cy="369332"/>
          </a:xfrm>
          <a:prstGeom prst="rect">
            <a:avLst/>
          </a:prstGeom>
          <a:noFill/>
        </p:spPr>
        <p:txBody>
          <a:bodyPr wrap="square" rtlCol="0">
            <a:spAutoFit/>
          </a:bodyPr>
          <a:lstStyle/>
          <a:p>
            <a:r>
              <a:rPr lang="es-ES" dirty="0" err="1">
                <a:solidFill>
                  <a:schemeClr val="accent1">
                    <a:lumMod val="75000"/>
                  </a:schemeClr>
                </a:solidFill>
              </a:rPr>
              <a:t>name</a:t>
            </a:r>
            <a:endParaRPr lang="es-ES" dirty="0">
              <a:solidFill>
                <a:schemeClr val="accent1">
                  <a:lumMod val="75000"/>
                </a:schemeClr>
              </a:solidFill>
            </a:endParaRPr>
          </a:p>
        </p:txBody>
      </p:sp>
      <p:graphicFrame>
        <p:nvGraphicFramePr>
          <p:cNvPr id="21" name="Tabla 20"/>
          <p:cNvGraphicFramePr>
            <a:graphicFrameLocks noGrp="1"/>
          </p:cNvGraphicFramePr>
          <p:nvPr>
            <p:extLst>
              <p:ext uri="{D42A27DB-BD31-4B8C-83A1-F6EECF244321}">
                <p14:modId xmlns:p14="http://schemas.microsoft.com/office/powerpoint/2010/main" val="289328998"/>
              </p:ext>
            </p:extLst>
          </p:nvPr>
        </p:nvGraphicFramePr>
        <p:xfrm>
          <a:off x="6109132" y="3842513"/>
          <a:ext cx="1820961" cy="429657"/>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gridCol w="606987">
                  <a:extLst>
                    <a:ext uri="{9D8B030D-6E8A-4147-A177-3AD203B41FA5}">
                      <a16:colId xmlns:a16="http://schemas.microsoft.com/office/drawing/2014/main" val="20001"/>
                    </a:ext>
                  </a:extLst>
                </a:gridCol>
                <a:gridCol w="606987">
                  <a:extLst>
                    <a:ext uri="{9D8B030D-6E8A-4147-A177-3AD203B41FA5}">
                      <a16:colId xmlns:a16="http://schemas.microsoft.com/office/drawing/2014/main" val="20002"/>
                    </a:ext>
                  </a:extLst>
                </a:gridCol>
              </a:tblGrid>
              <a:tr h="429657">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6" name="CuadroTexto 45"/>
          <p:cNvSpPr txBox="1"/>
          <p:nvPr/>
        </p:nvSpPr>
        <p:spPr>
          <a:xfrm>
            <a:off x="6062980" y="3503700"/>
            <a:ext cx="766319" cy="369332"/>
          </a:xfrm>
          <a:prstGeom prst="rect">
            <a:avLst/>
          </a:prstGeom>
          <a:noFill/>
        </p:spPr>
        <p:txBody>
          <a:bodyPr wrap="square" rtlCol="0">
            <a:spAutoFit/>
          </a:bodyPr>
          <a:lstStyle/>
          <a:p>
            <a:r>
              <a:rPr lang="es-ES" dirty="0" err="1">
                <a:solidFill>
                  <a:schemeClr val="accent1">
                    <a:lumMod val="75000"/>
                  </a:schemeClr>
                </a:solidFill>
              </a:rPr>
              <a:t>adjlist</a:t>
            </a:r>
            <a:endParaRPr lang="es-ES" dirty="0">
              <a:solidFill>
                <a:schemeClr val="accent1">
                  <a:lumMod val="75000"/>
                </a:schemeClr>
              </a:solidFill>
            </a:endParaRPr>
          </a:p>
        </p:txBody>
      </p:sp>
      <p:cxnSp>
        <p:nvCxnSpPr>
          <p:cNvPr id="31" name="Conector recto de flecha 30"/>
          <p:cNvCxnSpPr/>
          <p:nvPr/>
        </p:nvCxnSpPr>
        <p:spPr>
          <a:xfrm flipV="1">
            <a:off x="6373804" y="4089241"/>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8" name="Conector recto de flecha 47"/>
          <p:cNvCxnSpPr/>
          <p:nvPr/>
        </p:nvCxnSpPr>
        <p:spPr>
          <a:xfrm flipV="1">
            <a:off x="7007900" y="4102009"/>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9" name="Conector recto de flecha 48"/>
          <p:cNvCxnSpPr/>
          <p:nvPr/>
        </p:nvCxnSpPr>
        <p:spPr>
          <a:xfrm flipV="1">
            <a:off x="7598164" y="4117500"/>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a:off x="6080110" y="4375372"/>
            <a:ext cx="766319" cy="369332"/>
          </a:xfrm>
          <a:prstGeom prst="rect">
            <a:avLst/>
          </a:prstGeom>
          <a:noFill/>
        </p:spPr>
        <p:txBody>
          <a:bodyPr wrap="square" rtlCol="0">
            <a:spAutoFit/>
          </a:bodyPr>
          <a:lstStyle/>
          <a:p>
            <a:r>
              <a:rPr lang="es-ES" dirty="0" err="1"/>
              <a:t>edge</a:t>
            </a:r>
            <a:endParaRPr lang="es-ES" dirty="0"/>
          </a:p>
        </p:txBody>
      </p:sp>
      <p:sp>
        <p:nvSpPr>
          <p:cNvPr id="51" name="CuadroTexto 50"/>
          <p:cNvSpPr txBox="1"/>
          <p:nvPr/>
        </p:nvSpPr>
        <p:spPr>
          <a:xfrm>
            <a:off x="6670442" y="4400988"/>
            <a:ext cx="766319" cy="369332"/>
          </a:xfrm>
          <a:prstGeom prst="rect">
            <a:avLst/>
          </a:prstGeom>
          <a:noFill/>
        </p:spPr>
        <p:txBody>
          <a:bodyPr wrap="square" rtlCol="0">
            <a:spAutoFit/>
          </a:bodyPr>
          <a:lstStyle/>
          <a:p>
            <a:r>
              <a:rPr lang="es-ES" dirty="0" err="1"/>
              <a:t>edge</a:t>
            </a:r>
            <a:endParaRPr lang="es-ES" dirty="0"/>
          </a:p>
        </p:txBody>
      </p:sp>
      <p:sp>
        <p:nvSpPr>
          <p:cNvPr id="52" name="CuadroTexto 51"/>
          <p:cNvSpPr txBox="1"/>
          <p:nvPr/>
        </p:nvSpPr>
        <p:spPr>
          <a:xfrm>
            <a:off x="7285271" y="4398583"/>
            <a:ext cx="766319" cy="369332"/>
          </a:xfrm>
          <a:prstGeom prst="rect">
            <a:avLst/>
          </a:prstGeom>
          <a:noFill/>
        </p:spPr>
        <p:txBody>
          <a:bodyPr wrap="square" rtlCol="0">
            <a:spAutoFit/>
          </a:bodyPr>
          <a:lstStyle/>
          <a:p>
            <a:r>
              <a:rPr lang="es-ES" dirty="0" err="1"/>
              <a:t>edge</a:t>
            </a:r>
            <a:endParaRPr lang="es-ES" dirty="0"/>
          </a:p>
        </p:txBody>
      </p:sp>
      <p:graphicFrame>
        <p:nvGraphicFramePr>
          <p:cNvPr id="53" name="Tabla 52"/>
          <p:cNvGraphicFramePr>
            <a:graphicFrameLocks noGrp="1"/>
          </p:cNvGraphicFramePr>
          <p:nvPr>
            <p:extLst>
              <p:ext uri="{D42A27DB-BD31-4B8C-83A1-F6EECF244321}">
                <p14:modId xmlns:p14="http://schemas.microsoft.com/office/powerpoint/2010/main" val="3460681279"/>
              </p:ext>
            </p:extLst>
          </p:nvPr>
        </p:nvGraphicFramePr>
        <p:xfrm>
          <a:off x="5034056" y="1555533"/>
          <a:ext cx="715134" cy="1483360"/>
        </p:xfrm>
        <a:graphic>
          <a:graphicData uri="http://schemas.openxmlformats.org/drawingml/2006/table">
            <a:tbl>
              <a:tblPr firstRow="1" bandRow="1">
                <a:tableStyleId>{2D5ABB26-0587-4C30-8999-92F81FD0307C}</a:tableStyleId>
              </a:tblPr>
              <a:tblGrid>
                <a:gridCol w="715134">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4" name="Forma libre 53"/>
          <p:cNvSpPr/>
          <p:nvPr/>
        </p:nvSpPr>
        <p:spPr>
          <a:xfrm>
            <a:off x="5622311" y="1471508"/>
            <a:ext cx="712469" cy="263322"/>
          </a:xfrm>
          <a:custGeom>
            <a:avLst/>
            <a:gdLst>
              <a:gd name="connsiteX0" fmla="*/ 712469 w 712469"/>
              <a:gd name="connsiteY0" fmla="*/ 0 h 263322"/>
              <a:gd name="connsiteX1" fmla="*/ 278793 w 712469"/>
              <a:gd name="connsiteY1" fmla="*/ 61958 h 263322"/>
              <a:gd name="connsiteX2" fmla="*/ 0 w 712469"/>
              <a:gd name="connsiteY2" fmla="*/ 263322 h 263322"/>
            </a:gdLst>
            <a:ahLst/>
            <a:cxnLst>
              <a:cxn ang="0">
                <a:pos x="connsiteX0" y="connsiteY0"/>
              </a:cxn>
              <a:cxn ang="0">
                <a:pos x="connsiteX1" y="connsiteY1"/>
              </a:cxn>
              <a:cxn ang="0">
                <a:pos x="connsiteX2" y="connsiteY2"/>
              </a:cxn>
            </a:cxnLst>
            <a:rect l="l" t="t" r="r" b="b"/>
            <a:pathLst>
              <a:path w="712469" h="263322">
                <a:moveTo>
                  <a:pt x="712469" y="0"/>
                </a:moveTo>
                <a:cubicBezTo>
                  <a:pt x="555003" y="9035"/>
                  <a:pt x="397538" y="18071"/>
                  <a:pt x="278793" y="61958"/>
                </a:cubicBezTo>
                <a:cubicBezTo>
                  <a:pt x="160048" y="105845"/>
                  <a:pt x="0" y="263322"/>
                  <a:pt x="0" y="263322"/>
                </a:cubicBezTo>
              </a:path>
            </a:pathLst>
          </a:custGeom>
          <a:ln>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55" name="CuadroTexto 54"/>
          <p:cNvSpPr txBox="1"/>
          <p:nvPr/>
        </p:nvSpPr>
        <p:spPr>
          <a:xfrm>
            <a:off x="6301532" y="1241131"/>
            <a:ext cx="766319" cy="369332"/>
          </a:xfrm>
          <a:prstGeom prst="rect">
            <a:avLst/>
          </a:prstGeom>
          <a:noFill/>
        </p:spPr>
        <p:txBody>
          <a:bodyPr wrap="square" rtlCol="0">
            <a:spAutoFit/>
          </a:bodyPr>
          <a:lstStyle/>
          <a:p>
            <a:r>
              <a:rPr lang="es-ES" dirty="0" err="1"/>
              <a:t>vertex</a:t>
            </a:r>
            <a:endParaRPr lang="es-ES" dirty="0"/>
          </a:p>
        </p:txBody>
      </p:sp>
      <p:sp>
        <p:nvSpPr>
          <p:cNvPr id="56" name="Forma libre 55"/>
          <p:cNvSpPr/>
          <p:nvPr/>
        </p:nvSpPr>
        <p:spPr>
          <a:xfrm>
            <a:off x="5650807" y="1887238"/>
            <a:ext cx="712469" cy="263322"/>
          </a:xfrm>
          <a:custGeom>
            <a:avLst/>
            <a:gdLst>
              <a:gd name="connsiteX0" fmla="*/ 712469 w 712469"/>
              <a:gd name="connsiteY0" fmla="*/ 0 h 263322"/>
              <a:gd name="connsiteX1" fmla="*/ 278793 w 712469"/>
              <a:gd name="connsiteY1" fmla="*/ 61958 h 263322"/>
              <a:gd name="connsiteX2" fmla="*/ 0 w 712469"/>
              <a:gd name="connsiteY2" fmla="*/ 263322 h 263322"/>
            </a:gdLst>
            <a:ahLst/>
            <a:cxnLst>
              <a:cxn ang="0">
                <a:pos x="connsiteX0" y="connsiteY0"/>
              </a:cxn>
              <a:cxn ang="0">
                <a:pos x="connsiteX1" y="connsiteY1"/>
              </a:cxn>
              <a:cxn ang="0">
                <a:pos x="connsiteX2" y="connsiteY2"/>
              </a:cxn>
            </a:cxnLst>
            <a:rect l="l" t="t" r="r" b="b"/>
            <a:pathLst>
              <a:path w="712469" h="263322">
                <a:moveTo>
                  <a:pt x="712469" y="0"/>
                </a:moveTo>
                <a:cubicBezTo>
                  <a:pt x="555003" y="9035"/>
                  <a:pt x="397538" y="18071"/>
                  <a:pt x="278793" y="61958"/>
                </a:cubicBezTo>
                <a:cubicBezTo>
                  <a:pt x="160048" y="105845"/>
                  <a:pt x="0" y="263322"/>
                  <a:pt x="0" y="263322"/>
                </a:cubicBezTo>
              </a:path>
            </a:pathLst>
          </a:custGeom>
          <a:ln>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57" name="CuadroTexto 56"/>
          <p:cNvSpPr txBox="1"/>
          <p:nvPr/>
        </p:nvSpPr>
        <p:spPr>
          <a:xfrm>
            <a:off x="6330028" y="1656861"/>
            <a:ext cx="766319" cy="369332"/>
          </a:xfrm>
          <a:prstGeom prst="rect">
            <a:avLst/>
          </a:prstGeom>
          <a:noFill/>
        </p:spPr>
        <p:txBody>
          <a:bodyPr wrap="square" rtlCol="0">
            <a:spAutoFit/>
          </a:bodyPr>
          <a:lstStyle/>
          <a:p>
            <a:r>
              <a:rPr lang="es-ES" dirty="0" err="1"/>
              <a:t>vertex</a:t>
            </a:r>
            <a:endParaRPr lang="es-ES" dirty="0"/>
          </a:p>
        </p:txBody>
      </p:sp>
      <p:sp>
        <p:nvSpPr>
          <p:cNvPr id="58" name="Forma libre 57"/>
          <p:cNvSpPr/>
          <p:nvPr/>
        </p:nvSpPr>
        <p:spPr>
          <a:xfrm>
            <a:off x="5648327" y="2287478"/>
            <a:ext cx="712469" cy="263322"/>
          </a:xfrm>
          <a:custGeom>
            <a:avLst/>
            <a:gdLst>
              <a:gd name="connsiteX0" fmla="*/ 712469 w 712469"/>
              <a:gd name="connsiteY0" fmla="*/ 0 h 263322"/>
              <a:gd name="connsiteX1" fmla="*/ 278793 w 712469"/>
              <a:gd name="connsiteY1" fmla="*/ 61958 h 263322"/>
              <a:gd name="connsiteX2" fmla="*/ 0 w 712469"/>
              <a:gd name="connsiteY2" fmla="*/ 263322 h 263322"/>
            </a:gdLst>
            <a:ahLst/>
            <a:cxnLst>
              <a:cxn ang="0">
                <a:pos x="connsiteX0" y="connsiteY0"/>
              </a:cxn>
              <a:cxn ang="0">
                <a:pos x="connsiteX1" y="connsiteY1"/>
              </a:cxn>
              <a:cxn ang="0">
                <a:pos x="connsiteX2" y="connsiteY2"/>
              </a:cxn>
            </a:cxnLst>
            <a:rect l="l" t="t" r="r" b="b"/>
            <a:pathLst>
              <a:path w="712469" h="263322">
                <a:moveTo>
                  <a:pt x="712469" y="0"/>
                </a:moveTo>
                <a:cubicBezTo>
                  <a:pt x="555003" y="9035"/>
                  <a:pt x="397538" y="18071"/>
                  <a:pt x="278793" y="61958"/>
                </a:cubicBezTo>
                <a:cubicBezTo>
                  <a:pt x="160048" y="105845"/>
                  <a:pt x="0" y="263322"/>
                  <a:pt x="0" y="263322"/>
                </a:cubicBezTo>
              </a:path>
            </a:pathLst>
          </a:custGeom>
          <a:ln>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59" name="CuadroTexto 58"/>
          <p:cNvSpPr txBox="1"/>
          <p:nvPr/>
        </p:nvSpPr>
        <p:spPr>
          <a:xfrm>
            <a:off x="6327548" y="2057101"/>
            <a:ext cx="766319" cy="369332"/>
          </a:xfrm>
          <a:prstGeom prst="rect">
            <a:avLst/>
          </a:prstGeom>
          <a:noFill/>
        </p:spPr>
        <p:txBody>
          <a:bodyPr wrap="square" rtlCol="0">
            <a:spAutoFit/>
          </a:bodyPr>
          <a:lstStyle/>
          <a:p>
            <a:r>
              <a:rPr lang="es-ES" dirty="0" err="1"/>
              <a:t>vertex</a:t>
            </a:r>
            <a:endParaRPr lang="es-ES" dirty="0"/>
          </a:p>
        </p:txBody>
      </p:sp>
      <p:sp>
        <p:nvSpPr>
          <p:cNvPr id="60" name="Forma libre 59"/>
          <p:cNvSpPr/>
          <p:nvPr/>
        </p:nvSpPr>
        <p:spPr>
          <a:xfrm>
            <a:off x="5661335" y="2672228"/>
            <a:ext cx="712469" cy="263322"/>
          </a:xfrm>
          <a:custGeom>
            <a:avLst/>
            <a:gdLst>
              <a:gd name="connsiteX0" fmla="*/ 712469 w 712469"/>
              <a:gd name="connsiteY0" fmla="*/ 0 h 263322"/>
              <a:gd name="connsiteX1" fmla="*/ 278793 w 712469"/>
              <a:gd name="connsiteY1" fmla="*/ 61958 h 263322"/>
              <a:gd name="connsiteX2" fmla="*/ 0 w 712469"/>
              <a:gd name="connsiteY2" fmla="*/ 263322 h 263322"/>
            </a:gdLst>
            <a:ahLst/>
            <a:cxnLst>
              <a:cxn ang="0">
                <a:pos x="connsiteX0" y="connsiteY0"/>
              </a:cxn>
              <a:cxn ang="0">
                <a:pos x="connsiteX1" y="connsiteY1"/>
              </a:cxn>
              <a:cxn ang="0">
                <a:pos x="connsiteX2" y="connsiteY2"/>
              </a:cxn>
            </a:cxnLst>
            <a:rect l="l" t="t" r="r" b="b"/>
            <a:pathLst>
              <a:path w="712469" h="263322">
                <a:moveTo>
                  <a:pt x="712469" y="0"/>
                </a:moveTo>
                <a:cubicBezTo>
                  <a:pt x="555003" y="9035"/>
                  <a:pt x="397538" y="18071"/>
                  <a:pt x="278793" y="61958"/>
                </a:cubicBezTo>
                <a:cubicBezTo>
                  <a:pt x="160048" y="105845"/>
                  <a:pt x="0" y="263322"/>
                  <a:pt x="0" y="263322"/>
                </a:cubicBezTo>
              </a:path>
            </a:pathLst>
          </a:custGeom>
          <a:ln>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61" name="CuadroTexto 60"/>
          <p:cNvSpPr txBox="1"/>
          <p:nvPr/>
        </p:nvSpPr>
        <p:spPr>
          <a:xfrm>
            <a:off x="6340556" y="2441851"/>
            <a:ext cx="766319" cy="369332"/>
          </a:xfrm>
          <a:prstGeom prst="rect">
            <a:avLst/>
          </a:prstGeom>
          <a:noFill/>
        </p:spPr>
        <p:txBody>
          <a:bodyPr wrap="square" rtlCol="0">
            <a:spAutoFit/>
          </a:bodyPr>
          <a:lstStyle/>
          <a:p>
            <a:r>
              <a:rPr lang="es-ES" dirty="0" err="1"/>
              <a:t>vertex</a:t>
            </a:r>
            <a:endParaRPr lang="es-ES" dirty="0"/>
          </a:p>
        </p:txBody>
      </p:sp>
      <p:sp>
        <p:nvSpPr>
          <p:cNvPr id="62" name="CuadroTexto 61"/>
          <p:cNvSpPr txBox="1"/>
          <p:nvPr/>
        </p:nvSpPr>
        <p:spPr>
          <a:xfrm>
            <a:off x="5014433"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spTree>
    <p:extLst>
      <p:ext uri="{BB962C8B-B14F-4D97-AF65-F5344CB8AC3E}">
        <p14:creationId xmlns:p14="http://schemas.microsoft.com/office/powerpoint/2010/main" val="106241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(JAVA)</a:t>
            </a:r>
          </a:p>
        </p:txBody>
      </p:sp>
      <p:graphicFrame>
        <p:nvGraphicFramePr>
          <p:cNvPr id="4" name="Tabla 3"/>
          <p:cNvGraphicFramePr>
            <a:graphicFrameLocks noGrp="1"/>
          </p:cNvGraphicFramePr>
          <p:nvPr>
            <p:extLst>
              <p:ext uri="{D42A27DB-BD31-4B8C-83A1-F6EECF244321}">
                <p14:modId xmlns:p14="http://schemas.microsoft.com/office/powerpoint/2010/main" val="1966259326"/>
              </p:ext>
            </p:extLst>
          </p:nvPr>
        </p:nvGraphicFramePr>
        <p:xfrm>
          <a:off x="21623" y="1242105"/>
          <a:ext cx="4206731" cy="161544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Graph</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ArrayList</a:t>
                      </a:r>
                      <a:r>
                        <a:rPr lang="es-ES" sz="2000" dirty="0"/>
                        <a:t>&lt;</a:t>
                      </a:r>
                      <a:r>
                        <a:rPr lang="es-ES" sz="2000" dirty="0" err="1"/>
                        <a:t>Vertex</a:t>
                      </a:r>
                      <a:r>
                        <a:rPr lang="es-ES" sz="2000" dirty="0"/>
                        <a:t>&gt; </a:t>
                      </a:r>
                      <a:r>
                        <a:rPr lang="es-ES" sz="2000" dirty="0" err="1"/>
                        <a:t>vlist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rgbClr val="7F7F7F"/>
                          </a:solidFill>
                        </a:rPr>
                        <a:t>Graph</a:t>
                      </a:r>
                      <a:r>
                        <a:rPr lang="es-ES" sz="1600" dirty="0">
                          <a:solidFill>
                            <a:srgbClr val="7F7F7F"/>
                          </a:solidFill>
                        </a:rPr>
                        <a:t>()</a:t>
                      </a:r>
                    </a:p>
                    <a:p>
                      <a:r>
                        <a:rPr lang="es-ES" sz="1600" dirty="0" err="1">
                          <a:solidFill>
                            <a:srgbClr val="7F7F7F"/>
                          </a:solidFill>
                        </a:rPr>
                        <a:t>addVertex</a:t>
                      </a:r>
                      <a:r>
                        <a:rPr lang="es-ES" sz="1600" dirty="0">
                          <a:solidFill>
                            <a:srgbClr val="7F7F7F"/>
                          </a:solidFill>
                        </a:rPr>
                        <a:t>(</a:t>
                      </a:r>
                      <a:r>
                        <a:rPr lang="es-ES" sz="1600" dirty="0" err="1">
                          <a:solidFill>
                            <a:srgbClr val="7F7F7F"/>
                          </a:solidFill>
                        </a:rPr>
                        <a:t>name</a:t>
                      </a:r>
                      <a:r>
                        <a:rPr lang="es-ES" sz="1600" dirty="0">
                          <a:solidFill>
                            <a:srgbClr val="7F7F7F"/>
                          </a:solidFill>
                        </a:rPr>
                        <a:t>)</a:t>
                      </a:r>
                    </a:p>
                    <a:p>
                      <a:r>
                        <a:rPr lang="mr-IN" sz="1600" dirty="0">
                          <a:solidFill>
                            <a:srgbClr val="7F7F7F"/>
                          </a:solidFill>
                        </a:rPr>
                        <a:t>…</a:t>
                      </a:r>
                      <a:endParaRPr lang="es-ES" sz="1600" dirty="0">
                        <a:solidFill>
                          <a:srgbClr val="7F7F7F"/>
                        </a:solidFill>
                      </a:endParaRPr>
                    </a:p>
                  </a:txBody>
                  <a:tcPr/>
                </a:tc>
                <a:extLst>
                  <a:ext uri="{0D108BD9-81ED-4DB2-BD59-A6C34878D82A}">
                    <a16:rowId xmlns:a16="http://schemas.microsoft.com/office/drawing/2014/main" val="10002"/>
                  </a:ext>
                </a:extLst>
              </a:tr>
            </a:tbl>
          </a:graphicData>
        </a:graphic>
      </p:graphicFrame>
      <p:graphicFrame>
        <p:nvGraphicFramePr>
          <p:cNvPr id="67" name="Tabla 66"/>
          <p:cNvGraphicFramePr>
            <a:graphicFrameLocks noGrp="1"/>
          </p:cNvGraphicFramePr>
          <p:nvPr>
            <p:extLst>
              <p:ext uri="{D42A27DB-BD31-4B8C-83A1-F6EECF244321}">
                <p14:modId xmlns:p14="http://schemas.microsoft.com/office/powerpoint/2010/main" val="2628618407"/>
              </p:ext>
            </p:extLst>
          </p:nvPr>
        </p:nvGraphicFramePr>
        <p:xfrm>
          <a:off x="15488" y="3038893"/>
          <a:ext cx="4206731" cy="146812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Vertex</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String</a:t>
                      </a:r>
                      <a:r>
                        <a:rPr lang="es-ES" sz="2000" dirty="0"/>
                        <a:t> </a:t>
                      </a:r>
                      <a:r>
                        <a:rPr lang="es-ES" sz="2000" dirty="0" err="1"/>
                        <a:t>name</a:t>
                      </a:r>
                      <a:r>
                        <a:rPr lang="es-ES" sz="2000" dirty="0"/>
                        <a:t>;</a:t>
                      </a:r>
                    </a:p>
                    <a:p>
                      <a:r>
                        <a:rPr lang="es-ES" sz="2000" dirty="0"/>
                        <a:t> </a:t>
                      </a:r>
                      <a:r>
                        <a:rPr lang="es-ES" sz="2000" dirty="0" err="1"/>
                        <a:t>public</a:t>
                      </a:r>
                      <a:r>
                        <a:rPr lang="es-ES" sz="2000" dirty="0"/>
                        <a:t> </a:t>
                      </a:r>
                      <a:r>
                        <a:rPr lang="es-ES" sz="2000" dirty="0" err="1"/>
                        <a:t>ArrayList</a:t>
                      </a:r>
                      <a:r>
                        <a:rPr lang="es-ES" sz="2000" dirty="0"/>
                        <a:t>&lt;</a:t>
                      </a:r>
                      <a:r>
                        <a:rPr lang="es-ES" sz="2000" dirty="0" err="1"/>
                        <a:t>Edge</a:t>
                      </a:r>
                      <a:r>
                        <a:rPr lang="es-ES" sz="2000" dirty="0"/>
                        <a:t>&gt; </a:t>
                      </a:r>
                      <a:r>
                        <a:rPr lang="es-ES" sz="2000" dirty="0" err="1"/>
                        <a:t>adjlist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chemeClr val="tx1">
                              <a:lumMod val="50000"/>
                              <a:lumOff val="50000"/>
                            </a:schemeClr>
                          </a:solidFill>
                        </a:rPr>
                        <a:t>public</a:t>
                      </a:r>
                      <a:r>
                        <a:rPr lang="es-ES" sz="1600" dirty="0">
                          <a:solidFill>
                            <a:schemeClr val="tx1">
                              <a:lumMod val="50000"/>
                              <a:lumOff val="50000"/>
                            </a:schemeClr>
                          </a:solidFill>
                        </a:rPr>
                        <a:t> </a:t>
                      </a:r>
                      <a:r>
                        <a:rPr lang="es-ES" sz="1600" dirty="0" err="1">
                          <a:solidFill>
                            <a:schemeClr val="tx1">
                              <a:lumMod val="50000"/>
                              <a:lumOff val="50000"/>
                            </a:schemeClr>
                          </a:solidFill>
                        </a:rPr>
                        <a:t>Vertex</a:t>
                      </a:r>
                      <a:r>
                        <a:rPr lang="es-ES" sz="1600" dirty="0">
                          <a:solidFill>
                            <a:schemeClr val="tx1">
                              <a:lumMod val="50000"/>
                              <a:lumOff val="50000"/>
                            </a:schemeClr>
                          </a:solidFill>
                        </a:rPr>
                        <a:t>(</a:t>
                      </a:r>
                      <a:r>
                        <a:rPr lang="es-ES" sz="1600" dirty="0" err="1">
                          <a:solidFill>
                            <a:schemeClr val="tx1">
                              <a:lumMod val="50000"/>
                              <a:lumOff val="50000"/>
                            </a:schemeClr>
                          </a:solidFill>
                        </a:rPr>
                        <a:t>String</a:t>
                      </a:r>
                      <a:r>
                        <a:rPr lang="es-ES" sz="1600" dirty="0">
                          <a:solidFill>
                            <a:schemeClr val="tx1">
                              <a:lumMod val="50000"/>
                              <a:lumOff val="50000"/>
                            </a:schemeClr>
                          </a:solidFill>
                        </a:rPr>
                        <a:t> _</a:t>
                      </a:r>
                      <a:r>
                        <a:rPr lang="es-ES" sz="1600" dirty="0" err="1">
                          <a:solidFill>
                            <a:schemeClr val="tx1">
                              <a:lumMod val="50000"/>
                              <a:lumOff val="50000"/>
                            </a:schemeClr>
                          </a:solidFill>
                        </a:rPr>
                        <a:t>name</a:t>
                      </a:r>
                      <a:r>
                        <a:rPr lang="es-ES" sz="1600" dirty="0">
                          <a:solidFill>
                            <a:schemeClr val="tx1">
                              <a:lumMod val="50000"/>
                              <a:lumOff val="50000"/>
                            </a:schemeClr>
                          </a:solidFill>
                        </a:rPr>
                        <a:t>)</a:t>
                      </a:r>
                    </a:p>
                  </a:txBody>
                  <a:tcPr/>
                </a:tc>
                <a:extLst>
                  <a:ext uri="{0D108BD9-81ED-4DB2-BD59-A6C34878D82A}">
                    <a16:rowId xmlns:a16="http://schemas.microsoft.com/office/drawing/2014/main" val="10002"/>
                  </a:ext>
                </a:extLst>
              </a:tr>
            </a:tbl>
          </a:graphicData>
        </a:graphic>
      </p:graphicFrame>
      <p:graphicFrame>
        <p:nvGraphicFramePr>
          <p:cNvPr id="68" name="Tabla 67"/>
          <p:cNvGraphicFramePr>
            <a:graphicFrameLocks noGrp="1"/>
          </p:cNvGraphicFramePr>
          <p:nvPr>
            <p:extLst>
              <p:ext uri="{D42A27DB-BD31-4B8C-83A1-F6EECF244321}">
                <p14:modId xmlns:p14="http://schemas.microsoft.com/office/powerpoint/2010/main" val="623485628"/>
              </p:ext>
            </p:extLst>
          </p:nvPr>
        </p:nvGraphicFramePr>
        <p:xfrm>
          <a:off x="0" y="4775684"/>
          <a:ext cx="4670318" cy="1493520"/>
        </p:xfrm>
        <a:graphic>
          <a:graphicData uri="http://schemas.openxmlformats.org/drawingml/2006/table">
            <a:tbl>
              <a:tblPr firstRow="1" bandRow="1">
                <a:tableStyleId>{5C22544A-7EE6-4342-B048-85BDC9FD1C3A}</a:tableStyleId>
              </a:tblPr>
              <a:tblGrid>
                <a:gridCol w="4670318">
                  <a:extLst>
                    <a:ext uri="{9D8B030D-6E8A-4147-A177-3AD203B41FA5}">
                      <a16:colId xmlns:a16="http://schemas.microsoft.com/office/drawing/2014/main" val="20000"/>
                    </a:ext>
                  </a:extLst>
                </a:gridCol>
              </a:tblGrid>
              <a:tr h="370840">
                <a:tc>
                  <a:txBody>
                    <a:bodyPr/>
                    <a:lstStyle/>
                    <a:p>
                      <a:r>
                        <a:rPr lang="es-ES" sz="2000" dirty="0" err="1"/>
                        <a:t>Edge</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Vertex</a:t>
                      </a:r>
                      <a:r>
                        <a:rPr lang="es-ES" sz="2000" dirty="0"/>
                        <a:t> </a:t>
                      </a:r>
                      <a:r>
                        <a:rPr lang="es-ES" sz="2000" dirty="0" err="1"/>
                        <a:t>from</a:t>
                      </a:r>
                      <a:r>
                        <a:rPr lang="es-ES" sz="2000" dirty="0"/>
                        <a:t>, </a:t>
                      </a:r>
                      <a:r>
                        <a:rPr lang="es-ES" sz="2000" dirty="0" err="1"/>
                        <a:t>to</a:t>
                      </a:r>
                      <a:r>
                        <a:rPr lang="es-ES" sz="2000" dirty="0"/>
                        <a:t>;</a:t>
                      </a:r>
                    </a:p>
                    <a:p>
                      <a:r>
                        <a:rPr lang="es-ES" sz="2000" dirty="0"/>
                        <a:t> </a:t>
                      </a:r>
                      <a:r>
                        <a:rPr lang="es-ES" sz="2000" dirty="0" err="1"/>
                        <a:t>public</a:t>
                      </a:r>
                      <a:r>
                        <a:rPr lang="es-ES" sz="2000" dirty="0"/>
                        <a:t> </a:t>
                      </a:r>
                      <a:r>
                        <a:rPr lang="es-ES" sz="2000" dirty="0" err="1"/>
                        <a:t>int</a:t>
                      </a:r>
                      <a:r>
                        <a:rPr lang="es-ES" sz="2000" dirty="0"/>
                        <a:t> </a:t>
                      </a:r>
                      <a:r>
                        <a:rPr lang="es-ES" sz="2000" dirty="0" err="1"/>
                        <a:t>weight</a:t>
                      </a:r>
                      <a:r>
                        <a:rPr lang="es-ES" sz="2000" dirty="0"/>
                        <a:t>;</a:t>
                      </a:r>
                    </a:p>
                  </a:txBody>
                  <a:tcPr/>
                </a:tc>
                <a:extLst>
                  <a:ext uri="{0D108BD9-81ED-4DB2-BD59-A6C34878D82A}">
                    <a16:rowId xmlns:a16="http://schemas.microsoft.com/office/drawing/2014/main" val="10001"/>
                  </a:ext>
                </a:extLst>
              </a:tr>
              <a:tr h="370840">
                <a:tc>
                  <a:txBody>
                    <a:bodyPr/>
                    <a:lstStyle/>
                    <a:p>
                      <a:r>
                        <a:rPr lang="es-ES" sz="2000" dirty="0"/>
                        <a:t> </a:t>
                      </a:r>
                      <a:r>
                        <a:rPr lang="es-ES" sz="1600" dirty="0" err="1">
                          <a:solidFill>
                            <a:srgbClr val="7F7F7F"/>
                          </a:solidFill>
                        </a:rPr>
                        <a:t>public</a:t>
                      </a:r>
                      <a:r>
                        <a:rPr lang="es-ES" sz="1600" dirty="0">
                          <a:solidFill>
                            <a:srgbClr val="7F7F7F"/>
                          </a:solidFill>
                        </a:rPr>
                        <a:t> </a:t>
                      </a:r>
                      <a:r>
                        <a:rPr lang="es-ES" sz="1600" dirty="0" err="1">
                          <a:solidFill>
                            <a:srgbClr val="7F7F7F"/>
                          </a:solidFill>
                        </a:rPr>
                        <a:t>Edge</a:t>
                      </a:r>
                      <a:r>
                        <a:rPr lang="es-ES" sz="1600" dirty="0">
                          <a:solidFill>
                            <a:srgbClr val="7F7F7F"/>
                          </a:solidFill>
                        </a:rPr>
                        <a:t>(</a:t>
                      </a:r>
                      <a:r>
                        <a:rPr lang="es-ES" sz="1600" dirty="0" err="1">
                          <a:solidFill>
                            <a:srgbClr val="7F7F7F"/>
                          </a:solidFill>
                        </a:rPr>
                        <a:t>Vertex</a:t>
                      </a:r>
                      <a:r>
                        <a:rPr lang="es-ES" sz="1600" dirty="0">
                          <a:solidFill>
                            <a:srgbClr val="7F7F7F"/>
                          </a:solidFill>
                        </a:rPr>
                        <a:t> _</a:t>
                      </a:r>
                      <a:r>
                        <a:rPr lang="es-ES" sz="1600" dirty="0" err="1">
                          <a:solidFill>
                            <a:srgbClr val="7F7F7F"/>
                          </a:solidFill>
                        </a:rPr>
                        <a:t>from</a:t>
                      </a:r>
                      <a:r>
                        <a:rPr lang="es-ES" sz="1600" dirty="0">
                          <a:solidFill>
                            <a:srgbClr val="7F7F7F"/>
                          </a:solidFill>
                        </a:rPr>
                        <a:t>, </a:t>
                      </a:r>
                      <a:r>
                        <a:rPr lang="es-ES" sz="1600" dirty="0" err="1">
                          <a:solidFill>
                            <a:srgbClr val="7F7F7F"/>
                          </a:solidFill>
                        </a:rPr>
                        <a:t>Vertex</a:t>
                      </a:r>
                      <a:r>
                        <a:rPr lang="es-ES" sz="1600" dirty="0">
                          <a:solidFill>
                            <a:srgbClr val="7F7F7F"/>
                          </a:solidFill>
                        </a:rPr>
                        <a:t> _</a:t>
                      </a:r>
                      <a:r>
                        <a:rPr lang="es-ES" sz="1600" dirty="0" err="1">
                          <a:solidFill>
                            <a:srgbClr val="7F7F7F"/>
                          </a:solidFill>
                        </a:rPr>
                        <a:t>to</a:t>
                      </a:r>
                      <a:r>
                        <a:rPr lang="es-ES" sz="1600" dirty="0">
                          <a:solidFill>
                            <a:srgbClr val="7F7F7F"/>
                          </a:solidFill>
                        </a:rPr>
                        <a:t>, </a:t>
                      </a:r>
                      <a:r>
                        <a:rPr lang="es-ES" sz="1600" dirty="0" err="1">
                          <a:solidFill>
                            <a:srgbClr val="7F7F7F"/>
                          </a:solidFill>
                        </a:rPr>
                        <a:t>int</a:t>
                      </a:r>
                      <a:r>
                        <a:rPr lang="es-ES" sz="1600" dirty="0">
                          <a:solidFill>
                            <a:srgbClr val="7F7F7F"/>
                          </a:solidFill>
                        </a:rPr>
                        <a:t> _</a:t>
                      </a:r>
                      <a:r>
                        <a:rPr lang="es-ES" sz="1600" dirty="0" err="1">
                          <a:solidFill>
                            <a:srgbClr val="7F7F7F"/>
                          </a:solidFill>
                        </a:rPr>
                        <a:t>weight</a:t>
                      </a:r>
                      <a:r>
                        <a:rPr lang="es-ES" sz="1600" dirty="0">
                          <a:solidFill>
                            <a:srgbClr val="7F7F7F"/>
                          </a:solidFill>
                        </a:rPr>
                        <a:t>)</a:t>
                      </a:r>
                    </a:p>
                  </a:txBody>
                  <a:tcPr/>
                </a:tc>
                <a:extLst>
                  <a:ext uri="{0D108BD9-81ED-4DB2-BD59-A6C34878D82A}">
                    <a16:rowId xmlns:a16="http://schemas.microsoft.com/office/drawing/2014/main" val="10002"/>
                  </a:ext>
                </a:extLst>
              </a:tr>
            </a:tbl>
          </a:graphicData>
        </a:graphic>
      </p:graphicFrame>
      <p:cxnSp>
        <p:nvCxnSpPr>
          <p:cNvPr id="3" name="Conector recto de flecha 2"/>
          <p:cNvCxnSpPr/>
          <p:nvPr/>
        </p:nvCxnSpPr>
        <p:spPr>
          <a:xfrm>
            <a:off x="3636727" y="181227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Agrupar 7"/>
          <p:cNvGrpSpPr/>
          <p:nvPr/>
        </p:nvGrpSpPr>
        <p:grpSpPr>
          <a:xfrm>
            <a:off x="5647704" y="0"/>
            <a:ext cx="1637567" cy="1273285"/>
            <a:chOff x="932675" y="1072403"/>
            <a:chExt cx="3088940" cy="2124498"/>
          </a:xfrm>
        </p:grpSpPr>
        <p:cxnSp>
          <p:nvCxnSpPr>
            <p:cNvPr id="9" name="Conector recto de flecha 8"/>
            <p:cNvCxnSpPr>
              <a:stCxn id="29" idx="6"/>
              <a:endCxn id="26"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7" idx="4"/>
              <a:endCxn id="25"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3" idx="4"/>
              <a:endCxn id="30"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3" idx="6"/>
              <a:endCxn id="27"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9" name="Elipse 28"/>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30" name="CuadroTexto 29"/>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7" name="Elipse 2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5" name="Elipse 24"/>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3" name="Elipse 22"/>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graphicFrame>
        <p:nvGraphicFramePr>
          <p:cNvPr id="5" name="Tabla 4"/>
          <p:cNvGraphicFramePr>
            <a:graphicFrameLocks noGrp="1"/>
          </p:cNvGraphicFramePr>
          <p:nvPr>
            <p:extLst>
              <p:ext uri="{D42A27DB-BD31-4B8C-83A1-F6EECF244321}">
                <p14:modId xmlns:p14="http://schemas.microsoft.com/office/powerpoint/2010/main" val="1531659065"/>
              </p:ext>
            </p:extLst>
          </p:nvPr>
        </p:nvGraphicFramePr>
        <p:xfrm>
          <a:off x="5034055" y="1555531"/>
          <a:ext cx="4109945" cy="1854000"/>
        </p:xfrm>
        <a:graphic>
          <a:graphicData uri="http://schemas.openxmlformats.org/drawingml/2006/table">
            <a:tbl>
              <a:tblPr firstRow="1" bandRow="1">
                <a:tableStyleId>{2D5ABB26-0587-4C30-8999-92F81FD0307C}</a:tableStyleId>
              </a:tblPr>
              <a:tblGrid>
                <a:gridCol w="729491">
                  <a:extLst>
                    <a:ext uri="{9D8B030D-6E8A-4147-A177-3AD203B41FA5}">
                      <a16:colId xmlns:a16="http://schemas.microsoft.com/office/drawing/2014/main" val="20000"/>
                    </a:ext>
                  </a:extLst>
                </a:gridCol>
                <a:gridCol w="3380454">
                  <a:extLst>
                    <a:ext uri="{9D8B030D-6E8A-4147-A177-3AD203B41FA5}">
                      <a16:colId xmlns:a16="http://schemas.microsoft.com/office/drawing/2014/main" val="20001"/>
                    </a:ext>
                  </a:extLst>
                </a:gridCol>
              </a:tblGrid>
              <a:tr h="463500">
                <a:tc>
                  <a:txBody>
                    <a:bodyPr/>
                    <a:lstStyle/>
                    <a:p>
                      <a:r>
                        <a:rPr lang="es-ES" dirty="0"/>
                        <a:t>A</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63500">
                <a:tc>
                  <a:txBody>
                    <a:bodyPr/>
                    <a:lstStyle/>
                    <a:p>
                      <a:r>
                        <a:rPr lang="es-ES" dirty="0"/>
                        <a:t>B</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63500">
                <a:tc>
                  <a:txBody>
                    <a:bodyPr/>
                    <a:lstStyle/>
                    <a:p>
                      <a:r>
                        <a:rPr lang="es-ES" dirty="0"/>
                        <a:t>C</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63500">
                <a:tc>
                  <a:txBody>
                    <a:bodyPr/>
                    <a:lstStyle/>
                    <a:p>
                      <a:r>
                        <a:rPr lang="es-ES" dirty="0"/>
                        <a:t>D</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4" name="CuadroTexto 43"/>
          <p:cNvSpPr txBox="1"/>
          <p:nvPr/>
        </p:nvSpPr>
        <p:spPr>
          <a:xfrm>
            <a:off x="5014433"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sp>
        <p:nvSpPr>
          <p:cNvPr id="45" name="CuadroTexto 44"/>
          <p:cNvSpPr txBox="1"/>
          <p:nvPr/>
        </p:nvSpPr>
        <p:spPr>
          <a:xfrm>
            <a:off x="4988435" y="14481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graphicFrame>
        <p:nvGraphicFramePr>
          <p:cNvPr id="21" name="Tabla 20"/>
          <p:cNvGraphicFramePr>
            <a:graphicFrameLocks noGrp="1"/>
          </p:cNvGraphicFramePr>
          <p:nvPr>
            <p:extLst>
              <p:ext uri="{D42A27DB-BD31-4B8C-83A1-F6EECF244321}">
                <p14:modId xmlns:p14="http://schemas.microsoft.com/office/powerpoint/2010/main" val="2627830686"/>
              </p:ext>
            </p:extLst>
          </p:nvPr>
        </p:nvGraphicFramePr>
        <p:xfrm>
          <a:off x="6480208" y="1605044"/>
          <a:ext cx="1449884" cy="274320"/>
        </p:xfrm>
        <a:graphic>
          <a:graphicData uri="http://schemas.openxmlformats.org/drawingml/2006/table">
            <a:tbl>
              <a:tblPr firstRow="1" bandRow="1">
                <a:tableStyleId>{2D5ABB26-0587-4C30-8999-92F81FD0307C}</a:tableStyleId>
              </a:tblPr>
              <a:tblGrid>
                <a:gridCol w="724942">
                  <a:extLst>
                    <a:ext uri="{9D8B030D-6E8A-4147-A177-3AD203B41FA5}">
                      <a16:colId xmlns:a16="http://schemas.microsoft.com/office/drawing/2014/main" val="20000"/>
                    </a:ext>
                  </a:extLst>
                </a:gridCol>
                <a:gridCol w="724942">
                  <a:extLst>
                    <a:ext uri="{9D8B030D-6E8A-4147-A177-3AD203B41FA5}">
                      <a16:colId xmlns:a16="http://schemas.microsoft.com/office/drawing/2014/main" val="20001"/>
                    </a:ext>
                  </a:extLst>
                </a:gridCol>
              </a:tblGrid>
              <a:tr h="136459">
                <a:tc>
                  <a:txBody>
                    <a:bodyPr/>
                    <a:lstStyle/>
                    <a:p>
                      <a:r>
                        <a:rPr lang="es-ES" sz="1200" dirty="0"/>
                        <a:t>(A,B,2)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200" dirty="0"/>
                        <a:t>(A,D,3)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3" name="CuadroTexto 52"/>
          <p:cNvSpPr txBox="1"/>
          <p:nvPr/>
        </p:nvSpPr>
        <p:spPr>
          <a:xfrm>
            <a:off x="5713891" y="144561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4" name="CuadroTexto 53"/>
          <p:cNvSpPr txBox="1"/>
          <p:nvPr/>
        </p:nvSpPr>
        <p:spPr>
          <a:xfrm>
            <a:off x="4985955" y="192580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5" name="CuadroTexto 54"/>
          <p:cNvSpPr txBox="1"/>
          <p:nvPr/>
        </p:nvSpPr>
        <p:spPr>
          <a:xfrm>
            <a:off x="5711411" y="19233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6" name="CuadroTexto 55"/>
          <p:cNvSpPr txBox="1"/>
          <p:nvPr/>
        </p:nvSpPr>
        <p:spPr>
          <a:xfrm>
            <a:off x="4983475" y="23725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7" name="CuadroTexto 56"/>
          <p:cNvSpPr txBox="1"/>
          <p:nvPr/>
        </p:nvSpPr>
        <p:spPr>
          <a:xfrm>
            <a:off x="5708931" y="23855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8" name="CuadroTexto 57"/>
          <p:cNvSpPr txBox="1"/>
          <p:nvPr/>
        </p:nvSpPr>
        <p:spPr>
          <a:xfrm>
            <a:off x="4980995" y="28347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9" name="CuadroTexto 58"/>
          <p:cNvSpPr txBox="1"/>
          <p:nvPr/>
        </p:nvSpPr>
        <p:spPr>
          <a:xfrm>
            <a:off x="5706451" y="28477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graphicFrame>
        <p:nvGraphicFramePr>
          <p:cNvPr id="60" name="Tabla 59"/>
          <p:cNvGraphicFramePr>
            <a:graphicFrameLocks noGrp="1"/>
          </p:cNvGraphicFramePr>
          <p:nvPr>
            <p:extLst>
              <p:ext uri="{D42A27DB-BD31-4B8C-83A1-F6EECF244321}">
                <p14:modId xmlns:p14="http://schemas.microsoft.com/office/powerpoint/2010/main" val="1226004952"/>
              </p:ext>
            </p:extLst>
          </p:nvPr>
        </p:nvGraphicFramePr>
        <p:xfrm>
          <a:off x="6543051" y="2516008"/>
          <a:ext cx="606987" cy="274320"/>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tblGrid>
              <a:tr h="136459">
                <a:tc>
                  <a:txBody>
                    <a:bodyPr/>
                    <a:lstStyle/>
                    <a:p>
                      <a:r>
                        <a:rPr lang="es-ES" sz="1200" dirty="0"/>
                        <a:t>(C,B,7)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1" name="Tabla 60"/>
          <p:cNvGraphicFramePr>
            <a:graphicFrameLocks noGrp="1"/>
          </p:cNvGraphicFramePr>
          <p:nvPr>
            <p:extLst>
              <p:ext uri="{D42A27DB-BD31-4B8C-83A1-F6EECF244321}">
                <p14:modId xmlns:p14="http://schemas.microsoft.com/office/powerpoint/2010/main" val="2560264202"/>
              </p:ext>
            </p:extLst>
          </p:nvPr>
        </p:nvGraphicFramePr>
        <p:xfrm>
          <a:off x="6542935" y="3003581"/>
          <a:ext cx="606987" cy="274320"/>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tblGrid>
              <a:tr h="136459">
                <a:tc>
                  <a:txBody>
                    <a:bodyPr/>
                    <a:lstStyle/>
                    <a:p>
                      <a:r>
                        <a:rPr lang="es-ES" sz="1200" dirty="0"/>
                        <a:t>(D,C,1)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2" name="Conector recto de flecha 61"/>
          <p:cNvCxnSpPr/>
          <p:nvPr/>
        </p:nvCxnSpPr>
        <p:spPr>
          <a:xfrm>
            <a:off x="3789127" y="3931851"/>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63" name="Tabla 62"/>
          <p:cNvGraphicFramePr>
            <a:graphicFrameLocks noGrp="1"/>
          </p:cNvGraphicFramePr>
          <p:nvPr>
            <p:extLst>
              <p:ext uri="{D42A27DB-BD31-4B8C-83A1-F6EECF244321}">
                <p14:modId xmlns:p14="http://schemas.microsoft.com/office/powerpoint/2010/main" val="552280133"/>
              </p:ext>
            </p:extLst>
          </p:nvPr>
        </p:nvGraphicFramePr>
        <p:xfrm>
          <a:off x="5080912" y="3901331"/>
          <a:ext cx="668278" cy="370840"/>
        </p:xfrm>
        <a:graphic>
          <a:graphicData uri="http://schemas.openxmlformats.org/drawingml/2006/table">
            <a:tbl>
              <a:tblPr firstRow="1" bandRow="1">
                <a:tableStyleId>{2D5ABB26-0587-4C30-8999-92F81FD0307C}</a:tableStyleId>
              </a:tblPr>
              <a:tblGrid>
                <a:gridCol w="668278">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4" name="CuadroTexto 63"/>
          <p:cNvSpPr txBox="1"/>
          <p:nvPr/>
        </p:nvSpPr>
        <p:spPr>
          <a:xfrm>
            <a:off x="5076301" y="3564633"/>
            <a:ext cx="766319" cy="369332"/>
          </a:xfrm>
          <a:prstGeom prst="rect">
            <a:avLst/>
          </a:prstGeom>
          <a:noFill/>
        </p:spPr>
        <p:txBody>
          <a:bodyPr wrap="square" rtlCol="0">
            <a:spAutoFit/>
          </a:bodyPr>
          <a:lstStyle/>
          <a:p>
            <a:r>
              <a:rPr lang="es-ES" dirty="0" err="1">
                <a:solidFill>
                  <a:schemeClr val="accent1">
                    <a:lumMod val="75000"/>
                  </a:schemeClr>
                </a:solidFill>
              </a:rPr>
              <a:t>name</a:t>
            </a:r>
            <a:endParaRPr lang="es-ES" dirty="0">
              <a:solidFill>
                <a:schemeClr val="accent1">
                  <a:lumMod val="75000"/>
                </a:schemeClr>
              </a:solidFill>
            </a:endParaRPr>
          </a:p>
        </p:txBody>
      </p:sp>
      <p:graphicFrame>
        <p:nvGraphicFramePr>
          <p:cNvPr id="65" name="Tabla 64"/>
          <p:cNvGraphicFramePr>
            <a:graphicFrameLocks noGrp="1"/>
          </p:cNvGraphicFramePr>
          <p:nvPr>
            <p:extLst>
              <p:ext uri="{D42A27DB-BD31-4B8C-83A1-F6EECF244321}">
                <p14:modId xmlns:p14="http://schemas.microsoft.com/office/powerpoint/2010/main" val="19086515"/>
              </p:ext>
            </p:extLst>
          </p:nvPr>
        </p:nvGraphicFramePr>
        <p:xfrm>
          <a:off x="6109132" y="3842513"/>
          <a:ext cx="1820961" cy="429657"/>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gridCol w="606987">
                  <a:extLst>
                    <a:ext uri="{9D8B030D-6E8A-4147-A177-3AD203B41FA5}">
                      <a16:colId xmlns:a16="http://schemas.microsoft.com/office/drawing/2014/main" val="20001"/>
                    </a:ext>
                  </a:extLst>
                </a:gridCol>
                <a:gridCol w="606987">
                  <a:extLst>
                    <a:ext uri="{9D8B030D-6E8A-4147-A177-3AD203B41FA5}">
                      <a16:colId xmlns:a16="http://schemas.microsoft.com/office/drawing/2014/main" val="20002"/>
                    </a:ext>
                  </a:extLst>
                </a:gridCol>
              </a:tblGrid>
              <a:tr h="429657">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6" name="CuadroTexto 65"/>
          <p:cNvSpPr txBox="1"/>
          <p:nvPr/>
        </p:nvSpPr>
        <p:spPr>
          <a:xfrm>
            <a:off x="6062980" y="3503700"/>
            <a:ext cx="766319" cy="369332"/>
          </a:xfrm>
          <a:prstGeom prst="rect">
            <a:avLst/>
          </a:prstGeom>
          <a:noFill/>
        </p:spPr>
        <p:txBody>
          <a:bodyPr wrap="square" rtlCol="0">
            <a:spAutoFit/>
          </a:bodyPr>
          <a:lstStyle/>
          <a:p>
            <a:r>
              <a:rPr lang="es-ES" dirty="0" err="1">
                <a:solidFill>
                  <a:schemeClr val="accent1">
                    <a:lumMod val="75000"/>
                  </a:schemeClr>
                </a:solidFill>
              </a:rPr>
              <a:t>adjlist</a:t>
            </a:r>
            <a:endParaRPr lang="es-ES" dirty="0">
              <a:solidFill>
                <a:schemeClr val="accent1">
                  <a:lumMod val="75000"/>
                </a:schemeClr>
              </a:solidFill>
            </a:endParaRPr>
          </a:p>
        </p:txBody>
      </p:sp>
      <p:cxnSp>
        <p:nvCxnSpPr>
          <p:cNvPr id="69" name="Conector recto de flecha 68"/>
          <p:cNvCxnSpPr/>
          <p:nvPr/>
        </p:nvCxnSpPr>
        <p:spPr>
          <a:xfrm flipV="1">
            <a:off x="6373804" y="4089241"/>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0" name="Conector recto de flecha 69"/>
          <p:cNvCxnSpPr/>
          <p:nvPr/>
        </p:nvCxnSpPr>
        <p:spPr>
          <a:xfrm flipV="1">
            <a:off x="7007900" y="4102009"/>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Conector recto de flecha 70"/>
          <p:cNvCxnSpPr/>
          <p:nvPr/>
        </p:nvCxnSpPr>
        <p:spPr>
          <a:xfrm flipV="1">
            <a:off x="7598164" y="4117500"/>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72" name="CuadroTexto 71"/>
          <p:cNvSpPr txBox="1"/>
          <p:nvPr/>
        </p:nvSpPr>
        <p:spPr>
          <a:xfrm>
            <a:off x="6080110" y="4375372"/>
            <a:ext cx="766319" cy="369332"/>
          </a:xfrm>
          <a:prstGeom prst="rect">
            <a:avLst/>
          </a:prstGeom>
          <a:noFill/>
        </p:spPr>
        <p:txBody>
          <a:bodyPr wrap="square" rtlCol="0">
            <a:spAutoFit/>
          </a:bodyPr>
          <a:lstStyle/>
          <a:p>
            <a:r>
              <a:rPr lang="es-ES" dirty="0" err="1"/>
              <a:t>edge</a:t>
            </a:r>
            <a:endParaRPr lang="es-ES" dirty="0"/>
          </a:p>
        </p:txBody>
      </p:sp>
      <p:sp>
        <p:nvSpPr>
          <p:cNvPr id="73" name="CuadroTexto 72"/>
          <p:cNvSpPr txBox="1"/>
          <p:nvPr/>
        </p:nvSpPr>
        <p:spPr>
          <a:xfrm>
            <a:off x="6670442" y="4400988"/>
            <a:ext cx="766319" cy="369332"/>
          </a:xfrm>
          <a:prstGeom prst="rect">
            <a:avLst/>
          </a:prstGeom>
          <a:noFill/>
        </p:spPr>
        <p:txBody>
          <a:bodyPr wrap="square" rtlCol="0">
            <a:spAutoFit/>
          </a:bodyPr>
          <a:lstStyle/>
          <a:p>
            <a:r>
              <a:rPr lang="es-ES" dirty="0" err="1"/>
              <a:t>edge</a:t>
            </a:r>
            <a:endParaRPr lang="es-ES" dirty="0"/>
          </a:p>
        </p:txBody>
      </p:sp>
      <p:sp>
        <p:nvSpPr>
          <p:cNvPr id="74" name="CuadroTexto 73"/>
          <p:cNvSpPr txBox="1"/>
          <p:nvPr/>
        </p:nvSpPr>
        <p:spPr>
          <a:xfrm>
            <a:off x="7285271" y="4398583"/>
            <a:ext cx="766319" cy="369332"/>
          </a:xfrm>
          <a:prstGeom prst="rect">
            <a:avLst/>
          </a:prstGeom>
          <a:noFill/>
        </p:spPr>
        <p:txBody>
          <a:bodyPr wrap="square" rtlCol="0">
            <a:spAutoFit/>
          </a:bodyPr>
          <a:lstStyle/>
          <a:p>
            <a:r>
              <a:rPr lang="es-ES" dirty="0" err="1"/>
              <a:t>edge</a:t>
            </a:r>
            <a:endParaRPr lang="es-ES" dirty="0"/>
          </a:p>
        </p:txBody>
      </p:sp>
    </p:spTree>
    <p:extLst>
      <p:ext uri="{BB962C8B-B14F-4D97-AF65-F5344CB8AC3E}">
        <p14:creationId xmlns:p14="http://schemas.microsoft.com/office/powerpoint/2010/main" val="3934836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(JAVA)</a:t>
            </a:r>
          </a:p>
        </p:txBody>
      </p:sp>
      <p:graphicFrame>
        <p:nvGraphicFramePr>
          <p:cNvPr id="4" name="Tabla 3"/>
          <p:cNvGraphicFramePr>
            <a:graphicFrameLocks noGrp="1"/>
          </p:cNvGraphicFramePr>
          <p:nvPr>
            <p:extLst>
              <p:ext uri="{D42A27DB-BD31-4B8C-83A1-F6EECF244321}">
                <p14:modId xmlns:p14="http://schemas.microsoft.com/office/powerpoint/2010/main" val="1185012826"/>
              </p:ext>
            </p:extLst>
          </p:nvPr>
        </p:nvGraphicFramePr>
        <p:xfrm>
          <a:off x="21623" y="1242105"/>
          <a:ext cx="4206731" cy="161544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Graph</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ArrayList</a:t>
                      </a:r>
                      <a:r>
                        <a:rPr lang="es-ES" sz="2000" dirty="0"/>
                        <a:t>&lt;</a:t>
                      </a:r>
                      <a:r>
                        <a:rPr lang="es-ES" sz="2000" dirty="0" err="1"/>
                        <a:t>Vertex</a:t>
                      </a:r>
                      <a:r>
                        <a:rPr lang="es-ES" sz="2000" dirty="0"/>
                        <a:t>&gt; </a:t>
                      </a:r>
                      <a:r>
                        <a:rPr lang="es-ES" sz="2000" dirty="0" err="1"/>
                        <a:t>vlist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rgbClr val="7F7F7F"/>
                          </a:solidFill>
                        </a:rPr>
                        <a:t>Graph</a:t>
                      </a:r>
                      <a:r>
                        <a:rPr lang="es-ES" sz="1600" dirty="0">
                          <a:solidFill>
                            <a:srgbClr val="7F7F7F"/>
                          </a:solidFill>
                        </a:rPr>
                        <a:t>()</a:t>
                      </a:r>
                    </a:p>
                    <a:p>
                      <a:r>
                        <a:rPr lang="es-ES" sz="1600" dirty="0" err="1">
                          <a:solidFill>
                            <a:srgbClr val="7F7F7F"/>
                          </a:solidFill>
                        </a:rPr>
                        <a:t>addVertex</a:t>
                      </a:r>
                      <a:r>
                        <a:rPr lang="es-ES" sz="1600" dirty="0">
                          <a:solidFill>
                            <a:srgbClr val="7F7F7F"/>
                          </a:solidFill>
                        </a:rPr>
                        <a:t>(</a:t>
                      </a:r>
                      <a:r>
                        <a:rPr lang="es-ES" sz="1600" dirty="0" err="1">
                          <a:solidFill>
                            <a:srgbClr val="7F7F7F"/>
                          </a:solidFill>
                        </a:rPr>
                        <a:t>name</a:t>
                      </a:r>
                      <a:r>
                        <a:rPr lang="es-ES" sz="1600" dirty="0">
                          <a:solidFill>
                            <a:srgbClr val="7F7F7F"/>
                          </a:solidFill>
                        </a:rPr>
                        <a:t>)</a:t>
                      </a:r>
                    </a:p>
                    <a:p>
                      <a:r>
                        <a:rPr lang="mr-IN" sz="1600" dirty="0">
                          <a:solidFill>
                            <a:srgbClr val="7F7F7F"/>
                          </a:solidFill>
                        </a:rPr>
                        <a:t>…</a:t>
                      </a:r>
                      <a:endParaRPr lang="es-ES" sz="1600" dirty="0">
                        <a:solidFill>
                          <a:srgbClr val="7F7F7F"/>
                        </a:solidFill>
                      </a:endParaRPr>
                    </a:p>
                  </a:txBody>
                  <a:tcPr/>
                </a:tc>
                <a:extLst>
                  <a:ext uri="{0D108BD9-81ED-4DB2-BD59-A6C34878D82A}">
                    <a16:rowId xmlns:a16="http://schemas.microsoft.com/office/drawing/2014/main" val="10002"/>
                  </a:ext>
                </a:extLst>
              </a:tr>
            </a:tbl>
          </a:graphicData>
        </a:graphic>
      </p:graphicFrame>
      <p:graphicFrame>
        <p:nvGraphicFramePr>
          <p:cNvPr id="67" name="Tabla 66"/>
          <p:cNvGraphicFramePr>
            <a:graphicFrameLocks noGrp="1"/>
          </p:cNvGraphicFramePr>
          <p:nvPr>
            <p:extLst>
              <p:ext uri="{D42A27DB-BD31-4B8C-83A1-F6EECF244321}">
                <p14:modId xmlns:p14="http://schemas.microsoft.com/office/powerpoint/2010/main" val="4082976087"/>
              </p:ext>
            </p:extLst>
          </p:nvPr>
        </p:nvGraphicFramePr>
        <p:xfrm>
          <a:off x="15488" y="3038893"/>
          <a:ext cx="4206731" cy="146812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Vertex</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String</a:t>
                      </a:r>
                      <a:r>
                        <a:rPr lang="es-ES" sz="2000" dirty="0"/>
                        <a:t> </a:t>
                      </a:r>
                      <a:r>
                        <a:rPr lang="es-ES" sz="2000" dirty="0" err="1"/>
                        <a:t>name</a:t>
                      </a:r>
                      <a:r>
                        <a:rPr lang="es-ES" sz="2000" dirty="0"/>
                        <a:t>;</a:t>
                      </a:r>
                    </a:p>
                    <a:p>
                      <a:r>
                        <a:rPr lang="es-ES" sz="2000" dirty="0"/>
                        <a:t> </a:t>
                      </a:r>
                      <a:r>
                        <a:rPr lang="es-ES" sz="2000" dirty="0" err="1"/>
                        <a:t>public</a:t>
                      </a:r>
                      <a:r>
                        <a:rPr lang="es-ES" sz="2000" dirty="0"/>
                        <a:t> </a:t>
                      </a:r>
                      <a:r>
                        <a:rPr lang="es-ES" sz="2000" dirty="0" err="1"/>
                        <a:t>ArrayList</a:t>
                      </a:r>
                      <a:r>
                        <a:rPr lang="es-ES" sz="2000" dirty="0"/>
                        <a:t>&lt;</a:t>
                      </a:r>
                      <a:r>
                        <a:rPr lang="es-ES" sz="2000" dirty="0" err="1"/>
                        <a:t>Edge</a:t>
                      </a:r>
                      <a:r>
                        <a:rPr lang="es-ES" sz="2000" dirty="0"/>
                        <a:t>&gt; </a:t>
                      </a:r>
                      <a:r>
                        <a:rPr lang="es-ES" sz="2000" dirty="0" err="1"/>
                        <a:t>adjlist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chemeClr val="tx1">
                              <a:lumMod val="50000"/>
                              <a:lumOff val="50000"/>
                            </a:schemeClr>
                          </a:solidFill>
                        </a:rPr>
                        <a:t>public</a:t>
                      </a:r>
                      <a:r>
                        <a:rPr lang="es-ES" sz="1600" dirty="0">
                          <a:solidFill>
                            <a:schemeClr val="tx1">
                              <a:lumMod val="50000"/>
                              <a:lumOff val="50000"/>
                            </a:schemeClr>
                          </a:solidFill>
                        </a:rPr>
                        <a:t> </a:t>
                      </a:r>
                      <a:r>
                        <a:rPr lang="es-ES" sz="1600" dirty="0" err="1">
                          <a:solidFill>
                            <a:schemeClr val="tx1">
                              <a:lumMod val="50000"/>
                              <a:lumOff val="50000"/>
                            </a:schemeClr>
                          </a:solidFill>
                        </a:rPr>
                        <a:t>Vertex</a:t>
                      </a:r>
                      <a:r>
                        <a:rPr lang="es-ES" sz="1600" dirty="0">
                          <a:solidFill>
                            <a:schemeClr val="tx1">
                              <a:lumMod val="50000"/>
                              <a:lumOff val="50000"/>
                            </a:schemeClr>
                          </a:solidFill>
                        </a:rPr>
                        <a:t>(</a:t>
                      </a:r>
                      <a:r>
                        <a:rPr lang="es-ES" sz="1600" dirty="0" err="1">
                          <a:solidFill>
                            <a:schemeClr val="tx1">
                              <a:lumMod val="50000"/>
                              <a:lumOff val="50000"/>
                            </a:schemeClr>
                          </a:solidFill>
                        </a:rPr>
                        <a:t>String</a:t>
                      </a:r>
                      <a:r>
                        <a:rPr lang="es-ES" sz="1600" dirty="0">
                          <a:solidFill>
                            <a:schemeClr val="tx1">
                              <a:lumMod val="50000"/>
                              <a:lumOff val="50000"/>
                            </a:schemeClr>
                          </a:solidFill>
                        </a:rPr>
                        <a:t> _</a:t>
                      </a:r>
                      <a:r>
                        <a:rPr lang="es-ES" sz="1600" dirty="0" err="1">
                          <a:solidFill>
                            <a:schemeClr val="tx1">
                              <a:lumMod val="50000"/>
                              <a:lumOff val="50000"/>
                            </a:schemeClr>
                          </a:solidFill>
                        </a:rPr>
                        <a:t>name</a:t>
                      </a:r>
                      <a:r>
                        <a:rPr lang="es-ES" sz="1600" dirty="0">
                          <a:solidFill>
                            <a:schemeClr val="tx1">
                              <a:lumMod val="50000"/>
                              <a:lumOff val="50000"/>
                            </a:schemeClr>
                          </a:solidFill>
                        </a:rPr>
                        <a:t>)</a:t>
                      </a:r>
                    </a:p>
                  </a:txBody>
                  <a:tcPr/>
                </a:tc>
                <a:extLst>
                  <a:ext uri="{0D108BD9-81ED-4DB2-BD59-A6C34878D82A}">
                    <a16:rowId xmlns:a16="http://schemas.microsoft.com/office/drawing/2014/main" val="10002"/>
                  </a:ext>
                </a:extLst>
              </a:tr>
            </a:tbl>
          </a:graphicData>
        </a:graphic>
      </p:graphicFrame>
      <p:graphicFrame>
        <p:nvGraphicFramePr>
          <p:cNvPr id="68" name="Tabla 67"/>
          <p:cNvGraphicFramePr>
            <a:graphicFrameLocks noGrp="1"/>
          </p:cNvGraphicFramePr>
          <p:nvPr>
            <p:extLst>
              <p:ext uri="{D42A27DB-BD31-4B8C-83A1-F6EECF244321}">
                <p14:modId xmlns:p14="http://schemas.microsoft.com/office/powerpoint/2010/main" val="831883878"/>
              </p:ext>
            </p:extLst>
          </p:nvPr>
        </p:nvGraphicFramePr>
        <p:xfrm>
          <a:off x="0" y="4775684"/>
          <a:ext cx="4670318" cy="1493520"/>
        </p:xfrm>
        <a:graphic>
          <a:graphicData uri="http://schemas.openxmlformats.org/drawingml/2006/table">
            <a:tbl>
              <a:tblPr firstRow="1" bandRow="1">
                <a:tableStyleId>{5C22544A-7EE6-4342-B048-85BDC9FD1C3A}</a:tableStyleId>
              </a:tblPr>
              <a:tblGrid>
                <a:gridCol w="4670318">
                  <a:extLst>
                    <a:ext uri="{9D8B030D-6E8A-4147-A177-3AD203B41FA5}">
                      <a16:colId xmlns:a16="http://schemas.microsoft.com/office/drawing/2014/main" val="20000"/>
                    </a:ext>
                  </a:extLst>
                </a:gridCol>
              </a:tblGrid>
              <a:tr h="370840">
                <a:tc>
                  <a:txBody>
                    <a:bodyPr/>
                    <a:lstStyle/>
                    <a:p>
                      <a:r>
                        <a:rPr lang="es-ES" sz="2000" dirty="0" err="1"/>
                        <a:t>Edge</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Vertex</a:t>
                      </a:r>
                      <a:r>
                        <a:rPr lang="es-ES" sz="2000" dirty="0"/>
                        <a:t> </a:t>
                      </a:r>
                      <a:r>
                        <a:rPr lang="es-ES" sz="2000" dirty="0" err="1"/>
                        <a:t>from</a:t>
                      </a:r>
                      <a:r>
                        <a:rPr lang="es-ES" sz="2000" dirty="0"/>
                        <a:t>, </a:t>
                      </a:r>
                      <a:r>
                        <a:rPr lang="es-ES" sz="2000" dirty="0" err="1"/>
                        <a:t>to</a:t>
                      </a:r>
                      <a:r>
                        <a:rPr lang="es-ES" sz="2000" dirty="0"/>
                        <a:t>;</a:t>
                      </a:r>
                    </a:p>
                    <a:p>
                      <a:r>
                        <a:rPr lang="es-ES" sz="2000" dirty="0"/>
                        <a:t> </a:t>
                      </a:r>
                      <a:r>
                        <a:rPr lang="es-ES" sz="2000" dirty="0" err="1"/>
                        <a:t>public</a:t>
                      </a:r>
                      <a:r>
                        <a:rPr lang="es-ES" sz="2000" dirty="0"/>
                        <a:t> </a:t>
                      </a:r>
                      <a:r>
                        <a:rPr lang="es-ES" sz="2000" dirty="0" err="1"/>
                        <a:t>int</a:t>
                      </a:r>
                      <a:r>
                        <a:rPr lang="es-ES" sz="2000" dirty="0"/>
                        <a:t> </a:t>
                      </a:r>
                      <a:r>
                        <a:rPr lang="es-ES" sz="2000" dirty="0" err="1"/>
                        <a:t>weight</a:t>
                      </a:r>
                      <a:r>
                        <a:rPr lang="es-ES" sz="2000" dirty="0"/>
                        <a:t>;</a:t>
                      </a:r>
                    </a:p>
                  </a:txBody>
                  <a:tcPr/>
                </a:tc>
                <a:extLst>
                  <a:ext uri="{0D108BD9-81ED-4DB2-BD59-A6C34878D82A}">
                    <a16:rowId xmlns:a16="http://schemas.microsoft.com/office/drawing/2014/main" val="10001"/>
                  </a:ext>
                </a:extLst>
              </a:tr>
              <a:tr h="370840">
                <a:tc>
                  <a:txBody>
                    <a:bodyPr/>
                    <a:lstStyle/>
                    <a:p>
                      <a:r>
                        <a:rPr lang="es-ES" sz="2000" dirty="0"/>
                        <a:t> </a:t>
                      </a:r>
                      <a:r>
                        <a:rPr lang="es-ES" sz="1600" dirty="0" err="1">
                          <a:solidFill>
                            <a:srgbClr val="7F7F7F"/>
                          </a:solidFill>
                        </a:rPr>
                        <a:t>public</a:t>
                      </a:r>
                      <a:r>
                        <a:rPr lang="es-ES" sz="1600" dirty="0">
                          <a:solidFill>
                            <a:srgbClr val="7F7F7F"/>
                          </a:solidFill>
                        </a:rPr>
                        <a:t> </a:t>
                      </a:r>
                      <a:r>
                        <a:rPr lang="es-ES" sz="1600" dirty="0" err="1">
                          <a:solidFill>
                            <a:srgbClr val="7F7F7F"/>
                          </a:solidFill>
                        </a:rPr>
                        <a:t>Edge</a:t>
                      </a:r>
                      <a:r>
                        <a:rPr lang="es-ES" sz="1600" dirty="0">
                          <a:solidFill>
                            <a:srgbClr val="7F7F7F"/>
                          </a:solidFill>
                        </a:rPr>
                        <a:t>(</a:t>
                      </a:r>
                      <a:r>
                        <a:rPr lang="es-ES" sz="1600" dirty="0" err="1">
                          <a:solidFill>
                            <a:srgbClr val="7F7F7F"/>
                          </a:solidFill>
                        </a:rPr>
                        <a:t>Vertex</a:t>
                      </a:r>
                      <a:r>
                        <a:rPr lang="es-ES" sz="1600" dirty="0">
                          <a:solidFill>
                            <a:srgbClr val="7F7F7F"/>
                          </a:solidFill>
                        </a:rPr>
                        <a:t> _</a:t>
                      </a:r>
                      <a:r>
                        <a:rPr lang="es-ES" sz="1600" dirty="0" err="1">
                          <a:solidFill>
                            <a:srgbClr val="7F7F7F"/>
                          </a:solidFill>
                        </a:rPr>
                        <a:t>from</a:t>
                      </a:r>
                      <a:r>
                        <a:rPr lang="es-ES" sz="1600" dirty="0">
                          <a:solidFill>
                            <a:srgbClr val="7F7F7F"/>
                          </a:solidFill>
                        </a:rPr>
                        <a:t>, </a:t>
                      </a:r>
                      <a:r>
                        <a:rPr lang="es-ES" sz="1600" dirty="0" err="1">
                          <a:solidFill>
                            <a:srgbClr val="7F7F7F"/>
                          </a:solidFill>
                        </a:rPr>
                        <a:t>Vertex</a:t>
                      </a:r>
                      <a:r>
                        <a:rPr lang="es-ES" sz="1600" dirty="0">
                          <a:solidFill>
                            <a:srgbClr val="7F7F7F"/>
                          </a:solidFill>
                        </a:rPr>
                        <a:t> _</a:t>
                      </a:r>
                      <a:r>
                        <a:rPr lang="es-ES" sz="1600" dirty="0" err="1">
                          <a:solidFill>
                            <a:srgbClr val="7F7F7F"/>
                          </a:solidFill>
                        </a:rPr>
                        <a:t>to</a:t>
                      </a:r>
                      <a:r>
                        <a:rPr lang="es-ES" sz="1600" dirty="0">
                          <a:solidFill>
                            <a:srgbClr val="7F7F7F"/>
                          </a:solidFill>
                        </a:rPr>
                        <a:t>, </a:t>
                      </a:r>
                      <a:r>
                        <a:rPr lang="es-ES" sz="1600" dirty="0" err="1">
                          <a:solidFill>
                            <a:srgbClr val="7F7F7F"/>
                          </a:solidFill>
                        </a:rPr>
                        <a:t>int</a:t>
                      </a:r>
                      <a:r>
                        <a:rPr lang="es-ES" sz="1600" dirty="0">
                          <a:solidFill>
                            <a:srgbClr val="7F7F7F"/>
                          </a:solidFill>
                        </a:rPr>
                        <a:t> _</a:t>
                      </a:r>
                      <a:r>
                        <a:rPr lang="es-ES" sz="1600" dirty="0" err="1">
                          <a:solidFill>
                            <a:srgbClr val="7F7F7F"/>
                          </a:solidFill>
                        </a:rPr>
                        <a:t>weight</a:t>
                      </a:r>
                      <a:r>
                        <a:rPr lang="es-ES" sz="1600" dirty="0">
                          <a:solidFill>
                            <a:srgbClr val="7F7F7F"/>
                          </a:solidFill>
                        </a:rPr>
                        <a:t>)</a:t>
                      </a:r>
                    </a:p>
                  </a:txBody>
                  <a:tcPr/>
                </a:tc>
                <a:extLst>
                  <a:ext uri="{0D108BD9-81ED-4DB2-BD59-A6C34878D82A}">
                    <a16:rowId xmlns:a16="http://schemas.microsoft.com/office/drawing/2014/main" val="10002"/>
                  </a:ext>
                </a:extLst>
              </a:tr>
            </a:tbl>
          </a:graphicData>
        </a:graphic>
      </p:graphicFrame>
      <p:cxnSp>
        <p:nvCxnSpPr>
          <p:cNvPr id="3" name="Conector recto de flecha 2"/>
          <p:cNvCxnSpPr/>
          <p:nvPr/>
        </p:nvCxnSpPr>
        <p:spPr>
          <a:xfrm>
            <a:off x="3636727" y="181227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Agrupar 7"/>
          <p:cNvGrpSpPr/>
          <p:nvPr/>
        </p:nvGrpSpPr>
        <p:grpSpPr>
          <a:xfrm>
            <a:off x="5647704" y="0"/>
            <a:ext cx="1637567" cy="1273285"/>
            <a:chOff x="932675" y="1072403"/>
            <a:chExt cx="3088940" cy="2124498"/>
          </a:xfrm>
        </p:grpSpPr>
        <p:cxnSp>
          <p:nvCxnSpPr>
            <p:cNvPr id="9" name="Conector recto de flecha 8"/>
            <p:cNvCxnSpPr>
              <a:stCxn id="29" idx="6"/>
              <a:endCxn id="26"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7" idx="4"/>
              <a:endCxn id="25"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3" idx="4"/>
              <a:endCxn id="30"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3" idx="6"/>
              <a:endCxn id="27"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9" name="Elipse 28"/>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30" name="CuadroTexto 29"/>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7" name="Elipse 2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5" name="Elipse 24"/>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3" name="Elipse 22"/>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graphicFrame>
        <p:nvGraphicFramePr>
          <p:cNvPr id="5" name="Tabla 4"/>
          <p:cNvGraphicFramePr>
            <a:graphicFrameLocks noGrp="1"/>
          </p:cNvGraphicFramePr>
          <p:nvPr>
            <p:extLst>
              <p:ext uri="{D42A27DB-BD31-4B8C-83A1-F6EECF244321}">
                <p14:modId xmlns:p14="http://schemas.microsoft.com/office/powerpoint/2010/main" val="3228769290"/>
              </p:ext>
            </p:extLst>
          </p:nvPr>
        </p:nvGraphicFramePr>
        <p:xfrm>
          <a:off x="5034055" y="1555531"/>
          <a:ext cx="4109945" cy="1854000"/>
        </p:xfrm>
        <a:graphic>
          <a:graphicData uri="http://schemas.openxmlformats.org/drawingml/2006/table">
            <a:tbl>
              <a:tblPr firstRow="1" bandRow="1">
                <a:tableStyleId>{2D5ABB26-0587-4C30-8999-92F81FD0307C}</a:tableStyleId>
              </a:tblPr>
              <a:tblGrid>
                <a:gridCol w="729491">
                  <a:extLst>
                    <a:ext uri="{9D8B030D-6E8A-4147-A177-3AD203B41FA5}">
                      <a16:colId xmlns:a16="http://schemas.microsoft.com/office/drawing/2014/main" val="20000"/>
                    </a:ext>
                  </a:extLst>
                </a:gridCol>
                <a:gridCol w="3380454">
                  <a:extLst>
                    <a:ext uri="{9D8B030D-6E8A-4147-A177-3AD203B41FA5}">
                      <a16:colId xmlns:a16="http://schemas.microsoft.com/office/drawing/2014/main" val="20001"/>
                    </a:ext>
                  </a:extLst>
                </a:gridCol>
              </a:tblGrid>
              <a:tr h="463500">
                <a:tc>
                  <a:txBody>
                    <a:bodyPr/>
                    <a:lstStyle/>
                    <a:p>
                      <a:r>
                        <a:rPr lang="es-ES" dirty="0"/>
                        <a:t>A</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63500">
                <a:tc>
                  <a:txBody>
                    <a:bodyPr/>
                    <a:lstStyle/>
                    <a:p>
                      <a:r>
                        <a:rPr lang="es-ES" dirty="0"/>
                        <a:t>B</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63500">
                <a:tc>
                  <a:txBody>
                    <a:bodyPr/>
                    <a:lstStyle/>
                    <a:p>
                      <a:r>
                        <a:rPr lang="es-ES" dirty="0"/>
                        <a:t>C</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63500">
                <a:tc>
                  <a:txBody>
                    <a:bodyPr/>
                    <a:lstStyle/>
                    <a:p>
                      <a:r>
                        <a:rPr lang="es-ES" dirty="0"/>
                        <a:t>D</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4" name="CuadroTexto 43"/>
          <p:cNvSpPr txBox="1"/>
          <p:nvPr/>
        </p:nvSpPr>
        <p:spPr>
          <a:xfrm>
            <a:off x="5014433"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sp>
        <p:nvSpPr>
          <p:cNvPr id="45" name="CuadroTexto 44"/>
          <p:cNvSpPr txBox="1"/>
          <p:nvPr/>
        </p:nvSpPr>
        <p:spPr>
          <a:xfrm>
            <a:off x="4988435" y="14481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graphicFrame>
        <p:nvGraphicFramePr>
          <p:cNvPr id="21" name="Tabla 20"/>
          <p:cNvGraphicFramePr>
            <a:graphicFrameLocks noGrp="1"/>
          </p:cNvGraphicFramePr>
          <p:nvPr>
            <p:extLst>
              <p:ext uri="{D42A27DB-BD31-4B8C-83A1-F6EECF244321}">
                <p14:modId xmlns:p14="http://schemas.microsoft.com/office/powerpoint/2010/main" val="3346125365"/>
              </p:ext>
            </p:extLst>
          </p:nvPr>
        </p:nvGraphicFramePr>
        <p:xfrm>
          <a:off x="6480208" y="1605044"/>
          <a:ext cx="1449884" cy="274320"/>
        </p:xfrm>
        <a:graphic>
          <a:graphicData uri="http://schemas.openxmlformats.org/drawingml/2006/table">
            <a:tbl>
              <a:tblPr firstRow="1" bandRow="1">
                <a:tableStyleId>{2D5ABB26-0587-4C30-8999-92F81FD0307C}</a:tableStyleId>
              </a:tblPr>
              <a:tblGrid>
                <a:gridCol w="724942">
                  <a:extLst>
                    <a:ext uri="{9D8B030D-6E8A-4147-A177-3AD203B41FA5}">
                      <a16:colId xmlns:a16="http://schemas.microsoft.com/office/drawing/2014/main" val="20000"/>
                    </a:ext>
                  </a:extLst>
                </a:gridCol>
                <a:gridCol w="724942">
                  <a:extLst>
                    <a:ext uri="{9D8B030D-6E8A-4147-A177-3AD203B41FA5}">
                      <a16:colId xmlns:a16="http://schemas.microsoft.com/office/drawing/2014/main" val="20001"/>
                    </a:ext>
                  </a:extLst>
                </a:gridCol>
              </a:tblGrid>
              <a:tr h="136459">
                <a:tc>
                  <a:txBody>
                    <a:bodyPr/>
                    <a:lstStyle/>
                    <a:p>
                      <a:r>
                        <a:rPr lang="es-ES" sz="1200" dirty="0"/>
                        <a:t>(A,B,2)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200" dirty="0"/>
                        <a:t>(A,D,3)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3" name="CuadroTexto 52"/>
          <p:cNvSpPr txBox="1"/>
          <p:nvPr/>
        </p:nvSpPr>
        <p:spPr>
          <a:xfrm>
            <a:off x="5713891" y="144561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4" name="CuadroTexto 53"/>
          <p:cNvSpPr txBox="1"/>
          <p:nvPr/>
        </p:nvSpPr>
        <p:spPr>
          <a:xfrm>
            <a:off x="4985955" y="192580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5" name="CuadroTexto 54"/>
          <p:cNvSpPr txBox="1"/>
          <p:nvPr/>
        </p:nvSpPr>
        <p:spPr>
          <a:xfrm>
            <a:off x="5711411" y="19233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6" name="CuadroTexto 55"/>
          <p:cNvSpPr txBox="1"/>
          <p:nvPr/>
        </p:nvSpPr>
        <p:spPr>
          <a:xfrm>
            <a:off x="4983475" y="23725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7" name="CuadroTexto 56"/>
          <p:cNvSpPr txBox="1"/>
          <p:nvPr/>
        </p:nvSpPr>
        <p:spPr>
          <a:xfrm>
            <a:off x="5708931" y="23855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8" name="CuadroTexto 57"/>
          <p:cNvSpPr txBox="1"/>
          <p:nvPr/>
        </p:nvSpPr>
        <p:spPr>
          <a:xfrm>
            <a:off x="4980995" y="28347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9" name="CuadroTexto 58"/>
          <p:cNvSpPr txBox="1"/>
          <p:nvPr/>
        </p:nvSpPr>
        <p:spPr>
          <a:xfrm>
            <a:off x="5706451" y="28477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graphicFrame>
        <p:nvGraphicFramePr>
          <p:cNvPr id="60" name="Tabla 59"/>
          <p:cNvGraphicFramePr>
            <a:graphicFrameLocks noGrp="1"/>
          </p:cNvGraphicFramePr>
          <p:nvPr>
            <p:extLst>
              <p:ext uri="{D42A27DB-BD31-4B8C-83A1-F6EECF244321}">
                <p14:modId xmlns:p14="http://schemas.microsoft.com/office/powerpoint/2010/main" val="1649816417"/>
              </p:ext>
            </p:extLst>
          </p:nvPr>
        </p:nvGraphicFramePr>
        <p:xfrm>
          <a:off x="6543051" y="2516008"/>
          <a:ext cx="606987" cy="274320"/>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tblGrid>
              <a:tr h="136459">
                <a:tc>
                  <a:txBody>
                    <a:bodyPr/>
                    <a:lstStyle/>
                    <a:p>
                      <a:r>
                        <a:rPr lang="es-ES" sz="1200" dirty="0"/>
                        <a:t>(C,B,7)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1" name="Tabla 60"/>
          <p:cNvGraphicFramePr>
            <a:graphicFrameLocks noGrp="1"/>
          </p:cNvGraphicFramePr>
          <p:nvPr>
            <p:extLst>
              <p:ext uri="{D42A27DB-BD31-4B8C-83A1-F6EECF244321}">
                <p14:modId xmlns:p14="http://schemas.microsoft.com/office/powerpoint/2010/main" val="3543147366"/>
              </p:ext>
            </p:extLst>
          </p:nvPr>
        </p:nvGraphicFramePr>
        <p:xfrm>
          <a:off x="6542935" y="3003581"/>
          <a:ext cx="606987" cy="274320"/>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tblGrid>
              <a:tr h="136459">
                <a:tc>
                  <a:txBody>
                    <a:bodyPr/>
                    <a:lstStyle/>
                    <a:p>
                      <a:r>
                        <a:rPr lang="es-ES" sz="1200" dirty="0"/>
                        <a:t>(D,C,1)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2" name="Conector recto de flecha 61"/>
          <p:cNvCxnSpPr/>
          <p:nvPr/>
        </p:nvCxnSpPr>
        <p:spPr>
          <a:xfrm>
            <a:off x="3789127" y="3931851"/>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63" name="Tabla 62"/>
          <p:cNvGraphicFramePr>
            <a:graphicFrameLocks noGrp="1"/>
          </p:cNvGraphicFramePr>
          <p:nvPr>
            <p:extLst>
              <p:ext uri="{D42A27DB-BD31-4B8C-83A1-F6EECF244321}">
                <p14:modId xmlns:p14="http://schemas.microsoft.com/office/powerpoint/2010/main" val="4076432652"/>
              </p:ext>
            </p:extLst>
          </p:nvPr>
        </p:nvGraphicFramePr>
        <p:xfrm>
          <a:off x="5080912" y="3901331"/>
          <a:ext cx="668278" cy="370840"/>
        </p:xfrm>
        <a:graphic>
          <a:graphicData uri="http://schemas.openxmlformats.org/drawingml/2006/table">
            <a:tbl>
              <a:tblPr firstRow="1" bandRow="1">
                <a:tableStyleId>{2D5ABB26-0587-4C30-8999-92F81FD0307C}</a:tableStyleId>
              </a:tblPr>
              <a:tblGrid>
                <a:gridCol w="668278">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4" name="CuadroTexto 63"/>
          <p:cNvSpPr txBox="1"/>
          <p:nvPr/>
        </p:nvSpPr>
        <p:spPr>
          <a:xfrm>
            <a:off x="5076301" y="3564633"/>
            <a:ext cx="766319" cy="369332"/>
          </a:xfrm>
          <a:prstGeom prst="rect">
            <a:avLst/>
          </a:prstGeom>
          <a:noFill/>
        </p:spPr>
        <p:txBody>
          <a:bodyPr wrap="square" rtlCol="0">
            <a:spAutoFit/>
          </a:bodyPr>
          <a:lstStyle/>
          <a:p>
            <a:r>
              <a:rPr lang="es-ES" dirty="0" err="1">
                <a:solidFill>
                  <a:schemeClr val="accent1">
                    <a:lumMod val="75000"/>
                  </a:schemeClr>
                </a:solidFill>
              </a:rPr>
              <a:t>name</a:t>
            </a:r>
            <a:endParaRPr lang="es-ES" dirty="0">
              <a:solidFill>
                <a:schemeClr val="accent1">
                  <a:lumMod val="75000"/>
                </a:schemeClr>
              </a:solidFill>
            </a:endParaRPr>
          </a:p>
        </p:txBody>
      </p:sp>
      <p:graphicFrame>
        <p:nvGraphicFramePr>
          <p:cNvPr id="65" name="Tabla 64"/>
          <p:cNvGraphicFramePr>
            <a:graphicFrameLocks noGrp="1"/>
          </p:cNvGraphicFramePr>
          <p:nvPr>
            <p:extLst>
              <p:ext uri="{D42A27DB-BD31-4B8C-83A1-F6EECF244321}">
                <p14:modId xmlns:p14="http://schemas.microsoft.com/office/powerpoint/2010/main" val="693127335"/>
              </p:ext>
            </p:extLst>
          </p:nvPr>
        </p:nvGraphicFramePr>
        <p:xfrm>
          <a:off x="6109132" y="3842513"/>
          <a:ext cx="1820961" cy="429657"/>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gridCol w="606987">
                  <a:extLst>
                    <a:ext uri="{9D8B030D-6E8A-4147-A177-3AD203B41FA5}">
                      <a16:colId xmlns:a16="http://schemas.microsoft.com/office/drawing/2014/main" val="20001"/>
                    </a:ext>
                  </a:extLst>
                </a:gridCol>
                <a:gridCol w="606987">
                  <a:extLst>
                    <a:ext uri="{9D8B030D-6E8A-4147-A177-3AD203B41FA5}">
                      <a16:colId xmlns:a16="http://schemas.microsoft.com/office/drawing/2014/main" val="20002"/>
                    </a:ext>
                  </a:extLst>
                </a:gridCol>
              </a:tblGrid>
              <a:tr h="429657">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6" name="CuadroTexto 65"/>
          <p:cNvSpPr txBox="1"/>
          <p:nvPr/>
        </p:nvSpPr>
        <p:spPr>
          <a:xfrm>
            <a:off x="6062980" y="3503700"/>
            <a:ext cx="766319" cy="369332"/>
          </a:xfrm>
          <a:prstGeom prst="rect">
            <a:avLst/>
          </a:prstGeom>
          <a:noFill/>
        </p:spPr>
        <p:txBody>
          <a:bodyPr wrap="square" rtlCol="0">
            <a:spAutoFit/>
          </a:bodyPr>
          <a:lstStyle/>
          <a:p>
            <a:r>
              <a:rPr lang="es-ES" dirty="0" err="1">
                <a:solidFill>
                  <a:schemeClr val="accent1">
                    <a:lumMod val="75000"/>
                  </a:schemeClr>
                </a:solidFill>
              </a:rPr>
              <a:t>adjlist</a:t>
            </a:r>
            <a:endParaRPr lang="es-ES" dirty="0">
              <a:solidFill>
                <a:schemeClr val="accent1">
                  <a:lumMod val="75000"/>
                </a:schemeClr>
              </a:solidFill>
            </a:endParaRPr>
          </a:p>
        </p:txBody>
      </p:sp>
      <p:cxnSp>
        <p:nvCxnSpPr>
          <p:cNvPr id="69" name="Conector recto de flecha 68"/>
          <p:cNvCxnSpPr/>
          <p:nvPr/>
        </p:nvCxnSpPr>
        <p:spPr>
          <a:xfrm flipV="1">
            <a:off x="6373804" y="4089241"/>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0" name="Conector recto de flecha 69"/>
          <p:cNvCxnSpPr/>
          <p:nvPr/>
        </p:nvCxnSpPr>
        <p:spPr>
          <a:xfrm flipV="1">
            <a:off x="7007900" y="4102009"/>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Conector recto de flecha 70"/>
          <p:cNvCxnSpPr/>
          <p:nvPr/>
        </p:nvCxnSpPr>
        <p:spPr>
          <a:xfrm flipV="1">
            <a:off x="7598164" y="4117500"/>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72" name="CuadroTexto 71"/>
          <p:cNvSpPr txBox="1"/>
          <p:nvPr/>
        </p:nvSpPr>
        <p:spPr>
          <a:xfrm>
            <a:off x="6080110" y="4375372"/>
            <a:ext cx="766319" cy="369332"/>
          </a:xfrm>
          <a:prstGeom prst="rect">
            <a:avLst/>
          </a:prstGeom>
          <a:noFill/>
        </p:spPr>
        <p:txBody>
          <a:bodyPr wrap="square" rtlCol="0">
            <a:spAutoFit/>
          </a:bodyPr>
          <a:lstStyle/>
          <a:p>
            <a:r>
              <a:rPr lang="es-ES" dirty="0" err="1"/>
              <a:t>edge</a:t>
            </a:r>
            <a:endParaRPr lang="es-ES" dirty="0"/>
          </a:p>
        </p:txBody>
      </p:sp>
      <p:sp>
        <p:nvSpPr>
          <p:cNvPr id="73" name="CuadroTexto 72"/>
          <p:cNvSpPr txBox="1"/>
          <p:nvPr/>
        </p:nvSpPr>
        <p:spPr>
          <a:xfrm>
            <a:off x="6670442" y="4400988"/>
            <a:ext cx="766319" cy="369332"/>
          </a:xfrm>
          <a:prstGeom prst="rect">
            <a:avLst/>
          </a:prstGeom>
          <a:noFill/>
        </p:spPr>
        <p:txBody>
          <a:bodyPr wrap="square" rtlCol="0">
            <a:spAutoFit/>
          </a:bodyPr>
          <a:lstStyle/>
          <a:p>
            <a:r>
              <a:rPr lang="es-ES" dirty="0" err="1"/>
              <a:t>edge</a:t>
            </a:r>
            <a:endParaRPr lang="es-ES" dirty="0"/>
          </a:p>
        </p:txBody>
      </p:sp>
      <p:sp>
        <p:nvSpPr>
          <p:cNvPr id="74" name="CuadroTexto 73"/>
          <p:cNvSpPr txBox="1"/>
          <p:nvPr/>
        </p:nvSpPr>
        <p:spPr>
          <a:xfrm>
            <a:off x="7285271" y="4398583"/>
            <a:ext cx="766319" cy="369332"/>
          </a:xfrm>
          <a:prstGeom prst="rect">
            <a:avLst/>
          </a:prstGeom>
          <a:noFill/>
        </p:spPr>
        <p:txBody>
          <a:bodyPr wrap="square" rtlCol="0">
            <a:spAutoFit/>
          </a:bodyPr>
          <a:lstStyle/>
          <a:p>
            <a:r>
              <a:rPr lang="es-ES" dirty="0" err="1"/>
              <a:t>edge</a:t>
            </a:r>
            <a:endParaRPr lang="es-ES" dirty="0"/>
          </a:p>
        </p:txBody>
      </p:sp>
      <p:sp>
        <p:nvSpPr>
          <p:cNvPr id="2" name="Rectángulo 1"/>
          <p:cNvSpPr/>
          <p:nvPr/>
        </p:nvSpPr>
        <p:spPr>
          <a:xfrm>
            <a:off x="4723765" y="5178474"/>
            <a:ext cx="4420235" cy="1077218"/>
          </a:xfrm>
          <a:prstGeom prst="rect">
            <a:avLst/>
          </a:prstGeom>
          <a:solidFill>
            <a:schemeClr val="accent1">
              <a:lumMod val="20000"/>
              <a:lumOff val="80000"/>
            </a:schemeClr>
          </a:solidFill>
        </p:spPr>
        <p:txBody>
          <a:bodyPr wrap="square" lIns="0" rIns="0">
            <a:spAutoFit/>
          </a:bodyPr>
          <a:lstStyle/>
          <a:p>
            <a:r>
              <a:rPr lang="es-ES" sz="1600" b="1" dirty="0">
                <a:latin typeface="Consolas"/>
                <a:cs typeface="Consolas"/>
              </a:rPr>
              <a:t>LISTING THE NODES BY NAME:</a:t>
            </a:r>
          </a:p>
          <a:p>
            <a:endParaRPr lang="es-ES" sz="1600" dirty="0">
              <a:latin typeface="Consolas"/>
              <a:cs typeface="Consolas"/>
            </a:endParaRPr>
          </a:p>
          <a:p>
            <a:r>
              <a:rPr lang="es-ES" sz="1600" dirty="0" err="1">
                <a:latin typeface="Consolas"/>
                <a:cs typeface="Consolas"/>
              </a:rPr>
              <a:t>for</a:t>
            </a:r>
            <a:r>
              <a:rPr lang="es-ES" sz="1600" dirty="0">
                <a:latin typeface="Consolas"/>
                <a:cs typeface="Consolas"/>
              </a:rPr>
              <a:t> (</a:t>
            </a:r>
            <a:r>
              <a:rPr lang="es-ES" sz="1600" dirty="0" err="1">
                <a:latin typeface="Consolas"/>
                <a:cs typeface="Consolas"/>
              </a:rPr>
              <a:t>int</a:t>
            </a:r>
            <a:r>
              <a:rPr lang="es-ES" sz="1600" dirty="0">
                <a:latin typeface="Consolas"/>
                <a:cs typeface="Consolas"/>
              </a:rPr>
              <a:t> i = 0; i &lt; </a:t>
            </a:r>
            <a:r>
              <a:rPr lang="es-ES" sz="1600" dirty="0" err="1">
                <a:latin typeface="Consolas"/>
                <a:cs typeface="Consolas"/>
              </a:rPr>
              <a:t>vlist.size</a:t>
            </a:r>
            <a:r>
              <a:rPr lang="es-ES" sz="1600" dirty="0">
                <a:latin typeface="Consolas"/>
                <a:cs typeface="Consolas"/>
              </a:rPr>
              <a:t>(); i++)   	</a:t>
            </a:r>
            <a:r>
              <a:rPr lang="es-ES" sz="1600" dirty="0" err="1">
                <a:latin typeface="Consolas"/>
                <a:cs typeface="Consolas"/>
              </a:rPr>
              <a:t>print</a:t>
            </a:r>
            <a:r>
              <a:rPr lang="es-ES" sz="1600" dirty="0">
                <a:latin typeface="Consolas"/>
                <a:cs typeface="Consolas"/>
              </a:rPr>
              <a:t>(</a:t>
            </a:r>
            <a:r>
              <a:rPr lang="es-ES" sz="1600" dirty="0" err="1">
                <a:latin typeface="Consolas"/>
                <a:cs typeface="Consolas"/>
              </a:rPr>
              <a:t>vlist.get</a:t>
            </a:r>
            <a:r>
              <a:rPr lang="es-ES" sz="1600" dirty="0">
                <a:latin typeface="Consolas"/>
                <a:cs typeface="Consolas"/>
              </a:rPr>
              <a:t>(i).</a:t>
            </a:r>
            <a:r>
              <a:rPr lang="es-ES" sz="1600" dirty="0" err="1">
                <a:latin typeface="Consolas"/>
                <a:cs typeface="Consolas"/>
              </a:rPr>
              <a:t>name</a:t>
            </a:r>
            <a:r>
              <a:rPr lang="es-ES" sz="1600" dirty="0">
                <a:latin typeface="Consolas"/>
                <a:cs typeface="Consolas"/>
              </a:rPr>
              <a:t>)</a:t>
            </a:r>
          </a:p>
        </p:txBody>
      </p:sp>
    </p:spTree>
    <p:extLst>
      <p:ext uri="{BB962C8B-B14F-4D97-AF65-F5344CB8AC3E}">
        <p14:creationId xmlns:p14="http://schemas.microsoft.com/office/powerpoint/2010/main" val="1661003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(JAVA)</a:t>
            </a:r>
          </a:p>
        </p:txBody>
      </p:sp>
      <p:graphicFrame>
        <p:nvGraphicFramePr>
          <p:cNvPr id="4" name="Tabla 3"/>
          <p:cNvGraphicFramePr>
            <a:graphicFrameLocks noGrp="1"/>
          </p:cNvGraphicFramePr>
          <p:nvPr>
            <p:extLst>
              <p:ext uri="{D42A27DB-BD31-4B8C-83A1-F6EECF244321}">
                <p14:modId xmlns:p14="http://schemas.microsoft.com/office/powerpoint/2010/main" val="1333259965"/>
              </p:ext>
            </p:extLst>
          </p:nvPr>
        </p:nvGraphicFramePr>
        <p:xfrm>
          <a:off x="21623" y="1242105"/>
          <a:ext cx="4206731" cy="161544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Graph</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ArrayList</a:t>
                      </a:r>
                      <a:r>
                        <a:rPr lang="es-ES" sz="2000" dirty="0"/>
                        <a:t>&lt;</a:t>
                      </a:r>
                      <a:r>
                        <a:rPr lang="es-ES" sz="2000" dirty="0" err="1"/>
                        <a:t>Vertex</a:t>
                      </a:r>
                      <a:r>
                        <a:rPr lang="es-ES" sz="2000" dirty="0"/>
                        <a:t>&gt; </a:t>
                      </a:r>
                      <a:r>
                        <a:rPr lang="es-ES" sz="2000" dirty="0" err="1"/>
                        <a:t>vlist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rgbClr val="7F7F7F"/>
                          </a:solidFill>
                        </a:rPr>
                        <a:t>Graph</a:t>
                      </a:r>
                      <a:r>
                        <a:rPr lang="es-ES" sz="1600" dirty="0">
                          <a:solidFill>
                            <a:srgbClr val="7F7F7F"/>
                          </a:solidFill>
                        </a:rPr>
                        <a:t>()</a:t>
                      </a:r>
                    </a:p>
                    <a:p>
                      <a:r>
                        <a:rPr lang="es-ES" sz="1600" dirty="0" err="1">
                          <a:solidFill>
                            <a:srgbClr val="7F7F7F"/>
                          </a:solidFill>
                        </a:rPr>
                        <a:t>addVertex</a:t>
                      </a:r>
                      <a:r>
                        <a:rPr lang="es-ES" sz="1600" dirty="0">
                          <a:solidFill>
                            <a:srgbClr val="7F7F7F"/>
                          </a:solidFill>
                        </a:rPr>
                        <a:t>(</a:t>
                      </a:r>
                      <a:r>
                        <a:rPr lang="es-ES" sz="1600" dirty="0" err="1">
                          <a:solidFill>
                            <a:srgbClr val="7F7F7F"/>
                          </a:solidFill>
                        </a:rPr>
                        <a:t>name</a:t>
                      </a:r>
                      <a:r>
                        <a:rPr lang="es-ES" sz="1600" dirty="0">
                          <a:solidFill>
                            <a:srgbClr val="7F7F7F"/>
                          </a:solidFill>
                        </a:rPr>
                        <a:t>)</a:t>
                      </a:r>
                    </a:p>
                    <a:p>
                      <a:r>
                        <a:rPr lang="mr-IN" sz="1600" dirty="0">
                          <a:solidFill>
                            <a:srgbClr val="7F7F7F"/>
                          </a:solidFill>
                        </a:rPr>
                        <a:t>…</a:t>
                      </a:r>
                      <a:endParaRPr lang="es-ES" sz="1600" dirty="0">
                        <a:solidFill>
                          <a:srgbClr val="7F7F7F"/>
                        </a:solidFill>
                      </a:endParaRPr>
                    </a:p>
                  </a:txBody>
                  <a:tcPr/>
                </a:tc>
                <a:extLst>
                  <a:ext uri="{0D108BD9-81ED-4DB2-BD59-A6C34878D82A}">
                    <a16:rowId xmlns:a16="http://schemas.microsoft.com/office/drawing/2014/main" val="10002"/>
                  </a:ext>
                </a:extLst>
              </a:tr>
            </a:tbl>
          </a:graphicData>
        </a:graphic>
      </p:graphicFrame>
      <p:graphicFrame>
        <p:nvGraphicFramePr>
          <p:cNvPr id="67" name="Tabla 66"/>
          <p:cNvGraphicFramePr>
            <a:graphicFrameLocks noGrp="1"/>
          </p:cNvGraphicFramePr>
          <p:nvPr>
            <p:extLst>
              <p:ext uri="{D42A27DB-BD31-4B8C-83A1-F6EECF244321}">
                <p14:modId xmlns:p14="http://schemas.microsoft.com/office/powerpoint/2010/main" val="3057451541"/>
              </p:ext>
            </p:extLst>
          </p:nvPr>
        </p:nvGraphicFramePr>
        <p:xfrm>
          <a:off x="15488" y="3038893"/>
          <a:ext cx="4206731" cy="1468120"/>
        </p:xfrm>
        <a:graphic>
          <a:graphicData uri="http://schemas.openxmlformats.org/drawingml/2006/table">
            <a:tbl>
              <a:tblPr firstRow="1" bandRow="1">
                <a:tableStyleId>{5C22544A-7EE6-4342-B048-85BDC9FD1C3A}</a:tableStyleId>
              </a:tblPr>
              <a:tblGrid>
                <a:gridCol w="4206731">
                  <a:extLst>
                    <a:ext uri="{9D8B030D-6E8A-4147-A177-3AD203B41FA5}">
                      <a16:colId xmlns:a16="http://schemas.microsoft.com/office/drawing/2014/main" val="20000"/>
                    </a:ext>
                  </a:extLst>
                </a:gridCol>
              </a:tblGrid>
              <a:tr h="370840">
                <a:tc>
                  <a:txBody>
                    <a:bodyPr/>
                    <a:lstStyle/>
                    <a:p>
                      <a:r>
                        <a:rPr lang="es-ES" sz="2000" dirty="0" err="1"/>
                        <a:t>Vertex</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String</a:t>
                      </a:r>
                      <a:r>
                        <a:rPr lang="es-ES" sz="2000" dirty="0"/>
                        <a:t> </a:t>
                      </a:r>
                      <a:r>
                        <a:rPr lang="es-ES" sz="2000" dirty="0" err="1"/>
                        <a:t>name</a:t>
                      </a:r>
                      <a:r>
                        <a:rPr lang="es-ES" sz="2000" dirty="0"/>
                        <a:t>;</a:t>
                      </a:r>
                    </a:p>
                    <a:p>
                      <a:r>
                        <a:rPr lang="es-ES" sz="2000" dirty="0"/>
                        <a:t> </a:t>
                      </a:r>
                      <a:r>
                        <a:rPr lang="es-ES" sz="2000" dirty="0" err="1"/>
                        <a:t>public</a:t>
                      </a:r>
                      <a:r>
                        <a:rPr lang="es-ES" sz="2000" dirty="0"/>
                        <a:t> </a:t>
                      </a:r>
                      <a:r>
                        <a:rPr lang="es-ES" sz="2000" dirty="0" err="1"/>
                        <a:t>ArrayList</a:t>
                      </a:r>
                      <a:r>
                        <a:rPr lang="es-ES" sz="2000" dirty="0"/>
                        <a:t>&lt;</a:t>
                      </a:r>
                      <a:r>
                        <a:rPr lang="es-ES" sz="2000" dirty="0" err="1"/>
                        <a:t>Edge</a:t>
                      </a:r>
                      <a:r>
                        <a:rPr lang="es-ES" sz="2000" dirty="0"/>
                        <a:t>&gt; </a:t>
                      </a:r>
                      <a:r>
                        <a:rPr lang="es-ES" sz="2000" dirty="0" err="1"/>
                        <a:t>adjlist</a:t>
                      </a:r>
                      <a:r>
                        <a:rPr lang="es-ES" sz="2000" dirty="0"/>
                        <a:t>;</a:t>
                      </a:r>
                    </a:p>
                  </a:txBody>
                  <a:tcPr/>
                </a:tc>
                <a:extLst>
                  <a:ext uri="{0D108BD9-81ED-4DB2-BD59-A6C34878D82A}">
                    <a16:rowId xmlns:a16="http://schemas.microsoft.com/office/drawing/2014/main" val="10001"/>
                  </a:ext>
                </a:extLst>
              </a:tr>
              <a:tr h="370840">
                <a:tc>
                  <a:txBody>
                    <a:bodyPr/>
                    <a:lstStyle/>
                    <a:p>
                      <a:r>
                        <a:rPr lang="es-ES" sz="1600" dirty="0" err="1">
                          <a:solidFill>
                            <a:schemeClr val="tx1">
                              <a:lumMod val="50000"/>
                              <a:lumOff val="50000"/>
                            </a:schemeClr>
                          </a:solidFill>
                        </a:rPr>
                        <a:t>public</a:t>
                      </a:r>
                      <a:r>
                        <a:rPr lang="es-ES" sz="1600" dirty="0">
                          <a:solidFill>
                            <a:schemeClr val="tx1">
                              <a:lumMod val="50000"/>
                              <a:lumOff val="50000"/>
                            </a:schemeClr>
                          </a:solidFill>
                        </a:rPr>
                        <a:t> </a:t>
                      </a:r>
                      <a:r>
                        <a:rPr lang="es-ES" sz="1600" dirty="0" err="1">
                          <a:solidFill>
                            <a:schemeClr val="tx1">
                              <a:lumMod val="50000"/>
                              <a:lumOff val="50000"/>
                            </a:schemeClr>
                          </a:solidFill>
                        </a:rPr>
                        <a:t>Vertex</a:t>
                      </a:r>
                      <a:r>
                        <a:rPr lang="es-ES" sz="1600" dirty="0">
                          <a:solidFill>
                            <a:schemeClr val="tx1">
                              <a:lumMod val="50000"/>
                              <a:lumOff val="50000"/>
                            </a:schemeClr>
                          </a:solidFill>
                        </a:rPr>
                        <a:t>(</a:t>
                      </a:r>
                      <a:r>
                        <a:rPr lang="es-ES" sz="1600" dirty="0" err="1">
                          <a:solidFill>
                            <a:schemeClr val="tx1">
                              <a:lumMod val="50000"/>
                              <a:lumOff val="50000"/>
                            </a:schemeClr>
                          </a:solidFill>
                        </a:rPr>
                        <a:t>String</a:t>
                      </a:r>
                      <a:r>
                        <a:rPr lang="es-ES" sz="1600" dirty="0">
                          <a:solidFill>
                            <a:schemeClr val="tx1">
                              <a:lumMod val="50000"/>
                              <a:lumOff val="50000"/>
                            </a:schemeClr>
                          </a:solidFill>
                        </a:rPr>
                        <a:t> _</a:t>
                      </a:r>
                      <a:r>
                        <a:rPr lang="es-ES" sz="1600" dirty="0" err="1">
                          <a:solidFill>
                            <a:schemeClr val="tx1">
                              <a:lumMod val="50000"/>
                              <a:lumOff val="50000"/>
                            </a:schemeClr>
                          </a:solidFill>
                        </a:rPr>
                        <a:t>name</a:t>
                      </a:r>
                      <a:r>
                        <a:rPr lang="es-ES" sz="1600" dirty="0">
                          <a:solidFill>
                            <a:schemeClr val="tx1">
                              <a:lumMod val="50000"/>
                              <a:lumOff val="50000"/>
                            </a:schemeClr>
                          </a:solidFill>
                        </a:rPr>
                        <a:t>)</a:t>
                      </a:r>
                    </a:p>
                  </a:txBody>
                  <a:tcPr/>
                </a:tc>
                <a:extLst>
                  <a:ext uri="{0D108BD9-81ED-4DB2-BD59-A6C34878D82A}">
                    <a16:rowId xmlns:a16="http://schemas.microsoft.com/office/drawing/2014/main" val="10002"/>
                  </a:ext>
                </a:extLst>
              </a:tr>
            </a:tbl>
          </a:graphicData>
        </a:graphic>
      </p:graphicFrame>
      <p:graphicFrame>
        <p:nvGraphicFramePr>
          <p:cNvPr id="68" name="Tabla 67"/>
          <p:cNvGraphicFramePr>
            <a:graphicFrameLocks noGrp="1"/>
          </p:cNvGraphicFramePr>
          <p:nvPr>
            <p:extLst>
              <p:ext uri="{D42A27DB-BD31-4B8C-83A1-F6EECF244321}">
                <p14:modId xmlns:p14="http://schemas.microsoft.com/office/powerpoint/2010/main" val="202154599"/>
              </p:ext>
            </p:extLst>
          </p:nvPr>
        </p:nvGraphicFramePr>
        <p:xfrm>
          <a:off x="0" y="4775684"/>
          <a:ext cx="4228354" cy="1737360"/>
        </p:xfrm>
        <a:graphic>
          <a:graphicData uri="http://schemas.openxmlformats.org/drawingml/2006/table">
            <a:tbl>
              <a:tblPr firstRow="1" bandRow="1">
                <a:tableStyleId>{5C22544A-7EE6-4342-B048-85BDC9FD1C3A}</a:tableStyleId>
              </a:tblPr>
              <a:tblGrid>
                <a:gridCol w="4228354">
                  <a:extLst>
                    <a:ext uri="{9D8B030D-6E8A-4147-A177-3AD203B41FA5}">
                      <a16:colId xmlns:a16="http://schemas.microsoft.com/office/drawing/2014/main" val="20000"/>
                    </a:ext>
                  </a:extLst>
                </a:gridCol>
              </a:tblGrid>
              <a:tr h="370840">
                <a:tc>
                  <a:txBody>
                    <a:bodyPr/>
                    <a:lstStyle/>
                    <a:p>
                      <a:r>
                        <a:rPr lang="es-ES" sz="2000" dirty="0" err="1"/>
                        <a:t>Edge</a:t>
                      </a:r>
                      <a:r>
                        <a:rPr lang="es-ES" sz="2000" dirty="0"/>
                        <a:t> </a:t>
                      </a:r>
                      <a:r>
                        <a:rPr lang="es-ES" sz="2000" dirty="0" err="1"/>
                        <a:t>class</a:t>
                      </a:r>
                      <a:endParaRPr lang="es-ES" sz="2000" dirty="0"/>
                    </a:p>
                  </a:txBody>
                  <a:tcPr/>
                </a:tc>
                <a:extLst>
                  <a:ext uri="{0D108BD9-81ED-4DB2-BD59-A6C34878D82A}">
                    <a16:rowId xmlns:a16="http://schemas.microsoft.com/office/drawing/2014/main" val="10000"/>
                  </a:ext>
                </a:extLst>
              </a:tr>
              <a:tr h="370840">
                <a:tc>
                  <a:txBody>
                    <a:bodyPr/>
                    <a:lstStyle/>
                    <a:p>
                      <a:r>
                        <a:rPr lang="es-ES" sz="2000" dirty="0"/>
                        <a:t> </a:t>
                      </a:r>
                      <a:r>
                        <a:rPr lang="es-ES" sz="2000" dirty="0" err="1"/>
                        <a:t>public</a:t>
                      </a:r>
                      <a:r>
                        <a:rPr lang="es-ES" sz="2000" dirty="0"/>
                        <a:t> </a:t>
                      </a:r>
                      <a:r>
                        <a:rPr lang="es-ES" sz="2000" dirty="0" err="1"/>
                        <a:t>Vertex</a:t>
                      </a:r>
                      <a:r>
                        <a:rPr lang="es-ES" sz="2000" dirty="0"/>
                        <a:t> </a:t>
                      </a:r>
                      <a:r>
                        <a:rPr lang="es-ES" sz="2000" dirty="0" err="1"/>
                        <a:t>from</a:t>
                      </a:r>
                      <a:r>
                        <a:rPr lang="es-ES" sz="2000" dirty="0"/>
                        <a:t>, </a:t>
                      </a:r>
                      <a:r>
                        <a:rPr lang="es-ES" sz="2000" dirty="0" err="1"/>
                        <a:t>to</a:t>
                      </a:r>
                      <a:r>
                        <a:rPr lang="es-ES" sz="2000" dirty="0"/>
                        <a:t>;</a:t>
                      </a:r>
                    </a:p>
                    <a:p>
                      <a:r>
                        <a:rPr lang="es-ES" sz="2000" dirty="0"/>
                        <a:t> </a:t>
                      </a:r>
                      <a:r>
                        <a:rPr lang="es-ES" sz="2000" dirty="0" err="1"/>
                        <a:t>public</a:t>
                      </a:r>
                      <a:r>
                        <a:rPr lang="es-ES" sz="2000" dirty="0"/>
                        <a:t> </a:t>
                      </a:r>
                      <a:r>
                        <a:rPr lang="es-ES" sz="2000" dirty="0" err="1"/>
                        <a:t>int</a:t>
                      </a:r>
                      <a:r>
                        <a:rPr lang="es-ES" sz="2000" dirty="0"/>
                        <a:t> </a:t>
                      </a:r>
                      <a:r>
                        <a:rPr lang="es-ES" sz="2000" dirty="0" err="1"/>
                        <a:t>weight</a:t>
                      </a:r>
                      <a:r>
                        <a:rPr lang="es-ES" sz="2000" dirty="0"/>
                        <a:t>;</a:t>
                      </a:r>
                    </a:p>
                  </a:txBody>
                  <a:tcPr/>
                </a:tc>
                <a:extLst>
                  <a:ext uri="{0D108BD9-81ED-4DB2-BD59-A6C34878D82A}">
                    <a16:rowId xmlns:a16="http://schemas.microsoft.com/office/drawing/2014/main" val="10001"/>
                  </a:ext>
                </a:extLst>
              </a:tr>
              <a:tr h="370840">
                <a:tc>
                  <a:txBody>
                    <a:bodyPr/>
                    <a:lstStyle/>
                    <a:p>
                      <a:r>
                        <a:rPr lang="es-ES" sz="2000" dirty="0"/>
                        <a:t> </a:t>
                      </a:r>
                      <a:r>
                        <a:rPr lang="es-ES" sz="1600" dirty="0" err="1">
                          <a:solidFill>
                            <a:srgbClr val="7F7F7F"/>
                          </a:solidFill>
                        </a:rPr>
                        <a:t>public</a:t>
                      </a:r>
                      <a:r>
                        <a:rPr lang="es-ES" sz="1600" dirty="0">
                          <a:solidFill>
                            <a:srgbClr val="7F7F7F"/>
                          </a:solidFill>
                        </a:rPr>
                        <a:t> </a:t>
                      </a:r>
                      <a:r>
                        <a:rPr lang="es-ES" sz="1600" dirty="0" err="1">
                          <a:solidFill>
                            <a:srgbClr val="7F7F7F"/>
                          </a:solidFill>
                        </a:rPr>
                        <a:t>Edge</a:t>
                      </a:r>
                      <a:r>
                        <a:rPr lang="es-ES" sz="1600" dirty="0">
                          <a:solidFill>
                            <a:srgbClr val="7F7F7F"/>
                          </a:solidFill>
                        </a:rPr>
                        <a:t>(</a:t>
                      </a:r>
                      <a:r>
                        <a:rPr lang="es-ES" sz="1600" dirty="0" err="1">
                          <a:solidFill>
                            <a:srgbClr val="7F7F7F"/>
                          </a:solidFill>
                        </a:rPr>
                        <a:t>Vertex</a:t>
                      </a:r>
                      <a:r>
                        <a:rPr lang="es-ES" sz="1600" dirty="0">
                          <a:solidFill>
                            <a:srgbClr val="7F7F7F"/>
                          </a:solidFill>
                        </a:rPr>
                        <a:t> _</a:t>
                      </a:r>
                      <a:r>
                        <a:rPr lang="es-ES" sz="1600" dirty="0" err="1">
                          <a:solidFill>
                            <a:srgbClr val="7F7F7F"/>
                          </a:solidFill>
                        </a:rPr>
                        <a:t>from</a:t>
                      </a:r>
                      <a:r>
                        <a:rPr lang="es-ES" sz="1600" dirty="0">
                          <a:solidFill>
                            <a:srgbClr val="7F7F7F"/>
                          </a:solidFill>
                        </a:rPr>
                        <a:t>, </a:t>
                      </a:r>
                      <a:r>
                        <a:rPr lang="es-ES" sz="1600" dirty="0" err="1">
                          <a:solidFill>
                            <a:srgbClr val="7F7F7F"/>
                          </a:solidFill>
                        </a:rPr>
                        <a:t>Vertex</a:t>
                      </a:r>
                      <a:r>
                        <a:rPr lang="es-ES" sz="1600" dirty="0">
                          <a:solidFill>
                            <a:srgbClr val="7F7F7F"/>
                          </a:solidFill>
                        </a:rPr>
                        <a:t> _</a:t>
                      </a:r>
                      <a:r>
                        <a:rPr lang="es-ES" sz="1600" dirty="0" err="1">
                          <a:solidFill>
                            <a:srgbClr val="7F7F7F"/>
                          </a:solidFill>
                        </a:rPr>
                        <a:t>to</a:t>
                      </a:r>
                      <a:r>
                        <a:rPr lang="es-ES" sz="1600" dirty="0">
                          <a:solidFill>
                            <a:srgbClr val="7F7F7F"/>
                          </a:solidFill>
                        </a:rPr>
                        <a:t>, </a:t>
                      </a:r>
                      <a:r>
                        <a:rPr lang="es-ES" sz="1600" dirty="0" err="1">
                          <a:solidFill>
                            <a:srgbClr val="7F7F7F"/>
                          </a:solidFill>
                        </a:rPr>
                        <a:t>int</a:t>
                      </a:r>
                      <a:r>
                        <a:rPr lang="es-ES" sz="1600" dirty="0">
                          <a:solidFill>
                            <a:srgbClr val="7F7F7F"/>
                          </a:solidFill>
                        </a:rPr>
                        <a:t> _</a:t>
                      </a:r>
                      <a:r>
                        <a:rPr lang="es-ES" sz="1600" dirty="0" err="1">
                          <a:solidFill>
                            <a:srgbClr val="7F7F7F"/>
                          </a:solidFill>
                        </a:rPr>
                        <a:t>weight</a:t>
                      </a:r>
                      <a:r>
                        <a:rPr lang="es-ES" sz="1600" dirty="0">
                          <a:solidFill>
                            <a:srgbClr val="7F7F7F"/>
                          </a:solidFill>
                        </a:rPr>
                        <a:t>)</a:t>
                      </a:r>
                    </a:p>
                  </a:txBody>
                  <a:tcPr/>
                </a:tc>
                <a:extLst>
                  <a:ext uri="{0D108BD9-81ED-4DB2-BD59-A6C34878D82A}">
                    <a16:rowId xmlns:a16="http://schemas.microsoft.com/office/drawing/2014/main" val="10002"/>
                  </a:ext>
                </a:extLst>
              </a:tr>
            </a:tbl>
          </a:graphicData>
        </a:graphic>
      </p:graphicFrame>
      <p:cxnSp>
        <p:nvCxnSpPr>
          <p:cNvPr id="3" name="Conector recto de flecha 2"/>
          <p:cNvCxnSpPr/>
          <p:nvPr/>
        </p:nvCxnSpPr>
        <p:spPr>
          <a:xfrm>
            <a:off x="3636727" y="181227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Agrupar 7"/>
          <p:cNvGrpSpPr/>
          <p:nvPr/>
        </p:nvGrpSpPr>
        <p:grpSpPr>
          <a:xfrm>
            <a:off x="5647704" y="0"/>
            <a:ext cx="1637567" cy="1273285"/>
            <a:chOff x="932675" y="1072403"/>
            <a:chExt cx="3088940" cy="2124498"/>
          </a:xfrm>
        </p:grpSpPr>
        <p:cxnSp>
          <p:nvCxnSpPr>
            <p:cNvPr id="9" name="Conector recto de flecha 8"/>
            <p:cNvCxnSpPr>
              <a:stCxn id="29" idx="6"/>
              <a:endCxn id="26"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7" idx="4"/>
              <a:endCxn id="25"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3" idx="4"/>
              <a:endCxn id="30"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3" idx="6"/>
              <a:endCxn id="27"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9" name="Elipse 28"/>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30" name="CuadroTexto 29"/>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7" name="Elipse 26"/>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5" name="Elipse 24"/>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3" name="Elipse 22"/>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graphicFrame>
        <p:nvGraphicFramePr>
          <p:cNvPr id="5" name="Tabla 4"/>
          <p:cNvGraphicFramePr>
            <a:graphicFrameLocks noGrp="1"/>
          </p:cNvGraphicFramePr>
          <p:nvPr>
            <p:extLst>
              <p:ext uri="{D42A27DB-BD31-4B8C-83A1-F6EECF244321}">
                <p14:modId xmlns:p14="http://schemas.microsoft.com/office/powerpoint/2010/main" val="1860497165"/>
              </p:ext>
            </p:extLst>
          </p:nvPr>
        </p:nvGraphicFramePr>
        <p:xfrm>
          <a:off x="5034055" y="1555531"/>
          <a:ext cx="4109945" cy="1854000"/>
        </p:xfrm>
        <a:graphic>
          <a:graphicData uri="http://schemas.openxmlformats.org/drawingml/2006/table">
            <a:tbl>
              <a:tblPr firstRow="1" bandRow="1">
                <a:tableStyleId>{2D5ABB26-0587-4C30-8999-92F81FD0307C}</a:tableStyleId>
              </a:tblPr>
              <a:tblGrid>
                <a:gridCol w="729491">
                  <a:extLst>
                    <a:ext uri="{9D8B030D-6E8A-4147-A177-3AD203B41FA5}">
                      <a16:colId xmlns:a16="http://schemas.microsoft.com/office/drawing/2014/main" val="20000"/>
                    </a:ext>
                  </a:extLst>
                </a:gridCol>
                <a:gridCol w="3380454">
                  <a:extLst>
                    <a:ext uri="{9D8B030D-6E8A-4147-A177-3AD203B41FA5}">
                      <a16:colId xmlns:a16="http://schemas.microsoft.com/office/drawing/2014/main" val="20001"/>
                    </a:ext>
                  </a:extLst>
                </a:gridCol>
              </a:tblGrid>
              <a:tr h="463500">
                <a:tc>
                  <a:txBody>
                    <a:bodyPr/>
                    <a:lstStyle/>
                    <a:p>
                      <a:r>
                        <a:rPr lang="es-ES" dirty="0"/>
                        <a:t>A</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63500">
                <a:tc>
                  <a:txBody>
                    <a:bodyPr/>
                    <a:lstStyle/>
                    <a:p>
                      <a:r>
                        <a:rPr lang="es-ES" dirty="0"/>
                        <a:t>B</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63500">
                <a:tc>
                  <a:txBody>
                    <a:bodyPr/>
                    <a:lstStyle/>
                    <a:p>
                      <a:r>
                        <a:rPr lang="es-ES" dirty="0"/>
                        <a:t>C</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63500">
                <a:tc>
                  <a:txBody>
                    <a:bodyPr/>
                    <a:lstStyle/>
                    <a:p>
                      <a:r>
                        <a:rPr lang="es-ES" dirty="0"/>
                        <a:t>D</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4" name="CuadroTexto 43"/>
          <p:cNvSpPr txBox="1"/>
          <p:nvPr/>
        </p:nvSpPr>
        <p:spPr>
          <a:xfrm>
            <a:off x="5014433"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sp>
        <p:nvSpPr>
          <p:cNvPr id="45" name="CuadroTexto 44"/>
          <p:cNvSpPr txBox="1"/>
          <p:nvPr/>
        </p:nvSpPr>
        <p:spPr>
          <a:xfrm>
            <a:off x="4988435" y="14481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graphicFrame>
        <p:nvGraphicFramePr>
          <p:cNvPr id="21" name="Tabla 20"/>
          <p:cNvGraphicFramePr>
            <a:graphicFrameLocks noGrp="1"/>
          </p:cNvGraphicFramePr>
          <p:nvPr>
            <p:extLst>
              <p:ext uri="{D42A27DB-BD31-4B8C-83A1-F6EECF244321}">
                <p14:modId xmlns:p14="http://schemas.microsoft.com/office/powerpoint/2010/main" val="1757747861"/>
              </p:ext>
            </p:extLst>
          </p:nvPr>
        </p:nvGraphicFramePr>
        <p:xfrm>
          <a:off x="6480208" y="1605044"/>
          <a:ext cx="1449884" cy="274320"/>
        </p:xfrm>
        <a:graphic>
          <a:graphicData uri="http://schemas.openxmlformats.org/drawingml/2006/table">
            <a:tbl>
              <a:tblPr firstRow="1" bandRow="1">
                <a:tableStyleId>{2D5ABB26-0587-4C30-8999-92F81FD0307C}</a:tableStyleId>
              </a:tblPr>
              <a:tblGrid>
                <a:gridCol w="724942">
                  <a:extLst>
                    <a:ext uri="{9D8B030D-6E8A-4147-A177-3AD203B41FA5}">
                      <a16:colId xmlns:a16="http://schemas.microsoft.com/office/drawing/2014/main" val="20000"/>
                    </a:ext>
                  </a:extLst>
                </a:gridCol>
                <a:gridCol w="724942">
                  <a:extLst>
                    <a:ext uri="{9D8B030D-6E8A-4147-A177-3AD203B41FA5}">
                      <a16:colId xmlns:a16="http://schemas.microsoft.com/office/drawing/2014/main" val="20001"/>
                    </a:ext>
                  </a:extLst>
                </a:gridCol>
              </a:tblGrid>
              <a:tr h="136459">
                <a:tc>
                  <a:txBody>
                    <a:bodyPr/>
                    <a:lstStyle/>
                    <a:p>
                      <a:r>
                        <a:rPr lang="es-ES" sz="1200" dirty="0"/>
                        <a:t>(A,B,2)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ES" sz="1200" dirty="0"/>
                        <a:t>(A,D,3)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3" name="CuadroTexto 52"/>
          <p:cNvSpPr txBox="1"/>
          <p:nvPr/>
        </p:nvSpPr>
        <p:spPr>
          <a:xfrm>
            <a:off x="5713891" y="144561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4" name="CuadroTexto 53"/>
          <p:cNvSpPr txBox="1"/>
          <p:nvPr/>
        </p:nvSpPr>
        <p:spPr>
          <a:xfrm>
            <a:off x="4985955" y="192580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5" name="CuadroTexto 54"/>
          <p:cNvSpPr txBox="1"/>
          <p:nvPr/>
        </p:nvSpPr>
        <p:spPr>
          <a:xfrm>
            <a:off x="5711411" y="19233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6" name="CuadroTexto 55"/>
          <p:cNvSpPr txBox="1"/>
          <p:nvPr/>
        </p:nvSpPr>
        <p:spPr>
          <a:xfrm>
            <a:off x="4983475" y="23725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7" name="CuadroTexto 56"/>
          <p:cNvSpPr txBox="1"/>
          <p:nvPr/>
        </p:nvSpPr>
        <p:spPr>
          <a:xfrm>
            <a:off x="5708931" y="23855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sp>
        <p:nvSpPr>
          <p:cNvPr id="58" name="CuadroTexto 57"/>
          <p:cNvSpPr txBox="1"/>
          <p:nvPr/>
        </p:nvSpPr>
        <p:spPr>
          <a:xfrm>
            <a:off x="4980995" y="2834714"/>
            <a:ext cx="766319" cy="307777"/>
          </a:xfrm>
          <a:prstGeom prst="rect">
            <a:avLst/>
          </a:prstGeom>
          <a:noFill/>
        </p:spPr>
        <p:txBody>
          <a:bodyPr wrap="square" rtlCol="0">
            <a:spAutoFit/>
          </a:bodyPr>
          <a:lstStyle/>
          <a:p>
            <a:r>
              <a:rPr lang="es-ES" sz="1400" dirty="0" err="1">
                <a:solidFill>
                  <a:schemeClr val="accent1">
                    <a:lumMod val="75000"/>
                  </a:schemeClr>
                </a:solidFill>
              </a:rPr>
              <a:t>name</a:t>
            </a:r>
            <a:endParaRPr lang="es-ES" sz="1400" dirty="0">
              <a:solidFill>
                <a:schemeClr val="accent1">
                  <a:lumMod val="75000"/>
                </a:schemeClr>
              </a:solidFill>
            </a:endParaRPr>
          </a:p>
        </p:txBody>
      </p:sp>
      <p:sp>
        <p:nvSpPr>
          <p:cNvPr id="59" name="CuadroTexto 58"/>
          <p:cNvSpPr txBox="1"/>
          <p:nvPr/>
        </p:nvSpPr>
        <p:spPr>
          <a:xfrm>
            <a:off x="5706451" y="2847704"/>
            <a:ext cx="766319" cy="307777"/>
          </a:xfrm>
          <a:prstGeom prst="rect">
            <a:avLst/>
          </a:prstGeom>
          <a:noFill/>
        </p:spPr>
        <p:txBody>
          <a:bodyPr wrap="square" rtlCol="0">
            <a:spAutoFit/>
          </a:bodyPr>
          <a:lstStyle/>
          <a:p>
            <a:r>
              <a:rPr lang="es-ES" sz="1400" dirty="0" err="1">
                <a:solidFill>
                  <a:schemeClr val="accent1">
                    <a:lumMod val="75000"/>
                  </a:schemeClr>
                </a:solidFill>
              </a:rPr>
              <a:t>adjlist</a:t>
            </a:r>
            <a:endParaRPr lang="es-ES" sz="1400" dirty="0">
              <a:solidFill>
                <a:schemeClr val="accent1">
                  <a:lumMod val="75000"/>
                </a:schemeClr>
              </a:solidFill>
            </a:endParaRPr>
          </a:p>
        </p:txBody>
      </p:sp>
      <p:graphicFrame>
        <p:nvGraphicFramePr>
          <p:cNvPr id="60" name="Tabla 59"/>
          <p:cNvGraphicFramePr>
            <a:graphicFrameLocks noGrp="1"/>
          </p:cNvGraphicFramePr>
          <p:nvPr>
            <p:extLst>
              <p:ext uri="{D42A27DB-BD31-4B8C-83A1-F6EECF244321}">
                <p14:modId xmlns:p14="http://schemas.microsoft.com/office/powerpoint/2010/main" val="27101880"/>
              </p:ext>
            </p:extLst>
          </p:nvPr>
        </p:nvGraphicFramePr>
        <p:xfrm>
          <a:off x="6543051" y="2516008"/>
          <a:ext cx="606987" cy="274320"/>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tblGrid>
              <a:tr h="136459">
                <a:tc>
                  <a:txBody>
                    <a:bodyPr/>
                    <a:lstStyle/>
                    <a:p>
                      <a:r>
                        <a:rPr lang="es-ES" sz="1200" dirty="0"/>
                        <a:t>(C,B,7)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1" name="Tabla 60"/>
          <p:cNvGraphicFramePr>
            <a:graphicFrameLocks noGrp="1"/>
          </p:cNvGraphicFramePr>
          <p:nvPr>
            <p:extLst>
              <p:ext uri="{D42A27DB-BD31-4B8C-83A1-F6EECF244321}">
                <p14:modId xmlns:p14="http://schemas.microsoft.com/office/powerpoint/2010/main" val="974676031"/>
              </p:ext>
            </p:extLst>
          </p:nvPr>
        </p:nvGraphicFramePr>
        <p:xfrm>
          <a:off x="6542935" y="3003581"/>
          <a:ext cx="606987" cy="274320"/>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tblGrid>
              <a:tr h="136459">
                <a:tc>
                  <a:txBody>
                    <a:bodyPr/>
                    <a:lstStyle/>
                    <a:p>
                      <a:r>
                        <a:rPr lang="es-ES" sz="1200" dirty="0"/>
                        <a:t>(D,C,1)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2" name="Conector recto de flecha 61"/>
          <p:cNvCxnSpPr/>
          <p:nvPr/>
        </p:nvCxnSpPr>
        <p:spPr>
          <a:xfrm>
            <a:off x="3789127" y="3931851"/>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63" name="Tabla 62"/>
          <p:cNvGraphicFramePr>
            <a:graphicFrameLocks noGrp="1"/>
          </p:cNvGraphicFramePr>
          <p:nvPr>
            <p:extLst>
              <p:ext uri="{D42A27DB-BD31-4B8C-83A1-F6EECF244321}">
                <p14:modId xmlns:p14="http://schemas.microsoft.com/office/powerpoint/2010/main" val="2327464060"/>
              </p:ext>
            </p:extLst>
          </p:nvPr>
        </p:nvGraphicFramePr>
        <p:xfrm>
          <a:off x="5080912" y="3901331"/>
          <a:ext cx="668278" cy="370840"/>
        </p:xfrm>
        <a:graphic>
          <a:graphicData uri="http://schemas.openxmlformats.org/drawingml/2006/table">
            <a:tbl>
              <a:tblPr firstRow="1" bandRow="1">
                <a:tableStyleId>{2D5ABB26-0587-4C30-8999-92F81FD0307C}</a:tableStyleId>
              </a:tblPr>
              <a:tblGrid>
                <a:gridCol w="668278">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4" name="CuadroTexto 63"/>
          <p:cNvSpPr txBox="1"/>
          <p:nvPr/>
        </p:nvSpPr>
        <p:spPr>
          <a:xfrm>
            <a:off x="5076301" y="3564633"/>
            <a:ext cx="766319" cy="369332"/>
          </a:xfrm>
          <a:prstGeom prst="rect">
            <a:avLst/>
          </a:prstGeom>
          <a:noFill/>
        </p:spPr>
        <p:txBody>
          <a:bodyPr wrap="square" rtlCol="0">
            <a:spAutoFit/>
          </a:bodyPr>
          <a:lstStyle/>
          <a:p>
            <a:r>
              <a:rPr lang="es-ES" dirty="0" err="1">
                <a:solidFill>
                  <a:schemeClr val="accent1">
                    <a:lumMod val="75000"/>
                  </a:schemeClr>
                </a:solidFill>
              </a:rPr>
              <a:t>name</a:t>
            </a:r>
            <a:endParaRPr lang="es-ES" dirty="0">
              <a:solidFill>
                <a:schemeClr val="accent1">
                  <a:lumMod val="75000"/>
                </a:schemeClr>
              </a:solidFill>
            </a:endParaRPr>
          </a:p>
        </p:txBody>
      </p:sp>
      <p:graphicFrame>
        <p:nvGraphicFramePr>
          <p:cNvPr id="65" name="Tabla 64"/>
          <p:cNvGraphicFramePr>
            <a:graphicFrameLocks noGrp="1"/>
          </p:cNvGraphicFramePr>
          <p:nvPr>
            <p:extLst>
              <p:ext uri="{D42A27DB-BD31-4B8C-83A1-F6EECF244321}">
                <p14:modId xmlns:p14="http://schemas.microsoft.com/office/powerpoint/2010/main" val="2742505367"/>
              </p:ext>
            </p:extLst>
          </p:nvPr>
        </p:nvGraphicFramePr>
        <p:xfrm>
          <a:off x="6109132" y="3842513"/>
          <a:ext cx="1820961" cy="429657"/>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gridCol w="606987">
                  <a:extLst>
                    <a:ext uri="{9D8B030D-6E8A-4147-A177-3AD203B41FA5}">
                      <a16:colId xmlns:a16="http://schemas.microsoft.com/office/drawing/2014/main" val="20001"/>
                    </a:ext>
                  </a:extLst>
                </a:gridCol>
                <a:gridCol w="606987">
                  <a:extLst>
                    <a:ext uri="{9D8B030D-6E8A-4147-A177-3AD203B41FA5}">
                      <a16:colId xmlns:a16="http://schemas.microsoft.com/office/drawing/2014/main" val="20002"/>
                    </a:ext>
                  </a:extLst>
                </a:gridCol>
              </a:tblGrid>
              <a:tr h="429657">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6" name="CuadroTexto 65"/>
          <p:cNvSpPr txBox="1"/>
          <p:nvPr/>
        </p:nvSpPr>
        <p:spPr>
          <a:xfrm>
            <a:off x="6062980" y="3503700"/>
            <a:ext cx="766319" cy="369332"/>
          </a:xfrm>
          <a:prstGeom prst="rect">
            <a:avLst/>
          </a:prstGeom>
          <a:noFill/>
        </p:spPr>
        <p:txBody>
          <a:bodyPr wrap="square" rtlCol="0">
            <a:spAutoFit/>
          </a:bodyPr>
          <a:lstStyle/>
          <a:p>
            <a:r>
              <a:rPr lang="es-ES" dirty="0" err="1">
                <a:solidFill>
                  <a:schemeClr val="accent1">
                    <a:lumMod val="75000"/>
                  </a:schemeClr>
                </a:solidFill>
              </a:rPr>
              <a:t>adjlist</a:t>
            </a:r>
            <a:endParaRPr lang="es-ES" dirty="0">
              <a:solidFill>
                <a:schemeClr val="accent1">
                  <a:lumMod val="75000"/>
                </a:schemeClr>
              </a:solidFill>
            </a:endParaRPr>
          </a:p>
        </p:txBody>
      </p:sp>
      <p:cxnSp>
        <p:nvCxnSpPr>
          <p:cNvPr id="69" name="Conector recto de flecha 68"/>
          <p:cNvCxnSpPr/>
          <p:nvPr/>
        </p:nvCxnSpPr>
        <p:spPr>
          <a:xfrm flipV="1">
            <a:off x="6373804" y="4089241"/>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0" name="Conector recto de flecha 69"/>
          <p:cNvCxnSpPr/>
          <p:nvPr/>
        </p:nvCxnSpPr>
        <p:spPr>
          <a:xfrm flipV="1">
            <a:off x="7007900" y="4102009"/>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Conector recto de flecha 70"/>
          <p:cNvCxnSpPr/>
          <p:nvPr/>
        </p:nvCxnSpPr>
        <p:spPr>
          <a:xfrm flipV="1">
            <a:off x="7598164" y="4117500"/>
            <a:ext cx="0" cy="371302"/>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72" name="CuadroTexto 71"/>
          <p:cNvSpPr txBox="1"/>
          <p:nvPr/>
        </p:nvSpPr>
        <p:spPr>
          <a:xfrm>
            <a:off x="6080110" y="4375372"/>
            <a:ext cx="766319" cy="369332"/>
          </a:xfrm>
          <a:prstGeom prst="rect">
            <a:avLst/>
          </a:prstGeom>
          <a:noFill/>
        </p:spPr>
        <p:txBody>
          <a:bodyPr wrap="square" rtlCol="0">
            <a:spAutoFit/>
          </a:bodyPr>
          <a:lstStyle/>
          <a:p>
            <a:r>
              <a:rPr lang="es-ES" dirty="0" err="1"/>
              <a:t>edge</a:t>
            </a:r>
            <a:endParaRPr lang="es-ES" dirty="0"/>
          </a:p>
        </p:txBody>
      </p:sp>
      <p:sp>
        <p:nvSpPr>
          <p:cNvPr id="73" name="CuadroTexto 72"/>
          <p:cNvSpPr txBox="1"/>
          <p:nvPr/>
        </p:nvSpPr>
        <p:spPr>
          <a:xfrm>
            <a:off x="6670442" y="4400988"/>
            <a:ext cx="766319" cy="369332"/>
          </a:xfrm>
          <a:prstGeom prst="rect">
            <a:avLst/>
          </a:prstGeom>
          <a:noFill/>
        </p:spPr>
        <p:txBody>
          <a:bodyPr wrap="square" rtlCol="0">
            <a:spAutoFit/>
          </a:bodyPr>
          <a:lstStyle/>
          <a:p>
            <a:r>
              <a:rPr lang="es-ES" dirty="0" err="1"/>
              <a:t>edge</a:t>
            </a:r>
            <a:endParaRPr lang="es-ES" dirty="0"/>
          </a:p>
        </p:txBody>
      </p:sp>
      <p:sp>
        <p:nvSpPr>
          <p:cNvPr id="74" name="CuadroTexto 73"/>
          <p:cNvSpPr txBox="1"/>
          <p:nvPr/>
        </p:nvSpPr>
        <p:spPr>
          <a:xfrm>
            <a:off x="7285271" y="4398583"/>
            <a:ext cx="766319" cy="369332"/>
          </a:xfrm>
          <a:prstGeom prst="rect">
            <a:avLst/>
          </a:prstGeom>
          <a:noFill/>
        </p:spPr>
        <p:txBody>
          <a:bodyPr wrap="square" rtlCol="0">
            <a:spAutoFit/>
          </a:bodyPr>
          <a:lstStyle/>
          <a:p>
            <a:r>
              <a:rPr lang="es-ES" dirty="0" err="1"/>
              <a:t>edge</a:t>
            </a:r>
            <a:endParaRPr lang="es-ES" dirty="0"/>
          </a:p>
        </p:txBody>
      </p:sp>
      <p:sp>
        <p:nvSpPr>
          <p:cNvPr id="2" name="Rectángulo 1"/>
          <p:cNvSpPr/>
          <p:nvPr/>
        </p:nvSpPr>
        <p:spPr>
          <a:xfrm>
            <a:off x="4367747" y="5178474"/>
            <a:ext cx="4677510" cy="1569660"/>
          </a:xfrm>
          <a:prstGeom prst="rect">
            <a:avLst/>
          </a:prstGeom>
          <a:solidFill>
            <a:schemeClr val="accent1">
              <a:lumMod val="20000"/>
              <a:lumOff val="80000"/>
            </a:schemeClr>
          </a:solidFill>
        </p:spPr>
        <p:txBody>
          <a:bodyPr wrap="square" lIns="0" rIns="0">
            <a:spAutoFit/>
          </a:bodyPr>
          <a:lstStyle/>
          <a:p>
            <a:r>
              <a:rPr lang="es-ES" sz="1600" b="1" dirty="0">
                <a:latin typeface="Consolas"/>
                <a:cs typeface="Consolas"/>
              </a:rPr>
              <a:t>LISTING THE EDGES OF NODE v:</a:t>
            </a:r>
          </a:p>
          <a:p>
            <a:r>
              <a:rPr lang="es-ES" sz="1600" dirty="0">
                <a:latin typeface="Consolas"/>
                <a:cs typeface="Consolas"/>
              </a:rPr>
              <a:t>v=</a:t>
            </a:r>
            <a:r>
              <a:rPr lang="es-ES" sz="1600" dirty="0" err="1">
                <a:latin typeface="Consolas"/>
                <a:cs typeface="Consolas"/>
              </a:rPr>
              <a:t>getVertex</a:t>
            </a:r>
            <a:r>
              <a:rPr lang="es-ES" sz="1600" dirty="0">
                <a:latin typeface="Consolas"/>
                <a:cs typeface="Consolas"/>
              </a:rPr>
              <a:t>(‘A’)</a:t>
            </a:r>
          </a:p>
          <a:p>
            <a:r>
              <a:rPr lang="es-ES" sz="1600" dirty="0" err="1">
                <a:latin typeface="Consolas"/>
                <a:cs typeface="Consolas"/>
              </a:rPr>
              <a:t>for</a:t>
            </a:r>
            <a:r>
              <a:rPr lang="es-ES" sz="1600" dirty="0">
                <a:latin typeface="Consolas"/>
                <a:cs typeface="Consolas"/>
              </a:rPr>
              <a:t>(</a:t>
            </a:r>
            <a:r>
              <a:rPr lang="es-ES" sz="1600" dirty="0" err="1">
                <a:latin typeface="Consolas"/>
                <a:cs typeface="Consolas"/>
              </a:rPr>
              <a:t>int</a:t>
            </a:r>
            <a:r>
              <a:rPr lang="es-ES" sz="1600" dirty="0">
                <a:latin typeface="Consolas"/>
                <a:cs typeface="Consolas"/>
              </a:rPr>
              <a:t> i=0; i&lt;</a:t>
            </a:r>
            <a:r>
              <a:rPr lang="es-ES" sz="1600" dirty="0" err="1">
                <a:latin typeface="Consolas"/>
                <a:cs typeface="Consolas"/>
              </a:rPr>
              <a:t>v.adjlist.size</a:t>
            </a:r>
            <a:r>
              <a:rPr lang="es-ES" sz="1600" dirty="0">
                <a:latin typeface="Consolas"/>
                <a:cs typeface="Consolas"/>
              </a:rPr>
              <a:t>(); i++) </a:t>
            </a:r>
          </a:p>
          <a:p>
            <a:r>
              <a:rPr lang="es-ES" sz="1600" dirty="0">
                <a:latin typeface="Consolas"/>
                <a:cs typeface="Consolas"/>
              </a:rPr>
              <a:t>	</a:t>
            </a:r>
            <a:r>
              <a:rPr lang="es-ES" sz="1600" dirty="0" err="1">
                <a:latin typeface="Consolas"/>
                <a:cs typeface="Consolas"/>
              </a:rPr>
              <a:t>print</a:t>
            </a:r>
            <a:r>
              <a:rPr lang="es-ES" sz="1600" dirty="0">
                <a:latin typeface="Consolas"/>
                <a:cs typeface="Consolas"/>
              </a:rPr>
              <a:t>(</a:t>
            </a:r>
            <a:r>
              <a:rPr lang="es-ES" sz="1600" dirty="0" err="1">
                <a:latin typeface="Consolas"/>
                <a:cs typeface="Consolas"/>
              </a:rPr>
              <a:t>v.adjlist.get</a:t>
            </a:r>
            <a:r>
              <a:rPr lang="es-ES" sz="1600" dirty="0">
                <a:latin typeface="Consolas"/>
                <a:cs typeface="Consolas"/>
              </a:rPr>
              <a:t>(i).</a:t>
            </a:r>
            <a:r>
              <a:rPr lang="es-ES" sz="1600" dirty="0" err="1">
                <a:latin typeface="Consolas"/>
                <a:cs typeface="Consolas"/>
              </a:rPr>
              <a:t>from</a:t>
            </a:r>
            <a:r>
              <a:rPr lang="es-ES" sz="1600" dirty="0">
                <a:latin typeface="Consolas"/>
                <a:cs typeface="Consolas"/>
              </a:rPr>
              <a:t>)</a:t>
            </a:r>
          </a:p>
          <a:p>
            <a:r>
              <a:rPr lang="es-ES" sz="1600" dirty="0">
                <a:latin typeface="Consolas"/>
                <a:cs typeface="Consolas"/>
              </a:rPr>
              <a:t>    </a:t>
            </a:r>
            <a:r>
              <a:rPr lang="es-ES" sz="1600" dirty="0" err="1">
                <a:latin typeface="Consolas"/>
                <a:cs typeface="Consolas"/>
              </a:rPr>
              <a:t>print</a:t>
            </a:r>
            <a:r>
              <a:rPr lang="es-ES" sz="1600" dirty="0">
                <a:latin typeface="Consolas"/>
                <a:cs typeface="Consolas"/>
              </a:rPr>
              <a:t>(</a:t>
            </a:r>
            <a:r>
              <a:rPr lang="es-ES" sz="1600" dirty="0" err="1">
                <a:latin typeface="Consolas"/>
                <a:cs typeface="Consolas"/>
              </a:rPr>
              <a:t>v.adjlist.get</a:t>
            </a:r>
            <a:r>
              <a:rPr lang="es-ES" sz="1600" dirty="0">
                <a:latin typeface="Consolas"/>
                <a:cs typeface="Consolas"/>
              </a:rPr>
              <a:t>(i).</a:t>
            </a:r>
            <a:r>
              <a:rPr lang="es-ES" sz="1600" dirty="0" err="1">
                <a:latin typeface="Consolas"/>
                <a:cs typeface="Consolas"/>
              </a:rPr>
              <a:t>to</a:t>
            </a:r>
            <a:r>
              <a:rPr lang="es-ES" sz="1600" dirty="0">
                <a:latin typeface="Consolas"/>
                <a:cs typeface="Consolas"/>
              </a:rPr>
              <a:t>)</a:t>
            </a:r>
          </a:p>
          <a:p>
            <a:r>
              <a:rPr lang="es-ES" sz="1600" dirty="0">
                <a:latin typeface="Consolas"/>
                <a:cs typeface="Consolas"/>
              </a:rPr>
              <a:t>    </a:t>
            </a:r>
            <a:r>
              <a:rPr lang="es-ES" sz="1600" dirty="0" err="1">
                <a:latin typeface="Consolas"/>
                <a:cs typeface="Consolas"/>
              </a:rPr>
              <a:t>print</a:t>
            </a:r>
            <a:r>
              <a:rPr lang="es-ES" sz="1600" dirty="0">
                <a:latin typeface="Consolas"/>
                <a:cs typeface="Consolas"/>
              </a:rPr>
              <a:t>(</a:t>
            </a:r>
            <a:r>
              <a:rPr lang="es-ES" sz="1600" dirty="0" err="1">
                <a:latin typeface="Consolas"/>
                <a:cs typeface="Consolas"/>
              </a:rPr>
              <a:t>v.adjlist.get</a:t>
            </a:r>
            <a:r>
              <a:rPr lang="es-ES" sz="1600" dirty="0">
                <a:latin typeface="Consolas"/>
                <a:cs typeface="Consolas"/>
              </a:rPr>
              <a:t>(i).</a:t>
            </a:r>
            <a:r>
              <a:rPr lang="es-ES" sz="1600" dirty="0" err="1">
                <a:latin typeface="Consolas"/>
                <a:cs typeface="Consolas"/>
              </a:rPr>
              <a:t>weight</a:t>
            </a:r>
            <a:r>
              <a:rPr lang="es-ES" sz="1600" dirty="0">
                <a:latin typeface="Consolas"/>
                <a:cs typeface="Consolas"/>
              </a:rPr>
              <a:t>)</a:t>
            </a:r>
          </a:p>
        </p:txBody>
      </p:sp>
    </p:spTree>
    <p:extLst>
      <p:ext uri="{BB962C8B-B14F-4D97-AF65-F5344CB8AC3E}">
        <p14:creationId xmlns:p14="http://schemas.microsoft.com/office/powerpoint/2010/main" val="147893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(C++)</a:t>
            </a:r>
          </a:p>
        </p:txBody>
      </p:sp>
      <p:graphicFrame>
        <p:nvGraphicFramePr>
          <p:cNvPr id="4" name="Tabla 3"/>
          <p:cNvGraphicFramePr>
            <a:graphicFrameLocks noGrp="1"/>
          </p:cNvGraphicFramePr>
          <p:nvPr>
            <p:extLst>
              <p:ext uri="{D42A27DB-BD31-4B8C-83A1-F6EECF244321}">
                <p14:modId xmlns:p14="http://schemas.microsoft.com/office/powerpoint/2010/main" val="3233973558"/>
              </p:ext>
            </p:extLst>
          </p:nvPr>
        </p:nvGraphicFramePr>
        <p:xfrm>
          <a:off x="145532" y="1242105"/>
          <a:ext cx="3215470" cy="125984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Graph</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::vector&lt;</a:t>
                      </a:r>
                      <a:r>
                        <a:rPr lang="es-ES" dirty="0" err="1"/>
                        <a:t>Vertex</a:t>
                      </a:r>
                      <a:r>
                        <a:rPr lang="es-ES" dirty="0"/>
                        <a:t> *&gt; </a:t>
                      </a:r>
                      <a:r>
                        <a:rPr lang="es-ES" dirty="0" err="1"/>
                        <a:t>vlist</a:t>
                      </a:r>
                      <a:endParaRPr lang="es-ES" dirty="0"/>
                    </a:p>
                  </a:txBody>
                  <a:tcPr/>
                </a:tc>
                <a:extLst>
                  <a:ext uri="{0D108BD9-81ED-4DB2-BD59-A6C34878D82A}">
                    <a16:rowId xmlns:a16="http://schemas.microsoft.com/office/drawing/2014/main" val="10001"/>
                  </a:ext>
                </a:extLst>
              </a:tr>
              <a:tr h="370840">
                <a:tc>
                  <a:txBody>
                    <a:bodyPr/>
                    <a:lstStyle/>
                    <a:p>
                      <a:r>
                        <a:rPr lang="es-ES" sz="1400" dirty="0" err="1">
                          <a:solidFill>
                            <a:schemeClr val="tx1">
                              <a:lumMod val="50000"/>
                              <a:lumOff val="50000"/>
                            </a:schemeClr>
                          </a:solidFill>
                        </a:rPr>
                        <a:t>Graph</a:t>
                      </a:r>
                      <a:r>
                        <a:rPr lang="es-ES" sz="1400" dirty="0">
                          <a:solidFill>
                            <a:schemeClr val="tx1">
                              <a:lumMod val="50000"/>
                              <a:lumOff val="50000"/>
                            </a:schemeClr>
                          </a:solidFill>
                        </a:rPr>
                        <a:t>()</a:t>
                      </a:r>
                    </a:p>
                    <a:p>
                      <a:r>
                        <a:rPr lang="es-ES" sz="1400" dirty="0" err="1">
                          <a:solidFill>
                            <a:schemeClr val="tx1">
                              <a:lumMod val="50000"/>
                              <a:lumOff val="50000"/>
                            </a:schemeClr>
                          </a:solidFill>
                        </a:rPr>
                        <a:t>addVertex</a:t>
                      </a:r>
                      <a:r>
                        <a:rPr lang="es-ES" sz="1400" dirty="0">
                          <a:solidFill>
                            <a:schemeClr val="tx1">
                              <a:lumMod val="50000"/>
                              <a:lumOff val="50000"/>
                            </a:schemeClr>
                          </a:solidFill>
                        </a:rPr>
                        <a:t>(</a:t>
                      </a:r>
                      <a:r>
                        <a:rPr lang="es-ES" sz="1400" dirty="0" err="1">
                          <a:solidFill>
                            <a:schemeClr val="tx1">
                              <a:lumMod val="50000"/>
                              <a:lumOff val="50000"/>
                            </a:schemeClr>
                          </a:solidFill>
                        </a:rPr>
                        <a:t>name</a:t>
                      </a:r>
                      <a:r>
                        <a:rPr lang="es-ES" sz="1400" dirty="0">
                          <a:solidFill>
                            <a:schemeClr val="tx1">
                              <a:lumMod val="50000"/>
                              <a:lumOff val="50000"/>
                            </a:schemeClr>
                          </a:solidFill>
                        </a:rPr>
                        <a:t>)</a:t>
                      </a:r>
                      <a:r>
                        <a:rPr lang="mr-IN" sz="1400" dirty="0">
                          <a:solidFill>
                            <a:schemeClr val="tx1">
                              <a:lumMod val="50000"/>
                              <a:lumOff val="50000"/>
                            </a:schemeClr>
                          </a:solidFill>
                        </a:rPr>
                        <a:t>…</a:t>
                      </a:r>
                      <a:endParaRPr lang="es-ES" sz="1400" dirty="0">
                        <a:solidFill>
                          <a:schemeClr val="tx1">
                            <a:lumMod val="50000"/>
                            <a:lumOff val="50000"/>
                          </a:schemeClr>
                        </a:solidFill>
                      </a:endParaRPr>
                    </a:p>
                  </a:txBody>
                  <a:tcPr/>
                </a:tc>
                <a:extLst>
                  <a:ext uri="{0D108BD9-81ED-4DB2-BD59-A6C34878D82A}">
                    <a16:rowId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222143649"/>
              </p:ext>
            </p:extLst>
          </p:nvPr>
        </p:nvGraphicFramePr>
        <p:xfrm>
          <a:off x="145532" y="2896994"/>
          <a:ext cx="3215470" cy="138176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Vertex</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a:t>
                      </a:r>
                      <a:r>
                        <a:rPr lang="es-ES" dirty="0" err="1"/>
                        <a:t>string</a:t>
                      </a:r>
                      <a:r>
                        <a:rPr lang="es-ES" dirty="0"/>
                        <a:t> </a:t>
                      </a:r>
                      <a:r>
                        <a:rPr lang="es-ES" dirty="0" err="1"/>
                        <a:t>name</a:t>
                      </a:r>
                      <a:r>
                        <a:rPr lang="es-ES" dirty="0"/>
                        <a:t>;</a:t>
                      </a:r>
                    </a:p>
                    <a:p>
                      <a:r>
                        <a:rPr lang="es-ES" dirty="0" err="1"/>
                        <a:t>std</a:t>
                      </a:r>
                      <a:r>
                        <a:rPr lang="es-ES" dirty="0"/>
                        <a:t>::vector&lt;</a:t>
                      </a:r>
                      <a:r>
                        <a:rPr lang="es-ES" dirty="0" err="1"/>
                        <a:t>Edge</a:t>
                      </a:r>
                      <a:r>
                        <a:rPr lang="es-ES" dirty="0"/>
                        <a:t> *&gt; </a:t>
                      </a:r>
                      <a:r>
                        <a:rPr lang="es-ES" dirty="0" err="1"/>
                        <a:t>adjlist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Vertex</a:t>
                      </a:r>
                      <a:r>
                        <a:rPr lang="es-ES" sz="1400" dirty="0">
                          <a:solidFill>
                            <a:srgbClr val="7F7F7F"/>
                          </a:solidFill>
                        </a:rPr>
                        <a:t>(</a:t>
                      </a:r>
                      <a:r>
                        <a:rPr lang="es-ES" sz="1400" dirty="0" err="1">
                          <a:solidFill>
                            <a:srgbClr val="7F7F7F"/>
                          </a:solidFill>
                        </a:rPr>
                        <a:t>std</a:t>
                      </a:r>
                      <a:r>
                        <a:rPr lang="es-ES" sz="1400" dirty="0">
                          <a:solidFill>
                            <a:srgbClr val="7F7F7F"/>
                          </a:solidFill>
                        </a:rPr>
                        <a:t>::</a:t>
                      </a:r>
                      <a:r>
                        <a:rPr lang="es-ES" sz="1400" dirty="0" err="1">
                          <a:solidFill>
                            <a:srgbClr val="7F7F7F"/>
                          </a:solidFill>
                        </a:rPr>
                        <a:t>string</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052395051"/>
              </p:ext>
            </p:extLst>
          </p:nvPr>
        </p:nvGraphicFramePr>
        <p:xfrm>
          <a:off x="145532" y="4539584"/>
          <a:ext cx="3215470" cy="165608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Edge</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a:t> </a:t>
                      </a:r>
                      <a:r>
                        <a:rPr lang="es-ES" dirty="0" err="1"/>
                        <a:t>Vertex</a:t>
                      </a:r>
                      <a:r>
                        <a:rPr lang="es-ES" dirty="0"/>
                        <a:t> *</a:t>
                      </a:r>
                      <a:r>
                        <a:rPr lang="es-ES" dirty="0" err="1"/>
                        <a:t>from</a:t>
                      </a:r>
                      <a:r>
                        <a:rPr lang="es-ES" dirty="0"/>
                        <a:t>;</a:t>
                      </a:r>
                    </a:p>
                    <a:p>
                      <a:r>
                        <a:rPr lang="es-ES" dirty="0"/>
                        <a:t>  </a:t>
                      </a:r>
                      <a:r>
                        <a:rPr lang="es-ES" dirty="0" err="1"/>
                        <a:t>Vertex</a:t>
                      </a:r>
                      <a:r>
                        <a:rPr lang="es-ES" dirty="0"/>
                        <a:t> *</a:t>
                      </a:r>
                      <a:r>
                        <a:rPr lang="es-ES" dirty="0" err="1"/>
                        <a:t>to</a:t>
                      </a:r>
                      <a:r>
                        <a:rPr lang="es-ES" dirty="0"/>
                        <a:t>;</a:t>
                      </a:r>
                    </a:p>
                    <a:p>
                      <a:r>
                        <a:rPr lang="es-ES" dirty="0"/>
                        <a:t>  </a:t>
                      </a:r>
                      <a:r>
                        <a:rPr lang="es-ES" dirty="0" err="1"/>
                        <a:t>int</a:t>
                      </a:r>
                      <a:r>
                        <a:rPr lang="es-ES" dirty="0"/>
                        <a:t> </a:t>
                      </a:r>
                      <a:r>
                        <a:rPr lang="es-ES" dirty="0" err="1"/>
                        <a:t>weight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Edge</a:t>
                      </a:r>
                      <a:r>
                        <a:rPr lang="es-ES" sz="1400" dirty="0">
                          <a:solidFill>
                            <a:srgbClr val="7F7F7F"/>
                          </a:solidFill>
                        </a:rPr>
                        <a:t>(</a:t>
                      </a:r>
                      <a:r>
                        <a:rPr lang="es-ES" sz="1400" dirty="0" err="1">
                          <a:solidFill>
                            <a:srgbClr val="7F7F7F"/>
                          </a:solidFill>
                        </a:rPr>
                        <a:t>Vertex</a:t>
                      </a:r>
                      <a:r>
                        <a:rPr lang="es-ES" sz="1400" dirty="0">
                          <a:solidFill>
                            <a:srgbClr val="7F7F7F"/>
                          </a:solidFill>
                        </a:rPr>
                        <a:t> *, </a:t>
                      </a:r>
                      <a:r>
                        <a:rPr lang="es-ES" sz="1400" dirty="0" err="1">
                          <a:solidFill>
                            <a:srgbClr val="7F7F7F"/>
                          </a:solidFill>
                        </a:rPr>
                        <a:t>Vertex</a:t>
                      </a:r>
                      <a:r>
                        <a:rPr lang="es-ES" sz="1400" dirty="0">
                          <a:solidFill>
                            <a:srgbClr val="7F7F7F"/>
                          </a:solidFill>
                        </a:rPr>
                        <a:t>*, </a:t>
                      </a:r>
                      <a:r>
                        <a:rPr lang="es-ES" sz="1400" dirty="0" err="1">
                          <a:solidFill>
                            <a:srgbClr val="7F7F7F"/>
                          </a:solidFill>
                        </a:rPr>
                        <a:t>int</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pSp>
        <p:nvGrpSpPr>
          <p:cNvPr id="8" name="Agrupar 7"/>
          <p:cNvGrpSpPr/>
          <p:nvPr/>
        </p:nvGrpSpPr>
        <p:grpSpPr>
          <a:xfrm>
            <a:off x="5647704" y="0"/>
            <a:ext cx="1637567" cy="1273285"/>
            <a:chOff x="932675" y="1072403"/>
            <a:chExt cx="3088940" cy="2124498"/>
          </a:xfrm>
        </p:grpSpPr>
        <p:cxnSp>
          <p:nvCxnSpPr>
            <p:cNvPr id="9" name="Conector recto de flecha 8"/>
            <p:cNvCxnSpPr>
              <a:stCxn id="27" idx="6"/>
              <a:endCxn id="24"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5" idx="4"/>
              <a:endCxn id="23"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1" idx="4"/>
              <a:endCxn id="28"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6"/>
              <a:endCxn id="25"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7" name="Elipse 26"/>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5" name="Elipse 24"/>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3" name="Elipse 22"/>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1" name="Elipse 20"/>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2" name="CuadroTexto 21"/>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spTree>
    <p:extLst>
      <p:ext uri="{BB962C8B-B14F-4D97-AF65-F5344CB8AC3E}">
        <p14:creationId xmlns:p14="http://schemas.microsoft.com/office/powerpoint/2010/main" val="2345444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(C++)</a:t>
            </a:r>
          </a:p>
        </p:txBody>
      </p:sp>
      <p:graphicFrame>
        <p:nvGraphicFramePr>
          <p:cNvPr id="4" name="Tabla 3"/>
          <p:cNvGraphicFramePr>
            <a:graphicFrameLocks noGrp="1"/>
          </p:cNvGraphicFramePr>
          <p:nvPr>
            <p:extLst>
              <p:ext uri="{D42A27DB-BD31-4B8C-83A1-F6EECF244321}">
                <p14:modId xmlns:p14="http://schemas.microsoft.com/office/powerpoint/2010/main" val="2247364914"/>
              </p:ext>
            </p:extLst>
          </p:nvPr>
        </p:nvGraphicFramePr>
        <p:xfrm>
          <a:off x="145532" y="1242105"/>
          <a:ext cx="3215470" cy="125984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Graph</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::vector&lt;</a:t>
                      </a:r>
                      <a:r>
                        <a:rPr lang="es-ES" dirty="0" err="1"/>
                        <a:t>Vertex</a:t>
                      </a:r>
                      <a:r>
                        <a:rPr lang="es-ES" dirty="0"/>
                        <a:t> *&gt; </a:t>
                      </a:r>
                      <a:r>
                        <a:rPr lang="es-ES" dirty="0" err="1"/>
                        <a:t>vlist</a:t>
                      </a:r>
                      <a:endParaRPr lang="es-ES" dirty="0"/>
                    </a:p>
                  </a:txBody>
                  <a:tcPr/>
                </a:tc>
                <a:extLst>
                  <a:ext uri="{0D108BD9-81ED-4DB2-BD59-A6C34878D82A}">
                    <a16:rowId xmlns:a16="http://schemas.microsoft.com/office/drawing/2014/main" val="10001"/>
                  </a:ext>
                </a:extLst>
              </a:tr>
              <a:tr h="370840">
                <a:tc>
                  <a:txBody>
                    <a:bodyPr/>
                    <a:lstStyle/>
                    <a:p>
                      <a:r>
                        <a:rPr lang="es-ES" sz="1400" dirty="0" err="1">
                          <a:solidFill>
                            <a:schemeClr val="tx1">
                              <a:lumMod val="50000"/>
                              <a:lumOff val="50000"/>
                            </a:schemeClr>
                          </a:solidFill>
                        </a:rPr>
                        <a:t>Graph</a:t>
                      </a:r>
                      <a:r>
                        <a:rPr lang="es-ES" sz="1400" dirty="0">
                          <a:solidFill>
                            <a:schemeClr val="tx1">
                              <a:lumMod val="50000"/>
                              <a:lumOff val="50000"/>
                            </a:schemeClr>
                          </a:solidFill>
                        </a:rPr>
                        <a:t>()</a:t>
                      </a:r>
                    </a:p>
                    <a:p>
                      <a:r>
                        <a:rPr lang="es-ES" sz="1400" dirty="0" err="1">
                          <a:solidFill>
                            <a:schemeClr val="tx1">
                              <a:lumMod val="50000"/>
                              <a:lumOff val="50000"/>
                            </a:schemeClr>
                          </a:solidFill>
                        </a:rPr>
                        <a:t>addVertex</a:t>
                      </a:r>
                      <a:r>
                        <a:rPr lang="es-ES" sz="1400" dirty="0">
                          <a:solidFill>
                            <a:schemeClr val="tx1">
                              <a:lumMod val="50000"/>
                              <a:lumOff val="50000"/>
                            </a:schemeClr>
                          </a:solidFill>
                        </a:rPr>
                        <a:t>(</a:t>
                      </a:r>
                      <a:r>
                        <a:rPr lang="es-ES" sz="1400" dirty="0" err="1">
                          <a:solidFill>
                            <a:schemeClr val="tx1">
                              <a:lumMod val="50000"/>
                              <a:lumOff val="50000"/>
                            </a:schemeClr>
                          </a:solidFill>
                        </a:rPr>
                        <a:t>name</a:t>
                      </a:r>
                      <a:r>
                        <a:rPr lang="es-ES" sz="1400" dirty="0">
                          <a:solidFill>
                            <a:schemeClr val="tx1">
                              <a:lumMod val="50000"/>
                              <a:lumOff val="50000"/>
                            </a:schemeClr>
                          </a:solidFill>
                        </a:rPr>
                        <a:t>)</a:t>
                      </a:r>
                      <a:r>
                        <a:rPr lang="mr-IN" sz="1400" dirty="0">
                          <a:solidFill>
                            <a:schemeClr val="tx1">
                              <a:lumMod val="50000"/>
                              <a:lumOff val="50000"/>
                            </a:schemeClr>
                          </a:solidFill>
                        </a:rPr>
                        <a:t>…</a:t>
                      </a:r>
                      <a:endParaRPr lang="es-ES" sz="1400" dirty="0">
                        <a:solidFill>
                          <a:schemeClr val="tx1">
                            <a:lumMod val="50000"/>
                            <a:lumOff val="50000"/>
                          </a:schemeClr>
                        </a:solidFill>
                      </a:endParaRPr>
                    </a:p>
                  </a:txBody>
                  <a:tcPr/>
                </a:tc>
                <a:extLst>
                  <a:ext uri="{0D108BD9-81ED-4DB2-BD59-A6C34878D82A}">
                    <a16:rowId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841530076"/>
              </p:ext>
            </p:extLst>
          </p:nvPr>
        </p:nvGraphicFramePr>
        <p:xfrm>
          <a:off x="145532" y="2896994"/>
          <a:ext cx="3215470" cy="138176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Vertex</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a:t>
                      </a:r>
                      <a:r>
                        <a:rPr lang="es-ES" dirty="0" err="1"/>
                        <a:t>string</a:t>
                      </a:r>
                      <a:r>
                        <a:rPr lang="es-ES" dirty="0"/>
                        <a:t> </a:t>
                      </a:r>
                      <a:r>
                        <a:rPr lang="es-ES" dirty="0" err="1"/>
                        <a:t>name</a:t>
                      </a:r>
                      <a:r>
                        <a:rPr lang="es-ES" dirty="0"/>
                        <a:t>;</a:t>
                      </a:r>
                    </a:p>
                    <a:p>
                      <a:r>
                        <a:rPr lang="es-ES" dirty="0" err="1"/>
                        <a:t>std</a:t>
                      </a:r>
                      <a:r>
                        <a:rPr lang="es-ES" dirty="0"/>
                        <a:t>::vector&lt;</a:t>
                      </a:r>
                      <a:r>
                        <a:rPr lang="es-ES" dirty="0" err="1"/>
                        <a:t>Edge</a:t>
                      </a:r>
                      <a:r>
                        <a:rPr lang="es-ES" dirty="0"/>
                        <a:t> *&gt; </a:t>
                      </a:r>
                      <a:r>
                        <a:rPr lang="es-ES" dirty="0" err="1"/>
                        <a:t>adjlist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Vertex</a:t>
                      </a:r>
                      <a:r>
                        <a:rPr lang="es-ES" sz="1400" dirty="0">
                          <a:solidFill>
                            <a:srgbClr val="7F7F7F"/>
                          </a:solidFill>
                        </a:rPr>
                        <a:t>(</a:t>
                      </a:r>
                      <a:r>
                        <a:rPr lang="es-ES" sz="1400" dirty="0" err="1">
                          <a:solidFill>
                            <a:srgbClr val="7F7F7F"/>
                          </a:solidFill>
                        </a:rPr>
                        <a:t>std</a:t>
                      </a:r>
                      <a:r>
                        <a:rPr lang="es-ES" sz="1400" dirty="0">
                          <a:solidFill>
                            <a:srgbClr val="7F7F7F"/>
                          </a:solidFill>
                        </a:rPr>
                        <a:t>::</a:t>
                      </a:r>
                      <a:r>
                        <a:rPr lang="es-ES" sz="1400" dirty="0" err="1">
                          <a:solidFill>
                            <a:srgbClr val="7F7F7F"/>
                          </a:solidFill>
                        </a:rPr>
                        <a:t>string</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916434781"/>
              </p:ext>
            </p:extLst>
          </p:nvPr>
        </p:nvGraphicFramePr>
        <p:xfrm>
          <a:off x="145532" y="4539584"/>
          <a:ext cx="3215470" cy="165608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Edge</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a:t> </a:t>
                      </a:r>
                      <a:r>
                        <a:rPr lang="es-ES" dirty="0" err="1"/>
                        <a:t>Vertex</a:t>
                      </a:r>
                      <a:r>
                        <a:rPr lang="es-ES" dirty="0"/>
                        <a:t> *</a:t>
                      </a:r>
                      <a:r>
                        <a:rPr lang="es-ES" dirty="0" err="1"/>
                        <a:t>from</a:t>
                      </a:r>
                      <a:r>
                        <a:rPr lang="es-ES" dirty="0"/>
                        <a:t>;</a:t>
                      </a:r>
                    </a:p>
                    <a:p>
                      <a:r>
                        <a:rPr lang="es-ES" dirty="0"/>
                        <a:t>  </a:t>
                      </a:r>
                      <a:r>
                        <a:rPr lang="es-ES" dirty="0" err="1"/>
                        <a:t>Vertex</a:t>
                      </a:r>
                      <a:r>
                        <a:rPr lang="es-ES" dirty="0"/>
                        <a:t> *</a:t>
                      </a:r>
                      <a:r>
                        <a:rPr lang="es-ES" dirty="0" err="1"/>
                        <a:t>to</a:t>
                      </a:r>
                      <a:r>
                        <a:rPr lang="es-ES" dirty="0"/>
                        <a:t>;</a:t>
                      </a:r>
                    </a:p>
                    <a:p>
                      <a:r>
                        <a:rPr lang="es-ES" dirty="0"/>
                        <a:t>  </a:t>
                      </a:r>
                      <a:r>
                        <a:rPr lang="es-ES" dirty="0" err="1"/>
                        <a:t>int</a:t>
                      </a:r>
                      <a:r>
                        <a:rPr lang="es-ES" dirty="0"/>
                        <a:t> </a:t>
                      </a:r>
                      <a:r>
                        <a:rPr lang="es-ES" dirty="0" err="1"/>
                        <a:t>weight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Edge</a:t>
                      </a:r>
                      <a:r>
                        <a:rPr lang="es-ES" sz="1400" dirty="0">
                          <a:solidFill>
                            <a:srgbClr val="7F7F7F"/>
                          </a:solidFill>
                        </a:rPr>
                        <a:t>(</a:t>
                      </a:r>
                      <a:r>
                        <a:rPr lang="es-ES" sz="1400" dirty="0" err="1">
                          <a:solidFill>
                            <a:srgbClr val="7F7F7F"/>
                          </a:solidFill>
                        </a:rPr>
                        <a:t>Vertex</a:t>
                      </a:r>
                      <a:r>
                        <a:rPr lang="es-ES" sz="1400" dirty="0">
                          <a:solidFill>
                            <a:srgbClr val="7F7F7F"/>
                          </a:solidFill>
                        </a:rPr>
                        <a:t> *, </a:t>
                      </a:r>
                      <a:r>
                        <a:rPr lang="es-ES" sz="1400" dirty="0" err="1">
                          <a:solidFill>
                            <a:srgbClr val="7F7F7F"/>
                          </a:solidFill>
                        </a:rPr>
                        <a:t>Vertex</a:t>
                      </a:r>
                      <a:r>
                        <a:rPr lang="es-ES" sz="1400" dirty="0">
                          <a:solidFill>
                            <a:srgbClr val="7F7F7F"/>
                          </a:solidFill>
                        </a:rPr>
                        <a:t>*, </a:t>
                      </a:r>
                      <a:r>
                        <a:rPr lang="es-ES" sz="1400" dirty="0" err="1">
                          <a:solidFill>
                            <a:srgbClr val="7F7F7F"/>
                          </a:solidFill>
                        </a:rPr>
                        <a:t>int</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pSp>
        <p:nvGrpSpPr>
          <p:cNvPr id="8" name="Agrupar 7"/>
          <p:cNvGrpSpPr/>
          <p:nvPr/>
        </p:nvGrpSpPr>
        <p:grpSpPr>
          <a:xfrm>
            <a:off x="5647704" y="0"/>
            <a:ext cx="1637567" cy="1273285"/>
            <a:chOff x="932675" y="1072403"/>
            <a:chExt cx="3088940" cy="2124498"/>
          </a:xfrm>
        </p:grpSpPr>
        <p:cxnSp>
          <p:nvCxnSpPr>
            <p:cNvPr id="9" name="Conector recto de flecha 8"/>
            <p:cNvCxnSpPr>
              <a:stCxn id="27" idx="6"/>
              <a:endCxn id="24"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5" idx="4"/>
              <a:endCxn id="23"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1" idx="4"/>
              <a:endCxn id="28"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6"/>
              <a:endCxn id="25"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7" name="Elipse 26"/>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5" name="Elipse 24"/>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3" name="Elipse 22"/>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1" name="Elipse 20"/>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2" name="CuadroTexto 21"/>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cxnSp>
        <p:nvCxnSpPr>
          <p:cNvPr id="29" name="Conector recto de flecha 28"/>
          <p:cNvCxnSpPr/>
          <p:nvPr/>
        </p:nvCxnSpPr>
        <p:spPr>
          <a:xfrm>
            <a:off x="3045100" y="182776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30" name="Tabla 29"/>
          <p:cNvGraphicFramePr>
            <a:graphicFrameLocks noGrp="1"/>
          </p:cNvGraphicFramePr>
          <p:nvPr>
            <p:extLst>
              <p:ext uri="{D42A27DB-BD31-4B8C-83A1-F6EECF244321}">
                <p14:modId xmlns:p14="http://schemas.microsoft.com/office/powerpoint/2010/main" val="1145153431"/>
              </p:ext>
            </p:extLst>
          </p:nvPr>
        </p:nvGraphicFramePr>
        <p:xfrm>
          <a:off x="4318922" y="1555533"/>
          <a:ext cx="715134" cy="1483360"/>
        </p:xfrm>
        <a:graphic>
          <a:graphicData uri="http://schemas.openxmlformats.org/drawingml/2006/table">
            <a:tbl>
              <a:tblPr firstRow="1" bandRow="1">
                <a:tableStyleId>{2D5ABB26-0587-4C30-8999-92F81FD0307C}</a:tableStyleId>
              </a:tblPr>
              <a:tblGrid>
                <a:gridCol w="715134">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1" name="CuadroTexto 30"/>
          <p:cNvSpPr txBox="1"/>
          <p:nvPr/>
        </p:nvSpPr>
        <p:spPr>
          <a:xfrm>
            <a:off x="4299299"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grpSp>
        <p:nvGrpSpPr>
          <p:cNvPr id="32" name="Agrupar 31"/>
          <p:cNvGrpSpPr/>
          <p:nvPr/>
        </p:nvGrpSpPr>
        <p:grpSpPr>
          <a:xfrm>
            <a:off x="5034056" y="1727496"/>
            <a:ext cx="283989" cy="200543"/>
            <a:chOff x="5320311" y="1105149"/>
            <a:chExt cx="236505" cy="150213"/>
          </a:xfrm>
        </p:grpSpPr>
        <p:cxnSp>
          <p:nvCxnSpPr>
            <p:cNvPr id="33" name="Conector recto 3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Conector recto 3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Conector recto 3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36" name="Agrupar 35"/>
          <p:cNvGrpSpPr/>
          <p:nvPr/>
        </p:nvGrpSpPr>
        <p:grpSpPr>
          <a:xfrm>
            <a:off x="5034056" y="2080438"/>
            <a:ext cx="283989" cy="200543"/>
            <a:chOff x="5320311" y="1105149"/>
            <a:chExt cx="236505" cy="150213"/>
          </a:xfrm>
        </p:grpSpPr>
        <p:cxnSp>
          <p:nvCxnSpPr>
            <p:cNvPr id="37" name="Conector recto 3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Conector recto 3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0" name="Agrupar 39"/>
          <p:cNvGrpSpPr/>
          <p:nvPr/>
        </p:nvGrpSpPr>
        <p:grpSpPr>
          <a:xfrm>
            <a:off x="5044461" y="2434901"/>
            <a:ext cx="283989" cy="200543"/>
            <a:chOff x="5320311" y="1105149"/>
            <a:chExt cx="236505" cy="150213"/>
          </a:xfrm>
        </p:grpSpPr>
        <p:cxnSp>
          <p:nvCxnSpPr>
            <p:cNvPr id="42" name="Conector recto 4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Conector recto 4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Conector recto 4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5" name="Agrupar 44"/>
          <p:cNvGrpSpPr/>
          <p:nvPr/>
        </p:nvGrpSpPr>
        <p:grpSpPr>
          <a:xfrm>
            <a:off x="5044461" y="2838350"/>
            <a:ext cx="283989" cy="200543"/>
            <a:chOff x="5320311" y="1105149"/>
            <a:chExt cx="236505" cy="150213"/>
          </a:xfrm>
        </p:grpSpPr>
        <p:cxnSp>
          <p:nvCxnSpPr>
            <p:cNvPr id="46" name="Conector recto 4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Conector recto 4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Conector recto 4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664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a 25"/>
          <p:cNvGraphicFramePr>
            <a:graphicFrameLocks noGrp="1"/>
          </p:cNvGraphicFramePr>
          <p:nvPr/>
        </p:nvGraphicFramePr>
        <p:xfrm>
          <a:off x="787946" y="370091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CuadroTexto 26"/>
          <p:cNvSpPr txBox="1"/>
          <p:nvPr/>
        </p:nvSpPr>
        <p:spPr>
          <a:xfrm>
            <a:off x="225522" y="3694187"/>
            <a:ext cx="600006" cy="1923604"/>
          </a:xfrm>
          <a:prstGeom prst="rect">
            <a:avLst/>
          </a:prstGeom>
          <a:noFill/>
        </p:spPr>
        <p:txBody>
          <a:bodyPr wrap="none" rtlCol="0">
            <a:spAutoFit/>
          </a:bodyPr>
          <a:lstStyle/>
          <a:p>
            <a:pPr algn="ctr" defTabSz="342900"/>
            <a:r>
              <a:rPr lang="es-ES" sz="1400" dirty="0">
                <a:solidFill>
                  <a:srgbClr val="7F7F7F"/>
                </a:solidFill>
                <a:latin typeface="Roboto Slab" pitchFamily="2" charset="0"/>
                <a:ea typeface="Roboto Slab" pitchFamily="2" charset="0"/>
              </a:rPr>
              <a:t>J [0]</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K [1]</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L [2]</a:t>
            </a:r>
          </a:p>
          <a:p>
            <a:pPr algn="ctr" defTabSz="342900"/>
            <a:endParaRPr lang="es-ES" sz="12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M [3]</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N [4</a:t>
            </a:r>
            <a:r>
              <a:rPr lang="es-ES" dirty="0">
                <a:solidFill>
                  <a:srgbClr val="7F7F7F"/>
                </a:solidFill>
              </a:rPr>
              <a:t>]</a:t>
            </a:r>
          </a:p>
        </p:txBody>
      </p:sp>
      <p:cxnSp>
        <p:nvCxnSpPr>
          <p:cNvPr id="28" name="Conector recto de flecha 27"/>
          <p:cNvCxnSpPr/>
          <p:nvPr/>
        </p:nvCxnSpPr>
        <p:spPr>
          <a:xfrm>
            <a:off x="1085730" y="387097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p:nvPr/>
        </p:nvCxnSpPr>
        <p:spPr>
          <a:xfrm>
            <a:off x="1101408" y="425857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1109536" y="463049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1101986" y="50180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1109536" y="53800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7" name="Tabla 36"/>
          <p:cNvGraphicFramePr>
            <a:graphicFrameLocks noGrp="1"/>
          </p:cNvGraphicFramePr>
          <p:nvPr/>
        </p:nvGraphicFramePr>
        <p:xfrm>
          <a:off x="1666405" y="3690495"/>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9" name="Tabla 38"/>
          <p:cNvGraphicFramePr>
            <a:graphicFrameLocks noGrp="1"/>
          </p:cNvGraphicFramePr>
          <p:nvPr/>
        </p:nvGraphicFramePr>
        <p:xfrm>
          <a:off x="1666992" y="409093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a:t>
                      </a:r>
                      <a:endParaRPr lang="es-ES" sz="1600" dirty="0"/>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1" name="Tabla 40"/>
          <p:cNvGraphicFramePr>
            <a:graphicFrameLocks noGrp="1"/>
          </p:cNvGraphicFramePr>
          <p:nvPr/>
        </p:nvGraphicFramePr>
        <p:xfrm>
          <a:off x="1666992" y="448404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5" name="Tabla 44"/>
          <p:cNvGraphicFramePr>
            <a:graphicFrameLocks noGrp="1"/>
          </p:cNvGraphicFramePr>
          <p:nvPr/>
        </p:nvGraphicFramePr>
        <p:xfrm>
          <a:off x="1666992" y="4871079"/>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46" name="Conector recto de flecha 45"/>
          <p:cNvCxnSpPr/>
          <p:nvPr/>
        </p:nvCxnSpPr>
        <p:spPr>
          <a:xfrm>
            <a:off x="2232084" y="503688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1" name="Agrupar 60"/>
          <p:cNvGrpSpPr/>
          <p:nvPr/>
        </p:nvGrpSpPr>
        <p:grpSpPr>
          <a:xfrm>
            <a:off x="2228974" y="3870980"/>
            <a:ext cx="283989" cy="100271"/>
            <a:chOff x="5320311" y="1105149"/>
            <a:chExt cx="236505" cy="150213"/>
          </a:xfrm>
        </p:grpSpPr>
        <p:cxnSp>
          <p:nvCxnSpPr>
            <p:cNvPr id="62" name="Conector recto 6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Conector recto 6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5" name="Agrupar 64"/>
          <p:cNvGrpSpPr/>
          <p:nvPr/>
        </p:nvGrpSpPr>
        <p:grpSpPr>
          <a:xfrm>
            <a:off x="2228974" y="4262180"/>
            <a:ext cx="283989" cy="100271"/>
            <a:chOff x="5320311" y="1105149"/>
            <a:chExt cx="236505" cy="150213"/>
          </a:xfrm>
        </p:grpSpPr>
        <p:cxnSp>
          <p:nvCxnSpPr>
            <p:cNvPr id="66" name="Conector recto 6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Conector recto 6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Conector recto 6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9" name="Agrupar 68"/>
          <p:cNvGrpSpPr/>
          <p:nvPr/>
        </p:nvGrpSpPr>
        <p:grpSpPr>
          <a:xfrm>
            <a:off x="2239379" y="4640207"/>
            <a:ext cx="283989" cy="100271"/>
            <a:chOff x="5320311" y="1105149"/>
            <a:chExt cx="236505" cy="150213"/>
          </a:xfrm>
        </p:grpSpPr>
        <p:cxnSp>
          <p:nvCxnSpPr>
            <p:cNvPr id="70" name="Conector recto 6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Conector recto 7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3" name="Agrupar 72"/>
          <p:cNvGrpSpPr/>
          <p:nvPr/>
        </p:nvGrpSpPr>
        <p:grpSpPr>
          <a:xfrm>
            <a:off x="3354616" y="5110596"/>
            <a:ext cx="283989" cy="100271"/>
            <a:chOff x="5320311" y="1105149"/>
            <a:chExt cx="236505" cy="150213"/>
          </a:xfrm>
        </p:grpSpPr>
        <p:cxnSp>
          <p:nvCxnSpPr>
            <p:cNvPr id="74" name="Conector recto 7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Conector recto 7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7" name="Agrupar 76"/>
          <p:cNvGrpSpPr/>
          <p:nvPr/>
        </p:nvGrpSpPr>
        <p:grpSpPr>
          <a:xfrm>
            <a:off x="2239379" y="5454842"/>
            <a:ext cx="283989" cy="100271"/>
            <a:chOff x="5320311" y="1105149"/>
            <a:chExt cx="236505" cy="150213"/>
          </a:xfrm>
        </p:grpSpPr>
        <p:cxnSp>
          <p:nvCxnSpPr>
            <p:cNvPr id="78" name="Conector recto 7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Conector recto 7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Conector recto 7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81" name="Tabla 80"/>
          <p:cNvGraphicFramePr>
            <a:graphicFrameLocks noGrp="1"/>
          </p:cNvGraphicFramePr>
          <p:nvPr/>
        </p:nvGraphicFramePr>
        <p:xfrm>
          <a:off x="2790822" y="4910928"/>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2" name="Tabla 81"/>
          <p:cNvGraphicFramePr>
            <a:graphicFrameLocks noGrp="1"/>
          </p:cNvGraphicFramePr>
          <p:nvPr/>
        </p:nvGraphicFramePr>
        <p:xfrm>
          <a:off x="1672632" y="5282511"/>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4" name="Tabla 53"/>
          <p:cNvGraphicFramePr>
            <a:graphicFrameLocks noGrp="1"/>
          </p:cNvGraphicFramePr>
          <p:nvPr/>
        </p:nvGraphicFramePr>
        <p:xfrm>
          <a:off x="5177627" y="3719659"/>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5" name="CuadroTexto 54"/>
          <p:cNvSpPr txBox="1"/>
          <p:nvPr/>
        </p:nvSpPr>
        <p:spPr>
          <a:xfrm>
            <a:off x="4615203" y="3712934"/>
            <a:ext cx="600006" cy="1923604"/>
          </a:xfrm>
          <a:prstGeom prst="rect">
            <a:avLst/>
          </a:prstGeom>
          <a:noFill/>
        </p:spPr>
        <p:txBody>
          <a:bodyPr wrap="none" rtlCol="0">
            <a:spAutoFit/>
          </a:bodyPr>
          <a:lstStyle/>
          <a:p>
            <a:pPr algn="ctr" defTabSz="342900"/>
            <a:r>
              <a:rPr lang="es-ES" sz="1400" dirty="0">
                <a:solidFill>
                  <a:srgbClr val="7F7F7F"/>
                </a:solidFill>
                <a:latin typeface="Roboto Slab" pitchFamily="2" charset="0"/>
                <a:ea typeface="Roboto Slab" pitchFamily="2" charset="0"/>
              </a:rPr>
              <a:t>J [0]</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K [1]</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L [2]</a:t>
            </a:r>
          </a:p>
          <a:p>
            <a:pPr algn="ctr" defTabSz="342900"/>
            <a:endParaRPr lang="es-ES" sz="12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M [3]</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N [4</a:t>
            </a:r>
            <a:r>
              <a:rPr lang="es-ES" dirty="0">
                <a:solidFill>
                  <a:srgbClr val="7F7F7F"/>
                </a:solidFill>
              </a:rPr>
              <a:t>]</a:t>
            </a:r>
          </a:p>
        </p:txBody>
      </p:sp>
      <p:cxnSp>
        <p:nvCxnSpPr>
          <p:cNvPr id="56" name="Conector recto de flecha 55"/>
          <p:cNvCxnSpPr/>
          <p:nvPr/>
        </p:nvCxnSpPr>
        <p:spPr>
          <a:xfrm>
            <a:off x="5475411" y="388972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Conector recto de flecha 56"/>
          <p:cNvCxnSpPr/>
          <p:nvPr/>
        </p:nvCxnSpPr>
        <p:spPr>
          <a:xfrm>
            <a:off x="5491089" y="427732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Conector recto de flecha 57"/>
          <p:cNvCxnSpPr/>
          <p:nvPr/>
        </p:nvCxnSpPr>
        <p:spPr>
          <a:xfrm>
            <a:off x="5499217" y="4649243"/>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Conector recto de flecha 58"/>
          <p:cNvCxnSpPr/>
          <p:nvPr/>
        </p:nvCxnSpPr>
        <p:spPr>
          <a:xfrm>
            <a:off x="5491667" y="5036841"/>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Conector recto de flecha 59"/>
          <p:cNvCxnSpPr/>
          <p:nvPr/>
        </p:nvCxnSpPr>
        <p:spPr>
          <a:xfrm>
            <a:off x="5499217" y="5431638"/>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83" name="Tabla 82"/>
          <p:cNvGraphicFramePr>
            <a:graphicFrameLocks noGrp="1"/>
          </p:cNvGraphicFramePr>
          <p:nvPr/>
        </p:nvGraphicFramePr>
        <p:xfrm>
          <a:off x="6056086" y="3709242"/>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(J,K,2)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87" name="Conector recto de flecha 86"/>
          <p:cNvCxnSpPr/>
          <p:nvPr/>
        </p:nvCxnSpPr>
        <p:spPr>
          <a:xfrm>
            <a:off x="6796932" y="5055636"/>
            <a:ext cx="291284"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Agrupar 87"/>
          <p:cNvGrpSpPr/>
          <p:nvPr/>
        </p:nvGrpSpPr>
        <p:grpSpPr>
          <a:xfrm>
            <a:off x="6793823" y="3889727"/>
            <a:ext cx="283989" cy="100271"/>
            <a:chOff x="5320311" y="1105149"/>
            <a:chExt cx="236505" cy="150213"/>
          </a:xfrm>
        </p:grpSpPr>
        <p:cxnSp>
          <p:nvCxnSpPr>
            <p:cNvPr id="89" name="Conector recto 8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Conector recto 8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1" name="Conector recto 9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2" name="Agrupar 91"/>
          <p:cNvGrpSpPr/>
          <p:nvPr/>
        </p:nvGrpSpPr>
        <p:grpSpPr>
          <a:xfrm>
            <a:off x="6793823" y="4280927"/>
            <a:ext cx="283989" cy="100271"/>
            <a:chOff x="5320311" y="1105149"/>
            <a:chExt cx="236505" cy="150213"/>
          </a:xfrm>
        </p:grpSpPr>
        <p:cxnSp>
          <p:nvCxnSpPr>
            <p:cNvPr id="93" name="Conector recto 9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Conector recto 9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Conector recto 9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6" name="Agrupar 95"/>
          <p:cNvGrpSpPr/>
          <p:nvPr/>
        </p:nvGrpSpPr>
        <p:grpSpPr>
          <a:xfrm>
            <a:off x="6804228" y="4658954"/>
            <a:ext cx="283989" cy="100271"/>
            <a:chOff x="5320311" y="1105149"/>
            <a:chExt cx="236505" cy="150213"/>
          </a:xfrm>
        </p:grpSpPr>
        <p:cxnSp>
          <p:nvCxnSpPr>
            <p:cNvPr id="97" name="Conector recto 9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Conector recto 9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Conector recto 9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0" name="Agrupar 99"/>
          <p:cNvGrpSpPr/>
          <p:nvPr/>
        </p:nvGrpSpPr>
        <p:grpSpPr>
          <a:xfrm>
            <a:off x="7809985" y="5129343"/>
            <a:ext cx="283989" cy="100271"/>
            <a:chOff x="5320311" y="1105149"/>
            <a:chExt cx="236505" cy="150213"/>
          </a:xfrm>
        </p:grpSpPr>
        <p:cxnSp>
          <p:nvCxnSpPr>
            <p:cNvPr id="101" name="Conector recto 10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Conector recto 10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Conector recto 10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4" name="Agrupar 103"/>
          <p:cNvGrpSpPr/>
          <p:nvPr/>
        </p:nvGrpSpPr>
        <p:grpSpPr>
          <a:xfrm>
            <a:off x="6804228" y="5473589"/>
            <a:ext cx="283989" cy="100271"/>
            <a:chOff x="5320311" y="1105149"/>
            <a:chExt cx="236505" cy="150213"/>
          </a:xfrm>
        </p:grpSpPr>
        <p:cxnSp>
          <p:nvCxnSpPr>
            <p:cNvPr id="105" name="Conector recto 104"/>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Conector recto 105"/>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Conector recto 10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110" name="Tabla 109"/>
          <p:cNvGraphicFramePr>
            <a:graphicFrameLocks noGrp="1"/>
          </p:cNvGraphicFramePr>
          <p:nvPr/>
        </p:nvGraphicFramePr>
        <p:xfrm>
          <a:off x="6066491" y="4109684"/>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(K,M,6)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1" name="Tabla 110"/>
          <p:cNvGraphicFramePr>
            <a:graphicFrameLocks noGrp="1"/>
          </p:cNvGraphicFramePr>
          <p:nvPr/>
        </p:nvGraphicFramePr>
        <p:xfrm>
          <a:off x="6056086" y="4510191"/>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(L,J,10)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2" name="Tabla 111"/>
          <p:cNvGraphicFramePr>
            <a:graphicFrameLocks noGrp="1"/>
          </p:cNvGraphicFramePr>
          <p:nvPr/>
        </p:nvGraphicFramePr>
        <p:xfrm>
          <a:off x="6040417" y="4908172"/>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(M,L,8)</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3" name="Tabla 112"/>
          <p:cNvGraphicFramePr>
            <a:graphicFrameLocks noGrp="1"/>
          </p:cNvGraphicFramePr>
          <p:nvPr/>
        </p:nvGraphicFramePr>
        <p:xfrm>
          <a:off x="7077811" y="4912679"/>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(M,N,4)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4" name="Tabla 113"/>
          <p:cNvGraphicFramePr>
            <a:graphicFrameLocks noGrp="1"/>
          </p:cNvGraphicFramePr>
          <p:nvPr/>
        </p:nvGraphicFramePr>
        <p:xfrm>
          <a:off x="6056086" y="5305949"/>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(N,K,1)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5" name="Elipse 114"/>
          <p:cNvSpPr/>
          <p:nvPr/>
        </p:nvSpPr>
        <p:spPr>
          <a:xfrm>
            <a:off x="2544617" y="274718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116" name="Elipse 115"/>
          <p:cNvSpPr/>
          <p:nvPr/>
        </p:nvSpPr>
        <p:spPr>
          <a:xfrm>
            <a:off x="2555565" y="155289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117" name="Elipse 116"/>
          <p:cNvSpPr/>
          <p:nvPr/>
        </p:nvSpPr>
        <p:spPr>
          <a:xfrm>
            <a:off x="546675" y="274718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118" name="Elipse 117"/>
          <p:cNvSpPr/>
          <p:nvPr/>
        </p:nvSpPr>
        <p:spPr>
          <a:xfrm>
            <a:off x="546675" y="155289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9" name="Elipse 118"/>
          <p:cNvSpPr/>
          <p:nvPr/>
        </p:nvSpPr>
        <p:spPr>
          <a:xfrm>
            <a:off x="4097359" y="208254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0" name="Conector recto de flecha 119"/>
          <p:cNvCxnSpPr>
            <a:stCxn id="118" idx="6"/>
            <a:endCxn id="116" idx="2"/>
          </p:cNvCxnSpPr>
          <p:nvPr/>
        </p:nvCxnSpPr>
        <p:spPr>
          <a:xfrm>
            <a:off x="1039318" y="179924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1" name="Conector recto de flecha 120"/>
          <p:cNvCxnSpPr>
            <a:stCxn id="116" idx="4"/>
            <a:endCxn id="115" idx="0"/>
          </p:cNvCxnSpPr>
          <p:nvPr/>
        </p:nvCxnSpPr>
        <p:spPr>
          <a:xfrm flipH="1">
            <a:off x="2790938" y="2045588"/>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Conector recto de flecha 121"/>
          <p:cNvCxnSpPr>
            <a:stCxn id="115" idx="2"/>
            <a:endCxn id="117" idx="6"/>
          </p:cNvCxnSpPr>
          <p:nvPr/>
        </p:nvCxnSpPr>
        <p:spPr>
          <a:xfrm flipH="1">
            <a:off x="1039318" y="299353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Conector recto de flecha 122"/>
          <p:cNvCxnSpPr>
            <a:stCxn id="117" idx="0"/>
            <a:endCxn id="118" idx="4"/>
          </p:cNvCxnSpPr>
          <p:nvPr/>
        </p:nvCxnSpPr>
        <p:spPr>
          <a:xfrm flipV="1">
            <a:off x="792996" y="2045588"/>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Conector recto de flecha 123"/>
          <p:cNvCxnSpPr>
            <a:stCxn id="119" idx="2"/>
            <a:endCxn id="116" idx="6"/>
          </p:cNvCxnSpPr>
          <p:nvPr/>
        </p:nvCxnSpPr>
        <p:spPr>
          <a:xfrm flipH="1" flipV="1">
            <a:off x="3048208" y="179924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Conector recto de flecha 124"/>
          <p:cNvCxnSpPr>
            <a:stCxn id="115" idx="6"/>
            <a:endCxn id="119" idx="3"/>
          </p:cNvCxnSpPr>
          <p:nvPr/>
        </p:nvCxnSpPr>
        <p:spPr>
          <a:xfrm flipV="1">
            <a:off x="3037260" y="250308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6" name="CuadroTexto 125"/>
          <p:cNvSpPr txBox="1"/>
          <p:nvPr/>
        </p:nvSpPr>
        <p:spPr>
          <a:xfrm>
            <a:off x="1435509" y="142990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27" name="CuadroTexto 126"/>
          <p:cNvSpPr txBox="1"/>
          <p:nvPr/>
        </p:nvSpPr>
        <p:spPr>
          <a:xfrm>
            <a:off x="241135" y="2246470"/>
            <a:ext cx="540534"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128" name="CuadroTexto 127"/>
          <p:cNvSpPr txBox="1"/>
          <p:nvPr/>
        </p:nvSpPr>
        <p:spPr>
          <a:xfrm>
            <a:off x="1560933" y="263057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129" name="CuadroTexto 128"/>
          <p:cNvSpPr txBox="1"/>
          <p:nvPr/>
        </p:nvSpPr>
        <p:spPr>
          <a:xfrm>
            <a:off x="2788592" y="216054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130" name="CuadroTexto 129"/>
          <p:cNvSpPr txBox="1"/>
          <p:nvPr/>
        </p:nvSpPr>
        <p:spPr>
          <a:xfrm>
            <a:off x="3392886" y="266409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131" name="CuadroTexto 130"/>
          <p:cNvSpPr txBox="1"/>
          <p:nvPr/>
        </p:nvSpPr>
        <p:spPr>
          <a:xfrm>
            <a:off x="3395877" y="1681516"/>
            <a:ext cx="32733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132" name="Rectángulo 131"/>
          <p:cNvSpPr/>
          <p:nvPr/>
        </p:nvSpPr>
        <p:spPr>
          <a:xfrm>
            <a:off x="194100" y="857250"/>
            <a:ext cx="4122202" cy="523220"/>
          </a:xfrm>
          <a:prstGeom prst="rect">
            <a:avLst/>
          </a:prstGeom>
        </p:spPr>
        <p:txBody>
          <a:bodyPr wrap="square">
            <a:spAutoFit/>
          </a:bodyPr>
          <a:lstStyle/>
          <a:p>
            <a:pPr algn="ctr"/>
            <a:r>
              <a:rPr lang="en-GB" sz="2800" dirty="0">
                <a:latin typeface="Roboto Slab" pitchFamily="2" charset="0"/>
                <a:ea typeface="Roboto Slab" pitchFamily="2" charset="0"/>
              </a:rPr>
              <a:t>ADJACENCY LIST</a:t>
            </a:r>
          </a:p>
        </p:txBody>
      </p:sp>
      <p:sp>
        <p:nvSpPr>
          <p:cNvPr id="2" name="TextBox 1">
            <a:extLst>
              <a:ext uri="{FF2B5EF4-FFF2-40B4-BE49-F238E27FC236}">
                <a16:creationId xmlns:a16="http://schemas.microsoft.com/office/drawing/2014/main" id="{6C040C06-0714-A646-A393-4A52E301A744}"/>
              </a:ext>
            </a:extLst>
          </p:cNvPr>
          <p:cNvSpPr txBox="1"/>
          <p:nvPr/>
        </p:nvSpPr>
        <p:spPr>
          <a:xfrm>
            <a:off x="3949264" y="2623381"/>
            <a:ext cx="5194736" cy="1354217"/>
          </a:xfrm>
          <a:prstGeom prst="rect">
            <a:avLst/>
          </a:prstGeom>
          <a:noFill/>
        </p:spPr>
        <p:txBody>
          <a:bodyPr wrap="square" rtlCol="0">
            <a:spAutoFit/>
          </a:bodyPr>
          <a:lstStyle/>
          <a:p>
            <a:r>
              <a:rPr lang="en-US" sz="1600" dirty="0"/>
              <a:t>There is another way of storing this information, where each node in the list stores the full information of an edge: </a:t>
            </a:r>
          </a:p>
          <a:p>
            <a:r>
              <a:rPr lang="en-US" sz="1600" dirty="0"/>
              <a:t>      starting node, ending node and the weight.</a:t>
            </a:r>
          </a:p>
          <a:p>
            <a:endParaRPr lang="en-US" dirty="0"/>
          </a:p>
        </p:txBody>
      </p:sp>
    </p:spTree>
    <p:extLst>
      <p:ext uri="{BB962C8B-B14F-4D97-AF65-F5344CB8AC3E}">
        <p14:creationId xmlns:p14="http://schemas.microsoft.com/office/powerpoint/2010/main" val="6911299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(C++)</a:t>
            </a:r>
          </a:p>
        </p:txBody>
      </p:sp>
      <p:graphicFrame>
        <p:nvGraphicFramePr>
          <p:cNvPr id="4" name="Tabla 3"/>
          <p:cNvGraphicFramePr>
            <a:graphicFrameLocks noGrp="1"/>
          </p:cNvGraphicFramePr>
          <p:nvPr>
            <p:extLst>
              <p:ext uri="{D42A27DB-BD31-4B8C-83A1-F6EECF244321}">
                <p14:modId xmlns:p14="http://schemas.microsoft.com/office/powerpoint/2010/main" val="2639640987"/>
              </p:ext>
            </p:extLst>
          </p:nvPr>
        </p:nvGraphicFramePr>
        <p:xfrm>
          <a:off x="145532" y="1242105"/>
          <a:ext cx="3215470" cy="125984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Graph</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::vector&lt;</a:t>
                      </a:r>
                      <a:r>
                        <a:rPr lang="es-ES" dirty="0" err="1"/>
                        <a:t>Vertex</a:t>
                      </a:r>
                      <a:r>
                        <a:rPr lang="es-ES" dirty="0"/>
                        <a:t> *&gt; </a:t>
                      </a:r>
                      <a:r>
                        <a:rPr lang="es-ES" dirty="0" err="1"/>
                        <a:t>vlist</a:t>
                      </a:r>
                      <a:endParaRPr lang="es-ES" dirty="0"/>
                    </a:p>
                  </a:txBody>
                  <a:tcPr/>
                </a:tc>
                <a:extLst>
                  <a:ext uri="{0D108BD9-81ED-4DB2-BD59-A6C34878D82A}">
                    <a16:rowId xmlns:a16="http://schemas.microsoft.com/office/drawing/2014/main" val="10001"/>
                  </a:ext>
                </a:extLst>
              </a:tr>
              <a:tr h="370840">
                <a:tc>
                  <a:txBody>
                    <a:bodyPr/>
                    <a:lstStyle/>
                    <a:p>
                      <a:r>
                        <a:rPr lang="es-ES" sz="1400" dirty="0" err="1">
                          <a:solidFill>
                            <a:schemeClr val="tx1">
                              <a:lumMod val="50000"/>
                              <a:lumOff val="50000"/>
                            </a:schemeClr>
                          </a:solidFill>
                        </a:rPr>
                        <a:t>Graph</a:t>
                      </a:r>
                      <a:r>
                        <a:rPr lang="es-ES" sz="1400" dirty="0">
                          <a:solidFill>
                            <a:schemeClr val="tx1">
                              <a:lumMod val="50000"/>
                              <a:lumOff val="50000"/>
                            </a:schemeClr>
                          </a:solidFill>
                        </a:rPr>
                        <a:t>()</a:t>
                      </a:r>
                    </a:p>
                    <a:p>
                      <a:r>
                        <a:rPr lang="es-ES" sz="1400" dirty="0" err="1">
                          <a:solidFill>
                            <a:schemeClr val="tx1">
                              <a:lumMod val="50000"/>
                              <a:lumOff val="50000"/>
                            </a:schemeClr>
                          </a:solidFill>
                        </a:rPr>
                        <a:t>addVertex</a:t>
                      </a:r>
                      <a:r>
                        <a:rPr lang="es-ES" sz="1400" dirty="0">
                          <a:solidFill>
                            <a:schemeClr val="tx1">
                              <a:lumMod val="50000"/>
                              <a:lumOff val="50000"/>
                            </a:schemeClr>
                          </a:solidFill>
                        </a:rPr>
                        <a:t>(</a:t>
                      </a:r>
                      <a:r>
                        <a:rPr lang="es-ES" sz="1400" dirty="0" err="1">
                          <a:solidFill>
                            <a:schemeClr val="tx1">
                              <a:lumMod val="50000"/>
                              <a:lumOff val="50000"/>
                            </a:schemeClr>
                          </a:solidFill>
                        </a:rPr>
                        <a:t>name</a:t>
                      </a:r>
                      <a:r>
                        <a:rPr lang="es-ES" sz="1400" dirty="0">
                          <a:solidFill>
                            <a:schemeClr val="tx1">
                              <a:lumMod val="50000"/>
                              <a:lumOff val="50000"/>
                            </a:schemeClr>
                          </a:solidFill>
                        </a:rPr>
                        <a:t>)</a:t>
                      </a:r>
                      <a:r>
                        <a:rPr lang="mr-IN" sz="1400" dirty="0">
                          <a:solidFill>
                            <a:schemeClr val="tx1">
                              <a:lumMod val="50000"/>
                              <a:lumOff val="50000"/>
                            </a:schemeClr>
                          </a:solidFill>
                        </a:rPr>
                        <a:t>…</a:t>
                      </a:r>
                      <a:endParaRPr lang="es-ES" sz="1400" dirty="0">
                        <a:solidFill>
                          <a:schemeClr val="tx1">
                            <a:lumMod val="50000"/>
                            <a:lumOff val="50000"/>
                          </a:schemeClr>
                        </a:solidFill>
                      </a:endParaRPr>
                    </a:p>
                  </a:txBody>
                  <a:tcPr/>
                </a:tc>
                <a:extLst>
                  <a:ext uri="{0D108BD9-81ED-4DB2-BD59-A6C34878D82A}">
                    <a16:rowId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070646036"/>
              </p:ext>
            </p:extLst>
          </p:nvPr>
        </p:nvGraphicFramePr>
        <p:xfrm>
          <a:off x="145532" y="2896994"/>
          <a:ext cx="3215470" cy="138176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Vertex</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a:t>
                      </a:r>
                      <a:r>
                        <a:rPr lang="es-ES" dirty="0" err="1"/>
                        <a:t>string</a:t>
                      </a:r>
                      <a:r>
                        <a:rPr lang="es-ES" dirty="0"/>
                        <a:t> </a:t>
                      </a:r>
                      <a:r>
                        <a:rPr lang="es-ES" dirty="0" err="1"/>
                        <a:t>name</a:t>
                      </a:r>
                      <a:r>
                        <a:rPr lang="es-ES" dirty="0"/>
                        <a:t>;</a:t>
                      </a:r>
                    </a:p>
                    <a:p>
                      <a:r>
                        <a:rPr lang="es-ES" dirty="0" err="1"/>
                        <a:t>std</a:t>
                      </a:r>
                      <a:r>
                        <a:rPr lang="es-ES" dirty="0"/>
                        <a:t>::vector&lt;</a:t>
                      </a:r>
                      <a:r>
                        <a:rPr lang="es-ES" dirty="0" err="1"/>
                        <a:t>Edge</a:t>
                      </a:r>
                      <a:r>
                        <a:rPr lang="es-ES" dirty="0"/>
                        <a:t> *&gt; </a:t>
                      </a:r>
                      <a:r>
                        <a:rPr lang="es-ES" dirty="0" err="1"/>
                        <a:t>adjlist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Vertex</a:t>
                      </a:r>
                      <a:r>
                        <a:rPr lang="es-ES" sz="1400" dirty="0">
                          <a:solidFill>
                            <a:srgbClr val="7F7F7F"/>
                          </a:solidFill>
                        </a:rPr>
                        <a:t>(</a:t>
                      </a:r>
                      <a:r>
                        <a:rPr lang="es-ES" sz="1400" dirty="0" err="1">
                          <a:solidFill>
                            <a:srgbClr val="7F7F7F"/>
                          </a:solidFill>
                        </a:rPr>
                        <a:t>std</a:t>
                      </a:r>
                      <a:r>
                        <a:rPr lang="es-ES" sz="1400" dirty="0">
                          <a:solidFill>
                            <a:srgbClr val="7F7F7F"/>
                          </a:solidFill>
                        </a:rPr>
                        <a:t>::</a:t>
                      </a:r>
                      <a:r>
                        <a:rPr lang="es-ES" sz="1400" dirty="0" err="1">
                          <a:solidFill>
                            <a:srgbClr val="7F7F7F"/>
                          </a:solidFill>
                        </a:rPr>
                        <a:t>string</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621959416"/>
              </p:ext>
            </p:extLst>
          </p:nvPr>
        </p:nvGraphicFramePr>
        <p:xfrm>
          <a:off x="145532" y="4539584"/>
          <a:ext cx="3215470" cy="165608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Edge</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a:t> </a:t>
                      </a:r>
                      <a:r>
                        <a:rPr lang="es-ES" dirty="0" err="1"/>
                        <a:t>Vertex</a:t>
                      </a:r>
                      <a:r>
                        <a:rPr lang="es-ES" dirty="0"/>
                        <a:t> *</a:t>
                      </a:r>
                      <a:r>
                        <a:rPr lang="es-ES" dirty="0" err="1"/>
                        <a:t>from</a:t>
                      </a:r>
                      <a:r>
                        <a:rPr lang="es-ES" dirty="0"/>
                        <a:t>;</a:t>
                      </a:r>
                    </a:p>
                    <a:p>
                      <a:r>
                        <a:rPr lang="es-ES" dirty="0"/>
                        <a:t>  </a:t>
                      </a:r>
                      <a:r>
                        <a:rPr lang="es-ES" dirty="0" err="1"/>
                        <a:t>Vertex</a:t>
                      </a:r>
                      <a:r>
                        <a:rPr lang="es-ES" dirty="0"/>
                        <a:t> *</a:t>
                      </a:r>
                      <a:r>
                        <a:rPr lang="es-ES" dirty="0" err="1"/>
                        <a:t>to</a:t>
                      </a:r>
                      <a:r>
                        <a:rPr lang="es-ES" dirty="0"/>
                        <a:t>;</a:t>
                      </a:r>
                    </a:p>
                    <a:p>
                      <a:r>
                        <a:rPr lang="es-ES" dirty="0"/>
                        <a:t>  </a:t>
                      </a:r>
                      <a:r>
                        <a:rPr lang="es-ES" dirty="0" err="1"/>
                        <a:t>int</a:t>
                      </a:r>
                      <a:r>
                        <a:rPr lang="es-ES" dirty="0"/>
                        <a:t> </a:t>
                      </a:r>
                      <a:r>
                        <a:rPr lang="es-ES" dirty="0" err="1"/>
                        <a:t>weight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Edge</a:t>
                      </a:r>
                      <a:r>
                        <a:rPr lang="es-ES" sz="1400" dirty="0">
                          <a:solidFill>
                            <a:srgbClr val="7F7F7F"/>
                          </a:solidFill>
                        </a:rPr>
                        <a:t>(</a:t>
                      </a:r>
                      <a:r>
                        <a:rPr lang="es-ES" sz="1400" dirty="0" err="1">
                          <a:solidFill>
                            <a:srgbClr val="7F7F7F"/>
                          </a:solidFill>
                        </a:rPr>
                        <a:t>Vertex</a:t>
                      </a:r>
                      <a:r>
                        <a:rPr lang="es-ES" sz="1400" dirty="0">
                          <a:solidFill>
                            <a:srgbClr val="7F7F7F"/>
                          </a:solidFill>
                        </a:rPr>
                        <a:t> *, </a:t>
                      </a:r>
                      <a:r>
                        <a:rPr lang="es-ES" sz="1400" dirty="0" err="1">
                          <a:solidFill>
                            <a:srgbClr val="7F7F7F"/>
                          </a:solidFill>
                        </a:rPr>
                        <a:t>Vertex</a:t>
                      </a:r>
                      <a:r>
                        <a:rPr lang="es-ES" sz="1400" dirty="0">
                          <a:solidFill>
                            <a:srgbClr val="7F7F7F"/>
                          </a:solidFill>
                        </a:rPr>
                        <a:t>*, </a:t>
                      </a:r>
                      <a:r>
                        <a:rPr lang="es-ES" sz="1400" dirty="0" err="1">
                          <a:solidFill>
                            <a:srgbClr val="7F7F7F"/>
                          </a:solidFill>
                        </a:rPr>
                        <a:t>int</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pSp>
        <p:nvGrpSpPr>
          <p:cNvPr id="8" name="Agrupar 7"/>
          <p:cNvGrpSpPr/>
          <p:nvPr/>
        </p:nvGrpSpPr>
        <p:grpSpPr>
          <a:xfrm>
            <a:off x="5647704" y="0"/>
            <a:ext cx="1637567" cy="1273285"/>
            <a:chOff x="932675" y="1072403"/>
            <a:chExt cx="3088940" cy="2124498"/>
          </a:xfrm>
        </p:grpSpPr>
        <p:cxnSp>
          <p:nvCxnSpPr>
            <p:cNvPr id="9" name="Conector recto de flecha 8"/>
            <p:cNvCxnSpPr>
              <a:stCxn id="27" idx="6"/>
              <a:endCxn id="24"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5" idx="4"/>
              <a:endCxn id="23"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1" idx="4"/>
              <a:endCxn id="28"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6"/>
              <a:endCxn id="25"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7" name="Elipse 26"/>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5" name="Elipse 24"/>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3" name="Elipse 22"/>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1" name="Elipse 20"/>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2" name="CuadroTexto 21"/>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cxnSp>
        <p:nvCxnSpPr>
          <p:cNvPr id="29" name="Conector recto de flecha 28"/>
          <p:cNvCxnSpPr/>
          <p:nvPr/>
        </p:nvCxnSpPr>
        <p:spPr>
          <a:xfrm>
            <a:off x="3045100" y="182776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30" name="Tabla 29"/>
          <p:cNvGraphicFramePr>
            <a:graphicFrameLocks noGrp="1"/>
          </p:cNvGraphicFramePr>
          <p:nvPr>
            <p:extLst>
              <p:ext uri="{D42A27DB-BD31-4B8C-83A1-F6EECF244321}">
                <p14:modId xmlns:p14="http://schemas.microsoft.com/office/powerpoint/2010/main" val="2847684121"/>
              </p:ext>
            </p:extLst>
          </p:nvPr>
        </p:nvGraphicFramePr>
        <p:xfrm>
          <a:off x="4318922" y="1555533"/>
          <a:ext cx="715134" cy="1483360"/>
        </p:xfrm>
        <a:graphic>
          <a:graphicData uri="http://schemas.openxmlformats.org/drawingml/2006/table">
            <a:tbl>
              <a:tblPr firstRow="1" bandRow="1">
                <a:tableStyleId>{2D5ABB26-0587-4C30-8999-92F81FD0307C}</a:tableStyleId>
              </a:tblPr>
              <a:tblGrid>
                <a:gridCol w="715134">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1" name="CuadroTexto 30"/>
          <p:cNvSpPr txBox="1"/>
          <p:nvPr/>
        </p:nvSpPr>
        <p:spPr>
          <a:xfrm>
            <a:off x="4299299"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grpSp>
        <p:nvGrpSpPr>
          <p:cNvPr id="32" name="Agrupar 31"/>
          <p:cNvGrpSpPr/>
          <p:nvPr/>
        </p:nvGrpSpPr>
        <p:grpSpPr>
          <a:xfrm>
            <a:off x="5034056" y="1727496"/>
            <a:ext cx="283989" cy="200543"/>
            <a:chOff x="5320311" y="1105149"/>
            <a:chExt cx="236505" cy="150213"/>
          </a:xfrm>
        </p:grpSpPr>
        <p:cxnSp>
          <p:nvCxnSpPr>
            <p:cNvPr id="33" name="Conector recto 3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Conector recto 3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Conector recto 3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36" name="Agrupar 35"/>
          <p:cNvGrpSpPr/>
          <p:nvPr/>
        </p:nvGrpSpPr>
        <p:grpSpPr>
          <a:xfrm>
            <a:off x="5034056" y="2080438"/>
            <a:ext cx="283989" cy="200543"/>
            <a:chOff x="5320311" y="1105149"/>
            <a:chExt cx="236505" cy="150213"/>
          </a:xfrm>
        </p:grpSpPr>
        <p:cxnSp>
          <p:nvCxnSpPr>
            <p:cNvPr id="37" name="Conector recto 3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Conector recto 3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0" name="Agrupar 39"/>
          <p:cNvGrpSpPr/>
          <p:nvPr/>
        </p:nvGrpSpPr>
        <p:grpSpPr>
          <a:xfrm>
            <a:off x="5044461" y="2434901"/>
            <a:ext cx="283989" cy="200543"/>
            <a:chOff x="5320311" y="1105149"/>
            <a:chExt cx="236505" cy="150213"/>
          </a:xfrm>
        </p:grpSpPr>
        <p:cxnSp>
          <p:nvCxnSpPr>
            <p:cNvPr id="42" name="Conector recto 4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Conector recto 4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Conector recto 4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5" name="Agrupar 44"/>
          <p:cNvGrpSpPr/>
          <p:nvPr/>
        </p:nvGrpSpPr>
        <p:grpSpPr>
          <a:xfrm>
            <a:off x="5044461" y="2838350"/>
            <a:ext cx="283989" cy="200543"/>
            <a:chOff x="5320311" y="1105149"/>
            <a:chExt cx="236505" cy="150213"/>
          </a:xfrm>
        </p:grpSpPr>
        <p:cxnSp>
          <p:nvCxnSpPr>
            <p:cNvPr id="46" name="Conector recto 4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Conector recto 4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Conector recto 4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49" name="Conector recto de flecha 48"/>
          <p:cNvCxnSpPr/>
          <p:nvPr/>
        </p:nvCxnSpPr>
        <p:spPr>
          <a:xfrm>
            <a:off x="3045100" y="3663785"/>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50" name="Tabla 49"/>
          <p:cNvGraphicFramePr>
            <a:graphicFrameLocks noGrp="1"/>
          </p:cNvGraphicFramePr>
          <p:nvPr>
            <p:extLst>
              <p:ext uri="{D42A27DB-BD31-4B8C-83A1-F6EECF244321}">
                <p14:modId xmlns:p14="http://schemas.microsoft.com/office/powerpoint/2010/main" val="1238479016"/>
              </p:ext>
            </p:extLst>
          </p:nvPr>
        </p:nvGraphicFramePr>
        <p:xfrm>
          <a:off x="4336885" y="3633265"/>
          <a:ext cx="668278" cy="370840"/>
        </p:xfrm>
        <a:graphic>
          <a:graphicData uri="http://schemas.openxmlformats.org/drawingml/2006/table">
            <a:tbl>
              <a:tblPr firstRow="1" bandRow="1">
                <a:tableStyleId>{2D5ABB26-0587-4C30-8999-92F81FD0307C}</a:tableStyleId>
              </a:tblPr>
              <a:tblGrid>
                <a:gridCol w="668278">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1" name="Tabla 50"/>
          <p:cNvGraphicFramePr>
            <a:graphicFrameLocks noGrp="1"/>
          </p:cNvGraphicFramePr>
          <p:nvPr>
            <p:extLst>
              <p:ext uri="{D42A27DB-BD31-4B8C-83A1-F6EECF244321}">
                <p14:modId xmlns:p14="http://schemas.microsoft.com/office/powerpoint/2010/main" val="2994021907"/>
              </p:ext>
            </p:extLst>
          </p:nvPr>
        </p:nvGraphicFramePr>
        <p:xfrm>
          <a:off x="5365105" y="3574447"/>
          <a:ext cx="1820961" cy="429657"/>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gridCol w="606987">
                  <a:extLst>
                    <a:ext uri="{9D8B030D-6E8A-4147-A177-3AD203B41FA5}">
                      <a16:colId xmlns:a16="http://schemas.microsoft.com/office/drawing/2014/main" val="20001"/>
                    </a:ext>
                  </a:extLst>
                </a:gridCol>
                <a:gridCol w="606987">
                  <a:extLst>
                    <a:ext uri="{9D8B030D-6E8A-4147-A177-3AD203B41FA5}">
                      <a16:colId xmlns:a16="http://schemas.microsoft.com/office/drawing/2014/main" val="20002"/>
                    </a:ext>
                  </a:extLst>
                </a:gridCol>
              </a:tblGrid>
              <a:tr h="429657">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8" name="CuadroTexto 57"/>
          <p:cNvSpPr txBox="1"/>
          <p:nvPr/>
        </p:nvSpPr>
        <p:spPr>
          <a:xfrm>
            <a:off x="4318922" y="3319034"/>
            <a:ext cx="766319" cy="369332"/>
          </a:xfrm>
          <a:prstGeom prst="rect">
            <a:avLst/>
          </a:prstGeom>
          <a:noFill/>
        </p:spPr>
        <p:txBody>
          <a:bodyPr wrap="square" rtlCol="0">
            <a:spAutoFit/>
          </a:bodyPr>
          <a:lstStyle/>
          <a:p>
            <a:r>
              <a:rPr lang="es-ES" dirty="0" err="1">
                <a:solidFill>
                  <a:schemeClr val="accent1">
                    <a:lumMod val="75000"/>
                  </a:schemeClr>
                </a:solidFill>
              </a:rPr>
              <a:t>name</a:t>
            </a:r>
            <a:endParaRPr lang="es-ES" dirty="0">
              <a:solidFill>
                <a:schemeClr val="accent1">
                  <a:lumMod val="75000"/>
                </a:schemeClr>
              </a:solidFill>
            </a:endParaRPr>
          </a:p>
        </p:txBody>
      </p:sp>
      <p:sp>
        <p:nvSpPr>
          <p:cNvPr id="59" name="CuadroTexto 58"/>
          <p:cNvSpPr txBox="1"/>
          <p:nvPr/>
        </p:nvSpPr>
        <p:spPr>
          <a:xfrm>
            <a:off x="5305601" y="3258101"/>
            <a:ext cx="766319" cy="369332"/>
          </a:xfrm>
          <a:prstGeom prst="rect">
            <a:avLst/>
          </a:prstGeom>
          <a:noFill/>
        </p:spPr>
        <p:txBody>
          <a:bodyPr wrap="square" rtlCol="0">
            <a:spAutoFit/>
          </a:bodyPr>
          <a:lstStyle/>
          <a:p>
            <a:r>
              <a:rPr lang="es-ES" dirty="0" err="1">
                <a:solidFill>
                  <a:schemeClr val="accent1">
                    <a:lumMod val="75000"/>
                  </a:schemeClr>
                </a:solidFill>
              </a:rPr>
              <a:t>adjlist</a:t>
            </a:r>
            <a:endParaRPr lang="es-ES" dirty="0">
              <a:solidFill>
                <a:schemeClr val="accent1">
                  <a:lumMod val="75000"/>
                </a:schemeClr>
              </a:solidFill>
            </a:endParaRPr>
          </a:p>
        </p:txBody>
      </p:sp>
      <p:grpSp>
        <p:nvGrpSpPr>
          <p:cNvPr id="60" name="Agrupar 59"/>
          <p:cNvGrpSpPr/>
          <p:nvPr/>
        </p:nvGrpSpPr>
        <p:grpSpPr>
          <a:xfrm>
            <a:off x="5542303" y="3903833"/>
            <a:ext cx="283989" cy="200543"/>
            <a:chOff x="5320311" y="1105149"/>
            <a:chExt cx="236505" cy="150213"/>
          </a:xfrm>
        </p:grpSpPr>
        <p:cxnSp>
          <p:nvCxnSpPr>
            <p:cNvPr id="61" name="Conector recto 6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2" name="Conector recto 6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4" name="Agrupar 63"/>
          <p:cNvGrpSpPr/>
          <p:nvPr/>
        </p:nvGrpSpPr>
        <p:grpSpPr>
          <a:xfrm>
            <a:off x="6210928" y="3916471"/>
            <a:ext cx="283989" cy="200543"/>
            <a:chOff x="5320311" y="1105149"/>
            <a:chExt cx="236505" cy="150213"/>
          </a:xfrm>
        </p:grpSpPr>
        <p:cxnSp>
          <p:nvCxnSpPr>
            <p:cNvPr id="65" name="Conector recto 64"/>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Conector recto 65"/>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Conector recto 6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8" name="Agrupar 67"/>
          <p:cNvGrpSpPr/>
          <p:nvPr/>
        </p:nvGrpSpPr>
        <p:grpSpPr>
          <a:xfrm>
            <a:off x="6839655" y="3929109"/>
            <a:ext cx="283989" cy="200543"/>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946547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(C++)</a:t>
            </a:r>
          </a:p>
        </p:txBody>
      </p:sp>
      <p:graphicFrame>
        <p:nvGraphicFramePr>
          <p:cNvPr id="4" name="Tabla 3"/>
          <p:cNvGraphicFramePr>
            <a:graphicFrameLocks noGrp="1"/>
          </p:cNvGraphicFramePr>
          <p:nvPr>
            <p:extLst>
              <p:ext uri="{D42A27DB-BD31-4B8C-83A1-F6EECF244321}">
                <p14:modId xmlns:p14="http://schemas.microsoft.com/office/powerpoint/2010/main" val="3842691950"/>
              </p:ext>
            </p:extLst>
          </p:nvPr>
        </p:nvGraphicFramePr>
        <p:xfrm>
          <a:off x="145532" y="1242105"/>
          <a:ext cx="3215470" cy="125984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Graph</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::vector&lt;</a:t>
                      </a:r>
                      <a:r>
                        <a:rPr lang="es-ES" dirty="0" err="1"/>
                        <a:t>Vertex</a:t>
                      </a:r>
                      <a:r>
                        <a:rPr lang="es-ES" dirty="0"/>
                        <a:t> *&gt; </a:t>
                      </a:r>
                      <a:r>
                        <a:rPr lang="es-ES" dirty="0" err="1"/>
                        <a:t>vlist</a:t>
                      </a:r>
                      <a:endParaRPr lang="es-ES" dirty="0"/>
                    </a:p>
                  </a:txBody>
                  <a:tcPr/>
                </a:tc>
                <a:extLst>
                  <a:ext uri="{0D108BD9-81ED-4DB2-BD59-A6C34878D82A}">
                    <a16:rowId xmlns:a16="http://schemas.microsoft.com/office/drawing/2014/main" val="10001"/>
                  </a:ext>
                </a:extLst>
              </a:tr>
              <a:tr h="370840">
                <a:tc>
                  <a:txBody>
                    <a:bodyPr/>
                    <a:lstStyle/>
                    <a:p>
                      <a:r>
                        <a:rPr lang="es-ES" sz="1400" dirty="0" err="1">
                          <a:solidFill>
                            <a:schemeClr val="tx1">
                              <a:lumMod val="50000"/>
                              <a:lumOff val="50000"/>
                            </a:schemeClr>
                          </a:solidFill>
                        </a:rPr>
                        <a:t>Graph</a:t>
                      </a:r>
                      <a:r>
                        <a:rPr lang="es-ES" sz="1400" dirty="0">
                          <a:solidFill>
                            <a:schemeClr val="tx1">
                              <a:lumMod val="50000"/>
                              <a:lumOff val="50000"/>
                            </a:schemeClr>
                          </a:solidFill>
                        </a:rPr>
                        <a:t>()</a:t>
                      </a:r>
                    </a:p>
                    <a:p>
                      <a:r>
                        <a:rPr lang="es-ES" sz="1400" dirty="0" err="1">
                          <a:solidFill>
                            <a:schemeClr val="tx1">
                              <a:lumMod val="50000"/>
                              <a:lumOff val="50000"/>
                            </a:schemeClr>
                          </a:solidFill>
                        </a:rPr>
                        <a:t>addVertex</a:t>
                      </a:r>
                      <a:r>
                        <a:rPr lang="es-ES" sz="1400" dirty="0">
                          <a:solidFill>
                            <a:schemeClr val="tx1">
                              <a:lumMod val="50000"/>
                              <a:lumOff val="50000"/>
                            </a:schemeClr>
                          </a:solidFill>
                        </a:rPr>
                        <a:t>(</a:t>
                      </a:r>
                      <a:r>
                        <a:rPr lang="es-ES" sz="1400" dirty="0" err="1">
                          <a:solidFill>
                            <a:schemeClr val="tx1">
                              <a:lumMod val="50000"/>
                              <a:lumOff val="50000"/>
                            </a:schemeClr>
                          </a:solidFill>
                        </a:rPr>
                        <a:t>name</a:t>
                      </a:r>
                      <a:r>
                        <a:rPr lang="es-ES" sz="1400" dirty="0">
                          <a:solidFill>
                            <a:schemeClr val="tx1">
                              <a:lumMod val="50000"/>
                              <a:lumOff val="50000"/>
                            </a:schemeClr>
                          </a:solidFill>
                        </a:rPr>
                        <a:t>)</a:t>
                      </a:r>
                      <a:r>
                        <a:rPr lang="mr-IN" sz="1400" dirty="0">
                          <a:solidFill>
                            <a:schemeClr val="tx1">
                              <a:lumMod val="50000"/>
                              <a:lumOff val="50000"/>
                            </a:schemeClr>
                          </a:solidFill>
                        </a:rPr>
                        <a:t>…</a:t>
                      </a:r>
                      <a:endParaRPr lang="es-ES" sz="1400" dirty="0">
                        <a:solidFill>
                          <a:schemeClr val="tx1">
                            <a:lumMod val="50000"/>
                            <a:lumOff val="50000"/>
                          </a:schemeClr>
                        </a:solidFill>
                      </a:endParaRPr>
                    </a:p>
                  </a:txBody>
                  <a:tcPr/>
                </a:tc>
                <a:extLst>
                  <a:ext uri="{0D108BD9-81ED-4DB2-BD59-A6C34878D82A}">
                    <a16:rowId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014637042"/>
              </p:ext>
            </p:extLst>
          </p:nvPr>
        </p:nvGraphicFramePr>
        <p:xfrm>
          <a:off x="145532" y="2896994"/>
          <a:ext cx="3215470" cy="138176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Vertex</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a:t>
                      </a:r>
                      <a:r>
                        <a:rPr lang="es-ES" dirty="0" err="1"/>
                        <a:t>string</a:t>
                      </a:r>
                      <a:r>
                        <a:rPr lang="es-ES" dirty="0"/>
                        <a:t> </a:t>
                      </a:r>
                      <a:r>
                        <a:rPr lang="es-ES" dirty="0" err="1"/>
                        <a:t>name</a:t>
                      </a:r>
                      <a:r>
                        <a:rPr lang="es-ES" dirty="0"/>
                        <a:t>;</a:t>
                      </a:r>
                    </a:p>
                    <a:p>
                      <a:r>
                        <a:rPr lang="es-ES" dirty="0" err="1"/>
                        <a:t>std</a:t>
                      </a:r>
                      <a:r>
                        <a:rPr lang="es-ES" dirty="0"/>
                        <a:t>::vector&lt;</a:t>
                      </a:r>
                      <a:r>
                        <a:rPr lang="es-ES" dirty="0" err="1"/>
                        <a:t>Edge</a:t>
                      </a:r>
                      <a:r>
                        <a:rPr lang="es-ES" dirty="0"/>
                        <a:t> *&gt; </a:t>
                      </a:r>
                      <a:r>
                        <a:rPr lang="es-ES" dirty="0" err="1"/>
                        <a:t>adjlist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Vertex</a:t>
                      </a:r>
                      <a:r>
                        <a:rPr lang="es-ES" sz="1400" dirty="0">
                          <a:solidFill>
                            <a:srgbClr val="7F7F7F"/>
                          </a:solidFill>
                        </a:rPr>
                        <a:t>(</a:t>
                      </a:r>
                      <a:r>
                        <a:rPr lang="es-ES" sz="1400" dirty="0" err="1">
                          <a:solidFill>
                            <a:srgbClr val="7F7F7F"/>
                          </a:solidFill>
                        </a:rPr>
                        <a:t>std</a:t>
                      </a:r>
                      <a:r>
                        <a:rPr lang="es-ES" sz="1400" dirty="0">
                          <a:solidFill>
                            <a:srgbClr val="7F7F7F"/>
                          </a:solidFill>
                        </a:rPr>
                        <a:t>::</a:t>
                      </a:r>
                      <a:r>
                        <a:rPr lang="es-ES" sz="1400" dirty="0" err="1">
                          <a:solidFill>
                            <a:srgbClr val="7F7F7F"/>
                          </a:solidFill>
                        </a:rPr>
                        <a:t>string</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825373359"/>
              </p:ext>
            </p:extLst>
          </p:nvPr>
        </p:nvGraphicFramePr>
        <p:xfrm>
          <a:off x="145532" y="4539584"/>
          <a:ext cx="3215470" cy="165608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Edge</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a:t> </a:t>
                      </a:r>
                      <a:r>
                        <a:rPr lang="es-ES" dirty="0" err="1"/>
                        <a:t>Vertex</a:t>
                      </a:r>
                      <a:r>
                        <a:rPr lang="es-ES" dirty="0"/>
                        <a:t> *</a:t>
                      </a:r>
                      <a:r>
                        <a:rPr lang="es-ES" dirty="0" err="1"/>
                        <a:t>from</a:t>
                      </a:r>
                      <a:r>
                        <a:rPr lang="es-ES" dirty="0"/>
                        <a:t>;</a:t>
                      </a:r>
                    </a:p>
                    <a:p>
                      <a:r>
                        <a:rPr lang="es-ES" dirty="0"/>
                        <a:t>  </a:t>
                      </a:r>
                      <a:r>
                        <a:rPr lang="es-ES" dirty="0" err="1"/>
                        <a:t>Vertex</a:t>
                      </a:r>
                      <a:r>
                        <a:rPr lang="es-ES" dirty="0"/>
                        <a:t> *</a:t>
                      </a:r>
                      <a:r>
                        <a:rPr lang="es-ES" dirty="0" err="1"/>
                        <a:t>to</a:t>
                      </a:r>
                      <a:r>
                        <a:rPr lang="es-ES" dirty="0"/>
                        <a:t>;</a:t>
                      </a:r>
                    </a:p>
                    <a:p>
                      <a:r>
                        <a:rPr lang="es-ES" dirty="0"/>
                        <a:t>  </a:t>
                      </a:r>
                      <a:r>
                        <a:rPr lang="es-ES" dirty="0" err="1"/>
                        <a:t>int</a:t>
                      </a:r>
                      <a:r>
                        <a:rPr lang="es-ES" dirty="0"/>
                        <a:t> </a:t>
                      </a:r>
                      <a:r>
                        <a:rPr lang="es-ES" dirty="0" err="1"/>
                        <a:t>weight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Edge</a:t>
                      </a:r>
                      <a:r>
                        <a:rPr lang="es-ES" sz="1400" dirty="0">
                          <a:solidFill>
                            <a:srgbClr val="7F7F7F"/>
                          </a:solidFill>
                        </a:rPr>
                        <a:t>(</a:t>
                      </a:r>
                      <a:r>
                        <a:rPr lang="es-ES" sz="1400" dirty="0" err="1">
                          <a:solidFill>
                            <a:srgbClr val="7F7F7F"/>
                          </a:solidFill>
                        </a:rPr>
                        <a:t>Vertex</a:t>
                      </a:r>
                      <a:r>
                        <a:rPr lang="es-ES" sz="1400" dirty="0">
                          <a:solidFill>
                            <a:srgbClr val="7F7F7F"/>
                          </a:solidFill>
                        </a:rPr>
                        <a:t> *, </a:t>
                      </a:r>
                      <a:r>
                        <a:rPr lang="es-ES" sz="1400" dirty="0" err="1">
                          <a:solidFill>
                            <a:srgbClr val="7F7F7F"/>
                          </a:solidFill>
                        </a:rPr>
                        <a:t>Vertex</a:t>
                      </a:r>
                      <a:r>
                        <a:rPr lang="es-ES" sz="1400" dirty="0">
                          <a:solidFill>
                            <a:srgbClr val="7F7F7F"/>
                          </a:solidFill>
                        </a:rPr>
                        <a:t>*, </a:t>
                      </a:r>
                      <a:r>
                        <a:rPr lang="es-ES" sz="1400" dirty="0" err="1">
                          <a:solidFill>
                            <a:srgbClr val="7F7F7F"/>
                          </a:solidFill>
                        </a:rPr>
                        <a:t>int</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pSp>
        <p:nvGrpSpPr>
          <p:cNvPr id="8" name="Agrupar 7"/>
          <p:cNvGrpSpPr/>
          <p:nvPr/>
        </p:nvGrpSpPr>
        <p:grpSpPr>
          <a:xfrm>
            <a:off x="5647704" y="0"/>
            <a:ext cx="1637567" cy="1273285"/>
            <a:chOff x="932675" y="1072403"/>
            <a:chExt cx="3088940" cy="2124498"/>
          </a:xfrm>
        </p:grpSpPr>
        <p:cxnSp>
          <p:nvCxnSpPr>
            <p:cNvPr id="9" name="Conector recto de flecha 8"/>
            <p:cNvCxnSpPr>
              <a:stCxn id="27" idx="6"/>
              <a:endCxn id="24"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5" idx="4"/>
              <a:endCxn id="23"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1" idx="4"/>
              <a:endCxn id="28"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6"/>
              <a:endCxn id="25"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7" name="Elipse 26"/>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5" name="Elipse 24"/>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3" name="Elipse 22"/>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1" name="Elipse 20"/>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2" name="CuadroTexto 21"/>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sp>
        <p:nvSpPr>
          <p:cNvPr id="2" name="Rectángulo 1"/>
          <p:cNvSpPr/>
          <p:nvPr/>
        </p:nvSpPr>
        <p:spPr>
          <a:xfrm>
            <a:off x="3746485" y="4539584"/>
            <a:ext cx="5212876" cy="1200329"/>
          </a:xfrm>
          <a:prstGeom prst="rect">
            <a:avLst/>
          </a:prstGeom>
          <a:solidFill>
            <a:schemeClr val="accent1">
              <a:lumMod val="20000"/>
              <a:lumOff val="80000"/>
            </a:schemeClr>
          </a:solidFill>
        </p:spPr>
        <p:txBody>
          <a:bodyPr wrap="square">
            <a:spAutoFit/>
          </a:bodyPr>
          <a:lstStyle/>
          <a:p>
            <a:r>
              <a:rPr lang="es-ES_tradnl" dirty="0">
                <a:latin typeface="Consolas"/>
                <a:cs typeface="Consolas"/>
              </a:rPr>
              <a:t>PRINTING NODE NAMES:</a:t>
            </a:r>
            <a:r>
              <a:rPr lang="mr-IN" dirty="0">
                <a:latin typeface="Consolas"/>
                <a:cs typeface="Consolas"/>
              </a:rPr>
              <a:t> </a:t>
            </a:r>
            <a:endParaRPr lang="es-ES_tradnl" dirty="0">
              <a:latin typeface="Consolas"/>
              <a:cs typeface="Consolas"/>
            </a:endParaRPr>
          </a:p>
          <a:p>
            <a:r>
              <a:rPr lang="mr-IN" dirty="0">
                <a:latin typeface="Consolas"/>
                <a:cs typeface="Consolas"/>
              </a:rPr>
              <a:t>for (int i = 0; i &lt; vlist.size(); i++) </a:t>
            </a:r>
          </a:p>
          <a:p>
            <a:r>
              <a:rPr lang="mr-IN" dirty="0">
                <a:latin typeface="Consolas"/>
                <a:cs typeface="Consolas"/>
              </a:rPr>
              <a:t>    </a:t>
            </a:r>
            <a:r>
              <a:rPr lang="es-ES_tradnl" dirty="0">
                <a:latin typeface="Consolas"/>
                <a:cs typeface="Consolas"/>
              </a:rPr>
              <a:t> </a:t>
            </a:r>
            <a:r>
              <a:rPr lang="es-ES_tradnl" dirty="0" err="1">
                <a:latin typeface="Consolas"/>
                <a:cs typeface="Consolas"/>
              </a:rPr>
              <a:t>print</a:t>
            </a:r>
            <a:r>
              <a:rPr lang="mr-IN" dirty="0">
                <a:latin typeface="Consolas"/>
                <a:cs typeface="Consolas"/>
              </a:rPr>
              <a:t>(vlist[i]-&gt;name)</a:t>
            </a:r>
          </a:p>
          <a:p>
            <a:r>
              <a:rPr lang="mr-IN" dirty="0">
                <a:latin typeface="Consolas"/>
                <a:cs typeface="Consolas"/>
              </a:rPr>
              <a:t>      </a:t>
            </a:r>
            <a:endParaRPr lang="es-ES" dirty="0">
              <a:latin typeface="Consolas"/>
              <a:cs typeface="Consolas"/>
            </a:endParaRPr>
          </a:p>
        </p:txBody>
      </p:sp>
      <p:cxnSp>
        <p:nvCxnSpPr>
          <p:cNvPr id="72" name="Conector recto de flecha 71"/>
          <p:cNvCxnSpPr/>
          <p:nvPr/>
        </p:nvCxnSpPr>
        <p:spPr>
          <a:xfrm>
            <a:off x="3045100" y="182776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73" name="Tabla 72"/>
          <p:cNvGraphicFramePr>
            <a:graphicFrameLocks noGrp="1"/>
          </p:cNvGraphicFramePr>
          <p:nvPr>
            <p:extLst>
              <p:ext uri="{D42A27DB-BD31-4B8C-83A1-F6EECF244321}">
                <p14:modId xmlns:p14="http://schemas.microsoft.com/office/powerpoint/2010/main" val="2665271742"/>
              </p:ext>
            </p:extLst>
          </p:nvPr>
        </p:nvGraphicFramePr>
        <p:xfrm>
          <a:off x="4318922" y="1555533"/>
          <a:ext cx="715134" cy="1483360"/>
        </p:xfrm>
        <a:graphic>
          <a:graphicData uri="http://schemas.openxmlformats.org/drawingml/2006/table">
            <a:tbl>
              <a:tblPr firstRow="1" bandRow="1">
                <a:tableStyleId>{2D5ABB26-0587-4C30-8999-92F81FD0307C}</a:tableStyleId>
              </a:tblPr>
              <a:tblGrid>
                <a:gridCol w="715134">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4" name="CuadroTexto 73"/>
          <p:cNvSpPr txBox="1"/>
          <p:nvPr/>
        </p:nvSpPr>
        <p:spPr>
          <a:xfrm>
            <a:off x="4299299"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grpSp>
        <p:nvGrpSpPr>
          <p:cNvPr id="75" name="Agrupar 74"/>
          <p:cNvGrpSpPr/>
          <p:nvPr/>
        </p:nvGrpSpPr>
        <p:grpSpPr>
          <a:xfrm>
            <a:off x="5034056" y="1727496"/>
            <a:ext cx="283989" cy="200543"/>
            <a:chOff x="5320311" y="1105149"/>
            <a:chExt cx="236505" cy="150213"/>
          </a:xfrm>
        </p:grpSpPr>
        <p:cxnSp>
          <p:nvCxnSpPr>
            <p:cNvPr id="76" name="Conector recto 7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Conector recto 7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Conector recto 7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9" name="Agrupar 78"/>
          <p:cNvGrpSpPr/>
          <p:nvPr/>
        </p:nvGrpSpPr>
        <p:grpSpPr>
          <a:xfrm>
            <a:off x="5034056" y="2080438"/>
            <a:ext cx="283989" cy="200543"/>
            <a:chOff x="5320311" y="1105149"/>
            <a:chExt cx="236505" cy="150213"/>
          </a:xfrm>
        </p:grpSpPr>
        <p:cxnSp>
          <p:nvCxnSpPr>
            <p:cNvPr id="80" name="Conector recto 7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1" name="Conector recto 8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2" name="Conector recto 8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83" name="Agrupar 82"/>
          <p:cNvGrpSpPr/>
          <p:nvPr/>
        </p:nvGrpSpPr>
        <p:grpSpPr>
          <a:xfrm>
            <a:off x="5044461" y="2434901"/>
            <a:ext cx="283989" cy="200543"/>
            <a:chOff x="5320311" y="1105149"/>
            <a:chExt cx="236505" cy="150213"/>
          </a:xfrm>
        </p:grpSpPr>
        <p:cxnSp>
          <p:nvCxnSpPr>
            <p:cNvPr id="84" name="Conector recto 8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Conector recto 8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6" name="Conector recto 8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87" name="Agrupar 86"/>
          <p:cNvGrpSpPr/>
          <p:nvPr/>
        </p:nvGrpSpPr>
        <p:grpSpPr>
          <a:xfrm>
            <a:off x="5044461" y="2838350"/>
            <a:ext cx="283989" cy="200543"/>
            <a:chOff x="5320311" y="1105149"/>
            <a:chExt cx="236505" cy="150213"/>
          </a:xfrm>
        </p:grpSpPr>
        <p:cxnSp>
          <p:nvCxnSpPr>
            <p:cNvPr id="88" name="Conector recto 8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Conector recto 8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Conector recto 8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91" name="Conector recto de flecha 90"/>
          <p:cNvCxnSpPr/>
          <p:nvPr/>
        </p:nvCxnSpPr>
        <p:spPr>
          <a:xfrm>
            <a:off x="3045100" y="3663785"/>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92" name="Tabla 91"/>
          <p:cNvGraphicFramePr>
            <a:graphicFrameLocks noGrp="1"/>
          </p:cNvGraphicFramePr>
          <p:nvPr>
            <p:extLst>
              <p:ext uri="{D42A27DB-BD31-4B8C-83A1-F6EECF244321}">
                <p14:modId xmlns:p14="http://schemas.microsoft.com/office/powerpoint/2010/main" val="3727493742"/>
              </p:ext>
            </p:extLst>
          </p:nvPr>
        </p:nvGraphicFramePr>
        <p:xfrm>
          <a:off x="4336885" y="3633265"/>
          <a:ext cx="668278" cy="370840"/>
        </p:xfrm>
        <a:graphic>
          <a:graphicData uri="http://schemas.openxmlformats.org/drawingml/2006/table">
            <a:tbl>
              <a:tblPr firstRow="1" bandRow="1">
                <a:tableStyleId>{2D5ABB26-0587-4C30-8999-92F81FD0307C}</a:tableStyleId>
              </a:tblPr>
              <a:tblGrid>
                <a:gridCol w="668278">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3" name="Tabla 92"/>
          <p:cNvGraphicFramePr>
            <a:graphicFrameLocks noGrp="1"/>
          </p:cNvGraphicFramePr>
          <p:nvPr>
            <p:extLst>
              <p:ext uri="{D42A27DB-BD31-4B8C-83A1-F6EECF244321}">
                <p14:modId xmlns:p14="http://schemas.microsoft.com/office/powerpoint/2010/main" val="3475327206"/>
              </p:ext>
            </p:extLst>
          </p:nvPr>
        </p:nvGraphicFramePr>
        <p:xfrm>
          <a:off x="5365105" y="3574447"/>
          <a:ext cx="1820961" cy="429657"/>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gridCol w="606987">
                  <a:extLst>
                    <a:ext uri="{9D8B030D-6E8A-4147-A177-3AD203B41FA5}">
                      <a16:colId xmlns:a16="http://schemas.microsoft.com/office/drawing/2014/main" val="20001"/>
                    </a:ext>
                  </a:extLst>
                </a:gridCol>
                <a:gridCol w="606987">
                  <a:extLst>
                    <a:ext uri="{9D8B030D-6E8A-4147-A177-3AD203B41FA5}">
                      <a16:colId xmlns:a16="http://schemas.microsoft.com/office/drawing/2014/main" val="20002"/>
                    </a:ext>
                  </a:extLst>
                </a:gridCol>
              </a:tblGrid>
              <a:tr h="429657">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4" name="CuadroTexto 93"/>
          <p:cNvSpPr txBox="1"/>
          <p:nvPr/>
        </p:nvSpPr>
        <p:spPr>
          <a:xfrm>
            <a:off x="4318922" y="3319034"/>
            <a:ext cx="766319" cy="369332"/>
          </a:xfrm>
          <a:prstGeom prst="rect">
            <a:avLst/>
          </a:prstGeom>
          <a:noFill/>
        </p:spPr>
        <p:txBody>
          <a:bodyPr wrap="square" rtlCol="0">
            <a:spAutoFit/>
          </a:bodyPr>
          <a:lstStyle/>
          <a:p>
            <a:r>
              <a:rPr lang="es-ES" dirty="0" err="1">
                <a:solidFill>
                  <a:schemeClr val="accent1">
                    <a:lumMod val="75000"/>
                  </a:schemeClr>
                </a:solidFill>
              </a:rPr>
              <a:t>name</a:t>
            </a:r>
            <a:endParaRPr lang="es-ES" dirty="0">
              <a:solidFill>
                <a:schemeClr val="accent1">
                  <a:lumMod val="75000"/>
                </a:schemeClr>
              </a:solidFill>
            </a:endParaRPr>
          </a:p>
        </p:txBody>
      </p:sp>
      <p:sp>
        <p:nvSpPr>
          <p:cNvPr id="95" name="CuadroTexto 94"/>
          <p:cNvSpPr txBox="1"/>
          <p:nvPr/>
        </p:nvSpPr>
        <p:spPr>
          <a:xfrm>
            <a:off x="5305601" y="3258101"/>
            <a:ext cx="766319" cy="369332"/>
          </a:xfrm>
          <a:prstGeom prst="rect">
            <a:avLst/>
          </a:prstGeom>
          <a:noFill/>
        </p:spPr>
        <p:txBody>
          <a:bodyPr wrap="square" rtlCol="0">
            <a:spAutoFit/>
          </a:bodyPr>
          <a:lstStyle/>
          <a:p>
            <a:r>
              <a:rPr lang="es-ES" dirty="0" err="1">
                <a:solidFill>
                  <a:schemeClr val="accent1">
                    <a:lumMod val="75000"/>
                  </a:schemeClr>
                </a:solidFill>
              </a:rPr>
              <a:t>adjlist</a:t>
            </a:r>
            <a:endParaRPr lang="es-ES" dirty="0">
              <a:solidFill>
                <a:schemeClr val="accent1">
                  <a:lumMod val="75000"/>
                </a:schemeClr>
              </a:solidFill>
            </a:endParaRPr>
          </a:p>
        </p:txBody>
      </p:sp>
      <p:grpSp>
        <p:nvGrpSpPr>
          <p:cNvPr id="96" name="Agrupar 95"/>
          <p:cNvGrpSpPr/>
          <p:nvPr/>
        </p:nvGrpSpPr>
        <p:grpSpPr>
          <a:xfrm>
            <a:off x="5542303" y="3903833"/>
            <a:ext cx="283989" cy="200543"/>
            <a:chOff x="5320311" y="1105149"/>
            <a:chExt cx="236505" cy="150213"/>
          </a:xfrm>
        </p:grpSpPr>
        <p:cxnSp>
          <p:nvCxnSpPr>
            <p:cNvPr id="97" name="Conector recto 9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Conector recto 9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Conector recto 9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0" name="Agrupar 99"/>
          <p:cNvGrpSpPr/>
          <p:nvPr/>
        </p:nvGrpSpPr>
        <p:grpSpPr>
          <a:xfrm>
            <a:off x="6210928" y="3916471"/>
            <a:ext cx="283989" cy="200543"/>
            <a:chOff x="5320311" y="1105149"/>
            <a:chExt cx="236505" cy="150213"/>
          </a:xfrm>
        </p:grpSpPr>
        <p:cxnSp>
          <p:nvCxnSpPr>
            <p:cNvPr id="101" name="Conector recto 10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Conector recto 10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Conector recto 10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4" name="Agrupar 103"/>
          <p:cNvGrpSpPr/>
          <p:nvPr/>
        </p:nvGrpSpPr>
        <p:grpSpPr>
          <a:xfrm>
            <a:off x="6839655" y="3929109"/>
            <a:ext cx="283989" cy="200543"/>
            <a:chOff x="5320311" y="1105149"/>
            <a:chExt cx="236505" cy="150213"/>
          </a:xfrm>
        </p:grpSpPr>
        <p:cxnSp>
          <p:nvCxnSpPr>
            <p:cNvPr id="105" name="Conector recto 104"/>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Conector recto 105"/>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Conector recto 10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086693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p:cNvSpPr txBox="1"/>
          <p:nvPr/>
        </p:nvSpPr>
        <p:spPr>
          <a:xfrm>
            <a:off x="0" y="260008"/>
            <a:ext cx="8702499" cy="523220"/>
          </a:xfrm>
          <a:prstGeom prst="rect">
            <a:avLst/>
          </a:prstGeom>
          <a:noFill/>
        </p:spPr>
        <p:txBody>
          <a:bodyPr wrap="square" rtlCol="0">
            <a:spAutoFit/>
          </a:bodyPr>
          <a:lstStyle/>
          <a:p>
            <a:r>
              <a:rPr lang="en-GB" sz="2800" dirty="0"/>
              <a:t>LAB SUBMISSION (C++)</a:t>
            </a:r>
          </a:p>
        </p:txBody>
      </p:sp>
      <p:graphicFrame>
        <p:nvGraphicFramePr>
          <p:cNvPr id="4" name="Tabla 3"/>
          <p:cNvGraphicFramePr>
            <a:graphicFrameLocks noGrp="1"/>
          </p:cNvGraphicFramePr>
          <p:nvPr>
            <p:extLst>
              <p:ext uri="{D42A27DB-BD31-4B8C-83A1-F6EECF244321}">
                <p14:modId xmlns:p14="http://schemas.microsoft.com/office/powerpoint/2010/main" val="4276130097"/>
              </p:ext>
            </p:extLst>
          </p:nvPr>
        </p:nvGraphicFramePr>
        <p:xfrm>
          <a:off x="145532" y="1242105"/>
          <a:ext cx="3215470" cy="125984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Graph</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::vector&lt;</a:t>
                      </a:r>
                      <a:r>
                        <a:rPr lang="es-ES" dirty="0" err="1"/>
                        <a:t>Vertex</a:t>
                      </a:r>
                      <a:r>
                        <a:rPr lang="es-ES" dirty="0"/>
                        <a:t> *&gt; </a:t>
                      </a:r>
                      <a:r>
                        <a:rPr lang="es-ES" dirty="0" err="1"/>
                        <a:t>vlist</a:t>
                      </a:r>
                      <a:endParaRPr lang="es-ES" dirty="0"/>
                    </a:p>
                  </a:txBody>
                  <a:tcPr/>
                </a:tc>
                <a:extLst>
                  <a:ext uri="{0D108BD9-81ED-4DB2-BD59-A6C34878D82A}">
                    <a16:rowId xmlns:a16="http://schemas.microsoft.com/office/drawing/2014/main" val="10001"/>
                  </a:ext>
                </a:extLst>
              </a:tr>
              <a:tr h="370840">
                <a:tc>
                  <a:txBody>
                    <a:bodyPr/>
                    <a:lstStyle/>
                    <a:p>
                      <a:r>
                        <a:rPr lang="es-ES" sz="1400" dirty="0" err="1">
                          <a:solidFill>
                            <a:schemeClr val="tx1">
                              <a:lumMod val="50000"/>
                              <a:lumOff val="50000"/>
                            </a:schemeClr>
                          </a:solidFill>
                        </a:rPr>
                        <a:t>Graph</a:t>
                      </a:r>
                      <a:r>
                        <a:rPr lang="es-ES" sz="1400" dirty="0">
                          <a:solidFill>
                            <a:schemeClr val="tx1">
                              <a:lumMod val="50000"/>
                              <a:lumOff val="50000"/>
                            </a:schemeClr>
                          </a:solidFill>
                        </a:rPr>
                        <a:t>()</a:t>
                      </a:r>
                    </a:p>
                    <a:p>
                      <a:r>
                        <a:rPr lang="es-ES" sz="1400" dirty="0" err="1">
                          <a:solidFill>
                            <a:schemeClr val="tx1">
                              <a:lumMod val="50000"/>
                              <a:lumOff val="50000"/>
                            </a:schemeClr>
                          </a:solidFill>
                        </a:rPr>
                        <a:t>addVertex</a:t>
                      </a:r>
                      <a:r>
                        <a:rPr lang="es-ES" sz="1400" dirty="0">
                          <a:solidFill>
                            <a:schemeClr val="tx1">
                              <a:lumMod val="50000"/>
                              <a:lumOff val="50000"/>
                            </a:schemeClr>
                          </a:solidFill>
                        </a:rPr>
                        <a:t>(</a:t>
                      </a:r>
                      <a:r>
                        <a:rPr lang="es-ES" sz="1400" dirty="0" err="1">
                          <a:solidFill>
                            <a:schemeClr val="tx1">
                              <a:lumMod val="50000"/>
                              <a:lumOff val="50000"/>
                            </a:schemeClr>
                          </a:solidFill>
                        </a:rPr>
                        <a:t>name</a:t>
                      </a:r>
                      <a:r>
                        <a:rPr lang="es-ES" sz="1400" dirty="0">
                          <a:solidFill>
                            <a:schemeClr val="tx1">
                              <a:lumMod val="50000"/>
                              <a:lumOff val="50000"/>
                            </a:schemeClr>
                          </a:solidFill>
                        </a:rPr>
                        <a:t>)</a:t>
                      </a:r>
                      <a:r>
                        <a:rPr lang="mr-IN" sz="1400" dirty="0">
                          <a:solidFill>
                            <a:schemeClr val="tx1">
                              <a:lumMod val="50000"/>
                              <a:lumOff val="50000"/>
                            </a:schemeClr>
                          </a:solidFill>
                        </a:rPr>
                        <a:t>…</a:t>
                      </a:r>
                      <a:endParaRPr lang="es-ES" sz="1400" dirty="0">
                        <a:solidFill>
                          <a:schemeClr val="tx1">
                            <a:lumMod val="50000"/>
                            <a:lumOff val="50000"/>
                          </a:schemeClr>
                        </a:solidFill>
                      </a:endParaRPr>
                    </a:p>
                  </a:txBody>
                  <a:tcPr/>
                </a:tc>
                <a:extLst>
                  <a:ext uri="{0D108BD9-81ED-4DB2-BD59-A6C34878D82A}">
                    <a16:rowId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805820726"/>
              </p:ext>
            </p:extLst>
          </p:nvPr>
        </p:nvGraphicFramePr>
        <p:xfrm>
          <a:off x="145532" y="2896994"/>
          <a:ext cx="3215470" cy="138176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Vertex</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err="1"/>
                        <a:t>std</a:t>
                      </a:r>
                      <a:r>
                        <a:rPr lang="es-ES" dirty="0"/>
                        <a:t>::</a:t>
                      </a:r>
                      <a:r>
                        <a:rPr lang="es-ES" dirty="0" err="1"/>
                        <a:t>string</a:t>
                      </a:r>
                      <a:r>
                        <a:rPr lang="es-ES" dirty="0"/>
                        <a:t> </a:t>
                      </a:r>
                      <a:r>
                        <a:rPr lang="es-ES" dirty="0" err="1"/>
                        <a:t>name</a:t>
                      </a:r>
                      <a:r>
                        <a:rPr lang="es-ES" dirty="0"/>
                        <a:t>;</a:t>
                      </a:r>
                    </a:p>
                    <a:p>
                      <a:r>
                        <a:rPr lang="es-ES" dirty="0" err="1"/>
                        <a:t>std</a:t>
                      </a:r>
                      <a:r>
                        <a:rPr lang="es-ES" dirty="0"/>
                        <a:t>::vector&lt;</a:t>
                      </a:r>
                      <a:r>
                        <a:rPr lang="es-ES" dirty="0" err="1"/>
                        <a:t>Edge</a:t>
                      </a:r>
                      <a:r>
                        <a:rPr lang="es-ES" dirty="0"/>
                        <a:t> *&gt; </a:t>
                      </a:r>
                      <a:r>
                        <a:rPr lang="es-ES" dirty="0" err="1"/>
                        <a:t>adjlist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Vertex</a:t>
                      </a:r>
                      <a:r>
                        <a:rPr lang="es-ES" sz="1400" dirty="0">
                          <a:solidFill>
                            <a:srgbClr val="7F7F7F"/>
                          </a:solidFill>
                        </a:rPr>
                        <a:t>(</a:t>
                      </a:r>
                      <a:r>
                        <a:rPr lang="es-ES" sz="1400" dirty="0" err="1">
                          <a:solidFill>
                            <a:srgbClr val="7F7F7F"/>
                          </a:solidFill>
                        </a:rPr>
                        <a:t>std</a:t>
                      </a:r>
                      <a:r>
                        <a:rPr lang="es-ES" sz="1400" dirty="0">
                          <a:solidFill>
                            <a:srgbClr val="7F7F7F"/>
                          </a:solidFill>
                        </a:rPr>
                        <a:t>::</a:t>
                      </a:r>
                      <a:r>
                        <a:rPr lang="es-ES" sz="1400" dirty="0" err="1">
                          <a:solidFill>
                            <a:srgbClr val="7F7F7F"/>
                          </a:solidFill>
                        </a:rPr>
                        <a:t>string</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857424406"/>
              </p:ext>
            </p:extLst>
          </p:nvPr>
        </p:nvGraphicFramePr>
        <p:xfrm>
          <a:off x="145532" y="4539584"/>
          <a:ext cx="3215470" cy="1656080"/>
        </p:xfrm>
        <a:graphic>
          <a:graphicData uri="http://schemas.openxmlformats.org/drawingml/2006/table">
            <a:tbl>
              <a:tblPr firstRow="1" bandRow="1">
                <a:tableStyleId>{5C22544A-7EE6-4342-B048-85BDC9FD1C3A}</a:tableStyleId>
              </a:tblPr>
              <a:tblGrid>
                <a:gridCol w="3215470">
                  <a:extLst>
                    <a:ext uri="{9D8B030D-6E8A-4147-A177-3AD203B41FA5}">
                      <a16:colId xmlns:a16="http://schemas.microsoft.com/office/drawing/2014/main" val="20000"/>
                    </a:ext>
                  </a:extLst>
                </a:gridCol>
              </a:tblGrid>
              <a:tr h="370840">
                <a:tc>
                  <a:txBody>
                    <a:bodyPr/>
                    <a:lstStyle/>
                    <a:p>
                      <a:r>
                        <a:rPr lang="es-ES" dirty="0" err="1"/>
                        <a:t>Edge</a:t>
                      </a:r>
                      <a:r>
                        <a:rPr lang="es-ES" dirty="0"/>
                        <a:t> </a:t>
                      </a:r>
                      <a:r>
                        <a:rPr lang="es-ES" dirty="0" err="1"/>
                        <a:t>class</a:t>
                      </a:r>
                      <a:endParaRPr lang="es-ES" dirty="0"/>
                    </a:p>
                  </a:txBody>
                  <a:tcPr/>
                </a:tc>
                <a:extLst>
                  <a:ext uri="{0D108BD9-81ED-4DB2-BD59-A6C34878D82A}">
                    <a16:rowId xmlns:a16="http://schemas.microsoft.com/office/drawing/2014/main" val="10000"/>
                  </a:ext>
                </a:extLst>
              </a:tr>
              <a:tr h="370840">
                <a:tc>
                  <a:txBody>
                    <a:bodyPr/>
                    <a:lstStyle/>
                    <a:p>
                      <a:r>
                        <a:rPr lang="es-ES" dirty="0"/>
                        <a:t> </a:t>
                      </a:r>
                      <a:r>
                        <a:rPr lang="es-ES" dirty="0" err="1"/>
                        <a:t>Vertex</a:t>
                      </a:r>
                      <a:r>
                        <a:rPr lang="es-ES" dirty="0"/>
                        <a:t> *</a:t>
                      </a:r>
                      <a:r>
                        <a:rPr lang="es-ES" dirty="0" err="1"/>
                        <a:t>from</a:t>
                      </a:r>
                      <a:r>
                        <a:rPr lang="es-ES" dirty="0"/>
                        <a:t>;</a:t>
                      </a:r>
                    </a:p>
                    <a:p>
                      <a:r>
                        <a:rPr lang="es-ES" dirty="0"/>
                        <a:t>  </a:t>
                      </a:r>
                      <a:r>
                        <a:rPr lang="es-ES" dirty="0" err="1"/>
                        <a:t>Vertex</a:t>
                      </a:r>
                      <a:r>
                        <a:rPr lang="es-ES" dirty="0"/>
                        <a:t> *</a:t>
                      </a:r>
                      <a:r>
                        <a:rPr lang="es-ES" dirty="0" err="1"/>
                        <a:t>to</a:t>
                      </a:r>
                      <a:r>
                        <a:rPr lang="es-ES" dirty="0"/>
                        <a:t>;</a:t>
                      </a:r>
                    </a:p>
                    <a:p>
                      <a:r>
                        <a:rPr lang="es-ES" dirty="0"/>
                        <a:t>  </a:t>
                      </a:r>
                      <a:r>
                        <a:rPr lang="es-ES" dirty="0" err="1"/>
                        <a:t>int</a:t>
                      </a:r>
                      <a:r>
                        <a:rPr lang="es-ES" dirty="0"/>
                        <a:t> </a:t>
                      </a:r>
                      <a:r>
                        <a:rPr lang="es-ES" dirty="0" err="1"/>
                        <a:t>weight</a:t>
                      </a:r>
                      <a:r>
                        <a:rPr lang="es-ES" dirty="0"/>
                        <a:t>;</a:t>
                      </a:r>
                    </a:p>
                  </a:txBody>
                  <a:tcPr/>
                </a:tc>
                <a:extLst>
                  <a:ext uri="{0D108BD9-81ED-4DB2-BD59-A6C34878D82A}">
                    <a16:rowId xmlns:a16="http://schemas.microsoft.com/office/drawing/2014/main" val="10001"/>
                  </a:ext>
                </a:extLst>
              </a:tr>
              <a:tr h="370840">
                <a:tc>
                  <a:txBody>
                    <a:bodyPr/>
                    <a:lstStyle/>
                    <a:p>
                      <a:r>
                        <a:rPr lang="es-ES" sz="1400" dirty="0">
                          <a:solidFill>
                            <a:srgbClr val="7F7F7F"/>
                          </a:solidFill>
                        </a:rPr>
                        <a:t> </a:t>
                      </a:r>
                      <a:r>
                        <a:rPr lang="es-ES" sz="1400" dirty="0" err="1">
                          <a:solidFill>
                            <a:srgbClr val="7F7F7F"/>
                          </a:solidFill>
                        </a:rPr>
                        <a:t>Edge</a:t>
                      </a:r>
                      <a:r>
                        <a:rPr lang="es-ES" sz="1400" dirty="0">
                          <a:solidFill>
                            <a:srgbClr val="7F7F7F"/>
                          </a:solidFill>
                        </a:rPr>
                        <a:t>(</a:t>
                      </a:r>
                      <a:r>
                        <a:rPr lang="es-ES" sz="1400" dirty="0" err="1">
                          <a:solidFill>
                            <a:srgbClr val="7F7F7F"/>
                          </a:solidFill>
                        </a:rPr>
                        <a:t>Vertex</a:t>
                      </a:r>
                      <a:r>
                        <a:rPr lang="es-ES" sz="1400" dirty="0">
                          <a:solidFill>
                            <a:srgbClr val="7F7F7F"/>
                          </a:solidFill>
                        </a:rPr>
                        <a:t> *, </a:t>
                      </a:r>
                      <a:r>
                        <a:rPr lang="es-ES" sz="1400" dirty="0" err="1">
                          <a:solidFill>
                            <a:srgbClr val="7F7F7F"/>
                          </a:solidFill>
                        </a:rPr>
                        <a:t>Vertex</a:t>
                      </a:r>
                      <a:r>
                        <a:rPr lang="es-ES" sz="1400" dirty="0">
                          <a:solidFill>
                            <a:srgbClr val="7F7F7F"/>
                          </a:solidFill>
                        </a:rPr>
                        <a:t>*, </a:t>
                      </a:r>
                      <a:r>
                        <a:rPr lang="es-ES" sz="1400" dirty="0" err="1">
                          <a:solidFill>
                            <a:srgbClr val="7F7F7F"/>
                          </a:solidFill>
                        </a:rPr>
                        <a:t>int</a:t>
                      </a:r>
                      <a:r>
                        <a:rPr lang="es-ES" sz="1400" dirty="0">
                          <a:solidFill>
                            <a:srgbClr val="7F7F7F"/>
                          </a:solidFill>
                        </a:rPr>
                        <a:t>);</a:t>
                      </a:r>
                    </a:p>
                  </a:txBody>
                  <a:tcPr/>
                </a:tc>
                <a:extLst>
                  <a:ext uri="{0D108BD9-81ED-4DB2-BD59-A6C34878D82A}">
                    <a16:rowId xmlns:a16="http://schemas.microsoft.com/office/drawing/2014/main" val="10002"/>
                  </a:ext>
                </a:extLst>
              </a:tr>
            </a:tbl>
          </a:graphicData>
        </a:graphic>
      </p:graphicFrame>
      <p:grpSp>
        <p:nvGrpSpPr>
          <p:cNvPr id="8" name="Agrupar 7"/>
          <p:cNvGrpSpPr/>
          <p:nvPr/>
        </p:nvGrpSpPr>
        <p:grpSpPr>
          <a:xfrm>
            <a:off x="5647704" y="0"/>
            <a:ext cx="1637567" cy="1273285"/>
            <a:chOff x="932675" y="1072403"/>
            <a:chExt cx="3088940" cy="2124498"/>
          </a:xfrm>
        </p:grpSpPr>
        <p:cxnSp>
          <p:nvCxnSpPr>
            <p:cNvPr id="9" name="Conector recto de flecha 8"/>
            <p:cNvCxnSpPr>
              <a:stCxn id="27" idx="6"/>
              <a:endCxn id="24" idx="1"/>
            </p:cNvCxnSpPr>
            <p:nvPr/>
          </p:nvCxnSpPr>
          <p:spPr>
            <a:xfrm flipV="1">
              <a:off x="1620236" y="2717107"/>
              <a:ext cx="1671070" cy="17620"/>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25" idx="4"/>
              <a:endCxn id="23" idx="0"/>
            </p:cNvCxnSpPr>
            <p:nvPr/>
          </p:nvCxnSpPr>
          <p:spPr>
            <a:xfrm>
              <a:off x="3501929" y="1786240"/>
              <a:ext cx="20261" cy="662219"/>
            </a:xfrm>
            <a:prstGeom prst="straightConnector1">
              <a:avLst/>
            </a:prstGeom>
            <a:ln w="28575" cmpd="sng">
              <a:solidFill>
                <a:srgbClr val="3C8C93"/>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21" idx="4"/>
              <a:endCxn id="28" idx="0"/>
            </p:cNvCxnSpPr>
            <p:nvPr/>
          </p:nvCxnSpPr>
          <p:spPr>
            <a:xfrm>
              <a:off x="1300345" y="1772548"/>
              <a:ext cx="87226" cy="734753"/>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21" idx="6"/>
              <a:endCxn id="25" idx="2"/>
            </p:cNvCxnSpPr>
            <p:nvPr/>
          </p:nvCxnSpPr>
          <p:spPr>
            <a:xfrm>
              <a:off x="1564940" y="1507931"/>
              <a:ext cx="1672393" cy="13692"/>
            </a:xfrm>
            <a:prstGeom prst="straightConnector1">
              <a:avLst/>
            </a:prstGeom>
            <a:ln w="28575" cmpd="sng">
              <a:solidFill>
                <a:srgbClr val="3C8C93"/>
              </a:solidFill>
              <a:tailEnd type="arrow"/>
            </a:ln>
          </p:spPr>
          <p:style>
            <a:lnRef idx="2">
              <a:schemeClr val="accent1"/>
            </a:lnRef>
            <a:fillRef idx="0">
              <a:schemeClr val="accent1"/>
            </a:fillRef>
            <a:effectRef idx="1">
              <a:schemeClr val="accent1"/>
            </a:effectRef>
            <a:fontRef idx="minor">
              <a:schemeClr val="tx1"/>
            </a:fontRef>
          </p:style>
        </p:cxnSp>
        <p:grpSp>
          <p:nvGrpSpPr>
            <p:cNvPr id="13" name="Agrupar 12"/>
            <p:cNvGrpSpPr/>
            <p:nvPr/>
          </p:nvGrpSpPr>
          <p:grpSpPr>
            <a:xfrm>
              <a:off x="1091044" y="2470107"/>
              <a:ext cx="559988" cy="529235"/>
              <a:chOff x="1309118" y="2962149"/>
              <a:chExt cx="559988" cy="529235"/>
            </a:xfrm>
          </p:grpSpPr>
          <p:sp>
            <p:nvSpPr>
              <p:cNvPr id="27" name="Elipse 26"/>
              <p:cNvSpPr/>
              <p:nvPr/>
            </p:nvSpPr>
            <p:spPr>
              <a:xfrm>
                <a:off x="1309118"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8" name="CuadroTexto 27"/>
              <p:cNvSpPr txBox="1"/>
              <p:nvPr/>
            </p:nvSpPr>
            <p:spPr>
              <a:xfrm>
                <a:off x="1342181" y="2999342"/>
                <a:ext cx="526925" cy="462177"/>
              </a:xfrm>
              <a:prstGeom prst="rect">
                <a:avLst/>
              </a:prstGeom>
              <a:noFill/>
            </p:spPr>
            <p:txBody>
              <a:bodyPr wrap="none" rtlCol="0">
                <a:spAutoFit/>
              </a:bodyPr>
              <a:lstStyle/>
              <a:p>
                <a:r>
                  <a:rPr lang="es-ES" sz="1200" dirty="0"/>
                  <a:t>D</a:t>
                </a:r>
              </a:p>
            </p:txBody>
          </p:sp>
        </p:grpSp>
        <p:grpSp>
          <p:nvGrpSpPr>
            <p:cNvPr id="14" name="Agrupar 13"/>
            <p:cNvGrpSpPr/>
            <p:nvPr/>
          </p:nvGrpSpPr>
          <p:grpSpPr>
            <a:xfrm>
              <a:off x="3237333" y="1257005"/>
              <a:ext cx="572956" cy="529235"/>
              <a:chOff x="3685662" y="2962149"/>
              <a:chExt cx="572956" cy="529235"/>
            </a:xfrm>
          </p:grpSpPr>
          <p:sp>
            <p:nvSpPr>
              <p:cNvPr id="25" name="Elipse 24"/>
              <p:cNvSpPr/>
              <p:nvPr/>
            </p:nvSpPr>
            <p:spPr>
              <a:xfrm>
                <a:off x="3685662" y="2962149"/>
                <a:ext cx="529192" cy="529235"/>
              </a:xfrm>
              <a:prstGeom prst="ellipse">
                <a:avLst/>
              </a:prstGeom>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6" name="CuadroTexto 25"/>
              <p:cNvSpPr txBox="1"/>
              <p:nvPr/>
            </p:nvSpPr>
            <p:spPr>
              <a:xfrm>
                <a:off x="3752386" y="3008380"/>
                <a:ext cx="506232" cy="462177"/>
              </a:xfrm>
              <a:prstGeom prst="rect">
                <a:avLst/>
              </a:prstGeom>
              <a:noFill/>
            </p:spPr>
            <p:txBody>
              <a:bodyPr wrap="none" rtlCol="0">
                <a:spAutoFit/>
              </a:bodyPr>
              <a:lstStyle/>
              <a:p>
                <a:r>
                  <a:rPr lang="es-ES" sz="1200" dirty="0"/>
                  <a:t>B</a:t>
                </a:r>
              </a:p>
            </p:txBody>
          </p:sp>
        </p:grpSp>
        <p:grpSp>
          <p:nvGrpSpPr>
            <p:cNvPr id="15" name="Agrupar 14"/>
            <p:cNvGrpSpPr/>
            <p:nvPr/>
          </p:nvGrpSpPr>
          <p:grpSpPr>
            <a:xfrm>
              <a:off x="3257594" y="2448459"/>
              <a:ext cx="536826" cy="529235"/>
              <a:chOff x="4528359" y="4311902"/>
              <a:chExt cx="536826" cy="529235"/>
            </a:xfrm>
          </p:grpSpPr>
          <p:sp>
            <p:nvSpPr>
              <p:cNvPr id="23" name="Elipse 22"/>
              <p:cNvSpPr/>
              <p:nvPr/>
            </p:nvSpPr>
            <p:spPr>
              <a:xfrm>
                <a:off x="4528359" y="4311902"/>
                <a:ext cx="529192" cy="529235"/>
              </a:xfrm>
              <a:prstGeom prst="ellipse">
                <a:avLst/>
              </a:prstGeom>
              <a:solidFill>
                <a:srgbClr val="FFFFFF"/>
              </a:solid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4" name="CuadroTexto 23"/>
              <p:cNvSpPr txBox="1"/>
              <p:nvPr/>
            </p:nvSpPr>
            <p:spPr>
              <a:xfrm>
                <a:off x="4562071" y="4349460"/>
                <a:ext cx="503114" cy="462177"/>
              </a:xfrm>
              <a:prstGeom prst="rect">
                <a:avLst/>
              </a:prstGeom>
              <a:noFill/>
              <a:ln w="28575" cmpd="sng">
                <a:noFill/>
              </a:ln>
            </p:spPr>
            <p:txBody>
              <a:bodyPr wrap="none" rtlCol="0">
                <a:spAutoFit/>
              </a:bodyPr>
              <a:lstStyle/>
              <a:p>
                <a:r>
                  <a:rPr lang="es-ES" sz="1200" dirty="0"/>
                  <a:t>C</a:t>
                </a:r>
              </a:p>
            </p:txBody>
          </p:sp>
        </p:grpSp>
        <p:grpSp>
          <p:nvGrpSpPr>
            <p:cNvPr id="16" name="Agrupar 15"/>
            <p:cNvGrpSpPr/>
            <p:nvPr/>
          </p:nvGrpSpPr>
          <p:grpSpPr>
            <a:xfrm>
              <a:off x="1035748" y="1243313"/>
              <a:ext cx="567756" cy="529235"/>
              <a:chOff x="2547589" y="1824291"/>
              <a:chExt cx="567756" cy="529235"/>
            </a:xfrm>
          </p:grpSpPr>
          <p:sp>
            <p:nvSpPr>
              <p:cNvPr id="21" name="Elipse 20"/>
              <p:cNvSpPr/>
              <p:nvPr/>
            </p:nvSpPr>
            <p:spPr>
              <a:xfrm>
                <a:off x="2547589" y="1824291"/>
                <a:ext cx="529192" cy="529235"/>
              </a:xfrm>
              <a:prstGeom prst="ellipse">
                <a:avLst/>
              </a:prstGeom>
              <a:noFill/>
              <a:ln w="28575" cmpd="sng">
                <a:solidFill>
                  <a:srgbClr val="3C8C93"/>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_tradnl" sz="1200"/>
              </a:p>
            </p:txBody>
          </p:sp>
          <p:sp>
            <p:nvSpPr>
              <p:cNvPr id="22" name="CuadroTexto 21"/>
              <p:cNvSpPr txBox="1"/>
              <p:nvPr/>
            </p:nvSpPr>
            <p:spPr>
              <a:xfrm>
                <a:off x="2597680" y="1837983"/>
                <a:ext cx="517665" cy="462177"/>
              </a:xfrm>
              <a:prstGeom prst="rect">
                <a:avLst/>
              </a:prstGeom>
              <a:noFill/>
            </p:spPr>
            <p:txBody>
              <a:bodyPr wrap="none" rtlCol="0">
                <a:spAutoFit/>
              </a:bodyPr>
              <a:lstStyle/>
              <a:p>
                <a:r>
                  <a:rPr lang="es-ES" sz="1200" dirty="0"/>
                  <a:t>A</a:t>
                </a:r>
              </a:p>
            </p:txBody>
          </p:sp>
        </p:grpSp>
        <p:sp>
          <p:nvSpPr>
            <p:cNvPr id="17" name="CuadroTexto 16"/>
            <p:cNvSpPr txBox="1"/>
            <p:nvPr/>
          </p:nvSpPr>
          <p:spPr>
            <a:xfrm>
              <a:off x="2280858" y="2734724"/>
              <a:ext cx="495459" cy="462177"/>
            </a:xfrm>
            <a:prstGeom prst="rect">
              <a:avLst/>
            </a:prstGeom>
            <a:noFill/>
          </p:spPr>
          <p:txBody>
            <a:bodyPr wrap="none" rtlCol="0">
              <a:spAutoFit/>
            </a:bodyPr>
            <a:lstStyle/>
            <a:p>
              <a:r>
                <a:rPr lang="es-ES" sz="1200" dirty="0"/>
                <a:t>1</a:t>
              </a:r>
            </a:p>
          </p:txBody>
        </p:sp>
        <p:sp>
          <p:nvSpPr>
            <p:cNvPr id="18" name="CuadroTexto 17"/>
            <p:cNvSpPr txBox="1"/>
            <p:nvPr/>
          </p:nvSpPr>
          <p:spPr>
            <a:xfrm>
              <a:off x="2262928" y="1072403"/>
              <a:ext cx="495459" cy="462178"/>
            </a:xfrm>
            <a:prstGeom prst="rect">
              <a:avLst/>
            </a:prstGeom>
            <a:noFill/>
          </p:spPr>
          <p:txBody>
            <a:bodyPr wrap="none" rtlCol="0">
              <a:spAutoFit/>
            </a:bodyPr>
            <a:lstStyle/>
            <a:p>
              <a:r>
                <a:rPr lang="es-ES" sz="1200" dirty="0"/>
                <a:t>2</a:t>
              </a:r>
            </a:p>
          </p:txBody>
        </p:sp>
        <p:sp>
          <p:nvSpPr>
            <p:cNvPr id="19" name="CuadroTexto 18"/>
            <p:cNvSpPr txBox="1"/>
            <p:nvPr/>
          </p:nvSpPr>
          <p:spPr>
            <a:xfrm>
              <a:off x="932675" y="1792308"/>
              <a:ext cx="495459" cy="462178"/>
            </a:xfrm>
            <a:prstGeom prst="rect">
              <a:avLst/>
            </a:prstGeom>
            <a:noFill/>
          </p:spPr>
          <p:txBody>
            <a:bodyPr wrap="none" rtlCol="0">
              <a:spAutoFit/>
            </a:bodyPr>
            <a:lstStyle/>
            <a:p>
              <a:r>
                <a:rPr lang="es-ES" sz="1200" dirty="0"/>
                <a:t>3</a:t>
              </a:r>
            </a:p>
          </p:txBody>
        </p:sp>
        <p:sp>
          <p:nvSpPr>
            <p:cNvPr id="20" name="CuadroTexto 19"/>
            <p:cNvSpPr txBox="1"/>
            <p:nvPr/>
          </p:nvSpPr>
          <p:spPr>
            <a:xfrm>
              <a:off x="3526156" y="1924833"/>
              <a:ext cx="495459" cy="462178"/>
            </a:xfrm>
            <a:prstGeom prst="rect">
              <a:avLst/>
            </a:prstGeom>
            <a:noFill/>
          </p:spPr>
          <p:txBody>
            <a:bodyPr wrap="none" rtlCol="0">
              <a:spAutoFit/>
            </a:bodyPr>
            <a:lstStyle/>
            <a:p>
              <a:r>
                <a:rPr lang="es-ES" sz="1200" dirty="0"/>
                <a:t>7</a:t>
              </a:r>
            </a:p>
          </p:txBody>
        </p:sp>
      </p:grpSp>
      <p:sp>
        <p:nvSpPr>
          <p:cNvPr id="2" name="Rectángulo 1"/>
          <p:cNvSpPr/>
          <p:nvPr/>
        </p:nvSpPr>
        <p:spPr>
          <a:xfrm>
            <a:off x="3701742" y="4539584"/>
            <a:ext cx="5442257" cy="1846659"/>
          </a:xfrm>
          <a:prstGeom prst="rect">
            <a:avLst/>
          </a:prstGeom>
          <a:solidFill>
            <a:schemeClr val="accent1">
              <a:lumMod val="20000"/>
              <a:lumOff val="80000"/>
            </a:schemeClr>
          </a:solidFill>
        </p:spPr>
        <p:txBody>
          <a:bodyPr wrap="square">
            <a:spAutoFit/>
          </a:bodyPr>
          <a:lstStyle/>
          <a:p>
            <a:r>
              <a:rPr lang="es-ES_tradnl" dirty="0">
                <a:latin typeface="Consolas"/>
                <a:cs typeface="Consolas"/>
              </a:rPr>
              <a:t>PRINTING EDGES OF NODE v:</a:t>
            </a:r>
          </a:p>
          <a:p>
            <a:r>
              <a:rPr lang="es-ES_tradnl" sz="1600" dirty="0">
                <a:latin typeface="Consolas"/>
                <a:cs typeface="Consolas"/>
              </a:rPr>
              <a:t>v=</a:t>
            </a:r>
            <a:r>
              <a:rPr lang="es-ES_tradnl" sz="1600" dirty="0" err="1">
                <a:latin typeface="Consolas"/>
                <a:cs typeface="Consolas"/>
              </a:rPr>
              <a:t>getVertex</a:t>
            </a:r>
            <a:r>
              <a:rPr lang="es-ES_tradnl" sz="1600" dirty="0">
                <a:latin typeface="Consolas"/>
                <a:cs typeface="Consolas"/>
              </a:rPr>
              <a:t>(‘A’)</a:t>
            </a:r>
          </a:p>
          <a:p>
            <a:r>
              <a:rPr lang="es-ES_tradnl" sz="1600" dirty="0" err="1">
                <a:latin typeface="Consolas"/>
                <a:cs typeface="Consolas"/>
              </a:rPr>
              <a:t>for</a:t>
            </a:r>
            <a:r>
              <a:rPr lang="es-ES_tradnl" sz="1600" dirty="0">
                <a:latin typeface="Consolas"/>
                <a:cs typeface="Consolas"/>
              </a:rPr>
              <a:t> (</a:t>
            </a:r>
            <a:r>
              <a:rPr lang="es-ES_tradnl" sz="1600" dirty="0" err="1">
                <a:latin typeface="Consolas"/>
                <a:cs typeface="Consolas"/>
              </a:rPr>
              <a:t>int</a:t>
            </a:r>
            <a:r>
              <a:rPr lang="es-ES_tradnl" sz="1600" dirty="0">
                <a:latin typeface="Consolas"/>
                <a:cs typeface="Consolas"/>
              </a:rPr>
              <a:t> i = 0; i &lt; v-&gt;</a:t>
            </a:r>
            <a:r>
              <a:rPr lang="es-ES_tradnl" sz="1600" dirty="0" err="1">
                <a:latin typeface="Consolas"/>
                <a:cs typeface="Consolas"/>
              </a:rPr>
              <a:t>adjlist.size</a:t>
            </a:r>
            <a:r>
              <a:rPr lang="es-ES_tradnl" sz="1600" dirty="0">
                <a:latin typeface="Consolas"/>
                <a:cs typeface="Consolas"/>
              </a:rPr>
              <a:t>(); i++) </a:t>
            </a:r>
          </a:p>
          <a:p>
            <a:r>
              <a:rPr lang="es-ES_tradnl" sz="1600" dirty="0">
                <a:latin typeface="Consolas"/>
                <a:cs typeface="Consolas"/>
              </a:rPr>
              <a:t>    </a:t>
            </a:r>
            <a:r>
              <a:rPr lang="es-ES_tradnl" sz="1600" dirty="0" err="1">
                <a:latin typeface="Consolas"/>
                <a:cs typeface="Consolas"/>
              </a:rPr>
              <a:t>print</a:t>
            </a:r>
            <a:r>
              <a:rPr lang="es-ES_tradnl" sz="1600" dirty="0">
                <a:latin typeface="Consolas"/>
                <a:cs typeface="Consolas"/>
              </a:rPr>
              <a:t> (v-&gt;</a:t>
            </a:r>
            <a:r>
              <a:rPr lang="es-ES_tradnl" sz="1600" dirty="0" err="1">
                <a:latin typeface="Consolas"/>
                <a:cs typeface="Consolas"/>
              </a:rPr>
              <a:t>adjlist</a:t>
            </a:r>
            <a:r>
              <a:rPr lang="es-ES_tradnl" sz="1600" dirty="0">
                <a:latin typeface="Consolas"/>
                <a:cs typeface="Consolas"/>
              </a:rPr>
              <a:t>[i]-&gt;</a:t>
            </a:r>
            <a:r>
              <a:rPr lang="es-ES_tradnl" sz="1600" dirty="0" err="1">
                <a:latin typeface="Consolas"/>
                <a:cs typeface="Consolas"/>
              </a:rPr>
              <a:t>to</a:t>
            </a:r>
            <a:r>
              <a:rPr lang="es-ES_tradnl" sz="1600" dirty="0">
                <a:latin typeface="Consolas"/>
                <a:cs typeface="Consolas"/>
              </a:rPr>
              <a:t>) </a:t>
            </a:r>
          </a:p>
          <a:p>
            <a:r>
              <a:rPr lang="es-ES_tradnl" sz="1600" dirty="0">
                <a:latin typeface="Consolas"/>
                <a:cs typeface="Consolas"/>
              </a:rPr>
              <a:t>    </a:t>
            </a:r>
            <a:r>
              <a:rPr lang="es-ES_tradnl" sz="1600" dirty="0" err="1">
                <a:latin typeface="Consolas"/>
                <a:cs typeface="Consolas"/>
              </a:rPr>
              <a:t>print</a:t>
            </a:r>
            <a:r>
              <a:rPr lang="es-ES_tradnl" sz="1600" dirty="0">
                <a:latin typeface="Consolas"/>
                <a:cs typeface="Consolas"/>
              </a:rPr>
              <a:t> (v-&gt;</a:t>
            </a:r>
            <a:r>
              <a:rPr lang="es-ES_tradnl" sz="1600" dirty="0" err="1">
                <a:latin typeface="Consolas"/>
                <a:cs typeface="Consolas"/>
              </a:rPr>
              <a:t>adjlist</a:t>
            </a:r>
            <a:r>
              <a:rPr lang="es-ES_tradnl" sz="1600" dirty="0">
                <a:latin typeface="Consolas"/>
                <a:cs typeface="Consolas"/>
              </a:rPr>
              <a:t>[i]-&gt;</a:t>
            </a:r>
            <a:r>
              <a:rPr lang="es-ES_tradnl" sz="1600" dirty="0" err="1">
                <a:latin typeface="Consolas"/>
                <a:cs typeface="Consolas"/>
              </a:rPr>
              <a:t>from</a:t>
            </a:r>
            <a:r>
              <a:rPr lang="es-ES_tradnl" sz="1600" dirty="0">
                <a:latin typeface="Consolas"/>
                <a:cs typeface="Consolas"/>
              </a:rPr>
              <a:t>)</a:t>
            </a:r>
          </a:p>
          <a:p>
            <a:r>
              <a:rPr lang="es-ES_tradnl" sz="1600" dirty="0">
                <a:latin typeface="Consolas"/>
                <a:cs typeface="Consolas"/>
              </a:rPr>
              <a:t>    </a:t>
            </a:r>
            <a:r>
              <a:rPr lang="es-ES_tradnl" sz="1600" dirty="0" err="1">
                <a:latin typeface="Consolas"/>
                <a:cs typeface="Consolas"/>
              </a:rPr>
              <a:t>print</a:t>
            </a:r>
            <a:r>
              <a:rPr lang="es-ES_tradnl" sz="1600" dirty="0">
                <a:latin typeface="Consolas"/>
                <a:cs typeface="Consolas"/>
              </a:rPr>
              <a:t> (v-&gt;</a:t>
            </a:r>
            <a:r>
              <a:rPr lang="es-ES_tradnl" sz="1600" dirty="0" err="1">
                <a:latin typeface="Consolas"/>
                <a:cs typeface="Consolas"/>
              </a:rPr>
              <a:t>adjlist</a:t>
            </a:r>
            <a:r>
              <a:rPr lang="es-ES_tradnl" sz="1600" dirty="0">
                <a:latin typeface="Consolas"/>
                <a:cs typeface="Consolas"/>
              </a:rPr>
              <a:t>[i]-&gt;</a:t>
            </a:r>
            <a:r>
              <a:rPr lang="es-ES_tradnl" sz="1600" dirty="0" err="1">
                <a:latin typeface="Consolas"/>
                <a:cs typeface="Consolas"/>
              </a:rPr>
              <a:t>weight</a:t>
            </a:r>
            <a:r>
              <a:rPr lang="es-ES_tradnl" sz="1600" dirty="0">
                <a:latin typeface="Consolas"/>
                <a:cs typeface="Consolas"/>
              </a:rPr>
              <a:t>)  </a:t>
            </a:r>
          </a:p>
          <a:p>
            <a:r>
              <a:rPr lang="es-ES_tradnl" sz="1600" dirty="0">
                <a:latin typeface="Consolas"/>
                <a:cs typeface="Consolas"/>
              </a:rPr>
              <a:t>      </a:t>
            </a:r>
            <a:endParaRPr lang="es-ES" sz="1600" dirty="0">
              <a:latin typeface="Consolas"/>
              <a:cs typeface="Consolas"/>
            </a:endParaRPr>
          </a:p>
        </p:txBody>
      </p:sp>
      <p:cxnSp>
        <p:nvCxnSpPr>
          <p:cNvPr id="29" name="Conector recto de flecha 28"/>
          <p:cNvCxnSpPr/>
          <p:nvPr/>
        </p:nvCxnSpPr>
        <p:spPr>
          <a:xfrm>
            <a:off x="3045100" y="1827768"/>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30" name="Tabla 29"/>
          <p:cNvGraphicFramePr>
            <a:graphicFrameLocks noGrp="1"/>
          </p:cNvGraphicFramePr>
          <p:nvPr>
            <p:extLst>
              <p:ext uri="{D42A27DB-BD31-4B8C-83A1-F6EECF244321}">
                <p14:modId xmlns:p14="http://schemas.microsoft.com/office/powerpoint/2010/main" val="2665271742"/>
              </p:ext>
            </p:extLst>
          </p:nvPr>
        </p:nvGraphicFramePr>
        <p:xfrm>
          <a:off x="4318922" y="1555533"/>
          <a:ext cx="715134" cy="1483360"/>
        </p:xfrm>
        <a:graphic>
          <a:graphicData uri="http://schemas.openxmlformats.org/drawingml/2006/table">
            <a:tbl>
              <a:tblPr firstRow="1" bandRow="1">
                <a:tableStyleId>{2D5ABB26-0587-4C30-8999-92F81FD0307C}</a:tableStyleId>
              </a:tblPr>
              <a:tblGrid>
                <a:gridCol w="715134">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1" name="CuadroTexto 30"/>
          <p:cNvSpPr txBox="1"/>
          <p:nvPr/>
        </p:nvSpPr>
        <p:spPr>
          <a:xfrm>
            <a:off x="4299299" y="1186201"/>
            <a:ext cx="766319" cy="369332"/>
          </a:xfrm>
          <a:prstGeom prst="rect">
            <a:avLst/>
          </a:prstGeom>
          <a:noFill/>
        </p:spPr>
        <p:txBody>
          <a:bodyPr wrap="square" rtlCol="0">
            <a:spAutoFit/>
          </a:bodyPr>
          <a:lstStyle/>
          <a:p>
            <a:r>
              <a:rPr lang="es-ES" dirty="0" err="1">
                <a:solidFill>
                  <a:schemeClr val="accent1">
                    <a:lumMod val="75000"/>
                  </a:schemeClr>
                </a:solidFill>
              </a:rPr>
              <a:t>vlist</a:t>
            </a:r>
            <a:endParaRPr lang="es-ES" dirty="0">
              <a:solidFill>
                <a:schemeClr val="accent1">
                  <a:lumMod val="75000"/>
                </a:schemeClr>
              </a:solidFill>
            </a:endParaRPr>
          </a:p>
        </p:txBody>
      </p:sp>
      <p:grpSp>
        <p:nvGrpSpPr>
          <p:cNvPr id="32" name="Agrupar 31"/>
          <p:cNvGrpSpPr/>
          <p:nvPr/>
        </p:nvGrpSpPr>
        <p:grpSpPr>
          <a:xfrm>
            <a:off x="5034056" y="1727496"/>
            <a:ext cx="283989" cy="200543"/>
            <a:chOff x="5320311" y="1105149"/>
            <a:chExt cx="236505" cy="150213"/>
          </a:xfrm>
        </p:grpSpPr>
        <p:cxnSp>
          <p:nvCxnSpPr>
            <p:cNvPr id="33" name="Conector recto 3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Conector recto 3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Conector recto 3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36" name="Agrupar 35"/>
          <p:cNvGrpSpPr/>
          <p:nvPr/>
        </p:nvGrpSpPr>
        <p:grpSpPr>
          <a:xfrm>
            <a:off x="5034056" y="2080438"/>
            <a:ext cx="283989" cy="200543"/>
            <a:chOff x="5320311" y="1105149"/>
            <a:chExt cx="236505" cy="150213"/>
          </a:xfrm>
        </p:grpSpPr>
        <p:cxnSp>
          <p:nvCxnSpPr>
            <p:cNvPr id="37" name="Conector recto 3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Conector recto 3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0" name="Agrupar 39"/>
          <p:cNvGrpSpPr/>
          <p:nvPr/>
        </p:nvGrpSpPr>
        <p:grpSpPr>
          <a:xfrm>
            <a:off x="5044461" y="2434901"/>
            <a:ext cx="283989" cy="200543"/>
            <a:chOff x="5320311" y="1105149"/>
            <a:chExt cx="236505" cy="150213"/>
          </a:xfrm>
        </p:grpSpPr>
        <p:cxnSp>
          <p:nvCxnSpPr>
            <p:cNvPr id="42" name="Conector recto 4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Conector recto 4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Conector recto 4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45" name="Agrupar 44"/>
          <p:cNvGrpSpPr/>
          <p:nvPr/>
        </p:nvGrpSpPr>
        <p:grpSpPr>
          <a:xfrm>
            <a:off x="5044461" y="2838350"/>
            <a:ext cx="283989" cy="200543"/>
            <a:chOff x="5320311" y="1105149"/>
            <a:chExt cx="236505" cy="150213"/>
          </a:xfrm>
        </p:grpSpPr>
        <p:cxnSp>
          <p:nvCxnSpPr>
            <p:cNvPr id="46" name="Conector recto 4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Conector recto 4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Conector recto 4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49" name="Conector recto de flecha 48"/>
          <p:cNvCxnSpPr/>
          <p:nvPr/>
        </p:nvCxnSpPr>
        <p:spPr>
          <a:xfrm>
            <a:off x="3045100" y="3663785"/>
            <a:ext cx="11832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50" name="Tabla 49"/>
          <p:cNvGraphicFramePr>
            <a:graphicFrameLocks noGrp="1"/>
          </p:cNvGraphicFramePr>
          <p:nvPr>
            <p:extLst>
              <p:ext uri="{D42A27DB-BD31-4B8C-83A1-F6EECF244321}">
                <p14:modId xmlns:p14="http://schemas.microsoft.com/office/powerpoint/2010/main" val="3727493742"/>
              </p:ext>
            </p:extLst>
          </p:nvPr>
        </p:nvGraphicFramePr>
        <p:xfrm>
          <a:off x="4336885" y="3633265"/>
          <a:ext cx="668278" cy="370840"/>
        </p:xfrm>
        <a:graphic>
          <a:graphicData uri="http://schemas.openxmlformats.org/drawingml/2006/table">
            <a:tbl>
              <a:tblPr firstRow="1" bandRow="1">
                <a:tableStyleId>{2D5ABB26-0587-4C30-8999-92F81FD0307C}</a:tableStyleId>
              </a:tblPr>
              <a:tblGrid>
                <a:gridCol w="668278">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1" name="Tabla 50"/>
          <p:cNvGraphicFramePr>
            <a:graphicFrameLocks noGrp="1"/>
          </p:cNvGraphicFramePr>
          <p:nvPr>
            <p:extLst>
              <p:ext uri="{D42A27DB-BD31-4B8C-83A1-F6EECF244321}">
                <p14:modId xmlns:p14="http://schemas.microsoft.com/office/powerpoint/2010/main" val="3475327206"/>
              </p:ext>
            </p:extLst>
          </p:nvPr>
        </p:nvGraphicFramePr>
        <p:xfrm>
          <a:off x="5365105" y="3574447"/>
          <a:ext cx="1820961" cy="429657"/>
        </p:xfrm>
        <a:graphic>
          <a:graphicData uri="http://schemas.openxmlformats.org/drawingml/2006/table">
            <a:tbl>
              <a:tblPr firstRow="1" bandRow="1">
                <a:tableStyleId>{2D5ABB26-0587-4C30-8999-92F81FD0307C}</a:tableStyleId>
              </a:tblPr>
              <a:tblGrid>
                <a:gridCol w="606987">
                  <a:extLst>
                    <a:ext uri="{9D8B030D-6E8A-4147-A177-3AD203B41FA5}">
                      <a16:colId xmlns:a16="http://schemas.microsoft.com/office/drawing/2014/main" val="20000"/>
                    </a:ext>
                  </a:extLst>
                </a:gridCol>
                <a:gridCol w="606987">
                  <a:extLst>
                    <a:ext uri="{9D8B030D-6E8A-4147-A177-3AD203B41FA5}">
                      <a16:colId xmlns:a16="http://schemas.microsoft.com/office/drawing/2014/main" val="20001"/>
                    </a:ext>
                  </a:extLst>
                </a:gridCol>
                <a:gridCol w="606987">
                  <a:extLst>
                    <a:ext uri="{9D8B030D-6E8A-4147-A177-3AD203B41FA5}">
                      <a16:colId xmlns:a16="http://schemas.microsoft.com/office/drawing/2014/main" val="20002"/>
                    </a:ext>
                  </a:extLst>
                </a:gridCol>
              </a:tblGrid>
              <a:tr h="429657">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2" name="CuadroTexto 51"/>
          <p:cNvSpPr txBox="1"/>
          <p:nvPr/>
        </p:nvSpPr>
        <p:spPr>
          <a:xfrm>
            <a:off x="4318922" y="3319034"/>
            <a:ext cx="766319" cy="369332"/>
          </a:xfrm>
          <a:prstGeom prst="rect">
            <a:avLst/>
          </a:prstGeom>
          <a:noFill/>
        </p:spPr>
        <p:txBody>
          <a:bodyPr wrap="square" rtlCol="0">
            <a:spAutoFit/>
          </a:bodyPr>
          <a:lstStyle/>
          <a:p>
            <a:r>
              <a:rPr lang="es-ES" dirty="0" err="1">
                <a:solidFill>
                  <a:schemeClr val="accent1">
                    <a:lumMod val="75000"/>
                  </a:schemeClr>
                </a:solidFill>
              </a:rPr>
              <a:t>name</a:t>
            </a:r>
            <a:endParaRPr lang="es-ES" dirty="0">
              <a:solidFill>
                <a:schemeClr val="accent1">
                  <a:lumMod val="75000"/>
                </a:schemeClr>
              </a:solidFill>
            </a:endParaRPr>
          </a:p>
        </p:txBody>
      </p:sp>
      <p:sp>
        <p:nvSpPr>
          <p:cNvPr id="53" name="CuadroTexto 52"/>
          <p:cNvSpPr txBox="1"/>
          <p:nvPr/>
        </p:nvSpPr>
        <p:spPr>
          <a:xfrm>
            <a:off x="5305601" y="3258101"/>
            <a:ext cx="766319" cy="369332"/>
          </a:xfrm>
          <a:prstGeom prst="rect">
            <a:avLst/>
          </a:prstGeom>
          <a:noFill/>
        </p:spPr>
        <p:txBody>
          <a:bodyPr wrap="square" rtlCol="0">
            <a:spAutoFit/>
          </a:bodyPr>
          <a:lstStyle/>
          <a:p>
            <a:r>
              <a:rPr lang="es-ES" dirty="0" err="1">
                <a:solidFill>
                  <a:schemeClr val="accent1">
                    <a:lumMod val="75000"/>
                  </a:schemeClr>
                </a:solidFill>
              </a:rPr>
              <a:t>adjlist</a:t>
            </a:r>
            <a:endParaRPr lang="es-ES" dirty="0">
              <a:solidFill>
                <a:schemeClr val="accent1">
                  <a:lumMod val="75000"/>
                </a:schemeClr>
              </a:solidFill>
            </a:endParaRPr>
          </a:p>
        </p:txBody>
      </p:sp>
      <p:grpSp>
        <p:nvGrpSpPr>
          <p:cNvPr id="54" name="Agrupar 53"/>
          <p:cNvGrpSpPr/>
          <p:nvPr/>
        </p:nvGrpSpPr>
        <p:grpSpPr>
          <a:xfrm>
            <a:off x="5542303" y="3903833"/>
            <a:ext cx="283989" cy="200543"/>
            <a:chOff x="5320311" y="1105149"/>
            <a:chExt cx="236505" cy="150213"/>
          </a:xfrm>
        </p:grpSpPr>
        <p:cxnSp>
          <p:nvCxnSpPr>
            <p:cNvPr id="55" name="Conector recto 54"/>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Conector recto 55"/>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Conector recto 5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58" name="Agrupar 57"/>
          <p:cNvGrpSpPr/>
          <p:nvPr/>
        </p:nvGrpSpPr>
        <p:grpSpPr>
          <a:xfrm>
            <a:off x="6210928" y="3916471"/>
            <a:ext cx="283989" cy="200543"/>
            <a:chOff x="5320311" y="1105149"/>
            <a:chExt cx="236505" cy="150213"/>
          </a:xfrm>
        </p:grpSpPr>
        <p:cxnSp>
          <p:nvCxnSpPr>
            <p:cNvPr id="59" name="Conector recto 5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Conector recto 5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Conector recto 6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2" name="Agrupar 61"/>
          <p:cNvGrpSpPr/>
          <p:nvPr/>
        </p:nvGrpSpPr>
        <p:grpSpPr>
          <a:xfrm>
            <a:off x="6839655" y="3929109"/>
            <a:ext cx="283989" cy="200543"/>
            <a:chOff x="5320311" y="1105149"/>
            <a:chExt cx="236505" cy="150213"/>
          </a:xfrm>
        </p:grpSpPr>
        <p:cxnSp>
          <p:nvCxnSpPr>
            <p:cNvPr id="63" name="Conector recto 6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Conector recto 6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Conector recto 6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5026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a 25"/>
          <p:cNvGraphicFramePr>
            <a:graphicFrameLocks noGrp="1"/>
          </p:cNvGraphicFramePr>
          <p:nvPr/>
        </p:nvGraphicFramePr>
        <p:xfrm>
          <a:off x="787946" y="370091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CuadroTexto 26"/>
          <p:cNvSpPr txBox="1"/>
          <p:nvPr/>
        </p:nvSpPr>
        <p:spPr>
          <a:xfrm>
            <a:off x="225522" y="3694187"/>
            <a:ext cx="600006" cy="1923604"/>
          </a:xfrm>
          <a:prstGeom prst="rect">
            <a:avLst/>
          </a:prstGeom>
          <a:noFill/>
        </p:spPr>
        <p:txBody>
          <a:bodyPr wrap="none" rtlCol="0">
            <a:spAutoFit/>
          </a:bodyPr>
          <a:lstStyle/>
          <a:p>
            <a:pPr algn="ctr" defTabSz="342900"/>
            <a:r>
              <a:rPr lang="es-ES" sz="1400" dirty="0">
                <a:solidFill>
                  <a:srgbClr val="7F7F7F"/>
                </a:solidFill>
                <a:latin typeface="Roboto Slab" pitchFamily="2" charset="0"/>
                <a:ea typeface="Roboto Slab" pitchFamily="2" charset="0"/>
              </a:rPr>
              <a:t>J [0]</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K [1]</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L [2]</a:t>
            </a:r>
          </a:p>
          <a:p>
            <a:pPr algn="ctr" defTabSz="342900"/>
            <a:endParaRPr lang="es-ES" sz="12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M [3]</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N [4</a:t>
            </a:r>
            <a:r>
              <a:rPr lang="es-ES" dirty="0">
                <a:solidFill>
                  <a:srgbClr val="7F7F7F"/>
                </a:solidFill>
              </a:rPr>
              <a:t>]</a:t>
            </a:r>
          </a:p>
        </p:txBody>
      </p:sp>
      <p:cxnSp>
        <p:nvCxnSpPr>
          <p:cNvPr id="28" name="Conector recto de flecha 27"/>
          <p:cNvCxnSpPr/>
          <p:nvPr/>
        </p:nvCxnSpPr>
        <p:spPr>
          <a:xfrm>
            <a:off x="1085730" y="387097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p:nvPr/>
        </p:nvCxnSpPr>
        <p:spPr>
          <a:xfrm>
            <a:off x="1101408" y="425857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1109536" y="463049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1101986" y="50180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1109536" y="53800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7" name="Tabla 36"/>
          <p:cNvGraphicFramePr>
            <a:graphicFrameLocks noGrp="1"/>
          </p:cNvGraphicFramePr>
          <p:nvPr/>
        </p:nvGraphicFramePr>
        <p:xfrm>
          <a:off x="1666405" y="3690495"/>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9" name="Tabla 38"/>
          <p:cNvGraphicFramePr>
            <a:graphicFrameLocks noGrp="1"/>
          </p:cNvGraphicFramePr>
          <p:nvPr/>
        </p:nvGraphicFramePr>
        <p:xfrm>
          <a:off x="1666992" y="409093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a:t>
                      </a:r>
                      <a:endParaRPr lang="es-ES" sz="1600" dirty="0"/>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1" name="Tabla 40"/>
          <p:cNvGraphicFramePr>
            <a:graphicFrameLocks noGrp="1"/>
          </p:cNvGraphicFramePr>
          <p:nvPr/>
        </p:nvGraphicFramePr>
        <p:xfrm>
          <a:off x="1666992" y="448404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5" name="Tabla 44"/>
          <p:cNvGraphicFramePr>
            <a:graphicFrameLocks noGrp="1"/>
          </p:cNvGraphicFramePr>
          <p:nvPr/>
        </p:nvGraphicFramePr>
        <p:xfrm>
          <a:off x="1666992" y="4871079"/>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46" name="Conector recto de flecha 45"/>
          <p:cNvCxnSpPr/>
          <p:nvPr/>
        </p:nvCxnSpPr>
        <p:spPr>
          <a:xfrm>
            <a:off x="2232084" y="503688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1" name="Agrupar 60"/>
          <p:cNvGrpSpPr/>
          <p:nvPr/>
        </p:nvGrpSpPr>
        <p:grpSpPr>
          <a:xfrm>
            <a:off x="2228974" y="3870980"/>
            <a:ext cx="283989" cy="100271"/>
            <a:chOff x="5320311" y="1105149"/>
            <a:chExt cx="236505" cy="150213"/>
          </a:xfrm>
        </p:grpSpPr>
        <p:cxnSp>
          <p:nvCxnSpPr>
            <p:cNvPr id="62" name="Conector recto 6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Conector recto 6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5" name="Agrupar 64"/>
          <p:cNvGrpSpPr/>
          <p:nvPr/>
        </p:nvGrpSpPr>
        <p:grpSpPr>
          <a:xfrm>
            <a:off x="2228974" y="4262180"/>
            <a:ext cx="283989" cy="100271"/>
            <a:chOff x="5320311" y="1105149"/>
            <a:chExt cx="236505" cy="150213"/>
          </a:xfrm>
        </p:grpSpPr>
        <p:cxnSp>
          <p:nvCxnSpPr>
            <p:cNvPr id="66" name="Conector recto 6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Conector recto 6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Conector recto 6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9" name="Agrupar 68"/>
          <p:cNvGrpSpPr/>
          <p:nvPr/>
        </p:nvGrpSpPr>
        <p:grpSpPr>
          <a:xfrm>
            <a:off x="2239379" y="4640207"/>
            <a:ext cx="283989" cy="100271"/>
            <a:chOff x="5320311" y="1105149"/>
            <a:chExt cx="236505" cy="150213"/>
          </a:xfrm>
        </p:grpSpPr>
        <p:cxnSp>
          <p:nvCxnSpPr>
            <p:cNvPr id="70" name="Conector recto 6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Conector recto 7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3" name="Agrupar 72"/>
          <p:cNvGrpSpPr/>
          <p:nvPr/>
        </p:nvGrpSpPr>
        <p:grpSpPr>
          <a:xfrm>
            <a:off x="3354616" y="5110596"/>
            <a:ext cx="283989" cy="100271"/>
            <a:chOff x="5320311" y="1105149"/>
            <a:chExt cx="236505" cy="150213"/>
          </a:xfrm>
        </p:grpSpPr>
        <p:cxnSp>
          <p:nvCxnSpPr>
            <p:cNvPr id="74" name="Conector recto 7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Conector recto 7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7" name="Agrupar 76"/>
          <p:cNvGrpSpPr/>
          <p:nvPr/>
        </p:nvGrpSpPr>
        <p:grpSpPr>
          <a:xfrm>
            <a:off x="2239379" y="5454842"/>
            <a:ext cx="283989" cy="100271"/>
            <a:chOff x="5320311" y="1105149"/>
            <a:chExt cx="236505" cy="150213"/>
          </a:xfrm>
        </p:grpSpPr>
        <p:cxnSp>
          <p:nvCxnSpPr>
            <p:cNvPr id="78" name="Conector recto 7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Conector recto 7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Conector recto 7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81" name="Tabla 80"/>
          <p:cNvGraphicFramePr>
            <a:graphicFrameLocks noGrp="1"/>
          </p:cNvGraphicFramePr>
          <p:nvPr/>
        </p:nvGraphicFramePr>
        <p:xfrm>
          <a:off x="2790822" y="4910928"/>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2" name="Tabla 81"/>
          <p:cNvGraphicFramePr>
            <a:graphicFrameLocks noGrp="1"/>
          </p:cNvGraphicFramePr>
          <p:nvPr/>
        </p:nvGraphicFramePr>
        <p:xfrm>
          <a:off x="1672632" y="5282511"/>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4" name="Tabla 53"/>
          <p:cNvGraphicFramePr>
            <a:graphicFrameLocks noGrp="1"/>
          </p:cNvGraphicFramePr>
          <p:nvPr/>
        </p:nvGraphicFramePr>
        <p:xfrm>
          <a:off x="5177627" y="3719659"/>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5" name="CuadroTexto 54"/>
          <p:cNvSpPr txBox="1"/>
          <p:nvPr/>
        </p:nvSpPr>
        <p:spPr>
          <a:xfrm>
            <a:off x="4615203" y="3712934"/>
            <a:ext cx="600006" cy="1923604"/>
          </a:xfrm>
          <a:prstGeom prst="rect">
            <a:avLst/>
          </a:prstGeom>
          <a:noFill/>
        </p:spPr>
        <p:txBody>
          <a:bodyPr wrap="none" rtlCol="0">
            <a:spAutoFit/>
          </a:bodyPr>
          <a:lstStyle/>
          <a:p>
            <a:pPr algn="ctr" defTabSz="342900"/>
            <a:r>
              <a:rPr lang="es-ES" sz="1400" dirty="0">
                <a:solidFill>
                  <a:srgbClr val="7F7F7F"/>
                </a:solidFill>
                <a:latin typeface="Roboto Slab" pitchFamily="2" charset="0"/>
                <a:ea typeface="Roboto Slab" pitchFamily="2" charset="0"/>
              </a:rPr>
              <a:t>J [0]</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K [1]</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L [2]</a:t>
            </a:r>
          </a:p>
          <a:p>
            <a:pPr algn="ctr" defTabSz="342900"/>
            <a:endParaRPr lang="es-ES" sz="12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M [3]</a:t>
            </a:r>
          </a:p>
          <a:p>
            <a:pPr algn="ctr" defTabSz="342900"/>
            <a:endParaRPr lang="es-ES" sz="1100" dirty="0">
              <a:solidFill>
                <a:srgbClr val="7F7F7F"/>
              </a:solidFill>
              <a:latin typeface="Roboto Slab" pitchFamily="2" charset="0"/>
              <a:ea typeface="Roboto Slab" pitchFamily="2" charset="0"/>
            </a:endParaRPr>
          </a:p>
          <a:p>
            <a:pPr algn="ctr" defTabSz="342900"/>
            <a:r>
              <a:rPr lang="es-ES" sz="1400" dirty="0">
                <a:solidFill>
                  <a:srgbClr val="7F7F7F"/>
                </a:solidFill>
                <a:latin typeface="Roboto Slab" pitchFamily="2" charset="0"/>
                <a:ea typeface="Roboto Slab" pitchFamily="2" charset="0"/>
              </a:rPr>
              <a:t>N [4</a:t>
            </a:r>
            <a:r>
              <a:rPr lang="es-ES" dirty="0">
                <a:solidFill>
                  <a:srgbClr val="7F7F7F"/>
                </a:solidFill>
              </a:rPr>
              <a:t>]</a:t>
            </a:r>
          </a:p>
        </p:txBody>
      </p:sp>
      <p:cxnSp>
        <p:nvCxnSpPr>
          <p:cNvPr id="56" name="Conector recto de flecha 55"/>
          <p:cNvCxnSpPr/>
          <p:nvPr/>
        </p:nvCxnSpPr>
        <p:spPr>
          <a:xfrm>
            <a:off x="5475411" y="388972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Conector recto de flecha 56"/>
          <p:cNvCxnSpPr/>
          <p:nvPr/>
        </p:nvCxnSpPr>
        <p:spPr>
          <a:xfrm>
            <a:off x="5491089" y="427732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Conector recto de flecha 57"/>
          <p:cNvCxnSpPr/>
          <p:nvPr/>
        </p:nvCxnSpPr>
        <p:spPr>
          <a:xfrm>
            <a:off x="5499217" y="4649243"/>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Conector recto de flecha 58"/>
          <p:cNvCxnSpPr/>
          <p:nvPr/>
        </p:nvCxnSpPr>
        <p:spPr>
          <a:xfrm>
            <a:off x="5491667" y="5036841"/>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Conector recto de flecha 59"/>
          <p:cNvCxnSpPr/>
          <p:nvPr/>
        </p:nvCxnSpPr>
        <p:spPr>
          <a:xfrm>
            <a:off x="5499217" y="5431638"/>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83" name="Tabla 82"/>
          <p:cNvGraphicFramePr>
            <a:graphicFrameLocks noGrp="1"/>
          </p:cNvGraphicFramePr>
          <p:nvPr/>
        </p:nvGraphicFramePr>
        <p:xfrm>
          <a:off x="6056086" y="3709242"/>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(J,K,2)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87" name="Conector recto de flecha 86"/>
          <p:cNvCxnSpPr/>
          <p:nvPr/>
        </p:nvCxnSpPr>
        <p:spPr>
          <a:xfrm>
            <a:off x="6796932" y="5055636"/>
            <a:ext cx="291284"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Agrupar 87"/>
          <p:cNvGrpSpPr/>
          <p:nvPr/>
        </p:nvGrpSpPr>
        <p:grpSpPr>
          <a:xfrm>
            <a:off x="6793823" y="3889727"/>
            <a:ext cx="283989" cy="100271"/>
            <a:chOff x="5320311" y="1105149"/>
            <a:chExt cx="236505" cy="150213"/>
          </a:xfrm>
        </p:grpSpPr>
        <p:cxnSp>
          <p:nvCxnSpPr>
            <p:cNvPr id="89" name="Conector recto 8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Conector recto 8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1" name="Conector recto 9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2" name="Agrupar 91"/>
          <p:cNvGrpSpPr/>
          <p:nvPr/>
        </p:nvGrpSpPr>
        <p:grpSpPr>
          <a:xfrm>
            <a:off x="6793823" y="4280927"/>
            <a:ext cx="283989" cy="100271"/>
            <a:chOff x="5320311" y="1105149"/>
            <a:chExt cx="236505" cy="150213"/>
          </a:xfrm>
        </p:grpSpPr>
        <p:cxnSp>
          <p:nvCxnSpPr>
            <p:cNvPr id="93" name="Conector recto 9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Conector recto 9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Conector recto 9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6" name="Agrupar 95"/>
          <p:cNvGrpSpPr/>
          <p:nvPr/>
        </p:nvGrpSpPr>
        <p:grpSpPr>
          <a:xfrm>
            <a:off x="6804228" y="4658954"/>
            <a:ext cx="283989" cy="100271"/>
            <a:chOff x="5320311" y="1105149"/>
            <a:chExt cx="236505" cy="150213"/>
          </a:xfrm>
        </p:grpSpPr>
        <p:cxnSp>
          <p:nvCxnSpPr>
            <p:cNvPr id="97" name="Conector recto 9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Conector recto 9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Conector recto 9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0" name="Agrupar 99"/>
          <p:cNvGrpSpPr/>
          <p:nvPr/>
        </p:nvGrpSpPr>
        <p:grpSpPr>
          <a:xfrm>
            <a:off x="7809985" y="5129343"/>
            <a:ext cx="283989" cy="100271"/>
            <a:chOff x="5320311" y="1105149"/>
            <a:chExt cx="236505" cy="150213"/>
          </a:xfrm>
        </p:grpSpPr>
        <p:cxnSp>
          <p:nvCxnSpPr>
            <p:cNvPr id="101" name="Conector recto 10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Conector recto 10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Conector recto 10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4" name="Agrupar 103"/>
          <p:cNvGrpSpPr/>
          <p:nvPr/>
        </p:nvGrpSpPr>
        <p:grpSpPr>
          <a:xfrm>
            <a:off x="6804228" y="5473589"/>
            <a:ext cx="283989" cy="100271"/>
            <a:chOff x="5320311" y="1105149"/>
            <a:chExt cx="236505" cy="150213"/>
          </a:xfrm>
        </p:grpSpPr>
        <p:cxnSp>
          <p:nvCxnSpPr>
            <p:cNvPr id="105" name="Conector recto 104"/>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Conector recto 105"/>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Conector recto 10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110" name="Tabla 109"/>
          <p:cNvGraphicFramePr>
            <a:graphicFrameLocks noGrp="1"/>
          </p:cNvGraphicFramePr>
          <p:nvPr/>
        </p:nvGraphicFramePr>
        <p:xfrm>
          <a:off x="6066491" y="4109684"/>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(K,M,6)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1" name="Tabla 110"/>
          <p:cNvGraphicFramePr>
            <a:graphicFrameLocks noGrp="1"/>
          </p:cNvGraphicFramePr>
          <p:nvPr/>
        </p:nvGraphicFramePr>
        <p:xfrm>
          <a:off x="6056086" y="4510191"/>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(L,J,10)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2" name="Tabla 111"/>
          <p:cNvGraphicFramePr>
            <a:graphicFrameLocks noGrp="1"/>
          </p:cNvGraphicFramePr>
          <p:nvPr/>
        </p:nvGraphicFramePr>
        <p:xfrm>
          <a:off x="6040417" y="4908172"/>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(M,L,8)</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3" name="Tabla 112"/>
          <p:cNvGraphicFramePr>
            <a:graphicFrameLocks noGrp="1"/>
          </p:cNvGraphicFramePr>
          <p:nvPr/>
        </p:nvGraphicFramePr>
        <p:xfrm>
          <a:off x="7077811" y="4912679"/>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(M,N,4)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4" name="Tabla 113"/>
          <p:cNvGraphicFramePr>
            <a:graphicFrameLocks noGrp="1"/>
          </p:cNvGraphicFramePr>
          <p:nvPr/>
        </p:nvGraphicFramePr>
        <p:xfrm>
          <a:off x="6056086" y="5305949"/>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(N,K,1)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8" name="CuadroTexto 107"/>
          <p:cNvSpPr txBox="1"/>
          <p:nvPr/>
        </p:nvSpPr>
        <p:spPr>
          <a:xfrm>
            <a:off x="4753811" y="1859389"/>
            <a:ext cx="4100832" cy="830997"/>
          </a:xfrm>
          <a:prstGeom prst="rect">
            <a:avLst/>
          </a:prstGeom>
          <a:solidFill>
            <a:schemeClr val="accent5"/>
          </a:solidFill>
        </p:spPr>
        <p:txBody>
          <a:bodyPr wrap="square" rtlCol="0">
            <a:spAutoFit/>
          </a:bodyPr>
          <a:lstStyle/>
          <a:p>
            <a:pPr algn="ctr"/>
            <a:r>
              <a:rPr lang="en-GB" sz="1600" dirty="0">
                <a:latin typeface="Roboto Slab" pitchFamily="2" charset="0"/>
                <a:ea typeface="Roboto Slab" pitchFamily="2" charset="0"/>
              </a:rPr>
              <a:t>Space complexity: </a:t>
            </a:r>
            <a:r>
              <a:rPr lang="en-GB" sz="1600" dirty="0" err="1">
                <a:latin typeface="Roboto Slab" pitchFamily="2" charset="0"/>
                <a:ea typeface="Roboto Slab" pitchFamily="2" charset="0"/>
              </a:rPr>
              <a:t>Θ</a:t>
            </a:r>
            <a:r>
              <a:rPr lang="en-GB" sz="1600" dirty="0">
                <a:latin typeface="Roboto Slab" pitchFamily="2" charset="0"/>
                <a:ea typeface="Roboto Slab" pitchFamily="2" charset="0"/>
              </a:rPr>
              <a:t>(V+E)  </a:t>
            </a:r>
          </a:p>
          <a:p>
            <a:pPr algn="ctr"/>
            <a:r>
              <a:rPr lang="en-GB" sz="1600" dirty="0">
                <a:latin typeface="Roboto Slab" pitchFamily="2" charset="0"/>
                <a:ea typeface="Roboto Slab" pitchFamily="2" charset="0"/>
              </a:rPr>
              <a:t>(V: number of vertices; E: number of edges)</a:t>
            </a:r>
          </a:p>
        </p:txBody>
      </p:sp>
      <p:sp>
        <p:nvSpPr>
          <p:cNvPr id="109" name="Elipse 108"/>
          <p:cNvSpPr/>
          <p:nvPr/>
        </p:nvSpPr>
        <p:spPr>
          <a:xfrm>
            <a:off x="2544617" y="274718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115" name="Elipse 114"/>
          <p:cNvSpPr/>
          <p:nvPr/>
        </p:nvSpPr>
        <p:spPr>
          <a:xfrm>
            <a:off x="2555565" y="155289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116" name="Elipse 115"/>
          <p:cNvSpPr/>
          <p:nvPr/>
        </p:nvSpPr>
        <p:spPr>
          <a:xfrm>
            <a:off x="546675" y="274718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117" name="Elipse 116"/>
          <p:cNvSpPr/>
          <p:nvPr/>
        </p:nvSpPr>
        <p:spPr>
          <a:xfrm>
            <a:off x="546675" y="155289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8" name="Elipse 117"/>
          <p:cNvSpPr/>
          <p:nvPr/>
        </p:nvSpPr>
        <p:spPr>
          <a:xfrm>
            <a:off x="4097359" y="208254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19" name="Conector recto de flecha 118"/>
          <p:cNvCxnSpPr>
            <a:stCxn id="117" idx="6"/>
            <a:endCxn id="115" idx="2"/>
          </p:cNvCxnSpPr>
          <p:nvPr/>
        </p:nvCxnSpPr>
        <p:spPr>
          <a:xfrm>
            <a:off x="1039318" y="179924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ector recto de flecha 119"/>
          <p:cNvCxnSpPr>
            <a:stCxn id="115" idx="4"/>
            <a:endCxn id="109" idx="0"/>
          </p:cNvCxnSpPr>
          <p:nvPr/>
        </p:nvCxnSpPr>
        <p:spPr>
          <a:xfrm flipH="1">
            <a:off x="2790938" y="2045588"/>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1" name="Conector recto de flecha 120"/>
          <p:cNvCxnSpPr>
            <a:stCxn id="109" idx="2"/>
            <a:endCxn id="116" idx="6"/>
          </p:cNvCxnSpPr>
          <p:nvPr/>
        </p:nvCxnSpPr>
        <p:spPr>
          <a:xfrm flipH="1">
            <a:off x="1039318" y="299353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Conector recto de flecha 121"/>
          <p:cNvCxnSpPr>
            <a:stCxn id="116" idx="0"/>
            <a:endCxn id="117" idx="4"/>
          </p:cNvCxnSpPr>
          <p:nvPr/>
        </p:nvCxnSpPr>
        <p:spPr>
          <a:xfrm flipV="1">
            <a:off x="792996" y="2045588"/>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Conector recto de flecha 122"/>
          <p:cNvCxnSpPr>
            <a:stCxn id="118" idx="2"/>
            <a:endCxn id="115" idx="6"/>
          </p:cNvCxnSpPr>
          <p:nvPr/>
        </p:nvCxnSpPr>
        <p:spPr>
          <a:xfrm flipH="1" flipV="1">
            <a:off x="3048208" y="179924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Conector recto de flecha 123"/>
          <p:cNvCxnSpPr>
            <a:stCxn id="109" idx="6"/>
            <a:endCxn id="118" idx="3"/>
          </p:cNvCxnSpPr>
          <p:nvPr/>
        </p:nvCxnSpPr>
        <p:spPr>
          <a:xfrm flipV="1">
            <a:off x="3037260" y="250308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5" name="CuadroTexto 124"/>
          <p:cNvSpPr txBox="1"/>
          <p:nvPr/>
        </p:nvSpPr>
        <p:spPr>
          <a:xfrm>
            <a:off x="1435509" y="142990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26" name="CuadroTexto 125"/>
          <p:cNvSpPr txBox="1"/>
          <p:nvPr/>
        </p:nvSpPr>
        <p:spPr>
          <a:xfrm>
            <a:off x="241135" y="2246470"/>
            <a:ext cx="540534"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127" name="CuadroTexto 126"/>
          <p:cNvSpPr txBox="1"/>
          <p:nvPr/>
        </p:nvSpPr>
        <p:spPr>
          <a:xfrm>
            <a:off x="1560933" y="263057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128" name="CuadroTexto 127"/>
          <p:cNvSpPr txBox="1"/>
          <p:nvPr/>
        </p:nvSpPr>
        <p:spPr>
          <a:xfrm>
            <a:off x="2788592" y="216054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129" name="CuadroTexto 128"/>
          <p:cNvSpPr txBox="1"/>
          <p:nvPr/>
        </p:nvSpPr>
        <p:spPr>
          <a:xfrm>
            <a:off x="3392886" y="266409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130" name="CuadroTexto 129"/>
          <p:cNvSpPr txBox="1"/>
          <p:nvPr/>
        </p:nvSpPr>
        <p:spPr>
          <a:xfrm>
            <a:off x="3395877" y="1681516"/>
            <a:ext cx="32733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131" name="Rectángulo 130"/>
          <p:cNvSpPr/>
          <p:nvPr/>
        </p:nvSpPr>
        <p:spPr>
          <a:xfrm>
            <a:off x="194100" y="857250"/>
            <a:ext cx="4122202" cy="523220"/>
          </a:xfrm>
          <a:prstGeom prst="rect">
            <a:avLst/>
          </a:prstGeom>
        </p:spPr>
        <p:txBody>
          <a:bodyPr wrap="square">
            <a:spAutoFit/>
          </a:bodyPr>
          <a:lstStyle/>
          <a:p>
            <a:pPr algn="ctr"/>
            <a:r>
              <a:rPr lang="en-GB" sz="2800" dirty="0">
                <a:latin typeface="Roboto Slab" pitchFamily="2" charset="0"/>
                <a:ea typeface="Roboto Slab" pitchFamily="2" charset="0"/>
              </a:rPr>
              <a:t>ADJACENCY LIST</a:t>
            </a:r>
          </a:p>
        </p:txBody>
      </p:sp>
    </p:spTree>
    <p:extLst>
      <p:ext uri="{BB962C8B-B14F-4D97-AF65-F5344CB8AC3E}">
        <p14:creationId xmlns:p14="http://schemas.microsoft.com/office/powerpoint/2010/main" val="404132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81072" y="4182535"/>
            <a:ext cx="6159058" cy="1661993"/>
          </a:xfrm>
          <a:prstGeom prst="rect">
            <a:avLst/>
          </a:prstGeom>
          <a:noFill/>
          <a:ln>
            <a:solidFill>
              <a:srgbClr val="5BBDBE"/>
            </a:solidFill>
            <a:prstDash val="dash"/>
          </a:ln>
        </p:spPr>
        <p:txBody>
          <a:bodyPr wrap="none" rtlCol="0">
            <a:spAutoFit/>
          </a:bodyPr>
          <a:lstStyle/>
          <a:p>
            <a:r>
              <a:rPr lang="es-ES" sz="1600" dirty="0" err="1">
                <a:solidFill>
                  <a:srgbClr val="3C8C93"/>
                </a:solidFill>
                <a:latin typeface="Consolas"/>
                <a:cs typeface="Consolas"/>
              </a:rPr>
              <a:t>vertices</a:t>
            </a:r>
            <a:r>
              <a:rPr lang="es-ES" sz="1600" dirty="0">
                <a:solidFill>
                  <a:srgbClr val="3C8C93"/>
                </a:solidFill>
                <a:latin typeface="Consolas"/>
                <a:cs typeface="Consolas"/>
              </a:rPr>
              <a:t>(G)</a:t>
            </a:r>
            <a:r>
              <a:rPr lang="es-ES"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of G</a:t>
            </a:r>
          </a:p>
          <a:p>
            <a:r>
              <a:rPr lang="es-ES" sz="1600" dirty="0" err="1">
                <a:solidFill>
                  <a:srgbClr val="3C8C93"/>
                </a:solidFill>
                <a:latin typeface="Consolas"/>
                <a:cs typeface="Consolas"/>
              </a:rPr>
              <a:t>from</a:t>
            </a:r>
            <a:r>
              <a:rPr lang="es-ES" sz="1600" dirty="0">
                <a:solidFill>
                  <a:srgbClr val="3C8C93"/>
                </a:solidFill>
                <a:latin typeface="Consolas"/>
                <a:cs typeface="Consolas"/>
              </a:rPr>
              <a:t>(e)	</a:t>
            </a:r>
            <a:r>
              <a:rPr lang="es-ES" sz="1400" dirty="0"/>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source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a:p>
            <a:r>
              <a:rPr lang="es-ES" sz="1600" dirty="0" err="1">
                <a:solidFill>
                  <a:srgbClr val="3C8C93"/>
                </a:solidFill>
                <a:latin typeface="Consolas"/>
                <a:cs typeface="Consolas"/>
              </a:rPr>
              <a:t>to</a:t>
            </a:r>
            <a:r>
              <a:rPr lang="es-ES" sz="1600" dirty="0">
                <a:solidFill>
                  <a:srgbClr val="3C8C93"/>
                </a:solidFill>
                <a:latin typeface="Consolas"/>
                <a:cs typeface="Consolas"/>
              </a:rPr>
              <a:t>(e)</a:t>
            </a:r>
            <a:r>
              <a:rPr lang="es-ES" sz="1400"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destination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a:p>
            <a:r>
              <a:rPr lang="es-ES" sz="1600" dirty="0" err="1">
                <a:solidFill>
                  <a:srgbClr val="3C8C93"/>
                </a:solidFill>
                <a:latin typeface="Consolas"/>
                <a:cs typeface="Consolas"/>
              </a:rPr>
              <a:t>neighbours</a:t>
            </a:r>
            <a:r>
              <a:rPr lang="es-ES" sz="1600" dirty="0">
                <a:solidFill>
                  <a:srgbClr val="3C8C93"/>
                </a:solidFill>
                <a:latin typeface="Consolas"/>
                <a:cs typeface="Consolas"/>
              </a:rPr>
              <a:t>(v)</a:t>
            </a:r>
            <a:r>
              <a:rPr lang="es-ES" sz="1400" dirty="0"/>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nodes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directly</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connected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v</a:t>
            </a:r>
          </a:p>
          <a:p>
            <a:r>
              <a:rPr lang="es-ES" sz="1600" dirty="0" err="1">
                <a:solidFill>
                  <a:srgbClr val="3C8C93"/>
                </a:solidFill>
                <a:latin typeface="Consolas"/>
                <a:cs typeface="Consolas"/>
              </a:rPr>
              <a:t>edges</a:t>
            </a:r>
            <a:r>
              <a:rPr lang="es-ES" sz="1600" dirty="0">
                <a:solidFill>
                  <a:srgbClr val="3C8C93"/>
                </a:solidFill>
                <a:latin typeface="Consolas"/>
                <a:cs typeface="Consolas"/>
              </a:rPr>
              <a:t>(G)</a:t>
            </a:r>
            <a:r>
              <a:rPr lang="es-ES" dirty="0">
                <a:solidFill>
                  <a:srgbClr val="00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of G </a:t>
            </a:r>
          </a:p>
          <a:p>
            <a:r>
              <a:rPr lang="es-ES" sz="1600" dirty="0" err="1">
                <a:solidFill>
                  <a:srgbClr val="3C8C93"/>
                </a:solidFill>
                <a:latin typeface="Consolas"/>
                <a:cs typeface="Consolas"/>
              </a:rPr>
              <a:t>weight</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weight</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p:txBody>
      </p:sp>
      <p:sp>
        <p:nvSpPr>
          <p:cNvPr id="8" name="CuadroTexto 7"/>
          <p:cNvSpPr txBox="1"/>
          <p:nvPr/>
        </p:nvSpPr>
        <p:spPr>
          <a:xfrm>
            <a:off x="81072" y="3812921"/>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QUERY</a:t>
            </a:r>
          </a:p>
        </p:txBody>
      </p:sp>
      <p:sp>
        <p:nvSpPr>
          <p:cNvPr id="11" name="CuadroTexto 10"/>
          <p:cNvSpPr txBox="1"/>
          <p:nvPr/>
        </p:nvSpPr>
        <p:spPr>
          <a:xfrm>
            <a:off x="78151" y="2538624"/>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MODIFICATION</a:t>
            </a:r>
          </a:p>
        </p:txBody>
      </p:sp>
      <p:sp>
        <p:nvSpPr>
          <p:cNvPr id="12" name="CuadroTexto 11"/>
          <p:cNvSpPr txBox="1"/>
          <p:nvPr/>
        </p:nvSpPr>
        <p:spPr>
          <a:xfrm>
            <a:off x="78152" y="2938735"/>
            <a:ext cx="4971233" cy="615553"/>
          </a:xfrm>
          <a:prstGeom prst="rect">
            <a:avLst/>
          </a:prstGeom>
          <a:noFill/>
        </p:spPr>
        <p:txBody>
          <a:bodyPr wrap="none" rtlCol="0">
            <a:spAutoFit/>
          </a:bodyPr>
          <a:lstStyle/>
          <a:p>
            <a:r>
              <a:rPr lang="es-ES" sz="1600" dirty="0" err="1">
                <a:solidFill>
                  <a:srgbClr val="3C8C93"/>
                </a:solidFill>
                <a:latin typeface="Consolas"/>
                <a:cs typeface="Consolas"/>
              </a:rPr>
              <a:t>removeVertex</a:t>
            </a:r>
            <a:r>
              <a:rPr lang="es-ES" sz="1600" dirty="0">
                <a:solidFill>
                  <a:srgbClr val="3C8C93"/>
                </a:solidFill>
                <a:latin typeface="Consolas"/>
                <a:cs typeface="Consolas"/>
              </a:rPr>
              <a:t>(v)</a:t>
            </a:r>
            <a:r>
              <a:rPr lang="es-ES" sz="1600" dirty="0"/>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rgbClr val="3C8C93"/>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removeEdge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p>
        </p:txBody>
      </p:sp>
      <p:sp>
        <p:nvSpPr>
          <p:cNvPr id="13" name="CuadroTexto 12"/>
          <p:cNvSpPr txBox="1"/>
          <p:nvPr/>
        </p:nvSpPr>
        <p:spPr>
          <a:xfrm>
            <a:off x="64640" y="965322"/>
            <a:ext cx="4161585"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CONSTRUCTION</a:t>
            </a:r>
          </a:p>
        </p:txBody>
      </p:sp>
      <p:sp>
        <p:nvSpPr>
          <p:cNvPr id="14" name="CuadroTexto 13"/>
          <p:cNvSpPr txBox="1"/>
          <p:nvPr/>
        </p:nvSpPr>
        <p:spPr>
          <a:xfrm>
            <a:off x="81072" y="1369709"/>
            <a:ext cx="7866256" cy="923330"/>
          </a:xfrm>
          <a:prstGeom prst="rect">
            <a:avLst/>
          </a:prstGeom>
          <a:noFill/>
        </p:spPr>
        <p:txBody>
          <a:bodyPr wrap="none" rtlCol="0">
            <a:spAutoFit/>
          </a:bodyPr>
          <a:lstStyle/>
          <a:p>
            <a:r>
              <a:rPr lang="es-ES" sz="1600" dirty="0" err="1">
                <a:solidFill>
                  <a:srgbClr val="3C8C93"/>
                </a:solidFill>
                <a:latin typeface="Consolas"/>
                <a:cs typeface="Consolas"/>
              </a:rPr>
              <a:t>Graph</a:t>
            </a:r>
            <a:r>
              <a:rPr lang="es-ES" sz="1600" dirty="0">
                <a:solidFill>
                  <a:srgbClr val="3C8C93"/>
                </a:solidFill>
                <a:latin typeface="Consolas"/>
                <a:cs typeface="Consolas"/>
              </a:rPr>
              <a:t>(V,E) </a:t>
            </a:r>
            <a:r>
              <a:rPr lang="es-ES" dirty="0">
                <a:solidFill>
                  <a:srgbClr val="FF0000"/>
                </a:solidFill>
              </a:rPr>
              <a:t>	</a:t>
            </a:r>
            <a:r>
              <a:rPr lang="es-ES" sz="1400" dirty="0" err="1">
                <a:latin typeface="Roboto Slab" pitchFamily="2" charset="0"/>
                <a:ea typeface="Roboto Slab" pitchFamily="2" charset="0"/>
              </a:rPr>
              <a:t>make</a:t>
            </a:r>
            <a:r>
              <a:rPr lang="es-ES" sz="1400" dirty="0">
                <a:latin typeface="Roboto Slab" pitchFamily="2" charset="0"/>
                <a:ea typeface="Roboto Slab" pitchFamily="2" charset="0"/>
              </a:rPr>
              <a:t> a new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with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given</a:t>
            </a:r>
            <a:r>
              <a:rPr lang="es-ES" sz="1400" dirty="0">
                <a:latin typeface="Roboto Slab" pitchFamily="2" charset="0"/>
                <a:ea typeface="Roboto Slab" pitchFamily="2" charset="0"/>
              </a:rPr>
              <a:t> set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and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collections</a:t>
            </a:r>
            <a:r>
              <a:rPr lang="es-ES" sz="1400" dirty="0">
                <a:latin typeface="Roboto Slab" pitchFamily="2" charset="0"/>
                <a:ea typeface="Roboto Slab" pitchFamily="2" charset="0"/>
              </a:rPr>
              <a:t> (constructor)</a:t>
            </a:r>
          </a:p>
          <a:p>
            <a:r>
              <a:rPr lang="es-ES" sz="1600" dirty="0" err="1">
                <a:solidFill>
                  <a:srgbClr val="3C8C93"/>
                </a:solidFill>
                <a:latin typeface="Consolas"/>
                <a:cs typeface="Consolas"/>
              </a:rPr>
              <a:t>addVertex</a:t>
            </a:r>
            <a:r>
              <a:rPr lang="es-ES" sz="1600" dirty="0">
                <a:solidFill>
                  <a:srgbClr val="3C8C93"/>
                </a:solidFill>
                <a:latin typeface="Consolas"/>
                <a:cs typeface="Consolas"/>
              </a:rPr>
              <a:t>(v) </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chemeClr val="accent1">
                    <a:lumMod val="50000"/>
                  </a:schemeClr>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addEdge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p:txBody>
      </p:sp>
      <p:sp>
        <p:nvSpPr>
          <p:cNvPr id="3" name="TextBox 2">
            <a:extLst>
              <a:ext uri="{FF2B5EF4-FFF2-40B4-BE49-F238E27FC236}">
                <a16:creationId xmlns:a16="http://schemas.microsoft.com/office/drawing/2014/main" id="{B8F65C72-834C-D34E-BE08-763F99798C79}"/>
              </a:ext>
            </a:extLst>
          </p:cNvPr>
          <p:cNvSpPr txBox="1"/>
          <p:nvPr/>
        </p:nvSpPr>
        <p:spPr>
          <a:xfrm>
            <a:off x="6569510" y="4721143"/>
            <a:ext cx="2574491" cy="584775"/>
          </a:xfrm>
          <a:prstGeom prst="rect">
            <a:avLst/>
          </a:prstGeom>
          <a:noFill/>
        </p:spPr>
        <p:txBody>
          <a:bodyPr wrap="square" rtlCol="0">
            <a:spAutoFit/>
          </a:bodyPr>
          <a:lstStyle/>
          <a:p>
            <a:r>
              <a:rPr lang="en-US" sz="1600" dirty="0"/>
              <a:t>Querying information about  the graph  </a:t>
            </a:r>
          </a:p>
        </p:txBody>
      </p:sp>
    </p:spTree>
    <p:extLst>
      <p:ext uri="{BB962C8B-B14F-4D97-AF65-F5344CB8AC3E}">
        <p14:creationId xmlns:p14="http://schemas.microsoft.com/office/powerpoint/2010/main" val="29337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4">
            <a:extLst>
              <a:ext uri="{FF2B5EF4-FFF2-40B4-BE49-F238E27FC236}">
                <a16:creationId xmlns:a16="http://schemas.microsoft.com/office/drawing/2014/main" id="{A4C051A5-EF7F-3D47-8BBC-57350AD1DEE5}"/>
              </a:ext>
            </a:extLst>
          </p:cNvPr>
          <p:cNvGrpSpPr>
            <a:grpSpLocks/>
          </p:cNvGrpSpPr>
          <p:nvPr/>
        </p:nvGrpSpPr>
        <p:grpSpPr bwMode="auto">
          <a:xfrm>
            <a:off x="1407843" y="1877166"/>
            <a:ext cx="2723395" cy="2022512"/>
            <a:chOff x="384" y="2544"/>
            <a:chExt cx="2160" cy="1705"/>
          </a:xfrm>
        </p:grpSpPr>
        <p:sp>
          <p:nvSpPr>
            <p:cNvPr id="6" name="Oval 4">
              <a:extLst>
                <a:ext uri="{FF2B5EF4-FFF2-40B4-BE49-F238E27FC236}">
                  <a16:creationId xmlns:a16="http://schemas.microsoft.com/office/drawing/2014/main" id="{04A99778-26DF-0E4F-9B11-7332DDA8D3F8}"/>
                </a:ext>
              </a:extLst>
            </p:cNvPr>
            <p:cNvSpPr>
              <a:spLocks noChangeArrowheads="1"/>
            </p:cNvSpPr>
            <p:nvPr/>
          </p:nvSpPr>
          <p:spPr bwMode="auto">
            <a:xfrm>
              <a:off x="81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A</a:t>
              </a:r>
              <a:endParaRPr lang="en-US" sz="1350" dirty="0">
                <a:latin typeface="Times New Roman" charset="0"/>
              </a:endParaRPr>
            </a:p>
          </p:txBody>
        </p:sp>
        <p:sp>
          <p:nvSpPr>
            <p:cNvPr id="7" name="Oval 5">
              <a:extLst>
                <a:ext uri="{FF2B5EF4-FFF2-40B4-BE49-F238E27FC236}">
                  <a16:creationId xmlns:a16="http://schemas.microsoft.com/office/drawing/2014/main" id="{64354B99-631E-8B49-8D52-7B2A447A4909}"/>
                </a:ext>
              </a:extLst>
            </p:cNvPr>
            <p:cNvSpPr>
              <a:spLocks noChangeArrowheads="1"/>
            </p:cNvSpPr>
            <p:nvPr/>
          </p:nvSpPr>
          <p:spPr bwMode="auto">
            <a:xfrm>
              <a:off x="177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B</a:t>
              </a:r>
              <a:endParaRPr lang="en-US" sz="1350" dirty="0">
                <a:latin typeface="Times New Roman" charset="0"/>
              </a:endParaRPr>
            </a:p>
          </p:txBody>
        </p:sp>
        <p:sp>
          <p:nvSpPr>
            <p:cNvPr id="8" name="Oval 6">
              <a:extLst>
                <a:ext uri="{FF2B5EF4-FFF2-40B4-BE49-F238E27FC236}">
                  <a16:creationId xmlns:a16="http://schemas.microsoft.com/office/drawing/2014/main" id="{93F4A34B-8CCF-B945-B00E-00D1D2043CA5}"/>
                </a:ext>
              </a:extLst>
            </p:cNvPr>
            <p:cNvSpPr>
              <a:spLocks noChangeArrowheads="1"/>
            </p:cNvSpPr>
            <p:nvPr/>
          </p:nvSpPr>
          <p:spPr bwMode="auto">
            <a:xfrm>
              <a:off x="81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E</a:t>
              </a:r>
              <a:endParaRPr lang="en-US" sz="1350" dirty="0">
                <a:latin typeface="Times New Roman" charset="0"/>
              </a:endParaRPr>
            </a:p>
          </p:txBody>
        </p:sp>
        <p:sp>
          <p:nvSpPr>
            <p:cNvPr id="9" name="Oval 7">
              <a:extLst>
                <a:ext uri="{FF2B5EF4-FFF2-40B4-BE49-F238E27FC236}">
                  <a16:creationId xmlns:a16="http://schemas.microsoft.com/office/drawing/2014/main" id="{E5F24E94-C056-7142-84DA-5A9D9FDEF58A}"/>
                </a:ext>
              </a:extLst>
            </p:cNvPr>
            <p:cNvSpPr>
              <a:spLocks noChangeArrowheads="1"/>
            </p:cNvSpPr>
            <p:nvPr/>
          </p:nvSpPr>
          <p:spPr bwMode="auto">
            <a:xfrm>
              <a:off x="177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D</a:t>
              </a:r>
              <a:endParaRPr lang="en-US" sz="1350" dirty="0">
                <a:latin typeface="Times New Roman" charset="0"/>
              </a:endParaRPr>
            </a:p>
          </p:txBody>
        </p:sp>
        <p:sp>
          <p:nvSpPr>
            <p:cNvPr id="10" name="Oval 8">
              <a:extLst>
                <a:ext uri="{FF2B5EF4-FFF2-40B4-BE49-F238E27FC236}">
                  <a16:creationId xmlns:a16="http://schemas.microsoft.com/office/drawing/2014/main" id="{E0EBF099-5005-0F4E-AAA9-6EE789855941}"/>
                </a:ext>
              </a:extLst>
            </p:cNvPr>
            <p:cNvSpPr>
              <a:spLocks noChangeArrowheads="1"/>
            </p:cNvSpPr>
            <p:nvPr/>
          </p:nvSpPr>
          <p:spPr bwMode="auto">
            <a:xfrm>
              <a:off x="1296"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F</a:t>
              </a:r>
              <a:endParaRPr lang="en-US" sz="1350" dirty="0">
                <a:latin typeface="Times New Roman" charset="0"/>
              </a:endParaRPr>
            </a:p>
          </p:txBody>
        </p:sp>
        <p:sp>
          <p:nvSpPr>
            <p:cNvPr id="11" name="Oval 9">
              <a:extLst>
                <a:ext uri="{FF2B5EF4-FFF2-40B4-BE49-F238E27FC236}">
                  <a16:creationId xmlns:a16="http://schemas.microsoft.com/office/drawing/2014/main" id="{67610777-26AE-2140-AA20-D5332C66FFAC}"/>
                </a:ext>
              </a:extLst>
            </p:cNvPr>
            <p:cNvSpPr>
              <a:spLocks noChangeArrowheads="1"/>
            </p:cNvSpPr>
            <p:nvPr/>
          </p:nvSpPr>
          <p:spPr bwMode="auto">
            <a:xfrm>
              <a:off x="2208"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C</a:t>
              </a:r>
              <a:endParaRPr lang="en-US" sz="1350" dirty="0">
                <a:latin typeface="Times New Roman" charset="0"/>
              </a:endParaRPr>
            </a:p>
          </p:txBody>
        </p:sp>
        <p:sp>
          <p:nvSpPr>
            <p:cNvPr id="12" name="Text Box 23">
              <a:extLst>
                <a:ext uri="{FF2B5EF4-FFF2-40B4-BE49-F238E27FC236}">
                  <a16:creationId xmlns:a16="http://schemas.microsoft.com/office/drawing/2014/main" id="{BF394BA9-37BC-5E46-A48E-DF3128849E6E}"/>
                </a:ext>
              </a:extLst>
            </p:cNvPr>
            <p:cNvSpPr txBox="1">
              <a:spLocks noChangeArrowheads="1"/>
            </p:cNvSpPr>
            <p:nvPr/>
          </p:nvSpPr>
          <p:spPr bwMode="auto">
            <a:xfrm>
              <a:off x="1296" y="2544"/>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6</a:t>
              </a:r>
              <a:endParaRPr lang="en-US" sz="1500" dirty="0">
                <a:latin typeface="Verdana" charset="0"/>
              </a:endParaRPr>
            </a:p>
          </p:txBody>
        </p:sp>
        <p:sp>
          <p:nvSpPr>
            <p:cNvPr id="13" name="Line 26">
              <a:extLst>
                <a:ext uri="{FF2B5EF4-FFF2-40B4-BE49-F238E27FC236}">
                  <a16:creationId xmlns:a16="http://schemas.microsoft.com/office/drawing/2014/main" id="{1156CA8A-B7E7-B848-93D4-9946BD50B48F}"/>
                </a:ext>
              </a:extLst>
            </p:cNvPr>
            <p:cNvSpPr>
              <a:spLocks noChangeShapeType="1"/>
            </p:cNvSpPr>
            <p:nvPr/>
          </p:nvSpPr>
          <p:spPr bwMode="auto">
            <a:xfrm>
              <a:off x="912" y="2880"/>
              <a:ext cx="0" cy="624"/>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4" name="Line 27">
              <a:extLst>
                <a:ext uri="{FF2B5EF4-FFF2-40B4-BE49-F238E27FC236}">
                  <a16:creationId xmlns:a16="http://schemas.microsoft.com/office/drawing/2014/main" id="{E6B38582-5194-8E41-8ACE-AF6B0984F639}"/>
                </a:ext>
              </a:extLst>
            </p:cNvPr>
            <p:cNvSpPr>
              <a:spLocks noChangeShapeType="1"/>
            </p:cNvSpPr>
            <p:nvPr/>
          </p:nvSpPr>
          <p:spPr bwMode="auto">
            <a:xfrm>
              <a:off x="1056" y="2736"/>
              <a:ext cx="720" cy="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5" name="Line 28">
              <a:extLst>
                <a:ext uri="{FF2B5EF4-FFF2-40B4-BE49-F238E27FC236}">
                  <a16:creationId xmlns:a16="http://schemas.microsoft.com/office/drawing/2014/main" id="{4B927AFE-B1BC-F847-AC93-5993EF16B92F}"/>
                </a:ext>
              </a:extLst>
            </p:cNvPr>
            <p:cNvSpPr>
              <a:spLocks noChangeShapeType="1"/>
            </p:cNvSpPr>
            <p:nvPr/>
          </p:nvSpPr>
          <p:spPr bwMode="auto">
            <a:xfrm>
              <a:off x="1920" y="2880"/>
              <a:ext cx="0" cy="624"/>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6" name="Line 29">
              <a:extLst>
                <a:ext uri="{FF2B5EF4-FFF2-40B4-BE49-F238E27FC236}">
                  <a16:creationId xmlns:a16="http://schemas.microsoft.com/office/drawing/2014/main" id="{91D91F15-AC76-6649-A578-E7155BE388A9}"/>
                </a:ext>
              </a:extLst>
            </p:cNvPr>
            <p:cNvSpPr>
              <a:spLocks noChangeShapeType="1"/>
            </p:cNvSpPr>
            <p:nvPr/>
          </p:nvSpPr>
          <p:spPr bwMode="auto">
            <a:xfrm>
              <a:off x="1056" y="3648"/>
              <a:ext cx="720" cy="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7" name="Line 30">
              <a:extLst>
                <a:ext uri="{FF2B5EF4-FFF2-40B4-BE49-F238E27FC236}">
                  <a16:creationId xmlns:a16="http://schemas.microsoft.com/office/drawing/2014/main" id="{F031893C-5B58-5F4F-BB5A-C6667C1AD56C}"/>
                </a:ext>
              </a:extLst>
            </p:cNvPr>
            <p:cNvSpPr>
              <a:spLocks noChangeShapeType="1"/>
            </p:cNvSpPr>
            <p:nvPr/>
          </p:nvSpPr>
          <p:spPr bwMode="auto">
            <a:xfrm flipV="1">
              <a:off x="1008" y="3264"/>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8" name="Line 31">
              <a:extLst>
                <a:ext uri="{FF2B5EF4-FFF2-40B4-BE49-F238E27FC236}">
                  <a16:creationId xmlns:a16="http://schemas.microsoft.com/office/drawing/2014/main" id="{A09F9009-C5F8-1E4F-8BA5-77900ED902BB}"/>
                </a:ext>
              </a:extLst>
            </p:cNvPr>
            <p:cNvSpPr>
              <a:spLocks noChangeShapeType="1"/>
            </p:cNvSpPr>
            <p:nvPr/>
          </p:nvSpPr>
          <p:spPr bwMode="auto">
            <a:xfrm flipH="1" flipV="1">
              <a:off x="1488" y="3264"/>
              <a:ext cx="336"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9" name="Line 32">
              <a:extLst>
                <a:ext uri="{FF2B5EF4-FFF2-40B4-BE49-F238E27FC236}">
                  <a16:creationId xmlns:a16="http://schemas.microsoft.com/office/drawing/2014/main" id="{87666159-D8BC-664B-A4C4-C778D9E924AD}"/>
                </a:ext>
              </a:extLst>
            </p:cNvPr>
            <p:cNvSpPr>
              <a:spLocks noChangeShapeType="1"/>
            </p:cNvSpPr>
            <p:nvPr/>
          </p:nvSpPr>
          <p:spPr bwMode="auto">
            <a:xfrm>
              <a:off x="1008" y="2832"/>
              <a:ext cx="336"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20" name="Line 33">
              <a:extLst>
                <a:ext uri="{FF2B5EF4-FFF2-40B4-BE49-F238E27FC236}">
                  <a16:creationId xmlns:a16="http://schemas.microsoft.com/office/drawing/2014/main" id="{0E7ECB84-F8E7-0547-97C3-CF8BE966A58C}"/>
                </a:ext>
              </a:extLst>
            </p:cNvPr>
            <p:cNvSpPr>
              <a:spLocks noChangeShapeType="1"/>
            </p:cNvSpPr>
            <p:nvPr/>
          </p:nvSpPr>
          <p:spPr bwMode="auto">
            <a:xfrm flipH="1">
              <a:off x="1488" y="2832"/>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21" name="Line 34">
              <a:extLst>
                <a:ext uri="{FF2B5EF4-FFF2-40B4-BE49-F238E27FC236}">
                  <a16:creationId xmlns:a16="http://schemas.microsoft.com/office/drawing/2014/main" id="{13A7E171-6087-5B48-AC77-C38DBD123B81}"/>
                </a:ext>
              </a:extLst>
            </p:cNvPr>
            <p:cNvSpPr>
              <a:spLocks noChangeShapeType="1"/>
            </p:cNvSpPr>
            <p:nvPr/>
          </p:nvSpPr>
          <p:spPr bwMode="auto">
            <a:xfrm flipV="1">
              <a:off x="2016" y="3312"/>
              <a:ext cx="288"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22" name="Line 35">
              <a:extLst>
                <a:ext uri="{FF2B5EF4-FFF2-40B4-BE49-F238E27FC236}">
                  <a16:creationId xmlns:a16="http://schemas.microsoft.com/office/drawing/2014/main" id="{7EDF0B90-F95E-2F4A-89DE-1D7ECB5D5987}"/>
                </a:ext>
              </a:extLst>
            </p:cNvPr>
            <p:cNvSpPr>
              <a:spLocks noChangeShapeType="1"/>
            </p:cNvSpPr>
            <p:nvPr/>
          </p:nvSpPr>
          <p:spPr bwMode="auto">
            <a:xfrm>
              <a:off x="2016" y="2784"/>
              <a:ext cx="240"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23" name="Text Box 36">
              <a:extLst>
                <a:ext uri="{FF2B5EF4-FFF2-40B4-BE49-F238E27FC236}">
                  <a16:creationId xmlns:a16="http://schemas.microsoft.com/office/drawing/2014/main" id="{18713D5D-168E-2A47-9517-55FF36FFB8FF}"/>
                </a:ext>
              </a:extLst>
            </p:cNvPr>
            <p:cNvSpPr txBox="1">
              <a:spLocks noChangeArrowheads="1"/>
            </p:cNvSpPr>
            <p:nvPr/>
          </p:nvSpPr>
          <p:spPr bwMode="auto">
            <a:xfrm>
              <a:off x="694" y="3033"/>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8</a:t>
              </a:r>
              <a:endParaRPr lang="en-US" sz="1500" dirty="0">
                <a:latin typeface="Verdana" charset="0"/>
              </a:endParaRPr>
            </a:p>
          </p:txBody>
        </p:sp>
        <p:sp>
          <p:nvSpPr>
            <p:cNvPr id="24" name="Text Box 37">
              <a:extLst>
                <a:ext uri="{FF2B5EF4-FFF2-40B4-BE49-F238E27FC236}">
                  <a16:creationId xmlns:a16="http://schemas.microsoft.com/office/drawing/2014/main" id="{4E8BDB6E-1C46-1E44-9432-CFEB7C24BDAD}"/>
                </a:ext>
              </a:extLst>
            </p:cNvPr>
            <p:cNvSpPr txBox="1">
              <a:spLocks noChangeArrowheads="1"/>
            </p:cNvSpPr>
            <p:nvPr/>
          </p:nvSpPr>
          <p:spPr bwMode="auto">
            <a:xfrm>
              <a:off x="1104" y="274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9</a:t>
              </a:r>
              <a:endParaRPr lang="en-US" sz="1500" dirty="0">
                <a:latin typeface="Verdana" charset="0"/>
              </a:endParaRPr>
            </a:p>
          </p:txBody>
        </p:sp>
        <p:sp>
          <p:nvSpPr>
            <p:cNvPr id="25" name="Text Box 38">
              <a:extLst>
                <a:ext uri="{FF2B5EF4-FFF2-40B4-BE49-F238E27FC236}">
                  <a16:creationId xmlns:a16="http://schemas.microsoft.com/office/drawing/2014/main" id="{60FB3FE0-D228-CB4C-99AF-8A21159DB09F}"/>
                </a:ext>
              </a:extLst>
            </p:cNvPr>
            <p:cNvSpPr txBox="1">
              <a:spLocks noChangeArrowheads="1"/>
            </p:cNvSpPr>
            <p:nvPr/>
          </p:nvSpPr>
          <p:spPr bwMode="auto">
            <a:xfrm>
              <a:off x="1440" y="274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4</a:t>
              </a:r>
              <a:endParaRPr lang="en-US" sz="1500" dirty="0">
                <a:latin typeface="Verdana" charset="0"/>
              </a:endParaRPr>
            </a:p>
          </p:txBody>
        </p:sp>
        <p:sp>
          <p:nvSpPr>
            <p:cNvPr id="26" name="Text Box 39">
              <a:extLst>
                <a:ext uri="{FF2B5EF4-FFF2-40B4-BE49-F238E27FC236}">
                  <a16:creationId xmlns:a16="http://schemas.microsoft.com/office/drawing/2014/main" id="{02E6C905-B5A4-A841-B7D8-1E0265265B09}"/>
                </a:ext>
              </a:extLst>
            </p:cNvPr>
            <p:cNvSpPr txBox="1">
              <a:spLocks noChangeArrowheads="1"/>
            </p:cNvSpPr>
            <p:nvPr/>
          </p:nvSpPr>
          <p:spPr bwMode="auto">
            <a:xfrm>
              <a:off x="960" y="3177"/>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10</a:t>
              </a:r>
              <a:endParaRPr lang="en-US" sz="1500" dirty="0">
                <a:latin typeface="Verdana" charset="0"/>
              </a:endParaRPr>
            </a:p>
          </p:txBody>
        </p:sp>
        <p:sp>
          <p:nvSpPr>
            <p:cNvPr id="27" name="Text Box 40">
              <a:extLst>
                <a:ext uri="{FF2B5EF4-FFF2-40B4-BE49-F238E27FC236}">
                  <a16:creationId xmlns:a16="http://schemas.microsoft.com/office/drawing/2014/main" id="{5E33450F-D85C-0F46-A847-F604FE28B7F7}"/>
                </a:ext>
              </a:extLst>
            </p:cNvPr>
            <p:cNvSpPr txBox="1">
              <a:spLocks noChangeArrowheads="1"/>
            </p:cNvSpPr>
            <p:nvPr/>
          </p:nvSpPr>
          <p:spPr bwMode="auto">
            <a:xfrm>
              <a:off x="1536" y="3168"/>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5</a:t>
              </a:r>
              <a:endParaRPr lang="en-US" sz="1500" dirty="0">
                <a:latin typeface="Verdana" charset="0"/>
              </a:endParaRPr>
            </a:p>
          </p:txBody>
        </p:sp>
        <p:sp>
          <p:nvSpPr>
            <p:cNvPr id="28" name="Text Box 41">
              <a:extLst>
                <a:ext uri="{FF2B5EF4-FFF2-40B4-BE49-F238E27FC236}">
                  <a16:creationId xmlns:a16="http://schemas.microsoft.com/office/drawing/2014/main" id="{D20352BE-9D71-804E-89CF-13F1B5A66F8B}"/>
                </a:ext>
              </a:extLst>
            </p:cNvPr>
            <p:cNvSpPr txBox="1">
              <a:spLocks noChangeArrowheads="1"/>
            </p:cNvSpPr>
            <p:nvPr/>
          </p:nvSpPr>
          <p:spPr bwMode="auto">
            <a:xfrm>
              <a:off x="1296" y="3456"/>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7</a:t>
              </a:r>
              <a:endParaRPr lang="en-US" sz="1500" dirty="0">
                <a:latin typeface="Verdana" charset="0"/>
              </a:endParaRPr>
            </a:p>
          </p:txBody>
        </p:sp>
        <p:sp>
          <p:nvSpPr>
            <p:cNvPr id="29" name="Text Box 42">
              <a:extLst>
                <a:ext uri="{FF2B5EF4-FFF2-40B4-BE49-F238E27FC236}">
                  <a16:creationId xmlns:a16="http://schemas.microsoft.com/office/drawing/2014/main" id="{538C047C-BDA8-4E4D-9E2D-DD46A9B063B5}"/>
                </a:ext>
              </a:extLst>
            </p:cNvPr>
            <p:cNvSpPr txBox="1">
              <a:spLocks noChangeArrowheads="1"/>
            </p:cNvSpPr>
            <p:nvPr/>
          </p:nvSpPr>
          <p:spPr bwMode="auto">
            <a:xfrm>
              <a:off x="2160" y="3369"/>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3</a:t>
              </a:r>
              <a:endParaRPr lang="en-US" sz="1500" dirty="0">
                <a:latin typeface="Verdana" charset="0"/>
              </a:endParaRPr>
            </a:p>
          </p:txBody>
        </p:sp>
        <p:sp>
          <p:nvSpPr>
            <p:cNvPr id="30" name="Text Box 43">
              <a:extLst>
                <a:ext uri="{FF2B5EF4-FFF2-40B4-BE49-F238E27FC236}">
                  <a16:creationId xmlns:a16="http://schemas.microsoft.com/office/drawing/2014/main" id="{888D2BE9-11C6-B34D-AFB7-8386FE07529B}"/>
                </a:ext>
              </a:extLst>
            </p:cNvPr>
            <p:cNvSpPr txBox="1">
              <a:spLocks noChangeArrowheads="1"/>
            </p:cNvSpPr>
            <p:nvPr/>
          </p:nvSpPr>
          <p:spPr bwMode="auto">
            <a:xfrm>
              <a:off x="2064" y="2736"/>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2</a:t>
              </a:r>
              <a:endParaRPr lang="en-US" sz="1500" dirty="0">
                <a:latin typeface="Verdana" charset="0"/>
              </a:endParaRPr>
            </a:p>
          </p:txBody>
        </p:sp>
        <p:sp>
          <p:nvSpPr>
            <p:cNvPr id="31" name="Text Box 45">
              <a:extLst>
                <a:ext uri="{FF2B5EF4-FFF2-40B4-BE49-F238E27FC236}">
                  <a16:creationId xmlns:a16="http://schemas.microsoft.com/office/drawing/2014/main" id="{DB1C445E-FA54-A84D-BC08-54A99524C608}"/>
                </a:ext>
              </a:extLst>
            </p:cNvPr>
            <p:cNvSpPr txBox="1">
              <a:spLocks noChangeArrowheads="1"/>
            </p:cNvSpPr>
            <p:nvPr/>
          </p:nvSpPr>
          <p:spPr bwMode="auto">
            <a:xfrm>
              <a:off x="1728" y="298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a:t>
              </a:r>
              <a:endParaRPr lang="en-US" sz="1500" dirty="0">
                <a:latin typeface="Verdana" charset="0"/>
              </a:endParaRPr>
            </a:p>
          </p:txBody>
        </p:sp>
        <p:sp>
          <p:nvSpPr>
            <p:cNvPr id="32" name="Rectangle 72">
              <a:extLst>
                <a:ext uri="{FF2B5EF4-FFF2-40B4-BE49-F238E27FC236}">
                  <a16:creationId xmlns:a16="http://schemas.microsoft.com/office/drawing/2014/main" id="{AB6DB289-A6D0-D644-A21A-FBBB7E972A81}"/>
                </a:ext>
              </a:extLst>
            </p:cNvPr>
            <p:cNvSpPr>
              <a:spLocks noChangeArrowheads="1"/>
            </p:cNvSpPr>
            <p:nvPr/>
          </p:nvSpPr>
          <p:spPr bwMode="auto">
            <a:xfrm>
              <a:off x="384" y="3782"/>
              <a:ext cx="2160" cy="4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1500" b="1" dirty="0">
                  <a:latin typeface="+mj-lt"/>
                </a:rPr>
                <a:t>A connected, undirected graph</a:t>
              </a:r>
            </a:p>
          </p:txBody>
        </p:sp>
      </p:grpSp>
      <p:grpSp>
        <p:nvGrpSpPr>
          <p:cNvPr id="33" name="Group 74">
            <a:extLst>
              <a:ext uri="{FF2B5EF4-FFF2-40B4-BE49-F238E27FC236}">
                <a16:creationId xmlns:a16="http://schemas.microsoft.com/office/drawing/2014/main" id="{7DED723D-8A59-5345-9038-E11FF92DFD2C}"/>
              </a:ext>
            </a:extLst>
          </p:cNvPr>
          <p:cNvGrpSpPr>
            <a:grpSpLocks/>
          </p:cNvGrpSpPr>
          <p:nvPr/>
        </p:nvGrpSpPr>
        <p:grpSpPr bwMode="auto">
          <a:xfrm>
            <a:off x="4988487" y="1877167"/>
            <a:ext cx="3182236" cy="1806178"/>
            <a:chOff x="694" y="2544"/>
            <a:chExt cx="1884" cy="1517"/>
          </a:xfrm>
        </p:grpSpPr>
        <p:sp>
          <p:nvSpPr>
            <p:cNvPr id="34" name="Oval 4">
              <a:extLst>
                <a:ext uri="{FF2B5EF4-FFF2-40B4-BE49-F238E27FC236}">
                  <a16:creationId xmlns:a16="http://schemas.microsoft.com/office/drawing/2014/main" id="{74149084-7FCE-5E47-A25A-5BBD6FB29315}"/>
                </a:ext>
              </a:extLst>
            </p:cNvPr>
            <p:cNvSpPr>
              <a:spLocks noChangeArrowheads="1"/>
            </p:cNvSpPr>
            <p:nvPr/>
          </p:nvSpPr>
          <p:spPr bwMode="auto">
            <a:xfrm>
              <a:off x="81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A</a:t>
              </a:r>
              <a:endParaRPr lang="en-US" sz="1350" dirty="0">
                <a:latin typeface="Times New Roman" charset="0"/>
              </a:endParaRPr>
            </a:p>
          </p:txBody>
        </p:sp>
        <p:sp>
          <p:nvSpPr>
            <p:cNvPr id="35" name="Oval 5">
              <a:extLst>
                <a:ext uri="{FF2B5EF4-FFF2-40B4-BE49-F238E27FC236}">
                  <a16:creationId xmlns:a16="http://schemas.microsoft.com/office/drawing/2014/main" id="{DFC4E64F-59D1-E44C-9303-87CEE6CBC26A}"/>
                </a:ext>
              </a:extLst>
            </p:cNvPr>
            <p:cNvSpPr>
              <a:spLocks noChangeArrowheads="1"/>
            </p:cNvSpPr>
            <p:nvPr/>
          </p:nvSpPr>
          <p:spPr bwMode="auto">
            <a:xfrm>
              <a:off x="177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B</a:t>
              </a:r>
              <a:endParaRPr lang="en-US" sz="1350" dirty="0">
                <a:latin typeface="Times New Roman" charset="0"/>
              </a:endParaRPr>
            </a:p>
          </p:txBody>
        </p:sp>
        <p:sp>
          <p:nvSpPr>
            <p:cNvPr id="36" name="Oval 6">
              <a:extLst>
                <a:ext uri="{FF2B5EF4-FFF2-40B4-BE49-F238E27FC236}">
                  <a16:creationId xmlns:a16="http://schemas.microsoft.com/office/drawing/2014/main" id="{E78AC248-A162-5542-BA73-35430202B735}"/>
                </a:ext>
              </a:extLst>
            </p:cNvPr>
            <p:cNvSpPr>
              <a:spLocks noChangeArrowheads="1"/>
            </p:cNvSpPr>
            <p:nvPr/>
          </p:nvSpPr>
          <p:spPr bwMode="auto">
            <a:xfrm>
              <a:off x="81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E</a:t>
              </a:r>
              <a:endParaRPr lang="en-US" sz="1350" dirty="0">
                <a:latin typeface="Times New Roman" charset="0"/>
              </a:endParaRPr>
            </a:p>
          </p:txBody>
        </p:sp>
        <p:sp>
          <p:nvSpPr>
            <p:cNvPr id="37" name="Oval 7">
              <a:extLst>
                <a:ext uri="{FF2B5EF4-FFF2-40B4-BE49-F238E27FC236}">
                  <a16:creationId xmlns:a16="http://schemas.microsoft.com/office/drawing/2014/main" id="{897D5890-672D-184D-874E-B2272ACC97C4}"/>
                </a:ext>
              </a:extLst>
            </p:cNvPr>
            <p:cNvSpPr>
              <a:spLocks noChangeArrowheads="1"/>
            </p:cNvSpPr>
            <p:nvPr/>
          </p:nvSpPr>
          <p:spPr bwMode="auto">
            <a:xfrm>
              <a:off x="177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D</a:t>
              </a:r>
              <a:endParaRPr lang="en-US" sz="1350" dirty="0">
                <a:latin typeface="Times New Roman" charset="0"/>
              </a:endParaRPr>
            </a:p>
          </p:txBody>
        </p:sp>
        <p:sp>
          <p:nvSpPr>
            <p:cNvPr id="38" name="Oval 8">
              <a:extLst>
                <a:ext uri="{FF2B5EF4-FFF2-40B4-BE49-F238E27FC236}">
                  <a16:creationId xmlns:a16="http://schemas.microsoft.com/office/drawing/2014/main" id="{530B248F-E5E8-9A42-802B-41D137290FB7}"/>
                </a:ext>
              </a:extLst>
            </p:cNvPr>
            <p:cNvSpPr>
              <a:spLocks noChangeArrowheads="1"/>
            </p:cNvSpPr>
            <p:nvPr/>
          </p:nvSpPr>
          <p:spPr bwMode="auto">
            <a:xfrm>
              <a:off x="1296"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F</a:t>
              </a:r>
              <a:endParaRPr lang="en-US" sz="1350" dirty="0">
                <a:latin typeface="Times New Roman" charset="0"/>
              </a:endParaRPr>
            </a:p>
          </p:txBody>
        </p:sp>
        <p:sp>
          <p:nvSpPr>
            <p:cNvPr id="39" name="Oval 9">
              <a:extLst>
                <a:ext uri="{FF2B5EF4-FFF2-40B4-BE49-F238E27FC236}">
                  <a16:creationId xmlns:a16="http://schemas.microsoft.com/office/drawing/2014/main" id="{B7CC049F-9DFD-E84C-934C-CB2995A843BF}"/>
                </a:ext>
              </a:extLst>
            </p:cNvPr>
            <p:cNvSpPr>
              <a:spLocks noChangeArrowheads="1"/>
            </p:cNvSpPr>
            <p:nvPr/>
          </p:nvSpPr>
          <p:spPr bwMode="auto">
            <a:xfrm>
              <a:off x="2208"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C</a:t>
              </a:r>
              <a:endParaRPr lang="en-US" sz="1350" dirty="0">
                <a:latin typeface="Times New Roman" charset="0"/>
              </a:endParaRPr>
            </a:p>
          </p:txBody>
        </p:sp>
        <p:sp>
          <p:nvSpPr>
            <p:cNvPr id="40" name="Text Box 23">
              <a:extLst>
                <a:ext uri="{FF2B5EF4-FFF2-40B4-BE49-F238E27FC236}">
                  <a16:creationId xmlns:a16="http://schemas.microsoft.com/office/drawing/2014/main" id="{58EAF86C-5946-2D42-89DA-76CF4FD58E9D}"/>
                </a:ext>
              </a:extLst>
            </p:cNvPr>
            <p:cNvSpPr txBox="1">
              <a:spLocks noChangeArrowheads="1"/>
            </p:cNvSpPr>
            <p:nvPr/>
          </p:nvSpPr>
          <p:spPr bwMode="auto">
            <a:xfrm>
              <a:off x="1296" y="2544"/>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6</a:t>
              </a:r>
              <a:endParaRPr lang="en-US" sz="1500" dirty="0">
                <a:latin typeface="Verdana" charset="0"/>
              </a:endParaRPr>
            </a:p>
          </p:txBody>
        </p:sp>
        <p:sp>
          <p:nvSpPr>
            <p:cNvPr id="41" name="Line 26">
              <a:extLst>
                <a:ext uri="{FF2B5EF4-FFF2-40B4-BE49-F238E27FC236}">
                  <a16:creationId xmlns:a16="http://schemas.microsoft.com/office/drawing/2014/main" id="{548E4DB1-4DC6-A248-AEF3-2BDE043F17B8}"/>
                </a:ext>
              </a:extLst>
            </p:cNvPr>
            <p:cNvSpPr>
              <a:spLocks noChangeShapeType="1"/>
            </p:cNvSpPr>
            <p:nvPr/>
          </p:nvSpPr>
          <p:spPr bwMode="auto">
            <a:xfrm>
              <a:off x="912" y="2880"/>
              <a:ext cx="0" cy="624"/>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42" name="Line 27">
              <a:extLst>
                <a:ext uri="{FF2B5EF4-FFF2-40B4-BE49-F238E27FC236}">
                  <a16:creationId xmlns:a16="http://schemas.microsoft.com/office/drawing/2014/main" id="{0CEA24D4-CECD-D243-BB7F-E2C8D1E7EE0D}"/>
                </a:ext>
              </a:extLst>
            </p:cNvPr>
            <p:cNvSpPr>
              <a:spLocks noChangeShapeType="1"/>
            </p:cNvSpPr>
            <p:nvPr/>
          </p:nvSpPr>
          <p:spPr bwMode="auto">
            <a:xfrm>
              <a:off x="1056" y="2736"/>
              <a:ext cx="720" cy="0"/>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43" name="Line 28">
              <a:extLst>
                <a:ext uri="{FF2B5EF4-FFF2-40B4-BE49-F238E27FC236}">
                  <a16:creationId xmlns:a16="http://schemas.microsoft.com/office/drawing/2014/main" id="{E030516E-0298-794A-89FF-623E75BB38AF}"/>
                </a:ext>
              </a:extLst>
            </p:cNvPr>
            <p:cNvSpPr>
              <a:spLocks noChangeShapeType="1"/>
            </p:cNvSpPr>
            <p:nvPr/>
          </p:nvSpPr>
          <p:spPr bwMode="auto">
            <a:xfrm>
              <a:off x="1920" y="2880"/>
              <a:ext cx="0" cy="624"/>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44" name="Line 29">
              <a:extLst>
                <a:ext uri="{FF2B5EF4-FFF2-40B4-BE49-F238E27FC236}">
                  <a16:creationId xmlns:a16="http://schemas.microsoft.com/office/drawing/2014/main" id="{4BC602BA-68D2-E94B-8773-C810573F8931}"/>
                </a:ext>
              </a:extLst>
            </p:cNvPr>
            <p:cNvSpPr>
              <a:spLocks noChangeShapeType="1"/>
            </p:cNvSpPr>
            <p:nvPr/>
          </p:nvSpPr>
          <p:spPr bwMode="auto">
            <a:xfrm>
              <a:off x="1056" y="3648"/>
              <a:ext cx="720" cy="0"/>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45" name="Line 30">
              <a:extLst>
                <a:ext uri="{FF2B5EF4-FFF2-40B4-BE49-F238E27FC236}">
                  <a16:creationId xmlns:a16="http://schemas.microsoft.com/office/drawing/2014/main" id="{4C954C1D-5B27-BB4D-8967-4A61F7559932}"/>
                </a:ext>
              </a:extLst>
            </p:cNvPr>
            <p:cNvSpPr>
              <a:spLocks noChangeShapeType="1"/>
            </p:cNvSpPr>
            <p:nvPr/>
          </p:nvSpPr>
          <p:spPr bwMode="auto">
            <a:xfrm flipV="1">
              <a:off x="1008" y="3264"/>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46" name="Line 31">
              <a:extLst>
                <a:ext uri="{FF2B5EF4-FFF2-40B4-BE49-F238E27FC236}">
                  <a16:creationId xmlns:a16="http://schemas.microsoft.com/office/drawing/2014/main" id="{5C4F716D-99D7-5842-979A-7F09A5314E97}"/>
                </a:ext>
              </a:extLst>
            </p:cNvPr>
            <p:cNvSpPr>
              <a:spLocks noChangeShapeType="1"/>
            </p:cNvSpPr>
            <p:nvPr/>
          </p:nvSpPr>
          <p:spPr bwMode="auto">
            <a:xfrm flipH="1" flipV="1">
              <a:off x="1488" y="3264"/>
              <a:ext cx="336"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47" name="Line 32">
              <a:extLst>
                <a:ext uri="{FF2B5EF4-FFF2-40B4-BE49-F238E27FC236}">
                  <a16:creationId xmlns:a16="http://schemas.microsoft.com/office/drawing/2014/main" id="{61534954-5B31-B14B-911D-A492152D123C}"/>
                </a:ext>
              </a:extLst>
            </p:cNvPr>
            <p:cNvSpPr>
              <a:spLocks noChangeShapeType="1"/>
            </p:cNvSpPr>
            <p:nvPr/>
          </p:nvSpPr>
          <p:spPr bwMode="auto">
            <a:xfrm>
              <a:off x="1008" y="2832"/>
              <a:ext cx="336" cy="240"/>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48" name="Line 33">
              <a:extLst>
                <a:ext uri="{FF2B5EF4-FFF2-40B4-BE49-F238E27FC236}">
                  <a16:creationId xmlns:a16="http://schemas.microsoft.com/office/drawing/2014/main" id="{F091E743-5687-554B-A1DC-2E929D1E9292}"/>
                </a:ext>
              </a:extLst>
            </p:cNvPr>
            <p:cNvSpPr>
              <a:spLocks noChangeShapeType="1"/>
            </p:cNvSpPr>
            <p:nvPr/>
          </p:nvSpPr>
          <p:spPr bwMode="auto">
            <a:xfrm flipH="1">
              <a:off x="1488" y="2832"/>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49" name="Line 34">
              <a:extLst>
                <a:ext uri="{FF2B5EF4-FFF2-40B4-BE49-F238E27FC236}">
                  <a16:creationId xmlns:a16="http://schemas.microsoft.com/office/drawing/2014/main" id="{89971668-E89D-054D-A786-DCB05DAC8CFD}"/>
                </a:ext>
              </a:extLst>
            </p:cNvPr>
            <p:cNvSpPr>
              <a:spLocks noChangeShapeType="1"/>
            </p:cNvSpPr>
            <p:nvPr/>
          </p:nvSpPr>
          <p:spPr bwMode="auto">
            <a:xfrm flipV="1">
              <a:off x="2016" y="3312"/>
              <a:ext cx="288" cy="288"/>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50" name="Line 35">
              <a:extLst>
                <a:ext uri="{FF2B5EF4-FFF2-40B4-BE49-F238E27FC236}">
                  <a16:creationId xmlns:a16="http://schemas.microsoft.com/office/drawing/2014/main" id="{64D898CA-AA5F-DD4E-BBE4-6786336D7D63}"/>
                </a:ext>
              </a:extLst>
            </p:cNvPr>
            <p:cNvSpPr>
              <a:spLocks noChangeShapeType="1"/>
            </p:cNvSpPr>
            <p:nvPr/>
          </p:nvSpPr>
          <p:spPr bwMode="auto">
            <a:xfrm>
              <a:off x="2016" y="2784"/>
              <a:ext cx="240"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51" name="Text Box 36">
              <a:extLst>
                <a:ext uri="{FF2B5EF4-FFF2-40B4-BE49-F238E27FC236}">
                  <a16:creationId xmlns:a16="http://schemas.microsoft.com/office/drawing/2014/main" id="{C1769E95-624C-4345-9434-B509F8993617}"/>
                </a:ext>
              </a:extLst>
            </p:cNvPr>
            <p:cNvSpPr txBox="1">
              <a:spLocks noChangeArrowheads="1"/>
            </p:cNvSpPr>
            <p:nvPr/>
          </p:nvSpPr>
          <p:spPr bwMode="auto">
            <a:xfrm>
              <a:off x="694" y="3033"/>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8</a:t>
              </a:r>
              <a:endParaRPr lang="en-US" sz="1500" dirty="0">
                <a:latin typeface="Verdana" charset="0"/>
              </a:endParaRPr>
            </a:p>
          </p:txBody>
        </p:sp>
        <p:sp>
          <p:nvSpPr>
            <p:cNvPr id="52" name="Text Box 37">
              <a:extLst>
                <a:ext uri="{FF2B5EF4-FFF2-40B4-BE49-F238E27FC236}">
                  <a16:creationId xmlns:a16="http://schemas.microsoft.com/office/drawing/2014/main" id="{C99C9420-5B0E-DE4F-84DA-444744A2B721}"/>
                </a:ext>
              </a:extLst>
            </p:cNvPr>
            <p:cNvSpPr txBox="1">
              <a:spLocks noChangeArrowheads="1"/>
            </p:cNvSpPr>
            <p:nvPr/>
          </p:nvSpPr>
          <p:spPr bwMode="auto">
            <a:xfrm>
              <a:off x="1104" y="2745"/>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9</a:t>
              </a:r>
              <a:endParaRPr lang="en-US" sz="1500" dirty="0">
                <a:latin typeface="Verdana" charset="0"/>
              </a:endParaRPr>
            </a:p>
          </p:txBody>
        </p:sp>
        <p:sp>
          <p:nvSpPr>
            <p:cNvPr id="53" name="Text Box 38">
              <a:extLst>
                <a:ext uri="{FF2B5EF4-FFF2-40B4-BE49-F238E27FC236}">
                  <a16:creationId xmlns:a16="http://schemas.microsoft.com/office/drawing/2014/main" id="{760BAF32-2E6E-304C-8C74-03CF6A08E22D}"/>
                </a:ext>
              </a:extLst>
            </p:cNvPr>
            <p:cNvSpPr txBox="1">
              <a:spLocks noChangeArrowheads="1"/>
            </p:cNvSpPr>
            <p:nvPr/>
          </p:nvSpPr>
          <p:spPr bwMode="auto">
            <a:xfrm>
              <a:off x="1440" y="2745"/>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4</a:t>
              </a:r>
              <a:endParaRPr lang="en-US" sz="1500" dirty="0">
                <a:latin typeface="Verdana" charset="0"/>
              </a:endParaRPr>
            </a:p>
          </p:txBody>
        </p:sp>
        <p:sp>
          <p:nvSpPr>
            <p:cNvPr id="54" name="Text Box 39">
              <a:extLst>
                <a:ext uri="{FF2B5EF4-FFF2-40B4-BE49-F238E27FC236}">
                  <a16:creationId xmlns:a16="http://schemas.microsoft.com/office/drawing/2014/main" id="{44786642-2ACA-FE45-BEE7-8D722362F84F}"/>
                </a:ext>
              </a:extLst>
            </p:cNvPr>
            <p:cNvSpPr txBox="1">
              <a:spLocks noChangeArrowheads="1"/>
            </p:cNvSpPr>
            <p:nvPr/>
          </p:nvSpPr>
          <p:spPr bwMode="auto">
            <a:xfrm>
              <a:off x="960" y="3177"/>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10</a:t>
              </a:r>
              <a:endParaRPr lang="en-US" sz="1500" dirty="0">
                <a:latin typeface="Verdana" charset="0"/>
              </a:endParaRPr>
            </a:p>
          </p:txBody>
        </p:sp>
        <p:sp>
          <p:nvSpPr>
            <p:cNvPr id="55" name="Text Box 40">
              <a:extLst>
                <a:ext uri="{FF2B5EF4-FFF2-40B4-BE49-F238E27FC236}">
                  <a16:creationId xmlns:a16="http://schemas.microsoft.com/office/drawing/2014/main" id="{1C3CEC22-D7BD-D248-8FB3-0D7E753CDED6}"/>
                </a:ext>
              </a:extLst>
            </p:cNvPr>
            <p:cNvSpPr txBox="1">
              <a:spLocks noChangeArrowheads="1"/>
            </p:cNvSpPr>
            <p:nvPr/>
          </p:nvSpPr>
          <p:spPr bwMode="auto">
            <a:xfrm>
              <a:off x="1536" y="3168"/>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5</a:t>
              </a:r>
              <a:endParaRPr lang="en-US" sz="1500" dirty="0">
                <a:latin typeface="Verdana" charset="0"/>
              </a:endParaRPr>
            </a:p>
          </p:txBody>
        </p:sp>
        <p:sp>
          <p:nvSpPr>
            <p:cNvPr id="56" name="Text Box 41">
              <a:extLst>
                <a:ext uri="{FF2B5EF4-FFF2-40B4-BE49-F238E27FC236}">
                  <a16:creationId xmlns:a16="http://schemas.microsoft.com/office/drawing/2014/main" id="{33DFA5F4-40AC-D649-B87E-B452F7E31FFD}"/>
                </a:ext>
              </a:extLst>
            </p:cNvPr>
            <p:cNvSpPr txBox="1">
              <a:spLocks noChangeArrowheads="1"/>
            </p:cNvSpPr>
            <p:nvPr/>
          </p:nvSpPr>
          <p:spPr bwMode="auto">
            <a:xfrm>
              <a:off x="1296" y="3456"/>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7</a:t>
              </a:r>
              <a:endParaRPr lang="en-US" sz="1500" dirty="0">
                <a:latin typeface="Verdana" charset="0"/>
              </a:endParaRPr>
            </a:p>
          </p:txBody>
        </p:sp>
        <p:sp>
          <p:nvSpPr>
            <p:cNvPr id="57" name="Text Box 42">
              <a:extLst>
                <a:ext uri="{FF2B5EF4-FFF2-40B4-BE49-F238E27FC236}">
                  <a16:creationId xmlns:a16="http://schemas.microsoft.com/office/drawing/2014/main" id="{4EDD6314-3F92-4149-B015-D2693DBE8A87}"/>
                </a:ext>
              </a:extLst>
            </p:cNvPr>
            <p:cNvSpPr txBox="1">
              <a:spLocks noChangeArrowheads="1"/>
            </p:cNvSpPr>
            <p:nvPr/>
          </p:nvSpPr>
          <p:spPr bwMode="auto">
            <a:xfrm>
              <a:off x="2160" y="3369"/>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3</a:t>
              </a:r>
              <a:endParaRPr lang="en-US" sz="1500" dirty="0">
                <a:latin typeface="Verdana" charset="0"/>
              </a:endParaRPr>
            </a:p>
          </p:txBody>
        </p:sp>
        <p:sp>
          <p:nvSpPr>
            <p:cNvPr id="58" name="Text Box 43">
              <a:extLst>
                <a:ext uri="{FF2B5EF4-FFF2-40B4-BE49-F238E27FC236}">
                  <a16:creationId xmlns:a16="http://schemas.microsoft.com/office/drawing/2014/main" id="{5BFCD806-7559-A044-BE9A-157F2C9A7171}"/>
                </a:ext>
              </a:extLst>
            </p:cNvPr>
            <p:cNvSpPr txBox="1">
              <a:spLocks noChangeArrowheads="1"/>
            </p:cNvSpPr>
            <p:nvPr/>
          </p:nvSpPr>
          <p:spPr bwMode="auto">
            <a:xfrm>
              <a:off x="2064" y="2736"/>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2</a:t>
              </a:r>
              <a:endParaRPr lang="en-US" sz="1500" dirty="0">
                <a:latin typeface="Verdana" charset="0"/>
              </a:endParaRPr>
            </a:p>
          </p:txBody>
        </p:sp>
        <p:sp>
          <p:nvSpPr>
            <p:cNvPr id="59" name="Text Box 45">
              <a:extLst>
                <a:ext uri="{FF2B5EF4-FFF2-40B4-BE49-F238E27FC236}">
                  <a16:creationId xmlns:a16="http://schemas.microsoft.com/office/drawing/2014/main" id="{FB47DE62-B701-3243-B90D-C544C37D6E59}"/>
                </a:ext>
              </a:extLst>
            </p:cNvPr>
            <p:cNvSpPr txBox="1">
              <a:spLocks noChangeArrowheads="1"/>
            </p:cNvSpPr>
            <p:nvPr/>
          </p:nvSpPr>
          <p:spPr bwMode="auto">
            <a:xfrm>
              <a:off x="1728" y="2985"/>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a:t>
              </a:r>
              <a:endParaRPr lang="en-US" sz="1500" dirty="0">
                <a:latin typeface="Verdana" charset="0"/>
              </a:endParaRPr>
            </a:p>
          </p:txBody>
        </p:sp>
        <p:sp>
          <p:nvSpPr>
            <p:cNvPr id="60" name="Rectangle 72">
              <a:extLst>
                <a:ext uri="{FF2B5EF4-FFF2-40B4-BE49-F238E27FC236}">
                  <a16:creationId xmlns:a16="http://schemas.microsoft.com/office/drawing/2014/main" id="{C6E11DA6-32DC-7942-A8A1-44C1A73532A9}"/>
                </a:ext>
              </a:extLst>
            </p:cNvPr>
            <p:cNvSpPr>
              <a:spLocks noChangeArrowheads="1"/>
            </p:cNvSpPr>
            <p:nvPr/>
          </p:nvSpPr>
          <p:spPr bwMode="auto">
            <a:xfrm>
              <a:off x="816" y="3790"/>
              <a:ext cx="1762"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r>
                <a:rPr lang="en-GB" sz="1500" b="1" dirty="0">
                  <a:latin typeface="+mj-lt"/>
                </a:rPr>
                <a:t>weight=8+9+6+7+3 = 33</a:t>
              </a:r>
            </a:p>
          </p:txBody>
        </p:sp>
      </p:grpSp>
      <p:grpSp>
        <p:nvGrpSpPr>
          <p:cNvPr id="62" name="Group 74">
            <a:extLst>
              <a:ext uri="{FF2B5EF4-FFF2-40B4-BE49-F238E27FC236}">
                <a16:creationId xmlns:a16="http://schemas.microsoft.com/office/drawing/2014/main" id="{6B67AC07-74D6-3346-BEEE-06B46A445A0A}"/>
              </a:ext>
            </a:extLst>
          </p:cNvPr>
          <p:cNvGrpSpPr>
            <a:grpSpLocks/>
          </p:cNvGrpSpPr>
          <p:nvPr/>
        </p:nvGrpSpPr>
        <p:grpSpPr bwMode="auto">
          <a:xfrm>
            <a:off x="4591565" y="3889525"/>
            <a:ext cx="3962500" cy="1791198"/>
            <a:chOff x="384" y="2544"/>
            <a:chExt cx="2160" cy="1510"/>
          </a:xfrm>
        </p:grpSpPr>
        <p:sp>
          <p:nvSpPr>
            <p:cNvPr id="63" name="Oval 4">
              <a:extLst>
                <a:ext uri="{FF2B5EF4-FFF2-40B4-BE49-F238E27FC236}">
                  <a16:creationId xmlns:a16="http://schemas.microsoft.com/office/drawing/2014/main" id="{CEE125D1-C95E-9A41-BF4D-110D48462D08}"/>
                </a:ext>
              </a:extLst>
            </p:cNvPr>
            <p:cNvSpPr>
              <a:spLocks noChangeArrowheads="1"/>
            </p:cNvSpPr>
            <p:nvPr/>
          </p:nvSpPr>
          <p:spPr bwMode="auto">
            <a:xfrm>
              <a:off x="81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A</a:t>
              </a:r>
              <a:endParaRPr lang="en-US" sz="1350" dirty="0">
                <a:latin typeface="Times New Roman" charset="0"/>
              </a:endParaRPr>
            </a:p>
          </p:txBody>
        </p:sp>
        <p:sp>
          <p:nvSpPr>
            <p:cNvPr id="64" name="Oval 5">
              <a:extLst>
                <a:ext uri="{FF2B5EF4-FFF2-40B4-BE49-F238E27FC236}">
                  <a16:creationId xmlns:a16="http://schemas.microsoft.com/office/drawing/2014/main" id="{FCCBE364-D281-2942-B39B-757CCD355F96}"/>
                </a:ext>
              </a:extLst>
            </p:cNvPr>
            <p:cNvSpPr>
              <a:spLocks noChangeArrowheads="1"/>
            </p:cNvSpPr>
            <p:nvPr/>
          </p:nvSpPr>
          <p:spPr bwMode="auto">
            <a:xfrm>
              <a:off x="177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B</a:t>
              </a:r>
              <a:endParaRPr lang="en-US" sz="1350" dirty="0">
                <a:latin typeface="Times New Roman" charset="0"/>
              </a:endParaRPr>
            </a:p>
          </p:txBody>
        </p:sp>
        <p:sp>
          <p:nvSpPr>
            <p:cNvPr id="65" name="Oval 6">
              <a:extLst>
                <a:ext uri="{FF2B5EF4-FFF2-40B4-BE49-F238E27FC236}">
                  <a16:creationId xmlns:a16="http://schemas.microsoft.com/office/drawing/2014/main" id="{6097C604-0559-1546-B3C8-A9B7FD4B5EEB}"/>
                </a:ext>
              </a:extLst>
            </p:cNvPr>
            <p:cNvSpPr>
              <a:spLocks noChangeArrowheads="1"/>
            </p:cNvSpPr>
            <p:nvPr/>
          </p:nvSpPr>
          <p:spPr bwMode="auto">
            <a:xfrm>
              <a:off x="81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E</a:t>
              </a:r>
              <a:endParaRPr lang="en-US" sz="1350" dirty="0">
                <a:latin typeface="Times New Roman" charset="0"/>
              </a:endParaRPr>
            </a:p>
          </p:txBody>
        </p:sp>
        <p:sp>
          <p:nvSpPr>
            <p:cNvPr id="66" name="Oval 7">
              <a:extLst>
                <a:ext uri="{FF2B5EF4-FFF2-40B4-BE49-F238E27FC236}">
                  <a16:creationId xmlns:a16="http://schemas.microsoft.com/office/drawing/2014/main" id="{EDF5B699-08AF-BF4E-BCC1-8B76D932CA59}"/>
                </a:ext>
              </a:extLst>
            </p:cNvPr>
            <p:cNvSpPr>
              <a:spLocks noChangeArrowheads="1"/>
            </p:cNvSpPr>
            <p:nvPr/>
          </p:nvSpPr>
          <p:spPr bwMode="auto">
            <a:xfrm>
              <a:off x="177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D</a:t>
              </a:r>
              <a:endParaRPr lang="en-US" sz="1350" dirty="0">
                <a:latin typeface="Times New Roman" charset="0"/>
              </a:endParaRPr>
            </a:p>
          </p:txBody>
        </p:sp>
        <p:sp>
          <p:nvSpPr>
            <p:cNvPr id="67" name="Oval 8">
              <a:extLst>
                <a:ext uri="{FF2B5EF4-FFF2-40B4-BE49-F238E27FC236}">
                  <a16:creationId xmlns:a16="http://schemas.microsoft.com/office/drawing/2014/main" id="{9286E6BF-D30A-9542-85DE-0FD7D96B0572}"/>
                </a:ext>
              </a:extLst>
            </p:cNvPr>
            <p:cNvSpPr>
              <a:spLocks noChangeArrowheads="1"/>
            </p:cNvSpPr>
            <p:nvPr/>
          </p:nvSpPr>
          <p:spPr bwMode="auto">
            <a:xfrm>
              <a:off x="1296"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F</a:t>
              </a:r>
              <a:endParaRPr lang="en-US" sz="1350" dirty="0">
                <a:latin typeface="Times New Roman" charset="0"/>
              </a:endParaRPr>
            </a:p>
          </p:txBody>
        </p:sp>
        <p:sp>
          <p:nvSpPr>
            <p:cNvPr id="68" name="Oval 9">
              <a:extLst>
                <a:ext uri="{FF2B5EF4-FFF2-40B4-BE49-F238E27FC236}">
                  <a16:creationId xmlns:a16="http://schemas.microsoft.com/office/drawing/2014/main" id="{42D696BA-7B31-704E-9E75-40EF080DC2EF}"/>
                </a:ext>
              </a:extLst>
            </p:cNvPr>
            <p:cNvSpPr>
              <a:spLocks noChangeArrowheads="1"/>
            </p:cNvSpPr>
            <p:nvPr/>
          </p:nvSpPr>
          <p:spPr bwMode="auto">
            <a:xfrm>
              <a:off x="2208"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C</a:t>
              </a:r>
              <a:endParaRPr lang="en-US" sz="1350" dirty="0">
                <a:latin typeface="Times New Roman" charset="0"/>
              </a:endParaRPr>
            </a:p>
          </p:txBody>
        </p:sp>
        <p:sp>
          <p:nvSpPr>
            <p:cNvPr id="69" name="Text Box 23">
              <a:extLst>
                <a:ext uri="{FF2B5EF4-FFF2-40B4-BE49-F238E27FC236}">
                  <a16:creationId xmlns:a16="http://schemas.microsoft.com/office/drawing/2014/main" id="{1305D871-86AD-5140-B45D-7C9198E1C033}"/>
                </a:ext>
              </a:extLst>
            </p:cNvPr>
            <p:cNvSpPr txBox="1">
              <a:spLocks noChangeArrowheads="1"/>
            </p:cNvSpPr>
            <p:nvPr/>
          </p:nvSpPr>
          <p:spPr bwMode="auto">
            <a:xfrm>
              <a:off x="1296" y="2544"/>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6</a:t>
              </a:r>
              <a:endParaRPr lang="en-US" sz="1500" dirty="0">
                <a:latin typeface="Verdana" charset="0"/>
              </a:endParaRPr>
            </a:p>
          </p:txBody>
        </p:sp>
        <p:sp>
          <p:nvSpPr>
            <p:cNvPr id="70" name="Line 26">
              <a:extLst>
                <a:ext uri="{FF2B5EF4-FFF2-40B4-BE49-F238E27FC236}">
                  <a16:creationId xmlns:a16="http://schemas.microsoft.com/office/drawing/2014/main" id="{315323AD-22DF-D04B-AD98-AF9E34EA585B}"/>
                </a:ext>
              </a:extLst>
            </p:cNvPr>
            <p:cNvSpPr>
              <a:spLocks noChangeShapeType="1"/>
            </p:cNvSpPr>
            <p:nvPr/>
          </p:nvSpPr>
          <p:spPr bwMode="auto">
            <a:xfrm>
              <a:off x="912" y="2880"/>
              <a:ext cx="0" cy="624"/>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1" name="Line 27">
              <a:extLst>
                <a:ext uri="{FF2B5EF4-FFF2-40B4-BE49-F238E27FC236}">
                  <a16:creationId xmlns:a16="http://schemas.microsoft.com/office/drawing/2014/main" id="{17B686D2-EAB7-3248-868C-73098C90CA64}"/>
                </a:ext>
              </a:extLst>
            </p:cNvPr>
            <p:cNvSpPr>
              <a:spLocks noChangeShapeType="1"/>
            </p:cNvSpPr>
            <p:nvPr/>
          </p:nvSpPr>
          <p:spPr bwMode="auto">
            <a:xfrm>
              <a:off x="1056" y="2736"/>
              <a:ext cx="720" cy="0"/>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2" name="Line 28">
              <a:extLst>
                <a:ext uri="{FF2B5EF4-FFF2-40B4-BE49-F238E27FC236}">
                  <a16:creationId xmlns:a16="http://schemas.microsoft.com/office/drawing/2014/main" id="{31CE8DBF-836A-1B47-BA11-7BF059DFF6D5}"/>
                </a:ext>
              </a:extLst>
            </p:cNvPr>
            <p:cNvSpPr>
              <a:spLocks noChangeShapeType="1"/>
            </p:cNvSpPr>
            <p:nvPr/>
          </p:nvSpPr>
          <p:spPr bwMode="auto">
            <a:xfrm>
              <a:off x="1920" y="2880"/>
              <a:ext cx="0" cy="624"/>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3" name="Line 29">
              <a:extLst>
                <a:ext uri="{FF2B5EF4-FFF2-40B4-BE49-F238E27FC236}">
                  <a16:creationId xmlns:a16="http://schemas.microsoft.com/office/drawing/2014/main" id="{6D1C50D4-ADE6-DD4C-BEDF-46A0BAA96BD7}"/>
                </a:ext>
              </a:extLst>
            </p:cNvPr>
            <p:cNvSpPr>
              <a:spLocks noChangeShapeType="1"/>
            </p:cNvSpPr>
            <p:nvPr/>
          </p:nvSpPr>
          <p:spPr bwMode="auto">
            <a:xfrm>
              <a:off x="1056" y="3648"/>
              <a:ext cx="720" cy="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4" name="Line 30">
              <a:extLst>
                <a:ext uri="{FF2B5EF4-FFF2-40B4-BE49-F238E27FC236}">
                  <a16:creationId xmlns:a16="http://schemas.microsoft.com/office/drawing/2014/main" id="{12B3673C-79F8-094C-8521-245F34D48059}"/>
                </a:ext>
              </a:extLst>
            </p:cNvPr>
            <p:cNvSpPr>
              <a:spLocks noChangeShapeType="1"/>
            </p:cNvSpPr>
            <p:nvPr/>
          </p:nvSpPr>
          <p:spPr bwMode="auto">
            <a:xfrm flipV="1">
              <a:off x="1008" y="3264"/>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5" name="Line 31">
              <a:extLst>
                <a:ext uri="{FF2B5EF4-FFF2-40B4-BE49-F238E27FC236}">
                  <a16:creationId xmlns:a16="http://schemas.microsoft.com/office/drawing/2014/main" id="{558EC373-E432-7149-801B-5B2777C4F62E}"/>
                </a:ext>
              </a:extLst>
            </p:cNvPr>
            <p:cNvSpPr>
              <a:spLocks noChangeShapeType="1"/>
            </p:cNvSpPr>
            <p:nvPr/>
          </p:nvSpPr>
          <p:spPr bwMode="auto">
            <a:xfrm flipH="1" flipV="1">
              <a:off x="1488" y="3264"/>
              <a:ext cx="336"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6" name="Line 32">
              <a:extLst>
                <a:ext uri="{FF2B5EF4-FFF2-40B4-BE49-F238E27FC236}">
                  <a16:creationId xmlns:a16="http://schemas.microsoft.com/office/drawing/2014/main" id="{40790CF0-C52E-A54F-950F-4D0B9EC185BF}"/>
                </a:ext>
              </a:extLst>
            </p:cNvPr>
            <p:cNvSpPr>
              <a:spLocks noChangeShapeType="1"/>
            </p:cNvSpPr>
            <p:nvPr/>
          </p:nvSpPr>
          <p:spPr bwMode="auto">
            <a:xfrm>
              <a:off x="1008" y="2832"/>
              <a:ext cx="336"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7" name="Line 33">
              <a:extLst>
                <a:ext uri="{FF2B5EF4-FFF2-40B4-BE49-F238E27FC236}">
                  <a16:creationId xmlns:a16="http://schemas.microsoft.com/office/drawing/2014/main" id="{BA3D6221-D170-F445-9856-B34DF8092587}"/>
                </a:ext>
              </a:extLst>
            </p:cNvPr>
            <p:cNvSpPr>
              <a:spLocks noChangeShapeType="1"/>
            </p:cNvSpPr>
            <p:nvPr/>
          </p:nvSpPr>
          <p:spPr bwMode="auto">
            <a:xfrm flipH="1">
              <a:off x="1488" y="2832"/>
              <a:ext cx="288" cy="240"/>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8" name="Line 34">
              <a:extLst>
                <a:ext uri="{FF2B5EF4-FFF2-40B4-BE49-F238E27FC236}">
                  <a16:creationId xmlns:a16="http://schemas.microsoft.com/office/drawing/2014/main" id="{24B090C2-8E07-1648-804C-10D21FD6F994}"/>
                </a:ext>
              </a:extLst>
            </p:cNvPr>
            <p:cNvSpPr>
              <a:spLocks noChangeShapeType="1"/>
            </p:cNvSpPr>
            <p:nvPr/>
          </p:nvSpPr>
          <p:spPr bwMode="auto">
            <a:xfrm flipV="1">
              <a:off x="2016" y="3312"/>
              <a:ext cx="288"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79" name="Line 35">
              <a:extLst>
                <a:ext uri="{FF2B5EF4-FFF2-40B4-BE49-F238E27FC236}">
                  <a16:creationId xmlns:a16="http://schemas.microsoft.com/office/drawing/2014/main" id="{0E4D6310-2CFE-C84B-AAC0-F0830EB5CE1E}"/>
                </a:ext>
              </a:extLst>
            </p:cNvPr>
            <p:cNvSpPr>
              <a:spLocks noChangeShapeType="1"/>
            </p:cNvSpPr>
            <p:nvPr/>
          </p:nvSpPr>
          <p:spPr bwMode="auto">
            <a:xfrm>
              <a:off x="2016" y="2784"/>
              <a:ext cx="240" cy="288"/>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80" name="Text Box 36">
              <a:extLst>
                <a:ext uri="{FF2B5EF4-FFF2-40B4-BE49-F238E27FC236}">
                  <a16:creationId xmlns:a16="http://schemas.microsoft.com/office/drawing/2014/main" id="{8EC509DF-58FE-B748-A382-C4E19F460A99}"/>
                </a:ext>
              </a:extLst>
            </p:cNvPr>
            <p:cNvSpPr txBox="1">
              <a:spLocks noChangeArrowheads="1"/>
            </p:cNvSpPr>
            <p:nvPr/>
          </p:nvSpPr>
          <p:spPr bwMode="auto">
            <a:xfrm>
              <a:off x="694" y="3033"/>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8</a:t>
              </a:r>
              <a:endParaRPr lang="en-US" sz="1500" dirty="0">
                <a:latin typeface="Verdana" charset="0"/>
              </a:endParaRPr>
            </a:p>
          </p:txBody>
        </p:sp>
        <p:sp>
          <p:nvSpPr>
            <p:cNvPr id="81" name="Text Box 37">
              <a:extLst>
                <a:ext uri="{FF2B5EF4-FFF2-40B4-BE49-F238E27FC236}">
                  <a16:creationId xmlns:a16="http://schemas.microsoft.com/office/drawing/2014/main" id="{8FFA8300-31F8-3245-B2F2-FA0E7B1CFC55}"/>
                </a:ext>
              </a:extLst>
            </p:cNvPr>
            <p:cNvSpPr txBox="1">
              <a:spLocks noChangeArrowheads="1"/>
            </p:cNvSpPr>
            <p:nvPr/>
          </p:nvSpPr>
          <p:spPr bwMode="auto">
            <a:xfrm>
              <a:off x="1104" y="274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9</a:t>
              </a:r>
              <a:endParaRPr lang="en-US" sz="1500" dirty="0">
                <a:latin typeface="Verdana" charset="0"/>
              </a:endParaRPr>
            </a:p>
          </p:txBody>
        </p:sp>
        <p:sp>
          <p:nvSpPr>
            <p:cNvPr id="82" name="Text Box 38">
              <a:extLst>
                <a:ext uri="{FF2B5EF4-FFF2-40B4-BE49-F238E27FC236}">
                  <a16:creationId xmlns:a16="http://schemas.microsoft.com/office/drawing/2014/main" id="{D6132E1C-4673-6E4D-87AA-2BAC2C77F690}"/>
                </a:ext>
              </a:extLst>
            </p:cNvPr>
            <p:cNvSpPr txBox="1">
              <a:spLocks noChangeArrowheads="1"/>
            </p:cNvSpPr>
            <p:nvPr/>
          </p:nvSpPr>
          <p:spPr bwMode="auto">
            <a:xfrm>
              <a:off x="1440" y="274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4</a:t>
              </a:r>
              <a:endParaRPr lang="en-US" sz="1500" dirty="0">
                <a:latin typeface="Verdana" charset="0"/>
              </a:endParaRPr>
            </a:p>
          </p:txBody>
        </p:sp>
        <p:sp>
          <p:nvSpPr>
            <p:cNvPr id="83" name="Text Box 39">
              <a:extLst>
                <a:ext uri="{FF2B5EF4-FFF2-40B4-BE49-F238E27FC236}">
                  <a16:creationId xmlns:a16="http://schemas.microsoft.com/office/drawing/2014/main" id="{4950B10B-4A17-E841-A7F3-447BC539623A}"/>
                </a:ext>
              </a:extLst>
            </p:cNvPr>
            <p:cNvSpPr txBox="1">
              <a:spLocks noChangeArrowheads="1"/>
            </p:cNvSpPr>
            <p:nvPr/>
          </p:nvSpPr>
          <p:spPr bwMode="auto">
            <a:xfrm>
              <a:off x="960" y="3177"/>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10</a:t>
              </a:r>
              <a:endParaRPr lang="en-US" sz="1500" dirty="0">
                <a:latin typeface="Verdana" charset="0"/>
              </a:endParaRPr>
            </a:p>
          </p:txBody>
        </p:sp>
        <p:sp>
          <p:nvSpPr>
            <p:cNvPr id="84" name="Text Box 40">
              <a:extLst>
                <a:ext uri="{FF2B5EF4-FFF2-40B4-BE49-F238E27FC236}">
                  <a16:creationId xmlns:a16="http://schemas.microsoft.com/office/drawing/2014/main" id="{DBECFA7B-4C60-1D44-93DA-62566B5C881D}"/>
                </a:ext>
              </a:extLst>
            </p:cNvPr>
            <p:cNvSpPr txBox="1">
              <a:spLocks noChangeArrowheads="1"/>
            </p:cNvSpPr>
            <p:nvPr/>
          </p:nvSpPr>
          <p:spPr bwMode="auto">
            <a:xfrm>
              <a:off x="1536" y="3168"/>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5</a:t>
              </a:r>
              <a:endParaRPr lang="en-US" sz="1500" dirty="0">
                <a:latin typeface="Verdana" charset="0"/>
              </a:endParaRPr>
            </a:p>
          </p:txBody>
        </p:sp>
        <p:sp>
          <p:nvSpPr>
            <p:cNvPr id="85" name="Text Box 41">
              <a:extLst>
                <a:ext uri="{FF2B5EF4-FFF2-40B4-BE49-F238E27FC236}">
                  <a16:creationId xmlns:a16="http://schemas.microsoft.com/office/drawing/2014/main" id="{60990631-9C50-114C-932D-7376E7612435}"/>
                </a:ext>
              </a:extLst>
            </p:cNvPr>
            <p:cNvSpPr txBox="1">
              <a:spLocks noChangeArrowheads="1"/>
            </p:cNvSpPr>
            <p:nvPr/>
          </p:nvSpPr>
          <p:spPr bwMode="auto">
            <a:xfrm>
              <a:off x="1296" y="3456"/>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7</a:t>
              </a:r>
              <a:endParaRPr lang="en-US" sz="1500" dirty="0">
                <a:latin typeface="Verdana" charset="0"/>
              </a:endParaRPr>
            </a:p>
          </p:txBody>
        </p:sp>
        <p:sp>
          <p:nvSpPr>
            <p:cNvPr id="86" name="Text Box 42">
              <a:extLst>
                <a:ext uri="{FF2B5EF4-FFF2-40B4-BE49-F238E27FC236}">
                  <a16:creationId xmlns:a16="http://schemas.microsoft.com/office/drawing/2014/main" id="{7C323FEC-3A13-5F43-93E6-C9FBBFCB3E59}"/>
                </a:ext>
              </a:extLst>
            </p:cNvPr>
            <p:cNvSpPr txBox="1">
              <a:spLocks noChangeArrowheads="1"/>
            </p:cNvSpPr>
            <p:nvPr/>
          </p:nvSpPr>
          <p:spPr bwMode="auto">
            <a:xfrm>
              <a:off x="2160" y="3369"/>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3</a:t>
              </a:r>
              <a:endParaRPr lang="en-US" sz="1500" dirty="0">
                <a:latin typeface="Verdana" charset="0"/>
              </a:endParaRPr>
            </a:p>
          </p:txBody>
        </p:sp>
        <p:sp>
          <p:nvSpPr>
            <p:cNvPr id="87" name="Text Box 43">
              <a:extLst>
                <a:ext uri="{FF2B5EF4-FFF2-40B4-BE49-F238E27FC236}">
                  <a16:creationId xmlns:a16="http://schemas.microsoft.com/office/drawing/2014/main" id="{A59F3F9F-F2B8-FA4D-83EC-CB94285D7DF0}"/>
                </a:ext>
              </a:extLst>
            </p:cNvPr>
            <p:cNvSpPr txBox="1">
              <a:spLocks noChangeArrowheads="1"/>
            </p:cNvSpPr>
            <p:nvPr/>
          </p:nvSpPr>
          <p:spPr bwMode="auto">
            <a:xfrm>
              <a:off x="2064" y="2736"/>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2</a:t>
              </a:r>
              <a:endParaRPr lang="en-US" sz="1500" dirty="0">
                <a:latin typeface="Verdana" charset="0"/>
              </a:endParaRPr>
            </a:p>
          </p:txBody>
        </p:sp>
        <p:sp>
          <p:nvSpPr>
            <p:cNvPr id="88" name="Text Box 45">
              <a:extLst>
                <a:ext uri="{FF2B5EF4-FFF2-40B4-BE49-F238E27FC236}">
                  <a16:creationId xmlns:a16="http://schemas.microsoft.com/office/drawing/2014/main" id="{0946D4C1-8259-C74E-93DA-7C22639B3273}"/>
                </a:ext>
              </a:extLst>
            </p:cNvPr>
            <p:cNvSpPr txBox="1">
              <a:spLocks noChangeArrowheads="1"/>
            </p:cNvSpPr>
            <p:nvPr/>
          </p:nvSpPr>
          <p:spPr bwMode="auto">
            <a:xfrm>
              <a:off x="1728" y="298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a:t>
              </a:r>
              <a:endParaRPr lang="en-US" sz="1500" dirty="0">
                <a:latin typeface="Verdana" charset="0"/>
              </a:endParaRPr>
            </a:p>
          </p:txBody>
        </p:sp>
        <p:sp>
          <p:nvSpPr>
            <p:cNvPr id="89" name="Rectangle 72">
              <a:extLst>
                <a:ext uri="{FF2B5EF4-FFF2-40B4-BE49-F238E27FC236}">
                  <a16:creationId xmlns:a16="http://schemas.microsoft.com/office/drawing/2014/main" id="{83270A08-389D-A141-A739-4E2AFA3BA556}"/>
                </a:ext>
              </a:extLst>
            </p:cNvPr>
            <p:cNvSpPr>
              <a:spLocks noChangeArrowheads="1"/>
            </p:cNvSpPr>
            <p:nvPr/>
          </p:nvSpPr>
          <p:spPr bwMode="auto">
            <a:xfrm>
              <a:off x="384" y="3782"/>
              <a:ext cx="2160"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GB" sz="1500" b="1" dirty="0">
                  <a:latin typeface="+mj-lt"/>
                </a:rPr>
                <a:t>weight=8+6+4+1+2 = 21 </a:t>
              </a:r>
            </a:p>
          </p:txBody>
        </p:sp>
      </p:grpSp>
      <p:grpSp>
        <p:nvGrpSpPr>
          <p:cNvPr id="90" name="Group 74">
            <a:extLst>
              <a:ext uri="{FF2B5EF4-FFF2-40B4-BE49-F238E27FC236}">
                <a16:creationId xmlns:a16="http://schemas.microsoft.com/office/drawing/2014/main" id="{FA6C4E74-24B3-4A4E-A03B-7532184360AE}"/>
              </a:ext>
            </a:extLst>
          </p:cNvPr>
          <p:cNvGrpSpPr>
            <a:grpSpLocks/>
          </p:cNvGrpSpPr>
          <p:nvPr/>
        </p:nvGrpSpPr>
        <p:grpSpPr bwMode="auto">
          <a:xfrm>
            <a:off x="1533243" y="3847484"/>
            <a:ext cx="2723395" cy="1791198"/>
            <a:chOff x="384" y="2544"/>
            <a:chExt cx="2160" cy="1510"/>
          </a:xfrm>
        </p:grpSpPr>
        <p:sp>
          <p:nvSpPr>
            <p:cNvPr id="91" name="Oval 4">
              <a:extLst>
                <a:ext uri="{FF2B5EF4-FFF2-40B4-BE49-F238E27FC236}">
                  <a16:creationId xmlns:a16="http://schemas.microsoft.com/office/drawing/2014/main" id="{ABC84F10-3AF4-1041-A29B-CE26EDC8B1E4}"/>
                </a:ext>
              </a:extLst>
            </p:cNvPr>
            <p:cNvSpPr>
              <a:spLocks noChangeArrowheads="1"/>
            </p:cNvSpPr>
            <p:nvPr/>
          </p:nvSpPr>
          <p:spPr bwMode="auto">
            <a:xfrm>
              <a:off x="81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A</a:t>
              </a:r>
              <a:endParaRPr lang="en-US" sz="1350" dirty="0">
                <a:latin typeface="Times New Roman" charset="0"/>
              </a:endParaRPr>
            </a:p>
          </p:txBody>
        </p:sp>
        <p:sp>
          <p:nvSpPr>
            <p:cNvPr id="92" name="Oval 5">
              <a:extLst>
                <a:ext uri="{FF2B5EF4-FFF2-40B4-BE49-F238E27FC236}">
                  <a16:creationId xmlns:a16="http://schemas.microsoft.com/office/drawing/2014/main" id="{8651D88F-8AE1-884D-A5EA-E53CB43DC035}"/>
                </a:ext>
              </a:extLst>
            </p:cNvPr>
            <p:cNvSpPr>
              <a:spLocks noChangeArrowheads="1"/>
            </p:cNvSpPr>
            <p:nvPr/>
          </p:nvSpPr>
          <p:spPr bwMode="auto">
            <a:xfrm>
              <a:off x="177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B</a:t>
              </a:r>
              <a:endParaRPr lang="en-US" sz="1350" dirty="0">
                <a:latin typeface="Times New Roman" charset="0"/>
              </a:endParaRPr>
            </a:p>
          </p:txBody>
        </p:sp>
        <p:sp>
          <p:nvSpPr>
            <p:cNvPr id="93" name="Oval 6">
              <a:extLst>
                <a:ext uri="{FF2B5EF4-FFF2-40B4-BE49-F238E27FC236}">
                  <a16:creationId xmlns:a16="http://schemas.microsoft.com/office/drawing/2014/main" id="{AC855D06-735B-7149-B1C3-A0505F7FDB9C}"/>
                </a:ext>
              </a:extLst>
            </p:cNvPr>
            <p:cNvSpPr>
              <a:spLocks noChangeArrowheads="1"/>
            </p:cNvSpPr>
            <p:nvPr/>
          </p:nvSpPr>
          <p:spPr bwMode="auto">
            <a:xfrm>
              <a:off x="81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E</a:t>
              </a:r>
              <a:endParaRPr lang="en-US" sz="1350" dirty="0">
                <a:latin typeface="Times New Roman" charset="0"/>
              </a:endParaRPr>
            </a:p>
          </p:txBody>
        </p:sp>
        <p:sp>
          <p:nvSpPr>
            <p:cNvPr id="94" name="Oval 7">
              <a:extLst>
                <a:ext uri="{FF2B5EF4-FFF2-40B4-BE49-F238E27FC236}">
                  <a16:creationId xmlns:a16="http://schemas.microsoft.com/office/drawing/2014/main" id="{B67AE231-F725-984B-8EB6-49DE5ADCE376}"/>
                </a:ext>
              </a:extLst>
            </p:cNvPr>
            <p:cNvSpPr>
              <a:spLocks noChangeArrowheads="1"/>
            </p:cNvSpPr>
            <p:nvPr/>
          </p:nvSpPr>
          <p:spPr bwMode="auto">
            <a:xfrm>
              <a:off x="177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D</a:t>
              </a:r>
              <a:endParaRPr lang="en-US" sz="1350" dirty="0">
                <a:latin typeface="Times New Roman" charset="0"/>
              </a:endParaRPr>
            </a:p>
          </p:txBody>
        </p:sp>
        <p:sp>
          <p:nvSpPr>
            <p:cNvPr id="95" name="Oval 8">
              <a:extLst>
                <a:ext uri="{FF2B5EF4-FFF2-40B4-BE49-F238E27FC236}">
                  <a16:creationId xmlns:a16="http://schemas.microsoft.com/office/drawing/2014/main" id="{7821694C-BF66-B549-A78C-7A9662BA129D}"/>
                </a:ext>
              </a:extLst>
            </p:cNvPr>
            <p:cNvSpPr>
              <a:spLocks noChangeArrowheads="1"/>
            </p:cNvSpPr>
            <p:nvPr/>
          </p:nvSpPr>
          <p:spPr bwMode="auto">
            <a:xfrm>
              <a:off x="1296"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F</a:t>
              </a:r>
              <a:endParaRPr lang="en-US" sz="1350" dirty="0">
                <a:latin typeface="Times New Roman" charset="0"/>
              </a:endParaRPr>
            </a:p>
          </p:txBody>
        </p:sp>
        <p:sp>
          <p:nvSpPr>
            <p:cNvPr id="96" name="Oval 9">
              <a:extLst>
                <a:ext uri="{FF2B5EF4-FFF2-40B4-BE49-F238E27FC236}">
                  <a16:creationId xmlns:a16="http://schemas.microsoft.com/office/drawing/2014/main" id="{681AEE23-0C1F-814E-A9FF-1CB8DC09CBB3}"/>
                </a:ext>
              </a:extLst>
            </p:cNvPr>
            <p:cNvSpPr>
              <a:spLocks noChangeArrowheads="1"/>
            </p:cNvSpPr>
            <p:nvPr/>
          </p:nvSpPr>
          <p:spPr bwMode="auto">
            <a:xfrm>
              <a:off x="2208"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C</a:t>
              </a:r>
              <a:endParaRPr lang="en-US" sz="1350" dirty="0">
                <a:latin typeface="Times New Roman" charset="0"/>
              </a:endParaRPr>
            </a:p>
          </p:txBody>
        </p:sp>
        <p:sp>
          <p:nvSpPr>
            <p:cNvPr id="97" name="Text Box 23">
              <a:extLst>
                <a:ext uri="{FF2B5EF4-FFF2-40B4-BE49-F238E27FC236}">
                  <a16:creationId xmlns:a16="http://schemas.microsoft.com/office/drawing/2014/main" id="{5F635A5E-D282-6640-B5CF-7493FBC0D76B}"/>
                </a:ext>
              </a:extLst>
            </p:cNvPr>
            <p:cNvSpPr txBox="1">
              <a:spLocks noChangeArrowheads="1"/>
            </p:cNvSpPr>
            <p:nvPr/>
          </p:nvSpPr>
          <p:spPr bwMode="auto">
            <a:xfrm>
              <a:off x="1296" y="2544"/>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6</a:t>
              </a:r>
              <a:endParaRPr lang="en-US" sz="1500" dirty="0">
                <a:latin typeface="Verdana" charset="0"/>
              </a:endParaRPr>
            </a:p>
          </p:txBody>
        </p:sp>
        <p:sp>
          <p:nvSpPr>
            <p:cNvPr id="98" name="Line 26">
              <a:extLst>
                <a:ext uri="{FF2B5EF4-FFF2-40B4-BE49-F238E27FC236}">
                  <a16:creationId xmlns:a16="http://schemas.microsoft.com/office/drawing/2014/main" id="{61BFB768-A45D-3247-BAAF-CA03C2A72C39}"/>
                </a:ext>
              </a:extLst>
            </p:cNvPr>
            <p:cNvSpPr>
              <a:spLocks noChangeShapeType="1"/>
            </p:cNvSpPr>
            <p:nvPr/>
          </p:nvSpPr>
          <p:spPr bwMode="auto">
            <a:xfrm>
              <a:off x="912" y="2880"/>
              <a:ext cx="0" cy="624"/>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99" name="Line 27">
              <a:extLst>
                <a:ext uri="{FF2B5EF4-FFF2-40B4-BE49-F238E27FC236}">
                  <a16:creationId xmlns:a16="http://schemas.microsoft.com/office/drawing/2014/main" id="{DD79BD01-22F1-C64F-B6AF-A532BA88E4DE}"/>
                </a:ext>
              </a:extLst>
            </p:cNvPr>
            <p:cNvSpPr>
              <a:spLocks noChangeShapeType="1"/>
            </p:cNvSpPr>
            <p:nvPr/>
          </p:nvSpPr>
          <p:spPr bwMode="auto">
            <a:xfrm>
              <a:off x="1056" y="2736"/>
              <a:ext cx="720" cy="0"/>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0" name="Line 28">
              <a:extLst>
                <a:ext uri="{FF2B5EF4-FFF2-40B4-BE49-F238E27FC236}">
                  <a16:creationId xmlns:a16="http://schemas.microsoft.com/office/drawing/2014/main" id="{82925761-305E-8E4C-8D10-58C000F65B4B}"/>
                </a:ext>
              </a:extLst>
            </p:cNvPr>
            <p:cNvSpPr>
              <a:spLocks noChangeShapeType="1"/>
            </p:cNvSpPr>
            <p:nvPr/>
          </p:nvSpPr>
          <p:spPr bwMode="auto">
            <a:xfrm>
              <a:off x="1920" y="2880"/>
              <a:ext cx="0" cy="624"/>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1" name="Line 29">
              <a:extLst>
                <a:ext uri="{FF2B5EF4-FFF2-40B4-BE49-F238E27FC236}">
                  <a16:creationId xmlns:a16="http://schemas.microsoft.com/office/drawing/2014/main" id="{842DF49A-742B-5540-96EC-10A7E0C16DA9}"/>
                </a:ext>
              </a:extLst>
            </p:cNvPr>
            <p:cNvSpPr>
              <a:spLocks noChangeShapeType="1"/>
            </p:cNvSpPr>
            <p:nvPr/>
          </p:nvSpPr>
          <p:spPr bwMode="auto">
            <a:xfrm>
              <a:off x="1056" y="3648"/>
              <a:ext cx="720" cy="0"/>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2" name="Line 30">
              <a:extLst>
                <a:ext uri="{FF2B5EF4-FFF2-40B4-BE49-F238E27FC236}">
                  <a16:creationId xmlns:a16="http://schemas.microsoft.com/office/drawing/2014/main" id="{62A8BB8C-7419-F746-9409-057A3DD94646}"/>
                </a:ext>
              </a:extLst>
            </p:cNvPr>
            <p:cNvSpPr>
              <a:spLocks noChangeShapeType="1"/>
            </p:cNvSpPr>
            <p:nvPr/>
          </p:nvSpPr>
          <p:spPr bwMode="auto">
            <a:xfrm flipV="1">
              <a:off x="1008" y="3264"/>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3" name="Line 31">
              <a:extLst>
                <a:ext uri="{FF2B5EF4-FFF2-40B4-BE49-F238E27FC236}">
                  <a16:creationId xmlns:a16="http://schemas.microsoft.com/office/drawing/2014/main" id="{70AA11CF-E207-9749-841C-7A7DF763F693}"/>
                </a:ext>
              </a:extLst>
            </p:cNvPr>
            <p:cNvSpPr>
              <a:spLocks noChangeShapeType="1"/>
            </p:cNvSpPr>
            <p:nvPr/>
          </p:nvSpPr>
          <p:spPr bwMode="auto">
            <a:xfrm flipH="1" flipV="1">
              <a:off x="1488" y="3264"/>
              <a:ext cx="336" cy="288"/>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4" name="Line 32">
              <a:extLst>
                <a:ext uri="{FF2B5EF4-FFF2-40B4-BE49-F238E27FC236}">
                  <a16:creationId xmlns:a16="http://schemas.microsoft.com/office/drawing/2014/main" id="{30911540-2B38-9F42-9292-FF8CA2AFC876}"/>
                </a:ext>
              </a:extLst>
            </p:cNvPr>
            <p:cNvSpPr>
              <a:spLocks noChangeShapeType="1"/>
            </p:cNvSpPr>
            <p:nvPr/>
          </p:nvSpPr>
          <p:spPr bwMode="auto">
            <a:xfrm>
              <a:off x="1008" y="2832"/>
              <a:ext cx="336" cy="240"/>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5" name="Line 33">
              <a:extLst>
                <a:ext uri="{FF2B5EF4-FFF2-40B4-BE49-F238E27FC236}">
                  <a16:creationId xmlns:a16="http://schemas.microsoft.com/office/drawing/2014/main" id="{BDB0B101-5AF9-744F-A5CA-3CB4990A832D}"/>
                </a:ext>
              </a:extLst>
            </p:cNvPr>
            <p:cNvSpPr>
              <a:spLocks noChangeShapeType="1"/>
            </p:cNvSpPr>
            <p:nvPr/>
          </p:nvSpPr>
          <p:spPr bwMode="auto">
            <a:xfrm flipH="1">
              <a:off x="1488" y="2832"/>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6" name="Line 34">
              <a:extLst>
                <a:ext uri="{FF2B5EF4-FFF2-40B4-BE49-F238E27FC236}">
                  <a16:creationId xmlns:a16="http://schemas.microsoft.com/office/drawing/2014/main" id="{4DE8A369-34AB-9F4F-AE30-2313481B0BEA}"/>
                </a:ext>
              </a:extLst>
            </p:cNvPr>
            <p:cNvSpPr>
              <a:spLocks noChangeShapeType="1"/>
            </p:cNvSpPr>
            <p:nvPr/>
          </p:nvSpPr>
          <p:spPr bwMode="auto">
            <a:xfrm flipV="1">
              <a:off x="2016" y="3312"/>
              <a:ext cx="288"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7" name="Line 35">
              <a:extLst>
                <a:ext uri="{FF2B5EF4-FFF2-40B4-BE49-F238E27FC236}">
                  <a16:creationId xmlns:a16="http://schemas.microsoft.com/office/drawing/2014/main" id="{6CE8F556-7C1C-3240-B231-60F8399EFECF}"/>
                </a:ext>
              </a:extLst>
            </p:cNvPr>
            <p:cNvSpPr>
              <a:spLocks noChangeShapeType="1"/>
            </p:cNvSpPr>
            <p:nvPr/>
          </p:nvSpPr>
          <p:spPr bwMode="auto">
            <a:xfrm>
              <a:off x="2016" y="2784"/>
              <a:ext cx="240" cy="288"/>
            </a:xfrm>
            <a:prstGeom prst="line">
              <a:avLst/>
            </a:prstGeom>
            <a:noFill/>
            <a:ln w="158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08" name="Text Box 36">
              <a:extLst>
                <a:ext uri="{FF2B5EF4-FFF2-40B4-BE49-F238E27FC236}">
                  <a16:creationId xmlns:a16="http://schemas.microsoft.com/office/drawing/2014/main" id="{D94131B4-617F-4A4E-9BD9-3100CB2AC2E1}"/>
                </a:ext>
              </a:extLst>
            </p:cNvPr>
            <p:cNvSpPr txBox="1">
              <a:spLocks noChangeArrowheads="1"/>
            </p:cNvSpPr>
            <p:nvPr/>
          </p:nvSpPr>
          <p:spPr bwMode="auto">
            <a:xfrm>
              <a:off x="694" y="3033"/>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8</a:t>
              </a:r>
              <a:endParaRPr lang="en-US" sz="1500" dirty="0">
                <a:latin typeface="Verdana" charset="0"/>
              </a:endParaRPr>
            </a:p>
          </p:txBody>
        </p:sp>
        <p:sp>
          <p:nvSpPr>
            <p:cNvPr id="109" name="Text Box 37">
              <a:extLst>
                <a:ext uri="{FF2B5EF4-FFF2-40B4-BE49-F238E27FC236}">
                  <a16:creationId xmlns:a16="http://schemas.microsoft.com/office/drawing/2014/main" id="{092A988B-9EEE-A242-A858-4BE29185BECF}"/>
                </a:ext>
              </a:extLst>
            </p:cNvPr>
            <p:cNvSpPr txBox="1">
              <a:spLocks noChangeArrowheads="1"/>
            </p:cNvSpPr>
            <p:nvPr/>
          </p:nvSpPr>
          <p:spPr bwMode="auto">
            <a:xfrm>
              <a:off x="1104" y="274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9</a:t>
              </a:r>
              <a:endParaRPr lang="en-US" sz="1500" dirty="0">
                <a:latin typeface="Verdana" charset="0"/>
              </a:endParaRPr>
            </a:p>
          </p:txBody>
        </p:sp>
        <p:sp>
          <p:nvSpPr>
            <p:cNvPr id="110" name="Text Box 38">
              <a:extLst>
                <a:ext uri="{FF2B5EF4-FFF2-40B4-BE49-F238E27FC236}">
                  <a16:creationId xmlns:a16="http://schemas.microsoft.com/office/drawing/2014/main" id="{F0CF0FFA-5444-AD46-914E-A7A6490A2163}"/>
                </a:ext>
              </a:extLst>
            </p:cNvPr>
            <p:cNvSpPr txBox="1">
              <a:spLocks noChangeArrowheads="1"/>
            </p:cNvSpPr>
            <p:nvPr/>
          </p:nvSpPr>
          <p:spPr bwMode="auto">
            <a:xfrm>
              <a:off x="1440" y="274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4</a:t>
              </a:r>
              <a:endParaRPr lang="en-US" sz="1500" dirty="0">
                <a:latin typeface="Verdana" charset="0"/>
              </a:endParaRPr>
            </a:p>
          </p:txBody>
        </p:sp>
        <p:sp>
          <p:nvSpPr>
            <p:cNvPr id="111" name="Text Box 39">
              <a:extLst>
                <a:ext uri="{FF2B5EF4-FFF2-40B4-BE49-F238E27FC236}">
                  <a16:creationId xmlns:a16="http://schemas.microsoft.com/office/drawing/2014/main" id="{2C4D3C6C-D63A-DB41-9B1C-F34603F83083}"/>
                </a:ext>
              </a:extLst>
            </p:cNvPr>
            <p:cNvSpPr txBox="1">
              <a:spLocks noChangeArrowheads="1"/>
            </p:cNvSpPr>
            <p:nvPr/>
          </p:nvSpPr>
          <p:spPr bwMode="auto">
            <a:xfrm>
              <a:off x="960" y="3177"/>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10</a:t>
              </a:r>
              <a:endParaRPr lang="en-US" sz="1500" dirty="0">
                <a:latin typeface="Verdana" charset="0"/>
              </a:endParaRPr>
            </a:p>
          </p:txBody>
        </p:sp>
        <p:sp>
          <p:nvSpPr>
            <p:cNvPr id="112" name="Text Box 40">
              <a:extLst>
                <a:ext uri="{FF2B5EF4-FFF2-40B4-BE49-F238E27FC236}">
                  <a16:creationId xmlns:a16="http://schemas.microsoft.com/office/drawing/2014/main" id="{48013716-3C78-C641-920F-9CEC75D22F98}"/>
                </a:ext>
              </a:extLst>
            </p:cNvPr>
            <p:cNvSpPr txBox="1">
              <a:spLocks noChangeArrowheads="1"/>
            </p:cNvSpPr>
            <p:nvPr/>
          </p:nvSpPr>
          <p:spPr bwMode="auto">
            <a:xfrm>
              <a:off x="1536" y="3168"/>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5</a:t>
              </a:r>
              <a:endParaRPr lang="en-US" sz="1500" dirty="0">
                <a:latin typeface="Verdana" charset="0"/>
              </a:endParaRPr>
            </a:p>
          </p:txBody>
        </p:sp>
        <p:sp>
          <p:nvSpPr>
            <p:cNvPr id="113" name="Text Box 41">
              <a:extLst>
                <a:ext uri="{FF2B5EF4-FFF2-40B4-BE49-F238E27FC236}">
                  <a16:creationId xmlns:a16="http://schemas.microsoft.com/office/drawing/2014/main" id="{115C6735-144D-B84D-AC41-405BB667402E}"/>
                </a:ext>
              </a:extLst>
            </p:cNvPr>
            <p:cNvSpPr txBox="1">
              <a:spLocks noChangeArrowheads="1"/>
            </p:cNvSpPr>
            <p:nvPr/>
          </p:nvSpPr>
          <p:spPr bwMode="auto">
            <a:xfrm>
              <a:off x="1296" y="3456"/>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7</a:t>
              </a:r>
              <a:endParaRPr lang="en-US" sz="1500" dirty="0">
                <a:latin typeface="Verdana" charset="0"/>
              </a:endParaRPr>
            </a:p>
          </p:txBody>
        </p:sp>
        <p:sp>
          <p:nvSpPr>
            <p:cNvPr id="114" name="Text Box 42">
              <a:extLst>
                <a:ext uri="{FF2B5EF4-FFF2-40B4-BE49-F238E27FC236}">
                  <a16:creationId xmlns:a16="http://schemas.microsoft.com/office/drawing/2014/main" id="{932C7E88-7EE6-F442-BEE7-52BF38FB4562}"/>
                </a:ext>
              </a:extLst>
            </p:cNvPr>
            <p:cNvSpPr txBox="1">
              <a:spLocks noChangeArrowheads="1"/>
            </p:cNvSpPr>
            <p:nvPr/>
          </p:nvSpPr>
          <p:spPr bwMode="auto">
            <a:xfrm>
              <a:off x="2160" y="3369"/>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3</a:t>
              </a:r>
              <a:endParaRPr lang="en-US" sz="1500" dirty="0">
                <a:latin typeface="Verdana" charset="0"/>
              </a:endParaRPr>
            </a:p>
          </p:txBody>
        </p:sp>
        <p:sp>
          <p:nvSpPr>
            <p:cNvPr id="115" name="Text Box 43">
              <a:extLst>
                <a:ext uri="{FF2B5EF4-FFF2-40B4-BE49-F238E27FC236}">
                  <a16:creationId xmlns:a16="http://schemas.microsoft.com/office/drawing/2014/main" id="{A330B917-4F43-434A-BF69-95F1B07A2105}"/>
                </a:ext>
              </a:extLst>
            </p:cNvPr>
            <p:cNvSpPr txBox="1">
              <a:spLocks noChangeArrowheads="1"/>
            </p:cNvSpPr>
            <p:nvPr/>
          </p:nvSpPr>
          <p:spPr bwMode="auto">
            <a:xfrm>
              <a:off x="2064" y="2736"/>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2</a:t>
              </a:r>
              <a:endParaRPr lang="en-US" sz="1500" dirty="0">
                <a:latin typeface="Verdana" charset="0"/>
              </a:endParaRPr>
            </a:p>
          </p:txBody>
        </p:sp>
        <p:sp>
          <p:nvSpPr>
            <p:cNvPr id="116" name="Text Box 45">
              <a:extLst>
                <a:ext uri="{FF2B5EF4-FFF2-40B4-BE49-F238E27FC236}">
                  <a16:creationId xmlns:a16="http://schemas.microsoft.com/office/drawing/2014/main" id="{2A783A0F-6352-E94A-BFDF-75977128015A}"/>
                </a:ext>
              </a:extLst>
            </p:cNvPr>
            <p:cNvSpPr txBox="1">
              <a:spLocks noChangeArrowheads="1"/>
            </p:cNvSpPr>
            <p:nvPr/>
          </p:nvSpPr>
          <p:spPr bwMode="auto">
            <a:xfrm>
              <a:off x="1728" y="2985"/>
              <a:ext cx="336" cy="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a:t>
              </a:r>
              <a:endParaRPr lang="en-US" sz="1500" dirty="0">
                <a:latin typeface="Verdana" charset="0"/>
              </a:endParaRPr>
            </a:p>
          </p:txBody>
        </p:sp>
        <p:sp>
          <p:nvSpPr>
            <p:cNvPr id="117" name="Rectangle 72">
              <a:extLst>
                <a:ext uri="{FF2B5EF4-FFF2-40B4-BE49-F238E27FC236}">
                  <a16:creationId xmlns:a16="http://schemas.microsoft.com/office/drawing/2014/main" id="{4CDC0CC8-EE7F-8D4C-A2AE-70084F3D235B}"/>
                </a:ext>
              </a:extLst>
            </p:cNvPr>
            <p:cNvSpPr>
              <a:spLocks noChangeArrowheads="1"/>
            </p:cNvSpPr>
            <p:nvPr/>
          </p:nvSpPr>
          <p:spPr bwMode="auto">
            <a:xfrm>
              <a:off x="384" y="3782"/>
              <a:ext cx="2160"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GB" sz="1500" b="1" dirty="0">
                  <a:latin typeface="+mj-lt"/>
                </a:rPr>
                <a:t>weight=6+9+5+2+7 =29  </a:t>
              </a:r>
            </a:p>
          </p:txBody>
        </p:sp>
      </p:grpSp>
      <p:sp>
        <p:nvSpPr>
          <p:cNvPr id="118" name="Title 1">
            <a:extLst>
              <a:ext uri="{FF2B5EF4-FFF2-40B4-BE49-F238E27FC236}">
                <a16:creationId xmlns:a16="http://schemas.microsoft.com/office/drawing/2014/main" id="{7667FE19-EC45-4BFA-9BFD-2828D2914852}"/>
              </a:ext>
            </a:extLst>
          </p:cNvPr>
          <p:cNvSpPr txBox="1">
            <a:spLocks/>
          </p:cNvSpPr>
          <p:nvPr/>
        </p:nvSpPr>
        <p:spPr bwMode="auto">
          <a:xfrm>
            <a:off x="1" y="824818"/>
            <a:ext cx="5835253" cy="5721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anchor="t" anchorCtr="0" compatLnSpc="1">
            <a:prstTxWarp prst="textNoShape">
              <a:avLst/>
            </a:prstTxWarp>
          </a:bodyPr>
          <a:lstStyle>
            <a:lvl1pPr algn="l" rtl="0" eaLnBrk="1" fontAlgn="base" hangingPunct="1">
              <a:spcBef>
                <a:spcPct val="0"/>
              </a:spcBef>
              <a:spcAft>
                <a:spcPct val="0"/>
              </a:spcAft>
              <a:defRPr sz="4400">
                <a:solidFill>
                  <a:srgbClr val="998146"/>
                </a:solidFill>
                <a:latin typeface="+mj-lt"/>
                <a:ea typeface="+mj-ea"/>
                <a:cs typeface="ＭＳ Ｐゴシック" charset="0"/>
              </a:defRPr>
            </a:lvl1pPr>
            <a:lvl2pPr algn="l" rtl="0" eaLnBrk="1" fontAlgn="base" hangingPunct="1">
              <a:spcBef>
                <a:spcPct val="0"/>
              </a:spcBef>
              <a:spcAft>
                <a:spcPct val="0"/>
              </a:spcAft>
              <a:defRPr sz="60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60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60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6000">
                <a:solidFill>
                  <a:srgbClr val="998146"/>
                </a:solidFill>
                <a:latin typeface="Georgia" charset="0"/>
                <a:ea typeface="ＭＳ Ｐゴシック" charset="0"/>
                <a:cs typeface="ＭＳ Ｐゴシック" charset="0"/>
              </a:defRPr>
            </a:lvl5pPr>
            <a:lvl6pPr marL="457200" algn="l" rtl="0" eaLnBrk="1" fontAlgn="base" hangingPunct="1">
              <a:spcBef>
                <a:spcPct val="0"/>
              </a:spcBef>
              <a:spcAft>
                <a:spcPct val="0"/>
              </a:spcAft>
              <a:defRPr sz="6000">
                <a:solidFill>
                  <a:srgbClr val="998146"/>
                </a:solidFill>
                <a:latin typeface="Georgia" charset="0"/>
                <a:ea typeface="ＭＳ Ｐゴシック" charset="0"/>
              </a:defRPr>
            </a:lvl6pPr>
            <a:lvl7pPr marL="914400" algn="l" rtl="0" eaLnBrk="1" fontAlgn="base" hangingPunct="1">
              <a:spcBef>
                <a:spcPct val="0"/>
              </a:spcBef>
              <a:spcAft>
                <a:spcPct val="0"/>
              </a:spcAft>
              <a:defRPr sz="6000">
                <a:solidFill>
                  <a:srgbClr val="998146"/>
                </a:solidFill>
                <a:latin typeface="Georgia" charset="0"/>
                <a:ea typeface="ＭＳ Ｐゴシック" charset="0"/>
              </a:defRPr>
            </a:lvl7pPr>
            <a:lvl8pPr marL="1371600" algn="l" rtl="0" eaLnBrk="1" fontAlgn="base" hangingPunct="1">
              <a:spcBef>
                <a:spcPct val="0"/>
              </a:spcBef>
              <a:spcAft>
                <a:spcPct val="0"/>
              </a:spcAft>
              <a:defRPr sz="6000">
                <a:solidFill>
                  <a:srgbClr val="998146"/>
                </a:solidFill>
                <a:latin typeface="Georgia" charset="0"/>
                <a:ea typeface="ＭＳ Ｐゴシック" charset="0"/>
              </a:defRPr>
            </a:lvl8pPr>
            <a:lvl9pPr marL="1828800" algn="l" rtl="0" eaLnBrk="1" fontAlgn="base" hangingPunct="1">
              <a:spcBef>
                <a:spcPct val="0"/>
              </a:spcBef>
              <a:spcAft>
                <a:spcPct val="0"/>
              </a:spcAft>
              <a:defRPr sz="6000">
                <a:solidFill>
                  <a:srgbClr val="998146"/>
                </a:solidFill>
                <a:latin typeface="Georgia" charset="0"/>
                <a:ea typeface="ＭＳ Ｐゴシック" charset="0"/>
              </a:defRPr>
            </a:lvl9pPr>
          </a:lstStyle>
          <a:p>
            <a:r>
              <a:rPr lang="en-GB" sz="3300" dirty="0">
                <a:solidFill>
                  <a:schemeClr val="tx1"/>
                </a:solidFill>
              </a:rPr>
              <a:t>Spanning trees</a:t>
            </a:r>
            <a:endParaRPr lang="en-GB" sz="3300" kern="0" dirty="0">
              <a:solidFill>
                <a:schemeClr val="tx1"/>
              </a:solidFill>
            </a:endParaRPr>
          </a:p>
        </p:txBody>
      </p:sp>
      <p:sp>
        <p:nvSpPr>
          <p:cNvPr id="2" name="TextBox 1">
            <a:extLst>
              <a:ext uri="{FF2B5EF4-FFF2-40B4-BE49-F238E27FC236}">
                <a16:creationId xmlns:a16="http://schemas.microsoft.com/office/drawing/2014/main" id="{395381DD-CAF6-4CD4-BAE9-02C680B44A74}"/>
              </a:ext>
            </a:extLst>
          </p:cNvPr>
          <p:cNvSpPr txBox="1"/>
          <p:nvPr/>
        </p:nvSpPr>
        <p:spPr>
          <a:xfrm>
            <a:off x="1367016" y="2400300"/>
            <a:ext cx="313792" cy="300082"/>
          </a:xfrm>
          <a:prstGeom prst="rect">
            <a:avLst/>
          </a:prstGeom>
          <a:noFill/>
          <a:ln>
            <a:solidFill>
              <a:srgbClr val="FFC000"/>
            </a:solidFill>
          </a:ln>
        </p:spPr>
        <p:txBody>
          <a:bodyPr wrap="square" rtlCol="0">
            <a:spAutoFit/>
          </a:bodyPr>
          <a:lstStyle/>
          <a:p>
            <a:r>
              <a:rPr lang="en-GB" sz="1350" b="1" dirty="0">
                <a:solidFill>
                  <a:srgbClr val="FFC000"/>
                </a:solidFill>
              </a:rPr>
              <a:t>G</a:t>
            </a:r>
          </a:p>
        </p:txBody>
      </p:sp>
      <p:sp>
        <p:nvSpPr>
          <p:cNvPr id="120" name="TextBox 119">
            <a:extLst>
              <a:ext uri="{FF2B5EF4-FFF2-40B4-BE49-F238E27FC236}">
                <a16:creationId xmlns:a16="http://schemas.microsoft.com/office/drawing/2014/main" id="{216FD533-D5D6-412A-BEC8-F46E4B091F94}"/>
              </a:ext>
            </a:extLst>
          </p:cNvPr>
          <p:cNvSpPr txBox="1"/>
          <p:nvPr/>
        </p:nvSpPr>
        <p:spPr>
          <a:xfrm>
            <a:off x="4613006" y="2365361"/>
            <a:ext cx="406437" cy="300082"/>
          </a:xfrm>
          <a:prstGeom prst="rect">
            <a:avLst/>
          </a:prstGeom>
          <a:noFill/>
          <a:ln>
            <a:solidFill>
              <a:srgbClr val="FF0000"/>
            </a:solidFill>
          </a:ln>
        </p:spPr>
        <p:txBody>
          <a:bodyPr wrap="square" rtlCol="0">
            <a:spAutoFit/>
          </a:bodyPr>
          <a:lstStyle/>
          <a:p>
            <a:r>
              <a:rPr lang="en-GB" sz="1350" b="1" dirty="0">
                <a:solidFill>
                  <a:srgbClr val="FF0000"/>
                </a:solidFill>
              </a:rPr>
              <a:t>T1</a:t>
            </a:r>
          </a:p>
        </p:txBody>
      </p:sp>
      <p:sp>
        <p:nvSpPr>
          <p:cNvPr id="121" name="TextBox 120">
            <a:extLst>
              <a:ext uri="{FF2B5EF4-FFF2-40B4-BE49-F238E27FC236}">
                <a16:creationId xmlns:a16="http://schemas.microsoft.com/office/drawing/2014/main" id="{ECAB49D3-4A4F-4460-B8A0-1EB9AED41FE3}"/>
              </a:ext>
            </a:extLst>
          </p:cNvPr>
          <p:cNvSpPr txBox="1"/>
          <p:nvPr/>
        </p:nvSpPr>
        <p:spPr>
          <a:xfrm>
            <a:off x="1308036" y="4383412"/>
            <a:ext cx="406437" cy="507831"/>
          </a:xfrm>
          <a:prstGeom prst="rect">
            <a:avLst/>
          </a:prstGeom>
          <a:noFill/>
          <a:ln>
            <a:solidFill>
              <a:srgbClr val="FF0000"/>
            </a:solidFill>
          </a:ln>
        </p:spPr>
        <p:txBody>
          <a:bodyPr wrap="square" rtlCol="0">
            <a:spAutoFit/>
          </a:bodyPr>
          <a:lstStyle/>
          <a:p>
            <a:r>
              <a:rPr lang="en-GB" sz="1350" b="1" dirty="0">
                <a:solidFill>
                  <a:srgbClr val="FF0000"/>
                </a:solidFill>
              </a:rPr>
              <a:t>T2</a:t>
            </a:r>
          </a:p>
        </p:txBody>
      </p:sp>
      <p:sp>
        <p:nvSpPr>
          <p:cNvPr id="122" name="TextBox 121">
            <a:extLst>
              <a:ext uri="{FF2B5EF4-FFF2-40B4-BE49-F238E27FC236}">
                <a16:creationId xmlns:a16="http://schemas.microsoft.com/office/drawing/2014/main" id="{B4BBF027-146E-4EB5-8B42-BE8A45CBBB8C}"/>
              </a:ext>
            </a:extLst>
          </p:cNvPr>
          <p:cNvSpPr txBox="1"/>
          <p:nvPr/>
        </p:nvSpPr>
        <p:spPr>
          <a:xfrm>
            <a:off x="4571123" y="4360650"/>
            <a:ext cx="406437" cy="507831"/>
          </a:xfrm>
          <a:prstGeom prst="rect">
            <a:avLst/>
          </a:prstGeom>
          <a:noFill/>
          <a:ln>
            <a:solidFill>
              <a:srgbClr val="FF0000"/>
            </a:solidFill>
          </a:ln>
        </p:spPr>
        <p:txBody>
          <a:bodyPr wrap="square" rtlCol="0">
            <a:spAutoFit/>
          </a:bodyPr>
          <a:lstStyle/>
          <a:p>
            <a:r>
              <a:rPr lang="en-GB" sz="1350" b="1" dirty="0">
                <a:solidFill>
                  <a:srgbClr val="FF0000"/>
                </a:solidFill>
              </a:rPr>
              <a:t>T3</a:t>
            </a:r>
          </a:p>
        </p:txBody>
      </p:sp>
    </p:spTree>
    <p:extLst>
      <p:ext uri="{BB962C8B-B14F-4D97-AF65-F5344CB8AC3E}">
        <p14:creationId xmlns:p14="http://schemas.microsoft.com/office/powerpoint/2010/main" val="70235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417532" y="1887739"/>
            <a:ext cx="6430566" cy="1151929"/>
          </a:xfrm>
          <a:ln>
            <a:noFill/>
          </a:ln>
        </p:spPr>
        <p:txBody>
          <a:bodyPr/>
          <a:lstStyle/>
          <a:p>
            <a:pPr marL="0" indent="0" algn="ctr">
              <a:buNone/>
            </a:pPr>
            <a:r>
              <a:rPr lang="en-US" sz="1800" dirty="0"/>
              <a:t>A </a:t>
            </a:r>
            <a:r>
              <a:rPr lang="en-US" sz="1800" b="1" dirty="0">
                <a:solidFill>
                  <a:schemeClr val="tx2"/>
                </a:solidFill>
              </a:rPr>
              <a:t>minimum-cost</a:t>
            </a:r>
            <a:r>
              <a:rPr lang="en-US" sz="1800" dirty="0">
                <a:solidFill>
                  <a:schemeClr val="tx2"/>
                </a:solidFill>
              </a:rPr>
              <a:t> spanning tree</a:t>
            </a:r>
            <a:r>
              <a:rPr lang="en-US" sz="1800" dirty="0"/>
              <a:t> is a spanning tree that has the </a:t>
            </a:r>
            <a:r>
              <a:rPr lang="en-US" sz="1800" b="1" dirty="0"/>
              <a:t>lowest weight </a:t>
            </a:r>
            <a:r>
              <a:rPr lang="en-US" sz="1800" dirty="0"/>
              <a:t>(lowest cost) </a:t>
            </a:r>
            <a:endParaRPr lang="en-US" dirty="0"/>
          </a:p>
        </p:txBody>
      </p:sp>
      <p:grpSp>
        <p:nvGrpSpPr>
          <p:cNvPr id="11338" name="Group 74"/>
          <p:cNvGrpSpPr>
            <a:grpSpLocks/>
          </p:cNvGrpSpPr>
          <p:nvPr/>
        </p:nvGrpSpPr>
        <p:grpSpPr bwMode="auto">
          <a:xfrm>
            <a:off x="1600200" y="3385270"/>
            <a:ext cx="2571750" cy="2027634"/>
            <a:chOff x="384" y="2544"/>
            <a:chExt cx="2160" cy="1703"/>
          </a:xfrm>
        </p:grpSpPr>
        <p:sp>
          <p:nvSpPr>
            <p:cNvPr id="11268" name="Oval 4"/>
            <p:cNvSpPr>
              <a:spLocks noChangeArrowheads="1"/>
            </p:cNvSpPr>
            <p:nvPr/>
          </p:nvSpPr>
          <p:spPr bwMode="auto">
            <a:xfrm>
              <a:off x="81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A</a:t>
              </a:r>
              <a:endParaRPr lang="en-US" sz="1350" dirty="0">
                <a:latin typeface="Times New Roman" charset="0"/>
              </a:endParaRPr>
            </a:p>
          </p:txBody>
        </p:sp>
        <p:sp>
          <p:nvSpPr>
            <p:cNvPr id="11269" name="Oval 5"/>
            <p:cNvSpPr>
              <a:spLocks noChangeArrowheads="1"/>
            </p:cNvSpPr>
            <p:nvPr/>
          </p:nvSpPr>
          <p:spPr bwMode="auto">
            <a:xfrm>
              <a:off x="177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B</a:t>
              </a:r>
              <a:endParaRPr lang="en-US" sz="1350" dirty="0">
                <a:latin typeface="Times New Roman" charset="0"/>
              </a:endParaRPr>
            </a:p>
          </p:txBody>
        </p:sp>
        <p:sp>
          <p:nvSpPr>
            <p:cNvPr id="11270" name="Oval 6"/>
            <p:cNvSpPr>
              <a:spLocks noChangeArrowheads="1"/>
            </p:cNvSpPr>
            <p:nvPr/>
          </p:nvSpPr>
          <p:spPr bwMode="auto">
            <a:xfrm>
              <a:off x="81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E</a:t>
              </a:r>
              <a:endParaRPr lang="en-US" sz="1350" dirty="0">
                <a:latin typeface="Times New Roman" charset="0"/>
              </a:endParaRPr>
            </a:p>
          </p:txBody>
        </p:sp>
        <p:sp>
          <p:nvSpPr>
            <p:cNvPr id="11271" name="Oval 7"/>
            <p:cNvSpPr>
              <a:spLocks noChangeArrowheads="1"/>
            </p:cNvSpPr>
            <p:nvPr/>
          </p:nvSpPr>
          <p:spPr bwMode="auto">
            <a:xfrm>
              <a:off x="177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D</a:t>
              </a:r>
              <a:endParaRPr lang="en-US" sz="1350" dirty="0">
                <a:latin typeface="Times New Roman" charset="0"/>
              </a:endParaRPr>
            </a:p>
          </p:txBody>
        </p:sp>
        <p:sp>
          <p:nvSpPr>
            <p:cNvPr id="11272" name="Oval 8"/>
            <p:cNvSpPr>
              <a:spLocks noChangeArrowheads="1"/>
            </p:cNvSpPr>
            <p:nvPr/>
          </p:nvSpPr>
          <p:spPr bwMode="auto">
            <a:xfrm>
              <a:off x="1296"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F</a:t>
              </a:r>
              <a:endParaRPr lang="en-US" sz="1350" dirty="0">
                <a:latin typeface="Times New Roman" charset="0"/>
              </a:endParaRPr>
            </a:p>
          </p:txBody>
        </p:sp>
        <p:sp>
          <p:nvSpPr>
            <p:cNvPr id="11273" name="Oval 9"/>
            <p:cNvSpPr>
              <a:spLocks noChangeArrowheads="1"/>
            </p:cNvSpPr>
            <p:nvPr/>
          </p:nvSpPr>
          <p:spPr bwMode="auto">
            <a:xfrm>
              <a:off x="2208"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C</a:t>
              </a:r>
              <a:endParaRPr lang="en-US" sz="1350" dirty="0">
                <a:latin typeface="Times New Roman" charset="0"/>
              </a:endParaRPr>
            </a:p>
          </p:txBody>
        </p:sp>
        <p:sp>
          <p:nvSpPr>
            <p:cNvPr id="11287" name="Text Box 23"/>
            <p:cNvSpPr txBox="1">
              <a:spLocks noChangeArrowheads="1"/>
            </p:cNvSpPr>
            <p:nvPr/>
          </p:nvSpPr>
          <p:spPr bwMode="auto">
            <a:xfrm>
              <a:off x="1296" y="2544"/>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6</a:t>
              </a:r>
              <a:endParaRPr lang="en-US" sz="1500" dirty="0">
                <a:latin typeface="Verdana" charset="0"/>
              </a:endParaRPr>
            </a:p>
          </p:txBody>
        </p:sp>
        <p:sp>
          <p:nvSpPr>
            <p:cNvPr id="11290" name="Line 26"/>
            <p:cNvSpPr>
              <a:spLocks noChangeShapeType="1"/>
            </p:cNvSpPr>
            <p:nvPr/>
          </p:nvSpPr>
          <p:spPr bwMode="auto">
            <a:xfrm>
              <a:off x="912" y="2880"/>
              <a:ext cx="0" cy="624"/>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1" name="Line 27"/>
            <p:cNvSpPr>
              <a:spLocks noChangeShapeType="1"/>
            </p:cNvSpPr>
            <p:nvPr/>
          </p:nvSpPr>
          <p:spPr bwMode="auto">
            <a:xfrm>
              <a:off x="1056" y="2736"/>
              <a:ext cx="720" cy="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2" name="Line 28"/>
            <p:cNvSpPr>
              <a:spLocks noChangeShapeType="1"/>
            </p:cNvSpPr>
            <p:nvPr/>
          </p:nvSpPr>
          <p:spPr bwMode="auto">
            <a:xfrm>
              <a:off x="1920" y="2880"/>
              <a:ext cx="0" cy="624"/>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3" name="Line 29"/>
            <p:cNvSpPr>
              <a:spLocks noChangeShapeType="1"/>
            </p:cNvSpPr>
            <p:nvPr/>
          </p:nvSpPr>
          <p:spPr bwMode="auto">
            <a:xfrm>
              <a:off x="1056" y="3648"/>
              <a:ext cx="720" cy="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4" name="Line 30"/>
            <p:cNvSpPr>
              <a:spLocks noChangeShapeType="1"/>
            </p:cNvSpPr>
            <p:nvPr/>
          </p:nvSpPr>
          <p:spPr bwMode="auto">
            <a:xfrm flipV="1">
              <a:off x="1008" y="3264"/>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5" name="Line 31"/>
            <p:cNvSpPr>
              <a:spLocks noChangeShapeType="1"/>
            </p:cNvSpPr>
            <p:nvPr/>
          </p:nvSpPr>
          <p:spPr bwMode="auto">
            <a:xfrm flipH="1" flipV="1">
              <a:off x="1488" y="3264"/>
              <a:ext cx="336"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6" name="Line 32"/>
            <p:cNvSpPr>
              <a:spLocks noChangeShapeType="1"/>
            </p:cNvSpPr>
            <p:nvPr/>
          </p:nvSpPr>
          <p:spPr bwMode="auto">
            <a:xfrm>
              <a:off x="1008" y="2832"/>
              <a:ext cx="336"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7" name="Line 33"/>
            <p:cNvSpPr>
              <a:spLocks noChangeShapeType="1"/>
            </p:cNvSpPr>
            <p:nvPr/>
          </p:nvSpPr>
          <p:spPr bwMode="auto">
            <a:xfrm flipH="1">
              <a:off x="1488" y="2832"/>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8" name="Line 34"/>
            <p:cNvSpPr>
              <a:spLocks noChangeShapeType="1"/>
            </p:cNvSpPr>
            <p:nvPr/>
          </p:nvSpPr>
          <p:spPr bwMode="auto">
            <a:xfrm flipV="1">
              <a:off x="2016" y="3312"/>
              <a:ext cx="288"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299" name="Line 35"/>
            <p:cNvSpPr>
              <a:spLocks noChangeShapeType="1"/>
            </p:cNvSpPr>
            <p:nvPr/>
          </p:nvSpPr>
          <p:spPr bwMode="auto">
            <a:xfrm>
              <a:off x="2016" y="2784"/>
              <a:ext cx="240"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300" name="Text Box 36"/>
            <p:cNvSpPr txBox="1">
              <a:spLocks noChangeArrowheads="1"/>
            </p:cNvSpPr>
            <p:nvPr/>
          </p:nvSpPr>
          <p:spPr bwMode="auto">
            <a:xfrm>
              <a:off x="694" y="3033"/>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8</a:t>
              </a:r>
              <a:endParaRPr lang="en-US" sz="1500" dirty="0">
                <a:latin typeface="Verdana" charset="0"/>
              </a:endParaRPr>
            </a:p>
          </p:txBody>
        </p:sp>
        <p:sp>
          <p:nvSpPr>
            <p:cNvPr id="11301" name="Text Box 37"/>
            <p:cNvSpPr txBox="1">
              <a:spLocks noChangeArrowheads="1"/>
            </p:cNvSpPr>
            <p:nvPr/>
          </p:nvSpPr>
          <p:spPr bwMode="auto">
            <a:xfrm>
              <a:off x="1104" y="2745"/>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9</a:t>
              </a:r>
              <a:endParaRPr lang="en-US" sz="1500" dirty="0">
                <a:latin typeface="Verdana" charset="0"/>
              </a:endParaRPr>
            </a:p>
          </p:txBody>
        </p:sp>
        <p:sp>
          <p:nvSpPr>
            <p:cNvPr id="11302" name="Text Box 38"/>
            <p:cNvSpPr txBox="1">
              <a:spLocks noChangeArrowheads="1"/>
            </p:cNvSpPr>
            <p:nvPr/>
          </p:nvSpPr>
          <p:spPr bwMode="auto">
            <a:xfrm>
              <a:off x="1440" y="2745"/>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4</a:t>
              </a:r>
              <a:endParaRPr lang="en-US" sz="1500" dirty="0">
                <a:latin typeface="Verdana" charset="0"/>
              </a:endParaRPr>
            </a:p>
          </p:txBody>
        </p:sp>
        <p:sp>
          <p:nvSpPr>
            <p:cNvPr id="11303" name="Text Box 39"/>
            <p:cNvSpPr txBox="1">
              <a:spLocks noChangeArrowheads="1"/>
            </p:cNvSpPr>
            <p:nvPr/>
          </p:nvSpPr>
          <p:spPr bwMode="auto">
            <a:xfrm>
              <a:off x="960" y="3177"/>
              <a:ext cx="336" cy="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10</a:t>
              </a:r>
              <a:endParaRPr lang="en-US" sz="1500" dirty="0">
                <a:latin typeface="Verdana" charset="0"/>
              </a:endParaRPr>
            </a:p>
          </p:txBody>
        </p:sp>
        <p:sp>
          <p:nvSpPr>
            <p:cNvPr id="11304" name="Text Box 40"/>
            <p:cNvSpPr txBox="1">
              <a:spLocks noChangeArrowheads="1"/>
            </p:cNvSpPr>
            <p:nvPr/>
          </p:nvSpPr>
          <p:spPr bwMode="auto">
            <a:xfrm>
              <a:off x="1536" y="3168"/>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5</a:t>
              </a:r>
              <a:endParaRPr lang="en-US" sz="1500" dirty="0">
                <a:latin typeface="Verdana" charset="0"/>
              </a:endParaRPr>
            </a:p>
          </p:txBody>
        </p:sp>
        <p:sp>
          <p:nvSpPr>
            <p:cNvPr id="11305" name="Text Box 41"/>
            <p:cNvSpPr txBox="1">
              <a:spLocks noChangeArrowheads="1"/>
            </p:cNvSpPr>
            <p:nvPr/>
          </p:nvSpPr>
          <p:spPr bwMode="auto">
            <a:xfrm>
              <a:off x="1296" y="3456"/>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7</a:t>
              </a:r>
              <a:endParaRPr lang="en-US" sz="1500" dirty="0">
                <a:latin typeface="Verdana" charset="0"/>
              </a:endParaRPr>
            </a:p>
          </p:txBody>
        </p:sp>
        <p:sp>
          <p:nvSpPr>
            <p:cNvPr id="11306" name="Text Box 42"/>
            <p:cNvSpPr txBox="1">
              <a:spLocks noChangeArrowheads="1"/>
            </p:cNvSpPr>
            <p:nvPr/>
          </p:nvSpPr>
          <p:spPr bwMode="auto">
            <a:xfrm>
              <a:off x="2160" y="3369"/>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3</a:t>
              </a:r>
              <a:endParaRPr lang="en-US" sz="1500" dirty="0">
                <a:latin typeface="Verdana" charset="0"/>
              </a:endParaRPr>
            </a:p>
          </p:txBody>
        </p:sp>
        <p:sp>
          <p:nvSpPr>
            <p:cNvPr id="11307" name="Text Box 43"/>
            <p:cNvSpPr txBox="1">
              <a:spLocks noChangeArrowheads="1"/>
            </p:cNvSpPr>
            <p:nvPr/>
          </p:nvSpPr>
          <p:spPr bwMode="auto">
            <a:xfrm>
              <a:off x="2064" y="2736"/>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2</a:t>
              </a:r>
              <a:endParaRPr lang="en-US" sz="1500" dirty="0">
                <a:latin typeface="Verdana" charset="0"/>
              </a:endParaRPr>
            </a:p>
          </p:txBody>
        </p:sp>
        <p:sp>
          <p:nvSpPr>
            <p:cNvPr id="11309" name="Text Box 45"/>
            <p:cNvSpPr txBox="1">
              <a:spLocks noChangeArrowheads="1"/>
            </p:cNvSpPr>
            <p:nvPr/>
          </p:nvSpPr>
          <p:spPr bwMode="auto">
            <a:xfrm>
              <a:off x="1728" y="2985"/>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a:t>
              </a:r>
              <a:endParaRPr lang="en-US" sz="1500" dirty="0">
                <a:latin typeface="Verdana" charset="0"/>
              </a:endParaRPr>
            </a:p>
          </p:txBody>
        </p:sp>
        <p:sp>
          <p:nvSpPr>
            <p:cNvPr id="11336" name="Rectangle 72"/>
            <p:cNvSpPr>
              <a:spLocks noChangeArrowheads="1"/>
            </p:cNvSpPr>
            <p:nvPr/>
          </p:nvSpPr>
          <p:spPr bwMode="auto">
            <a:xfrm>
              <a:off x="384" y="3782"/>
              <a:ext cx="2160"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1500" b="1" dirty="0">
                  <a:latin typeface="+mj-lt"/>
                </a:rPr>
                <a:t>A connected, undirected graph</a:t>
              </a:r>
            </a:p>
          </p:txBody>
        </p:sp>
      </p:grpSp>
      <p:grpSp>
        <p:nvGrpSpPr>
          <p:cNvPr id="11339" name="Group 75"/>
          <p:cNvGrpSpPr>
            <a:grpSpLocks/>
          </p:cNvGrpSpPr>
          <p:nvPr/>
        </p:nvGrpSpPr>
        <p:grpSpPr bwMode="auto">
          <a:xfrm>
            <a:off x="5143502" y="3588602"/>
            <a:ext cx="2671763" cy="2027635"/>
            <a:chOff x="2622" y="2544"/>
            <a:chExt cx="2244" cy="1703"/>
          </a:xfrm>
        </p:grpSpPr>
        <p:sp>
          <p:nvSpPr>
            <p:cNvPr id="11310" name="Oval 46"/>
            <p:cNvSpPr>
              <a:spLocks noChangeArrowheads="1"/>
            </p:cNvSpPr>
            <p:nvPr/>
          </p:nvSpPr>
          <p:spPr bwMode="auto">
            <a:xfrm>
              <a:off x="3024"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A</a:t>
              </a:r>
              <a:endParaRPr lang="en-US" sz="1350" dirty="0">
                <a:latin typeface="Times New Roman" charset="0"/>
              </a:endParaRPr>
            </a:p>
          </p:txBody>
        </p:sp>
        <p:sp>
          <p:nvSpPr>
            <p:cNvPr id="11311" name="Oval 47"/>
            <p:cNvSpPr>
              <a:spLocks noChangeArrowheads="1"/>
            </p:cNvSpPr>
            <p:nvPr/>
          </p:nvSpPr>
          <p:spPr bwMode="auto">
            <a:xfrm>
              <a:off x="3984"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B</a:t>
              </a:r>
              <a:endParaRPr lang="en-US" sz="1350" dirty="0">
                <a:latin typeface="Times New Roman" charset="0"/>
              </a:endParaRPr>
            </a:p>
          </p:txBody>
        </p:sp>
        <p:sp>
          <p:nvSpPr>
            <p:cNvPr id="11312" name="Oval 48"/>
            <p:cNvSpPr>
              <a:spLocks noChangeArrowheads="1"/>
            </p:cNvSpPr>
            <p:nvPr/>
          </p:nvSpPr>
          <p:spPr bwMode="auto">
            <a:xfrm>
              <a:off x="3024"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E</a:t>
              </a:r>
              <a:endParaRPr lang="en-US" sz="1350" dirty="0">
                <a:latin typeface="Times New Roman" charset="0"/>
              </a:endParaRPr>
            </a:p>
          </p:txBody>
        </p:sp>
        <p:sp>
          <p:nvSpPr>
            <p:cNvPr id="11313" name="Oval 49"/>
            <p:cNvSpPr>
              <a:spLocks noChangeArrowheads="1"/>
            </p:cNvSpPr>
            <p:nvPr/>
          </p:nvSpPr>
          <p:spPr bwMode="auto">
            <a:xfrm>
              <a:off x="3984"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D</a:t>
              </a:r>
              <a:endParaRPr lang="en-US" sz="1350" dirty="0">
                <a:latin typeface="Times New Roman" charset="0"/>
              </a:endParaRPr>
            </a:p>
          </p:txBody>
        </p:sp>
        <p:sp>
          <p:nvSpPr>
            <p:cNvPr id="11314" name="Oval 50"/>
            <p:cNvSpPr>
              <a:spLocks noChangeArrowheads="1"/>
            </p:cNvSpPr>
            <p:nvPr/>
          </p:nvSpPr>
          <p:spPr bwMode="auto">
            <a:xfrm>
              <a:off x="3504"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F</a:t>
              </a:r>
              <a:endParaRPr lang="en-US" sz="1350" dirty="0">
                <a:latin typeface="Times New Roman" charset="0"/>
              </a:endParaRPr>
            </a:p>
          </p:txBody>
        </p:sp>
        <p:sp>
          <p:nvSpPr>
            <p:cNvPr id="11315" name="Oval 51"/>
            <p:cNvSpPr>
              <a:spLocks noChangeArrowheads="1"/>
            </p:cNvSpPr>
            <p:nvPr/>
          </p:nvSpPr>
          <p:spPr bwMode="auto">
            <a:xfrm>
              <a:off x="4416"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500" dirty="0">
                  <a:latin typeface="Verdana" charset="0"/>
                </a:rPr>
                <a:t>C</a:t>
              </a:r>
              <a:endParaRPr lang="en-US" sz="1350" dirty="0">
                <a:latin typeface="Times New Roman" charset="0"/>
              </a:endParaRPr>
            </a:p>
          </p:txBody>
        </p:sp>
        <p:sp>
          <p:nvSpPr>
            <p:cNvPr id="11316" name="Text Box 52"/>
            <p:cNvSpPr txBox="1">
              <a:spLocks noChangeArrowheads="1"/>
            </p:cNvSpPr>
            <p:nvPr/>
          </p:nvSpPr>
          <p:spPr bwMode="auto">
            <a:xfrm>
              <a:off x="3504" y="2544"/>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6</a:t>
              </a:r>
              <a:endParaRPr lang="en-US" sz="1500" dirty="0">
                <a:latin typeface="Verdana" charset="0"/>
              </a:endParaRPr>
            </a:p>
          </p:txBody>
        </p:sp>
        <p:sp>
          <p:nvSpPr>
            <p:cNvPr id="11318" name="Line 54"/>
            <p:cNvSpPr>
              <a:spLocks noChangeShapeType="1"/>
            </p:cNvSpPr>
            <p:nvPr/>
          </p:nvSpPr>
          <p:spPr bwMode="auto">
            <a:xfrm>
              <a:off x="3264" y="2736"/>
              <a:ext cx="720" cy="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319" name="Line 55"/>
            <p:cNvSpPr>
              <a:spLocks noChangeShapeType="1"/>
            </p:cNvSpPr>
            <p:nvPr/>
          </p:nvSpPr>
          <p:spPr bwMode="auto">
            <a:xfrm>
              <a:off x="4128" y="2880"/>
              <a:ext cx="0" cy="624"/>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320" name="Line 56"/>
            <p:cNvSpPr>
              <a:spLocks noChangeShapeType="1"/>
            </p:cNvSpPr>
            <p:nvPr/>
          </p:nvSpPr>
          <p:spPr bwMode="auto">
            <a:xfrm>
              <a:off x="3264" y="3648"/>
              <a:ext cx="720" cy="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324" name="Line 60"/>
            <p:cNvSpPr>
              <a:spLocks noChangeShapeType="1"/>
            </p:cNvSpPr>
            <p:nvPr/>
          </p:nvSpPr>
          <p:spPr bwMode="auto">
            <a:xfrm flipH="1">
              <a:off x="3696" y="2832"/>
              <a:ext cx="288" cy="240"/>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326" name="Line 62"/>
            <p:cNvSpPr>
              <a:spLocks noChangeShapeType="1"/>
            </p:cNvSpPr>
            <p:nvPr/>
          </p:nvSpPr>
          <p:spPr bwMode="auto">
            <a:xfrm>
              <a:off x="4224" y="2784"/>
              <a:ext cx="240" cy="288"/>
            </a:xfrm>
            <a:prstGeom prst="line">
              <a:avLst/>
            </a:prstGeom>
            <a:noFill/>
            <a:ln w="158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dirty="0"/>
            </a:p>
          </p:txBody>
        </p:sp>
        <p:sp>
          <p:nvSpPr>
            <p:cNvPr id="11329" name="Text Box 65"/>
            <p:cNvSpPr txBox="1">
              <a:spLocks noChangeArrowheads="1"/>
            </p:cNvSpPr>
            <p:nvPr/>
          </p:nvSpPr>
          <p:spPr bwMode="auto">
            <a:xfrm>
              <a:off x="3648" y="2745"/>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4</a:t>
              </a:r>
              <a:endParaRPr lang="en-US" sz="1500" dirty="0">
                <a:latin typeface="Verdana" charset="0"/>
              </a:endParaRPr>
            </a:p>
          </p:txBody>
        </p:sp>
        <p:sp>
          <p:nvSpPr>
            <p:cNvPr id="11332" name="Text Box 68"/>
            <p:cNvSpPr txBox="1">
              <a:spLocks noChangeArrowheads="1"/>
            </p:cNvSpPr>
            <p:nvPr/>
          </p:nvSpPr>
          <p:spPr bwMode="auto">
            <a:xfrm>
              <a:off x="3504" y="3456"/>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7</a:t>
              </a:r>
              <a:endParaRPr lang="en-US" sz="1500" dirty="0">
                <a:latin typeface="Verdana" charset="0"/>
              </a:endParaRPr>
            </a:p>
          </p:txBody>
        </p:sp>
        <p:sp>
          <p:nvSpPr>
            <p:cNvPr id="11334" name="Text Box 70"/>
            <p:cNvSpPr txBox="1">
              <a:spLocks noChangeArrowheads="1"/>
            </p:cNvSpPr>
            <p:nvPr/>
          </p:nvSpPr>
          <p:spPr bwMode="auto">
            <a:xfrm>
              <a:off x="4272" y="2736"/>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2</a:t>
              </a:r>
              <a:endParaRPr lang="en-US" sz="1500" dirty="0">
                <a:latin typeface="Verdana" charset="0"/>
              </a:endParaRPr>
            </a:p>
          </p:txBody>
        </p:sp>
        <p:sp>
          <p:nvSpPr>
            <p:cNvPr id="11335" name="Text Box 71"/>
            <p:cNvSpPr txBox="1">
              <a:spLocks noChangeArrowheads="1"/>
            </p:cNvSpPr>
            <p:nvPr/>
          </p:nvSpPr>
          <p:spPr bwMode="auto">
            <a:xfrm>
              <a:off x="3936" y="2976"/>
              <a:ext cx="3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350" dirty="0">
                  <a:latin typeface="Verdana" charset="0"/>
                </a:rPr>
                <a:t>1</a:t>
              </a:r>
              <a:endParaRPr lang="en-US" sz="1500" dirty="0">
                <a:latin typeface="Verdana" charset="0"/>
              </a:endParaRPr>
            </a:p>
          </p:txBody>
        </p:sp>
        <p:sp>
          <p:nvSpPr>
            <p:cNvPr id="11337" name="Rectangle 73"/>
            <p:cNvSpPr>
              <a:spLocks noChangeArrowheads="1"/>
            </p:cNvSpPr>
            <p:nvPr/>
          </p:nvSpPr>
          <p:spPr bwMode="auto">
            <a:xfrm>
              <a:off x="2622" y="3782"/>
              <a:ext cx="2244"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r>
                <a:rPr lang="en-US" sz="1500" b="1" dirty="0">
                  <a:latin typeface="+mj-lt"/>
                </a:rPr>
                <a:t>A minimum-cost spanning tree</a:t>
              </a:r>
            </a:p>
          </p:txBody>
        </p:sp>
      </p:grpSp>
      <p:sp>
        <p:nvSpPr>
          <p:cNvPr id="51" name="Title 1">
            <a:extLst>
              <a:ext uri="{FF2B5EF4-FFF2-40B4-BE49-F238E27FC236}">
                <a16:creationId xmlns:a16="http://schemas.microsoft.com/office/drawing/2014/main" id="{A96873B9-5C7D-40D8-A7A7-0D15122A87F3}"/>
              </a:ext>
            </a:extLst>
          </p:cNvPr>
          <p:cNvSpPr txBox="1">
            <a:spLocks/>
          </p:cNvSpPr>
          <p:nvPr/>
        </p:nvSpPr>
        <p:spPr bwMode="auto">
          <a:xfrm>
            <a:off x="72630" y="854823"/>
            <a:ext cx="5835253" cy="5721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anchor="t" anchorCtr="0" compatLnSpc="1">
            <a:prstTxWarp prst="textNoShape">
              <a:avLst/>
            </a:prstTxWarp>
          </a:bodyPr>
          <a:lstStyle>
            <a:lvl1pPr algn="l" rtl="0" eaLnBrk="1" fontAlgn="base" hangingPunct="1">
              <a:spcBef>
                <a:spcPct val="0"/>
              </a:spcBef>
              <a:spcAft>
                <a:spcPct val="0"/>
              </a:spcAft>
              <a:defRPr sz="4400">
                <a:solidFill>
                  <a:srgbClr val="998146"/>
                </a:solidFill>
                <a:latin typeface="+mj-lt"/>
                <a:ea typeface="+mj-ea"/>
                <a:cs typeface="ＭＳ Ｐゴシック" charset="0"/>
              </a:defRPr>
            </a:lvl1pPr>
            <a:lvl2pPr algn="l" rtl="0" eaLnBrk="1" fontAlgn="base" hangingPunct="1">
              <a:spcBef>
                <a:spcPct val="0"/>
              </a:spcBef>
              <a:spcAft>
                <a:spcPct val="0"/>
              </a:spcAft>
              <a:defRPr sz="60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60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60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6000">
                <a:solidFill>
                  <a:srgbClr val="998146"/>
                </a:solidFill>
                <a:latin typeface="Georgia" charset="0"/>
                <a:ea typeface="ＭＳ Ｐゴシック" charset="0"/>
                <a:cs typeface="ＭＳ Ｐゴシック" charset="0"/>
              </a:defRPr>
            </a:lvl5pPr>
            <a:lvl6pPr marL="457200" algn="l" rtl="0" eaLnBrk="1" fontAlgn="base" hangingPunct="1">
              <a:spcBef>
                <a:spcPct val="0"/>
              </a:spcBef>
              <a:spcAft>
                <a:spcPct val="0"/>
              </a:spcAft>
              <a:defRPr sz="6000">
                <a:solidFill>
                  <a:srgbClr val="998146"/>
                </a:solidFill>
                <a:latin typeface="Georgia" charset="0"/>
                <a:ea typeface="ＭＳ Ｐゴシック" charset="0"/>
              </a:defRPr>
            </a:lvl6pPr>
            <a:lvl7pPr marL="914400" algn="l" rtl="0" eaLnBrk="1" fontAlgn="base" hangingPunct="1">
              <a:spcBef>
                <a:spcPct val="0"/>
              </a:spcBef>
              <a:spcAft>
                <a:spcPct val="0"/>
              </a:spcAft>
              <a:defRPr sz="6000">
                <a:solidFill>
                  <a:srgbClr val="998146"/>
                </a:solidFill>
                <a:latin typeface="Georgia" charset="0"/>
                <a:ea typeface="ＭＳ Ｐゴシック" charset="0"/>
              </a:defRPr>
            </a:lvl7pPr>
            <a:lvl8pPr marL="1371600" algn="l" rtl="0" eaLnBrk="1" fontAlgn="base" hangingPunct="1">
              <a:spcBef>
                <a:spcPct val="0"/>
              </a:spcBef>
              <a:spcAft>
                <a:spcPct val="0"/>
              </a:spcAft>
              <a:defRPr sz="6000">
                <a:solidFill>
                  <a:srgbClr val="998146"/>
                </a:solidFill>
                <a:latin typeface="Georgia" charset="0"/>
                <a:ea typeface="ＭＳ Ｐゴシック" charset="0"/>
              </a:defRPr>
            </a:lvl8pPr>
            <a:lvl9pPr marL="1828800" algn="l" rtl="0" eaLnBrk="1" fontAlgn="base" hangingPunct="1">
              <a:spcBef>
                <a:spcPct val="0"/>
              </a:spcBef>
              <a:spcAft>
                <a:spcPct val="0"/>
              </a:spcAft>
              <a:defRPr sz="6000">
                <a:solidFill>
                  <a:srgbClr val="998146"/>
                </a:solidFill>
                <a:latin typeface="Georgia" charset="0"/>
                <a:ea typeface="ＭＳ Ｐゴシック" charset="0"/>
              </a:defRPr>
            </a:lvl9pPr>
          </a:lstStyle>
          <a:p>
            <a:r>
              <a:rPr lang="en-US" sz="3300" dirty="0"/>
              <a:t>Minimum-cost spanning trees</a:t>
            </a:r>
            <a:endParaRPr lang="en-GB" sz="3300" kern="0" dirty="0"/>
          </a:p>
        </p:txBody>
      </p:sp>
      <p:sp>
        <p:nvSpPr>
          <p:cNvPr id="53" name="TextBox 52">
            <a:extLst>
              <a:ext uri="{FF2B5EF4-FFF2-40B4-BE49-F238E27FC236}">
                <a16:creationId xmlns:a16="http://schemas.microsoft.com/office/drawing/2014/main" id="{F087A8F8-3761-404A-9BA9-9E543A274B9D}"/>
              </a:ext>
            </a:extLst>
          </p:cNvPr>
          <p:cNvSpPr txBox="1"/>
          <p:nvPr/>
        </p:nvSpPr>
        <p:spPr>
          <a:xfrm>
            <a:off x="2672029" y="2946259"/>
            <a:ext cx="313792" cy="300082"/>
          </a:xfrm>
          <a:prstGeom prst="rect">
            <a:avLst/>
          </a:prstGeom>
          <a:noFill/>
          <a:ln>
            <a:solidFill>
              <a:srgbClr val="FFC000"/>
            </a:solidFill>
          </a:ln>
        </p:spPr>
        <p:txBody>
          <a:bodyPr wrap="square" rtlCol="0">
            <a:spAutoFit/>
          </a:bodyPr>
          <a:lstStyle/>
          <a:p>
            <a:r>
              <a:rPr lang="en-GB" sz="1350" b="1" dirty="0">
                <a:solidFill>
                  <a:srgbClr val="FFC000"/>
                </a:solidFill>
              </a:rPr>
              <a:t>G</a:t>
            </a:r>
          </a:p>
        </p:txBody>
      </p:sp>
      <p:sp>
        <p:nvSpPr>
          <p:cNvPr id="54" name="TextBox 53">
            <a:extLst>
              <a:ext uri="{FF2B5EF4-FFF2-40B4-BE49-F238E27FC236}">
                <a16:creationId xmlns:a16="http://schemas.microsoft.com/office/drawing/2014/main" id="{608B989C-AF6B-4CF9-B96B-701C98B34124}"/>
              </a:ext>
            </a:extLst>
          </p:cNvPr>
          <p:cNvSpPr txBox="1"/>
          <p:nvPr/>
        </p:nvSpPr>
        <p:spPr>
          <a:xfrm>
            <a:off x="6219015" y="2970013"/>
            <a:ext cx="406437" cy="507831"/>
          </a:xfrm>
          <a:prstGeom prst="rect">
            <a:avLst/>
          </a:prstGeom>
          <a:noFill/>
          <a:ln>
            <a:solidFill>
              <a:srgbClr val="FF0000"/>
            </a:solidFill>
          </a:ln>
        </p:spPr>
        <p:txBody>
          <a:bodyPr wrap="square" rtlCol="0">
            <a:spAutoFit/>
          </a:bodyPr>
          <a:lstStyle/>
          <a:p>
            <a:r>
              <a:rPr lang="en-GB" sz="1350" b="1" dirty="0">
                <a:solidFill>
                  <a:srgbClr val="FF0000"/>
                </a:solidFill>
              </a:rPr>
              <a:t>T4</a:t>
            </a:r>
          </a:p>
        </p:txBody>
      </p:sp>
    </p:spTree>
    <p:extLst>
      <p:ext uri="{BB962C8B-B14F-4D97-AF65-F5344CB8AC3E}">
        <p14:creationId xmlns:p14="http://schemas.microsoft.com/office/powerpoint/2010/main" val="19849647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Theme">
  <a:themeElements>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ldsmiths-master">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ldsmiths-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ldsmiths-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ldsmiths-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ldsmiths-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ldsmiths-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ldsmiths-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ldsmiths-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ldsmiths-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ldsmiths-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ldsmiths-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ldsmiths-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template" id="{85486A97-7527-234E-B29D-4E15F6DD80A9}" vid="{62C6D008-43A1-4C49-B16D-2868C65AAB7C}"/>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3402</TotalTime>
  <Words>3449</Words>
  <Application>Microsoft Macintosh PowerPoint</Application>
  <PresentationFormat>On-screen Show (4:3)</PresentationFormat>
  <Paragraphs>1448</Paragraphs>
  <Slides>52</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52</vt:i4>
      </vt:variant>
    </vt:vector>
  </HeadingPairs>
  <TitlesOfParts>
    <vt:vector size="62" baseType="lpstr">
      <vt:lpstr>Arial</vt:lpstr>
      <vt:lpstr>Calibri</vt:lpstr>
      <vt:lpstr>Consolas</vt:lpstr>
      <vt:lpstr>Georgia</vt:lpstr>
      <vt:lpstr>Roboto Slab</vt:lpstr>
      <vt:lpstr>Times</vt:lpstr>
      <vt:lpstr>Times New Roman</vt:lpstr>
      <vt:lpstr>Verdana</vt:lpstr>
      <vt:lpstr>Tema de Office</vt:lpstr>
      <vt:lpstr>Default Theme</vt:lpstr>
      <vt:lpstr>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Alejandra Beghelli</dc:creator>
  <cp:lastModifiedBy>Lahcen Ouarbya</cp:lastModifiedBy>
  <cp:revision>144</cp:revision>
  <dcterms:created xsi:type="dcterms:W3CDTF">2020-02-03T08:26:18Z</dcterms:created>
  <dcterms:modified xsi:type="dcterms:W3CDTF">2021-03-12T08:47:41Z</dcterms:modified>
</cp:coreProperties>
</file>