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37"/>
  </p:notesMasterIdLst>
  <p:handoutMasterIdLst>
    <p:handoutMasterId r:id="rId38"/>
  </p:handoutMasterIdLst>
  <p:sldIdLst>
    <p:sldId id="362" r:id="rId6"/>
    <p:sldId id="416" r:id="rId7"/>
    <p:sldId id="465" r:id="rId8"/>
    <p:sldId id="466" r:id="rId9"/>
    <p:sldId id="417" r:id="rId10"/>
    <p:sldId id="418" r:id="rId11"/>
    <p:sldId id="467" r:id="rId12"/>
    <p:sldId id="419" r:id="rId13"/>
    <p:sldId id="420" r:id="rId14"/>
    <p:sldId id="421" r:id="rId15"/>
    <p:sldId id="483" r:id="rId16"/>
    <p:sldId id="422" r:id="rId17"/>
    <p:sldId id="484" r:id="rId18"/>
    <p:sldId id="423" r:id="rId19"/>
    <p:sldId id="468" r:id="rId20"/>
    <p:sldId id="424" r:id="rId21"/>
    <p:sldId id="469" r:id="rId22"/>
    <p:sldId id="478" r:id="rId23"/>
    <p:sldId id="471" r:id="rId24"/>
    <p:sldId id="475" r:id="rId25"/>
    <p:sldId id="472" r:id="rId26"/>
    <p:sldId id="476" r:id="rId27"/>
    <p:sldId id="473" r:id="rId28"/>
    <p:sldId id="477" r:id="rId29"/>
    <p:sldId id="474" r:id="rId30"/>
    <p:sldId id="479" r:id="rId31"/>
    <p:sldId id="480" r:id="rId32"/>
    <p:sldId id="481" r:id="rId33"/>
    <p:sldId id="482" r:id="rId34"/>
    <p:sldId id="425" r:id="rId35"/>
    <p:sldId id="426" r:id="rId3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Piper" initials="JP" lastIdx="2" clrIdx="0"/>
  <p:cmAuthor id="2" name="Alejandra Beghelli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2410"/>
    <a:srgbClr val="3B98FF"/>
    <a:srgbClr val="57B3B6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19297-2125-6149-A40A-A08A33474AA4}" v="2" dt="2020-03-06T10:48:00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2" autoAdjust="0"/>
    <p:restoredTop sz="99390" autoAdjust="0"/>
  </p:normalViewPr>
  <p:slideViewPr>
    <p:cSldViewPr snapToGrid="0" snapToObjects="1">
      <p:cViewPr varScale="1">
        <p:scale>
          <a:sx n="153" d="100"/>
          <a:sy n="153" d="100"/>
        </p:scale>
        <p:origin x="400" y="176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0:46:51.952" idx="2">
    <p:pos x="10" y="10"/>
    <p:text>PRODUCTION: unfortunately we can't reproduce Google Maps screenshots without permission. Can this map of the roads surrounding Goldsmiths be redrawn? It appears from slide 16 to 23.</p:text>
    <p:extLst>
      <p:ext uri="{C676402C-5697-4E1C-873F-D02D1690AC5C}">
        <p15:threadingInfo xmlns:p15="http://schemas.microsoft.com/office/powerpoint/2012/main" timeZoneBias="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deed.e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deed.e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deed.e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Konigsberg_Bridge.p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Konigsberg_Bridge.pn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Konigsberg_Bridge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Leonhard_Euler_by_Handmann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deed.e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-sa/3.0/deed.e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deed.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Graphs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intro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shot 2020-02-25 at 11.12.07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" y="0"/>
            <a:ext cx="5120538" cy="51435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4946817" y="305150"/>
            <a:ext cx="4197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Roboto Slab" pitchFamily="2" charset="0"/>
                <a:ea typeface="Roboto Slab" pitchFamily="2" charset="0"/>
              </a:rPr>
              <a:t>‘</a:t>
            </a:r>
            <a:r>
              <a:rPr lang="es-ES" sz="2400" dirty="0" err="1">
                <a:latin typeface="Roboto Slab" pitchFamily="2" charset="0"/>
                <a:ea typeface="Roboto Slab" pitchFamily="2" charset="0"/>
              </a:rPr>
              <a:t>The</a:t>
            </a:r>
            <a:r>
              <a:rPr lang="es-E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2400" dirty="0" err="1">
                <a:latin typeface="Roboto Slab" pitchFamily="2" charset="0"/>
                <a:ea typeface="Roboto Slab" pitchFamily="2" charset="0"/>
              </a:rPr>
              <a:t>Imitation</a:t>
            </a:r>
            <a:r>
              <a:rPr lang="es-E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2400" dirty="0" err="1">
                <a:latin typeface="Roboto Slab" pitchFamily="2" charset="0"/>
                <a:ea typeface="Roboto Slab" pitchFamily="2" charset="0"/>
              </a:rPr>
              <a:t>Game</a:t>
            </a:r>
            <a:r>
              <a:rPr lang="es-ES" sz="2400" dirty="0">
                <a:latin typeface="Roboto Slab" pitchFamily="2" charset="0"/>
                <a:ea typeface="Roboto Slab" pitchFamily="2" charset="0"/>
              </a:rPr>
              <a:t>’ </a:t>
            </a:r>
            <a:r>
              <a:rPr lang="es-ES" sz="2400" dirty="0" err="1">
                <a:latin typeface="Roboto Slab" pitchFamily="2" charset="0"/>
                <a:ea typeface="Roboto Slab" pitchFamily="2" charset="0"/>
              </a:rPr>
              <a:t>movie</a:t>
            </a:r>
            <a:endParaRPr lang="es-ES" sz="2400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4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s-ES" sz="2400" dirty="0" err="1">
                <a:latin typeface="Roboto Slab" pitchFamily="2" charset="0"/>
                <a:ea typeface="Roboto Slab" pitchFamily="2" charset="0"/>
              </a:rPr>
              <a:t>moviegalaxies.com</a:t>
            </a:r>
            <a:r>
              <a:rPr lang="es-ES" sz="2400" dirty="0">
                <a:latin typeface="Roboto Slab" pitchFamily="2" charset="0"/>
                <a:ea typeface="Roboto Slab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F9BCE-E057-AE41-9ECB-32B7A28D1A0A}"/>
              </a:ext>
            </a:extLst>
          </p:cNvPr>
          <p:cNvSpPr txBox="1"/>
          <p:nvPr/>
        </p:nvSpPr>
        <p:spPr>
          <a:xfrm>
            <a:off x="4572000" y="2685011"/>
            <a:ext cx="4571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same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Movies have also been represented as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represents the interaction between characters in the Imitation Game movie.</a:t>
            </a:r>
          </a:p>
        </p:txBody>
      </p:sp>
    </p:spTree>
    <p:extLst>
      <p:ext uri="{BB962C8B-B14F-4D97-AF65-F5344CB8AC3E}">
        <p14:creationId xmlns:p14="http://schemas.microsoft.com/office/powerpoint/2010/main" val="172911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EBE44-9607-9346-9CB7-21E9246C0DF0}"/>
              </a:ext>
            </a:extLst>
          </p:cNvPr>
          <p:cNvSpPr txBox="1"/>
          <p:nvPr/>
        </p:nvSpPr>
        <p:spPr>
          <a:xfrm>
            <a:off x="2069869" y="2036618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Graphs are used to represent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256589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b="5516"/>
          <a:stretch/>
        </p:blipFill>
        <p:spPr>
          <a:xfrm>
            <a:off x="1613131" y="261610"/>
            <a:ext cx="6350000" cy="441582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569878" y="4827495"/>
            <a:ext cx="65107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Roboto Slab" pitchFamily="2" charset="0"/>
                <a:ea typeface="Roboto Slab" pitchFamily="2" charset="0"/>
              </a:rPr>
              <a:t>© </a:t>
            </a:r>
            <a:r>
              <a:rPr lang="es-ES" sz="1100" dirty="0" err="1">
                <a:latin typeface="Roboto Slab" pitchFamily="2" charset="0"/>
                <a:ea typeface="Roboto Slab" pitchFamily="2" charset="0"/>
              </a:rPr>
              <a:t>Merit</a:t>
            </a:r>
            <a:r>
              <a:rPr lang="es-ES" sz="1100" dirty="0">
                <a:latin typeface="Roboto Slab" pitchFamily="2" charset="0"/>
                <a:ea typeface="Roboto Slab" pitchFamily="2" charset="0"/>
              </a:rPr>
              <a:t> Network, Inc. / CC BY-SA 3.0 / </a:t>
            </a:r>
            <a:r>
              <a:rPr lang="en-GB" sz="1100" dirty="0">
                <a:latin typeface="Roboto Slab" pitchFamily="2" charset="0"/>
                <a:ea typeface="Roboto Slab" pitchFamily="2" charset="0"/>
                <a:hlinkClick r:id="rId4"/>
              </a:rPr>
              <a:t>https://creativecommons.org/licenses/by-sa/3.0/deed.en</a:t>
            </a:r>
            <a:endParaRPr lang="es-ES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1610C-42C8-B44B-BECC-E7D86621A649}"/>
              </a:ext>
            </a:extLst>
          </p:cNvPr>
          <p:cNvSpPr txBox="1"/>
          <p:nvPr/>
        </p:nvSpPr>
        <p:spPr>
          <a:xfrm>
            <a:off x="0" y="0"/>
            <a:ext cx="344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= Rooter</a:t>
            </a:r>
          </a:p>
          <a:p>
            <a:r>
              <a:rPr lang="en-US" sz="1400" dirty="0"/>
              <a:t>Edge = communication between rooters</a:t>
            </a:r>
          </a:p>
        </p:txBody>
      </p:sp>
    </p:spTree>
    <p:extLst>
      <p:ext uri="{BB962C8B-B14F-4D97-AF65-F5344CB8AC3E}">
        <p14:creationId xmlns:p14="http://schemas.microsoft.com/office/powerpoint/2010/main" val="299849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EBE44-9607-9346-9CB7-21E9246C0DF0}"/>
              </a:ext>
            </a:extLst>
          </p:cNvPr>
          <p:cNvSpPr txBox="1"/>
          <p:nvPr/>
        </p:nvSpPr>
        <p:spPr>
          <a:xfrm>
            <a:off x="2069869" y="2036618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Graphs are used to represent social networks</a:t>
            </a:r>
          </a:p>
        </p:txBody>
      </p:sp>
    </p:spTree>
    <p:extLst>
      <p:ext uri="{BB962C8B-B14F-4D97-AF65-F5344CB8AC3E}">
        <p14:creationId xmlns:p14="http://schemas.microsoft.com/office/powerpoint/2010/main" val="249016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0"/>
            <a:ext cx="5537200" cy="4753172"/>
          </a:xfrm>
          <a:prstGeom prst="rect">
            <a:avLst/>
          </a:prstGeom>
        </p:spPr>
      </p:pic>
      <p:sp>
        <p:nvSpPr>
          <p:cNvPr id="4" name="Rectángulo 2"/>
          <p:cNvSpPr/>
          <p:nvPr/>
        </p:nvSpPr>
        <p:spPr>
          <a:xfrm>
            <a:off x="-1" y="4832486"/>
            <a:ext cx="66271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>
                <a:latin typeface="Roboto Slab" pitchFamily="2" charset="0"/>
                <a:ea typeface="Roboto Slab" pitchFamily="2" charset="0"/>
              </a:rPr>
              <a:t>CuneytAkcora</a:t>
            </a:r>
            <a:r>
              <a:rPr lang="es-ES" sz="1100" dirty="0">
                <a:latin typeface="Roboto Slab" pitchFamily="2" charset="0"/>
                <a:ea typeface="Roboto Slab" pitchFamily="2" charset="0"/>
              </a:rPr>
              <a:t> / CC BY-SA 3.0 / </a:t>
            </a:r>
            <a:r>
              <a:rPr lang="en-GB" sz="1100" dirty="0">
                <a:latin typeface="Roboto Slab" pitchFamily="2" charset="0"/>
                <a:ea typeface="Roboto Slab" pitchFamily="2" charset="0"/>
                <a:hlinkClick r:id="rId4"/>
              </a:rPr>
              <a:t>https://creativecommons.org/licenses/by-sa/3.0/deed.en</a:t>
            </a:r>
            <a:endParaRPr lang="es-ES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81153-6176-804D-8E09-DA71B7BCDC58}"/>
              </a:ext>
            </a:extLst>
          </p:cNvPr>
          <p:cNvSpPr txBox="1"/>
          <p:nvPr/>
        </p:nvSpPr>
        <p:spPr>
          <a:xfrm>
            <a:off x="0" y="49404"/>
            <a:ext cx="2970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Node = person</a:t>
            </a:r>
          </a:p>
          <a:p>
            <a:r>
              <a:rPr lang="en-US" sz="1400" dirty="0"/>
              <a:t>Edge= connection between two people</a:t>
            </a:r>
          </a:p>
        </p:txBody>
      </p:sp>
    </p:spTree>
    <p:extLst>
      <p:ext uri="{BB962C8B-B14F-4D97-AF65-F5344CB8AC3E}">
        <p14:creationId xmlns:p14="http://schemas.microsoft.com/office/powerpoint/2010/main" val="250416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0"/>
            <a:ext cx="5537200" cy="475317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-1" y="4832486"/>
            <a:ext cx="66271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>
                <a:latin typeface="Roboto Slab" pitchFamily="2" charset="0"/>
                <a:ea typeface="Roboto Slab" pitchFamily="2" charset="0"/>
              </a:rPr>
              <a:t>CuneytAkcora</a:t>
            </a:r>
            <a:r>
              <a:rPr lang="es-ES" sz="1100" dirty="0">
                <a:latin typeface="Roboto Slab" pitchFamily="2" charset="0"/>
                <a:ea typeface="Roboto Slab" pitchFamily="2" charset="0"/>
              </a:rPr>
              <a:t> / CC BY-SA 3.0 / </a:t>
            </a:r>
            <a:r>
              <a:rPr lang="en-GB" sz="1100" dirty="0">
                <a:latin typeface="Roboto Slab" pitchFamily="2" charset="0"/>
                <a:ea typeface="Roboto Slab" pitchFamily="2" charset="0"/>
                <a:hlinkClick r:id="rId4"/>
              </a:rPr>
              <a:t>https://creativecommons.org/licenses/by-sa/3.0/deed.en</a:t>
            </a:r>
            <a:endParaRPr lang="es-ES" sz="11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5" name="Conector recto de flecha 4"/>
          <p:cNvCxnSpPr/>
          <p:nvPr/>
        </p:nvCxnSpPr>
        <p:spPr bwMode="auto">
          <a:xfrm>
            <a:off x="1987176" y="4004235"/>
            <a:ext cx="4631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8569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 arriba y abajo 1"/>
          <p:cNvSpPr/>
          <p:nvPr/>
        </p:nvSpPr>
        <p:spPr bwMode="auto">
          <a:xfrm>
            <a:off x="4362824" y="179294"/>
            <a:ext cx="388470" cy="4826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Flecha arriba y abajo 29"/>
          <p:cNvSpPr/>
          <p:nvPr/>
        </p:nvSpPr>
        <p:spPr bwMode="auto">
          <a:xfrm rot="5400000">
            <a:off x="4421556" y="-1977751"/>
            <a:ext cx="388470" cy="9056419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019398" y="2378556"/>
            <a:ext cx="1124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Undirected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154853" y="2385890"/>
            <a:ext cx="885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Directed</a:t>
            </a:r>
          </a:p>
        </p:txBody>
      </p:sp>
    </p:spTree>
    <p:extLst>
      <p:ext uri="{BB962C8B-B14F-4D97-AF65-F5344CB8AC3E}">
        <p14:creationId xmlns:p14="http://schemas.microsoft.com/office/powerpoint/2010/main" val="369689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 arriba y abajo 1"/>
          <p:cNvSpPr/>
          <p:nvPr/>
        </p:nvSpPr>
        <p:spPr bwMode="auto">
          <a:xfrm>
            <a:off x="4362824" y="179294"/>
            <a:ext cx="388470" cy="4826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Elipse 3"/>
          <p:cNvSpPr/>
          <p:nvPr/>
        </p:nvSpPr>
        <p:spPr bwMode="auto">
          <a:xfrm>
            <a:off x="3451412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Elipse 7"/>
          <p:cNvSpPr/>
          <p:nvPr/>
        </p:nvSpPr>
        <p:spPr bwMode="auto">
          <a:xfrm>
            <a:off x="3992283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>
            <a:stCxn id="4" idx="6"/>
            <a:endCxn id="8" idx="2"/>
          </p:cNvCxnSpPr>
          <p:nvPr/>
        </p:nvCxnSpPr>
        <p:spPr bwMode="auto">
          <a:xfrm>
            <a:off x="3660588" y="2887267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Flecha arriba y abajo 11"/>
          <p:cNvSpPr/>
          <p:nvPr/>
        </p:nvSpPr>
        <p:spPr bwMode="auto">
          <a:xfrm rot="5400000">
            <a:off x="4421556" y="-1977751"/>
            <a:ext cx="388470" cy="9056419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8019398" y="2378556"/>
            <a:ext cx="1124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Undirected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54853" y="2385890"/>
            <a:ext cx="885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Directed</a:t>
            </a:r>
          </a:p>
        </p:txBody>
      </p:sp>
    </p:spTree>
    <p:extLst>
      <p:ext uri="{BB962C8B-B14F-4D97-AF65-F5344CB8AC3E}">
        <p14:creationId xmlns:p14="http://schemas.microsoft.com/office/powerpoint/2010/main" val="368315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 arriba y abajo 1"/>
          <p:cNvSpPr/>
          <p:nvPr/>
        </p:nvSpPr>
        <p:spPr bwMode="auto">
          <a:xfrm>
            <a:off x="4362824" y="179294"/>
            <a:ext cx="388470" cy="4826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9" name="Imagen 28" descr="Screen Shot 2019-01-23 at 10.11.06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824" y="2992591"/>
            <a:ext cx="1601752" cy="200507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 bwMode="auto">
          <a:xfrm>
            <a:off x="3451412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Elipse 7"/>
          <p:cNvSpPr/>
          <p:nvPr/>
        </p:nvSpPr>
        <p:spPr bwMode="auto">
          <a:xfrm>
            <a:off x="3992283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>
            <a:stCxn id="4" idx="6"/>
            <a:endCxn id="8" idx="2"/>
          </p:cNvCxnSpPr>
          <p:nvPr/>
        </p:nvCxnSpPr>
        <p:spPr bwMode="auto">
          <a:xfrm>
            <a:off x="3660588" y="2887267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Elipse 9"/>
          <p:cNvSpPr/>
          <p:nvPr/>
        </p:nvSpPr>
        <p:spPr bwMode="auto">
          <a:xfrm>
            <a:off x="464445" y="336648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Elipse 10"/>
          <p:cNvSpPr/>
          <p:nvPr/>
        </p:nvSpPr>
        <p:spPr bwMode="auto">
          <a:xfrm>
            <a:off x="1468734" y="325057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Elipse 11"/>
          <p:cNvSpPr/>
          <p:nvPr/>
        </p:nvSpPr>
        <p:spPr bwMode="auto">
          <a:xfrm>
            <a:off x="860129" y="3805301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Elipse 12"/>
          <p:cNvSpPr/>
          <p:nvPr/>
        </p:nvSpPr>
        <p:spPr bwMode="auto">
          <a:xfrm>
            <a:off x="1468734" y="357348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Elipse 13"/>
          <p:cNvSpPr/>
          <p:nvPr/>
        </p:nvSpPr>
        <p:spPr bwMode="auto">
          <a:xfrm>
            <a:off x="1516546" y="4610708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05740" y="3310730"/>
            <a:ext cx="319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A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422443" y="3204704"/>
            <a:ext cx="300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814444" y="3763018"/>
            <a:ext cx="297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C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1430331" y="3538495"/>
            <a:ext cx="303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D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1468734" y="4564360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E</a:t>
            </a:r>
          </a:p>
        </p:txBody>
      </p:sp>
      <p:sp>
        <p:nvSpPr>
          <p:cNvPr id="44" name="Flecha arriba y abajo 43"/>
          <p:cNvSpPr/>
          <p:nvPr/>
        </p:nvSpPr>
        <p:spPr bwMode="auto">
          <a:xfrm rot="5400000">
            <a:off x="4421556" y="-1977751"/>
            <a:ext cx="388470" cy="9056419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8019398" y="2378556"/>
            <a:ext cx="1124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Undirected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154853" y="2385890"/>
            <a:ext cx="885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Directed</a:t>
            </a:r>
          </a:p>
        </p:txBody>
      </p:sp>
    </p:spTree>
    <p:extLst>
      <p:ext uri="{BB962C8B-B14F-4D97-AF65-F5344CB8AC3E}">
        <p14:creationId xmlns:p14="http://schemas.microsoft.com/office/powerpoint/2010/main" val="3543406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 arriba y abajo 1"/>
          <p:cNvSpPr/>
          <p:nvPr/>
        </p:nvSpPr>
        <p:spPr bwMode="auto">
          <a:xfrm>
            <a:off x="4362824" y="179294"/>
            <a:ext cx="388470" cy="4826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Elipse 3"/>
          <p:cNvSpPr/>
          <p:nvPr/>
        </p:nvSpPr>
        <p:spPr bwMode="auto">
          <a:xfrm>
            <a:off x="3451412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Elipse 7"/>
          <p:cNvSpPr/>
          <p:nvPr/>
        </p:nvSpPr>
        <p:spPr bwMode="auto">
          <a:xfrm>
            <a:off x="3992283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>
            <a:stCxn id="4" idx="6"/>
            <a:endCxn id="8" idx="2"/>
          </p:cNvCxnSpPr>
          <p:nvPr/>
        </p:nvCxnSpPr>
        <p:spPr bwMode="auto">
          <a:xfrm>
            <a:off x="3660588" y="2887267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Agrupar 6"/>
          <p:cNvGrpSpPr/>
          <p:nvPr/>
        </p:nvGrpSpPr>
        <p:grpSpPr>
          <a:xfrm>
            <a:off x="2633221" y="3342230"/>
            <a:ext cx="319055" cy="307777"/>
            <a:chOff x="2280823" y="3406751"/>
            <a:chExt cx="319055" cy="307777"/>
          </a:xfrm>
        </p:grpSpPr>
        <p:sp>
          <p:nvSpPr>
            <p:cNvPr id="33" name="Elipse 32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3556600" y="3346419"/>
            <a:ext cx="300558" cy="307777"/>
            <a:chOff x="3297526" y="3300725"/>
            <a:chExt cx="300558" cy="307777"/>
          </a:xfrm>
        </p:grpSpPr>
        <p:sp>
          <p:nvSpPr>
            <p:cNvPr id="34" name="Elipse 33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2646635" y="3917100"/>
            <a:ext cx="297753" cy="307777"/>
            <a:chOff x="2689527" y="3859039"/>
            <a:chExt cx="297753" cy="307777"/>
          </a:xfrm>
        </p:grpSpPr>
        <p:sp>
          <p:nvSpPr>
            <p:cNvPr id="35" name="Elipse 34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3555559" y="3934153"/>
            <a:ext cx="303539" cy="307777"/>
            <a:chOff x="3532041" y="4050063"/>
            <a:chExt cx="303539" cy="307777"/>
          </a:xfrm>
        </p:grpSpPr>
        <p:sp>
          <p:nvSpPr>
            <p:cNvPr id="36" name="Elipse 35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3091547" y="4543628"/>
            <a:ext cx="300082" cy="307777"/>
            <a:chOff x="3343817" y="4660381"/>
            <a:chExt cx="300082" cy="307777"/>
          </a:xfrm>
        </p:grpSpPr>
        <p:sp>
          <p:nvSpPr>
            <p:cNvPr id="37" name="Elipse 36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45" name="Conector recto de flecha 44"/>
          <p:cNvCxnSpPr>
            <a:stCxn id="33" idx="6"/>
            <a:endCxn id="34" idx="2"/>
          </p:cNvCxnSpPr>
          <p:nvPr/>
        </p:nvCxnSpPr>
        <p:spPr bwMode="auto">
          <a:xfrm flipV="1">
            <a:off x="2901102" y="3508197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Conector recto de flecha 46"/>
          <p:cNvCxnSpPr/>
          <p:nvPr/>
        </p:nvCxnSpPr>
        <p:spPr bwMode="auto">
          <a:xfrm flipH="1">
            <a:off x="2795512" y="3645579"/>
            <a:ext cx="1002" cy="287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>
            <a:stCxn id="34" idx="4"/>
            <a:endCxn id="36" idx="0"/>
          </p:cNvCxnSpPr>
          <p:nvPr/>
        </p:nvCxnSpPr>
        <p:spPr bwMode="auto">
          <a:xfrm flipH="1">
            <a:off x="3700331" y="3624106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de flecha 58"/>
          <p:cNvCxnSpPr>
            <a:stCxn id="36" idx="2"/>
            <a:endCxn id="35" idx="6"/>
          </p:cNvCxnSpPr>
          <p:nvPr/>
        </p:nvCxnSpPr>
        <p:spPr bwMode="auto">
          <a:xfrm flipH="1" flipV="1">
            <a:off x="2901496" y="4075293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ector recto de flecha 64"/>
          <p:cNvCxnSpPr>
            <a:stCxn id="36" idx="4"/>
            <a:endCxn id="37" idx="6"/>
          </p:cNvCxnSpPr>
          <p:nvPr/>
        </p:nvCxnSpPr>
        <p:spPr bwMode="auto">
          <a:xfrm flipH="1">
            <a:off x="3348535" y="4203951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>
            <a:stCxn id="37" idx="2"/>
            <a:endCxn id="35" idx="4"/>
          </p:cNvCxnSpPr>
          <p:nvPr/>
        </p:nvCxnSpPr>
        <p:spPr bwMode="auto">
          <a:xfrm flipH="1" flipV="1">
            <a:off x="2796908" y="4191202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Flecha arriba y abajo 100"/>
          <p:cNvSpPr/>
          <p:nvPr/>
        </p:nvSpPr>
        <p:spPr bwMode="auto">
          <a:xfrm rot="5400000">
            <a:off x="4421556" y="-1977751"/>
            <a:ext cx="388470" cy="9056419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2" name="Rectángulo 101"/>
          <p:cNvSpPr/>
          <p:nvPr/>
        </p:nvSpPr>
        <p:spPr>
          <a:xfrm>
            <a:off x="8019398" y="2378556"/>
            <a:ext cx="1124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Undirected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154853" y="2385890"/>
            <a:ext cx="885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Directed</a:t>
            </a:r>
          </a:p>
        </p:txBody>
      </p:sp>
      <p:pic>
        <p:nvPicPr>
          <p:cNvPr id="104" name="Imagen 103" descr="Screen Shot 2019-01-23 at 10.11.06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824" y="2992591"/>
            <a:ext cx="1601752" cy="2005071"/>
          </a:xfrm>
          <a:prstGeom prst="rect">
            <a:avLst/>
          </a:prstGeom>
        </p:spPr>
      </p:pic>
      <p:sp>
        <p:nvSpPr>
          <p:cNvPr id="105" name="Elipse 104"/>
          <p:cNvSpPr/>
          <p:nvPr/>
        </p:nvSpPr>
        <p:spPr bwMode="auto">
          <a:xfrm>
            <a:off x="464445" y="336648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6" name="Elipse 105"/>
          <p:cNvSpPr/>
          <p:nvPr/>
        </p:nvSpPr>
        <p:spPr bwMode="auto">
          <a:xfrm>
            <a:off x="1468734" y="325057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7" name="Elipse 106"/>
          <p:cNvSpPr/>
          <p:nvPr/>
        </p:nvSpPr>
        <p:spPr bwMode="auto">
          <a:xfrm>
            <a:off x="860129" y="3805301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8" name="Elipse 107"/>
          <p:cNvSpPr/>
          <p:nvPr/>
        </p:nvSpPr>
        <p:spPr bwMode="auto">
          <a:xfrm>
            <a:off x="1468734" y="357348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9" name="Elipse 108"/>
          <p:cNvSpPr/>
          <p:nvPr/>
        </p:nvSpPr>
        <p:spPr bwMode="auto">
          <a:xfrm>
            <a:off x="1516546" y="4610708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405740" y="3310730"/>
            <a:ext cx="319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A</a:t>
            </a:r>
          </a:p>
        </p:txBody>
      </p:sp>
      <p:sp>
        <p:nvSpPr>
          <p:cNvPr id="111" name="Rectángulo 110"/>
          <p:cNvSpPr/>
          <p:nvPr/>
        </p:nvSpPr>
        <p:spPr>
          <a:xfrm>
            <a:off x="1422443" y="3204704"/>
            <a:ext cx="300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  <p:sp>
        <p:nvSpPr>
          <p:cNvPr id="112" name="Rectángulo 111"/>
          <p:cNvSpPr/>
          <p:nvPr/>
        </p:nvSpPr>
        <p:spPr>
          <a:xfrm>
            <a:off x="814444" y="3763018"/>
            <a:ext cx="297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C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1430331" y="3538495"/>
            <a:ext cx="303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D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1468734" y="4564360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6620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0"/>
            <a:ext cx="6721002" cy="434372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76300" y="4465818"/>
            <a:ext cx="73510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i="1" dirty="0">
                <a:latin typeface="Roboto Slab" pitchFamily="2" charset="0"/>
                <a:ea typeface="Roboto Slab" pitchFamily="2" charset="0"/>
              </a:rPr>
              <a:t>Konigsberg Bridge with blue representing the river and brown representing the bridge</a:t>
            </a:r>
            <a:r>
              <a:rPr lang="en-GB" sz="1100" dirty="0">
                <a:latin typeface="Roboto Slab" pitchFamily="2" charset="0"/>
                <a:ea typeface="Roboto Slab" pitchFamily="2" charset="0"/>
              </a:rPr>
              <a:t> by </a:t>
            </a:r>
            <a:r>
              <a:rPr lang="en-GB" sz="1100" dirty="0" err="1">
                <a:latin typeface="Roboto Slab" pitchFamily="2" charset="0"/>
                <a:ea typeface="Roboto Slab" pitchFamily="2" charset="0"/>
              </a:rPr>
              <a:t>Merian</a:t>
            </a:r>
            <a:r>
              <a:rPr lang="en-GB" sz="11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GB" sz="1100" dirty="0" err="1">
                <a:latin typeface="Roboto Slab" pitchFamily="2" charset="0"/>
                <a:ea typeface="Roboto Slab" pitchFamily="2" charset="0"/>
              </a:rPr>
              <a:t>Erben</a:t>
            </a:r>
            <a:r>
              <a:rPr lang="en-GB" sz="11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GB" sz="1100" dirty="0">
                <a:latin typeface="Roboto Slab" pitchFamily="2" charset="0"/>
                <a:ea typeface="Roboto Slab" pitchFamily="2" charset="0"/>
                <a:hlinkClick r:id="rId4"/>
              </a:rPr>
              <a:t>https://commons.wikimedia.org/wiki/File:Konigsberg_Bridge.png</a:t>
            </a:r>
            <a:endParaRPr lang="es-ES" sz="11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68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 arriba y abajo 1"/>
          <p:cNvSpPr/>
          <p:nvPr/>
        </p:nvSpPr>
        <p:spPr bwMode="auto">
          <a:xfrm>
            <a:off x="4362824" y="179294"/>
            <a:ext cx="388470" cy="4826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Elipse 3"/>
          <p:cNvSpPr/>
          <p:nvPr/>
        </p:nvSpPr>
        <p:spPr bwMode="auto">
          <a:xfrm>
            <a:off x="3451412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Elipse 7"/>
          <p:cNvSpPr/>
          <p:nvPr/>
        </p:nvSpPr>
        <p:spPr bwMode="auto">
          <a:xfrm>
            <a:off x="3992283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>
            <a:stCxn id="4" idx="6"/>
            <a:endCxn id="8" idx="2"/>
          </p:cNvCxnSpPr>
          <p:nvPr/>
        </p:nvCxnSpPr>
        <p:spPr bwMode="auto">
          <a:xfrm>
            <a:off x="3660588" y="2887267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Agrupar 6"/>
          <p:cNvGrpSpPr/>
          <p:nvPr/>
        </p:nvGrpSpPr>
        <p:grpSpPr>
          <a:xfrm>
            <a:off x="2633221" y="3342230"/>
            <a:ext cx="319055" cy="307777"/>
            <a:chOff x="2280823" y="3406751"/>
            <a:chExt cx="319055" cy="307777"/>
          </a:xfrm>
        </p:grpSpPr>
        <p:sp>
          <p:nvSpPr>
            <p:cNvPr id="33" name="Elipse 32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3556600" y="3346419"/>
            <a:ext cx="300558" cy="307777"/>
            <a:chOff x="3297526" y="3300725"/>
            <a:chExt cx="300558" cy="307777"/>
          </a:xfrm>
        </p:grpSpPr>
        <p:sp>
          <p:nvSpPr>
            <p:cNvPr id="34" name="Elipse 33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2646635" y="3917100"/>
            <a:ext cx="297753" cy="307777"/>
            <a:chOff x="2689527" y="3859039"/>
            <a:chExt cx="297753" cy="307777"/>
          </a:xfrm>
        </p:grpSpPr>
        <p:sp>
          <p:nvSpPr>
            <p:cNvPr id="35" name="Elipse 34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3555559" y="3934153"/>
            <a:ext cx="303539" cy="307777"/>
            <a:chOff x="3532041" y="4050063"/>
            <a:chExt cx="303539" cy="307777"/>
          </a:xfrm>
        </p:grpSpPr>
        <p:sp>
          <p:nvSpPr>
            <p:cNvPr id="36" name="Elipse 35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3091547" y="4543628"/>
            <a:ext cx="300082" cy="307777"/>
            <a:chOff x="3343817" y="4660381"/>
            <a:chExt cx="300082" cy="307777"/>
          </a:xfrm>
        </p:grpSpPr>
        <p:sp>
          <p:nvSpPr>
            <p:cNvPr id="37" name="Elipse 36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45" name="Conector recto de flecha 44"/>
          <p:cNvCxnSpPr>
            <a:stCxn id="33" idx="6"/>
            <a:endCxn id="34" idx="2"/>
          </p:cNvCxnSpPr>
          <p:nvPr/>
        </p:nvCxnSpPr>
        <p:spPr bwMode="auto">
          <a:xfrm flipV="1">
            <a:off x="2901102" y="3508197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Conector recto de flecha 46"/>
          <p:cNvCxnSpPr/>
          <p:nvPr/>
        </p:nvCxnSpPr>
        <p:spPr bwMode="auto">
          <a:xfrm flipH="1">
            <a:off x="2795512" y="3645579"/>
            <a:ext cx="1002" cy="287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>
            <a:stCxn id="34" idx="4"/>
            <a:endCxn id="36" idx="0"/>
          </p:cNvCxnSpPr>
          <p:nvPr/>
        </p:nvCxnSpPr>
        <p:spPr bwMode="auto">
          <a:xfrm flipH="1">
            <a:off x="3700331" y="3624106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de flecha 58"/>
          <p:cNvCxnSpPr>
            <a:stCxn id="36" idx="2"/>
            <a:endCxn id="35" idx="6"/>
          </p:cNvCxnSpPr>
          <p:nvPr/>
        </p:nvCxnSpPr>
        <p:spPr bwMode="auto">
          <a:xfrm flipH="1" flipV="1">
            <a:off x="2901496" y="4075293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ector recto de flecha 64"/>
          <p:cNvCxnSpPr>
            <a:stCxn id="36" idx="4"/>
            <a:endCxn id="37" idx="6"/>
          </p:cNvCxnSpPr>
          <p:nvPr/>
        </p:nvCxnSpPr>
        <p:spPr bwMode="auto">
          <a:xfrm flipH="1">
            <a:off x="3348535" y="4203951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>
            <a:stCxn id="37" idx="2"/>
            <a:endCxn id="35" idx="4"/>
          </p:cNvCxnSpPr>
          <p:nvPr/>
        </p:nvCxnSpPr>
        <p:spPr bwMode="auto">
          <a:xfrm flipH="1" flipV="1">
            <a:off x="2796908" y="4191202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Elipse 70"/>
          <p:cNvSpPr/>
          <p:nvPr/>
        </p:nvSpPr>
        <p:spPr bwMode="auto">
          <a:xfrm>
            <a:off x="4721678" y="276541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2" name="Elipse 71"/>
          <p:cNvSpPr/>
          <p:nvPr/>
        </p:nvSpPr>
        <p:spPr bwMode="auto">
          <a:xfrm>
            <a:off x="5262549" y="276541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 bwMode="auto">
          <a:xfrm>
            <a:off x="4930854" y="2833993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Conector recto de flecha 73"/>
          <p:cNvCxnSpPr/>
          <p:nvPr/>
        </p:nvCxnSpPr>
        <p:spPr bwMode="auto">
          <a:xfrm>
            <a:off x="4909718" y="2931170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Flecha arriba y abajo 47"/>
          <p:cNvSpPr/>
          <p:nvPr/>
        </p:nvSpPr>
        <p:spPr bwMode="auto">
          <a:xfrm rot="5400000">
            <a:off x="4421556" y="-1977751"/>
            <a:ext cx="388470" cy="9056419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8019398" y="2378556"/>
            <a:ext cx="1124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Undirected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54853" y="2385890"/>
            <a:ext cx="885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Directed</a:t>
            </a:r>
          </a:p>
        </p:txBody>
      </p:sp>
      <p:pic>
        <p:nvPicPr>
          <p:cNvPr id="51" name="Imagen 50" descr="Screen Shot 2019-01-23 at 10.11.06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824" y="2992591"/>
            <a:ext cx="1601752" cy="2005071"/>
          </a:xfrm>
          <a:prstGeom prst="rect">
            <a:avLst/>
          </a:prstGeom>
        </p:spPr>
      </p:pic>
      <p:sp>
        <p:nvSpPr>
          <p:cNvPr id="52" name="Elipse 51"/>
          <p:cNvSpPr/>
          <p:nvPr/>
        </p:nvSpPr>
        <p:spPr bwMode="auto">
          <a:xfrm>
            <a:off x="464445" y="336648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Elipse 52"/>
          <p:cNvSpPr/>
          <p:nvPr/>
        </p:nvSpPr>
        <p:spPr bwMode="auto">
          <a:xfrm>
            <a:off x="1468734" y="325057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Elipse 54"/>
          <p:cNvSpPr/>
          <p:nvPr/>
        </p:nvSpPr>
        <p:spPr bwMode="auto">
          <a:xfrm>
            <a:off x="860129" y="3805301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6" name="Elipse 55"/>
          <p:cNvSpPr/>
          <p:nvPr/>
        </p:nvSpPr>
        <p:spPr bwMode="auto">
          <a:xfrm>
            <a:off x="1468734" y="357348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7" name="Elipse 56"/>
          <p:cNvSpPr/>
          <p:nvPr/>
        </p:nvSpPr>
        <p:spPr bwMode="auto">
          <a:xfrm>
            <a:off x="1516546" y="4610708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405740" y="3310730"/>
            <a:ext cx="319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A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1422443" y="3204704"/>
            <a:ext cx="300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814444" y="3763018"/>
            <a:ext cx="297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C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1430331" y="3538495"/>
            <a:ext cx="303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D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1468734" y="4564360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3689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 arriba y abajo 1"/>
          <p:cNvSpPr/>
          <p:nvPr/>
        </p:nvSpPr>
        <p:spPr bwMode="auto">
          <a:xfrm>
            <a:off x="4362824" y="179294"/>
            <a:ext cx="388470" cy="4826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Elipse 3"/>
          <p:cNvSpPr/>
          <p:nvPr/>
        </p:nvSpPr>
        <p:spPr bwMode="auto">
          <a:xfrm>
            <a:off x="3451412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Elipse 7"/>
          <p:cNvSpPr/>
          <p:nvPr/>
        </p:nvSpPr>
        <p:spPr bwMode="auto">
          <a:xfrm>
            <a:off x="3992283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>
            <a:stCxn id="4" idx="6"/>
            <a:endCxn id="8" idx="2"/>
          </p:cNvCxnSpPr>
          <p:nvPr/>
        </p:nvCxnSpPr>
        <p:spPr bwMode="auto">
          <a:xfrm>
            <a:off x="3660588" y="2887267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Agrupar 6"/>
          <p:cNvGrpSpPr/>
          <p:nvPr/>
        </p:nvGrpSpPr>
        <p:grpSpPr>
          <a:xfrm>
            <a:off x="2633221" y="3342230"/>
            <a:ext cx="319055" cy="307777"/>
            <a:chOff x="2280823" y="3406751"/>
            <a:chExt cx="319055" cy="307777"/>
          </a:xfrm>
        </p:grpSpPr>
        <p:sp>
          <p:nvSpPr>
            <p:cNvPr id="33" name="Elipse 32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3556600" y="3346419"/>
            <a:ext cx="300558" cy="307777"/>
            <a:chOff x="3297526" y="3300725"/>
            <a:chExt cx="300558" cy="307777"/>
          </a:xfrm>
        </p:grpSpPr>
        <p:sp>
          <p:nvSpPr>
            <p:cNvPr id="34" name="Elipse 33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2646635" y="3917100"/>
            <a:ext cx="297753" cy="307777"/>
            <a:chOff x="2689527" y="3859039"/>
            <a:chExt cx="297753" cy="307777"/>
          </a:xfrm>
        </p:grpSpPr>
        <p:sp>
          <p:nvSpPr>
            <p:cNvPr id="35" name="Elipse 34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3555559" y="3934153"/>
            <a:ext cx="303539" cy="307777"/>
            <a:chOff x="3532041" y="4050063"/>
            <a:chExt cx="303539" cy="307777"/>
          </a:xfrm>
        </p:grpSpPr>
        <p:sp>
          <p:nvSpPr>
            <p:cNvPr id="36" name="Elipse 35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3091547" y="4543628"/>
            <a:ext cx="300082" cy="307777"/>
            <a:chOff x="3343817" y="4660381"/>
            <a:chExt cx="300082" cy="307777"/>
          </a:xfrm>
        </p:grpSpPr>
        <p:sp>
          <p:nvSpPr>
            <p:cNvPr id="37" name="Elipse 36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45" name="Conector recto de flecha 44"/>
          <p:cNvCxnSpPr>
            <a:stCxn id="33" idx="6"/>
            <a:endCxn id="34" idx="2"/>
          </p:cNvCxnSpPr>
          <p:nvPr/>
        </p:nvCxnSpPr>
        <p:spPr bwMode="auto">
          <a:xfrm flipV="1">
            <a:off x="2901102" y="3508197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Conector recto de flecha 46"/>
          <p:cNvCxnSpPr/>
          <p:nvPr/>
        </p:nvCxnSpPr>
        <p:spPr bwMode="auto">
          <a:xfrm flipH="1">
            <a:off x="2795512" y="3645579"/>
            <a:ext cx="1002" cy="287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>
            <a:stCxn id="34" idx="4"/>
            <a:endCxn id="36" idx="0"/>
          </p:cNvCxnSpPr>
          <p:nvPr/>
        </p:nvCxnSpPr>
        <p:spPr bwMode="auto">
          <a:xfrm flipH="1">
            <a:off x="3700331" y="3624106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de flecha 58"/>
          <p:cNvCxnSpPr>
            <a:stCxn id="36" idx="2"/>
            <a:endCxn id="35" idx="6"/>
          </p:cNvCxnSpPr>
          <p:nvPr/>
        </p:nvCxnSpPr>
        <p:spPr bwMode="auto">
          <a:xfrm flipH="1" flipV="1">
            <a:off x="2901496" y="4075293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ector recto de flecha 64"/>
          <p:cNvCxnSpPr>
            <a:stCxn id="36" idx="4"/>
            <a:endCxn id="37" idx="6"/>
          </p:cNvCxnSpPr>
          <p:nvPr/>
        </p:nvCxnSpPr>
        <p:spPr bwMode="auto">
          <a:xfrm flipH="1">
            <a:off x="3348535" y="4203951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>
            <a:stCxn id="37" idx="2"/>
            <a:endCxn id="35" idx="4"/>
          </p:cNvCxnSpPr>
          <p:nvPr/>
        </p:nvCxnSpPr>
        <p:spPr bwMode="auto">
          <a:xfrm flipH="1" flipV="1">
            <a:off x="2796908" y="4191202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Elipse 70"/>
          <p:cNvSpPr/>
          <p:nvPr/>
        </p:nvSpPr>
        <p:spPr bwMode="auto">
          <a:xfrm>
            <a:off x="4721678" y="276541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2" name="Elipse 71"/>
          <p:cNvSpPr/>
          <p:nvPr/>
        </p:nvSpPr>
        <p:spPr bwMode="auto">
          <a:xfrm>
            <a:off x="5262549" y="276541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 bwMode="auto">
          <a:xfrm>
            <a:off x="4930854" y="2833993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Conector recto de flecha 73"/>
          <p:cNvCxnSpPr/>
          <p:nvPr/>
        </p:nvCxnSpPr>
        <p:spPr bwMode="auto">
          <a:xfrm>
            <a:off x="4909718" y="2931170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Elipse 74"/>
          <p:cNvSpPr/>
          <p:nvPr/>
        </p:nvSpPr>
        <p:spPr bwMode="auto">
          <a:xfrm>
            <a:off x="4721678" y="3097803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6" name="Elipse 75"/>
          <p:cNvSpPr/>
          <p:nvPr/>
        </p:nvSpPr>
        <p:spPr bwMode="auto">
          <a:xfrm>
            <a:off x="5262549" y="3097803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7" name="Conector recto de flecha 76"/>
          <p:cNvCxnSpPr>
            <a:stCxn id="75" idx="6"/>
            <a:endCxn id="76" idx="2"/>
          </p:cNvCxnSpPr>
          <p:nvPr/>
        </p:nvCxnSpPr>
        <p:spPr bwMode="auto">
          <a:xfrm>
            <a:off x="4930854" y="3213713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Elipse 78"/>
          <p:cNvSpPr/>
          <p:nvPr/>
        </p:nvSpPr>
        <p:spPr bwMode="auto">
          <a:xfrm>
            <a:off x="6093861" y="3058928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93" name="Conector recto de flecha 92"/>
          <p:cNvCxnSpPr>
            <a:stCxn id="79" idx="6"/>
            <a:endCxn id="101" idx="2"/>
          </p:cNvCxnSpPr>
          <p:nvPr/>
        </p:nvCxnSpPr>
        <p:spPr bwMode="auto">
          <a:xfrm>
            <a:off x="6615815" y="3303104"/>
            <a:ext cx="567738" cy="10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Conector recto de flecha 94"/>
          <p:cNvCxnSpPr>
            <a:stCxn id="101" idx="4"/>
            <a:endCxn id="103" idx="0"/>
          </p:cNvCxnSpPr>
          <p:nvPr/>
        </p:nvCxnSpPr>
        <p:spPr bwMode="auto">
          <a:xfrm>
            <a:off x="7444530" y="3557889"/>
            <a:ext cx="4402" cy="179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103" idx="2"/>
          </p:cNvCxnSpPr>
          <p:nvPr/>
        </p:nvCxnSpPr>
        <p:spPr bwMode="auto">
          <a:xfrm flipH="1" flipV="1">
            <a:off x="6447616" y="3979974"/>
            <a:ext cx="740339" cy="13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8" idx="4"/>
            <a:endCxn id="91" idx="6"/>
          </p:cNvCxnSpPr>
          <p:nvPr/>
        </p:nvCxnSpPr>
        <p:spPr bwMode="auto">
          <a:xfrm flipH="1">
            <a:off x="6872803" y="4108631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>
            <a:stCxn id="91" idx="2"/>
            <a:endCxn id="85" idx="4"/>
          </p:cNvCxnSpPr>
          <p:nvPr/>
        </p:nvCxnSpPr>
        <p:spPr bwMode="auto">
          <a:xfrm flipH="1" flipV="1">
            <a:off x="6321176" y="4095882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0" name="Conector recto de flecha 99"/>
          <p:cNvCxnSpPr/>
          <p:nvPr/>
        </p:nvCxnSpPr>
        <p:spPr bwMode="auto">
          <a:xfrm flipH="1">
            <a:off x="6314028" y="3536275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0" name="Imagen 69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27315" r="37568" b="59927"/>
          <a:stretch/>
        </p:blipFill>
        <p:spPr>
          <a:xfrm rot="16200000">
            <a:off x="6038799" y="3023605"/>
            <a:ext cx="564754" cy="505787"/>
          </a:xfrm>
          <a:prstGeom prst="rect">
            <a:avLst/>
          </a:prstGeom>
        </p:spPr>
      </p:pic>
      <p:sp>
        <p:nvSpPr>
          <p:cNvPr id="101" name="Elipse 100"/>
          <p:cNvSpPr/>
          <p:nvPr/>
        </p:nvSpPr>
        <p:spPr bwMode="auto">
          <a:xfrm>
            <a:off x="7183553" y="3069537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02" name="Imagen 101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74287" r="37153" b="15023"/>
          <a:stretch/>
        </p:blipFill>
        <p:spPr>
          <a:xfrm rot="16200000">
            <a:off x="7196218" y="3054546"/>
            <a:ext cx="499949" cy="464915"/>
          </a:xfrm>
          <a:prstGeom prst="rect">
            <a:avLst/>
          </a:prstGeom>
        </p:spPr>
      </p:pic>
      <p:sp>
        <p:nvSpPr>
          <p:cNvPr id="103" name="Elipse 102"/>
          <p:cNvSpPr/>
          <p:nvPr/>
        </p:nvSpPr>
        <p:spPr bwMode="auto">
          <a:xfrm>
            <a:off x="7187955" y="373710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4" name="Elipse 103"/>
          <p:cNvSpPr/>
          <p:nvPr/>
        </p:nvSpPr>
        <p:spPr bwMode="auto">
          <a:xfrm>
            <a:off x="6060199" y="373652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5" name="Elipse 104"/>
          <p:cNvSpPr/>
          <p:nvPr/>
        </p:nvSpPr>
        <p:spPr bwMode="auto">
          <a:xfrm>
            <a:off x="6554907" y="4429674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06" name="Imagen 105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796" t="15973" r="38635" b="74875"/>
          <a:stretch/>
        </p:blipFill>
        <p:spPr>
          <a:xfrm rot="16200000">
            <a:off x="6539300" y="4457076"/>
            <a:ext cx="551953" cy="431453"/>
          </a:xfrm>
          <a:prstGeom prst="rect">
            <a:avLst/>
          </a:prstGeom>
        </p:spPr>
      </p:pic>
      <p:pic>
        <p:nvPicPr>
          <p:cNvPr id="107" name="Imagen 106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90" t="4484" r="40655" b="86007"/>
          <a:stretch/>
        </p:blipFill>
        <p:spPr>
          <a:xfrm rot="16200000">
            <a:off x="6063851" y="3745014"/>
            <a:ext cx="481775" cy="489079"/>
          </a:xfrm>
          <a:prstGeom prst="rect">
            <a:avLst/>
          </a:prstGeom>
        </p:spPr>
      </p:pic>
      <p:pic>
        <p:nvPicPr>
          <p:cNvPr id="108" name="Imagen 107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42086" r="33928" b="43169"/>
          <a:stretch/>
        </p:blipFill>
        <p:spPr>
          <a:xfrm rot="16200000">
            <a:off x="7174577" y="3742726"/>
            <a:ext cx="566985" cy="497113"/>
          </a:xfrm>
          <a:prstGeom prst="rect">
            <a:avLst/>
          </a:prstGeom>
        </p:spPr>
      </p:pic>
      <p:sp>
        <p:nvSpPr>
          <p:cNvPr id="109" name="Flecha arriba y abajo 108"/>
          <p:cNvSpPr/>
          <p:nvPr/>
        </p:nvSpPr>
        <p:spPr bwMode="auto">
          <a:xfrm rot="5400000">
            <a:off x="4421556" y="-1977751"/>
            <a:ext cx="388470" cy="9056419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8019398" y="2378556"/>
            <a:ext cx="1124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Undirected</a:t>
            </a:r>
          </a:p>
        </p:txBody>
      </p:sp>
      <p:sp>
        <p:nvSpPr>
          <p:cNvPr id="111" name="Rectángulo 110"/>
          <p:cNvSpPr/>
          <p:nvPr/>
        </p:nvSpPr>
        <p:spPr>
          <a:xfrm>
            <a:off x="154853" y="2385890"/>
            <a:ext cx="885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Directed</a:t>
            </a:r>
          </a:p>
        </p:txBody>
      </p:sp>
      <p:pic>
        <p:nvPicPr>
          <p:cNvPr id="112" name="Imagen 111" descr="Screen Shot 2019-01-23 at 10.11.06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824" y="2992591"/>
            <a:ext cx="1601752" cy="2005071"/>
          </a:xfrm>
          <a:prstGeom prst="rect">
            <a:avLst/>
          </a:prstGeom>
        </p:spPr>
      </p:pic>
      <p:sp>
        <p:nvSpPr>
          <p:cNvPr id="113" name="Elipse 112"/>
          <p:cNvSpPr/>
          <p:nvPr/>
        </p:nvSpPr>
        <p:spPr bwMode="auto">
          <a:xfrm>
            <a:off x="464445" y="336648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4" name="Elipse 113"/>
          <p:cNvSpPr/>
          <p:nvPr/>
        </p:nvSpPr>
        <p:spPr bwMode="auto">
          <a:xfrm>
            <a:off x="1468734" y="325057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5" name="Elipse 114"/>
          <p:cNvSpPr/>
          <p:nvPr/>
        </p:nvSpPr>
        <p:spPr bwMode="auto">
          <a:xfrm>
            <a:off x="860129" y="3805301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6" name="Elipse 115"/>
          <p:cNvSpPr/>
          <p:nvPr/>
        </p:nvSpPr>
        <p:spPr bwMode="auto">
          <a:xfrm>
            <a:off x="1468734" y="357348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7" name="Elipse 116"/>
          <p:cNvSpPr/>
          <p:nvPr/>
        </p:nvSpPr>
        <p:spPr bwMode="auto">
          <a:xfrm>
            <a:off x="1516546" y="4610708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405740" y="3310730"/>
            <a:ext cx="319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A</a:t>
            </a:r>
          </a:p>
        </p:txBody>
      </p:sp>
      <p:sp>
        <p:nvSpPr>
          <p:cNvPr id="119" name="Rectángulo 118"/>
          <p:cNvSpPr/>
          <p:nvPr/>
        </p:nvSpPr>
        <p:spPr>
          <a:xfrm>
            <a:off x="1422443" y="3204704"/>
            <a:ext cx="300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  <p:sp>
        <p:nvSpPr>
          <p:cNvPr id="120" name="Rectángulo 119"/>
          <p:cNvSpPr/>
          <p:nvPr/>
        </p:nvSpPr>
        <p:spPr>
          <a:xfrm>
            <a:off x="814444" y="3763018"/>
            <a:ext cx="297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C</a:t>
            </a:r>
          </a:p>
        </p:txBody>
      </p:sp>
      <p:sp>
        <p:nvSpPr>
          <p:cNvPr id="121" name="Rectángulo 120"/>
          <p:cNvSpPr/>
          <p:nvPr/>
        </p:nvSpPr>
        <p:spPr>
          <a:xfrm>
            <a:off x="1430331" y="3538495"/>
            <a:ext cx="303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D</a:t>
            </a:r>
          </a:p>
        </p:txBody>
      </p:sp>
      <p:sp>
        <p:nvSpPr>
          <p:cNvPr id="122" name="Rectángulo 121"/>
          <p:cNvSpPr/>
          <p:nvPr/>
        </p:nvSpPr>
        <p:spPr>
          <a:xfrm>
            <a:off x="1468734" y="4564360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31140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 bwMode="auto">
          <a:xfrm>
            <a:off x="3451412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Elipse 7"/>
          <p:cNvSpPr/>
          <p:nvPr/>
        </p:nvSpPr>
        <p:spPr bwMode="auto">
          <a:xfrm>
            <a:off x="3992283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>
            <a:stCxn id="4" idx="6"/>
            <a:endCxn id="8" idx="2"/>
          </p:cNvCxnSpPr>
          <p:nvPr/>
        </p:nvCxnSpPr>
        <p:spPr bwMode="auto">
          <a:xfrm>
            <a:off x="3660588" y="2887267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Agrupar 6"/>
          <p:cNvGrpSpPr/>
          <p:nvPr/>
        </p:nvGrpSpPr>
        <p:grpSpPr>
          <a:xfrm>
            <a:off x="2633221" y="3342230"/>
            <a:ext cx="319055" cy="307777"/>
            <a:chOff x="2280823" y="3406751"/>
            <a:chExt cx="319055" cy="307777"/>
          </a:xfrm>
        </p:grpSpPr>
        <p:sp>
          <p:nvSpPr>
            <p:cNvPr id="33" name="Elipse 32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3556600" y="3346419"/>
            <a:ext cx="300558" cy="307777"/>
            <a:chOff x="3297526" y="3300725"/>
            <a:chExt cx="300558" cy="307777"/>
          </a:xfrm>
        </p:grpSpPr>
        <p:sp>
          <p:nvSpPr>
            <p:cNvPr id="34" name="Elipse 33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2646635" y="3917100"/>
            <a:ext cx="297753" cy="307777"/>
            <a:chOff x="2689527" y="3859039"/>
            <a:chExt cx="297753" cy="307777"/>
          </a:xfrm>
        </p:grpSpPr>
        <p:sp>
          <p:nvSpPr>
            <p:cNvPr id="35" name="Elipse 34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3555559" y="3934153"/>
            <a:ext cx="303539" cy="307777"/>
            <a:chOff x="3532041" y="4050063"/>
            <a:chExt cx="303539" cy="307777"/>
          </a:xfrm>
        </p:grpSpPr>
        <p:sp>
          <p:nvSpPr>
            <p:cNvPr id="36" name="Elipse 35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3091547" y="4543628"/>
            <a:ext cx="300082" cy="307777"/>
            <a:chOff x="3343817" y="4660381"/>
            <a:chExt cx="300082" cy="307777"/>
          </a:xfrm>
        </p:grpSpPr>
        <p:sp>
          <p:nvSpPr>
            <p:cNvPr id="37" name="Elipse 36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45" name="Conector recto de flecha 44"/>
          <p:cNvCxnSpPr>
            <a:stCxn id="33" idx="6"/>
            <a:endCxn id="34" idx="2"/>
          </p:cNvCxnSpPr>
          <p:nvPr/>
        </p:nvCxnSpPr>
        <p:spPr bwMode="auto">
          <a:xfrm flipV="1">
            <a:off x="2901102" y="3508197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Conector recto de flecha 46"/>
          <p:cNvCxnSpPr/>
          <p:nvPr/>
        </p:nvCxnSpPr>
        <p:spPr bwMode="auto">
          <a:xfrm flipH="1">
            <a:off x="2795512" y="3645579"/>
            <a:ext cx="1002" cy="287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>
            <a:stCxn id="34" idx="4"/>
            <a:endCxn id="36" idx="0"/>
          </p:cNvCxnSpPr>
          <p:nvPr/>
        </p:nvCxnSpPr>
        <p:spPr bwMode="auto">
          <a:xfrm flipH="1">
            <a:off x="3700331" y="3624106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de flecha 58"/>
          <p:cNvCxnSpPr>
            <a:stCxn id="36" idx="2"/>
            <a:endCxn id="35" idx="6"/>
          </p:cNvCxnSpPr>
          <p:nvPr/>
        </p:nvCxnSpPr>
        <p:spPr bwMode="auto">
          <a:xfrm flipH="1" flipV="1">
            <a:off x="2901496" y="4075293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ector recto de flecha 64"/>
          <p:cNvCxnSpPr>
            <a:stCxn id="36" idx="4"/>
            <a:endCxn id="37" idx="6"/>
          </p:cNvCxnSpPr>
          <p:nvPr/>
        </p:nvCxnSpPr>
        <p:spPr bwMode="auto">
          <a:xfrm flipH="1">
            <a:off x="3348535" y="4203951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>
            <a:stCxn id="37" idx="2"/>
            <a:endCxn id="35" idx="4"/>
          </p:cNvCxnSpPr>
          <p:nvPr/>
        </p:nvCxnSpPr>
        <p:spPr bwMode="auto">
          <a:xfrm flipH="1" flipV="1">
            <a:off x="2796908" y="4191202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Elipse 70"/>
          <p:cNvSpPr/>
          <p:nvPr/>
        </p:nvSpPr>
        <p:spPr bwMode="auto">
          <a:xfrm>
            <a:off x="4721678" y="276541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2" name="Elipse 71"/>
          <p:cNvSpPr/>
          <p:nvPr/>
        </p:nvSpPr>
        <p:spPr bwMode="auto">
          <a:xfrm>
            <a:off x="5262549" y="276541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 bwMode="auto">
          <a:xfrm>
            <a:off x="4930854" y="2833993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Conector recto de flecha 73"/>
          <p:cNvCxnSpPr/>
          <p:nvPr/>
        </p:nvCxnSpPr>
        <p:spPr bwMode="auto">
          <a:xfrm>
            <a:off x="4909718" y="2931170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Elipse 74"/>
          <p:cNvSpPr/>
          <p:nvPr/>
        </p:nvSpPr>
        <p:spPr bwMode="auto">
          <a:xfrm>
            <a:off x="4721678" y="3097803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6" name="Elipse 75"/>
          <p:cNvSpPr/>
          <p:nvPr/>
        </p:nvSpPr>
        <p:spPr bwMode="auto">
          <a:xfrm>
            <a:off x="5262549" y="3097803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7" name="Conector recto de flecha 76"/>
          <p:cNvCxnSpPr>
            <a:stCxn id="75" idx="6"/>
            <a:endCxn id="76" idx="2"/>
          </p:cNvCxnSpPr>
          <p:nvPr/>
        </p:nvCxnSpPr>
        <p:spPr bwMode="auto">
          <a:xfrm>
            <a:off x="4930854" y="3213713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Elipse 78"/>
          <p:cNvSpPr/>
          <p:nvPr/>
        </p:nvSpPr>
        <p:spPr bwMode="auto">
          <a:xfrm>
            <a:off x="6093861" y="3058928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93" name="Conector recto de flecha 92"/>
          <p:cNvCxnSpPr>
            <a:stCxn id="79" idx="6"/>
            <a:endCxn id="101" idx="2"/>
          </p:cNvCxnSpPr>
          <p:nvPr/>
        </p:nvCxnSpPr>
        <p:spPr bwMode="auto">
          <a:xfrm>
            <a:off x="6615815" y="3303104"/>
            <a:ext cx="567738" cy="10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Conector recto de flecha 94"/>
          <p:cNvCxnSpPr>
            <a:stCxn id="101" idx="4"/>
            <a:endCxn id="103" idx="0"/>
          </p:cNvCxnSpPr>
          <p:nvPr/>
        </p:nvCxnSpPr>
        <p:spPr bwMode="auto">
          <a:xfrm>
            <a:off x="7444530" y="3557889"/>
            <a:ext cx="4402" cy="179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103" idx="2"/>
          </p:cNvCxnSpPr>
          <p:nvPr/>
        </p:nvCxnSpPr>
        <p:spPr bwMode="auto">
          <a:xfrm flipH="1" flipV="1">
            <a:off x="6447616" y="3979974"/>
            <a:ext cx="740339" cy="13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/>
          <p:nvPr/>
        </p:nvCxnSpPr>
        <p:spPr bwMode="auto">
          <a:xfrm flipH="1">
            <a:off x="6872803" y="4108631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 flipV="1">
            <a:off x="6321176" y="4095882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0" name="Conector recto de flecha 99"/>
          <p:cNvCxnSpPr/>
          <p:nvPr/>
        </p:nvCxnSpPr>
        <p:spPr bwMode="auto">
          <a:xfrm flipH="1">
            <a:off x="6314028" y="3536275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0" name="Imagen 69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27315" r="37568" b="59927"/>
          <a:stretch/>
        </p:blipFill>
        <p:spPr>
          <a:xfrm rot="16200000">
            <a:off x="6038799" y="3023605"/>
            <a:ext cx="564754" cy="505787"/>
          </a:xfrm>
          <a:prstGeom prst="rect">
            <a:avLst/>
          </a:prstGeom>
        </p:spPr>
      </p:pic>
      <p:sp>
        <p:nvSpPr>
          <p:cNvPr id="101" name="Elipse 100"/>
          <p:cNvSpPr/>
          <p:nvPr/>
        </p:nvSpPr>
        <p:spPr bwMode="auto">
          <a:xfrm>
            <a:off x="7183553" y="3069537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02" name="Imagen 101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74287" r="37153" b="15023"/>
          <a:stretch/>
        </p:blipFill>
        <p:spPr>
          <a:xfrm rot="16200000">
            <a:off x="7196218" y="3054546"/>
            <a:ext cx="499949" cy="464915"/>
          </a:xfrm>
          <a:prstGeom prst="rect">
            <a:avLst/>
          </a:prstGeom>
        </p:spPr>
      </p:pic>
      <p:sp>
        <p:nvSpPr>
          <p:cNvPr id="103" name="Elipse 102"/>
          <p:cNvSpPr/>
          <p:nvPr/>
        </p:nvSpPr>
        <p:spPr bwMode="auto">
          <a:xfrm>
            <a:off x="7187955" y="373710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4" name="Elipse 103"/>
          <p:cNvSpPr/>
          <p:nvPr/>
        </p:nvSpPr>
        <p:spPr bwMode="auto">
          <a:xfrm>
            <a:off x="6060199" y="373652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5" name="Elipse 104"/>
          <p:cNvSpPr/>
          <p:nvPr/>
        </p:nvSpPr>
        <p:spPr bwMode="auto">
          <a:xfrm>
            <a:off x="6554907" y="4429674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06" name="Imagen 105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796" t="15973" r="38635" b="74875"/>
          <a:stretch/>
        </p:blipFill>
        <p:spPr>
          <a:xfrm rot="16200000">
            <a:off x="6539300" y="4457076"/>
            <a:ext cx="551953" cy="431453"/>
          </a:xfrm>
          <a:prstGeom prst="rect">
            <a:avLst/>
          </a:prstGeom>
        </p:spPr>
      </p:pic>
      <p:pic>
        <p:nvPicPr>
          <p:cNvPr id="107" name="Imagen 106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90" t="4484" r="40655" b="86007"/>
          <a:stretch/>
        </p:blipFill>
        <p:spPr>
          <a:xfrm rot="16200000">
            <a:off x="6063851" y="3745014"/>
            <a:ext cx="481775" cy="489079"/>
          </a:xfrm>
          <a:prstGeom prst="rect">
            <a:avLst/>
          </a:prstGeom>
        </p:spPr>
      </p:pic>
      <p:pic>
        <p:nvPicPr>
          <p:cNvPr id="108" name="Imagen 107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42086" r="33928" b="43169"/>
          <a:stretch/>
        </p:blipFill>
        <p:spPr>
          <a:xfrm rot="16200000">
            <a:off x="7174577" y="3742726"/>
            <a:ext cx="566985" cy="497113"/>
          </a:xfrm>
          <a:prstGeom prst="rect">
            <a:avLst/>
          </a:prstGeom>
        </p:spPr>
      </p:pic>
      <p:sp>
        <p:nvSpPr>
          <p:cNvPr id="92" name="Flecha arriba y abajo 91"/>
          <p:cNvSpPr/>
          <p:nvPr/>
        </p:nvSpPr>
        <p:spPr bwMode="auto">
          <a:xfrm rot="5400000">
            <a:off x="4421556" y="-1977751"/>
            <a:ext cx="388470" cy="9056419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8019398" y="2378556"/>
            <a:ext cx="1124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Undirected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154853" y="2385890"/>
            <a:ext cx="885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Directed</a:t>
            </a:r>
          </a:p>
        </p:txBody>
      </p:sp>
      <p:pic>
        <p:nvPicPr>
          <p:cNvPr id="109" name="Imagen 108" descr="Screen Shot 2019-01-23 at 10.11.06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824" y="2992591"/>
            <a:ext cx="1601752" cy="2005071"/>
          </a:xfrm>
          <a:prstGeom prst="rect">
            <a:avLst/>
          </a:prstGeom>
        </p:spPr>
      </p:pic>
      <p:sp>
        <p:nvSpPr>
          <p:cNvPr id="110" name="Elipse 109"/>
          <p:cNvSpPr/>
          <p:nvPr/>
        </p:nvSpPr>
        <p:spPr bwMode="auto">
          <a:xfrm>
            <a:off x="464445" y="336648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1" name="Elipse 110"/>
          <p:cNvSpPr/>
          <p:nvPr/>
        </p:nvSpPr>
        <p:spPr bwMode="auto">
          <a:xfrm>
            <a:off x="1468734" y="325057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8" name="Elipse 137"/>
          <p:cNvSpPr/>
          <p:nvPr/>
        </p:nvSpPr>
        <p:spPr bwMode="auto">
          <a:xfrm>
            <a:off x="860129" y="3805301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9" name="Elipse 138"/>
          <p:cNvSpPr/>
          <p:nvPr/>
        </p:nvSpPr>
        <p:spPr bwMode="auto">
          <a:xfrm>
            <a:off x="1468734" y="357348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0" name="Elipse 139"/>
          <p:cNvSpPr/>
          <p:nvPr/>
        </p:nvSpPr>
        <p:spPr bwMode="auto">
          <a:xfrm>
            <a:off x="1516546" y="4610708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1" name="Rectángulo 140"/>
          <p:cNvSpPr/>
          <p:nvPr/>
        </p:nvSpPr>
        <p:spPr>
          <a:xfrm>
            <a:off x="405740" y="3310730"/>
            <a:ext cx="319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A</a:t>
            </a:r>
          </a:p>
        </p:txBody>
      </p:sp>
      <p:sp>
        <p:nvSpPr>
          <p:cNvPr id="142" name="Rectángulo 141"/>
          <p:cNvSpPr/>
          <p:nvPr/>
        </p:nvSpPr>
        <p:spPr>
          <a:xfrm>
            <a:off x="1422443" y="3204704"/>
            <a:ext cx="300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  <p:sp>
        <p:nvSpPr>
          <p:cNvPr id="143" name="Rectángulo 142"/>
          <p:cNvSpPr/>
          <p:nvPr/>
        </p:nvSpPr>
        <p:spPr>
          <a:xfrm>
            <a:off x="814444" y="3763018"/>
            <a:ext cx="297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C</a:t>
            </a:r>
          </a:p>
        </p:txBody>
      </p:sp>
      <p:sp>
        <p:nvSpPr>
          <p:cNvPr id="144" name="Rectángulo 143"/>
          <p:cNvSpPr/>
          <p:nvPr/>
        </p:nvSpPr>
        <p:spPr>
          <a:xfrm>
            <a:off x="1430331" y="3538495"/>
            <a:ext cx="303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D</a:t>
            </a:r>
          </a:p>
        </p:txBody>
      </p:sp>
      <p:sp>
        <p:nvSpPr>
          <p:cNvPr id="145" name="Rectángulo 144"/>
          <p:cNvSpPr/>
          <p:nvPr/>
        </p:nvSpPr>
        <p:spPr>
          <a:xfrm>
            <a:off x="1468734" y="4564360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E</a:t>
            </a:r>
          </a:p>
        </p:txBody>
      </p:sp>
      <p:sp>
        <p:nvSpPr>
          <p:cNvPr id="67" name="Elipse 66"/>
          <p:cNvSpPr/>
          <p:nvPr/>
        </p:nvSpPr>
        <p:spPr bwMode="auto">
          <a:xfrm>
            <a:off x="3992283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9" name="Elipse 68"/>
          <p:cNvSpPr/>
          <p:nvPr/>
        </p:nvSpPr>
        <p:spPr bwMode="auto">
          <a:xfrm>
            <a:off x="4721678" y="276541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8" name="Elipse 77"/>
          <p:cNvSpPr/>
          <p:nvPr/>
        </p:nvSpPr>
        <p:spPr bwMode="auto">
          <a:xfrm>
            <a:off x="4721678" y="3097803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0" name="Flecha arriba y abajo 79"/>
          <p:cNvSpPr/>
          <p:nvPr/>
        </p:nvSpPr>
        <p:spPr bwMode="auto">
          <a:xfrm>
            <a:off x="4362824" y="179294"/>
            <a:ext cx="388470" cy="4826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1" name="Rectángulo 80"/>
          <p:cNvSpPr/>
          <p:nvPr/>
        </p:nvSpPr>
        <p:spPr>
          <a:xfrm rot="16200000">
            <a:off x="3936751" y="4246700"/>
            <a:ext cx="1225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>
                <a:latin typeface="Roboto Slab" pitchFamily="2" charset="0"/>
                <a:ea typeface="Roboto Slab" pitchFamily="2" charset="0"/>
              </a:rPr>
              <a:t>Unweighted</a:t>
            </a:r>
            <a:endParaRPr lang="en-GB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2" name="Rectángulo 81"/>
          <p:cNvSpPr/>
          <p:nvPr/>
        </p:nvSpPr>
        <p:spPr>
          <a:xfrm rot="16200000">
            <a:off x="4037270" y="586337"/>
            <a:ext cx="1001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Weighted</a:t>
            </a:r>
          </a:p>
        </p:txBody>
      </p:sp>
    </p:spTree>
    <p:extLst>
      <p:ext uri="{BB962C8B-B14F-4D97-AF65-F5344CB8AC3E}">
        <p14:creationId xmlns:p14="http://schemas.microsoft.com/office/powerpoint/2010/main" val="611465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 bwMode="auto">
          <a:xfrm>
            <a:off x="3451412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Elipse 7"/>
          <p:cNvSpPr/>
          <p:nvPr/>
        </p:nvSpPr>
        <p:spPr bwMode="auto">
          <a:xfrm>
            <a:off x="3992283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>
            <a:stCxn id="4" idx="6"/>
            <a:endCxn id="8" idx="2"/>
          </p:cNvCxnSpPr>
          <p:nvPr/>
        </p:nvCxnSpPr>
        <p:spPr bwMode="auto">
          <a:xfrm>
            <a:off x="3660588" y="2887267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Agrupar 6"/>
          <p:cNvGrpSpPr/>
          <p:nvPr/>
        </p:nvGrpSpPr>
        <p:grpSpPr>
          <a:xfrm>
            <a:off x="2633221" y="3342230"/>
            <a:ext cx="319055" cy="307777"/>
            <a:chOff x="2280823" y="3406751"/>
            <a:chExt cx="319055" cy="307777"/>
          </a:xfrm>
        </p:grpSpPr>
        <p:sp>
          <p:nvSpPr>
            <p:cNvPr id="33" name="Elipse 32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3556600" y="3346419"/>
            <a:ext cx="300558" cy="307777"/>
            <a:chOff x="3297526" y="3300725"/>
            <a:chExt cx="300558" cy="307777"/>
          </a:xfrm>
        </p:grpSpPr>
        <p:sp>
          <p:nvSpPr>
            <p:cNvPr id="34" name="Elipse 33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2646635" y="3917100"/>
            <a:ext cx="297753" cy="307777"/>
            <a:chOff x="2689527" y="3859039"/>
            <a:chExt cx="297753" cy="307777"/>
          </a:xfrm>
        </p:grpSpPr>
        <p:sp>
          <p:nvSpPr>
            <p:cNvPr id="35" name="Elipse 34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3555559" y="3934153"/>
            <a:ext cx="303539" cy="307777"/>
            <a:chOff x="3532041" y="4050063"/>
            <a:chExt cx="303539" cy="307777"/>
          </a:xfrm>
        </p:grpSpPr>
        <p:sp>
          <p:nvSpPr>
            <p:cNvPr id="36" name="Elipse 35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3091547" y="4543628"/>
            <a:ext cx="300082" cy="307777"/>
            <a:chOff x="3343817" y="4660381"/>
            <a:chExt cx="300082" cy="307777"/>
          </a:xfrm>
        </p:grpSpPr>
        <p:sp>
          <p:nvSpPr>
            <p:cNvPr id="37" name="Elipse 36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45" name="Conector recto de flecha 44"/>
          <p:cNvCxnSpPr>
            <a:stCxn id="33" idx="6"/>
            <a:endCxn id="34" idx="2"/>
          </p:cNvCxnSpPr>
          <p:nvPr/>
        </p:nvCxnSpPr>
        <p:spPr bwMode="auto">
          <a:xfrm flipV="1">
            <a:off x="2901102" y="3508197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Conector recto de flecha 46"/>
          <p:cNvCxnSpPr/>
          <p:nvPr/>
        </p:nvCxnSpPr>
        <p:spPr bwMode="auto">
          <a:xfrm flipH="1">
            <a:off x="2795512" y="3645579"/>
            <a:ext cx="1002" cy="287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>
            <a:stCxn id="34" idx="4"/>
            <a:endCxn id="36" idx="0"/>
          </p:cNvCxnSpPr>
          <p:nvPr/>
        </p:nvCxnSpPr>
        <p:spPr bwMode="auto">
          <a:xfrm flipH="1">
            <a:off x="3700331" y="3624106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de flecha 58"/>
          <p:cNvCxnSpPr>
            <a:stCxn id="36" idx="2"/>
            <a:endCxn id="35" idx="6"/>
          </p:cNvCxnSpPr>
          <p:nvPr/>
        </p:nvCxnSpPr>
        <p:spPr bwMode="auto">
          <a:xfrm flipH="1" flipV="1">
            <a:off x="2901496" y="4075293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ector recto de flecha 64"/>
          <p:cNvCxnSpPr>
            <a:stCxn id="36" idx="4"/>
            <a:endCxn id="37" idx="6"/>
          </p:cNvCxnSpPr>
          <p:nvPr/>
        </p:nvCxnSpPr>
        <p:spPr bwMode="auto">
          <a:xfrm flipH="1">
            <a:off x="3348535" y="4203951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>
            <a:stCxn id="37" idx="2"/>
            <a:endCxn id="35" idx="4"/>
          </p:cNvCxnSpPr>
          <p:nvPr/>
        </p:nvCxnSpPr>
        <p:spPr bwMode="auto">
          <a:xfrm flipH="1" flipV="1">
            <a:off x="2796908" y="4191202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Elipse 70"/>
          <p:cNvSpPr/>
          <p:nvPr/>
        </p:nvSpPr>
        <p:spPr bwMode="auto">
          <a:xfrm>
            <a:off x="4721678" y="276541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2" name="Elipse 71"/>
          <p:cNvSpPr/>
          <p:nvPr/>
        </p:nvSpPr>
        <p:spPr bwMode="auto">
          <a:xfrm>
            <a:off x="5262549" y="276541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 bwMode="auto">
          <a:xfrm>
            <a:off x="4930854" y="2833993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Conector recto de flecha 73"/>
          <p:cNvCxnSpPr/>
          <p:nvPr/>
        </p:nvCxnSpPr>
        <p:spPr bwMode="auto">
          <a:xfrm>
            <a:off x="4909718" y="2931170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Elipse 74"/>
          <p:cNvSpPr/>
          <p:nvPr/>
        </p:nvSpPr>
        <p:spPr bwMode="auto">
          <a:xfrm>
            <a:off x="4721678" y="3097803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6" name="Elipse 75"/>
          <p:cNvSpPr/>
          <p:nvPr/>
        </p:nvSpPr>
        <p:spPr bwMode="auto">
          <a:xfrm>
            <a:off x="5262549" y="3097803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7" name="Conector recto de flecha 76"/>
          <p:cNvCxnSpPr>
            <a:stCxn id="75" idx="6"/>
            <a:endCxn id="76" idx="2"/>
          </p:cNvCxnSpPr>
          <p:nvPr/>
        </p:nvCxnSpPr>
        <p:spPr bwMode="auto">
          <a:xfrm>
            <a:off x="4930854" y="3213713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Elipse 78"/>
          <p:cNvSpPr/>
          <p:nvPr/>
        </p:nvSpPr>
        <p:spPr bwMode="auto">
          <a:xfrm>
            <a:off x="6093861" y="3058928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93" name="Conector recto de flecha 92"/>
          <p:cNvCxnSpPr>
            <a:stCxn id="79" idx="6"/>
            <a:endCxn id="101" idx="2"/>
          </p:cNvCxnSpPr>
          <p:nvPr/>
        </p:nvCxnSpPr>
        <p:spPr bwMode="auto">
          <a:xfrm>
            <a:off x="6615815" y="3303104"/>
            <a:ext cx="567738" cy="10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Conector recto de flecha 94"/>
          <p:cNvCxnSpPr>
            <a:stCxn id="101" idx="4"/>
            <a:endCxn id="103" idx="0"/>
          </p:cNvCxnSpPr>
          <p:nvPr/>
        </p:nvCxnSpPr>
        <p:spPr bwMode="auto">
          <a:xfrm>
            <a:off x="7444530" y="3557889"/>
            <a:ext cx="4402" cy="179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103" idx="2"/>
          </p:cNvCxnSpPr>
          <p:nvPr/>
        </p:nvCxnSpPr>
        <p:spPr bwMode="auto">
          <a:xfrm flipH="1" flipV="1">
            <a:off x="6447616" y="3979974"/>
            <a:ext cx="740339" cy="13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/>
          <p:nvPr/>
        </p:nvCxnSpPr>
        <p:spPr bwMode="auto">
          <a:xfrm flipH="1">
            <a:off x="6872803" y="4108631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 flipV="1">
            <a:off x="6321176" y="4095882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0" name="Conector recto de flecha 99"/>
          <p:cNvCxnSpPr/>
          <p:nvPr/>
        </p:nvCxnSpPr>
        <p:spPr bwMode="auto">
          <a:xfrm flipH="1">
            <a:off x="6314028" y="3536275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0" name="Imagen 69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27315" r="37568" b="59927"/>
          <a:stretch/>
        </p:blipFill>
        <p:spPr>
          <a:xfrm rot="16200000">
            <a:off x="6038799" y="3023605"/>
            <a:ext cx="564754" cy="505787"/>
          </a:xfrm>
          <a:prstGeom prst="rect">
            <a:avLst/>
          </a:prstGeom>
        </p:spPr>
      </p:pic>
      <p:sp>
        <p:nvSpPr>
          <p:cNvPr id="101" name="Elipse 100"/>
          <p:cNvSpPr/>
          <p:nvPr/>
        </p:nvSpPr>
        <p:spPr bwMode="auto">
          <a:xfrm>
            <a:off x="7183553" y="3069537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02" name="Imagen 101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74287" r="37153" b="15023"/>
          <a:stretch/>
        </p:blipFill>
        <p:spPr>
          <a:xfrm rot="16200000">
            <a:off x="7196218" y="3054546"/>
            <a:ext cx="499949" cy="464915"/>
          </a:xfrm>
          <a:prstGeom prst="rect">
            <a:avLst/>
          </a:prstGeom>
        </p:spPr>
      </p:pic>
      <p:sp>
        <p:nvSpPr>
          <p:cNvPr id="103" name="Elipse 102"/>
          <p:cNvSpPr/>
          <p:nvPr/>
        </p:nvSpPr>
        <p:spPr bwMode="auto">
          <a:xfrm>
            <a:off x="7187955" y="373710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4" name="Elipse 103"/>
          <p:cNvSpPr/>
          <p:nvPr/>
        </p:nvSpPr>
        <p:spPr bwMode="auto">
          <a:xfrm>
            <a:off x="6060199" y="373652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5" name="Elipse 104"/>
          <p:cNvSpPr/>
          <p:nvPr/>
        </p:nvSpPr>
        <p:spPr bwMode="auto">
          <a:xfrm>
            <a:off x="6554907" y="4429674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06" name="Imagen 105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796" t="15973" r="38635" b="74875"/>
          <a:stretch/>
        </p:blipFill>
        <p:spPr>
          <a:xfrm rot="16200000">
            <a:off x="6539300" y="4457076"/>
            <a:ext cx="551953" cy="431453"/>
          </a:xfrm>
          <a:prstGeom prst="rect">
            <a:avLst/>
          </a:prstGeom>
        </p:spPr>
      </p:pic>
      <p:pic>
        <p:nvPicPr>
          <p:cNvPr id="107" name="Imagen 106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90" t="4484" r="40655" b="86007"/>
          <a:stretch/>
        </p:blipFill>
        <p:spPr>
          <a:xfrm rot="16200000">
            <a:off x="6063851" y="3745014"/>
            <a:ext cx="481775" cy="489079"/>
          </a:xfrm>
          <a:prstGeom prst="rect">
            <a:avLst/>
          </a:prstGeom>
        </p:spPr>
      </p:pic>
      <p:pic>
        <p:nvPicPr>
          <p:cNvPr id="108" name="Imagen 107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42086" r="33928" b="43169"/>
          <a:stretch/>
        </p:blipFill>
        <p:spPr>
          <a:xfrm rot="16200000">
            <a:off x="7174577" y="3742726"/>
            <a:ext cx="566985" cy="497113"/>
          </a:xfrm>
          <a:prstGeom prst="rect">
            <a:avLst/>
          </a:prstGeom>
        </p:spPr>
      </p:pic>
      <p:grpSp>
        <p:nvGrpSpPr>
          <p:cNvPr id="112" name="Agrupar 111"/>
          <p:cNvGrpSpPr/>
          <p:nvPr/>
        </p:nvGrpSpPr>
        <p:grpSpPr>
          <a:xfrm>
            <a:off x="660212" y="679684"/>
            <a:ext cx="319055" cy="307777"/>
            <a:chOff x="2280823" y="3406751"/>
            <a:chExt cx="319055" cy="307777"/>
          </a:xfrm>
        </p:grpSpPr>
        <p:sp>
          <p:nvSpPr>
            <p:cNvPr id="113" name="Elipse 112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1583591" y="683873"/>
            <a:ext cx="300558" cy="307777"/>
            <a:chOff x="3297526" y="3300725"/>
            <a:chExt cx="300558" cy="307777"/>
          </a:xfrm>
        </p:grpSpPr>
        <p:sp>
          <p:nvSpPr>
            <p:cNvPr id="116" name="Elipse 115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118" name="Agrupar 117"/>
          <p:cNvGrpSpPr/>
          <p:nvPr/>
        </p:nvGrpSpPr>
        <p:grpSpPr>
          <a:xfrm>
            <a:off x="673626" y="1254554"/>
            <a:ext cx="297753" cy="307777"/>
            <a:chOff x="2689527" y="3859039"/>
            <a:chExt cx="297753" cy="307777"/>
          </a:xfrm>
        </p:grpSpPr>
        <p:sp>
          <p:nvSpPr>
            <p:cNvPr id="119" name="Elipse 118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0" name="Rectángulo 119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1582550" y="1271607"/>
            <a:ext cx="303539" cy="307777"/>
            <a:chOff x="3532041" y="4050063"/>
            <a:chExt cx="303539" cy="307777"/>
          </a:xfrm>
        </p:grpSpPr>
        <p:sp>
          <p:nvSpPr>
            <p:cNvPr id="122" name="Elipse 121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3" name="Rectángulo 122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124" name="Agrupar 123"/>
          <p:cNvGrpSpPr/>
          <p:nvPr/>
        </p:nvGrpSpPr>
        <p:grpSpPr>
          <a:xfrm>
            <a:off x="1118538" y="1881082"/>
            <a:ext cx="300082" cy="307777"/>
            <a:chOff x="3343817" y="4660381"/>
            <a:chExt cx="300082" cy="307777"/>
          </a:xfrm>
        </p:grpSpPr>
        <p:sp>
          <p:nvSpPr>
            <p:cNvPr id="125" name="Elipse 124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6" name="Rectángulo 125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127" name="Conector recto de flecha 126"/>
          <p:cNvCxnSpPr>
            <a:stCxn id="113" idx="6"/>
            <a:endCxn id="116" idx="2"/>
          </p:cNvCxnSpPr>
          <p:nvPr/>
        </p:nvCxnSpPr>
        <p:spPr bwMode="auto">
          <a:xfrm flipV="1">
            <a:off x="928093" y="845651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8" name="Conector recto de flecha 127"/>
          <p:cNvCxnSpPr/>
          <p:nvPr/>
        </p:nvCxnSpPr>
        <p:spPr bwMode="auto">
          <a:xfrm flipH="1">
            <a:off x="822503" y="983033"/>
            <a:ext cx="1002" cy="287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Conector recto de flecha 128"/>
          <p:cNvCxnSpPr>
            <a:stCxn id="116" idx="4"/>
            <a:endCxn id="122" idx="0"/>
          </p:cNvCxnSpPr>
          <p:nvPr/>
        </p:nvCxnSpPr>
        <p:spPr bwMode="auto">
          <a:xfrm flipH="1">
            <a:off x="1727322" y="961560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0" name="Conector recto de flecha 129"/>
          <p:cNvCxnSpPr>
            <a:stCxn id="122" idx="2"/>
            <a:endCxn id="119" idx="6"/>
          </p:cNvCxnSpPr>
          <p:nvPr/>
        </p:nvCxnSpPr>
        <p:spPr bwMode="auto">
          <a:xfrm flipH="1" flipV="1">
            <a:off x="928487" y="1412747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1" name="Conector recto de flecha 130"/>
          <p:cNvCxnSpPr>
            <a:stCxn id="122" idx="4"/>
            <a:endCxn id="125" idx="6"/>
          </p:cNvCxnSpPr>
          <p:nvPr/>
        </p:nvCxnSpPr>
        <p:spPr bwMode="auto">
          <a:xfrm flipH="1">
            <a:off x="1375526" y="1541405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Conector recto de flecha 131"/>
          <p:cNvCxnSpPr>
            <a:stCxn id="125" idx="2"/>
            <a:endCxn id="119" idx="4"/>
          </p:cNvCxnSpPr>
          <p:nvPr/>
        </p:nvCxnSpPr>
        <p:spPr bwMode="auto">
          <a:xfrm flipH="1" flipV="1">
            <a:off x="823899" y="1528656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" name="Rectángulo 132"/>
          <p:cNvSpPr/>
          <p:nvPr/>
        </p:nvSpPr>
        <p:spPr>
          <a:xfrm>
            <a:off x="990923" y="608699"/>
            <a:ext cx="4414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500</a:t>
            </a:r>
          </a:p>
        </p:txBody>
      </p:sp>
      <p:sp>
        <p:nvSpPr>
          <p:cNvPr id="134" name="Rectángulo 133"/>
          <p:cNvSpPr/>
          <p:nvPr/>
        </p:nvSpPr>
        <p:spPr>
          <a:xfrm>
            <a:off x="428553" y="1016888"/>
            <a:ext cx="44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200</a:t>
            </a:r>
          </a:p>
        </p:txBody>
      </p:sp>
      <p:sp>
        <p:nvSpPr>
          <p:cNvPr id="135" name="Rectángulo 134"/>
          <p:cNvSpPr/>
          <p:nvPr/>
        </p:nvSpPr>
        <p:spPr>
          <a:xfrm>
            <a:off x="1687623" y="967255"/>
            <a:ext cx="417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150</a:t>
            </a:r>
          </a:p>
        </p:txBody>
      </p:sp>
      <p:sp>
        <p:nvSpPr>
          <p:cNvPr id="136" name="Rectángulo 135"/>
          <p:cNvSpPr/>
          <p:nvPr/>
        </p:nvSpPr>
        <p:spPr>
          <a:xfrm>
            <a:off x="1493088" y="1705176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650</a:t>
            </a:r>
          </a:p>
        </p:txBody>
      </p:sp>
      <p:sp>
        <p:nvSpPr>
          <p:cNvPr id="137" name="Rectángulo 136"/>
          <p:cNvSpPr/>
          <p:nvPr/>
        </p:nvSpPr>
        <p:spPr>
          <a:xfrm>
            <a:off x="660212" y="1712533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600</a:t>
            </a:r>
          </a:p>
        </p:txBody>
      </p:sp>
      <p:sp>
        <p:nvSpPr>
          <p:cNvPr id="138" name="Flecha arriba y abajo 137"/>
          <p:cNvSpPr/>
          <p:nvPr/>
        </p:nvSpPr>
        <p:spPr bwMode="auto">
          <a:xfrm>
            <a:off x="4362824" y="179294"/>
            <a:ext cx="388470" cy="4826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9" name="Rectángulo 138"/>
          <p:cNvSpPr/>
          <p:nvPr/>
        </p:nvSpPr>
        <p:spPr>
          <a:xfrm rot="16200000">
            <a:off x="3936751" y="4246700"/>
            <a:ext cx="1225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>
                <a:latin typeface="Roboto Slab" pitchFamily="2" charset="0"/>
                <a:ea typeface="Roboto Slab" pitchFamily="2" charset="0"/>
              </a:rPr>
              <a:t>Unweighted</a:t>
            </a:r>
            <a:endParaRPr lang="en-GB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40" name="Rectángulo 139"/>
          <p:cNvSpPr/>
          <p:nvPr/>
        </p:nvSpPr>
        <p:spPr>
          <a:xfrm rot="16200000">
            <a:off x="4037270" y="586337"/>
            <a:ext cx="1001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Weighted</a:t>
            </a:r>
          </a:p>
        </p:txBody>
      </p:sp>
      <p:pic>
        <p:nvPicPr>
          <p:cNvPr id="141" name="Imagen 140" descr="Screen Shot 2019-01-23 at 10.11.06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824" y="2992591"/>
            <a:ext cx="1601752" cy="2005071"/>
          </a:xfrm>
          <a:prstGeom prst="rect">
            <a:avLst/>
          </a:prstGeom>
        </p:spPr>
      </p:pic>
      <p:sp>
        <p:nvSpPr>
          <p:cNvPr id="142" name="Elipse 141"/>
          <p:cNvSpPr/>
          <p:nvPr/>
        </p:nvSpPr>
        <p:spPr bwMode="auto">
          <a:xfrm>
            <a:off x="464445" y="336648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3" name="Elipse 142"/>
          <p:cNvSpPr/>
          <p:nvPr/>
        </p:nvSpPr>
        <p:spPr bwMode="auto">
          <a:xfrm>
            <a:off x="1468734" y="325057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4" name="Elipse 143"/>
          <p:cNvSpPr/>
          <p:nvPr/>
        </p:nvSpPr>
        <p:spPr bwMode="auto">
          <a:xfrm>
            <a:off x="860129" y="3805301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5" name="Elipse 144"/>
          <p:cNvSpPr/>
          <p:nvPr/>
        </p:nvSpPr>
        <p:spPr bwMode="auto">
          <a:xfrm>
            <a:off x="1468734" y="357348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6" name="Elipse 145"/>
          <p:cNvSpPr/>
          <p:nvPr/>
        </p:nvSpPr>
        <p:spPr bwMode="auto">
          <a:xfrm>
            <a:off x="1516546" y="4610708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7" name="Rectángulo 146"/>
          <p:cNvSpPr/>
          <p:nvPr/>
        </p:nvSpPr>
        <p:spPr>
          <a:xfrm>
            <a:off x="405740" y="3310730"/>
            <a:ext cx="319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A</a:t>
            </a:r>
          </a:p>
        </p:txBody>
      </p:sp>
      <p:sp>
        <p:nvSpPr>
          <p:cNvPr id="148" name="Rectángulo 147"/>
          <p:cNvSpPr/>
          <p:nvPr/>
        </p:nvSpPr>
        <p:spPr>
          <a:xfrm>
            <a:off x="1422443" y="3204704"/>
            <a:ext cx="300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  <p:sp>
        <p:nvSpPr>
          <p:cNvPr id="149" name="Rectángulo 148"/>
          <p:cNvSpPr/>
          <p:nvPr/>
        </p:nvSpPr>
        <p:spPr>
          <a:xfrm>
            <a:off x="814444" y="3763018"/>
            <a:ext cx="297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C</a:t>
            </a:r>
          </a:p>
        </p:txBody>
      </p:sp>
      <p:sp>
        <p:nvSpPr>
          <p:cNvPr id="150" name="Rectángulo 149"/>
          <p:cNvSpPr/>
          <p:nvPr/>
        </p:nvSpPr>
        <p:spPr>
          <a:xfrm>
            <a:off x="1430331" y="3538495"/>
            <a:ext cx="303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D</a:t>
            </a:r>
          </a:p>
        </p:txBody>
      </p:sp>
      <p:sp>
        <p:nvSpPr>
          <p:cNvPr id="151" name="Rectángulo 150"/>
          <p:cNvSpPr/>
          <p:nvPr/>
        </p:nvSpPr>
        <p:spPr>
          <a:xfrm>
            <a:off x="1468734" y="4564360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E</a:t>
            </a:r>
          </a:p>
        </p:txBody>
      </p:sp>
      <p:sp>
        <p:nvSpPr>
          <p:cNvPr id="152" name="Flecha arriba y abajo 151"/>
          <p:cNvSpPr/>
          <p:nvPr/>
        </p:nvSpPr>
        <p:spPr bwMode="auto">
          <a:xfrm rot="5400000">
            <a:off x="4421556" y="-1977751"/>
            <a:ext cx="388470" cy="9056419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3" name="Rectángulo 152"/>
          <p:cNvSpPr/>
          <p:nvPr/>
        </p:nvSpPr>
        <p:spPr>
          <a:xfrm>
            <a:off x="8019398" y="2378556"/>
            <a:ext cx="1124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Undirected</a:t>
            </a:r>
          </a:p>
        </p:txBody>
      </p:sp>
      <p:sp>
        <p:nvSpPr>
          <p:cNvPr id="154" name="Rectángulo 153"/>
          <p:cNvSpPr/>
          <p:nvPr/>
        </p:nvSpPr>
        <p:spPr>
          <a:xfrm>
            <a:off x="154853" y="2385890"/>
            <a:ext cx="885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Directed</a:t>
            </a:r>
          </a:p>
        </p:txBody>
      </p:sp>
    </p:spTree>
    <p:extLst>
      <p:ext uri="{BB962C8B-B14F-4D97-AF65-F5344CB8AC3E}">
        <p14:creationId xmlns:p14="http://schemas.microsoft.com/office/powerpoint/2010/main" val="1208531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 bwMode="auto">
          <a:xfrm>
            <a:off x="3451412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Elipse 7"/>
          <p:cNvSpPr/>
          <p:nvPr/>
        </p:nvSpPr>
        <p:spPr bwMode="auto">
          <a:xfrm>
            <a:off x="3992283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>
            <a:stCxn id="4" idx="6"/>
            <a:endCxn id="8" idx="2"/>
          </p:cNvCxnSpPr>
          <p:nvPr/>
        </p:nvCxnSpPr>
        <p:spPr bwMode="auto">
          <a:xfrm>
            <a:off x="3660588" y="2887267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Agrupar 6"/>
          <p:cNvGrpSpPr/>
          <p:nvPr/>
        </p:nvGrpSpPr>
        <p:grpSpPr>
          <a:xfrm>
            <a:off x="2633221" y="3342230"/>
            <a:ext cx="319055" cy="307777"/>
            <a:chOff x="2280823" y="3406751"/>
            <a:chExt cx="319055" cy="307777"/>
          </a:xfrm>
        </p:grpSpPr>
        <p:sp>
          <p:nvSpPr>
            <p:cNvPr id="33" name="Elipse 32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3556600" y="3346419"/>
            <a:ext cx="300558" cy="307777"/>
            <a:chOff x="3297526" y="3300725"/>
            <a:chExt cx="300558" cy="307777"/>
          </a:xfrm>
        </p:grpSpPr>
        <p:sp>
          <p:nvSpPr>
            <p:cNvPr id="34" name="Elipse 33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2646635" y="3917100"/>
            <a:ext cx="297753" cy="307777"/>
            <a:chOff x="2689527" y="3859039"/>
            <a:chExt cx="297753" cy="307777"/>
          </a:xfrm>
        </p:grpSpPr>
        <p:sp>
          <p:nvSpPr>
            <p:cNvPr id="35" name="Elipse 34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3555559" y="3934153"/>
            <a:ext cx="303539" cy="307777"/>
            <a:chOff x="3532041" y="4050063"/>
            <a:chExt cx="303539" cy="307777"/>
          </a:xfrm>
        </p:grpSpPr>
        <p:sp>
          <p:nvSpPr>
            <p:cNvPr id="36" name="Elipse 35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3091547" y="4543628"/>
            <a:ext cx="300082" cy="307777"/>
            <a:chOff x="3343817" y="4660381"/>
            <a:chExt cx="300082" cy="307777"/>
          </a:xfrm>
        </p:grpSpPr>
        <p:sp>
          <p:nvSpPr>
            <p:cNvPr id="37" name="Elipse 36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45" name="Conector recto de flecha 44"/>
          <p:cNvCxnSpPr>
            <a:stCxn id="33" idx="6"/>
            <a:endCxn id="34" idx="2"/>
          </p:cNvCxnSpPr>
          <p:nvPr/>
        </p:nvCxnSpPr>
        <p:spPr bwMode="auto">
          <a:xfrm flipV="1">
            <a:off x="2901102" y="3508197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Conector recto de flecha 46"/>
          <p:cNvCxnSpPr/>
          <p:nvPr/>
        </p:nvCxnSpPr>
        <p:spPr bwMode="auto">
          <a:xfrm flipH="1">
            <a:off x="2795512" y="3645579"/>
            <a:ext cx="1002" cy="287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>
            <a:stCxn id="34" idx="4"/>
            <a:endCxn id="36" idx="0"/>
          </p:cNvCxnSpPr>
          <p:nvPr/>
        </p:nvCxnSpPr>
        <p:spPr bwMode="auto">
          <a:xfrm flipH="1">
            <a:off x="3700331" y="3624106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de flecha 58"/>
          <p:cNvCxnSpPr>
            <a:stCxn id="36" idx="2"/>
            <a:endCxn id="35" idx="6"/>
          </p:cNvCxnSpPr>
          <p:nvPr/>
        </p:nvCxnSpPr>
        <p:spPr bwMode="auto">
          <a:xfrm flipH="1" flipV="1">
            <a:off x="2901496" y="4075293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ector recto de flecha 64"/>
          <p:cNvCxnSpPr>
            <a:stCxn id="36" idx="4"/>
            <a:endCxn id="37" idx="6"/>
          </p:cNvCxnSpPr>
          <p:nvPr/>
        </p:nvCxnSpPr>
        <p:spPr bwMode="auto">
          <a:xfrm flipH="1">
            <a:off x="3348535" y="4203951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>
            <a:stCxn id="37" idx="2"/>
            <a:endCxn id="35" idx="4"/>
          </p:cNvCxnSpPr>
          <p:nvPr/>
        </p:nvCxnSpPr>
        <p:spPr bwMode="auto">
          <a:xfrm flipH="1" flipV="1">
            <a:off x="2796908" y="4191202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Elipse 70"/>
          <p:cNvSpPr/>
          <p:nvPr/>
        </p:nvSpPr>
        <p:spPr bwMode="auto">
          <a:xfrm>
            <a:off x="4721678" y="276541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2" name="Elipse 71"/>
          <p:cNvSpPr/>
          <p:nvPr/>
        </p:nvSpPr>
        <p:spPr bwMode="auto">
          <a:xfrm>
            <a:off x="5262549" y="276541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 bwMode="auto">
          <a:xfrm>
            <a:off x="4930854" y="2833993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Conector recto de flecha 73"/>
          <p:cNvCxnSpPr/>
          <p:nvPr/>
        </p:nvCxnSpPr>
        <p:spPr bwMode="auto">
          <a:xfrm>
            <a:off x="4909718" y="2931170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Elipse 74"/>
          <p:cNvSpPr/>
          <p:nvPr/>
        </p:nvSpPr>
        <p:spPr bwMode="auto">
          <a:xfrm>
            <a:off x="4721678" y="3097803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6" name="Elipse 75"/>
          <p:cNvSpPr/>
          <p:nvPr/>
        </p:nvSpPr>
        <p:spPr bwMode="auto">
          <a:xfrm>
            <a:off x="5262549" y="3097803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7" name="Conector recto de flecha 76"/>
          <p:cNvCxnSpPr>
            <a:stCxn id="75" idx="6"/>
            <a:endCxn id="76" idx="2"/>
          </p:cNvCxnSpPr>
          <p:nvPr/>
        </p:nvCxnSpPr>
        <p:spPr bwMode="auto">
          <a:xfrm>
            <a:off x="4930854" y="3213713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Elipse 78"/>
          <p:cNvSpPr/>
          <p:nvPr/>
        </p:nvSpPr>
        <p:spPr bwMode="auto">
          <a:xfrm>
            <a:off x="6093861" y="3058928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93" name="Conector recto de flecha 92"/>
          <p:cNvCxnSpPr>
            <a:stCxn id="79" idx="6"/>
            <a:endCxn id="101" idx="2"/>
          </p:cNvCxnSpPr>
          <p:nvPr/>
        </p:nvCxnSpPr>
        <p:spPr bwMode="auto">
          <a:xfrm>
            <a:off x="6615815" y="3303104"/>
            <a:ext cx="567738" cy="10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Conector recto de flecha 94"/>
          <p:cNvCxnSpPr>
            <a:stCxn id="101" idx="4"/>
            <a:endCxn id="103" idx="0"/>
          </p:cNvCxnSpPr>
          <p:nvPr/>
        </p:nvCxnSpPr>
        <p:spPr bwMode="auto">
          <a:xfrm>
            <a:off x="7444530" y="3557889"/>
            <a:ext cx="4402" cy="179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103" idx="2"/>
          </p:cNvCxnSpPr>
          <p:nvPr/>
        </p:nvCxnSpPr>
        <p:spPr bwMode="auto">
          <a:xfrm flipH="1" flipV="1">
            <a:off x="6447616" y="3979974"/>
            <a:ext cx="740339" cy="13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/>
          <p:nvPr/>
        </p:nvCxnSpPr>
        <p:spPr bwMode="auto">
          <a:xfrm flipH="1">
            <a:off x="6872803" y="4108631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 flipV="1">
            <a:off x="6321176" y="4095882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0" name="Conector recto de flecha 99"/>
          <p:cNvCxnSpPr/>
          <p:nvPr/>
        </p:nvCxnSpPr>
        <p:spPr bwMode="auto">
          <a:xfrm flipH="1">
            <a:off x="6314028" y="3536275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0" name="Imagen 69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27315" r="37568" b="59927"/>
          <a:stretch/>
        </p:blipFill>
        <p:spPr>
          <a:xfrm rot="16200000">
            <a:off x="6038799" y="3023605"/>
            <a:ext cx="564754" cy="505787"/>
          </a:xfrm>
          <a:prstGeom prst="rect">
            <a:avLst/>
          </a:prstGeom>
        </p:spPr>
      </p:pic>
      <p:sp>
        <p:nvSpPr>
          <p:cNvPr id="101" name="Elipse 100"/>
          <p:cNvSpPr/>
          <p:nvPr/>
        </p:nvSpPr>
        <p:spPr bwMode="auto">
          <a:xfrm>
            <a:off x="7183553" y="3069537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02" name="Imagen 101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74287" r="37153" b="15023"/>
          <a:stretch/>
        </p:blipFill>
        <p:spPr>
          <a:xfrm rot="16200000">
            <a:off x="7196218" y="3054546"/>
            <a:ext cx="499949" cy="464915"/>
          </a:xfrm>
          <a:prstGeom prst="rect">
            <a:avLst/>
          </a:prstGeom>
        </p:spPr>
      </p:pic>
      <p:sp>
        <p:nvSpPr>
          <p:cNvPr id="103" name="Elipse 102"/>
          <p:cNvSpPr/>
          <p:nvPr/>
        </p:nvSpPr>
        <p:spPr bwMode="auto">
          <a:xfrm>
            <a:off x="7187955" y="373710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4" name="Elipse 103"/>
          <p:cNvSpPr/>
          <p:nvPr/>
        </p:nvSpPr>
        <p:spPr bwMode="auto">
          <a:xfrm>
            <a:off x="6060199" y="373652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5" name="Elipse 104"/>
          <p:cNvSpPr/>
          <p:nvPr/>
        </p:nvSpPr>
        <p:spPr bwMode="auto">
          <a:xfrm>
            <a:off x="6554907" y="4429674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06" name="Imagen 105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796" t="15973" r="38635" b="74875"/>
          <a:stretch/>
        </p:blipFill>
        <p:spPr>
          <a:xfrm rot="16200000">
            <a:off x="6539300" y="4457076"/>
            <a:ext cx="551953" cy="431453"/>
          </a:xfrm>
          <a:prstGeom prst="rect">
            <a:avLst/>
          </a:prstGeom>
        </p:spPr>
      </p:pic>
      <p:pic>
        <p:nvPicPr>
          <p:cNvPr id="107" name="Imagen 106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90" t="4484" r="40655" b="86007"/>
          <a:stretch/>
        </p:blipFill>
        <p:spPr>
          <a:xfrm rot="16200000">
            <a:off x="6063851" y="3745014"/>
            <a:ext cx="481775" cy="489079"/>
          </a:xfrm>
          <a:prstGeom prst="rect">
            <a:avLst/>
          </a:prstGeom>
        </p:spPr>
      </p:pic>
      <p:pic>
        <p:nvPicPr>
          <p:cNvPr id="108" name="Imagen 107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42086" r="33928" b="43169"/>
          <a:stretch/>
        </p:blipFill>
        <p:spPr>
          <a:xfrm rot="16200000">
            <a:off x="7174577" y="3742726"/>
            <a:ext cx="566985" cy="497113"/>
          </a:xfrm>
          <a:prstGeom prst="rect">
            <a:avLst/>
          </a:prstGeom>
        </p:spPr>
      </p:pic>
      <p:grpSp>
        <p:nvGrpSpPr>
          <p:cNvPr id="67" name="Agrupar 66"/>
          <p:cNvGrpSpPr/>
          <p:nvPr/>
        </p:nvGrpSpPr>
        <p:grpSpPr>
          <a:xfrm>
            <a:off x="2485063" y="625876"/>
            <a:ext cx="319055" cy="307777"/>
            <a:chOff x="2280823" y="3406751"/>
            <a:chExt cx="319055" cy="307777"/>
          </a:xfrm>
        </p:grpSpPr>
        <p:sp>
          <p:nvSpPr>
            <p:cNvPr id="69" name="Elipse 68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80" name="Agrupar 79"/>
          <p:cNvGrpSpPr/>
          <p:nvPr/>
        </p:nvGrpSpPr>
        <p:grpSpPr>
          <a:xfrm>
            <a:off x="3408442" y="630065"/>
            <a:ext cx="300558" cy="307777"/>
            <a:chOff x="3297526" y="3300725"/>
            <a:chExt cx="300558" cy="307777"/>
          </a:xfrm>
        </p:grpSpPr>
        <p:sp>
          <p:nvSpPr>
            <p:cNvPr id="81" name="Elipse 80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83" name="Agrupar 82"/>
          <p:cNvGrpSpPr/>
          <p:nvPr/>
        </p:nvGrpSpPr>
        <p:grpSpPr>
          <a:xfrm>
            <a:off x="2498477" y="1200746"/>
            <a:ext cx="297753" cy="307777"/>
            <a:chOff x="2689527" y="3859039"/>
            <a:chExt cx="297753" cy="307777"/>
          </a:xfrm>
        </p:grpSpPr>
        <p:sp>
          <p:nvSpPr>
            <p:cNvPr id="84" name="Elipse 83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3407401" y="1217799"/>
            <a:ext cx="303539" cy="307777"/>
            <a:chOff x="3532041" y="4050063"/>
            <a:chExt cx="303539" cy="307777"/>
          </a:xfrm>
        </p:grpSpPr>
        <p:sp>
          <p:nvSpPr>
            <p:cNvPr id="87" name="Elipse 86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89" name="Agrupar 88"/>
          <p:cNvGrpSpPr/>
          <p:nvPr/>
        </p:nvGrpSpPr>
        <p:grpSpPr>
          <a:xfrm>
            <a:off x="2943389" y="1827274"/>
            <a:ext cx="300082" cy="307777"/>
            <a:chOff x="3343817" y="4660381"/>
            <a:chExt cx="300082" cy="307777"/>
          </a:xfrm>
        </p:grpSpPr>
        <p:sp>
          <p:nvSpPr>
            <p:cNvPr id="90" name="Elipse 89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91" name="Rectángulo 90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92" name="Conector recto de flecha 91"/>
          <p:cNvCxnSpPr>
            <a:stCxn id="69" idx="6"/>
            <a:endCxn id="81" idx="2"/>
          </p:cNvCxnSpPr>
          <p:nvPr/>
        </p:nvCxnSpPr>
        <p:spPr bwMode="auto">
          <a:xfrm flipV="1">
            <a:off x="2752944" y="791843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ector recto de flecha 93"/>
          <p:cNvCxnSpPr/>
          <p:nvPr/>
        </p:nvCxnSpPr>
        <p:spPr bwMode="auto">
          <a:xfrm flipH="1">
            <a:off x="2647354" y="929225"/>
            <a:ext cx="1002" cy="287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stCxn id="81" idx="4"/>
            <a:endCxn id="87" idx="0"/>
          </p:cNvCxnSpPr>
          <p:nvPr/>
        </p:nvCxnSpPr>
        <p:spPr bwMode="auto">
          <a:xfrm flipH="1">
            <a:off x="3552173" y="907752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" name="Conector recto de flecha 108"/>
          <p:cNvCxnSpPr>
            <a:stCxn id="87" idx="2"/>
            <a:endCxn id="84" idx="6"/>
          </p:cNvCxnSpPr>
          <p:nvPr/>
        </p:nvCxnSpPr>
        <p:spPr bwMode="auto">
          <a:xfrm flipH="1" flipV="1">
            <a:off x="2753338" y="1358939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Conector recto de flecha 109"/>
          <p:cNvCxnSpPr>
            <a:stCxn id="87" idx="4"/>
            <a:endCxn id="90" idx="6"/>
          </p:cNvCxnSpPr>
          <p:nvPr/>
        </p:nvCxnSpPr>
        <p:spPr bwMode="auto">
          <a:xfrm flipH="1">
            <a:off x="3200377" y="1487597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" name="Conector recto de flecha 110"/>
          <p:cNvCxnSpPr>
            <a:stCxn id="90" idx="2"/>
            <a:endCxn id="84" idx="4"/>
          </p:cNvCxnSpPr>
          <p:nvPr/>
        </p:nvCxnSpPr>
        <p:spPr bwMode="auto">
          <a:xfrm flipH="1" flipV="1">
            <a:off x="2648750" y="1474848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2" name="Agrupar 111"/>
          <p:cNvGrpSpPr/>
          <p:nvPr/>
        </p:nvGrpSpPr>
        <p:grpSpPr>
          <a:xfrm>
            <a:off x="660212" y="679684"/>
            <a:ext cx="319055" cy="307777"/>
            <a:chOff x="2280823" y="3406751"/>
            <a:chExt cx="319055" cy="307777"/>
          </a:xfrm>
        </p:grpSpPr>
        <p:sp>
          <p:nvSpPr>
            <p:cNvPr id="113" name="Elipse 112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1583591" y="683873"/>
            <a:ext cx="300558" cy="307777"/>
            <a:chOff x="3297526" y="3300725"/>
            <a:chExt cx="300558" cy="307777"/>
          </a:xfrm>
        </p:grpSpPr>
        <p:sp>
          <p:nvSpPr>
            <p:cNvPr id="116" name="Elipse 115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118" name="Agrupar 117"/>
          <p:cNvGrpSpPr/>
          <p:nvPr/>
        </p:nvGrpSpPr>
        <p:grpSpPr>
          <a:xfrm>
            <a:off x="673626" y="1254554"/>
            <a:ext cx="297753" cy="307777"/>
            <a:chOff x="2689527" y="3859039"/>
            <a:chExt cx="297753" cy="307777"/>
          </a:xfrm>
        </p:grpSpPr>
        <p:sp>
          <p:nvSpPr>
            <p:cNvPr id="119" name="Elipse 118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0" name="Rectángulo 119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1582550" y="1271607"/>
            <a:ext cx="303539" cy="307777"/>
            <a:chOff x="3532041" y="4050063"/>
            <a:chExt cx="303539" cy="307777"/>
          </a:xfrm>
        </p:grpSpPr>
        <p:sp>
          <p:nvSpPr>
            <p:cNvPr id="122" name="Elipse 121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3" name="Rectángulo 122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124" name="Agrupar 123"/>
          <p:cNvGrpSpPr/>
          <p:nvPr/>
        </p:nvGrpSpPr>
        <p:grpSpPr>
          <a:xfrm>
            <a:off x="1118538" y="1881082"/>
            <a:ext cx="300082" cy="307777"/>
            <a:chOff x="3343817" y="4660381"/>
            <a:chExt cx="300082" cy="307777"/>
          </a:xfrm>
        </p:grpSpPr>
        <p:sp>
          <p:nvSpPr>
            <p:cNvPr id="125" name="Elipse 124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6" name="Rectángulo 125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127" name="Conector recto de flecha 126"/>
          <p:cNvCxnSpPr>
            <a:stCxn id="113" idx="6"/>
            <a:endCxn id="116" idx="2"/>
          </p:cNvCxnSpPr>
          <p:nvPr/>
        </p:nvCxnSpPr>
        <p:spPr bwMode="auto">
          <a:xfrm flipV="1">
            <a:off x="928093" y="845651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8" name="Conector recto de flecha 127"/>
          <p:cNvCxnSpPr/>
          <p:nvPr/>
        </p:nvCxnSpPr>
        <p:spPr bwMode="auto">
          <a:xfrm flipH="1">
            <a:off x="822503" y="983033"/>
            <a:ext cx="1002" cy="287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Conector recto de flecha 128"/>
          <p:cNvCxnSpPr>
            <a:stCxn id="116" idx="4"/>
            <a:endCxn id="122" idx="0"/>
          </p:cNvCxnSpPr>
          <p:nvPr/>
        </p:nvCxnSpPr>
        <p:spPr bwMode="auto">
          <a:xfrm flipH="1">
            <a:off x="1727322" y="961560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0" name="Conector recto de flecha 129"/>
          <p:cNvCxnSpPr>
            <a:stCxn id="122" idx="2"/>
            <a:endCxn id="119" idx="6"/>
          </p:cNvCxnSpPr>
          <p:nvPr/>
        </p:nvCxnSpPr>
        <p:spPr bwMode="auto">
          <a:xfrm flipH="1" flipV="1">
            <a:off x="928487" y="1412747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1" name="Conector recto de flecha 130"/>
          <p:cNvCxnSpPr>
            <a:stCxn id="122" idx="4"/>
            <a:endCxn id="125" idx="6"/>
          </p:cNvCxnSpPr>
          <p:nvPr/>
        </p:nvCxnSpPr>
        <p:spPr bwMode="auto">
          <a:xfrm flipH="1">
            <a:off x="1375526" y="1541405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Conector recto de flecha 131"/>
          <p:cNvCxnSpPr>
            <a:stCxn id="125" idx="2"/>
            <a:endCxn id="119" idx="4"/>
          </p:cNvCxnSpPr>
          <p:nvPr/>
        </p:nvCxnSpPr>
        <p:spPr bwMode="auto">
          <a:xfrm flipH="1" flipV="1">
            <a:off x="823899" y="1528656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" name="Rectángulo 132"/>
          <p:cNvSpPr/>
          <p:nvPr/>
        </p:nvSpPr>
        <p:spPr>
          <a:xfrm>
            <a:off x="990923" y="608699"/>
            <a:ext cx="4414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500</a:t>
            </a:r>
          </a:p>
        </p:txBody>
      </p:sp>
      <p:sp>
        <p:nvSpPr>
          <p:cNvPr id="134" name="Rectángulo 133"/>
          <p:cNvSpPr/>
          <p:nvPr/>
        </p:nvSpPr>
        <p:spPr>
          <a:xfrm>
            <a:off x="428553" y="1016888"/>
            <a:ext cx="44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200</a:t>
            </a:r>
          </a:p>
        </p:txBody>
      </p:sp>
      <p:sp>
        <p:nvSpPr>
          <p:cNvPr id="135" name="Rectángulo 134"/>
          <p:cNvSpPr/>
          <p:nvPr/>
        </p:nvSpPr>
        <p:spPr>
          <a:xfrm>
            <a:off x="1687623" y="967255"/>
            <a:ext cx="417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150</a:t>
            </a:r>
          </a:p>
        </p:txBody>
      </p:sp>
      <p:sp>
        <p:nvSpPr>
          <p:cNvPr id="136" name="Rectángulo 135"/>
          <p:cNvSpPr/>
          <p:nvPr/>
        </p:nvSpPr>
        <p:spPr>
          <a:xfrm>
            <a:off x="1493088" y="1705176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650</a:t>
            </a:r>
          </a:p>
        </p:txBody>
      </p:sp>
      <p:sp>
        <p:nvSpPr>
          <p:cNvPr id="137" name="Rectángulo 136"/>
          <p:cNvSpPr/>
          <p:nvPr/>
        </p:nvSpPr>
        <p:spPr>
          <a:xfrm>
            <a:off x="660212" y="1712533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600</a:t>
            </a:r>
          </a:p>
        </p:txBody>
      </p:sp>
      <p:sp>
        <p:nvSpPr>
          <p:cNvPr id="138" name="Rectángulo 137"/>
          <p:cNvSpPr/>
          <p:nvPr/>
        </p:nvSpPr>
        <p:spPr>
          <a:xfrm>
            <a:off x="2870836" y="537433"/>
            <a:ext cx="267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39" name="Rectángulo 138"/>
          <p:cNvSpPr/>
          <p:nvPr/>
        </p:nvSpPr>
        <p:spPr>
          <a:xfrm>
            <a:off x="2406998" y="978469"/>
            <a:ext cx="269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141" name="Rectángulo 140"/>
          <p:cNvSpPr/>
          <p:nvPr/>
        </p:nvSpPr>
        <p:spPr>
          <a:xfrm>
            <a:off x="3373001" y="1633910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142" name="Rectángulo 141"/>
          <p:cNvSpPr/>
          <p:nvPr/>
        </p:nvSpPr>
        <p:spPr>
          <a:xfrm>
            <a:off x="2540125" y="1641267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143" name="Flecha arriba y abajo 142"/>
          <p:cNvSpPr/>
          <p:nvPr/>
        </p:nvSpPr>
        <p:spPr bwMode="auto">
          <a:xfrm>
            <a:off x="4362824" y="179294"/>
            <a:ext cx="388470" cy="4826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4" name="Rectángulo 143"/>
          <p:cNvSpPr/>
          <p:nvPr/>
        </p:nvSpPr>
        <p:spPr>
          <a:xfrm rot="16200000">
            <a:off x="3936751" y="4246700"/>
            <a:ext cx="1225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>
                <a:latin typeface="Roboto Slab" pitchFamily="2" charset="0"/>
                <a:ea typeface="Roboto Slab" pitchFamily="2" charset="0"/>
              </a:rPr>
              <a:t>Unweighted</a:t>
            </a:r>
            <a:endParaRPr lang="en-GB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45" name="Rectángulo 144"/>
          <p:cNvSpPr/>
          <p:nvPr/>
        </p:nvSpPr>
        <p:spPr>
          <a:xfrm rot="16200000">
            <a:off x="4037270" y="586337"/>
            <a:ext cx="1001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Weighted</a:t>
            </a:r>
          </a:p>
        </p:txBody>
      </p:sp>
      <p:sp>
        <p:nvSpPr>
          <p:cNvPr id="146" name="Flecha arriba y abajo 145"/>
          <p:cNvSpPr/>
          <p:nvPr/>
        </p:nvSpPr>
        <p:spPr bwMode="auto">
          <a:xfrm rot="5400000">
            <a:off x="4421556" y="-1977751"/>
            <a:ext cx="388470" cy="9056419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7" name="Rectángulo 146"/>
          <p:cNvSpPr/>
          <p:nvPr/>
        </p:nvSpPr>
        <p:spPr>
          <a:xfrm>
            <a:off x="8019398" y="2378556"/>
            <a:ext cx="1124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Undirected</a:t>
            </a:r>
          </a:p>
        </p:txBody>
      </p:sp>
      <p:sp>
        <p:nvSpPr>
          <p:cNvPr id="148" name="Rectángulo 147"/>
          <p:cNvSpPr/>
          <p:nvPr/>
        </p:nvSpPr>
        <p:spPr>
          <a:xfrm>
            <a:off x="154853" y="2385890"/>
            <a:ext cx="885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Directed</a:t>
            </a:r>
          </a:p>
        </p:txBody>
      </p:sp>
      <p:pic>
        <p:nvPicPr>
          <p:cNvPr id="149" name="Imagen 148" descr="Screen Shot 2019-01-23 at 10.11.06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824" y="2992591"/>
            <a:ext cx="1601752" cy="2005071"/>
          </a:xfrm>
          <a:prstGeom prst="rect">
            <a:avLst/>
          </a:prstGeom>
        </p:spPr>
      </p:pic>
      <p:sp>
        <p:nvSpPr>
          <p:cNvPr id="150" name="Elipse 149"/>
          <p:cNvSpPr/>
          <p:nvPr/>
        </p:nvSpPr>
        <p:spPr bwMode="auto">
          <a:xfrm>
            <a:off x="464445" y="336648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1" name="Elipse 150"/>
          <p:cNvSpPr/>
          <p:nvPr/>
        </p:nvSpPr>
        <p:spPr bwMode="auto">
          <a:xfrm>
            <a:off x="1468734" y="325057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2" name="Elipse 151"/>
          <p:cNvSpPr/>
          <p:nvPr/>
        </p:nvSpPr>
        <p:spPr bwMode="auto">
          <a:xfrm>
            <a:off x="860129" y="3805301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3" name="Elipse 152"/>
          <p:cNvSpPr/>
          <p:nvPr/>
        </p:nvSpPr>
        <p:spPr bwMode="auto">
          <a:xfrm>
            <a:off x="1468734" y="357348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4" name="Elipse 153"/>
          <p:cNvSpPr/>
          <p:nvPr/>
        </p:nvSpPr>
        <p:spPr bwMode="auto">
          <a:xfrm>
            <a:off x="1516546" y="4610708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5" name="Rectángulo 154"/>
          <p:cNvSpPr/>
          <p:nvPr/>
        </p:nvSpPr>
        <p:spPr>
          <a:xfrm>
            <a:off x="405740" y="3310730"/>
            <a:ext cx="319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A</a:t>
            </a:r>
          </a:p>
        </p:txBody>
      </p:sp>
      <p:sp>
        <p:nvSpPr>
          <p:cNvPr id="156" name="Rectángulo 155"/>
          <p:cNvSpPr/>
          <p:nvPr/>
        </p:nvSpPr>
        <p:spPr>
          <a:xfrm>
            <a:off x="1422443" y="3204704"/>
            <a:ext cx="300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  <p:sp>
        <p:nvSpPr>
          <p:cNvPr id="157" name="Rectángulo 156"/>
          <p:cNvSpPr/>
          <p:nvPr/>
        </p:nvSpPr>
        <p:spPr>
          <a:xfrm>
            <a:off x="814444" y="3763018"/>
            <a:ext cx="297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C</a:t>
            </a:r>
          </a:p>
        </p:txBody>
      </p:sp>
      <p:sp>
        <p:nvSpPr>
          <p:cNvPr id="158" name="Rectángulo 157"/>
          <p:cNvSpPr/>
          <p:nvPr/>
        </p:nvSpPr>
        <p:spPr>
          <a:xfrm>
            <a:off x="1430331" y="3538495"/>
            <a:ext cx="303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D</a:t>
            </a:r>
          </a:p>
        </p:txBody>
      </p:sp>
      <p:sp>
        <p:nvSpPr>
          <p:cNvPr id="159" name="Rectángulo 158"/>
          <p:cNvSpPr/>
          <p:nvPr/>
        </p:nvSpPr>
        <p:spPr>
          <a:xfrm>
            <a:off x="1468734" y="4564360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E</a:t>
            </a:r>
          </a:p>
        </p:txBody>
      </p:sp>
      <p:sp>
        <p:nvSpPr>
          <p:cNvPr id="160" name="Rectángulo 139"/>
          <p:cNvSpPr/>
          <p:nvPr/>
        </p:nvSpPr>
        <p:spPr>
          <a:xfrm>
            <a:off x="3556588" y="950734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1157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 bwMode="auto">
          <a:xfrm>
            <a:off x="3451412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Elipse 7"/>
          <p:cNvSpPr/>
          <p:nvPr/>
        </p:nvSpPr>
        <p:spPr bwMode="auto">
          <a:xfrm>
            <a:off x="3992283" y="277135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>
            <a:stCxn id="4" idx="6"/>
            <a:endCxn id="8" idx="2"/>
          </p:cNvCxnSpPr>
          <p:nvPr/>
        </p:nvCxnSpPr>
        <p:spPr bwMode="auto">
          <a:xfrm>
            <a:off x="3660588" y="2887267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Agrupar 6"/>
          <p:cNvGrpSpPr/>
          <p:nvPr/>
        </p:nvGrpSpPr>
        <p:grpSpPr>
          <a:xfrm>
            <a:off x="2633221" y="3342230"/>
            <a:ext cx="319055" cy="307777"/>
            <a:chOff x="2280823" y="3406751"/>
            <a:chExt cx="319055" cy="307777"/>
          </a:xfrm>
        </p:grpSpPr>
        <p:sp>
          <p:nvSpPr>
            <p:cNvPr id="33" name="Elipse 32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3556600" y="3346419"/>
            <a:ext cx="300558" cy="307777"/>
            <a:chOff x="3297526" y="3300725"/>
            <a:chExt cx="300558" cy="307777"/>
          </a:xfrm>
        </p:grpSpPr>
        <p:sp>
          <p:nvSpPr>
            <p:cNvPr id="34" name="Elipse 33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2646635" y="3917100"/>
            <a:ext cx="297753" cy="307777"/>
            <a:chOff x="2689527" y="3859039"/>
            <a:chExt cx="297753" cy="307777"/>
          </a:xfrm>
        </p:grpSpPr>
        <p:sp>
          <p:nvSpPr>
            <p:cNvPr id="35" name="Elipse 34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3555559" y="3934153"/>
            <a:ext cx="303539" cy="307777"/>
            <a:chOff x="3532041" y="4050063"/>
            <a:chExt cx="303539" cy="307777"/>
          </a:xfrm>
        </p:grpSpPr>
        <p:sp>
          <p:nvSpPr>
            <p:cNvPr id="36" name="Elipse 35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3091547" y="4543628"/>
            <a:ext cx="300082" cy="307777"/>
            <a:chOff x="3343817" y="4660381"/>
            <a:chExt cx="300082" cy="307777"/>
          </a:xfrm>
        </p:grpSpPr>
        <p:sp>
          <p:nvSpPr>
            <p:cNvPr id="37" name="Elipse 36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45" name="Conector recto de flecha 44"/>
          <p:cNvCxnSpPr>
            <a:stCxn id="33" idx="6"/>
            <a:endCxn id="34" idx="2"/>
          </p:cNvCxnSpPr>
          <p:nvPr/>
        </p:nvCxnSpPr>
        <p:spPr bwMode="auto">
          <a:xfrm flipV="1">
            <a:off x="2901102" y="3508197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Conector recto de flecha 46"/>
          <p:cNvCxnSpPr/>
          <p:nvPr/>
        </p:nvCxnSpPr>
        <p:spPr bwMode="auto">
          <a:xfrm flipH="1">
            <a:off x="2795512" y="3645579"/>
            <a:ext cx="1002" cy="287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>
            <a:stCxn id="34" idx="4"/>
            <a:endCxn id="36" idx="0"/>
          </p:cNvCxnSpPr>
          <p:nvPr/>
        </p:nvCxnSpPr>
        <p:spPr bwMode="auto">
          <a:xfrm flipH="1">
            <a:off x="3700331" y="3624106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de flecha 58"/>
          <p:cNvCxnSpPr>
            <a:stCxn id="36" idx="2"/>
            <a:endCxn id="35" idx="6"/>
          </p:cNvCxnSpPr>
          <p:nvPr/>
        </p:nvCxnSpPr>
        <p:spPr bwMode="auto">
          <a:xfrm flipH="1" flipV="1">
            <a:off x="2901496" y="4075293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ector recto de flecha 64"/>
          <p:cNvCxnSpPr>
            <a:stCxn id="36" idx="4"/>
            <a:endCxn id="37" idx="6"/>
          </p:cNvCxnSpPr>
          <p:nvPr/>
        </p:nvCxnSpPr>
        <p:spPr bwMode="auto">
          <a:xfrm flipH="1">
            <a:off x="3348535" y="4203951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>
            <a:stCxn id="37" idx="2"/>
            <a:endCxn id="35" idx="4"/>
          </p:cNvCxnSpPr>
          <p:nvPr/>
        </p:nvCxnSpPr>
        <p:spPr bwMode="auto">
          <a:xfrm flipH="1" flipV="1">
            <a:off x="2796908" y="4191202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Elipse 70"/>
          <p:cNvSpPr/>
          <p:nvPr/>
        </p:nvSpPr>
        <p:spPr bwMode="auto">
          <a:xfrm>
            <a:off x="4721678" y="276541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2" name="Elipse 71"/>
          <p:cNvSpPr/>
          <p:nvPr/>
        </p:nvSpPr>
        <p:spPr bwMode="auto">
          <a:xfrm>
            <a:off x="5262549" y="2765417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 bwMode="auto">
          <a:xfrm>
            <a:off x="4930854" y="2833993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Conector recto de flecha 73"/>
          <p:cNvCxnSpPr/>
          <p:nvPr/>
        </p:nvCxnSpPr>
        <p:spPr bwMode="auto">
          <a:xfrm>
            <a:off x="4909718" y="2931170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Elipse 74"/>
          <p:cNvSpPr/>
          <p:nvPr/>
        </p:nvSpPr>
        <p:spPr bwMode="auto">
          <a:xfrm>
            <a:off x="4721678" y="3097803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6" name="Elipse 75"/>
          <p:cNvSpPr/>
          <p:nvPr/>
        </p:nvSpPr>
        <p:spPr bwMode="auto">
          <a:xfrm>
            <a:off x="5262549" y="3097803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7" name="Conector recto de flecha 76"/>
          <p:cNvCxnSpPr>
            <a:stCxn id="75" idx="6"/>
            <a:endCxn id="76" idx="2"/>
          </p:cNvCxnSpPr>
          <p:nvPr/>
        </p:nvCxnSpPr>
        <p:spPr bwMode="auto">
          <a:xfrm>
            <a:off x="4930854" y="3213713"/>
            <a:ext cx="331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Elipse 78"/>
          <p:cNvSpPr/>
          <p:nvPr/>
        </p:nvSpPr>
        <p:spPr bwMode="auto">
          <a:xfrm>
            <a:off x="6093861" y="3058928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93" name="Conector recto de flecha 92"/>
          <p:cNvCxnSpPr>
            <a:stCxn id="79" idx="6"/>
            <a:endCxn id="101" idx="2"/>
          </p:cNvCxnSpPr>
          <p:nvPr/>
        </p:nvCxnSpPr>
        <p:spPr bwMode="auto">
          <a:xfrm>
            <a:off x="6615815" y="3303104"/>
            <a:ext cx="567738" cy="10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Conector recto de flecha 94"/>
          <p:cNvCxnSpPr>
            <a:stCxn id="101" idx="4"/>
            <a:endCxn id="103" idx="0"/>
          </p:cNvCxnSpPr>
          <p:nvPr/>
        </p:nvCxnSpPr>
        <p:spPr bwMode="auto">
          <a:xfrm>
            <a:off x="7444530" y="3557889"/>
            <a:ext cx="4402" cy="179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103" idx="2"/>
          </p:cNvCxnSpPr>
          <p:nvPr/>
        </p:nvCxnSpPr>
        <p:spPr bwMode="auto">
          <a:xfrm flipH="1" flipV="1">
            <a:off x="6447616" y="3979974"/>
            <a:ext cx="740339" cy="13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/>
          <p:nvPr/>
        </p:nvCxnSpPr>
        <p:spPr bwMode="auto">
          <a:xfrm flipH="1">
            <a:off x="6872803" y="4108631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 flipV="1">
            <a:off x="6321176" y="4095882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0" name="Conector recto de flecha 99"/>
          <p:cNvCxnSpPr/>
          <p:nvPr/>
        </p:nvCxnSpPr>
        <p:spPr bwMode="auto">
          <a:xfrm flipH="1">
            <a:off x="6314028" y="3536275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0" name="Imagen 69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27315" r="37568" b="59927"/>
          <a:stretch/>
        </p:blipFill>
        <p:spPr>
          <a:xfrm rot="16200000">
            <a:off x="6038799" y="3023605"/>
            <a:ext cx="564754" cy="505787"/>
          </a:xfrm>
          <a:prstGeom prst="rect">
            <a:avLst/>
          </a:prstGeom>
        </p:spPr>
      </p:pic>
      <p:sp>
        <p:nvSpPr>
          <p:cNvPr id="101" name="Elipse 100"/>
          <p:cNvSpPr/>
          <p:nvPr/>
        </p:nvSpPr>
        <p:spPr bwMode="auto">
          <a:xfrm>
            <a:off x="7183553" y="3069537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02" name="Imagen 101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74287" r="37153" b="15023"/>
          <a:stretch/>
        </p:blipFill>
        <p:spPr>
          <a:xfrm rot="16200000">
            <a:off x="7196218" y="3054546"/>
            <a:ext cx="499949" cy="464915"/>
          </a:xfrm>
          <a:prstGeom prst="rect">
            <a:avLst/>
          </a:prstGeom>
        </p:spPr>
      </p:pic>
      <p:sp>
        <p:nvSpPr>
          <p:cNvPr id="103" name="Elipse 102"/>
          <p:cNvSpPr/>
          <p:nvPr/>
        </p:nvSpPr>
        <p:spPr bwMode="auto">
          <a:xfrm>
            <a:off x="7187955" y="373710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4" name="Elipse 103"/>
          <p:cNvSpPr/>
          <p:nvPr/>
        </p:nvSpPr>
        <p:spPr bwMode="auto">
          <a:xfrm>
            <a:off x="6060199" y="373652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5" name="Elipse 104"/>
          <p:cNvSpPr/>
          <p:nvPr/>
        </p:nvSpPr>
        <p:spPr bwMode="auto">
          <a:xfrm>
            <a:off x="6554907" y="4429674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06" name="Imagen 105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796" t="15973" r="38635" b="74875"/>
          <a:stretch/>
        </p:blipFill>
        <p:spPr>
          <a:xfrm rot="16200000">
            <a:off x="6539300" y="4457076"/>
            <a:ext cx="551953" cy="431453"/>
          </a:xfrm>
          <a:prstGeom prst="rect">
            <a:avLst/>
          </a:prstGeom>
        </p:spPr>
      </p:pic>
      <p:pic>
        <p:nvPicPr>
          <p:cNvPr id="107" name="Imagen 106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90" t="4484" r="40655" b="86007"/>
          <a:stretch/>
        </p:blipFill>
        <p:spPr>
          <a:xfrm rot="16200000">
            <a:off x="6063851" y="3745014"/>
            <a:ext cx="481775" cy="489079"/>
          </a:xfrm>
          <a:prstGeom prst="rect">
            <a:avLst/>
          </a:prstGeom>
        </p:spPr>
      </p:pic>
      <p:pic>
        <p:nvPicPr>
          <p:cNvPr id="108" name="Imagen 107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42086" r="33928" b="43169"/>
          <a:stretch/>
        </p:blipFill>
        <p:spPr>
          <a:xfrm rot="16200000">
            <a:off x="7174577" y="3742726"/>
            <a:ext cx="566985" cy="497113"/>
          </a:xfrm>
          <a:prstGeom prst="rect">
            <a:avLst/>
          </a:prstGeom>
        </p:spPr>
      </p:pic>
      <p:grpSp>
        <p:nvGrpSpPr>
          <p:cNvPr id="67" name="Agrupar 66"/>
          <p:cNvGrpSpPr/>
          <p:nvPr/>
        </p:nvGrpSpPr>
        <p:grpSpPr>
          <a:xfrm>
            <a:off x="2485063" y="625876"/>
            <a:ext cx="319055" cy="307777"/>
            <a:chOff x="2280823" y="3406751"/>
            <a:chExt cx="319055" cy="307777"/>
          </a:xfrm>
        </p:grpSpPr>
        <p:sp>
          <p:nvSpPr>
            <p:cNvPr id="69" name="Elipse 68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80" name="Agrupar 79"/>
          <p:cNvGrpSpPr/>
          <p:nvPr/>
        </p:nvGrpSpPr>
        <p:grpSpPr>
          <a:xfrm>
            <a:off x="3408442" y="630065"/>
            <a:ext cx="300558" cy="307777"/>
            <a:chOff x="3297526" y="3300725"/>
            <a:chExt cx="300558" cy="307777"/>
          </a:xfrm>
        </p:grpSpPr>
        <p:sp>
          <p:nvSpPr>
            <p:cNvPr id="81" name="Elipse 80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83" name="Agrupar 82"/>
          <p:cNvGrpSpPr/>
          <p:nvPr/>
        </p:nvGrpSpPr>
        <p:grpSpPr>
          <a:xfrm>
            <a:off x="2498477" y="1200746"/>
            <a:ext cx="297753" cy="307777"/>
            <a:chOff x="2689527" y="3859039"/>
            <a:chExt cx="297753" cy="307777"/>
          </a:xfrm>
        </p:grpSpPr>
        <p:sp>
          <p:nvSpPr>
            <p:cNvPr id="84" name="Elipse 83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3407401" y="1217799"/>
            <a:ext cx="303539" cy="307777"/>
            <a:chOff x="3532041" y="4050063"/>
            <a:chExt cx="303539" cy="307777"/>
          </a:xfrm>
        </p:grpSpPr>
        <p:sp>
          <p:nvSpPr>
            <p:cNvPr id="87" name="Elipse 86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89" name="Agrupar 88"/>
          <p:cNvGrpSpPr/>
          <p:nvPr/>
        </p:nvGrpSpPr>
        <p:grpSpPr>
          <a:xfrm>
            <a:off x="2943389" y="1827274"/>
            <a:ext cx="300082" cy="307777"/>
            <a:chOff x="3343817" y="4660381"/>
            <a:chExt cx="300082" cy="307777"/>
          </a:xfrm>
        </p:grpSpPr>
        <p:sp>
          <p:nvSpPr>
            <p:cNvPr id="90" name="Elipse 89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91" name="Rectángulo 90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92" name="Conector recto de flecha 91"/>
          <p:cNvCxnSpPr>
            <a:stCxn id="69" idx="6"/>
            <a:endCxn id="81" idx="2"/>
          </p:cNvCxnSpPr>
          <p:nvPr/>
        </p:nvCxnSpPr>
        <p:spPr bwMode="auto">
          <a:xfrm flipV="1">
            <a:off x="2752944" y="791843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ector recto de flecha 93"/>
          <p:cNvCxnSpPr/>
          <p:nvPr/>
        </p:nvCxnSpPr>
        <p:spPr bwMode="auto">
          <a:xfrm flipH="1">
            <a:off x="2647354" y="929225"/>
            <a:ext cx="1002" cy="287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stCxn id="81" idx="4"/>
            <a:endCxn id="87" idx="0"/>
          </p:cNvCxnSpPr>
          <p:nvPr/>
        </p:nvCxnSpPr>
        <p:spPr bwMode="auto">
          <a:xfrm flipH="1">
            <a:off x="3552173" y="907752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" name="Conector recto de flecha 108"/>
          <p:cNvCxnSpPr>
            <a:stCxn id="87" idx="2"/>
            <a:endCxn id="84" idx="6"/>
          </p:cNvCxnSpPr>
          <p:nvPr/>
        </p:nvCxnSpPr>
        <p:spPr bwMode="auto">
          <a:xfrm flipH="1" flipV="1">
            <a:off x="2753338" y="1358939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Conector recto de flecha 109"/>
          <p:cNvCxnSpPr>
            <a:stCxn id="87" idx="4"/>
            <a:endCxn id="90" idx="6"/>
          </p:cNvCxnSpPr>
          <p:nvPr/>
        </p:nvCxnSpPr>
        <p:spPr bwMode="auto">
          <a:xfrm flipH="1">
            <a:off x="3200377" y="1487597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" name="Conector recto de flecha 110"/>
          <p:cNvCxnSpPr>
            <a:stCxn id="90" idx="2"/>
            <a:endCxn id="84" idx="4"/>
          </p:cNvCxnSpPr>
          <p:nvPr/>
        </p:nvCxnSpPr>
        <p:spPr bwMode="auto">
          <a:xfrm flipH="1" flipV="1">
            <a:off x="2648750" y="1474848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2" name="Agrupar 111"/>
          <p:cNvGrpSpPr/>
          <p:nvPr/>
        </p:nvGrpSpPr>
        <p:grpSpPr>
          <a:xfrm>
            <a:off x="660212" y="679684"/>
            <a:ext cx="319055" cy="307777"/>
            <a:chOff x="2280823" y="3406751"/>
            <a:chExt cx="319055" cy="307777"/>
          </a:xfrm>
        </p:grpSpPr>
        <p:sp>
          <p:nvSpPr>
            <p:cNvPr id="113" name="Elipse 112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1583591" y="683873"/>
            <a:ext cx="300558" cy="307777"/>
            <a:chOff x="3297526" y="3300725"/>
            <a:chExt cx="300558" cy="307777"/>
          </a:xfrm>
        </p:grpSpPr>
        <p:sp>
          <p:nvSpPr>
            <p:cNvPr id="116" name="Elipse 115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118" name="Agrupar 117"/>
          <p:cNvGrpSpPr/>
          <p:nvPr/>
        </p:nvGrpSpPr>
        <p:grpSpPr>
          <a:xfrm>
            <a:off x="673626" y="1254554"/>
            <a:ext cx="297753" cy="307777"/>
            <a:chOff x="2689527" y="3859039"/>
            <a:chExt cx="297753" cy="307777"/>
          </a:xfrm>
        </p:grpSpPr>
        <p:sp>
          <p:nvSpPr>
            <p:cNvPr id="119" name="Elipse 118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0" name="Rectángulo 119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1582550" y="1271607"/>
            <a:ext cx="303539" cy="307777"/>
            <a:chOff x="3532041" y="4050063"/>
            <a:chExt cx="303539" cy="307777"/>
          </a:xfrm>
        </p:grpSpPr>
        <p:sp>
          <p:nvSpPr>
            <p:cNvPr id="122" name="Elipse 121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3" name="Rectángulo 122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124" name="Agrupar 123"/>
          <p:cNvGrpSpPr/>
          <p:nvPr/>
        </p:nvGrpSpPr>
        <p:grpSpPr>
          <a:xfrm>
            <a:off x="1118538" y="1881082"/>
            <a:ext cx="300082" cy="307777"/>
            <a:chOff x="3343817" y="4660381"/>
            <a:chExt cx="300082" cy="307777"/>
          </a:xfrm>
        </p:grpSpPr>
        <p:sp>
          <p:nvSpPr>
            <p:cNvPr id="125" name="Elipse 124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6" name="Rectángulo 125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127" name="Conector recto de flecha 126"/>
          <p:cNvCxnSpPr>
            <a:stCxn id="113" idx="6"/>
            <a:endCxn id="116" idx="2"/>
          </p:cNvCxnSpPr>
          <p:nvPr/>
        </p:nvCxnSpPr>
        <p:spPr bwMode="auto">
          <a:xfrm flipV="1">
            <a:off x="928093" y="845651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8" name="Conector recto de flecha 127"/>
          <p:cNvCxnSpPr/>
          <p:nvPr/>
        </p:nvCxnSpPr>
        <p:spPr bwMode="auto">
          <a:xfrm flipH="1">
            <a:off x="822503" y="983033"/>
            <a:ext cx="1002" cy="287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Conector recto de flecha 128"/>
          <p:cNvCxnSpPr>
            <a:stCxn id="116" idx="4"/>
            <a:endCxn id="122" idx="0"/>
          </p:cNvCxnSpPr>
          <p:nvPr/>
        </p:nvCxnSpPr>
        <p:spPr bwMode="auto">
          <a:xfrm flipH="1">
            <a:off x="1727322" y="961560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0" name="Conector recto de flecha 129"/>
          <p:cNvCxnSpPr>
            <a:stCxn id="122" idx="2"/>
            <a:endCxn id="119" idx="6"/>
          </p:cNvCxnSpPr>
          <p:nvPr/>
        </p:nvCxnSpPr>
        <p:spPr bwMode="auto">
          <a:xfrm flipH="1" flipV="1">
            <a:off x="928487" y="1412747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1" name="Conector recto de flecha 130"/>
          <p:cNvCxnSpPr>
            <a:stCxn id="122" idx="4"/>
            <a:endCxn id="125" idx="6"/>
          </p:cNvCxnSpPr>
          <p:nvPr/>
        </p:nvCxnSpPr>
        <p:spPr bwMode="auto">
          <a:xfrm flipH="1">
            <a:off x="1375526" y="1541405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Conector recto de flecha 131"/>
          <p:cNvCxnSpPr>
            <a:stCxn id="125" idx="2"/>
            <a:endCxn id="119" idx="4"/>
          </p:cNvCxnSpPr>
          <p:nvPr/>
        </p:nvCxnSpPr>
        <p:spPr bwMode="auto">
          <a:xfrm flipH="1" flipV="1">
            <a:off x="823899" y="1528656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" name="Rectángulo 132"/>
          <p:cNvSpPr/>
          <p:nvPr/>
        </p:nvSpPr>
        <p:spPr>
          <a:xfrm>
            <a:off x="990923" y="608699"/>
            <a:ext cx="4414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500</a:t>
            </a:r>
          </a:p>
        </p:txBody>
      </p:sp>
      <p:sp>
        <p:nvSpPr>
          <p:cNvPr id="134" name="Rectángulo 133"/>
          <p:cNvSpPr/>
          <p:nvPr/>
        </p:nvSpPr>
        <p:spPr>
          <a:xfrm>
            <a:off x="428553" y="1016888"/>
            <a:ext cx="44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200</a:t>
            </a:r>
          </a:p>
        </p:txBody>
      </p:sp>
      <p:sp>
        <p:nvSpPr>
          <p:cNvPr id="135" name="Rectángulo 134"/>
          <p:cNvSpPr/>
          <p:nvPr/>
        </p:nvSpPr>
        <p:spPr>
          <a:xfrm>
            <a:off x="1687623" y="967255"/>
            <a:ext cx="417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150</a:t>
            </a:r>
          </a:p>
        </p:txBody>
      </p:sp>
      <p:sp>
        <p:nvSpPr>
          <p:cNvPr id="136" name="Rectángulo 135"/>
          <p:cNvSpPr/>
          <p:nvPr/>
        </p:nvSpPr>
        <p:spPr>
          <a:xfrm>
            <a:off x="1493088" y="1705176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650</a:t>
            </a:r>
          </a:p>
        </p:txBody>
      </p:sp>
      <p:sp>
        <p:nvSpPr>
          <p:cNvPr id="137" name="Rectángulo 136"/>
          <p:cNvSpPr/>
          <p:nvPr/>
        </p:nvSpPr>
        <p:spPr>
          <a:xfrm>
            <a:off x="660212" y="1712533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600</a:t>
            </a:r>
          </a:p>
        </p:txBody>
      </p:sp>
      <p:sp>
        <p:nvSpPr>
          <p:cNvPr id="138" name="Rectángulo 137"/>
          <p:cNvSpPr/>
          <p:nvPr/>
        </p:nvSpPr>
        <p:spPr>
          <a:xfrm>
            <a:off x="2870836" y="537433"/>
            <a:ext cx="267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39" name="Rectángulo 138"/>
          <p:cNvSpPr/>
          <p:nvPr/>
        </p:nvSpPr>
        <p:spPr>
          <a:xfrm>
            <a:off x="2406998" y="978469"/>
            <a:ext cx="269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140" name="Rectángulo 139"/>
          <p:cNvSpPr/>
          <p:nvPr/>
        </p:nvSpPr>
        <p:spPr>
          <a:xfrm>
            <a:off x="3556588" y="950734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141" name="Rectángulo 140"/>
          <p:cNvSpPr/>
          <p:nvPr/>
        </p:nvSpPr>
        <p:spPr>
          <a:xfrm>
            <a:off x="3373001" y="1633910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142" name="Rectángulo 141"/>
          <p:cNvSpPr/>
          <p:nvPr/>
        </p:nvSpPr>
        <p:spPr>
          <a:xfrm>
            <a:off x="2540125" y="1641267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143" name="Elipse 142"/>
          <p:cNvSpPr/>
          <p:nvPr/>
        </p:nvSpPr>
        <p:spPr bwMode="auto">
          <a:xfrm>
            <a:off x="6027324" y="385889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44" name="Conector recto de flecha 143"/>
          <p:cNvCxnSpPr>
            <a:stCxn id="143" idx="6"/>
            <a:endCxn id="151" idx="2"/>
          </p:cNvCxnSpPr>
          <p:nvPr/>
        </p:nvCxnSpPr>
        <p:spPr bwMode="auto">
          <a:xfrm>
            <a:off x="6549278" y="630065"/>
            <a:ext cx="567738" cy="106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5" name="Conector recto de flecha 144"/>
          <p:cNvCxnSpPr>
            <a:stCxn id="151" idx="4"/>
            <a:endCxn id="153" idx="0"/>
          </p:cNvCxnSpPr>
          <p:nvPr/>
        </p:nvCxnSpPr>
        <p:spPr bwMode="auto">
          <a:xfrm>
            <a:off x="7377993" y="884850"/>
            <a:ext cx="4402" cy="179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Conector recto de flecha 145"/>
          <p:cNvCxnSpPr>
            <a:stCxn id="153" idx="2"/>
          </p:cNvCxnSpPr>
          <p:nvPr/>
        </p:nvCxnSpPr>
        <p:spPr bwMode="auto">
          <a:xfrm flipH="1" flipV="1">
            <a:off x="6381079" y="1306935"/>
            <a:ext cx="740339" cy="13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7" name="Conector recto de flecha 146"/>
          <p:cNvCxnSpPr/>
          <p:nvPr/>
        </p:nvCxnSpPr>
        <p:spPr bwMode="auto">
          <a:xfrm flipH="1">
            <a:off x="6806266" y="1435592"/>
            <a:ext cx="351796" cy="5019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8" name="Conector recto de flecha 147"/>
          <p:cNvCxnSpPr/>
          <p:nvPr/>
        </p:nvCxnSpPr>
        <p:spPr bwMode="auto">
          <a:xfrm flipH="1" flipV="1">
            <a:off x="6254639" y="1422843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" name="Conector recto de flecha 148"/>
          <p:cNvCxnSpPr/>
          <p:nvPr/>
        </p:nvCxnSpPr>
        <p:spPr bwMode="auto">
          <a:xfrm flipH="1">
            <a:off x="6247491" y="863236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0" name="Imagen 149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27315" r="37568" b="59927"/>
          <a:stretch/>
        </p:blipFill>
        <p:spPr>
          <a:xfrm rot="16200000">
            <a:off x="5972262" y="350566"/>
            <a:ext cx="564754" cy="505787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 bwMode="auto">
          <a:xfrm>
            <a:off x="7117016" y="396498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52" name="Imagen 151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74287" r="37153" b="15023"/>
          <a:stretch/>
        </p:blipFill>
        <p:spPr>
          <a:xfrm rot="16200000">
            <a:off x="7129681" y="381507"/>
            <a:ext cx="499949" cy="464915"/>
          </a:xfrm>
          <a:prstGeom prst="rect">
            <a:avLst/>
          </a:prstGeom>
        </p:spPr>
      </p:pic>
      <p:sp>
        <p:nvSpPr>
          <p:cNvPr id="153" name="Elipse 152"/>
          <p:cNvSpPr/>
          <p:nvPr/>
        </p:nvSpPr>
        <p:spPr bwMode="auto">
          <a:xfrm>
            <a:off x="7121418" y="1064066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4" name="Elipse 153"/>
          <p:cNvSpPr/>
          <p:nvPr/>
        </p:nvSpPr>
        <p:spPr bwMode="auto">
          <a:xfrm>
            <a:off x="5993662" y="1063486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5" name="Elipse 154"/>
          <p:cNvSpPr/>
          <p:nvPr/>
        </p:nvSpPr>
        <p:spPr bwMode="auto">
          <a:xfrm>
            <a:off x="6488370" y="175663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56" name="Imagen 155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796" t="15973" r="38635" b="74875"/>
          <a:stretch/>
        </p:blipFill>
        <p:spPr>
          <a:xfrm rot="16200000">
            <a:off x="6472763" y="1784037"/>
            <a:ext cx="551953" cy="431453"/>
          </a:xfrm>
          <a:prstGeom prst="rect">
            <a:avLst/>
          </a:prstGeom>
        </p:spPr>
      </p:pic>
      <p:pic>
        <p:nvPicPr>
          <p:cNvPr id="157" name="Imagen 156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90" t="4484" r="40655" b="86007"/>
          <a:stretch/>
        </p:blipFill>
        <p:spPr>
          <a:xfrm rot="16200000">
            <a:off x="5997314" y="1071975"/>
            <a:ext cx="481775" cy="489079"/>
          </a:xfrm>
          <a:prstGeom prst="rect">
            <a:avLst/>
          </a:prstGeom>
        </p:spPr>
      </p:pic>
      <p:pic>
        <p:nvPicPr>
          <p:cNvPr id="158" name="Imagen 157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42086" r="33928" b="43169"/>
          <a:stretch/>
        </p:blipFill>
        <p:spPr>
          <a:xfrm rot="16200000">
            <a:off x="7108040" y="1069687"/>
            <a:ext cx="566985" cy="497113"/>
          </a:xfrm>
          <a:prstGeom prst="rect">
            <a:avLst/>
          </a:prstGeom>
        </p:spPr>
      </p:pic>
      <p:sp>
        <p:nvSpPr>
          <p:cNvPr id="159" name="Rectángulo 158"/>
          <p:cNvSpPr/>
          <p:nvPr/>
        </p:nvSpPr>
        <p:spPr>
          <a:xfrm>
            <a:off x="6677576" y="326925"/>
            <a:ext cx="267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60" name="Rectángulo 159"/>
          <p:cNvSpPr/>
          <p:nvPr/>
        </p:nvSpPr>
        <p:spPr>
          <a:xfrm>
            <a:off x="6213738" y="811757"/>
            <a:ext cx="269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161" name="Rectángulo 160"/>
          <p:cNvSpPr/>
          <p:nvPr/>
        </p:nvSpPr>
        <p:spPr>
          <a:xfrm>
            <a:off x="7363328" y="805920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162" name="Rectángulo 161"/>
          <p:cNvSpPr/>
          <p:nvPr/>
        </p:nvSpPr>
        <p:spPr>
          <a:xfrm>
            <a:off x="7085120" y="1555592"/>
            <a:ext cx="267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63" name="Rectángulo 162"/>
          <p:cNvSpPr/>
          <p:nvPr/>
        </p:nvSpPr>
        <p:spPr>
          <a:xfrm>
            <a:off x="6379709" y="1474555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164" name="Flecha arriba y abajo 163"/>
          <p:cNvSpPr/>
          <p:nvPr/>
        </p:nvSpPr>
        <p:spPr bwMode="auto">
          <a:xfrm>
            <a:off x="4362824" y="179294"/>
            <a:ext cx="388470" cy="4826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5" name="Rectángulo 164"/>
          <p:cNvSpPr/>
          <p:nvPr/>
        </p:nvSpPr>
        <p:spPr>
          <a:xfrm rot="16200000">
            <a:off x="3936751" y="4246700"/>
            <a:ext cx="1225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>
                <a:latin typeface="Roboto Slab" pitchFamily="2" charset="0"/>
                <a:ea typeface="Roboto Slab" pitchFamily="2" charset="0"/>
              </a:rPr>
              <a:t>Unweighted</a:t>
            </a:r>
            <a:endParaRPr lang="en-GB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66" name="Rectángulo 165"/>
          <p:cNvSpPr/>
          <p:nvPr/>
        </p:nvSpPr>
        <p:spPr>
          <a:xfrm rot="16200000">
            <a:off x="4037270" y="586337"/>
            <a:ext cx="1001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Weighted</a:t>
            </a:r>
          </a:p>
        </p:txBody>
      </p:sp>
      <p:sp>
        <p:nvSpPr>
          <p:cNvPr id="167" name="Flecha arriba y abajo 166"/>
          <p:cNvSpPr/>
          <p:nvPr/>
        </p:nvSpPr>
        <p:spPr bwMode="auto">
          <a:xfrm rot="5400000">
            <a:off x="4421556" y="-1977751"/>
            <a:ext cx="388470" cy="9056419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8" name="Rectángulo 167"/>
          <p:cNvSpPr/>
          <p:nvPr/>
        </p:nvSpPr>
        <p:spPr>
          <a:xfrm>
            <a:off x="8019398" y="2378556"/>
            <a:ext cx="1124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Undirected</a:t>
            </a:r>
          </a:p>
        </p:txBody>
      </p:sp>
      <p:sp>
        <p:nvSpPr>
          <p:cNvPr id="169" name="Rectángulo 168"/>
          <p:cNvSpPr/>
          <p:nvPr/>
        </p:nvSpPr>
        <p:spPr>
          <a:xfrm>
            <a:off x="154853" y="2385890"/>
            <a:ext cx="885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Directed</a:t>
            </a:r>
          </a:p>
        </p:txBody>
      </p:sp>
      <p:pic>
        <p:nvPicPr>
          <p:cNvPr id="170" name="Imagen 169" descr="Screen Shot 2019-01-23 at 10.11.06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824" y="2992591"/>
            <a:ext cx="1601752" cy="2005071"/>
          </a:xfrm>
          <a:prstGeom prst="rect">
            <a:avLst/>
          </a:prstGeom>
        </p:spPr>
      </p:pic>
      <p:sp>
        <p:nvSpPr>
          <p:cNvPr id="171" name="Elipse 170"/>
          <p:cNvSpPr/>
          <p:nvPr/>
        </p:nvSpPr>
        <p:spPr bwMode="auto">
          <a:xfrm>
            <a:off x="464445" y="336648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2" name="Elipse 171"/>
          <p:cNvSpPr/>
          <p:nvPr/>
        </p:nvSpPr>
        <p:spPr bwMode="auto">
          <a:xfrm>
            <a:off x="1468734" y="325057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3" name="Elipse 172"/>
          <p:cNvSpPr/>
          <p:nvPr/>
        </p:nvSpPr>
        <p:spPr bwMode="auto">
          <a:xfrm>
            <a:off x="860129" y="3805301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4" name="Elipse 173"/>
          <p:cNvSpPr/>
          <p:nvPr/>
        </p:nvSpPr>
        <p:spPr bwMode="auto">
          <a:xfrm>
            <a:off x="1468734" y="3573482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5" name="Elipse 174"/>
          <p:cNvSpPr/>
          <p:nvPr/>
        </p:nvSpPr>
        <p:spPr bwMode="auto">
          <a:xfrm>
            <a:off x="1516546" y="4610708"/>
            <a:ext cx="209176" cy="2318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6" name="Rectángulo 175"/>
          <p:cNvSpPr/>
          <p:nvPr/>
        </p:nvSpPr>
        <p:spPr>
          <a:xfrm>
            <a:off x="405740" y="3310730"/>
            <a:ext cx="319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A</a:t>
            </a:r>
          </a:p>
        </p:txBody>
      </p:sp>
      <p:sp>
        <p:nvSpPr>
          <p:cNvPr id="177" name="Rectángulo 176"/>
          <p:cNvSpPr/>
          <p:nvPr/>
        </p:nvSpPr>
        <p:spPr>
          <a:xfrm>
            <a:off x="1422443" y="3204704"/>
            <a:ext cx="300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  <p:sp>
        <p:nvSpPr>
          <p:cNvPr id="178" name="Rectángulo 177"/>
          <p:cNvSpPr/>
          <p:nvPr/>
        </p:nvSpPr>
        <p:spPr>
          <a:xfrm>
            <a:off x="814444" y="3763018"/>
            <a:ext cx="297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C</a:t>
            </a:r>
          </a:p>
        </p:txBody>
      </p:sp>
      <p:sp>
        <p:nvSpPr>
          <p:cNvPr id="179" name="Rectángulo 178"/>
          <p:cNvSpPr/>
          <p:nvPr/>
        </p:nvSpPr>
        <p:spPr>
          <a:xfrm>
            <a:off x="1430331" y="3538495"/>
            <a:ext cx="303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D</a:t>
            </a:r>
          </a:p>
        </p:txBody>
      </p:sp>
      <p:sp>
        <p:nvSpPr>
          <p:cNvPr id="180" name="Rectángulo 179"/>
          <p:cNvSpPr/>
          <p:nvPr/>
        </p:nvSpPr>
        <p:spPr>
          <a:xfrm>
            <a:off x="1468734" y="4564360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Roboto Slab" pitchFamily="2" charset="0"/>
                <a:ea typeface="Roboto Slab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99330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 arriba y abajo 1"/>
          <p:cNvSpPr/>
          <p:nvPr/>
        </p:nvSpPr>
        <p:spPr bwMode="auto">
          <a:xfrm>
            <a:off x="4362824" y="179294"/>
            <a:ext cx="388470" cy="4826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Flecha arriba y abajo 26"/>
          <p:cNvSpPr/>
          <p:nvPr/>
        </p:nvSpPr>
        <p:spPr bwMode="auto">
          <a:xfrm rot="5400000">
            <a:off x="4421556" y="-1977751"/>
            <a:ext cx="388470" cy="9056419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019398" y="2378556"/>
            <a:ext cx="1124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Undirected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54853" y="2385890"/>
            <a:ext cx="885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Directed</a:t>
            </a:r>
          </a:p>
        </p:txBody>
      </p:sp>
      <p:sp>
        <p:nvSpPr>
          <p:cNvPr id="64" name="Rectángulo 63"/>
          <p:cNvSpPr/>
          <p:nvPr/>
        </p:nvSpPr>
        <p:spPr>
          <a:xfrm rot="16200000">
            <a:off x="3936751" y="4246700"/>
            <a:ext cx="1225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Unweighted</a:t>
            </a:r>
          </a:p>
        </p:txBody>
      </p:sp>
      <p:grpSp>
        <p:nvGrpSpPr>
          <p:cNvPr id="112" name="Agrupar 111"/>
          <p:cNvGrpSpPr/>
          <p:nvPr/>
        </p:nvGrpSpPr>
        <p:grpSpPr>
          <a:xfrm>
            <a:off x="1536052" y="679684"/>
            <a:ext cx="319055" cy="307777"/>
            <a:chOff x="2280823" y="3406751"/>
            <a:chExt cx="319055" cy="307777"/>
          </a:xfrm>
        </p:grpSpPr>
        <p:sp>
          <p:nvSpPr>
            <p:cNvPr id="113" name="Elipse 112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2459431" y="683873"/>
            <a:ext cx="300558" cy="307777"/>
            <a:chOff x="3297526" y="3300725"/>
            <a:chExt cx="300558" cy="307777"/>
          </a:xfrm>
        </p:grpSpPr>
        <p:sp>
          <p:nvSpPr>
            <p:cNvPr id="116" name="Elipse 115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118" name="Agrupar 117"/>
          <p:cNvGrpSpPr/>
          <p:nvPr/>
        </p:nvGrpSpPr>
        <p:grpSpPr>
          <a:xfrm>
            <a:off x="1549466" y="1254554"/>
            <a:ext cx="297753" cy="307777"/>
            <a:chOff x="2689527" y="3859039"/>
            <a:chExt cx="297753" cy="307777"/>
          </a:xfrm>
        </p:grpSpPr>
        <p:sp>
          <p:nvSpPr>
            <p:cNvPr id="119" name="Elipse 118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0" name="Rectángulo 119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2458390" y="1271607"/>
            <a:ext cx="303539" cy="307777"/>
            <a:chOff x="3532041" y="4050063"/>
            <a:chExt cx="303539" cy="307777"/>
          </a:xfrm>
        </p:grpSpPr>
        <p:sp>
          <p:nvSpPr>
            <p:cNvPr id="122" name="Elipse 121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3" name="Rectángulo 122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124" name="Agrupar 123"/>
          <p:cNvGrpSpPr/>
          <p:nvPr/>
        </p:nvGrpSpPr>
        <p:grpSpPr>
          <a:xfrm>
            <a:off x="1994378" y="1881082"/>
            <a:ext cx="300082" cy="307777"/>
            <a:chOff x="3343817" y="4660381"/>
            <a:chExt cx="300082" cy="307777"/>
          </a:xfrm>
        </p:grpSpPr>
        <p:sp>
          <p:nvSpPr>
            <p:cNvPr id="125" name="Elipse 124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6" name="Rectángulo 125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127" name="Conector recto de flecha 126"/>
          <p:cNvCxnSpPr>
            <a:stCxn id="113" idx="6"/>
            <a:endCxn id="116" idx="2"/>
          </p:cNvCxnSpPr>
          <p:nvPr/>
        </p:nvCxnSpPr>
        <p:spPr bwMode="auto">
          <a:xfrm flipV="1">
            <a:off x="1803933" y="845651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8" name="Conector recto de flecha 127"/>
          <p:cNvCxnSpPr/>
          <p:nvPr/>
        </p:nvCxnSpPr>
        <p:spPr bwMode="auto">
          <a:xfrm flipH="1">
            <a:off x="1698343" y="983033"/>
            <a:ext cx="1002" cy="287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Conector recto de flecha 128"/>
          <p:cNvCxnSpPr>
            <a:stCxn id="116" idx="4"/>
            <a:endCxn id="122" idx="0"/>
          </p:cNvCxnSpPr>
          <p:nvPr/>
        </p:nvCxnSpPr>
        <p:spPr bwMode="auto">
          <a:xfrm flipH="1">
            <a:off x="2603162" y="961560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0" name="Conector recto de flecha 129"/>
          <p:cNvCxnSpPr>
            <a:stCxn id="122" idx="2"/>
            <a:endCxn id="119" idx="6"/>
          </p:cNvCxnSpPr>
          <p:nvPr/>
        </p:nvCxnSpPr>
        <p:spPr bwMode="auto">
          <a:xfrm flipH="1" flipV="1">
            <a:off x="1804327" y="1412747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1" name="Conector recto de flecha 130"/>
          <p:cNvCxnSpPr>
            <a:stCxn id="122" idx="4"/>
            <a:endCxn id="125" idx="6"/>
          </p:cNvCxnSpPr>
          <p:nvPr/>
        </p:nvCxnSpPr>
        <p:spPr bwMode="auto">
          <a:xfrm flipH="1">
            <a:off x="2251366" y="1541405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Conector recto de flecha 131"/>
          <p:cNvCxnSpPr>
            <a:stCxn id="125" idx="2"/>
            <a:endCxn id="119" idx="4"/>
          </p:cNvCxnSpPr>
          <p:nvPr/>
        </p:nvCxnSpPr>
        <p:spPr bwMode="auto">
          <a:xfrm flipH="1" flipV="1">
            <a:off x="1699739" y="1528656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" name="Rectángulo 132"/>
          <p:cNvSpPr/>
          <p:nvPr/>
        </p:nvSpPr>
        <p:spPr>
          <a:xfrm>
            <a:off x="1866763" y="608699"/>
            <a:ext cx="4414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500</a:t>
            </a:r>
          </a:p>
        </p:txBody>
      </p:sp>
      <p:sp>
        <p:nvSpPr>
          <p:cNvPr id="134" name="Rectángulo 133"/>
          <p:cNvSpPr/>
          <p:nvPr/>
        </p:nvSpPr>
        <p:spPr>
          <a:xfrm>
            <a:off x="1304393" y="1016888"/>
            <a:ext cx="44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200</a:t>
            </a:r>
          </a:p>
        </p:txBody>
      </p:sp>
      <p:sp>
        <p:nvSpPr>
          <p:cNvPr id="135" name="Rectángulo 134"/>
          <p:cNvSpPr/>
          <p:nvPr/>
        </p:nvSpPr>
        <p:spPr>
          <a:xfrm>
            <a:off x="2563463" y="967255"/>
            <a:ext cx="417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150</a:t>
            </a:r>
          </a:p>
        </p:txBody>
      </p:sp>
      <p:sp>
        <p:nvSpPr>
          <p:cNvPr id="136" name="Rectángulo 135"/>
          <p:cNvSpPr/>
          <p:nvPr/>
        </p:nvSpPr>
        <p:spPr>
          <a:xfrm>
            <a:off x="2368928" y="1705176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650</a:t>
            </a:r>
          </a:p>
        </p:txBody>
      </p:sp>
      <p:sp>
        <p:nvSpPr>
          <p:cNvPr id="137" name="Rectángulo 136"/>
          <p:cNvSpPr/>
          <p:nvPr/>
        </p:nvSpPr>
        <p:spPr>
          <a:xfrm>
            <a:off x="1536052" y="1712533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600</a:t>
            </a:r>
          </a:p>
        </p:txBody>
      </p:sp>
      <p:sp>
        <p:nvSpPr>
          <p:cNvPr id="165" name="Rectángulo 164"/>
          <p:cNvSpPr/>
          <p:nvPr/>
        </p:nvSpPr>
        <p:spPr>
          <a:xfrm>
            <a:off x="779403" y="152388"/>
            <a:ext cx="2676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>
                <a:latin typeface="Roboto Slab" pitchFamily="2" charset="0"/>
                <a:ea typeface="Roboto Slab" pitchFamily="2" charset="0"/>
              </a:rPr>
              <a:t>Weighted directed graphs </a:t>
            </a:r>
          </a:p>
        </p:txBody>
      </p:sp>
      <p:sp>
        <p:nvSpPr>
          <p:cNvPr id="166" name="Rectángulo 165"/>
          <p:cNvSpPr/>
          <p:nvPr/>
        </p:nvSpPr>
        <p:spPr>
          <a:xfrm rot="16200000">
            <a:off x="4037270" y="586337"/>
            <a:ext cx="1001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Weighted</a:t>
            </a:r>
          </a:p>
        </p:txBody>
      </p:sp>
    </p:spTree>
    <p:extLst>
      <p:ext uri="{BB962C8B-B14F-4D97-AF65-F5344CB8AC3E}">
        <p14:creationId xmlns:p14="http://schemas.microsoft.com/office/powerpoint/2010/main" val="3846918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 arriba y abajo 1"/>
          <p:cNvSpPr/>
          <p:nvPr/>
        </p:nvSpPr>
        <p:spPr bwMode="auto">
          <a:xfrm>
            <a:off x="4362824" y="179294"/>
            <a:ext cx="388470" cy="4826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Flecha arriba y abajo 26"/>
          <p:cNvSpPr/>
          <p:nvPr/>
        </p:nvSpPr>
        <p:spPr bwMode="auto">
          <a:xfrm rot="5400000">
            <a:off x="4421556" y="-1977751"/>
            <a:ext cx="388470" cy="9056419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019398" y="2378556"/>
            <a:ext cx="1124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Undirected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54853" y="2385890"/>
            <a:ext cx="885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Directed</a:t>
            </a:r>
          </a:p>
        </p:txBody>
      </p:sp>
      <p:sp>
        <p:nvSpPr>
          <p:cNvPr id="64" name="Rectángulo 63"/>
          <p:cNvSpPr/>
          <p:nvPr/>
        </p:nvSpPr>
        <p:spPr>
          <a:xfrm rot="16200000">
            <a:off x="3936751" y="4246700"/>
            <a:ext cx="1225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>
                <a:latin typeface="Roboto Slab" pitchFamily="2" charset="0"/>
                <a:ea typeface="Roboto Slab" pitchFamily="2" charset="0"/>
              </a:rPr>
              <a:t>Unweighted</a:t>
            </a:r>
            <a:endParaRPr lang="en-GB" sz="1400" dirty="0"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112" name="Agrupar 111"/>
          <p:cNvGrpSpPr/>
          <p:nvPr/>
        </p:nvGrpSpPr>
        <p:grpSpPr>
          <a:xfrm>
            <a:off x="1536052" y="679684"/>
            <a:ext cx="319055" cy="307777"/>
            <a:chOff x="2280823" y="3406751"/>
            <a:chExt cx="319055" cy="307777"/>
          </a:xfrm>
        </p:grpSpPr>
        <p:sp>
          <p:nvSpPr>
            <p:cNvPr id="113" name="Elipse 112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2459431" y="683873"/>
            <a:ext cx="300558" cy="307777"/>
            <a:chOff x="3297526" y="3300725"/>
            <a:chExt cx="300558" cy="307777"/>
          </a:xfrm>
        </p:grpSpPr>
        <p:sp>
          <p:nvSpPr>
            <p:cNvPr id="116" name="Elipse 115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118" name="Agrupar 117"/>
          <p:cNvGrpSpPr/>
          <p:nvPr/>
        </p:nvGrpSpPr>
        <p:grpSpPr>
          <a:xfrm>
            <a:off x="1549466" y="1254554"/>
            <a:ext cx="297753" cy="307777"/>
            <a:chOff x="2689527" y="3859039"/>
            <a:chExt cx="297753" cy="307777"/>
          </a:xfrm>
        </p:grpSpPr>
        <p:sp>
          <p:nvSpPr>
            <p:cNvPr id="119" name="Elipse 118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0" name="Rectángulo 119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2458390" y="1271607"/>
            <a:ext cx="303539" cy="307777"/>
            <a:chOff x="3532041" y="4050063"/>
            <a:chExt cx="303539" cy="307777"/>
          </a:xfrm>
        </p:grpSpPr>
        <p:sp>
          <p:nvSpPr>
            <p:cNvPr id="122" name="Elipse 121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3" name="Rectángulo 122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124" name="Agrupar 123"/>
          <p:cNvGrpSpPr/>
          <p:nvPr/>
        </p:nvGrpSpPr>
        <p:grpSpPr>
          <a:xfrm>
            <a:off x="1994378" y="1881082"/>
            <a:ext cx="300082" cy="307777"/>
            <a:chOff x="3343817" y="4660381"/>
            <a:chExt cx="300082" cy="307777"/>
          </a:xfrm>
        </p:grpSpPr>
        <p:sp>
          <p:nvSpPr>
            <p:cNvPr id="125" name="Elipse 124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6" name="Rectángulo 125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127" name="Conector recto de flecha 126"/>
          <p:cNvCxnSpPr>
            <a:stCxn id="113" idx="6"/>
            <a:endCxn id="116" idx="2"/>
          </p:cNvCxnSpPr>
          <p:nvPr/>
        </p:nvCxnSpPr>
        <p:spPr bwMode="auto">
          <a:xfrm flipV="1">
            <a:off x="1803933" y="845651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8" name="Conector recto de flecha 127"/>
          <p:cNvCxnSpPr/>
          <p:nvPr/>
        </p:nvCxnSpPr>
        <p:spPr bwMode="auto">
          <a:xfrm flipH="1">
            <a:off x="1698343" y="983033"/>
            <a:ext cx="1002" cy="287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Conector recto de flecha 128"/>
          <p:cNvCxnSpPr>
            <a:stCxn id="116" idx="4"/>
            <a:endCxn id="122" idx="0"/>
          </p:cNvCxnSpPr>
          <p:nvPr/>
        </p:nvCxnSpPr>
        <p:spPr bwMode="auto">
          <a:xfrm flipH="1">
            <a:off x="2603162" y="961560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0" name="Conector recto de flecha 129"/>
          <p:cNvCxnSpPr>
            <a:stCxn id="122" idx="2"/>
            <a:endCxn id="119" idx="6"/>
          </p:cNvCxnSpPr>
          <p:nvPr/>
        </p:nvCxnSpPr>
        <p:spPr bwMode="auto">
          <a:xfrm flipH="1" flipV="1">
            <a:off x="1804327" y="1412747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1" name="Conector recto de flecha 130"/>
          <p:cNvCxnSpPr>
            <a:stCxn id="122" idx="4"/>
            <a:endCxn id="125" idx="6"/>
          </p:cNvCxnSpPr>
          <p:nvPr/>
        </p:nvCxnSpPr>
        <p:spPr bwMode="auto">
          <a:xfrm flipH="1">
            <a:off x="2251366" y="1541405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Conector recto de flecha 131"/>
          <p:cNvCxnSpPr>
            <a:stCxn id="125" idx="2"/>
            <a:endCxn id="119" idx="4"/>
          </p:cNvCxnSpPr>
          <p:nvPr/>
        </p:nvCxnSpPr>
        <p:spPr bwMode="auto">
          <a:xfrm flipH="1" flipV="1">
            <a:off x="1699739" y="1528656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" name="Rectángulo 132"/>
          <p:cNvSpPr/>
          <p:nvPr/>
        </p:nvSpPr>
        <p:spPr>
          <a:xfrm>
            <a:off x="1866763" y="608699"/>
            <a:ext cx="4414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500</a:t>
            </a:r>
          </a:p>
        </p:txBody>
      </p:sp>
      <p:sp>
        <p:nvSpPr>
          <p:cNvPr id="134" name="Rectángulo 133"/>
          <p:cNvSpPr/>
          <p:nvPr/>
        </p:nvSpPr>
        <p:spPr>
          <a:xfrm>
            <a:off x="1304393" y="1016888"/>
            <a:ext cx="44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200</a:t>
            </a:r>
          </a:p>
        </p:txBody>
      </p:sp>
      <p:sp>
        <p:nvSpPr>
          <p:cNvPr id="135" name="Rectángulo 134"/>
          <p:cNvSpPr/>
          <p:nvPr/>
        </p:nvSpPr>
        <p:spPr>
          <a:xfrm>
            <a:off x="2563463" y="967255"/>
            <a:ext cx="417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150</a:t>
            </a:r>
          </a:p>
        </p:txBody>
      </p:sp>
      <p:sp>
        <p:nvSpPr>
          <p:cNvPr id="136" name="Rectángulo 135"/>
          <p:cNvSpPr/>
          <p:nvPr/>
        </p:nvSpPr>
        <p:spPr>
          <a:xfrm>
            <a:off x="2368928" y="1705176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650</a:t>
            </a:r>
          </a:p>
        </p:txBody>
      </p:sp>
      <p:sp>
        <p:nvSpPr>
          <p:cNvPr id="137" name="Rectángulo 136"/>
          <p:cNvSpPr/>
          <p:nvPr/>
        </p:nvSpPr>
        <p:spPr>
          <a:xfrm>
            <a:off x="1536052" y="1712533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600</a:t>
            </a:r>
          </a:p>
        </p:txBody>
      </p:sp>
      <p:sp>
        <p:nvSpPr>
          <p:cNvPr id="143" name="Elipse 142"/>
          <p:cNvSpPr/>
          <p:nvPr/>
        </p:nvSpPr>
        <p:spPr bwMode="auto">
          <a:xfrm>
            <a:off x="6093012" y="506328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44" name="Conector recto de flecha 143"/>
          <p:cNvCxnSpPr>
            <a:stCxn id="143" idx="6"/>
            <a:endCxn id="151" idx="2"/>
          </p:cNvCxnSpPr>
          <p:nvPr/>
        </p:nvCxnSpPr>
        <p:spPr bwMode="auto">
          <a:xfrm>
            <a:off x="6614966" y="750504"/>
            <a:ext cx="567738" cy="106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5" name="Conector recto de flecha 144"/>
          <p:cNvCxnSpPr>
            <a:stCxn id="151" idx="4"/>
            <a:endCxn id="153" idx="0"/>
          </p:cNvCxnSpPr>
          <p:nvPr/>
        </p:nvCxnSpPr>
        <p:spPr bwMode="auto">
          <a:xfrm>
            <a:off x="7443681" y="1005289"/>
            <a:ext cx="4402" cy="179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Conector recto de flecha 145"/>
          <p:cNvCxnSpPr>
            <a:stCxn id="153" idx="2"/>
          </p:cNvCxnSpPr>
          <p:nvPr/>
        </p:nvCxnSpPr>
        <p:spPr bwMode="auto">
          <a:xfrm flipH="1" flipV="1">
            <a:off x="6446767" y="1427374"/>
            <a:ext cx="740339" cy="13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7" name="Conector recto de flecha 146"/>
          <p:cNvCxnSpPr/>
          <p:nvPr/>
        </p:nvCxnSpPr>
        <p:spPr bwMode="auto">
          <a:xfrm flipH="1">
            <a:off x="6871954" y="1556031"/>
            <a:ext cx="351796" cy="5019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8" name="Conector recto de flecha 147"/>
          <p:cNvCxnSpPr/>
          <p:nvPr/>
        </p:nvCxnSpPr>
        <p:spPr bwMode="auto">
          <a:xfrm flipH="1" flipV="1">
            <a:off x="6320327" y="1543282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" name="Conector recto de flecha 148"/>
          <p:cNvCxnSpPr/>
          <p:nvPr/>
        </p:nvCxnSpPr>
        <p:spPr bwMode="auto">
          <a:xfrm flipH="1">
            <a:off x="6313179" y="983675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0" name="Imagen 149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27315" r="37568" b="59927"/>
          <a:stretch/>
        </p:blipFill>
        <p:spPr>
          <a:xfrm rot="16200000">
            <a:off x="6037950" y="471005"/>
            <a:ext cx="564754" cy="505787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 bwMode="auto">
          <a:xfrm>
            <a:off x="7182704" y="516937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52" name="Imagen 151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74287" r="37153" b="15023"/>
          <a:stretch/>
        </p:blipFill>
        <p:spPr>
          <a:xfrm rot="16200000">
            <a:off x="7195369" y="501946"/>
            <a:ext cx="499949" cy="464915"/>
          </a:xfrm>
          <a:prstGeom prst="rect">
            <a:avLst/>
          </a:prstGeom>
        </p:spPr>
      </p:pic>
      <p:sp>
        <p:nvSpPr>
          <p:cNvPr id="153" name="Elipse 152"/>
          <p:cNvSpPr/>
          <p:nvPr/>
        </p:nvSpPr>
        <p:spPr bwMode="auto">
          <a:xfrm>
            <a:off x="7187106" y="118450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4" name="Elipse 153"/>
          <p:cNvSpPr/>
          <p:nvPr/>
        </p:nvSpPr>
        <p:spPr bwMode="auto">
          <a:xfrm>
            <a:off x="6059350" y="118392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5" name="Elipse 154"/>
          <p:cNvSpPr/>
          <p:nvPr/>
        </p:nvSpPr>
        <p:spPr bwMode="auto">
          <a:xfrm>
            <a:off x="6554058" y="1877074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56" name="Imagen 155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796" t="15973" r="38635" b="74875"/>
          <a:stretch/>
        </p:blipFill>
        <p:spPr>
          <a:xfrm rot="16200000">
            <a:off x="6538451" y="1904476"/>
            <a:ext cx="551953" cy="431453"/>
          </a:xfrm>
          <a:prstGeom prst="rect">
            <a:avLst/>
          </a:prstGeom>
        </p:spPr>
      </p:pic>
      <p:pic>
        <p:nvPicPr>
          <p:cNvPr id="157" name="Imagen 156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90" t="4484" r="40655" b="86007"/>
          <a:stretch/>
        </p:blipFill>
        <p:spPr>
          <a:xfrm rot="16200000">
            <a:off x="6063002" y="1192414"/>
            <a:ext cx="481775" cy="489079"/>
          </a:xfrm>
          <a:prstGeom prst="rect">
            <a:avLst/>
          </a:prstGeom>
        </p:spPr>
      </p:pic>
      <p:pic>
        <p:nvPicPr>
          <p:cNvPr id="158" name="Imagen 157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42086" r="33928" b="43169"/>
          <a:stretch/>
        </p:blipFill>
        <p:spPr>
          <a:xfrm rot="16200000">
            <a:off x="7173728" y="1190126"/>
            <a:ext cx="566985" cy="497113"/>
          </a:xfrm>
          <a:prstGeom prst="rect">
            <a:avLst/>
          </a:prstGeom>
        </p:spPr>
      </p:pic>
      <p:sp>
        <p:nvSpPr>
          <p:cNvPr id="159" name="Rectángulo 158"/>
          <p:cNvSpPr/>
          <p:nvPr/>
        </p:nvSpPr>
        <p:spPr>
          <a:xfrm>
            <a:off x="6743264" y="447364"/>
            <a:ext cx="267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60" name="Rectángulo 159"/>
          <p:cNvSpPr/>
          <p:nvPr/>
        </p:nvSpPr>
        <p:spPr>
          <a:xfrm>
            <a:off x="6279426" y="932196"/>
            <a:ext cx="269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161" name="Rectángulo 160"/>
          <p:cNvSpPr/>
          <p:nvPr/>
        </p:nvSpPr>
        <p:spPr>
          <a:xfrm>
            <a:off x="7429016" y="926359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162" name="Rectángulo 161"/>
          <p:cNvSpPr/>
          <p:nvPr/>
        </p:nvSpPr>
        <p:spPr>
          <a:xfrm>
            <a:off x="7150808" y="1676031"/>
            <a:ext cx="267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63" name="Rectángulo 162"/>
          <p:cNvSpPr/>
          <p:nvPr/>
        </p:nvSpPr>
        <p:spPr>
          <a:xfrm>
            <a:off x="6445397" y="1594994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165" name="Rectángulo 164"/>
          <p:cNvSpPr/>
          <p:nvPr/>
        </p:nvSpPr>
        <p:spPr>
          <a:xfrm>
            <a:off x="779403" y="152388"/>
            <a:ext cx="2676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>
                <a:latin typeface="Roboto Slab" pitchFamily="2" charset="0"/>
                <a:ea typeface="Roboto Slab" pitchFamily="2" charset="0"/>
              </a:rPr>
              <a:t>Weighted directed graphs </a:t>
            </a:r>
          </a:p>
        </p:txBody>
      </p:sp>
      <p:sp>
        <p:nvSpPr>
          <p:cNvPr id="166" name="Rectángulo 165"/>
          <p:cNvSpPr/>
          <p:nvPr/>
        </p:nvSpPr>
        <p:spPr>
          <a:xfrm rot="16200000">
            <a:off x="4037270" y="586337"/>
            <a:ext cx="1001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Weighted</a:t>
            </a:r>
          </a:p>
        </p:txBody>
      </p:sp>
      <p:sp>
        <p:nvSpPr>
          <p:cNvPr id="169" name="Rectángulo 168"/>
          <p:cNvSpPr/>
          <p:nvPr/>
        </p:nvSpPr>
        <p:spPr>
          <a:xfrm>
            <a:off x="5478941" y="152388"/>
            <a:ext cx="2993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Weighted undirected graphs </a:t>
            </a:r>
          </a:p>
        </p:txBody>
      </p:sp>
    </p:spTree>
    <p:extLst>
      <p:ext uri="{BB962C8B-B14F-4D97-AF65-F5344CB8AC3E}">
        <p14:creationId xmlns:p14="http://schemas.microsoft.com/office/powerpoint/2010/main" val="4078457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 arriba y abajo 1"/>
          <p:cNvSpPr/>
          <p:nvPr/>
        </p:nvSpPr>
        <p:spPr bwMode="auto">
          <a:xfrm>
            <a:off x="4362824" y="179294"/>
            <a:ext cx="388470" cy="4826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Flecha arriba y abajo 26"/>
          <p:cNvSpPr/>
          <p:nvPr/>
        </p:nvSpPr>
        <p:spPr bwMode="auto">
          <a:xfrm rot="5400000">
            <a:off x="4421556" y="-1977751"/>
            <a:ext cx="388470" cy="9056419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019398" y="2378556"/>
            <a:ext cx="1124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Undirected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54853" y="2385890"/>
            <a:ext cx="885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Directed</a:t>
            </a:r>
          </a:p>
        </p:txBody>
      </p:sp>
      <p:sp>
        <p:nvSpPr>
          <p:cNvPr id="79" name="Elipse 78"/>
          <p:cNvSpPr/>
          <p:nvPr/>
        </p:nvSpPr>
        <p:spPr bwMode="auto">
          <a:xfrm>
            <a:off x="6093861" y="3190316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93" name="Conector recto de flecha 92"/>
          <p:cNvCxnSpPr>
            <a:stCxn id="79" idx="6"/>
            <a:endCxn id="101" idx="2"/>
          </p:cNvCxnSpPr>
          <p:nvPr/>
        </p:nvCxnSpPr>
        <p:spPr bwMode="auto">
          <a:xfrm>
            <a:off x="6615815" y="3434492"/>
            <a:ext cx="567738" cy="10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Conector recto de flecha 94"/>
          <p:cNvCxnSpPr>
            <a:stCxn id="101" idx="4"/>
            <a:endCxn id="103" idx="0"/>
          </p:cNvCxnSpPr>
          <p:nvPr/>
        </p:nvCxnSpPr>
        <p:spPr bwMode="auto">
          <a:xfrm>
            <a:off x="7444530" y="3689277"/>
            <a:ext cx="4402" cy="179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103" idx="2"/>
          </p:cNvCxnSpPr>
          <p:nvPr/>
        </p:nvCxnSpPr>
        <p:spPr bwMode="auto">
          <a:xfrm flipH="1" flipV="1">
            <a:off x="6447616" y="4111362"/>
            <a:ext cx="740339" cy="13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/>
          <p:nvPr/>
        </p:nvCxnSpPr>
        <p:spPr bwMode="auto">
          <a:xfrm flipH="1">
            <a:off x="6872803" y="4240019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 flipV="1">
            <a:off x="6321176" y="4227270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0" name="Conector recto de flecha 99"/>
          <p:cNvCxnSpPr/>
          <p:nvPr/>
        </p:nvCxnSpPr>
        <p:spPr bwMode="auto">
          <a:xfrm flipH="1">
            <a:off x="6314028" y="3667663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0" name="Imagen 69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27315" r="37568" b="59927"/>
          <a:stretch/>
        </p:blipFill>
        <p:spPr>
          <a:xfrm rot="16200000">
            <a:off x="6038799" y="3154993"/>
            <a:ext cx="564754" cy="505787"/>
          </a:xfrm>
          <a:prstGeom prst="rect">
            <a:avLst/>
          </a:prstGeom>
        </p:spPr>
      </p:pic>
      <p:sp>
        <p:nvSpPr>
          <p:cNvPr id="101" name="Elipse 100"/>
          <p:cNvSpPr/>
          <p:nvPr/>
        </p:nvSpPr>
        <p:spPr bwMode="auto">
          <a:xfrm>
            <a:off x="7183553" y="320092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02" name="Imagen 101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74287" r="37153" b="15023"/>
          <a:stretch/>
        </p:blipFill>
        <p:spPr>
          <a:xfrm rot="16200000">
            <a:off x="7196218" y="3185934"/>
            <a:ext cx="499949" cy="464915"/>
          </a:xfrm>
          <a:prstGeom prst="rect">
            <a:avLst/>
          </a:prstGeom>
        </p:spPr>
      </p:pic>
      <p:sp>
        <p:nvSpPr>
          <p:cNvPr id="103" name="Elipse 102"/>
          <p:cNvSpPr/>
          <p:nvPr/>
        </p:nvSpPr>
        <p:spPr bwMode="auto">
          <a:xfrm>
            <a:off x="7187955" y="3868493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4" name="Elipse 103"/>
          <p:cNvSpPr/>
          <p:nvPr/>
        </p:nvSpPr>
        <p:spPr bwMode="auto">
          <a:xfrm>
            <a:off x="6060199" y="3867913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5" name="Elipse 104"/>
          <p:cNvSpPr/>
          <p:nvPr/>
        </p:nvSpPr>
        <p:spPr bwMode="auto">
          <a:xfrm>
            <a:off x="6554907" y="4561062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06" name="Imagen 105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796" t="15973" r="38635" b="74875"/>
          <a:stretch/>
        </p:blipFill>
        <p:spPr>
          <a:xfrm rot="16200000">
            <a:off x="6539300" y="4588464"/>
            <a:ext cx="551953" cy="431453"/>
          </a:xfrm>
          <a:prstGeom prst="rect">
            <a:avLst/>
          </a:prstGeom>
        </p:spPr>
      </p:pic>
      <p:pic>
        <p:nvPicPr>
          <p:cNvPr id="107" name="Imagen 106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90" t="4484" r="40655" b="86007"/>
          <a:stretch/>
        </p:blipFill>
        <p:spPr>
          <a:xfrm rot="16200000">
            <a:off x="6063851" y="3876402"/>
            <a:ext cx="481775" cy="489079"/>
          </a:xfrm>
          <a:prstGeom prst="rect">
            <a:avLst/>
          </a:prstGeom>
        </p:spPr>
      </p:pic>
      <p:pic>
        <p:nvPicPr>
          <p:cNvPr id="108" name="Imagen 107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42086" r="33928" b="43169"/>
          <a:stretch/>
        </p:blipFill>
        <p:spPr>
          <a:xfrm rot="16200000">
            <a:off x="7174577" y="3874114"/>
            <a:ext cx="566985" cy="497113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 rot="16200000">
            <a:off x="3936751" y="4246700"/>
            <a:ext cx="1225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Unweighted</a:t>
            </a:r>
          </a:p>
        </p:txBody>
      </p:sp>
      <p:grpSp>
        <p:nvGrpSpPr>
          <p:cNvPr id="112" name="Agrupar 111"/>
          <p:cNvGrpSpPr/>
          <p:nvPr/>
        </p:nvGrpSpPr>
        <p:grpSpPr>
          <a:xfrm>
            <a:off x="1536052" y="679684"/>
            <a:ext cx="319055" cy="307777"/>
            <a:chOff x="2280823" y="3406751"/>
            <a:chExt cx="319055" cy="307777"/>
          </a:xfrm>
        </p:grpSpPr>
        <p:sp>
          <p:nvSpPr>
            <p:cNvPr id="113" name="Elipse 112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2459431" y="683873"/>
            <a:ext cx="300558" cy="307777"/>
            <a:chOff x="3297526" y="3300725"/>
            <a:chExt cx="300558" cy="307777"/>
          </a:xfrm>
        </p:grpSpPr>
        <p:sp>
          <p:nvSpPr>
            <p:cNvPr id="116" name="Elipse 115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118" name="Agrupar 117"/>
          <p:cNvGrpSpPr/>
          <p:nvPr/>
        </p:nvGrpSpPr>
        <p:grpSpPr>
          <a:xfrm>
            <a:off x="1549466" y="1254554"/>
            <a:ext cx="297753" cy="307777"/>
            <a:chOff x="2689527" y="3859039"/>
            <a:chExt cx="297753" cy="307777"/>
          </a:xfrm>
        </p:grpSpPr>
        <p:sp>
          <p:nvSpPr>
            <p:cNvPr id="119" name="Elipse 118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0" name="Rectángulo 119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2458390" y="1271607"/>
            <a:ext cx="303539" cy="307777"/>
            <a:chOff x="3532041" y="4050063"/>
            <a:chExt cx="303539" cy="307777"/>
          </a:xfrm>
        </p:grpSpPr>
        <p:sp>
          <p:nvSpPr>
            <p:cNvPr id="122" name="Elipse 121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3" name="Rectángulo 122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124" name="Agrupar 123"/>
          <p:cNvGrpSpPr/>
          <p:nvPr/>
        </p:nvGrpSpPr>
        <p:grpSpPr>
          <a:xfrm>
            <a:off x="1994378" y="1881082"/>
            <a:ext cx="300082" cy="307777"/>
            <a:chOff x="3343817" y="4660381"/>
            <a:chExt cx="300082" cy="307777"/>
          </a:xfrm>
        </p:grpSpPr>
        <p:sp>
          <p:nvSpPr>
            <p:cNvPr id="125" name="Elipse 124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6" name="Rectángulo 125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127" name="Conector recto de flecha 126"/>
          <p:cNvCxnSpPr>
            <a:stCxn id="113" idx="6"/>
            <a:endCxn id="116" idx="2"/>
          </p:cNvCxnSpPr>
          <p:nvPr/>
        </p:nvCxnSpPr>
        <p:spPr bwMode="auto">
          <a:xfrm flipV="1">
            <a:off x="1803933" y="845651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8" name="Conector recto de flecha 127"/>
          <p:cNvCxnSpPr/>
          <p:nvPr/>
        </p:nvCxnSpPr>
        <p:spPr bwMode="auto">
          <a:xfrm flipH="1">
            <a:off x="1698343" y="983033"/>
            <a:ext cx="1002" cy="287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Conector recto de flecha 128"/>
          <p:cNvCxnSpPr>
            <a:stCxn id="116" idx="4"/>
            <a:endCxn id="122" idx="0"/>
          </p:cNvCxnSpPr>
          <p:nvPr/>
        </p:nvCxnSpPr>
        <p:spPr bwMode="auto">
          <a:xfrm flipH="1">
            <a:off x="2603162" y="961560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0" name="Conector recto de flecha 129"/>
          <p:cNvCxnSpPr>
            <a:stCxn id="122" idx="2"/>
            <a:endCxn id="119" idx="6"/>
          </p:cNvCxnSpPr>
          <p:nvPr/>
        </p:nvCxnSpPr>
        <p:spPr bwMode="auto">
          <a:xfrm flipH="1" flipV="1">
            <a:off x="1804327" y="1412747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1" name="Conector recto de flecha 130"/>
          <p:cNvCxnSpPr>
            <a:stCxn id="122" idx="4"/>
            <a:endCxn id="125" idx="6"/>
          </p:cNvCxnSpPr>
          <p:nvPr/>
        </p:nvCxnSpPr>
        <p:spPr bwMode="auto">
          <a:xfrm flipH="1">
            <a:off x="2251366" y="1541405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Conector recto de flecha 131"/>
          <p:cNvCxnSpPr>
            <a:stCxn id="125" idx="2"/>
            <a:endCxn id="119" idx="4"/>
          </p:cNvCxnSpPr>
          <p:nvPr/>
        </p:nvCxnSpPr>
        <p:spPr bwMode="auto">
          <a:xfrm flipH="1" flipV="1">
            <a:off x="1699739" y="1528656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" name="Rectángulo 132"/>
          <p:cNvSpPr/>
          <p:nvPr/>
        </p:nvSpPr>
        <p:spPr>
          <a:xfrm>
            <a:off x="1866763" y="608699"/>
            <a:ext cx="4414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500</a:t>
            </a:r>
          </a:p>
        </p:txBody>
      </p:sp>
      <p:sp>
        <p:nvSpPr>
          <p:cNvPr id="134" name="Rectángulo 133"/>
          <p:cNvSpPr/>
          <p:nvPr/>
        </p:nvSpPr>
        <p:spPr>
          <a:xfrm>
            <a:off x="1304393" y="1016888"/>
            <a:ext cx="44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200</a:t>
            </a:r>
          </a:p>
        </p:txBody>
      </p:sp>
      <p:sp>
        <p:nvSpPr>
          <p:cNvPr id="135" name="Rectángulo 134"/>
          <p:cNvSpPr/>
          <p:nvPr/>
        </p:nvSpPr>
        <p:spPr>
          <a:xfrm>
            <a:off x="2563463" y="967255"/>
            <a:ext cx="417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150</a:t>
            </a:r>
          </a:p>
        </p:txBody>
      </p:sp>
      <p:sp>
        <p:nvSpPr>
          <p:cNvPr id="136" name="Rectángulo 135"/>
          <p:cNvSpPr/>
          <p:nvPr/>
        </p:nvSpPr>
        <p:spPr>
          <a:xfrm>
            <a:off x="2368928" y="1705176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650</a:t>
            </a:r>
          </a:p>
        </p:txBody>
      </p:sp>
      <p:sp>
        <p:nvSpPr>
          <p:cNvPr id="137" name="Rectángulo 136"/>
          <p:cNvSpPr/>
          <p:nvPr/>
        </p:nvSpPr>
        <p:spPr>
          <a:xfrm>
            <a:off x="1536052" y="1712533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600</a:t>
            </a:r>
          </a:p>
        </p:txBody>
      </p:sp>
      <p:sp>
        <p:nvSpPr>
          <p:cNvPr id="143" name="Elipse 142"/>
          <p:cNvSpPr/>
          <p:nvPr/>
        </p:nvSpPr>
        <p:spPr bwMode="auto">
          <a:xfrm>
            <a:off x="6093012" y="506328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44" name="Conector recto de flecha 143"/>
          <p:cNvCxnSpPr>
            <a:stCxn id="143" idx="6"/>
            <a:endCxn id="151" idx="2"/>
          </p:cNvCxnSpPr>
          <p:nvPr/>
        </p:nvCxnSpPr>
        <p:spPr bwMode="auto">
          <a:xfrm>
            <a:off x="6614966" y="750504"/>
            <a:ext cx="567738" cy="106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5" name="Conector recto de flecha 144"/>
          <p:cNvCxnSpPr>
            <a:stCxn id="151" idx="4"/>
            <a:endCxn id="153" idx="0"/>
          </p:cNvCxnSpPr>
          <p:nvPr/>
        </p:nvCxnSpPr>
        <p:spPr bwMode="auto">
          <a:xfrm>
            <a:off x="7443681" y="1005289"/>
            <a:ext cx="4402" cy="179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Conector recto de flecha 145"/>
          <p:cNvCxnSpPr>
            <a:stCxn id="153" idx="2"/>
          </p:cNvCxnSpPr>
          <p:nvPr/>
        </p:nvCxnSpPr>
        <p:spPr bwMode="auto">
          <a:xfrm flipH="1" flipV="1">
            <a:off x="6446767" y="1427374"/>
            <a:ext cx="740339" cy="13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7" name="Conector recto de flecha 146"/>
          <p:cNvCxnSpPr/>
          <p:nvPr/>
        </p:nvCxnSpPr>
        <p:spPr bwMode="auto">
          <a:xfrm flipH="1">
            <a:off x="6871954" y="1556031"/>
            <a:ext cx="351796" cy="5019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8" name="Conector recto de flecha 147"/>
          <p:cNvCxnSpPr/>
          <p:nvPr/>
        </p:nvCxnSpPr>
        <p:spPr bwMode="auto">
          <a:xfrm flipH="1" flipV="1">
            <a:off x="6320327" y="1543282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" name="Conector recto de flecha 148"/>
          <p:cNvCxnSpPr/>
          <p:nvPr/>
        </p:nvCxnSpPr>
        <p:spPr bwMode="auto">
          <a:xfrm flipH="1">
            <a:off x="6313179" y="983675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0" name="Imagen 149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27315" r="37568" b="59927"/>
          <a:stretch/>
        </p:blipFill>
        <p:spPr>
          <a:xfrm rot="16200000">
            <a:off x="6037950" y="471005"/>
            <a:ext cx="564754" cy="505787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 bwMode="auto">
          <a:xfrm>
            <a:off x="7182704" y="516937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52" name="Imagen 151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74287" r="37153" b="15023"/>
          <a:stretch/>
        </p:blipFill>
        <p:spPr>
          <a:xfrm rot="16200000">
            <a:off x="7195369" y="501946"/>
            <a:ext cx="499949" cy="464915"/>
          </a:xfrm>
          <a:prstGeom prst="rect">
            <a:avLst/>
          </a:prstGeom>
        </p:spPr>
      </p:pic>
      <p:sp>
        <p:nvSpPr>
          <p:cNvPr id="153" name="Elipse 152"/>
          <p:cNvSpPr/>
          <p:nvPr/>
        </p:nvSpPr>
        <p:spPr bwMode="auto">
          <a:xfrm>
            <a:off x="7187106" y="118450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4" name="Elipse 153"/>
          <p:cNvSpPr/>
          <p:nvPr/>
        </p:nvSpPr>
        <p:spPr bwMode="auto">
          <a:xfrm>
            <a:off x="6059350" y="118392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5" name="Elipse 154"/>
          <p:cNvSpPr/>
          <p:nvPr/>
        </p:nvSpPr>
        <p:spPr bwMode="auto">
          <a:xfrm>
            <a:off x="6554058" y="1877074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56" name="Imagen 155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796" t="15973" r="38635" b="74875"/>
          <a:stretch/>
        </p:blipFill>
        <p:spPr>
          <a:xfrm rot="16200000">
            <a:off x="6538451" y="1904476"/>
            <a:ext cx="551953" cy="431453"/>
          </a:xfrm>
          <a:prstGeom prst="rect">
            <a:avLst/>
          </a:prstGeom>
        </p:spPr>
      </p:pic>
      <p:pic>
        <p:nvPicPr>
          <p:cNvPr id="157" name="Imagen 156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90" t="4484" r="40655" b="86007"/>
          <a:stretch/>
        </p:blipFill>
        <p:spPr>
          <a:xfrm rot="16200000">
            <a:off x="6063002" y="1192414"/>
            <a:ext cx="481775" cy="489079"/>
          </a:xfrm>
          <a:prstGeom prst="rect">
            <a:avLst/>
          </a:prstGeom>
        </p:spPr>
      </p:pic>
      <p:pic>
        <p:nvPicPr>
          <p:cNvPr id="158" name="Imagen 157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42086" r="33928" b="43169"/>
          <a:stretch/>
        </p:blipFill>
        <p:spPr>
          <a:xfrm rot="16200000">
            <a:off x="7173728" y="1190126"/>
            <a:ext cx="566985" cy="497113"/>
          </a:xfrm>
          <a:prstGeom prst="rect">
            <a:avLst/>
          </a:prstGeom>
        </p:spPr>
      </p:pic>
      <p:sp>
        <p:nvSpPr>
          <p:cNvPr id="159" name="Rectángulo 158"/>
          <p:cNvSpPr/>
          <p:nvPr/>
        </p:nvSpPr>
        <p:spPr>
          <a:xfrm>
            <a:off x="6743264" y="447364"/>
            <a:ext cx="267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60" name="Rectángulo 159"/>
          <p:cNvSpPr/>
          <p:nvPr/>
        </p:nvSpPr>
        <p:spPr>
          <a:xfrm>
            <a:off x="6279426" y="932196"/>
            <a:ext cx="269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161" name="Rectángulo 160"/>
          <p:cNvSpPr/>
          <p:nvPr/>
        </p:nvSpPr>
        <p:spPr>
          <a:xfrm>
            <a:off x="7429016" y="926359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162" name="Rectángulo 161"/>
          <p:cNvSpPr/>
          <p:nvPr/>
        </p:nvSpPr>
        <p:spPr>
          <a:xfrm>
            <a:off x="7150808" y="1676031"/>
            <a:ext cx="267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63" name="Rectángulo 162"/>
          <p:cNvSpPr/>
          <p:nvPr/>
        </p:nvSpPr>
        <p:spPr>
          <a:xfrm>
            <a:off x="6445397" y="1594994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165" name="Rectángulo 164"/>
          <p:cNvSpPr/>
          <p:nvPr/>
        </p:nvSpPr>
        <p:spPr>
          <a:xfrm>
            <a:off x="779403" y="152388"/>
            <a:ext cx="2676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>
                <a:latin typeface="Roboto Slab" pitchFamily="2" charset="0"/>
                <a:ea typeface="Roboto Slab" pitchFamily="2" charset="0"/>
              </a:rPr>
              <a:t>Weighted directed graphs </a:t>
            </a:r>
          </a:p>
        </p:txBody>
      </p:sp>
      <p:sp>
        <p:nvSpPr>
          <p:cNvPr id="166" name="Rectángulo 165"/>
          <p:cNvSpPr/>
          <p:nvPr/>
        </p:nvSpPr>
        <p:spPr>
          <a:xfrm rot="16200000">
            <a:off x="4037270" y="586337"/>
            <a:ext cx="1001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Weighted</a:t>
            </a:r>
          </a:p>
        </p:txBody>
      </p:sp>
      <p:sp>
        <p:nvSpPr>
          <p:cNvPr id="168" name="Rectángulo 167"/>
          <p:cNvSpPr/>
          <p:nvPr/>
        </p:nvSpPr>
        <p:spPr>
          <a:xfrm>
            <a:off x="5406396" y="2824844"/>
            <a:ext cx="3198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>
                <a:latin typeface="Roboto Slab" pitchFamily="2" charset="0"/>
                <a:ea typeface="Roboto Slab" pitchFamily="2" charset="0"/>
              </a:rPr>
              <a:t>Unweighted undirected graphs </a:t>
            </a:r>
          </a:p>
        </p:txBody>
      </p:sp>
      <p:sp>
        <p:nvSpPr>
          <p:cNvPr id="169" name="Rectángulo 168"/>
          <p:cNvSpPr/>
          <p:nvPr/>
        </p:nvSpPr>
        <p:spPr>
          <a:xfrm>
            <a:off x="5478941" y="152388"/>
            <a:ext cx="2993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Weighted undirected graphs </a:t>
            </a:r>
          </a:p>
        </p:txBody>
      </p:sp>
    </p:spTree>
    <p:extLst>
      <p:ext uri="{BB962C8B-B14F-4D97-AF65-F5344CB8AC3E}">
        <p14:creationId xmlns:p14="http://schemas.microsoft.com/office/powerpoint/2010/main" val="1016338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 arriba y abajo 1"/>
          <p:cNvSpPr/>
          <p:nvPr/>
        </p:nvSpPr>
        <p:spPr bwMode="auto">
          <a:xfrm>
            <a:off x="4362824" y="179294"/>
            <a:ext cx="388470" cy="4826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Flecha arriba y abajo 26"/>
          <p:cNvSpPr/>
          <p:nvPr/>
        </p:nvSpPr>
        <p:spPr bwMode="auto">
          <a:xfrm rot="5400000">
            <a:off x="4421556" y="-1977751"/>
            <a:ext cx="388470" cy="9056419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019398" y="2378556"/>
            <a:ext cx="1124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Undirected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54853" y="2385890"/>
            <a:ext cx="885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Directed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1571031" y="3261038"/>
            <a:ext cx="319055" cy="307777"/>
            <a:chOff x="2280823" y="3406751"/>
            <a:chExt cx="319055" cy="307777"/>
          </a:xfrm>
        </p:grpSpPr>
        <p:sp>
          <p:nvSpPr>
            <p:cNvPr id="33" name="Elipse 32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494410" y="3265227"/>
            <a:ext cx="300558" cy="307777"/>
            <a:chOff x="3297526" y="3300725"/>
            <a:chExt cx="300558" cy="307777"/>
          </a:xfrm>
        </p:grpSpPr>
        <p:sp>
          <p:nvSpPr>
            <p:cNvPr id="34" name="Elipse 33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1584445" y="3835908"/>
            <a:ext cx="297753" cy="307777"/>
            <a:chOff x="2689527" y="3859039"/>
            <a:chExt cx="297753" cy="307777"/>
          </a:xfrm>
        </p:grpSpPr>
        <p:sp>
          <p:nvSpPr>
            <p:cNvPr id="35" name="Elipse 34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2493369" y="3852961"/>
            <a:ext cx="303539" cy="307777"/>
            <a:chOff x="3532041" y="4050063"/>
            <a:chExt cx="303539" cy="307777"/>
          </a:xfrm>
        </p:grpSpPr>
        <p:sp>
          <p:nvSpPr>
            <p:cNvPr id="36" name="Elipse 35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2029357" y="4462436"/>
            <a:ext cx="300082" cy="307777"/>
            <a:chOff x="3343817" y="4660381"/>
            <a:chExt cx="300082" cy="307777"/>
          </a:xfrm>
        </p:grpSpPr>
        <p:sp>
          <p:nvSpPr>
            <p:cNvPr id="37" name="Elipse 36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45" name="Conector recto de flecha 44"/>
          <p:cNvCxnSpPr>
            <a:stCxn id="33" idx="6"/>
            <a:endCxn id="34" idx="2"/>
          </p:cNvCxnSpPr>
          <p:nvPr/>
        </p:nvCxnSpPr>
        <p:spPr bwMode="auto">
          <a:xfrm flipV="1">
            <a:off x="1838912" y="3427005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>
            <a:stCxn id="34" idx="4"/>
            <a:endCxn id="36" idx="0"/>
          </p:cNvCxnSpPr>
          <p:nvPr/>
        </p:nvCxnSpPr>
        <p:spPr bwMode="auto">
          <a:xfrm flipH="1">
            <a:off x="2638141" y="3542914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de flecha 58"/>
          <p:cNvCxnSpPr>
            <a:stCxn id="36" idx="2"/>
            <a:endCxn id="35" idx="6"/>
          </p:cNvCxnSpPr>
          <p:nvPr/>
        </p:nvCxnSpPr>
        <p:spPr bwMode="auto">
          <a:xfrm flipH="1" flipV="1">
            <a:off x="1839306" y="3994101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ector recto de flecha 64"/>
          <p:cNvCxnSpPr>
            <a:stCxn id="36" idx="4"/>
            <a:endCxn id="37" idx="6"/>
          </p:cNvCxnSpPr>
          <p:nvPr/>
        </p:nvCxnSpPr>
        <p:spPr bwMode="auto">
          <a:xfrm flipH="1">
            <a:off x="2286345" y="4122759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>
            <a:stCxn id="37" idx="2"/>
            <a:endCxn id="35" idx="4"/>
          </p:cNvCxnSpPr>
          <p:nvPr/>
        </p:nvCxnSpPr>
        <p:spPr bwMode="auto">
          <a:xfrm flipH="1" flipV="1">
            <a:off x="1734718" y="4110010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Elipse 78"/>
          <p:cNvSpPr/>
          <p:nvPr/>
        </p:nvSpPr>
        <p:spPr bwMode="auto">
          <a:xfrm>
            <a:off x="6093861" y="3190316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93" name="Conector recto de flecha 92"/>
          <p:cNvCxnSpPr>
            <a:stCxn id="79" idx="6"/>
            <a:endCxn id="101" idx="2"/>
          </p:cNvCxnSpPr>
          <p:nvPr/>
        </p:nvCxnSpPr>
        <p:spPr bwMode="auto">
          <a:xfrm>
            <a:off x="6615815" y="3434492"/>
            <a:ext cx="567738" cy="10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Conector recto de flecha 94"/>
          <p:cNvCxnSpPr>
            <a:stCxn id="101" idx="4"/>
            <a:endCxn id="103" idx="0"/>
          </p:cNvCxnSpPr>
          <p:nvPr/>
        </p:nvCxnSpPr>
        <p:spPr bwMode="auto">
          <a:xfrm>
            <a:off x="7444530" y="3689277"/>
            <a:ext cx="4402" cy="179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103" idx="2"/>
          </p:cNvCxnSpPr>
          <p:nvPr/>
        </p:nvCxnSpPr>
        <p:spPr bwMode="auto">
          <a:xfrm flipH="1" flipV="1">
            <a:off x="6447616" y="4111362"/>
            <a:ext cx="740339" cy="13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/>
          <p:nvPr/>
        </p:nvCxnSpPr>
        <p:spPr bwMode="auto">
          <a:xfrm flipH="1">
            <a:off x="6872803" y="4240019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 flipV="1">
            <a:off x="6321176" y="4227270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0" name="Conector recto de flecha 99"/>
          <p:cNvCxnSpPr/>
          <p:nvPr/>
        </p:nvCxnSpPr>
        <p:spPr bwMode="auto">
          <a:xfrm flipH="1">
            <a:off x="6314028" y="3667663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0" name="Imagen 69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27315" r="37568" b="59927"/>
          <a:stretch/>
        </p:blipFill>
        <p:spPr>
          <a:xfrm rot="16200000">
            <a:off x="6038799" y="3154993"/>
            <a:ext cx="564754" cy="505787"/>
          </a:xfrm>
          <a:prstGeom prst="rect">
            <a:avLst/>
          </a:prstGeom>
        </p:spPr>
      </p:pic>
      <p:sp>
        <p:nvSpPr>
          <p:cNvPr id="101" name="Elipse 100"/>
          <p:cNvSpPr/>
          <p:nvPr/>
        </p:nvSpPr>
        <p:spPr bwMode="auto">
          <a:xfrm>
            <a:off x="7183553" y="320092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02" name="Imagen 101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74287" r="37153" b="15023"/>
          <a:stretch/>
        </p:blipFill>
        <p:spPr>
          <a:xfrm rot="16200000">
            <a:off x="7196218" y="3185934"/>
            <a:ext cx="499949" cy="464915"/>
          </a:xfrm>
          <a:prstGeom prst="rect">
            <a:avLst/>
          </a:prstGeom>
        </p:spPr>
      </p:pic>
      <p:sp>
        <p:nvSpPr>
          <p:cNvPr id="103" name="Elipse 102"/>
          <p:cNvSpPr/>
          <p:nvPr/>
        </p:nvSpPr>
        <p:spPr bwMode="auto">
          <a:xfrm>
            <a:off x="7187955" y="3868493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4" name="Elipse 103"/>
          <p:cNvSpPr/>
          <p:nvPr/>
        </p:nvSpPr>
        <p:spPr bwMode="auto">
          <a:xfrm>
            <a:off x="6060199" y="3867913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5" name="Elipse 104"/>
          <p:cNvSpPr/>
          <p:nvPr/>
        </p:nvSpPr>
        <p:spPr bwMode="auto">
          <a:xfrm>
            <a:off x="6554907" y="4561062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06" name="Imagen 105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796" t="15973" r="38635" b="74875"/>
          <a:stretch/>
        </p:blipFill>
        <p:spPr>
          <a:xfrm rot="16200000">
            <a:off x="6539300" y="4588464"/>
            <a:ext cx="551953" cy="431453"/>
          </a:xfrm>
          <a:prstGeom prst="rect">
            <a:avLst/>
          </a:prstGeom>
        </p:spPr>
      </p:pic>
      <p:pic>
        <p:nvPicPr>
          <p:cNvPr id="107" name="Imagen 106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90" t="4484" r="40655" b="86007"/>
          <a:stretch/>
        </p:blipFill>
        <p:spPr>
          <a:xfrm rot="16200000">
            <a:off x="6063851" y="3876402"/>
            <a:ext cx="481775" cy="489079"/>
          </a:xfrm>
          <a:prstGeom prst="rect">
            <a:avLst/>
          </a:prstGeom>
        </p:spPr>
      </p:pic>
      <p:pic>
        <p:nvPicPr>
          <p:cNvPr id="108" name="Imagen 107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42086" r="33928" b="43169"/>
          <a:stretch/>
        </p:blipFill>
        <p:spPr>
          <a:xfrm rot="16200000">
            <a:off x="7174577" y="3874114"/>
            <a:ext cx="566985" cy="497113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 rot="16200000">
            <a:off x="3936751" y="4246700"/>
            <a:ext cx="1225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Unweighted</a:t>
            </a:r>
          </a:p>
        </p:txBody>
      </p:sp>
      <p:grpSp>
        <p:nvGrpSpPr>
          <p:cNvPr id="112" name="Agrupar 111"/>
          <p:cNvGrpSpPr/>
          <p:nvPr/>
        </p:nvGrpSpPr>
        <p:grpSpPr>
          <a:xfrm>
            <a:off x="1536052" y="679684"/>
            <a:ext cx="319055" cy="307777"/>
            <a:chOff x="2280823" y="3406751"/>
            <a:chExt cx="319055" cy="307777"/>
          </a:xfrm>
        </p:grpSpPr>
        <p:sp>
          <p:nvSpPr>
            <p:cNvPr id="113" name="Elipse 112"/>
            <p:cNvSpPr/>
            <p:nvPr/>
          </p:nvSpPr>
          <p:spPr bwMode="auto">
            <a:xfrm>
              <a:off x="2339528" y="346250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2280823" y="3406751"/>
              <a:ext cx="319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A</a:t>
              </a:r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2459431" y="683873"/>
            <a:ext cx="300558" cy="307777"/>
            <a:chOff x="3297526" y="3300725"/>
            <a:chExt cx="300558" cy="307777"/>
          </a:xfrm>
        </p:grpSpPr>
        <p:sp>
          <p:nvSpPr>
            <p:cNvPr id="116" name="Elipse 115"/>
            <p:cNvSpPr/>
            <p:nvPr/>
          </p:nvSpPr>
          <p:spPr bwMode="auto">
            <a:xfrm>
              <a:off x="3343817" y="3346593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3297526" y="3300725"/>
              <a:ext cx="300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B</a:t>
              </a:r>
            </a:p>
          </p:txBody>
        </p:sp>
      </p:grpSp>
      <p:grpSp>
        <p:nvGrpSpPr>
          <p:cNvPr id="118" name="Agrupar 117"/>
          <p:cNvGrpSpPr/>
          <p:nvPr/>
        </p:nvGrpSpPr>
        <p:grpSpPr>
          <a:xfrm>
            <a:off x="1549466" y="1254554"/>
            <a:ext cx="297753" cy="307777"/>
            <a:chOff x="2689527" y="3859039"/>
            <a:chExt cx="297753" cy="307777"/>
          </a:xfrm>
        </p:grpSpPr>
        <p:sp>
          <p:nvSpPr>
            <p:cNvPr id="119" name="Elipse 118"/>
            <p:cNvSpPr/>
            <p:nvPr/>
          </p:nvSpPr>
          <p:spPr bwMode="auto">
            <a:xfrm>
              <a:off x="2735212" y="390132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0" name="Rectángulo 119"/>
            <p:cNvSpPr/>
            <p:nvPr/>
          </p:nvSpPr>
          <p:spPr>
            <a:xfrm>
              <a:off x="2689527" y="3859039"/>
              <a:ext cx="297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C</a:t>
              </a:r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2458390" y="1271607"/>
            <a:ext cx="303539" cy="307777"/>
            <a:chOff x="3532041" y="4050063"/>
            <a:chExt cx="303539" cy="307777"/>
          </a:xfrm>
        </p:grpSpPr>
        <p:sp>
          <p:nvSpPr>
            <p:cNvPr id="122" name="Elipse 121"/>
            <p:cNvSpPr/>
            <p:nvPr/>
          </p:nvSpPr>
          <p:spPr bwMode="auto">
            <a:xfrm>
              <a:off x="3572225" y="4088042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3" name="Rectángulo 122"/>
            <p:cNvSpPr/>
            <p:nvPr/>
          </p:nvSpPr>
          <p:spPr>
            <a:xfrm>
              <a:off x="3532041" y="4050063"/>
              <a:ext cx="303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D</a:t>
              </a:r>
            </a:p>
          </p:txBody>
        </p:sp>
      </p:grpSp>
      <p:grpSp>
        <p:nvGrpSpPr>
          <p:cNvPr id="124" name="Agrupar 123"/>
          <p:cNvGrpSpPr/>
          <p:nvPr/>
        </p:nvGrpSpPr>
        <p:grpSpPr>
          <a:xfrm>
            <a:off x="1994378" y="1881082"/>
            <a:ext cx="300082" cy="307777"/>
            <a:chOff x="3343817" y="4660381"/>
            <a:chExt cx="300082" cy="307777"/>
          </a:xfrm>
        </p:grpSpPr>
        <p:sp>
          <p:nvSpPr>
            <p:cNvPr id="125" name="Elipse 124"/>
            <p:cNvSpPr/>
            <p:nvPr/>
          </p:nvSpPr>
          <p:spPr bwMode="auto">
            <a:xfrm>
              <a:off x="3391629" y="4706729"/>
              <a:ext cx="209176" cy="2318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6" name="Rectángulo 125"/>
            <p:cNvSpPr/>
            <p:nvPr/>
          </p:nvSpPr>
          <p:spPr>
            <a:xfrm>
              <a:off x="3343817" y="4660381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>
                  <a:latin typeface="Roboto Slab" pitchFamily="2" charset="0"/>
                  <a:ea typeface="Roboto Slab" pitchFamily="2" charset="0"/>
                </a:rPr>
                <a:t>E</a:t>
              </a:r>
            </a:p>
          </p:txBody>
        </p:sp>
      </p:grpSp>
      <p:cxnSp>
        <p:nvCxnSpPr>
          <p:cNvPr id="127" name="Conector recto de flecha 126"/>
          <p:cNvCxnSpPr>
            <a:stCxn id="113" idx="6"/>
            <a:endCxn id="116" idx="2"/>
          </p:cNvCxnSpPr>
          <p:nvPr/>
        </p:nvCxnSpPr>
        <p:spPr bwMode="auto">
          <a:xfrm flipV="1">
            <a:off x="1803933" y="845651"/>
            <a:ext cx="701789" cy="5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8" name="Conector recto de flecha 127"/>
          <p:cNvCxnSpPr/>
          <p:nvPr/>
        </p:nvCxnSpPr>
        <p:spPr bwMode="auto">
          <a:xfrm flipH="1">
            <a:off x="1698343" y="983033"/>
            <a:ext cx="1002" cy="287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Conector recto de flecha 128"/>
          <p:cNvCxnSpPr>
            <a:stCxn id="116" idx="4"/>
            <a:endCxn id="122" idx="0"/>
          </p:cNvCxnSpPr>
          <p:nvPr/>
        </p:nvCxnSpPr>
        <p:spPr bwMode="auto">
          <a:xfrm flipH="1">
            <a:off x="2603162" y="961560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0" name="Conector recto de flecha 129"/>
          <p:cNvCxnSpPr>
            <a:stCxn id="122" idx="2"/>
            <a:endCxn id="119" idx="6"/>
          </p:cNvCxnSpPr>
          <p:nvPr/>
        </p:nvCxnSpPr>
        <p:spPr bwMode="auto">
          <a:xfrm flipH="1" flipV="1">
            <a:off x="1804327" y="1412747"/>
            <a:ext cx="694247" cy="12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1" name="Conector recto de flecha 130"/>
          <p:cNvCxnSpPr>
            <a:stCxn id="122" idx="4"/>
            <a:endCxn id="125" idx="6"/>
          </p:cNvCxnSpPr>
          <p:nvPr/>
        </p:nvCxnSpPr>
        <p:spPr bwMode="auto">
          <a:xfrm flipH="1">
            <a:off x="2251366" y="1541405"/>
            <a:ext cx="351796" cy="50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Conector recto de flecha 131"/>
          <p:cNvCxnSpPr>
            <a:stCxn id="125" idx="2"/>
            <a:endCxn id="119" idx="4"/>
          </p:cNvCxnSpPr>
          <p:nvPr/>
        </p:nvCxnSpPr>
        <p:spPr bwMode="auto">
          <a:xfrm flipH="1" flipV="1">
            <a:off x="1699739" y="1528656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" name="Rectángulo 132"/>
          <p:cNvSpPr/>
          <p:nvPr/>
        </p:nvSpPr>
        <p:spPr>
          <a:xfrm>
            <a:off x="1866763" y="608699"/>
            <a:ext cx="4414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500</a:t>
            </a:r>
          </a:p>
        </p:txBody>
      </p:sp>
      <p:sp>
        <p:nvSpPr>
          <p:cNvPr id="134" name="Rectángulo 133"/>
          <p:cNvSpPr/>
          <p:nvPr/>
        </p:nvSpPr>
        <p:spPr>
          <a:xfrm>
            <a:off x="1304393" y="1016888"/>
            <a:ext cx="44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200</a:t>
            </a:r>
          </a:p>
        </p:txBody>
      </p:sp>
      <p:sp>
        <p:nvSpPr>
          <p:cNvPr id="135" name="Rectángulo 134"/>
          <p:cNvSpPr/>
          <p:nvPr/>
        </p:nvSpPr>
        <p:spPr>
          <a:xfrm>
            <a:off x="2563463" y="967255"/>
            <a:ext cx="417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150</a:t>
            </a:r>
          </a:p>
        </p:txBody>
      </p:sp>
      <p:sp>
        <p:nvSpPr>
          <p:cNvPr id="136" name="Rectángulo 135"/>
          <p:cNvSpPr/>
          <p:nvPr/>
        </p:nvSpPr>
        <p:spPr>
          <a:xfrm>
            <a:off x="2368928" y="1705176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650</a:t>
            </a:r>
          </a:p>
        </p:txBody>
      </p:sp>
      <p:sp>
        <p:nvSpPr>
          <p:cNvPr id="137" name="Rectángulo 136"/>
          <p:cNvSpPr/>
          <p:nvPr/>
        </p:nvSpPr>
        <p:spPr>
          <a:xfrm>
            <a:off x="1536052" y="1712533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600</a:t>
            </a:r>
          </a:p>
        </p:txBody>
      </p:sp>
      <p:sp>
        <p:nvSpPr>
          <p:cNvPr id="143" name="Elipse 142"/>
          <p:cNvSpPr/>
          <p:nvPr/>
        </p:nvSpPr>
        <p:spPr bwMode="auto">
          <a:xfrm>
            <a:off x="6093012" y="506328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44" name="Conector recto de flecha 143"/>
          <p:cNvCxnSpPr>
            <a:stCxn id="143" idx="6"/>
            <a:endCxn id="151" idx="2"/>
          </p:cNvCxnSpPr>
          <p:nvPr/>
        </p:nvCxnSpPr>
        <p:spPr bwMode="auto">
          <a:xfrm>
            <a:off x="6614966" y="750504"/>
            <a:ext cx="567738" cy="106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5" name="Conector recto de flecha 144"/>
          <p:cNvCxnSpPr>
            <a:stCxn id="151" idx="4"/>
            <a:endCxn id="153" idx="0"/>
          </p:cNvCxnSpPr>
          <p:nvPr/>
        </p:nvCxnSpPr>
        <p:spPr bwMode="auto">
          <a:xfrm>
            <a:off x="7443681" y="1005289"/>
            <a:ext cx="4402" cy="179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Conector recto de flecha 145"/>
          <p:cNvCxnSpPr>
            <a:stCxn id="153" idx="2"/>
          </p:cNvCxnSpPr>
          <p:nvPr/>
        </p:nvCxnSpPr>
        <p:spPr bwMode="auto">
          <a:xfrm flipH="1" flipV="1">
            <a:off x="6446767" y="1427374"/>
            <a:ext cx="740339" cy="13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7" name="Conector recto de flecha 146"/>
          <p:cNvCxnSpPr/>
          <p:nvPr/>
        </p:nvCxnSpPr>
        <p:spPr bwMode="auto">
          <a:xfrm flipH="1">
            <a:off x="6871954" y="1556031"/>
            <a:ext cx="351796" cy="5019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8" name="Conector recto de flecha 147"/>
          <p:cNvCxnSpPr/>
          <p:nvPr/>
        </p:nvCxnSpPr>
        <p:spPr bwMode="auto">
          <a:xfrm flipH="1" flipV="1">
            <a:off x="6320327" y="1543282"/>
            <a:ext cx="342451" cy="51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" name="Conector recto de flecha 148"/>
          <p:cNvCxnSpPr/>
          <p:nvPr/>
        </p:nvCxnSpPr>
        <p:spPr bwMode="auto">
          <a:xfrm flipH="1">
            <a:off x="6313179" y="983675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0" name="Imagen 149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27315" r="37568" b="59927"/>
          <a:stretch/>
        </p:blipFill>
        <p:spPr>
          <a:xfrm rot="16200000">
            <a:off x="6037950" y="471005"/>
            <a:ext cx="564754" cy="505787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 bwMode="auto">
          <a:xfrm>
            <a:off x="7182704" y="516937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52" name="Imagen 151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74287" r="37153" b="15023"/>
          <a:stretch/>
        </p:blipFill>
        <p:spPr>
          <a:xfrm rot="16200000">
            <a:off x="7195369" y="501946"/>
            <a:ext cx="499949" cy="464915"/>
          </a:xfrm>
          <a:prstGeom prst="rect">
            <a:avLst/>
          </a:prstGeom>
        </p:spPr>
      </p:pic>
      <p:sp>
        <p:nvSpPr>
          <p:cNvPr id="153" name="Elipse 152"/>
          <p:cNvSpPr/>
          <p:nvPr/>
        </p:nvSpPr>
        <p:spPr bwMode="auto">
          <a:xfrm>
            <a:off x="7187106" y="118450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4" name="Elipse 153"/>
          <p:cNvSpPr/>
          <p:nvPr/>
        </p:nvSpPr>
        <p:spPr bwMode="auto">
          <a:xfrm>
            <a:off x="6059350" y="1183925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5" name="Elipse 154"/>
          <p:cNvSpPr/>
          <p:nvPr/>
        </p:nvSpPr>
        <p:spPr bwMode="auto">
          <a:xfrm>
            <a:off x="6554058" y="1877074"/>
            <a:ext cx="521954" cy="488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56" name="Imagen 155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796" t="15973" r="38635" b="74875"/>
          <a:stretch/>
        </p:blipFill>
        <p:spPr>
          <a:xfrm rot="16200000">
            <a:off x="6538451" y="1904476"/>
            <a:ext cx="551953" cy="431453"/>
          </a:xfrm>
          <a:prstGeom prst="rect">
            <a:avLst/>
          </a:prstGeom>
        </p:spPr>
      </p:pic>
      <p:pic>
        <p:nvPicPr>
          <p:cNvPr id="157" name="Imagen 156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90" t="4484" r="40655" b="86007"/>
          <a:stretch/>
        </p:blipFill>
        <p:spPr>
          <a:xfrm rot="16200000">
            <a:off x="6063002" y="1192414"/>
            <a:ext cx="481775" cy="489079"/>
          </a:xfrm>
          <a:prstGeom prst="rect">
            <a:avLst/>
          </a:prstGeom>
        </p:spPr>
      </p:pic>
      <p:pic>
        <p:nvPicPr>
          <p:cNvPr id="158" name="Imagen 157" descr="birthday_guest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273" t="42086" r="33928" b="43169"/>
          <a:stretch/>
        </p:blipFill>
        <p:spPr>
          <a:xfrm rot="16200000">
            <a:off x="7173728" y="1190126"/>
            <a:ext cx="566985" cy="497113"/>
          </a:xfrm>
          <a:prstGeom prst="rect">
            <a:avLst/>
          </a:prstGeom>
        </p:spPr>
      </p:pic>
      <p:sp>
        <p:nvSpPr>
          <p:cNvPr id="159" name="Rectángulo 158"/>
          <p:cNvSpPr/>
          <p:nvPr/>
        </p:nvSpPr>
        <p:spPr>
          <a:xfrm>
            <a:off x="6743264" y="447364"/>
            <a:ext cx="267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60" name="Rectángulo 159"/>
          <p:cNvSpPr/>
          <p:nvPr/>
        </p:nvSpPr>
        <p:spPr>
          <a:xfrm>
            <a:off x="6279426" y="932196"/>
            <a:ext cx="269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161" name="Rectángulo 160"/>
          <p:cNvSpPr/>
          <p:nvPr/>
        </p:nvSpPr>
        <p:spPr>
          <a:xfrm>
            <a:off x="7429016" y="926359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162" name="Rectángulo 161"/>
          <p:cNvSpPr/>
          <p:nvPr/>
        </p:nvSpPr>
        <p:spPr>
          <a:xfrm>
            <a:off x="7150808" y="1676031"/>
            <a:ext cx="267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63" name="Rectángulo 162"/>
          <p:cNvSpPr/>
          <p:nvPr/>
        </p:nvSpPr>
        <p:spPr>
          <a:xfrm>
            <a:off x="6445397" y="1594994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164" name="Conector recto de flecha 163"/>
          <p:cNvCxnSpPr/>
          <p:nvPr/>
        </p:nvCxnSpPr>
        <p:spPr bwMode="auto">
          <a:xfrm flipH="1">
            <a:off x="1727570" y="3542914"/>
            <a:ext cx="7148" cy="348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5" name="Rectángulo 164"/>
          <p:cNvSpPr/>
          <p:nvPr/>
        </p:nvSpPr>
        <p:spPr>
          <a:xfrm>
            <a:off x="779403" y="152388"/>
            <a:ext cx="2676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Weighted directed graphs </a:t>
            </a:r>
          </a:p>
        </p:txBody>
      </p:sp>
      <p:sp>
        <p:nvSpPr>
          <p:cNvPr id="166" name="Rectángulo 165"/>
          <p:cNvSpPr/>
          <p:nvPr/>
        </p:nvSpPr>
        <p:spPr>
          <a:xfrm rot="16200000">
            <a:off x="4037270" y="586337"/>
            <a:ext cx="1001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latin typeface="Roboto Slab" pitchFamily="2" charset="0"/>
                <a:ea typeface="Roboto Slab" pitchFamily="2" charset="0"/>
              </a:rPr>
              <a:t>Weighted</a:t>
            </a:r>
          </a:p>
        </p:txBody>
      </p:sp>
      <p:sp>
        <p:nvSpPr>
          <p:cNvPr id="167" name="Rectángulo 166"/>
          <p:cNvSpPr/>
          <p:nvPr/>
        </p:nvSpPr>
        <p:spPr>
          <a:xfrm>
            <a:off x="921054" y="2824844"/>
            <a:ext cx="2932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>
                <a:latin typeface="Roboto Slab" pitchFamily="2" charset="0"/>
                <a:ea typeface="Roboto Slab" pitchFamily="2" charset="0"/>
              </a:rPr>
              <a:t>Unweighted directed graphs </a:t>
            </a:r>
          </a:p>
        </p:txBody>
      </p:sp>
      <p:sp>
        <p:nvSpPr>
          <p:cNvPr id="168" name="Rectángulo 167"/>
          <p:cNvSpPr/>
          <p:nvPr/>
        </p:nvSpPr>
        <p:spPr>
          <a:xfrm>
            <a:off x="5406396" y="2824844"/>
            <a:ext cx="3198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>
                <a:latin typeface="Roboto Slab" pitchFamily="2" charset="0"/>
                <a:ea typeface="Roboto Slab" pitchFamily="2" charset="0"/>
              </a:rPr>
              <a:t>Unweighted undirected graphs </a:t>
            </a:r>
          </a:p>
        </p:txBody>
      </p:sp>
      <p:sp>
        <p:nvSpPr>
          <p:cNvPr id="169" name="Rectángulo 168"/>
          <p:cNvSpPr/>
          <p:nvPr/>
        </p:nvSpPr>
        <p:spPr>
          <a:xfrm>
            <a:off x="5478941" y="152388"/>
            <a:ext cx="2993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Weighted undirected graphs </a:t>
            </a:r>
          </a:p>
        </p:txBody>
      </p:sp>
    </p:spTree>
    <p:extLst>
      <p:ext uri="{BB962C8B-B14F-4D97-AF65-F5344CB8AC3E}">
        <p14:creationId xmlns:p14="http://schemas.microsoft.com/office/powerpoint/2010/main" val="101633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0"/>
            <a:ext cx="6721002" cy="4343727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 bwMode="auto">
          <a:xfrm>
            <a:off x="3249705" y="1560228"/>
            <a:ext cx="493059" cy="62753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Elipse 18"/>
          <p:cNvSpPr/>
          <p:nvPr/>
        </p:nvSpPr>
        <p:spPr bwMode="auto">
          <a:xfrm>
            <a:off x="4023945" y="1595897"/>
            <a:ext cx="493059" cy="62753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0" name="Elipse 19"/>
          <p:cNvSpPr/>
          <p:nvPr/>
        </p:nvSpPr>
        <p:spPr bwMode="auto">
          <a:xfrm>
            <a:off x="2754406" y="2438781"/>
            <a:ext cx="493059" cy="62753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1" name="Elipse 20"/>
          <p:cNvSpPr/>
          <p:nvPr/>
        </p:nvSpPr>
        <p:spPr bwMode="auto">
          <a:xfrm>
            <a:off x="3402105" y="2438781"/>
            <a:ext cx="493059" cy="62753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4" name="Elipse 23"/>
          <p:cNvSpPr/>
          <p:nvPr/>
        </p:nvSpPr>
        <p:spPr bwMode="auto">
          <a:xfrm>
            <a:off x="5197113" y="3149600"/>
            <a:ext cx="493059" cy="62753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Elipse 24"/>
          <p:cNvSpPr/>
          <p:nvPr/>
        </p:nvSpPr>
        <p:spPr bwMode="auto">
          <a:xfrm>
            <a:off x="5071035" y="1586743"/>
            <a:ext cx="493059" cy="62753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Elipse 25"/>
          <p:cNvSpPr/>
          <p:nvPr/>
        </p:nvSpPr>
        <p:spPr bwMode="auto">
          <a:xfrm>
            <a:off x="4976905" y="2187758"/>
            <a:ext cx="493059" cy="62753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Rectángulo 2"/>
          <p:cNvSpPr/>
          <p:nvPr/>
        </p:nvSpPr>
        <p:spPr>
          <a:xfrm>
            <a:off x="876300" y="4465818"/>
            <a:ext cx="73510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i="1" dirty="0">
                <a:latin typeface="Roboto Slab" pitchFamily="2" charset="0"/>
                <a:ea typeface="Roboto Slab" pitchFamily="2" charset="0"/>
              </a:rPr>
              <a:t>Konigsberg Bridge with blue representing the river and brown representing the bridge</a:t>
            </a:r>
            <a:r>
              <a:rPr lang="en-GB" sz="1100" dirty="0">
                <a:latin typeface="Roboto Slab" pitchFamily="2" charset="0"/>
                <a:ea typeface="Roboto Slab" pitchFamily="2" charset="0"/>
              </a:rPr>
              <a:t> by </a:t>
            </a:r>
            <a:r>
              <a:rPr lang="en-GB" sz="1100" dirty="0" err="1">
                <a:latin typeface="Roboto Slab" pitchFamily="2" charset="0"/>
                <a:ea typeface="Roboto Slab" pitchFamily="2" charset="0"/>
              </a:rPr>
              <a:t>Merian</a:t>
            </a:r>
            <a:r>
              <a:rPr lang="en-GB" sz="11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GB" sz="1100" dirty="0" err="1">
                <a:latin typeface="Roboto Slab" pitchFamily="2" charset="0"/>
                <a:ea typeface="Roboto Slab" pitchFamily="2" charset="0"/>
              </a:rPr>
              <a:t>Erben</a:t>
            </a:r>
            <a:r>
              <a:rPr lang="en-GB" sz="11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GB" sz="1100" dirty="0">
                <a:latin typeface="Roboto Slab" pitchFamily="2" charset="0"/>
                <a:ea typeface="Roboto Slab" pitchFamily="2" charset="0"/>
                <a:hlinkClick r:id="rId4"/>
              </a:rPr>
              <a:t>https://commons.wikimedia.org/wiki/File:Konigsberg_Bridge.png</a:t>
            </a:r>
            <a:endParaRPr lang="es-ES" sz="11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729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/>
          <p:cNvSpPr/>
          <p:nvPr/>
        </p:nvSpPr>
        <p:spPr>
          <a:xfrm>
            <a:off x="1636476" y="1889373"/>
            <a:ext cx="125422" cy="141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2160762" y="1889373"/>
            <a:ext cx="125422" cy="141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3278254" y="1881533"/>
            <a:ext cx="125422" cy="141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9" name="Elipse 28"/>
          <p:cNvSpPr/>
          <p:nvPr/>
        </p:nvSpPr>
        <p:spPr>
          <a:xfrm>
            <a:off x="2660618" y="1881533"/>
            <a:ext cx="125422" cy="141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30" name="Conector recto 29"/>
          <p:cNvCxnSpPr>
            <a:stCxn id="26" idx="6"/>
            <a:endCxn id="27" idx="2"/>
          </p:cNvCxnSpPr>
          <p:nvPr/>
        </p:nvCxnSpPr>
        <p:spPr>
          <a:xfrm>
            <a:off x="1761898" y="1959933"/>
            <a:ext cx="398864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27" idx="6"/>
            <a:endCxn id="29" idx="2"/>
          </p:cNvCxnSpPr>
          <p:nvPr/>
        </p:nvCxnSpPr>
        <p:spPr>
          <a:xfrm flipV="1">
            <a:off x="2286184" y="1952093"/>
            <a:ext cx="374434" cy="784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29" idx="6"/>
            <a:endCxn id="28" idx="2"/>
          </p:cNvCxnSpPr>
          <p:nvPr/>
        </p:nvCxnSpPr>
        <p:spPr>
          <a:xfrm>
            <a:off x="2786040" y="1952093"/>
            <a:ext cx="492214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/>
          <p:cNvGrpSpPr/>
          <p:nvPr/>
        </p:nvGrpSpPr>
        <p:grpSpPr>
          <a:xfrm>
            <a:off x="3870455" y="1377501"/>
            <a:ext cx="1145849" cy="974685"/>
            <a:chOff x="3144941" y="1160313"/>
            <a:chExt cx="1145849" cy="974685"/>
          </a:xfrm>
        </p:grpSpPr>
        <p:sp>
          <p:nvSpPr>
            <p:cNvPr id="35" name="Elipse 34"/>
            <p:cNvSpPr/>
            <p:nvPr/>
          </p:nvSpPr>
          <p:spPr>
            <a:xfrm>
              <a:off x="3207652" y="1246687"/>
              <a:ext cx="1050971" cy="888311"/>
            </a:xfrm>
            <a:prstGeom prst="ellipse">
              <a:avLst/>
            </a:prstGeom>
            <a:ln w="952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654588" y="1160313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4075679" y="1312713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38" name="Elipse 37"/>
            <p:cNvSpPr/>
            <p:nvPr/>
          </p:nvSpPr>
          <p:spPr>
            <a:xfrm>
              <a:off x="4165368" y="1706114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39" name="Elipse 38"/>
            <p:cNvSpPr/>
            <p:nvPr/>
          </p:nvSpPr>
          <p:spPr>
            <a:xfrm>
              <a:off x="3297531" y="1333929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40" name="Elipse 39"/>
            <p:cNvSpPr/>
            <p:nvPr/>
          </p:nvSpPr>
          <p:spPr>
            <a:xfrm>
              <a:off x="3144941" y="1668695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41" name="Elipse 40"/>
            <p:cNvSpPr/>
            <p:nvPr/>
          </p:nvSpPr>
          <p:spPr>
            <a:xfrm>
              <a:off x="3422953" y="1993879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42" name="Elipse 41"/>
            <p:cNvSpPr/>
            <p:nvPr/>
          </p:nvSpPr>
          <p:spPr>
            <a:xfrm>
              <a:off x="3936332" y="1993879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1993254" y="3131117"/>
            <a:ext cx="1285867" cy="1453749"/>
            <a:chOff x="5629185" y="1168154"/>
            <a:chExt cx="1285867" cy="1453749"/>
          </a:xfrm>
        </p:grpSpPr>
        <p:sp>
          <p:nvSpPr>
            <p:cNvPr id="45" name="Rectángulo 44"/>
            <p:cNvSpPr/>
            <p:nvPr/>
          </p:nvSpPr>
          <p:spPr>
            <a:xfrm>
              <a:off x="5692763" y="1246687"/>
              <a:ext cx="383166" cy="422008"/>
            </a:xfrm>
            <a:prstGeom prst="rect">
              <a:avLst/>
            </a:prstGeom>
            <a:ln w="952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6075929" y="1246687"/>
              <a:ext cx="383166" cy="422008"/>
            </a:xfrm>
            <a:prstGeom prst="rect">
              <a:avLst/>
            </a:prstGeom>
            <a:ln w="952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6469175" y="1243658"/>
              <a:ext cx="383166" cy="422008"/>
            </a:xfrm>
            <a:prstGeom prst="rect">
              <a:avLst/>
            </a:prstGeom>
            <a:ln w="952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5692763" y="1671724"/>
              <a:ext cx="383166" cy="422008"/>
            </a:xfrm>
            <a:prstGeom prst="rect">
              <a:avLst/>
            </a:prstGeom>
            <a:ln w="952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6075929" y="1671724"/>
              <a:ext cx="383166" cy="422008"/>
            </a:xfrm>
            <a:prstGeom prst="rect">
              <a:avLst/>
            </a:prstGeom>
            <a:ln w="952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6469175" y="1668695"/>
              <a:ext cx="383166" cy="422008"/>
            </a:xfrm>
            <a:prstGeom prst="rect">
              <a:avLst/>
            </a:prstGeom>
            <a:ln w="952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5692763" y="2107709"/>
              <a:ext cx="383166" cy="422008"/>
            </a:xfrm>
            <a:prstGeom prst="rect">
              <a:avLst/>
            </a:prstGeom>
            <a:ln w="952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6075929" y="2107709"/>
              <a:ext cx="383166" cy="422008"/>
            </a:xfrm>
            <a:prstGeom prst="rect">
              <a:avLst/>
            </a:prstGeom>
            <a:ln w="952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6469175" y="2104680"/>
              <a:ext cx="383166" cy="422008"/>
            </a:xfrm>
            <a:prstGeom prst="rect">
              <a:avLst/>
            </a:prstGeom>
            <a:ln w="952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5630052" y="1192810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55" name="Elipse 54"/>
            <p:cNvSpPr/>
            <p:nvPr/>
          </p:nvSpPr>
          <p:spPr>
            <a:xfrm>
              <a:off x="6013218" y="1168154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56" name="Elipse 55"/>
            <p:cNvSpPr/>
            <p:nvPr/>
          </p:nvSpPr>
          <p:spPr>
            <a:xfrm>
              <a:off x="6396384" y="1180941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57" name="Elipse 56"/>
            <p:cNvSpPr/>
            <p:nvPr/>
          </p:nvSpPr>
          <p:spPr>
            <a:xfrm>
              <a:off x="6789630" y="1168154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58" name="Elipse 57"/>
            <p:cNvSpPr/>
            <p:nvPr/>
          </p:nvSpPr>
          <p:spPr>
            <a:xfrm>
              <a:off x="5630052" y="1606975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59" name="Elipse 58"/>
            <p:cNvSpPr/>
            <p:nvPr/>
          </p:nvSpPr>
          <p:spPr>
            <a:xfrm>
              <a:off x="6013218" y="1582319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0" name="Elipse 59"/>
            <p:cNvSpPr/>
            <p:nvPr/>
          </p:nvSpPr>
          <p:spPr>
            <a:xfrm>
              <a:off x="6396384" y="1595106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1" name="Elipse 60"/>
            <p:cNvSpPr/>
            <p:nvPr/>
          </p:nvSpPr>
          <p:spPr>
            <a:xfrm>
              <a:off x="6789630" y="1582319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2" name="Elipse 61"/>
            <p:cNvSpPr/>
            <p:nvPr/>
          </p:nvSpPr>
          <p:spPr>
            <a:xfrm>
              <a:off x="5630052" y="2034120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3" name="Elipse 62"/>
            <p:cNvSpPr/>
            <p:nvPr/>
          </p:nvSpPr>
          <p:spPr>
            <a:xfrm>
              <a:off x="6013218" y="2009464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4" name="Elipse 63"/>
            <p:cNvSpPr/>
            <p:nvPr/>
          </p:nvSpPr>
          <p:spPr>
            <a:xfrm>
              <a:off x="6396384" y="2022251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5" name="Elipse 64"/>
            <p:cNvSpPr/>
            <p:nvPr/>
          </p:nvSpPr>
          <p:spPr>
            <a:xfrm>
              <a:off x="6789630" y="2009464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6" name="Elipse 65"/>
            <p:cNvSpPr/>
            <p:nvPr/>
          </p:nvSpPr>
          <p:spPr>
            <a:xfrm>
              <a:off x="5629185" y="2480784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7" name="Elipse 66"/>
            <p:cNvSpPr/>
            <p:nvPr/>
          </p:nvSpPr>
          <p:spPr>
            <a:xfrm>
              <a:off x="6012351" y="2456128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8" name="Elipse 67"/>
            <p:cNvSpPr/>
            <p:nvPr/>
          </p:nvSpPr>
          <p:spPr>
            <a:xfrm>
              <a:off x="6395517" y="2468915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9" name="Elipse 68"/>
            <p:cNvSpPr/>
            <p:nvPr/>
          </p:nvSpPr>
          <p:spPr>
            <a:xfrm>
              <a:off x="6788763" y="2456128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</p:grpSp>
      <p:grpSp>
        <p:nvGrpSpPr>
          <p:cNvPr id="71" name="Agrupar 70"/>
          <p:cNvGrpSpPr/>
          <p:nvPr/>
        </p:nvGrpSpPr>
        <p:grpSpPr>
          <a:xfrm>
            <a:off x="5711051" y="1335684"/>
            <a:ext cx="1880776" cy="1540423"/>
            <a:chOff x="355617" y="2922490"/>
            <a:chExt cx="1880776" cy="1540423"/>
          </a:xfrm>
        </p:grpSpPr>
        <p:sp>
          <p:nvSpPr>
            <p:cNvPr id="72" name="Elipse 71"/>
            <p:cNvSpPr/>
            <p:nvPr/>
          </p:nvSpPr>
          <p:spPr>
            <a:xfrm>
              <a:off x="1167100" y="2922490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73" name="Elipse 72"/>
            <p:cNvSpPr/>
            <p:nvPr/>
          </p:nvSpPr>
          <p:spPr>
            <a:xfrm>
              <a:off x="1596813" y="3427714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74" name="Elipse 73"/>
            <p:cNvSpPr/>
            <p:nvPr/>
          </p:nvSpPr>
          <p:spPr>
            <a:xfrm>
              <a:off x="759450" y="3438995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cxnSp>
          <p:nvCxnSpPr>
            <p:cNvPr id="75" name="Conector recto 74"/>
            <p:cNvCxnSpPr>
              <a:stCxn id="72" idx="3"/>
              <a:endCxn id="74" idx="0"/>
            </p:cNvCxnSpPr>
            <p:nvPr/>
          </p:nvCxnSpPr>
          <p:spPr>
            <a:xfrm flipH="1">
              <a:off x="822161" y="3042943"/>
              <a:ext cx="363307" cy="396052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>
              <a:stCxn id="73" idx="1"/>
              <a:endCxn id="72" idx="5"/>
            </p:cNvCxnSpPr>
            <p:nvPr/>
          </p:nvCxnSpPr>
          <p:spPr>
            <a:xfrm flipH="1" flipV="1">
              <a:off x="1274154" y="3042943"/>
              <a:ext cx="341027" cy="405437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ipse 76"/>
            <p:cNvSpPr/>
            <p:nvPr/>
          </p:nvSpPr>
          <p:spPr>
            <a:xfrm>
              <a:off x="1239319" y="3915306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78" name="Elipse 77"/>
            <p:cNvSpPr/>
            <p:nvPr/>
          </p:nvSpPr>
          <p:spPr>
            <a:xfrm>
              <a:off x="355617" y="3944192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79" name="Elipse 78"/>
            <p:cNvSpPr/>
            <p:nvPr/>
          </p:nvSpPr>
          <p:spPr>
            <a:xfrm>
              <a:off x="1727782" y="3884914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80" name="Elipse 79"/>
            <p:cNvSpPr/>
            <p:nvPr/>
          </p:nvSpPr>
          <p:spPr>
            <a:xfrm>
              <a:off x="2110971" y="3893161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cxnSp>
          <p:nvCxnSpPr>
            <p:cNvPr id="81" name="Conector recto 80"/>
            <p:cNvCxnSpPr>
              <a:stCxn id="78" idx="7"/>
              <a:endCxn id="74" idx="4"/>
            </p:cNvCxnSpPr>
            <p:nvPr/>
          </p:nvCxnSpPr>
          <p:spPr>
            <a:xfrm flipV="1">
              <a:off x="462671" y="3580114"/>
              <a:ext cx="359490" cy="38474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>
              <a:stCxn id="77" idx="7"/>
              <a:endCxn id="73" idx="4"/>
            </p:cNvCxnSpPr>
            <p:nvPr/>
          </p:nvCxnSpPr>
          <p:spPr>
            <a:xfrm flipV="1">
              <a:off x="1346373" y="3568833"/>
              <a:ext cx="313151" cy="3671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>
              <a:stCxn id="79" idx="1"/>
              <a:endCxn id="73" idx="4"/>
            </p:cNvCxnSpPr>
            <p:nvPr/>
          </p:nvCxnSpPr>
          <p:spPr>
            <a:xfrm flipH="1" flipV="1">
              <a:off x="1659524" y="3568833"/>
              <a:ext cx="86626" cy="336747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>
              <a:stCxn id="80" idx="1"/>
              <a:endCxn id="73" idx="4"/>
            </p:cNvCxnSpPr>
            <p:nvPr/>
          </p:nvCxnSpPr>
          <p:spPr>
            <a:xfrm flipH="1" flipV="1">
              <a:off x="1659524" y="3568833"/>
              <a:ext cx="469815" cy="34499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ipse 84"/>
            <p:cNvSpPr/>
            <p:nvPr/>
          </p:nvSpPr>
          <p:spPr>
            <a:xfrm>
              <a:off x="1615181" y="4321794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cxnSp>
          <p:nvCxnSpPr>
            <p:cNvPr id="86" name="Conector recto 85"/>
            <p:cNvCxnSpPr>
              <a:stCxn id="85" idx="0"/>
              <a:endCxn id="79" idx="4"/>
            </p:cNvCxnSpPr>
            <p:nvPr/>
          </p:nvCxnSpPr>
          <p:spPr>
            <a:xfrm flipV="1">
              <a:off x="1677892" y="4026033"/>
              <a:ext cx="112601" cy="295761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Agrupar 87"/>
          <p:cNvGrpSpPr/>
          <p:nvPr/>
        </p:nvGrpSpPr>
        <p:grpSpPr>
          <a:xfrm>
            <a:off x="4159764" y="3124961"/>
            <a:ext cx="2685928" cy="1742410"/>
            <a:chOff x="3514556" y="3633521"/>
            <a:chExt cx="2685928" cy="1742410"/>
          </a:xfrm>
        </p:grpSpPr>
        <p:sp>
          <p:nvSpPr>
            <p:cNvPr id="89" name="Elipse 88"/>
            <p:cNvSpPr/>
            <p:nvPr/>
          </p:nvSpPr>
          <p:spPr>
            <a:xfrm>
              <a:off x="3873621" y="3704081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90" name="Elipse 89"/>
            <p:cNvSpPr/>
            <p:nvPr/>
          </p:nvSpPr>
          <p:spPr>
            <a:xfrm>
              <a:off x="4510731" y="3856481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91" name="Elipse 90"/>
            <p:cNvSpPr/>
            <p:nvPr/>
          </p:nvSpPr>
          <p:spPr>
            <a:xfrm>
              <a:off x="3514556" y="4057512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92" name="Elipse 91"/>
            <p:cNvSpPr/>
            <p:nvPr/>
          </p:nvSpPr>
          <p:spPr>
            <a:xfrm>
              <a:off x="3935397" y="4665557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93" name="Elipse 92"/>
            <p:cNvSpPr/>
            <p:nvPr/>
          </p:nvSpPr>
          <p:spPr>
            <a:xfrm>
              <a:off x="4483221" y="4313681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94" name="Elipse 93"/>
            <p:cNvSpPr/>
            <p:nvPr/>
          </p:nvSpPr>
          <p:spPr>
            <a:xfrm>
              <a:off x="4545932" y="5234812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95" name="Elipse 94"/>
            <p:cNvSpPr/>
            <p:nvPr/>
          </p:nvSpPr>
          <p:spPr>
            <a:xfrm>
              <a:off x="4940421" y="3633521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96" name="Elipse 95"/>
            <p:cNvSpPr/>
            <p:nvPr/>
          </p:nvSpPr>
          <p:spPr>
            <a:xfrm>
              <a:off x="5248237" y="4384240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97" name="Elipse 96"/>
            <p:cNvSpPr/>
            <p:nvPr/>
          </p:nvSpPr>
          <p:spPr>
            <a:xfrm>
              <a:off x="5092821" y="4923281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98" name="Elipse 97"/>
            <p:cNvSpPr/>
            <p:nvPr/>
          </p:nvSpPr>
          <p:spPr>
            <a:xfrm>
              <a:off x="6075062" y="4527548"/>
              <a:ext cx="125422" cy="141119"/>
            </a:xfrm>
            <a:prstGeom prst="ellipse">
              <a:avLst/>
            </a:prstGeom>
            <a:solidFill>
              <a:srgbClr val="3C8C93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cxnSp>
          <p:nvCxnSpPr>
            <p:cNvPr id="99" name="Conector recto 98"/>
            <p:cNvCxnSpPr>
              <a:stCxn id="89" idx="3"/>
              <a:endCxn id="91" idx="7"/>
            </p:cNvCxnSpPr>
            <p:nvPr/>
          </p:nvCxnSpPr>
          <p:spPr>
            <a:xfrm flipH="1">
              <a:off x="3621610" y="3824534"/>
              <a:ext cx="270379" cy="25364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>
              <a:stCxn id="90" idx="2"/>
              <a:endCxn id="89" idx="6"/>
            </p:cNvCxnSpPr>
            <p:nvPr/>
          </p:nvCxnSpPr>
          <p:spPr>
            <a:xfrm flipH="1" flipV="1">
              <a:off x="3999043" y="3774641"/>
              <a:ext cx="511688" cy="15240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>
              <a:stCxn id="93" idx="0"/>
              <a:endCxn id="90" idx="4"/>
            </p:cNvCxnSpPr>
            <p:nvPr/>
          </p:nvCxnSpPr>
          <p:spPr>
            <a:xfrm flipV="1">
              <a:off x="4545932" y="3997600"/>
              <a:ext cx="27510" cy="316081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>
              <a:stCxn id="90" idx="6"/>
              <a:endCxn id="95" idx="2"/>
            </p:cNvCxnSpPr>
            <p:nvPr/>
          </p:nvCxnSpPr>
          <p:spPr>
            <a:xfrm flipV="1">
              <a:off x="4636153" y="3704081"/>
              <a:ext cx="304268" cy="22296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>
              <a:stCxn id="96" idx="0"/>
              <a:endCxn id="95" idx="4"/>
            </p:cNvCxnSpPr>
            <p:nvPr/>
          </p:nvCxnSpPr>
          <p:spPr>
            <a:xfrm flipH="1" flipV="1">
              <a:off x="5003132" y="3774640"/>
              <a:ext cx="307816" cy="60960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>
              <a:stCxn id="96" idx="2"/>
              <a:endCxn id="93" idx="6"/>
            </p:cNvCxnSpPr>
            <p:nvPr/>
          </p:nvCxnSpPr>
          <p:spPr>
            <a:xfrm flipH="1" flipV="1">
              <a:off x="4608643" y="4384241"/>
              <a:ext cx="639594" cy="705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>
              <a:stCxn id="92" idx="1"/>
              <a:endCxn id="91" idx="5"/>
            </p:cNvCxnSpPr>
            <p:nvPr/>
          </p:nvCxnSpPr>
          <p:spPr>
            <a:xfrm flipH="1" flipV="1">
              <a:off x="3621610" y="4177965"/>
              <a:ext cx="332155" cy="508258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>
              <a:stCxn id="92" idx="6"/>
              <a:endCxn id="93" idx="3"/>
            </p:cNvCxnSpPr>
            <p:nvPr/>
          </p:nvCxnSpPr>
          <p:spPr>
            <a:xfrm flipV="1">
              <a:off x="4060819" y="4434134"/>
              <a:ext cx="440770" cy="30198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>
              <a:stCxn id="97" idx="1"/>
              <a:endCxn id="93" idx="5"/>
            </p:cNvCxnSpPr>
            <p:nvPr/>
          </p:nvCxnSpPr>
          <p:spPr>
            <a:xfrm flipH="1" flipV="1">
              <a:off x="4590275" y="4434134"/>
              <a:ext cx="520914" cy="50981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>
              <a:stCxn id="97" idx="7"/>
              <a:endCxn id="96" idx="4"/>
            </p:cNvCxnSpPr>
            <p:nvPr/>
          </p:nvCxnSpPr>
          <p:spPr>
            <a:xfrm flipV="1">
              <a:off x="5199875" y="4525359"/>
              <a:ext cx="111073" cy="418588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>
              <a:stCxn id="94" idx="1"/>
              <a:endCxn id="92" idx="5"/>
            </p:cNvCxnSpPr>
            <p:nvPr/>
          </p:nvCxnSpPr>
          <p:spPr>
            <a:xfrm flipH="1" flipV="1">
              <a:off x="4042451" y="4786010"/>
              <a:ext cx="521849" cy="469468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>
              <a:stCxn id="97" idx="3"/>
              <a:endCxn id="94" idx="6"/>
            </p:cNvCxnSpPr>
            <p:nvPr/>
          </p:nvCxnSpPr>
          <p:spPr>
            <a:xfrm flipH="1">
              <a:off x="4671354" y="5043734"/>
              <a:ext cx="439835" cy="261638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>
              <a:stCxn id="92" idx="0"/>
              <a:endCxn id="89" idx="4"/>
            </p:cNvCxnSpPr>
            <p:nvPr/>
          </p:nvCxnSpPr>
          <p:spPr>
            <a:xfrm flipH="1" flipV="1">
              <a:off x="3936332" y="3845200"/>
              <a:ext cx="61776" cy="820357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>
              <a:stCxn id="94" idx="0"/>
              <a:endCxn id="93" idx="4"/>
            </p:cNvCxnSpPr>
            <p:nvPr/>
          </p:nvCxnSpPr>
          <p:spPr>
            <a:xfrm flipH="1" flipV="1">
              <a:off x="4545932" y="4454800"/>
              <a:ext cx="62711" cy="780012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>
              <a:stCxn id="96" idx="5"/>
              <a:endCxn id="98" idx="1"/>
            </p:cNvCxnSpPr>
            <p:nvPr/>
          </p:nvCxnSpPr>
          <p:spPr>
            <a:xfrm>
              <a:off x="5355291" y="4504693"/>
              <a:ext cx="738139" cy="43521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>
              <a:stCxn id="97" idx="6"/>
              <a:endCxn id="98" idx="2"/>
            </p:cNvCxnSpPr>
            <p:nvPr/>
          </p:nvCxnSpPr>
          <p:spPr>
            <a:xfrm flipV="1">
              <a:off x="5218243" y="4598108"/>
              <a:ext cx="856819" cy="39573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>
              <a:stCxn id="95" idx="4"/>
              <a:endCxn id="98" idx="1"/>
            </p:cNvCxnSpPr>
            <p:nvPr/>
          </p:nvCxnSpPr>
          <p:spPr>
            <a:xfrm>
              <a:off x="5003132" y="3774640"/>
              <a:ext cx="1090298" cy="77357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tángulo 116"/>
          <p:cNvSpPr/>
          <p:nvPr/>
        </p:nvSpPr>
        <p:spPr>
          <a:xfrm>
            <a:off x="2823164" y="184312"/>
            <a:ext cx="2720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Roboto Slab" pitchFamily="2" charset="0"/>
                <a:ea typeface="Roboto Slab" pitchFamily="2" charset="0"/>
              </a:rPr>
              <a:t>Graph Topologies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118440" y="1014025"/>
            <a:ext cx="6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BUS</a:t>
            </a:r>
            <a:endParaRPr lang="es-ES" dirty="0"/>
          </a:p>
        </p:txBody>
      </p:sp>
      <p:sp>
        <p:nvSpPr>
          <p:cNvPr id="118" name="Rectángulo 117"/>
          <p:cNvSpPr/>
          <p:nvPr/>
        </p:nvSpPr>
        <p:spPr>
          <a:xfrm>
            <a:off x="4023045" y="1008169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RING</a:t>
            </a:r>
            <a:endParaRPr lang="es-ES" dirty="0"/>
          </a:p>
        </p:txBody>
      </p:sp>
      <p:sp>
        <p:nvSpPr>
          <p:cNvPr id="119" name="Rectángulo 118"/>
          <p:cNvSpPr/>
          <p:nvPr/>
        </p:nvSpPr>
        <p:spPr>
          <a:xfrm>
            <a:off x="6222193" y="988250"/>
            <a:ext cx="79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TREE</a:t>
            </a:r>
            <a:endParaRPr lang="es-ES" dirty="0"/>
          </a:p>
        </p:txBody>
      </p:sp>
      <p:sp>
        <p:nvSpPr>
          <p:cNvPr id="120" name="Rectángulo 119"/>
          <p:cNvSpPr/>
          <p:nvPr/>
        </p:nvSpPr>
        <p:spPr>
          <a:xfrm>
            <a:off x="1815667" y="2773121"/>
            <a:ext cx="178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MANHATTAN</a:t>
            </a:r>
            <a:endParaRPr lang="es-ES" dirty="0"/>
          </a:p>
        </p:txBody>
      </p:sp>
      <p:sp>
        <p:nvSpPr>
          <p:cNvPr id="121" name="Rectángulo 120"/>
          <p:cNvSpPr/>
          <p:nvPr/>
        </p:nvSpPr>
        <p:spPr>
          <a:xfrm>
            <a:off x="4760371" y="2784070"/>
            <a:ext cx="8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MESH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7517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n 54" descr="Los_Miserable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958" b="21428"/>
          <a:stretch/>
        </p:blipFill>
        <p:spPr>
          <a:xfrm>
            <a:off x="135779" y="788361"/>
            <a:ext cx="4492546" cy="35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7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0"/>
            <a:ext cx="6721002" cy="434372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23" y="3524932"/>
            <a:ext cx="4424072" cy="1174531"/>
          </a:xfrm>
          <a:solidFill>
            <a:schemeClr val="bg1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Can you walk the city crossing every bridge only once?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6" name="Rectángulo 2"/>
          <p:cNvSpPr/>
          <p:nvPr/>
        </p:nvSpPr>
        <p:spPr>
          <a:xfrm>
            <a:off x="876300" y="4679831"/>
            <a:ext cx="73510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i="1" dirty="0">
                <a:latin typeface="Roboto Slab" pitchFamily="2" charset="0"/>
                <a:ea typeface="Roboto Slab" pitchFamily="2" charset="0"/>
              </a:rPr>
              <a:t>Konigsberg Bridge with blue representing the river and brown representing the bridge</a:t>
            </a:r>
            <a:r>
              <a:rPr lang="en-GB" sz="1100" dirty="0">
                <a:latin typeface="Roboto Slab" pitchFamily="2" charset="0"/>
                <a:ea typeface="Roboto Slab" pitchFamily="2" charset="0"/>
              </a:rPr>
              <a:t> by </a:t>
            </a:r>
            <a:r>
              <a:rPr lang="en-GB" sz="1100" dirty="0" err="1">
                <a:latin typeface="Roboto Slab" pitchFamily="2" charset="0"/>
                <a:ea typeface="Roboto Slab" pitchFamily="2" charset="0"/>
              </a:rPr>
              <a:t>Merian</a:t>
            </a:r>
            <a:r>
              <a:rPr lang="en-GB" sz="11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GB" sz="1100" dirty="0" err="1">
                <a:latin typeface="Roboto Slab" pitchFamily="2" charset="0"/>
                <a:ea typeface="Roboto Slab" pitchFamily="2" charset="0"/>
              </a:rPr>
              <a:t>Erben</a:t>
            </a:r>
            <a:r>
              <a:rPr lang="en-GB" sz="11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GB" sz="1100" dirty="0">
                <a:latin typeface="Roboto Slab" pitchFamily="2" charset="0"/>
                <a:ea typeface="Roboto Slab" pitchFamily="2" charset="0"/>
                <a:hlinkClick r:id="rId4"/>
              </a:rPr>
              <a:t>https://commons.wikimedia.org/wiki/File:Konigsberg_Bridge.png</a:t>
            </a:r>
            <a:endParaRPr lang="es-ES" sz="11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07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213" y="29882"/>
            <a:ext cx="3756152" cy="469873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00213" y="4738295"/>
            <a:ext cx="71418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i="1" dirty="0" err="1">
                <a:latin typeface="Roboto Slab" pitchFamily="2" charset="0"/>
                <a:ea typeface="Roboto Slab" pitchFamily="2" charset="0"/>
              </a:rPr>
              <a:t>Portrait</a:t>
            </a:r>
            <a:r>
              <a:rPr lang="es-ES" sz="1100" i="1" dirty="0">
                <a:latin typeface="Roboto Slab" pitchFamily="2" charset="0"/>
                <a:ea typeface="Roboto Slab" pitchFamily="2" charset="0"/>
              </a:rPr>
              <a:t> of </a:t>
            </a:r>
            <a:r>
              <a:rPr lang="es-ES" sz="1100" i="1" dirty="0" err="1">
                <a:latin typeface="Roboto Slab" pitchFamily="2" charset="0"/>
                <a:ea typeface="Roboto Slab" pitchFamily="2" charset="0"/>
              </a:rPr>
              <a:t>Leonhard</a:t>
            </a:r>
            <a:r>
              <a:rPr lang="es-ES" sz="1100" i="1" dirty="0">
                <a:latin typeface="Roboto Slab" pitchFamily="2" charset="0"/>
                <a:ea typeface="Roboto Slab" pitchFamily="2" charset="0"/>
              </a:rPr>
              <a:t> Euler (1707–1783) </a:t>
            </a:r>
            <a:r>
              <a:rPr lang="es-ES" sz="1100" dirty="0" err="1">
                <a:latin typeface="Roboto Slab" pitchFamily="2" charset="0"/>
                <a:ea typeface="Roboto Slab" pitchFamily="2" charset="0"/>
              </a:rPr>
              <a:t>by</a:t>
            </a:r>
            <a:r>
              <a:rPr lang="es-ES" sz="1100" dirty="0">
                <a:latin typeface="Roboto Slab" pitchFamily="2" charset="0"/>
                <a:ea typeface="Roboto Slab" pitchFamily="2" charset="0"/>
              </a:rPr>
              <a:t> Jakob Emmanuel </a:t>
            </a:r>
            <a:r>
              <a:rPr lang="es-ES" sz="1100" dirty="0" err="1">
                <a:latin typeface="Roboto Slab" pitchFamily="2" charset="0"/>
                <a:ea typeface="Roboto Slab" pitchFamily="2" charset="0"/>
              </a:rPr>
              <a:t>Handmann</a:t>
            </a:r>
            <a:r>
              <a:rPr lang="es-ES" sz="11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GB" sz="1100" dirty="0">
                <a:latin typeface="Roboto Slab" pitchFamily="2" charset="0"/>
                <a:ea typeface="Roboto Slab" pitchFamily="2" charset="0"/>
                <a:hlinkClick r:id="rId4"/>
              </a:rPr>
              <a:t>https://commons.wikimedia.org/wiki/File:Leonhard_Euler_by_Handmann.png</a:t>
            </a:r>
            <a:endParaRPr lang="es-ES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397188" y="601256"/>
            <a:ext cx="47468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 err="1">
                <a:latin typeface="Roboto Slab" pitchFamily="2" charset="0"/>
                <a:ea typeface="Roboto Slab" pitchFamily="2" charset="0"/>
              </a:rPr>
              <a:t>Leonhard</a:t>
            </a:r>
            <a:r>
              <a:rPr lang="es-ES" sz="2400" dirty="0">
                <a:latin typeface="Roboto Slab" pitchFamily="2" charset="0"/>
                <a:ea typeface="Roboto Slab" pitchFamily="2" charset="0"/>
              </a:rPr>
              <a:t> Euler</a:t>
            </a:r>
          </a:p>
          <a:p>
            <a:pPr algn="ctr"/>
            <a:r>
              <a:rPr lang="es-ES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s-ES" dirty="0" err="1">
                <a:latin typeface="Roboto Slab" pitchFamily="2" charset="0"/>
                <a:ea typeface="Roboto Slab" pitchFamily="2" charset="0"/>
              </a:rPr>
              <a:t>Basel</a:t>
            </a:r>
            <a:r>
              <a:rPr lang="es-ES" dirty="0">
                <a:latin typeface="Roboto Slab" pitchFamily="2" charset="0"/>
                <a:ea typeface="Roboto Slab" pitchFamily="2" charset="0"/>
              </a:rPr>
              <a:t> 1707 – St. Petersburg 1783)</a:t>
            </a:r>
          </a:p>
        </p:txBody>
      </p:sp>
    </p:spTree>
    <p:extLst>
      <p:ext uri="{BB962C8B-B14F-4D97-AF65-F5344CB8AC3E}">
        <p14:creationId xmlns:p14="http://schemas.microsoft.com/office/powerpoint/2010/main" val="288027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0047" y="4142532"/>
            <a:ext cx="30181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Roboto Slab" pitchFamily="2" charset="0"/>
                <a:ea typeface="Roboto Slab" pitchFamily="2" charset="0"/>
              </a:rPr>
              <a:t>Chris-</a:t>
            </a:r>
            <a:r>
              <a:rPr lang="es-ES" sz="1100" dirty="0" err="1">
                <a:latin typeface="Roboto Slab" pitchFamily="2" charset="0"/>
                <a:ea typeface="Roboto Slab" pitchFamily="2" charset="0"/>
              </a:rPr>
              <a:t>martin</a:t>
            </a:r>
            <a:r>
              <a:rPr lang="es-ES" sz="1100" dirty="0">
                <a:latin typeface="Roboto Slab" pitchFamily="2" charset="0"/>
                <a:ea typeface="Roboto Slab" pitchFamily="2" charset="0"/>
              </a:rPr>
              <a:t> / CC BY-SA 3.0 / </a:t>
            </a:r>
            <a:r>
              <a:rPr lang="en-GB" sz="1100" dirty="0">
                <a:latin typeface="Roboto Slab" pitchFamily="2" charset="0"/>
                <a:ea typeface="Roboto Slab" pitchFamily="2" charset="0"/>
                <a:hlinkClick r:id="rId3"/>
              </a:rPr>
              <a:t>https://creativecommons.org/licenses/by-sa/3.0/deed.en</a:t>
            </a:r>
            <a:endParaRPr lang="es-ES" sz="1100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288" y="1030941"/>
            <a:ext cx="3758640" cy="3006912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1975225" y="1423094"/>
            <a:ext cx="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782484" y="2322553"/>
            <a:ext cx="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B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993156" y="3219023"/>
            <a:ext cx="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C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3382683" y="2322553"/>
            <a:ext cx="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222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288" y="1030941"/>
            <a:ext cx="3758640" cy="3006912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 bwMode="auto">
          <a:xfrm>
            <a:off x="4318000" y="2106706"/>
            <a:ext cx="851647" cy="92635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712737" y="4333812"/>
            <a:ext cx="28577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 err="1">
                <a:latin typeface="Roboto Slab" pitchFamily="2" charset="0"/>
                <a:ea typeface="Roboto Slab" pitchFamily="2" charset="0"/>
              </a:rPr>
              <a:t>Riojajar~commonswiki</a:t>
            </a:r>
            <a:r>
              <a:rPr lang="es-ES" sz="1100" dirty="0">
                <a:latin typeface="Roboto Slab" pitchFamily="2" charset="0"/>
                <a:ea typeface="Roboto Slab" pitchFamily="2" charset="0"/>
              </a:rPr>
              <a:t> / CC BY-SA 3.0 / </a:t>
            </a:r>
            <a:r>
              <a:rPr lang="en-GB" sz="1100" dirty="0">
                <a:latin typeface="Roboto Slab" pitchFamily="2" charset="0"/>
                <a:ea typeface="Roboto Slab" pitchFamily="2" charset="0"/>
                <a:hlinkClick r:id="rId4"/>
              </a:rPr>
              <a:t>https://creativecommons.org/licenses/by-sa/3.0/deed.en</a:t>
            </a:r>
            <a:endParaRPr lang="es-ES" sz="1100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706" y="1161230"/>
            <a:ext cx="3502398" cy="280191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1975225" y="1423094"/>
            <a:ext cx="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782484" y="2322553"/>
            <a:ext cx="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B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993156" y="3219023"/>
            <a:ext cx="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C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3382683" y="2322553"/>
            <a:ext cx="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D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6896851" y="726556"/>
            <a:ext cx="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Roboto Slab" pitchFamily="2" charset="0"/>
                <a:ea typeface="Roboto Slab" pitchFamily="2" charset="0"/>
              </a:rPr>
              <a:t>A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245847" y="1976196"/>
            <a:ext cx="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7089592" y="3793737"/>
            <a:ext cx="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Roboto Slab" pitchFamily="2" charset="0"/>
                <a:ea typeface="Roboto Slab" pitchFamily="2" charset="0"/>
              </a:rPr>
              <a:t>C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8570445" y="1946314"/>
            <a:ext cx="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Roboto Slab" pitchFamily="2" charset="0"/>
                <a:ea typeface="Roboto Slab" pitchFamily="2" charset="0"/>
              </a:rPr>
              <a:t>D</a:t>
            </a:r>
          </a:p>
        </p:txBody>
      </p:sp>
      <p:sp>
        <p:nvSpPr>
          <p:cNvPr id="15" name="Rectángulo 1"/>
          <p:cNvSpPr/>
          <p:nvPr/>
        </p:nvSpPr>
        <p:spPr>
          <a:xfrm>
            <a:off x="750047" y="4142532"/>
            <a:ext cx="30181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Roboto Slab" pitchFamily="2" charset="0"/>
                <a:ea typeface="Roboto Slab" pitchFamily="2" charset="0"/>
              </a:rPr>
              <a:t>Chris-</a:t>
            </a:r>
            <a:r>
              <a:rPr lang="es-ES" sz="1100" dirty="0" err="1">
                <a:latin typeface="Roboto Slab" pitchFamily="2" charset="0"/>
                <a:ea typeface="Roboto Slab" pitchFamily="2" charset="0"/>
              </a:rPr>
              <a:t>martin</a:t>
            </a:r>
            <a:r>
              <a:rPr lang="es-ES" sz="1100" dirty="0">
                <a:latin typeface="Roboto Slab" pitchFamily="2" charset="0"/>
                <a:ea typeface="Roboto Slab" pitchFamily="2" charset="0"/>
              </a:rPr>
              <a:t> / CC BY-SA 3.0 / </a:t>
            </a:r>
            <a:r>
              <a:rPr lang="en-GB" sz="1100" dirty="0">
                <a:latin typeface="Roboto Slab" pitchFamily="2" charset="0"/>
                <a:ea typeface="Roboto Slab" pitchFamily="2" charset="0"/>
                <a:hlinkClick r:id="rId4"/>
              </a:rPr>
              <a:t>https://creativecommons.org/licenses/by-sa/3.0/deed.en</a:t>
            </a:r>
            <a:endParaRPr lang="es-ES" sz="11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07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3223" y="770985"/>
            <a:ext cx="3502398" cy="280191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3971368" y="336311"/>
            <a:ext cx="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Roboto Slab" pitchFamily="2" charset="0"/>
                <a:ea typeface="Roboto Slab" pitchFamily="2" charset="0"/>
              </a:rPr>
              <a:t>A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320364" y="1585951"/>
            <a:ext cx="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Roboto Slab" pitchFamily="2" charset="0"/>
                <a:ea typeface="Roboto Slab" pitchFamily="2" charset="0"/>
              </a:rPr>
              <a:t>B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164109" y="3403492"/>
            <a:ext cx="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Roboto Slab" pitchFamily="2" charset="0"/>
                <a:ea typeface="Roboto Slab" pitchFamily="2" charset="0"/>
              </a:rPr>
              <a:t>C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5644962" y="1556069"/>
            <a:ext cx="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Roboto Slab" pitchFamily="2" charset="0"/>
                <a:ea typeface="Roboto Slab" pitchFamily="2" charset="0"/>
              </a:rPr>
              <a:t>D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296960" y="310422"/>
            <a:ext cx="1479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latin typeface="Roboto Slab" pitchFamily="2" charset="0"/>
                <a:ea typeface="Roboto Slab" pitchFamily="2" charset="0"/>
              </a:rPr>
              <a:t>Node</a:t>
            </a:r>
            <a:r>
              <a:rPr lang="es-ES" sz="1600" dirty="0">
                <a:latin typeface="Roboto Slab" pitchFamily="2" charset="0"/>
                <a:ea typeface="Roboto Slab" pitchFamily="2" charset="0"/>
              </a:rPr>
              <a:t> (</a:t>
            </a:r>
            <a:r>
              <a:rPr lang="es-ES" sz="1600" dirty="0" err="1">
                <a:latin typeface="Roboto Slab" pitchFamily="2" charset="0"/>
                <a:ea typeface="Roboto Slab" pitchFamily="2" charset="0"/>
              </a:rPr>
              <a:t>vertex</a:t>
            </a:r>
            <a:r>
              <a:rPr lang="es-ES" sz="1600" dirty="0">
                <a:latin typeface="Roboto Slab" pitchFamily="2" charset="0"/>
                <a:ea typeface="Roboto Slab" pitchFamily="2" charset="0"/>
              </a:rPr>
              <a:t>)</a:t>
            </a:r>
          </a:p>
        </p:txBody>
      </p:sp>
      <p:sp>
        <p:nvSpPr>
          <p:cNvPr id="2" name="Forma libre 1"/>
          <p:cNvSpPr/>
          <p:nvPr/>
        </p:nvSpPr>
        <p:spPr>
          <a:xfrm>
            <a:off x="4452471" y="642471"/>
            <a:ext cx="1210235" cy="513572"/>
          </a:xfrm>
          <a:custGeom>
            <a:avLst/>
            <a:gdLst>
              <a:gd name="connsiteX0" fmla="*/ 0 w 1210235"/>
              <a:gd name="connsiteY0" fmla="*/ 373529 h 513572"/>
              <a:gd name="connsiteX1" fmla="*/ 896470 w 1210235"/>
              <a:gd name="connsiteY1" fmla="*/ 493058 h 513572"/>
              <a:gd name="connsiteX2" fmla="*/ 1210235 w 1210235"/>
              <a:gd name="connsiteY2" fmla="*/ 0 h 51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35" h="513572">
                <a:moveTo>
                  <a:pt x="0" y="373529"/>
                </a:moveTo>
                <a:cubicBezTo>
                  <a:pt x="347382" y="464421"/>
                  <a:pt x="694764" y="555313"/>
                  <a:pt x="896470" y="493058"/>
                </a:cubicBezTo>
                <a:cubicBezTo>
                  <a:pt x="1098176" y="430803"/>
                  <a:pt x="1210235" y="0"/>
                  <a:pt x="1210235" y="0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509258" y="2803308"/>
            <a:ext cx="126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Roboto Slab" pitchFamily="2" charset="0"/>
                <a:ea typeface="Roboto Slab" pitchFamily="2" charset="0"/>
              </a:rPr>
              <a:t>Link (</a:t>
            </a:r>
            <a:r>
              <a:rPr lang="es-ES" sz="1600" dirty="0" err="1">
                <a:latin typeface="Roboto Slab" pitchFamily="2" charset="0"/>
                <a:ea typeface="Roboto Slab" pitchFamily="2" charset="0"/>
              </a:rPr>
              <a:t>edge</a:t>
            </a:r>
            <a:r>
              <a:rPr lang="es-ES" sz="1600" dirty="0">
                <a:latin typeface="Roboto Slab" pitchFamily="2" charset="0"/>
                <a:ea typeface="Roboto Slab" pitchFamily="2" charset="0"/>
              </a:rPr>
              <a:t>)</a:t>
            </a:r>
          </a:p>
        </p:txBody>
      </p:sp>
      <p:sp>
        <p:nvSpPr>
          <p:cNvPr id="3" name="Forma libre 2"/>
          <p:cNvSpPr/>
          <p:nvPr/>
        </p:nvSpPr>
        <p:spPr>
          <a:xfrm>
            <a:off x="4885765" y="2988235"/>
            <a:ext cx="881529" cy="494266"/>
          </a:xfrm>
          <a:custGeom>
            <a:avLst/>
            <a:gdLst>
              <a:gd name="connsiteX0" fmla="*/ 0 w 881529"/>
              <a:gd name="connsiteY0" fmla="*/ 0 h 494266"/>
              <a:gd name="connsiteX1" fmla="*/ 283882 w 881529"/>
              <a:gd name="connsiteY1" fmla="*/ 493059 h 494266"/>
              <a:gd name="connsiteX2" fmla="*/ 881529 w 881529"/>
              <a:gd name="connsiteY2" fmla="*/ 149412 h 49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529" h="494266">
                <a:moveTo>
                  <a:pt x="0" y="0"/>
                </a:moveTo>
                <a:cubicBezTo>
                  <a:pt x="68480" y="234078"/>
                  <a:pt x="136961" y="468157"/>
                  <a:pt x="283882" y="493059"/>
                </a:cubicBezTo>
                <a:cubicBezTo>
                  <a:pt x="430804" y="517961"/>
                  <a:pt x="881529" y="149412"/>
                  <a:pt x="881529" y="149412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Rectángulo 9"/>
          <p:cNvSpPr/>
          <p:nvPr/>
        </p:nvSpPr>
        <p:spPr>
          <a:xfrm>
            <a:off x="5712737" y="4333812"/>
            <a:ext cx="28577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 err="1">
                <a:latin typeface="Roboto Slab" pitchFamily="2" charset="0"/>
                <a:ea typeface="Roboto Slab" pitchFamily="2" charset="0"/>
              </a:rPr>
              <a:t>Riojajar~commonswiki</a:t>
            </a:r>
            <a:r>
              <a:rPr lang="es-ES" sz="1100" dirty="0">
                <a:latin typeface="Roboto Slab" pitchFamily="2" charset="0"/>
                <a:ea typeface="Roboto Slab" pitchFamily="2" charset="0"/>
              </a:rPr>
              <a:t> / CC BY-SA 3.0 / </a:t>
            </a:r>
            <a:r>
              <a:rPr lang="en-GB" sz="1100" dirty="0">
                <a:latin typeface="Roboto Slab" pitchFamily="2" charset="0"/>
                <a:ea typeface="Roboto Slab" pitchFamily="2" charset="0"/>
                <a:hlinkClick r:id="rId4"/>
              </a:rPr>
              <a:t>https://creativecommons.org/licenses/by-sa/3.0/deed.en</a:t>
            </a:r>
            <a:endParaRPr lang="es-ES" sz="11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Los_Miserables.pd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958" b="21428"/>
          <a:stretch/>
        </p:blipFill>
        <p:spPr>
          <a:xfrm>
            <a:off x="459370" y="119245"/>
            <a:ext cx="5860748" cy="4695376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5536836" y="305150"/>
            <a:ext cx="3251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Roboto Slab" pitchFamily="2" charset="0"/>
                <a:ea typeface="Roboto Slab" pitchFamily="2" charset="0"/>
              </a:rPr>
              <a:t>‘Les Miserables’ </a:t>
            </a:r>
            <a:r>
              <a:rPr lang="es-ES" sz="2400" dirty="0" err="1">
                <a:latin typeface="Roboto Slab" pitchFamily="2" charset="0"/>
                <a:ea typeface="Roboto Slab" pitchFamily="2" charset="0"/>
              </a:rPr>
              <a:t>book</a:t>
            </a:r>
            <a:endParaRPr lang="es-ES" sz="2400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4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s-ES" sz="2400" dirty="0" err="1">
                <a:latin typeface="Roboto Slab" pitchFamily="2" charset="0"/>
                <a:ea typeface="Roboto Slab" pitchFamily="2" charset="0"/>
              </a:rPr>
              <a:t>Gephi</a:t>
            </a:r>
            <a:r>
              <a:rPr lang="es-ES" sz="24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s-ES" sz="2400" dirty="0" err="1">
                <a:latin typeface="Roboto Slab" pitchFamily="2" charset="0"/>
                <a:ea typeface="Roboto Slab" pitchFamily="2" charset="0"/>
              </a:rPr>
              <a:t>gephi.org</a:t>
            </a:r>
            <a:r>
              <a:rPr lang="es-ES" sz="2400" dirty="0">
                <a:latin typeface="Roboto Slab" pitchFamily="2" charset="0"/>
                <a:ea typeface="Roboto Slab" pitchFamily="2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0882DF-831E-3840-8996-0FAC15F74085}"/>
              </a:ext>
            </a:extLst>
          </p:cNvPr>
          <p:cNvSpPr txBox="1"/>
          <p:nvPr/>
        </p:nvSpPr>
        <p:spPr>
          <a:xfrm>
            <a:off x="5951817" y="1707226"/>
            <a:ext cx="29883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Every node represents a character in the book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Every edge signals interaction between characters in the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thickness of the edge represents the intensity of the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Vaijean</a:t>
            </a:r>
            <a:r>
              <a:rPr lang="en-US" sz="1400" dirty="0"/>
              <a:t> and Cosette have a strong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Every interaction enlarges the the character’s circle.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/>
              <a:t>Vaijean</a:t>
            </a:r>
            <a:r>
              <a:rPr lang="en-US" sz="1400" dirty="0"/>
              <a:t> must be the main character of the story.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632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1A041B-EA20-48DB-8671-01E158B10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2D6634-8C61-44B0-8C9A-461444A3A20F}">
  <ds:schemaRefs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f37539b-1577-461a-a534-c40bf1b53cfa"/>
    <ds:schemaRef ds:uri="65620a10-58d8-4602-af8b-e2b4eec3245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74444</TotalTime>
  <Words>767</Words>
  <Application>Microsoft Macintosh PowerPoint</Application>
  <PresentationFormat>On-screen Show (16:9)</PresentationFormat>
  <Paragraphs>333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1061</cp:revision>
  <cp:lastPrinted>2019-07-09T17:04:45Z</cp:lastPrinted>
  <dcterms:created xsi:type="dcterms:W3CDTF">2018-10-29T10:08:54Z</dcterms:created>
  <dcterms:modified xsi:type="dcterms:W3CDTF">2021-03-07T13:51:25Z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