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2" r:id="rId4"/>
    <p:sldMasterId id="2147483665" r:id="rId5"/>
  </p:sldMasterIdLst>
  <p:notesMasterIdLst>
    <p:notesMasterId r:id="rId37"/>
  </p:notesMasterIdLst>
  <p:handoutMasterIdLst>
    <p:handoutMasterId r:id="rId38"/>
  </p:handoutMasterIdLst>
  <p:sldIdLst>
    <p:sldId id="362" r:id="rId6"/>
    <p:sldId id="511" r:id="rId7"/>
    <p:sldId id="483" r:id="rId8"/>
    <p:sldId id="484" r:id="rId9"/>
    <p:sldId id="485" r:id="rId10"/>
    <p:sldId id="487" r:id="rId11"/>
    <p:sldId id="489" r:id="rId12"/>
    <p:sldId id="490" r:id="rId13"/>
    <p:sldId id="491" r:id="rId14"/>
    <p:sldId id="492" r:id="rId15"/>
    <p:sldId id="493" r:id="rId16"/>
    <p:sldId id="510" r:id="rId17"/>
    <p:sldId id="495" r:id="rId18"/>
    <p:sldId id="486" r:id="rId19"/>
    <p:sldId id="494" r:id="rId20"/>
    <p:sldId id="496" r:id="rId21"/>
    <p:sldId id="512" r:id="rId22"/>
    <p:sldId id="488" r:id="rId23"/>
    <p:sldId id="499" r:id="rId24"/>
    <p:sldId id="500" r:id="rId25"/>
    <p:sldId id="501" r:id="rId26"/>
    <p:sldId id="498" r:id="rId27"/>
    <p:sldId id="502" r:id="rId28"/>
    <p:sldId id="503" r:id="rId29"/>
    <p:sldId id="513" r:id="rId30"/>
    <p:sldId id="504" r:id="rId31"/>
    <p:sldId id="506" r:id="rId32"/>
    <p:sldId id="507" r:id="rId33"/>
    <p:sldId id="508" r:id="rId34"/>
    <p:sldId id="509" r:id="rId35"/>
    <p:sldId id="426" r:id="rId36"/>
  </p:sldIdLst>
  <p:sldSz cx="9144000" cy="5143500" type="screen16x9"/>
  <p:notesSz cx="6858000" cy="9144000"/>
  <p:defaultTextStyle>
    <a:defPPr>
      <a:defRPr lang="en-US"/>
    </a:defPPr>
    <a:lvl1pPr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1pPr>
    <a:lvl2pPr marL="342900"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2pPr>
    <a:lvl3pPr marL="685800"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3pPr>
    <a:lvl4pPr marL="1028700"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4pPr>
    <a:lvl5pPr marL="1371600" algn="l" rtl="0" eaLnBrk="0" fontAlgn="base" hangingPunct="0">
      <a:spcBef>
        <a:spcPct val="0"/>
      </a:spcBef>
      <a:spcAft>
        <a:spcPct val="0"/>
      </a:spcAft>
      <a:defRPr sz="1800" kern="1200">
        <a:solidFill>
          <a:schemeClr val="tx1"/>
        </a:solidFill>
        <a:latin typeface="Times" charset="0"/>
        <a:ea typeface="ＭＳ Ｐゴシック" charset="0"/>
        <a:cs typeface="ＭＳ Ｐゴシック" charset="0"/>
      </a:defRPr>
    </a:lvl5pPr>
    <a:lvl6pPr marL="1714500" algn="l" defTabSz="342900" rtl="0" eaLnBrk="1" latinLnBrk="0" hangingPunct="1">
      <a:defRPr sz="1800" kern="1200">
        <a:solidFill>
          <a:schemeClr val="tx1"/>
        </a:solidFill>
        <a:latin typeface="Times" charset="0"/>
        <a:ea typeface="ＭＳ Ｐゴシック" charset="0"/>
        <a:cs typeface="ＭＳ Ｐゴシック" charset="0"/>
      </a:defRPr>
    </a:lvl6pPr>
    <a:lvl7pPr marL="2057400" algn="l" defTabSz="342900" rtl="0" eaLnBrk="1" latinLnBrk="0" hangingPunct="1">
      <a:defRPr sz="1800" kern="1200">
        <a:solidFill>
          <a:schemeClr val="tx1"/>
        </a:solidFill>
        <a:latin typeface="Times" charset="0"/>
        <a:ea typeface="ＭＳ Ｐゴシック" charset="0"/>
        <a:cs typeface="ＭＳ Ｐゴシック" charset="0"/>
      </a:defRPr>
    </a:lvl7pPr>
    <a:lvl8pPr marL="2400300" algn="l" defTabSz="342900" rtl="0" eaLnBrk="1" latinLnBrk="0" hangingPunct="1">
      <a:defRPr sz="1800" kern="1200">
        <a:solidFill>
          <a:schemeClr val="tx1"/>
        </a:solidFill>
        <a:latin typeface="Times" charset="0"/>
        <a:ea typeface="ＭＳ Ｐゴシック" charset="0"/>
        <a:cs typeface="ＭＳ Ｐゴシック" charset="0"/>
      </a:defRPr>
    </a:lvl8pPr>
    <a:lvl9pPr marL="2743200" algn="l" defTabSz="342900" rtl="0" eaLnBrk="1" latinLnBrk="0" hangingPunct="1">
      <a:defRPr sz="1800" kern="1200">
        <a:solidFill>
          <a:schemeClr val="tx1"/>
        </a:solidFill>
        <a:latin typeface="Time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117" userDrawn="1">
          <p15:clr>
            <a:srgbClr val="A4A3A4"/>
          </p15:clr>
        </p15:guide>
        <p15:guide id="2" pos="136" userDrawn="1">
          <p15:clr>
            <a:srgbClr val="A4A3A4"/>
          </p15:clr>
        </p15:guide>
        <p15:guide id="3" pos="5602" userDrawn="1">
          <p15:clr>
            <a:srgbClr val="A4A3A4"/>
          </p15:clr>
        </p15:guide>
        <p15:guide id="4" orient="horz" pos="146" userDrawn="1">
          <p15:clr>
            <a:srgbClr val="A4A3A4"/>
          </p15:clr>
        </p15:guide>
        <p15:guide id="5" pos="43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rothy Moyle" initials="D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BDBE"/>
    <a:srgbClr val="902410"/>
    <a:srgbClr val="3B98FF"/>
    <a:srgbClr val="57B3B6"/>
    <a:srgbClr val="D88A41"/>
    <a:srgbClr val="FFAD0E"/>
    <a:srgbClr val="5658FC"/>
    <a:srgbClr val="F8EC00"/>
    <a:srgbClr val="9981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45" autoAdjust="0"/>
    <p:restoredTop sz="99390" autoAdjust="0"/>
  </p:normalViewPr>
  <p:slideViewPr>
    <p:cSldViewPr snapToGrid="0" snapToObjects="1">
      <p:cViewPr varScale="1">
        <p:scale>
          <a:sx n="151" d="100"/>
          <a:sy n="151" d="100"/>
        </p:scale>
        <p:origin x="208" y="224"/>
      </p:cViewPr>
      <p:guideLst>
        <p:guide orient="horz" pos="3117"/>
        <p:guide pos="136"/>
        <p:guide pos="5602"/>
        <p:guide orient="horz" pos="146"/>
        <p:guide pos="431"/>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246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AB01AAD-A3D2-4A93-9C04-6CDC5D85F2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a:extLst>
              <a:ext uri="{FF2B5EF4-FFF2-40B4-BE49-F238E27FC236}">
                <a16:creationId xmlns:a16="http://schemas.microsoft.com/office/drawing/2014/main" id="{4B124A7C-FEA3-496B-8C61-7BD1BD58D3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A1D1A7-F201-4452-ADB1-A15EE3D3E9E9}" type="datetimeFigureOut">
              <a:rPr lang="en-GB" smtClean="0"/>
              <a:t>07/03/2021</a:t>
            </a:fld>
            <a:endParaRPr lang="en-GB"/>
          </a:p>
        </p:txBody>
      </p:sp>
      <p:sp>
        <p:nvSpPr>
          <p:cNvPr id="4" name="Espace réservé du pied de page 3">
            <a:extLst>
              <a:ext uri="{FF2B5EF4-FFF2-40B4-BE49-F238E27FC236}">
                <a16:creationId xmlns:a16="http://schemas.microsoft.com/office/drawing/2014/main" id="{6E5FD487-8632-400D-974C-3CAF98975C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a:extLst>
              <a:ext uri="{FF2B5EF4-FFF2-40B4-BE49-F238E27FC236}">
                <a16:creationId xmlns:a16="http://schemas.microsoft.com/office/drawing/2014/main" id="{48493332-CFAB-475D-9B93-376BE43329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A8FD4-9FD9-444B-A4D5-624F76ECDFC4}" type="slidenum">
              <a:rPr lang="en-GB" smtClean="0"/>
              <a:t>‹#›</a:t>
            </a:fld>
            <a:endParaRPr lang="en-GB"/>
          </a:p>
        </p:txBody>
      </p:sp>
    </p:spTree>
    <p:extLst>
      <p:ext uri="{BB962C8B-B14F-4D97-AF65-F5344CB8AC3E}">
        <p14:creationId xmlns:p14="http://schemas.microsoft.com/office/powerpoint/2010/main" val="511187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0816C-24F7-0543-9CE3-687CDF503D9B}" type="datetimeFigureOut">
              <a:rPr lang="en-GB" smtClean="0"/>
              <a:t>07/03/2021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9383E-8368-3C44-8B83-4E6A3C83FCEA}" type="slidenum">
              <a:rPr lang="en-GB" smtClean="0"/>
              <a:t>‹#›</a:t>
            </a:fld>
            <a:endParaRPr lang="en-GB"/>
          </a:p>
        </p:txBody>
      </p:sp>
    </p:spTree>
    <p:extLst>
      <p:ext uri="{BB962C8B-B14F-4D97-AF65-F5344CB8AC3E}">
        <p14:creationId xmlns:p14="http://schemas.microsoft.com/office/powerpoint/2010/main" val="315846444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11</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13</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14</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15</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16</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18</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19</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20</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21</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22</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23</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24</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26</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27</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28</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29</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30</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31</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4</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5</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6</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7</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8</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9</a:t>
            </a:fld>
            <a:endParaRPr lang="en-GB"/>
          </a:p>
        </p:txBody>
      </p:sp>
    </p:spTree>
    <p:extLst>
      <p:ext uri="{BB962C8B-B14F-4D97-AF65-F5344CB8AC3E}">
        <p14:creationId xmlns:p14="http://schemas.microsoft.com/office/powerpoint/2010/main" val="154823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0C9383E-8368-3C44-8B83-4E6A3C83FCEA}" type="slidenum">
              <a:rPr lang="en-GB" smtClean="0"/>
              <a:t>10</a:t>
            </a:fld>
            <a:endParaRPr lang="en-GB"/>
          </a:p>
        </p:txBody>
      </p:sp>
    </p:spTree>
    <p:extLst>
      <p:ext uri="{BB962C8B-B14F-4D97-AF65-F5344CB8AC3E}">
        <p14:creationId xmlns:p14="http://schemas.microsoft.com/office/powerpoint/2010/main" val="1548238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5123"/>
            <a:ext cx="7772400" cy="1368028"/>
          </a:xfrm>
          <a:ln>
            <a:solidFill>
              <a:srgbClr val="0070C0"/>
            </a:solidFill>
          </a:ln>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a:ln>
            <a:solidFill>
              <a:srgbClr val="0070C0"/>
            </a:solidFill>
          </a:ln>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127240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975C66-FC5C-6D4A-AC50-C8F04BD343FA}" type="slidenum">
              <a:rPr lang="en-US"/>
              <a:pPr>
                <a:defRPr/>
              </a:pPr>
              <a:t>‹#›</a:t>
            </a:fld>
            <a:endParaRPr lang="en-US" sz="900"/>
          </a:p>
        </p:txBody>
      </p:sp>
    </p:spTree>
    <p:extLst>
      <p:ext uri="{BB962C8B-B14F-4D97-AF65-F5344CB8AC3E}">
        <p14:creationId xmlns:p14="http://schemas.microsoft.com/office/powerpoint/2010/main" val="308390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4114800"/>
          </a:xfrm>
        </p:spPr>
        <p:txBody>
          <a:bodyPr vert="eaVert"/>
          <a:lstStyle>
            <a:lvl1pPr>
              <a:defRPr sz="33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457200"/>
            <a:ext cx="5676900" cy="4114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A85CD6-E164-174D-8307-E4DD891DA706}" type="slidenum">
              <a:rPr lang="en-US"/>
              <a:pPr>
                <a:defRPr/>
              </a:pPr>
              <a:t>‹#›</a:t>
            </a:fld>
            <a:endParaRPr lang="en-US" sz="900"/>
          </a:p>
        </p:txBody>
      </p:sp>
    </p:spTree>
    <p:extLst>
      <p:ext uri="{BB962C8B-B14F-4D97-AF65-F5344CB8AC3E}">
        <p14:creationId xmlns:p14="http://schemas.microsoft.com/office/powerpoint/2010/main" val="1351326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75123"/>
            <a:ext cx="7772400" cy="1368028"/>
          </a:xfrm>
          <a:ln>
            <a:solidFill>
              <a:srgbClr val="0070C0"/>
            </a:solidFill>
          </a:ln>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a:ln>
            <a:solidFill>
              <a:srgbClr val="0070C0"/>
            </a:solidFill>
          </a:ln>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FCE3242-81D9-0048-842F-4D2554D9DD08}" type="slidenum">
              <a:rPr lang="en-US"/>
              <a:pPr>
                <a:defRPr/>
              </a:pPr>
              <a:t>‹#›</a:t>
            </a:fld>
            <a:endParaRPr lang="en-US" sz="900"/>
          </a:p>
        </p:txBody>
      </p:sp>
    </p:spTree>
    <p:extLst>
      <p:ext uri="{BB962C8B-B14F-4D97-AF65-F5344CB8AC3E}">
        <p14:creationId xmlns:p14="http://schemas.microsoft.com/office/powerpoint/2010/main" val="2162301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863" y="85725"/>
            <a:ext cx="7780337" cy="572198"/>
          </a:xfrm>
        </p:spPr>
        <p:txBody>
          <a:bodyPr/>
          <a:lstStyle>
            <a:lvl1pPr>
              <a:defRPr sz="3300"/>
            </a:lvl1pPr>
          </a:lstStyle>
          <a:p>
            <a:r>
              <a:rPr lang="en-US"/>
              <a:t>Click to edit Master title style</a:t>
            </a:r>
            <a:endParaRPr lang="en-US" dirty="0"/>
          </a:p>
        </p:txBody>
      </p:sp>
      <p:sp>
        <p:nvSpPr>
          <p:cNvPr id="3" name="Content Placeholder 2"/>
          <p:cNvSpPr>
            <a:spLocks noGrp="1"/>
          </p:cNvSpPr>
          <p:nvPr>
            <p:ph idx="1"/>
          </p:nvPr>
        </p:nvSpPr>
        <p:spPr>
          <a:xfrm>
            <a:off x="677862" y="844705"/>
            <a:ext cx="7772400" cy="3518210"/>
          </a:xfrm>
          <a:ln>
            <a:solidFill>
              <a:srgbClr val="0070C0"/>
            </a:solidFill>
          </a:ln>
        </p:spPr>
        <p:txBody>
          <a:bodyPr/>
          <a:lstStyle>
            <a:lvl2pPr>
              <a:defRPr sz="2700"/>
            </a:lvl2pPr>
            <a:lvl3pPr>
              <a:defRPr sz="2550"/>
            </a:lvl3pPr>
            <a:lvl4pPr>
              <a:defRPr sz="2400"/>
            </a:lvl4pPr>
            <a:lvl5pPr>
              <a:defRPr sz="22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C0FD41-F38C-0E45-A34A-2AEE6C802EDF}" type="slidenum">
              <a:rPr lang="en-US"/>
              <a:pPr>
                <a:defRPr/>
              </a:pPr>
              <a:t>‹#›</a:t>
            </a:fld>
            <a:endParaRPr lang="en-US" sz="900"/>
          </a:p>
        </p:txBody>
      </p:sp>
    </p:spTree>
    <p:extLst>
      <p:ext uri="{BB962C8B-B14F-4D97-AF65-F5344CB8AC3E}">
        <p14:creationId xmlns:p14="http://schemas.microsoft.com/office/powerpoint/2010/main" val="2497672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E73245-DA14-4944-AFD4-69DCA4745CE2}" type="slidenum">
              <a:rPr lang="en-US"/>
              <a:pPr>
                <a:defRPr/>
              </a:pPr>
              <a:t>‹#›</a:t>
            </a:fld>
            <a:endParaRPr lang="en-US" sz="900"/>
          </a:p>
        </p:txBody>
      </p:sp>
    </p:spTree>
    <p:extLst>
      <p:ext uri="{BB962C8B-B14F-4D97-AF65-F5344CB8AC3E}">
        <p14:creationId xmlns:p14="http://schemas.microsoft.com/office/powerpoint/2010/main" val="4102011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85726"/>
            <a:ext cx="7772400" cy="717163"/>
          </a:xfrm>
        </p:spPr>
        <p:txBody>
          <a:bodyPr/>
          <a:lstStyle>
            <a:lvl1pPr>
              <a:defRPr sz="3300"/>
            </a:lvl1pPr>
          </a:lstStyle>
          <a:p>
            <a:r>
              <a:rPr lang="en-US"/>
              <a:t>Click to edit Master title style</a:t>
            </a:r>
            <a:endParaRPr lang="en-US" dirty="0"/>
          </a:p>
        </p:txBody>
      </p:sp>
      <p:sp>
        <p:nvSpPr>
          <p:cNvPr id="3" name="Content Placeholder 2"/>
          <p:cNvSpPr>
            <a:spLocks noGrp="1"/>
          </p:cNvSpPr>
          <p:nvPr>
            <p:ph sz="half" idx="1"/>
          </p:nvPr>
        </p:nvSpPr>
        <p:spPr>
          <a:xfrm>
            <a:off x="677863" y="917188"/>
            <a:ext cx="3810000" cy="3514725"/>
          </a:xfrm>
          <a:ln>
            <a:solidFill>
              <a:srgbClr val="0070C0"/>
            </a:solidFill>
          </a:ln>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17189"/>
            <a:ext cx="3810000" cy="3654812"/>
          </a:xfrm>
          <a:ln>
            <a:solidFill>
              <a:srgbClr val="0070C0"/>
            </a:solidFill>
          </a:ln>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dt" sz="half" idx="10"/>
          </p:nvPr>
        </p:nvSpPr>
        <p:spPr>
          <a:xfrm>
            <a:off x="4902819" y="4686300"/>
            <a:ext cx="1555750" cy="342900"/>
          </a:xfrm>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6ABC840-BB9F-C646-8209-68D4A315ED2A}" type="slidenum">
              <a:rPr lang="en-US"/>
              <a:pPr>
                <a:defRPr/>
              </a:pPr>
              <a:t>‹#›</a:t>
            </a:fld>
            <a:endParaRPr lang="en-US" sz="900"/>
          </a:p>
        </p:txBody>
      </p:sp>
    </p:spTree>
    <p:extLst>
      <p:ext uri="{BB962C8B-B14F-4D97-AF65-F5344CB8AC3E}">
        <p14:creationId xmlns:p14="http://schemas.microsoft.com/office/powerpoint/2010/main" val="1293238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6907"/>
            <a:ext cx="8229600" cy="493442"/>
          </a:xfrm>
        </p:spPr>
        <p:txBody>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457200" y="783344"/>
            <a:ext cx="4040188" cy="479822"/>
          </a:xfrm>
          <a:ln>
            <a:solidFill>
              <a:srgbClr val="0070C0"/>
            </a:solidFill>
          </a:ln>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1263166"/>
            <a:ext cx="4040188" cy="2963466"/>
          </a:xfrm>
          <a:ln>
            <a:solidFill>
              <a:srgbClr val="0070C0"/>
            </a:solidFill>
          </a:ln>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783344"/>
            <a:ext cx="4041775" cy="479822"/>
          </a:xfrm>
          <a:ln>
            <a:solidFill>
              <a:srgbClr val="0070C0"/>
            </a:solidFill>
          </a:ln>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1263166"/>
            <a:ext cx="4041775" cy="2963466"/>
          </a:xfrm>
          <a:ln>
            <a:solidFill>
              <a:srgbClr val="0070C0"/>
            </a:solidFill>
          </a:ln>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xfrm>
            <a:off x="4802459" y="4706453"/>
            <a:ext cx="1555750" cy="342900"/>
          </a:xfrm>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26E98EE-DB53-B445-BEF9-C35D778F4777}" type="slidenum">
              <a:rPr lang="en-US"/>
              <a:pPr>
                <a:defRPr/>
              </a:pPr>
              <a:t>‹#›</a:t>
            </a:fld>
            <a:endParaRPr lang="en-US" sz="900"/>
          </a:p>
        </p:txBody>
      </p:sp>
    </p:spTree>
    <p:extLst>
      <p:ext uri="{BB962C8B-B14F-4D97-AF65-F5344CB8AC3E}">
        <p14:creationId xmlns:p14="http://schemas.microsoft.com/office/powerpoint/2010/main" val="3630472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7970D7-E8D7-6740-9677-24251E0AF62E}" type="slidenum">
              <a:rPr lang="en-US"/>
              <a:pPr>
                <a:defRPr/>
              </a:pPr>
              <a:t>‹#›</a:t>
            </a:fld>
            <a:endParaRPr lang="en-US" sz="900"/>
          </a:p>
        </p:txBody>
      </p:sp>
    </p:spTree>
    <p:extLst>
      <p:ext uri="{BB962C8B-B14F-4D97-AF65-F5344CB8AC3E}">
        <p14:creationId xmlns:p14="http://schemas.microsoft.com/office/powerpoint/2010/main" val="4003379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067471F-FCA2-4148-AB06-9F585443BA33}" type="slidenum">
              <a:rPr lang="en-US"/>
              <a:pPr>
                <a:defRPr/>
              </a:pPr>
              <a:t>‹#›</a:t>
            </a:fld>
            <a:endParaRPr lang="en-US" sz="900"/>
          </a:p>
        </p:txBody>
      </p:sp>
    </p:spTree>
    <p:extLst>
      <p:ext uri="{BB962C8B-B14F-4D97-AF65-F5344CB8AC3E}">
        <p14:creationId xmlns:p14="http://schemas.microsoft.com/office/powerpoint/2010/main" val="996363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C38022-35F2-7145-A3EE-8E4789463E6F}" type="slidenum">
              <a:rPr lang="en-US"/>
              <a:pPr>
                <a:defRPr/>
              </a:pPr>
              <a:t>‹#›</a:t>
            </a:fld>
            <a:endParaRPr lang="en-US" sz="900"/>
          </a:p>
        </p:txBody>
      </p:sp>
    </p:spTree>
    <p:extLst>
      <p:ext uri="{BB962C8B-B14F-4D97-AF65-F5344CB8AC3E}">
        <p14:creationId xmlns:p14="http://schemas.microsoft.com/office/powerpoint/2010/main" val="243340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863" y="85725"/>
            <a:ext cx="7780337" cy="572198"/>
          </a:xfrm>
        </p:spPr>
        <p:txBody>
          <a:bodyPr/>
          <a:lstStyle>
            <a:lvl1pPr>
              <a:defRPr sz="3300"/>
            </a:lvl1pPr>
          </a:lstStyle>
          <a:p>
            <a:r>
              <a:rPr lang="en-US"/>
              <a:t>Click to edit Master title style</a:t>
            </a:r>
            <a:endParaRPr lang="en-US" dirty="0"/>
          </a:p>
        </p:txBody>
      </p:sp>
      <p:sp>
        <p:nvSpPr>
          <p:cNvPr id="3" name="Content Placeholder 2"/>
          <p:cNvSpPr>
            <a:spLocks noGrp="1"/>
          </p:cNvSpPr>
          <p:nvPr>
            <p:ph idx="1"/>
          </p:nvPr>
        </p:nvSpPr>
        <p:spPr>
          <a:xfrm>
            <a:off x="677862" y="844705"/>
            <a:ext cx="7772400" cy="3518210"/>
          </a:xfrm>
          <a:ln>
            <a:solidFill>
              <a:srgbClr val="0070C0"/>
            </a:solidFill>
          </a:ln>
        </p:spPr>
        <p:txBody>
          <a:bodyPr/>
          <a:lstStyle>
            <a:lvl2pPr>
              <a:defRPr sz="2700"/>
            </a:lvl2pPr>
            <a:lvl3pPr>
              <a:defRPr sz="2550"/>
            </a:lvl3pPr>
            <a:lvl4pPr>
              <a:defRPr sz="2400"/>
            </a:lvl4pPr>
            <a:lvl5pPr>
              <a:defRPr sz="22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82638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307C2B-04F7-084C-829C-DEC6A49A27F7}" type="slidenum">
              <a:rPr lang="en-US"/>
              <a:pPr>
                <a:defRPr/>
              </a:pPr>
              <a:t>‹#›</a:t>
            </a:fld>
            <a:endParaRPr lang="en-US" sz="900"/>
          </a:p>
        </p:txBody>
      </p:sp>
    </p:spTree>
    <p:extLst>
      <p:ext uri="{BB962C8B-B14F-4D97-AF65-F5344CB8AC3E}">
        <p14:creationId xmlns:p14="http://schemas.microsoft.com/office/powerpoint/2010/main" val="3388939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8975C66-FC5C-6D4A-AC50-C8F04BD343FA}" type="slidenum">
              <a:rPr lang="en-US"/>
              <a:pPr>
                <a:defRPr/>
              </a:pPr>
              <a:t>‹#›</a:t>
            </a:fld>
            <a:endParaRPr lang="en-US" sz="900"/>
          </a:p>
        </p:txBody>
      </p:sp>
    </p:spTree>
    <p:extLst>
      <p:ext uri="{BB962C8B-B14F-4D97-AF65-F5344CB8AC3E}">
        <p14:creationId xmlns:p14="http://schemas.microsoft.com/office/powerpoint/2010/main" val="1663319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4114800"/>
          </a:xfrm>
        </p:spPr>
        <p:txBody>
          <a:bodyPr vert="eaVert"/>
          <a:lstStyle>
            <a:lvl1pPr>
              <a:defRPr sz="33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457200"/>
            <a:ext cx="5676900" cy="4114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A85CD6-E164-174D-8307-E4DD891DA706}" type="slidenum">
              <a:rPr lang="en-US"/>
              <a:pPr>
                <a:defRPr/>
              </a:pPr>
              <a:t>‹#›</a:t>
            </a:fld>
            <a:endParaRPr lang="en-US" sz="900"/>
          </a:p>
        </p:txBody>
      </p:sp>
    </p:spTree>
    <p:extLst>
      <p:ext uri="{BB962C8B-B14F-4D97-AF65-F5344CB8AC3E}">
        <p14:creationId xmlns:p14="http://schemas.microsoft.com/office/powerpoint/2010/main" val="357613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Tree>
    <p:extLst>
      <p:ext uri="{BB962C8B-B14F-4D97-AF65-F5344CB8AC3E}">
        <p14:creationId xmlns:p14="http://schemas.microsoft.com/office/powerpoint/2010/main" val="110551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85726"/>
            <a:ext cx="7772400" cy="717163"/>
          </a:xfrm>
        </p:spPr>
        <p:txBody>
          <a:bodyPr/>
          <a:lstStyle>
            <a:lvl1pPr>
              <a:defRPr sz="3300"/>
            </a:lvl1pPr>
          </a:lstStyle>
          <a:p>
            <a:r>
              <a:rPr lang="en-US"/>
              <a:t>Click to edit Master title style</a:t>
            </a:r>
            <a:endParaRPr lang="en-US" dirty="0"/>
          </a:p>
        </p:txBody>
      </p:sp>
      <p:sp>
        <p:nvSpPr>
          <p:cNvPr id="3" name="Content Placeholder 2"/>
          <p:cNvSpPr>
            <a:spLocks noGrp="1"/>
          </p:cNvSpPr>
          <p:nvPr>
            <p:ph sz="half" idx="1"/>
          </p:nvPr>
        </p:nvSpPr>
        <p:spPr>
          <a:xfrm>
            <a:off x="677863" y="917188"/>
            <a:ext cx="3810000" cy="3514725"/>
          </a:xfrm>
          <a:ln>
            <a:solidFill>
              <a:srgbClr val="0070C0"/>
            </a:solidFill>
          </a:ln>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17189"/>
            <a:ext cx="3810000" cy="3654812"/>
          </a:xfrm>
          <a:ln>
            <a:solidFill>
              <a:srgbClr val="0070C0"/>
            </a:solidFill>
          </a:ln>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108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6907"/>
            <a:ext cx="8229600" cy="493442"/>
          </a:xfrm>
        </p:spPr>
        <p:txBody>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457200" y="783344"/>
            <a:ext cx="4040188" cy="479822"/>
          </a:xfrm>
          <a:ln>
            <a:solidFill>
              <a:srgbClr val="0070C0"/>
            </a:solidFill>
          </a:ln>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1263166"/>
            <a:ext cx="4040188" cy="2963466"/>
          </a:xfrm>
          <a:ln>
            <a:solidFill>
              <a:srgbClr val="0070C0"/>
            </a:solidFill>
          </a:ln>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783344"/>
            <a:ext cx="4041775" cy="479822"/>
          </a:xfrm>
          <a:ln>
            <a:solidFill>
              <a:srgbClr val="0070C0"/>
            </a:solidFill>
          </a:ln>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1263166"/>
            <a:ext cx="4041775" cy="2963466"/>
          </a:xfrm>
          <a:ln>
            <a:solidFill>
              <a:srgbClr val="0070C0"/>
            </a:solidFill>
          </a:ln>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p:cNvSpPr>
            <a:spLocks noGrp="1" noChangeArrowheads="1"/>
          </p:cNvSpPr>
          <p:nvPr>
            <p:ph type="dt" sz="half" idx="10"/>
          </p:nvPr>
        </p:nvSpPr>
        <p:spPr>
          <a:xfrm>
            <a:off x="4802459" y="4706453"/>
            <a:ext cx="1555750" cy="3429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26E98EE-DB53-B445-BEF9-C35D778F4777}" type="slidenum">
              <a:rPr lang="en-US"/>
              <a:pPr>
                <a:defRPr/>
              </a:pPr>
              <a:t>‹#›</a:t>
            </a:fld>
            <a:endParaRPr lang="en-US" sz="900"/>
          </a:p>
        </p:txBody>
      </p:sp>
    </p:spTree>
    <p:extLst>
      <p:ext uri="{BB962C8B-B14F-4D97-AF65-F5344CB8AC3E}">
        <p14:creationId xmlns:p14="http://schemas.microsoft.com/office/powerpoint/2010/main" val="2012818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endParaRPr lang="en-US" dirty="0"/>
          </a:p>
        </p:txBody>
      </p:sp>
      <p:sp>
        <p:nvSpPr>
          <p:cNvPr id="3" name="Rectangle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7970D7-E8D7-6740-9677-24251E0AF62E}" type="slidenum">
              <a:rPr lang="en-US"/>
              <a:pPr>
                <a:defRPr/>
              </a:pPr>
              <a:t>‹#›</a:t>
            </a:fld>
            <a:endParaRPr lang="en-US" sz="900"/>
          </a:p>
        </p:txBody>
      </p:sp>
    </p:spTree>
    <p:extLst>
      <p:ext uri="{BB962C8B-B14F-4D97-AF65-F5344CB8AC3E}">
        <p14:creationId xmlns:p14="http://schemas.microsoft.com/office/powerpoint/2010/main" val="2129640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067471F-FCA2-4148-AB06-9F585443BA33}" type="slidenum">
              <a:rPr lang="en-US"/>
              <a:pPr>
                <a:defRPr/>
              </a:pPr>
              <a:t>‹#›</a:t>
            </a:fld>
            <a:endParaRPr lang="en-US" sz="900"/>
          </a:p>
        </p:txBody>
      </p:sp>
    </p:spTree>
    <p:extLst>
      <p:ext uri="{BB962C8B-B14F-4D97-AF65-F5344CB8AC3E}">
        <p14:creationId xmlns:p14="http://schemas.microsoft.com/office/powerpoint/2010/main" val="424447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C38022-35F2-7145-A3EE-8E4789463E6F}" type="slidenum">
              <a:rPr lang="en-US"/>
              <a:pPr>
                <a:defRPr/>
              </a:pPr>
              <a:t>‹#›</a:t>
            </a:fld>
            <a:endParaRPr lang="en-US" sz="900"/>
          </a:p>
        </p:txBody>
      </p:sp>
    </p:spTree>
    <p:extLst>
      <p:ext uri="{BB962C8B-B14F-4D97-AF65-F5344CB8AC3E}">
        <p14:creationId xmlns:p14="http://schemas.microsoft.com/office/powerpoint/2010/main" val="349536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noChangeArrowheads="1"/>
          </p:cNvSpPr>
          <p:nvPr>
            <p:ph type="dt" sz="half" idx="10"/>
          </p:nvPr>
        </p:nvSpPr>
        <p:spPr>
          <a:xfrm>
            <a:off x="4724400" y="4800600"/>
            <a:ext cx="1555750" cy="342900"/>
          </a:xfrm>
          <a:prstGeom prst="rect">
            <a:avLst/>
          </a:prstGeom>
          <a:ln/>
        </p:spPr>
        <p:txBody>
          <a:bodyPr/>
          <a:lstStyle>
            <a:lvl1pPr>
              <a:defRPr/>
            </a:lvl1pPr>
          </a:lstStyle>
          <a:p>
            <a:pPr>
              <a:defRPr/>
            </a:pPr>
            <a:endParaRPr lang="en-US"/>
          </a:p>
        </p:txBody>
      </p:sp>
      <p:sp>
        <p:nvSpPr>
          <p:cNvPr id="6" name="Espace réservé du pied de page 5"/>
          <p:cNvSpPr>
            <a:spLocks noGrp="1" noChangeArrowheads="1"/>
          </p:cNvSpPr>
          <p:nvPr>
            <p:ph type="ftr" sz="quarter" idx="11"/>
          </p:nvPr>
        </p:nvSpPr>
        <p:spPr>
          <a:xfrm>
            <a:off x="1295401" y="4686300"/>
            <a:ext cx="3395663" cy="3429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307C2B-04F7-084C-829C-DEC6A49A27F7}" type="slidenum">
              <a:rPr lang="en-US"/>
              <a:pPr>
                <a:defRPr/>
              </a:pPr>
              <a:t>‹#›</a:t>
            </a:fld>
            <a:endParaRPr lang="en-US" sz="900"/>
          </a:p>
        </p:txBody>
      </p:sp>
    </p:spTree>
    <p:extLst>
      <p:ext uri="{BB962C8B-B14F-4D97-AF65-F5344CB8AC3E}">
        <p14:creationId xmlns:p14="http://schemas.microsoft.com/office/powerpoint/2010/main" val="352311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585439" y="85725"/>
            <a:ext cx="7872761" cy="5582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82947" name="Rectangle 3"/>
          <p:cNvSpPr>
            <a:spLocks noGrp="1" noChangeAspect="1" noChangeArrowheads="1"/>
          </p:cNvSpPr>
          <p:nvPr>
            <p:ph type="body" idx="1"/>
          </p:nvPr>
        </p:nvSpPr>
        <p:spPr bwMode="auto">
          <a:xfrm>
            <a:off x="585440" y="677977"/>
            <a:ext cx="7872761" cy="3894023"/>
          </a:xfrm>
          <a:prstGeom prst="rect">
            <a:avLst/>
          </a:prstGeom>
          <a:noFill/>
          <a:ln>
            <a:solidFill>
              <a:srgbClr val="0070C0"/>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2950" name="Rectangle 6"/>
          <p:cNvSpPr>
            <a:spLocks noGrp="1" noChangeArrowheads="1"/>
          </p:cNvSpPr>
          <p:nvPr>
            <p:ph type="sldNum" sz="quarter" idx="4"/>
          </p:nvPr>
        </p:nvSpPr>
        <p:spPr bwMode="auto">
          <a:xfrm>
            <a:off x="677863" y="4686300"/>
            <a:ext cx="58896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675" smtClean="0">
                <a:latin typeface="+mn-lt"/>
                <a:cs typeface="+mn-cs"/>
              </a:defRPr>
            </a:lvl1pPr>
          </a:lstStyle>
          <a:p>
            <a:pPr>
              <a:defRPr/>
            </a:pPr>
            <a:fld id="{D75A3B15-4CEA-F444-A6FF-B3B11CF5D91F}" type="slidenum">
              <a:rPr lang="en-US"/>
              <a:pPr>
                <a:defRPr/>
              </a:pPr>
              <a:t>‹#›</a:t>
            </a:fld>
            <a:endParaRPr lang="en-US" sz="90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rtl="0" eaLnBrk="1" fontAlgn="base" hangingPunct="1">
        <a:spcBef>
          <a:spcPct val="0"/>
        </a:spcBef>
        <a:spcAft>
          <a:spcPct val="0"/>
        </a:spcAft>
        <a:defRPr sz="3300">
          <a:solidFill>
            <a:srgbClr val="998146"/>
          </a:solidFill>
          <a:latin typeface="+mj-lt"/>
          <a:ea typeface="+mj-ea"/>
          <a:cs typeface="ＭＳ Ｐゴシック" charset="0"/>
        </a:defRPr>
      </a:lvl1pPr>
      <a:lvl2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2pPr>
      <a:lvl3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3pPr>
      <a:lvl4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4pPr>
      <a:lvl5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5pPr>
      <a:lvl6pPr marL="342900" algn="l" rtl="0" eaLnBrk="1" fontAlgn="base" hangingPunct="1">
        <a:spcBef>
          <a:spcPct val="0"/>
        </a:spcBef>
        <a:spcAft>
          <a:spcPct val="0"/>
        </a:spcAft>
        <a:defRPr sz="4500">
          <a:solidFill>
            <a:srgbClr val="998146"/>
          </a:solidFill>
          <a:latin typeface="Georgia" charset="0"/>
          <a:ea typeface="ＭＳ Ｐゴシック" charset="0"/>
        </a:defRPr>
      </a:lvl6pPr>
      <a:lvl7pPr marL="685800" algn="l" rtl="0" eaLnBrk="1" fontAlgn="base" hangingPunct="1">
        <a:spcBef>
          <a:spcPct val="0"/>
        </a:spcBef>
        <a:spcAft>
          <a:spcPct val="0"/>
        </a:spcAft>
        <a:defRPr sz="4500">
          <a:solidFill>
            <a:srgbClr val="998146"/>
          </a:solidFill>
          <a:latin typeface="Georgia" charset="0"/>
          <a:ea typeface="ＭＳ Ｐゴシック" charset="0"/>
        </a:defRPr>
      </a:lvl7pPr>
      <a:lvl8pPr marL="1028700" algn="l" rtl="0" eaLnBrk="1" fontAlgn="base" hangingPunct="1">
        <a:spcBef>
          <a:spcPct val="0"/>
        </a:spcBef>
        <a:spcAft>
          <a:spcPct val="0"/>
        </a:spcAft>
        <a:defRPr sz="4500">
          <a:solidFill>
            <a:srgbClr val="998146"/>
          </a:solidFill>
          <a:latin typeface="Georgia" charset="0"/>
          <a:ea typeface="ＭＳ Ｐゴシック" charset="0"/>
        </a:defRPr>
      </a:lvl8pPr>
      <a:lvl9pPr marL="1371600" algn="l" rtl="0" eaLnBrk="1" fontAlgn="base" hangingPunct="1">
        <a:spcBef>
          <a:spcPct val="0"/>
        </a:spcBef>
        <a:spcAft>
          <a:spcPct val="0"/>
        </a:spcAft>
        <a:defRPr sz="4500">
          <a:solidFill>
            <a:srgbClr val="998146"/>
          </a:solidFill>
          <a:latin typeface="Georgia" charset="0"/>
          <a:ea typeface="ＭＳ Ｐゴシック" charset="0"/>
        </a:defRPr>
      </a:lvl9pPr>
    </p:titleStyle>
    <p:body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585439" y="85725"/>
            <a:ext cx="7872761" cy="5582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82947" name="Rectangle 3"/>
          <p:cNvSpPr>
            <a:spLocks noGrp="1" noChangeAspect="1" noChangeArrowheads="1"/>
          </p:cNvSpPr>
          <p:nvPr>
            <p:ph type="body" idx="1"/>
          </p:nvPr>
        </p:nvSpPr>
        <p:spPr bwMode="auto">
          <a:xfrm>
            <a:off x="585440" y="677977"/>
            <a:ext cx="7872761" cy="3894023"/>
          </a:xfrm>
          <a:prstGeom prst="rect">
            <a:avLst/>
          </a:prstGeom>
          <a:noFill/>
          <a:ln>
            <a:solidFill>
              <a:srgbClr val="0070C0"/>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2948" name="Rectangle 4"/>
          <p:cNvSpPr>
            <a:spLocks noGrp="1" noChangeArrowheads="1"/>
          </p:cNvSpPr>
          <p:nvPr>
            <p:ph type="dt" sz="half" idx="2"/>
          </p:nvPr>
        </p:nvSpPr>
        <p:spPr bwMode="auto">
          <a:xfrm>
            <a:off x="4724400" y="4800600"/>
            <a:ext cx="1555750"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675" smtClean="0">
                <a:latin typeface="+mn-lt"/>
                <a:cs typeface="+mn-cs"/>
              </a:defRPr>
            </a:lvl1pPr>
          </a:lstStyle>
          <a:p>
            <a:pPr>
              <a:defRPr/>
            </a:pPr>
            <a:endParaRPr lang="en-US"/>
          </a:p>
        </p:txBody>
      </p:sp>
      <p:sp>
        <p:nvSpPr>
          <p:cNvPr id="82949" name="Rectangle 5"/>
          <p:cNvSpPr>
            <a:spLocks noGrp="1" noChangeArrowheads="1"/>
          </p:cNvSpPr>
          <p:nvPr>
            <p:ph type="ftr" sz="quarter" idx="3"/>
          </p:nvPr>
        </p:nvSpPr>
        <p:spPr bwMode="auto">
          <a:xfrm>
            <a:off x="1295401" y="4686300"/>
            <a:ext cx="339566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675" smtClean="0">
                <a:latin typeface="+mn-lt"/>
                <a:cs typeface="+mn-cs"/>
              </a:defRPr>
            </a:lvl1pPr>
          </a:lstStyle>
          <a:p>
            <a:pPr>
              <a:defRPr/>
            </a:pPr>
            <a:endParaRPr lang="en-US"/>
          </a:p>
        </p:txBody>
      </p:sp>
      <p:sp>
        <p:nvSpPr>
          <p:cNvPr id="82950" name="Rectangle 6"/>
          <p:cNvSpPr>
            <a:spLocks noGrp="1" noChangeArrowheads="1"/>
          </p:cNvSpPr>
          <p:nvPr>
            <p:ph type="sldNum" sz="quarter" idx="4"/>
          </p:nvPr>
        </p:nvSpPr>
        <p:spPr bwMode="auto">
          <a:xfrm>
            <a:off x="677863" y="4686300"/>
            <a:ext cx="58896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675" smtClean="0">
                <a:latin typeface="+mn-lt"/>
                <a:cs typeface="+mn-cs"/>
              </a:defRPr>
            </a:lvl1pPr>
          </a:lstStyle>
          <a:p>
            <a:pPr>
              <a:defRPr/>
            </a:pPr>
            <a:fld id="{D75A3B15-4CEA-F444-A6FF-B3B11CF5D91F}" type="slidenum">
              <a:rPr lang="en-US"/>
              <a:pPr>
                <a:defRPr/>
              </a:pPr>
              <a:t>‹#›</a:t>
            </a:fld>
            <a:endParaRPr lang="en-US" sz="900"/>
          </a:p>
        </p:txBody>
      </p:sp>
      <p:pic>
        <p:nvPicPr>
          <p:cNvPr id="1031" name="Picture 13" descr="Goldsmiths_250"/>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7010401" y="4742260"/>
            <a:ext cx="1457325" cy="252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1388112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rtl="0" eaLnBrk="1" fontAlgn="base" hangingPunct="1">
        <a:spcBef>
          <a:spcPct val="0"/>
        </a:spcBef>
        <a:spcAft>
          <a:spcPct val="0"/>
        </a:spcAft>
        <a:defRPr sz="3300">
          <a:solidFill>
            <a:srgbClr val="998146"/>
          </a:solidFill>
          <a:latin typeface="+mj-lt"/>
          <a:ea typeface="+mj-ea"/>
          <a:cs typeface="ＭＳ Ｐゴシック" charset="0"/>
        </a:defRPr>
      </a:lvl1pPr>
      <a:lvl2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2pPr>
      <a:lvl3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3pPr>
      <a:lvl4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4pPr>
      <a:lvl5pPr algn="l" rtl="0" eaLnBrk="1" fontAlgn="base" hangingPunct="1">
        <a:spcBef>
          <a:spcPct val="0"/>
        </a:spcBef>
        <a:spcAft>
          <a:spcPct val="0"/>
        </a:spcAft>
        <a:defRPr sz="4500">
          <a:solidFill>
            <a:srgbClr val="998146"/>
          </a:solidFill>
          <a:latin typeface="Georgia" charset="0"/>
          <a:ea typeface="ＭＳ Ｐゴシック" charset="0"/>
          <a:cs typeface="ＭＳ Ｐゴシック" charset="0"/>
        </a:defRPr>
      </a:lvl5pPr>
      <a:lvl6pPr marL="342900" algn="l" rtl="0" eaLnBrk="1" fontAlgn="base" hangingPunct="1">
        <a:spcBef>
          <a:spcPct val="0"/>
        </a:spcBef>
        <a:spcAft>
          <a:spcPct val="0"/>
        </a:spcAft>
        <a:defRPr sz="4500">
          <a:solidFill>
            <a:srgbClr val="998146"/>
          </a:solidFill>
          <a:latin typeface="Georgia" charset="0"/>
          <a:ea typeface="ＭＳ Ｐゴシック" charset="0"/>
        </a:defRPr>
      </a:lvl6pPr>
      <a:lvl7pPr marL="685800" algn="l" rtl="0" eaLnBrk="1" fontAlgn="base" hangingPunct="1">
        <a:spcBef>
          <a:spcPct val="0"/>
        </a:spcBef>
        <a:spcAft>
          <a:spcPct val="0"/>
        </a:spcAft>
        <a:defRPr sz="4500">
          <a:solidFill>
            <a:srgbClr val="998146"/>
          </a:solidFill>
          <a:latin typeface="Georgia" charset="0"/>
          <a:ea typeface="ＭＳ Ｐゴシック" charset="0"/>
        </a:defRPr>
      </a:lvl7pPr>
      <a:lvl8pPr marL="1028700" algn="l" rtl="0" eaLnBrk="1" fontAlgn="base" hangingPunct="1">
        <a:spcBef>
          <a:spcPct val="0"/>
        </a:spcBef>
        <a:spcAft>
          <a:spcPct val="0"/>
        </a:spcAft>
        <a:defRPr sz="4500">
          <a:solidFill>
            <a:srgbClr val="998146"/>
          </a:solidFill>
          <a:latin typeface="Georgia" charset="0"/>
          <a:ea typeface="ＭＳ Ｐゴシック" charset="0"/>
        </a:defRPr>
      </a:lvl8pPr>
      <a:lvl9pPr marL="1371600" algn="l" rtl="0" eaLnBrk="1" fontAlgn="base" hangingPunct="1">
        <a:spcBef>
          <a:spcPct val="0"/>
        </a:spcBef>
        <a:spcAft>
          <a:spcPct val="0"/>
        </a:spcAft>
        <a:defRPr sz="4500">
          <a:solidFill>
            <a:srgbClr val="998146"/>
          </a:solidFill>
          <a:latin typeface="Georgia" charset="0"/>
          <a:ea typeface="ＭＳ Ｐゴシック" charset="0"/>
        </a:defRPr>
      </a:lvl9pPr>
    </p:titleStyle>
    <p:body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354E91E5-B8CB-4A13-B9B7-7E70D725F2F2}"/>
              </a:ext>
            </a:extLst>
          </p:cNvPr>
          <p:cNvSpPr>
            <a:spLocks noGrp="1"/>
          </p:cNvSpPr>
          <p:nvPr>
            <p:ph idx="1"/>
          </p:nvPr>
        </p:nvSpPr>
        <p:spPr>
          <a:xfrm>
            <a:off x="177810" y="812645"/>
            <a:ext cx="3745523" cy="3518210"/>
          </a:xfrm>
          <a:ln>
            <a:noFill/>
          </a:ln>
        </p:spPr>
        <p:txBody>
          <a:bodyPr anchor="t" anchorCtr="0"/>
          <a:lstStyle/>
          <a:p>
            <a:pPr marL="0" indent="0" algn="ctr">
              <a:buClrTx/>
              <a:buNone/>
            </a:pPr>
            <a:r>
              <a:rPr lang="en-GB" sz="2400" dirty="0">
                <a:latin typeface="Roboto Slab" pitchFamily="2" charset="0"/>
                <a:ea typeface="Roboto Slab" pitchFamily="2" charset="0"/>
              </a:rPr>
              <a:t>Graphs</a:t>
            </a:r>
          </a:p>
          <a:p>
            <a:pPr marL="0" indent="0" algn="ctr">
              <a:buClrTx/>
              <a:buNone/>
            </a:pPr>
            <a:r>
              <a:rPr lang="en-GB" sz="2400" dirty="0">
                <a:latin typeface="Roboto Slab" pitchFamily="2" charset="0"/>
                <a:ea typeface="Roboto Slab" pitchFamily="2" charset="0"/>
              </a:rPr>
              <a:t>representation</a:t>
            </a:r>
          </a:p>
          <a:p>
            <a:pPr marL="0" indent="0" algn="ctr">
              <a:buClrTx/>
              <a:buNone/>
            </a:pPr>
            <a:endParaRPr lang="en-GB" sz="2400" b="1" dirty="0">
              <a:solidFill>
                <a:srgbClr val="D88A41"/>
              </a:solidFill>
              <a:latin typeface="Roboto Slab" pitchFamily="2" charset="0"/>
              <a:ea typeface="Roboto Slab" pitchFamily="2" charset="0"/>
            </a:endParaRPr>
          </a:p>
          <a:p>
            <a:pPr>
              <a:buClrTx/>
              <a:buFont typeface="Arial" panose="020B0604020202020204" pitchFamily="34" charset="0"/>
              <a:buChar char="•"/>
            </a:pPr>
            <a:endParaRPr lang="en-GB" sz="2000" dirty="0">
              <a:latin typeface="Roboto Slab" pitchFamily="2" charset="0"/>
              <a:ea typeface="Roboto Slab" pitchFamily="2" charset="0"/>
            </a:endParaRPr>
          </a:p>
          <a:p>
            <a:pPr marL="0" indent="0" algn="ctr">
              <a:buNone/>
            </a:pPr>
            <a:endParaRPr lang="en-GB" sz="2400" dirty="0"/>
          </a:p>
        </p:txBody>
      </p:sp>
    </p:spTree>
    <p:extLst>
      <p:ext uri="{BB962C8B-B14F-4D97-AF65-F5344CB8AC3E}">
        <p14:creationId xmlns:p14="http://schemas.microsoft.com/office/powerpoint/2010/main" val="3396589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4605717" y="1911941"/>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4616665" y="717650"/>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2607775" y="1911941"/>
            <a:ext cx="492643" cy="492692"/>
          </a:xfrm>
          <a:prstGeom prst="ellipse">
            <a:avLst/>
          </a:prstGeom>
          <a:solidFill>
            <a:schemeClr val="accent5">
              <a:lumMod val="9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2607775" y="717650"/>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6158459" y="1247302"/>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3100418" y="963996"/>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4852039" y="1210342"/>
            <a:ext cx="10948" cy="701599"/>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3100418" y="2158287"/>
            <a:ext cx="1505299" cy="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2854097" y="1210342"/>
            <a:ext cx="0" cy="701599"/>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5109308" y="963996"/>
            <a:ext cx="1049151" cy="529652"/>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5098360" y="1667841"/>
            <a:ext cx="1132245" cy="490446"/>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3496610" y="59466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354184" y="1411225"/>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3622034" y="179533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4849693" y="132530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5453986" y="182885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5475463" y="846271"/>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30" name="CuadroTexto 29"/>
          <p:cNvSpPr txBox="1"/>
          <p:nvPr/>
        </p:nvSpPr>
        <p:spPr>
          <a:xfrm>
            <a:off x="1126003" y="3239709"/>
            <a:ext cx="283814"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2</a:t>
            </a:r>
            <a:endParaRPr lang="es-ES" sz="1400" dirty="0">
              <a:solidFill>
                <a:srgbClr val="000000"/>
              </a:solidFill>
            </a:endParaRPr>
          </a:p>
        </p:txBody>
      </p:sp>
      <p:sp>
        <p:nvSpPr>
          <p:cNvPr id="31" name="Elipse 30"/>
          <p:cNvSpPr/>
          <p:nvPr/>
        </p:nvSpPr>
        <p:spPr>
          <a:xfrm>
            <a:off x="1467035" y="335290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sp>
        <p:nvSpPr>
          <p:cNvPr id="32" name="Elipse 31"/>
          <p:cNvSpPr/>
          <p:nvPr/>
        </p:nvSpPr>
        <p:spPr>
          <a:xfrm>
            <a:off x="799314" y="335290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cxnSp>
        <p:nvCxnSpPr>
          <p:cNvPr id="33" name="Conector recto de flecha 32"/>
          <p:cNvCxnSpPr>
            <a:stCxn id="32" idx="6"/>
            <a:endCxn id="31" idx="2"/>
          </p:cNvCxnSpPr>
          <p:nvPr/>
        </p:nvCxnSpPr>
        <p:spPr>
          <a:xfrm>
            <a:off x="1058343" y="3485930"/>
            <a:ext cx="408692"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 name="Rectángulo 1"/>
          <p:cNvSpPr/>
          <p:nvPr/>
        </p:nvSpPr>
        <p:spPr>
          <a:xfrm>
            <a:off x="2947963" y="22005"/>
            <a:ext cx="2671057"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EDGE LIST</a:t>
            </a:r>
          </a:p>
        </p:txBody>
      </p:sp>
      <p:sp>
        <p:nvSpPr>
          <p:cNvPr id="27" name="Elipse 26"/>
          <p:cNvSpPr/>
          <p:nvPr/>
        </p:nvSpPr>
        <p:spPr>
          <a:xfrm>
            <a:off x="2417412" y="400109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sp>
        <p:nvSpPr>
          <p:cNvPr id="28" name="Elipse 27"/>
          <p:cNvSpPr/>
          <p:nvPr/>
        </p:nvSpPr>
        <p:spPr>
          <a:xfrm>
            <a:off x="2417412" y="3356168"/>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cxnSp>
        <p:nvCxnSpPr>
          <p:cNvPr id="29" name="Conector recto de flecha 28"/>
          <p:cNvCxnSpPr>
            <a:stCxn id="28" idx="4"/>
            <a:endCxn id="27" idx="0"/>
          </p:cNvCxnSpPr>
          <p:nvPr/>
        </p:nvCxnSpPr>
        <p:spPr>
          <a:xfrm>
            <a:off x="2546927" y="3622226"/>
            <a:ext cx="0" cy="37886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4" name="CuadroTexto 33"/>
          <p:cNvSpPr txBox="1"/>
          <p:nvPr/>
        </p:nvSpPr>
        <p:spPr>
          <a:xfrm>
            <a:off x="2493248" y="3629561"/>
            <a:ext cx="287258" cy="307777"/>
          </a:xfrm>
          <a:prstGeom prst="rect">
            <a:avLst/>
          </a:prstGeom>
          <a:noFill/>
        </p:spPr>
        <p:txBody>
          <a:bodyPr wrap="none" rtlCol="0">
            <a:spAutoFit/>
          </a:bodyPr>
          <a:lstStyle/>
          <a:p>
            <a:r>
              <a:rPr lang="es-ES" sz="1400" dirty="0">
                <a:solidFill>
                  <a:srgbClr val="000000"/>
                </a:solidFill>
                <a:latin typeface="Roboto Slab" pitchFamily="2" charset="0"/>
                <a:ea typeface="Roboto Slab" pitchFamily="2" charset="0"/>
              </a:rPr>
              <a:t>6</a:t>
            </a:r>
          </a:p>
        </p:txBody>
      </p:sp>
      <p:sp>
        <p:nvSpPr>
          <p:cNvPr id="36" name="Elipse 35"/>
          <p:cNvSpPr/>
          <p:nvPr/>
        </p:nvSpPr>
        <p:spPr>
          <a:xfrm>
            <a:off x="3852200" y="4010107"/>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L</a:t>
            </a:r>
            <a:endParaRPr lang="es-ES" sz="1400" dirty="0">
              <a:solidFill>
                <a:srgbClr val="000000"/>
              </a:solidFill>
            </a:endParaRPr>
          </a:p>
        </p:txBody>
      </p:sp>
      <p:sp>
        <p:nvSpPr>
          <p:cNvPr id="37" name="Elipse 36"/>
          <p:cNvSpPr/>
          <p:nvPr/>
        </p:nvSpPr>
        <p:spPr>
          <a:xfrm>
            <a:off x="3852200" y="3365180"/>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cxnSp>
        <p:nvCxnSpPr>
          <p:cNvPr id="38" name="Conector recto de flecha 37"/>
          <p:cNvCxnSpPr>
            <a:stCxn id="37" idx="4"/>
            <a:endCxn id="36" idx="0"/>
          </p:cNvCxnSpPr>
          <p:nvPr/>
        </p:nvCxnSpPr>
        <p:spPr>
          <a:xfrm>
            <a:off x="3981715" y="3631238"/>
            <a:ext cx="0" cy="37886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9" name="CuadroTexto 38"/>
          <p:cNvSpPr txBox="1"/>
          <p:nvPr/>
        </p:nvSpPr>
        <p:spPr>
          <a:xfrm>
            <a:off x="3948340" y="3649522"/>
            <a:ext cx="364202"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cs typeface="+mn-cs"/>
              </a:rPr>
              <a:t>10</a:t>
            </a:r>
          </a:p>
        </p:txBody>
      </p:sp>
      <p:sp>
        <p:nvSpPr>
          <p:cNvPr id="41" name="CuadroTexto 40"/>
          <p:cNvSpPr txBox="1"/>
          <p:nvPr/>
        </p:nvSpPr>
        <p:spPr>
          <a:xfrm>
            <a:off x="5209140" y="3275024"/>
            <a:ext cx="283814"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8</a:t>
            </a:r>
            <a:endParaRPr lang="es-ES" sz="1400" dirty="0">
              <a:solidFill>
                <a:srgbClr val="000000"/>
              </a:solidFill>
            </a:endParaRPr>
          </a:p>
        </p:txBody>
      </p:sp>
      <p:sp>
        <p:nvSpPr>
          <p:cNvPr id="42" name="Elipse 41"/>
          <p:cNvSpPr/>
          <p:nvPr/>
        </p:nvSpPr>
        <p:spPr>
          <a:xfrm>
            <a:off x="5528276" y="339916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M</a:t>
            </a:r>
            <a:endParaRPr lang="es-ES" sz="1400" dirty="0">
              <a:solidFill>
                <a:srgbClr val="000000"/>
              </a:solidFill>
            </a:endParaRPr>
          </a:p>
        </p:txBody>
      </p:sp>
      <p:sp>
        <p:nvSpPr>
          <p:cNvPr id="43" name="Elipse 42"/>
          <p:cNvSpPr/>
          <p:nvPr/>
        </p:nvSpPr>
        <p:spPr>
          <a:xfrm>
            <a:off x="4860555" y="339916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L</a:t>
            </a:r>
            <a:endParaRPr lang="es-ES" sz="1400" dirty="0">
              <a:solidFill>
                <a:srgbClr val="000000"/>
              </a:solidFill>
            </a:endParaRPr>
          </a:p>
        </p:txBody>
      </p:sp>
      <p:cxnSp>
        <p:nvCxnSpPr>
          <p:cNvPr id="44" name="Conector recto de flecha 43"/>
          <p:cNvCxnSpPr>
            <a:stCxn id="43" idx="6"/>
            <a:endCxn id="42" idx="2"/>
          </p:cNvCxnSpPr>
          <p:nvPr/>
        </p:nvCxnSpPr>
        <p:spPr>
          <a:xfrm>
            <a:off x="5119584" y="3532194"/>
            <a:ext cx="408692" cy="0"/>
          </a:xfrm>
          <a:prstGeom prst="straightConnector1">
            <a:avLst/>
          </a:prstGeom>
          <a:ln w="1905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6" name="Elipse 45"/>
          <p:cNvSpPr/>
          <p:nvPr/>
        </p:nvSpPr>
        <p:spPr>
          <a:xfrm>
            <a:off x="6230605" y="3729368"/>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M</a:t>
            </a:r>
            <a:endParaRPr lang="es-ES" sz="1400" dirty="0">
              <a:solidFill>
                <a:srgbClr val="000000"/>
              </a:solidFill>
            </a:endParaRPr>
          </a:p>
        </p:txBody>
      </p:sp>
      <p:sp>
        <p:nvSpPr>
          <p:cNvPr id="47" name="Elipse 46"/>
          <p:cNvSpPr/>
          <p:nvPr/>
        </p:nvSpPr>
        <p:spPr>
          <a:xfrm>
            <a:off x="6799015" y="3343206"/>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N</a:t>
            </a:r>
            <a:endParaRPr lang="es-ES" sz="1400" dirty="0">
              <a:solidFill>
                <a:srgbClr val="000000"/>
              </a:solidFill>
            </a:endParaRPr>
          </a:p>
        </p:txBody>
      </p:sp>
      <p:cxnSp>
        <p:nvCxnSpPr>
          <p:cNvPr id="48" name="Conector recto de flecha 47"/>
          <p:cNvCxnSpPr>
            <a:stCxn id="47" idx="3"/>
            <a:endCxn id="46" idx="6"/>
          </p:cNvCxnSpPr>
          <p:nvPr/>
        </p:nvCxnSpPr>
        <p:spPr>
          <a:xfrm flipH="1">
            <a:off x="6489634" y="3570301"/>
            <a:ext cx="347315" cy="292096"/>
          </a:xfrm>
          <a:prstGeom prst="straightConnector1">
            <a:avLst/>
          </a:prstGeom>
          <a:ln w="1905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9" name="CuadroTexto 48"/>
          <p:cNvSpPr txBox="1"/>
          <p:nvPr/>
        </p:nvSpPr>
        <p:spPr>
          <a:xfrm>
            <a:off x="6558010" y="3666960"/>
            <a:ext cx="288723"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4</a:t>
            </a:r>
            <a:endParaRPr lang="es-ES" sz="1400" dirty="0">
              <a:solidFill>
                <a:srgbClr val="000000"/>
              </a:solidFill>
            </a:endParaRPr>
          </a:p>
        </p:txBody>
      </p:sp>
      <p:sp>
        <p:nvSpPr>
          <p:cNvPr id="50" name="CuadroTexto 49"/>
          <p:cNvSpPr txBox="1"/>
          <p:nvPr/>
        </p:nvSpPr>
        <p:spPr>
          <a:xfrm>
            <a:off x="124416" y="2785283"/>
            <a:ext cx="8686993" cy="400110"/>
          </a:xfrm>
          <a:prstGeom prst="rect">
            <a:avLst/>
          </a:prstGeom>
          <a:noFill/>
        </p:spPr>
        <p:txBody>
          <a:bodyPr wrap="none" rtlCol="0">
            <a:spAutoFit/>
          </a:bodyPr>
          <a:lstStyle/>
          <a:p>
            <a:r>
              <a:rPr lang="es-ES" sz="2000" dirty="0">
                <a:latin typeface="Roboto Slab" pitchFamily="2" charset="0"/>
                <a:ea typeface="Roboto Slab" pitchFamily="2" charset="0"/>
              </a:rPr>
              <a:t>E={   (J, K, 2),      (K, M, 6),      (L, J, 10),      (M, L, 8),      (M, N, 4),     (N, K, 1)  }</a:t>
            </a:r>
            <a:endParaRPr lang="es-ES" dirty="0"/>
          </a:p>
        </p:txBody>
      </p:sp>
      <p:sp>
        <p:nvSpPr>
          <p:cNvPr id="51" name="Elipse 50"/>
          <p:cNvSpPr/>
          <p:nvPr/>
        </p:nvSpPr>
        <p:spPr>
          <a:xfrm>
            <a:off x="7560272" y="3320564"/>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sp>
        <p:nvSpPr>
          <p:cNvPr id="52" name="Elipse 51"/>
          <p:cNvSpPr/>
          <p:nvPr/>
        </p:nvSpPr>
        <p:spPr>
          <a:xfrm>
            <a:off x="8230632" y="3726143"/>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N</a:t>
            </a:r>
            <a:endParaRPr lang="es-ES" sz="1400" dirty="0">
              <a:solidFill>
                <a:srgbClr val="000000"/>
              </a:solidFill>
            </a:endParaRPr>
          </a:p>
        </p:txBody>
      </p:sp>
      <p:sp>
        <p:nvSpPr>
          <p:cNvPr id="53" name="CuadroTexto 52"/>
          <p:cNvSpPr txBox="1"/>
          <p:nvPr/>
        </p:nvSpPr>
        <p:spPr>
          <a:xfrm>
            <a:off x="7990918" y="3371699"/>
            <a:ext cx="261610"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1</a:t>
            </a:r>
            <a:endParaRPr lang="es-ES" sz="1400" dirty="0">
              <a:solidFill>
                <a:srgbClr val="000000"/>
              </a:solidFill>
            </a:endParaRPr>
          </a:p>
        </p:txBody>
      </p:sp>
      <p:cxnSp>
        <p:nvCxnSpPr>
          <p:cNvPr id="54" name="Conector recto de flecha 53"/>
          <p:cNvCxnSpPr>
            <a:stCxn id="51" idx="6"/>
            <a:endCxn id="52" idx="1"/>
          </p:cNvCxnSpPr>
          <p:nvPr/>
        </p:nvCxnSpPr>
        <p:spPr>
          <a:xfrm>
            <a:off x="7819301" y="3453593"/>
            <a:ext cx="449265" cy="311513"/>
          </a:xfrm>
          <a:prstGeom prst="straightConnector1">
            <a:avLst/>
          </a:prstGeom>
          <a:ln w="1905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394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4605717" y="1911941"/>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4616665" y="717650"/>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2607775" y="1911941"/>
            <a:ext cx="492643" cy="492692"/>
          </a:xfrm>
          <a:prstGeom prst="ellipse">
            <a:avLst/>
          </a:prstGeom>
          <a:solidFill>
            <a:schemeClr val="accent5">
              <a:lumMod val="9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2607775" y="717650"/>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6158459" y="1247302"/>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3100418" y="963996"/>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4852039" y="1210342"/>
            <a:ext cx="10948" cy="701599"/>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3100418" y="2158287"/>
            <a:ext cx="1505299" cy="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2854097" y="1210342"/>
            <a:ext cx="0" cy="701599"/>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5109308" y="963996"/>
            <a:ext cx="1049151" cy="529652"/>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5098360" y="1667841"/>
            <a:ext cx="1132245" cy="490446"/>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3496610" y="59466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354184" y="1411225"/>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3622034" y="179533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4849693" y="132530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5453986" y="182885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5475463" y="846271"/>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30" name="CuadroTexto 29"/>
          <p:cNvSpPr txBox="1"/>
          <p:nvPr/>
        </p:nvSpPr>
        <p:spPr>
          <a:xfrm>
            <a:off x="1126003" y="3239709"/>
            <a:ext cx="283814"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2</a:t>
            </a:r>
            <a:endParaRPr lang="es-ES" sz="1400" dirty="0">
              <a:solidFill>
                <a:srgbClr val="000000"/>
              </a:solidFill>
            </a:endParaRPr>
          </a:p>
        </p:txBody>
      </p:sp>
      <p:sp>
        <p:nvSpPr>
          <p:cNvPr id="31" name="Elipse 30"/>
          <p:cNvSpPr/>
          <p:nvPr/>
        </p:nvSpPr>
        <p:spPr>
          <a:xfrm>
            <a:off x="1467035" y="335290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sp>
        <p:nvSpPr>
          <p:cNvPr id="32" name="Elipse 31"/>
          <p:cNvSpPr/>
          <p:nvPr/>
        </p:nvSpPr>
        <p:spPr>
          <a:xfrm>
            <a:off x="799314" y="335290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cxnSp>
        <p:nvCxnSpPr>
          <p:cNvPr id="33" name="Conector recto de flecha 32"/>
          <p:cNvCxnSpPr>
            <a:stCxn id="32" idx="6"/>
            <a:endCxn id="31" idx="2"/>
          </p:cNvCxnSpPr>
          <p:nvPr/>
        </p:nvCxnSpPr>
        <p:spPr>
          <a:xfrm>
            <a:off x="1058343" y="3485930"/>
            <a:ext cx="408692"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 name="Rectángulo 1"/>
          <p:cNvSpPr/>
          <p:nvPr/>
        </p:nvSpPr>
        <p:spPr>
          <a:xfrm>
            <a:off x="2947963" y="22005"/>
            <a:ext cx="2671057"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EDGE LIST</a:t>
            </a:r>
          </a:p>
        </p:txBody>
      </p:sp>
      <p:sp>
        <p:nvSpPr>
          <p:cNvPr id="27" name="Elipse 26"/>
          <p:cNvSpPr/>
          <p:nvPr/>
        </p:nvSpPr>
        <p:spPr>
          <a:xfrm>
            <a:off x="2417412" y="400109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sp>
        <p:nvSpPr>
          <p:cNvPr id="28" name="Elipse 27"/>
          <p:cNvSpPr/>
          <p:nvPr/>
        </p:nvSpPr>
        <p:spPr>
          <a:xfrm>
            <a:off x="2417412" y="3356168"/>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cxnSp>
        <p:nvCxnSpPr>
          <p:cNvPr id="29" name="Conector recto de flecha 28"/>
          <p:cNvCxnSpPr>
            <a:stCxn id="28" idx="4"/>
            <a:endCxn id="27" idx="0"/>
          </p:cNvCxnSpPr>
          <p:nvPr/>
        </p:nvCxnSpPr>
        <p:spPr>
          <a:xfrm>
            <a:off x="2546927" y="3622226"/>
            <a:ext cx="0" cy="37886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4" name="CuadroTexto 33"/>
          <p:cNvSpPr txBox="1"/>
          <p:nvPr/>
        </p:nvSpPr>
        <p:spPr>
          <a:xfrm>
            <a:off x="2493248" y="3629561"/>
            <a:ext cx="287258" cy="307777"/>
          </a:xfrm>
          <a:prstGeom prst="rect">
            <a:avLst/>
          </a:prstGeom>
          <a:noFill/>
        </p:spPr>
        <p:txBody>
          <a:bodyPr wrap="none" rtlCol="0">
            <a:spAutoFit/>
          </a:bodyPr>
          <a:lstStyle/>
          <a:p>
            <a:r>
              <a:rPr lang="es-ES" sz="1400" dirty="0">
                <a:solidFill>
                  <a:srgbClr val="000000"/>
                </a:solidFill>
                <a:latin typeface="Roboto Slab" pitchFamily="2" charset="0"/>
                <a:ea typeface="Roboto Slab" pitchFamily="2" charset="0"/>
              </a:rPr>
              <a:t>6</a:t>
            </a:r>
          </a:p>
        </p:txBody>
      </p:sp>
      <p:sp>
        <p:nvSpPr>
          <p:cNvPr id="36" name="Elipse 35"/>
          <p:cNvSpPr/>
          <p:nvPr/>
        </p:nvSpPr>
        <p:spPr>
          <a:xfrm>
            <a:off x="3852200" y="4010107"/>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L</a:t>
            </a:r>
            <a:endParaRPr lang="es-ES" sz="1400" dirty="0">
              <a:solidFill>
                <a:srgbClr val="000000"/>
              </a:solidFill>
            </a:endParaRPr>
          </a:p>
        </p:txBody>
      </p:sp>
      <p:sp>
        <p:nvSpPr>
          <p:cNvPr id="37" name="Elipse 36"/>
          <p:cNvSpPr/>
          <p:nvPr/>
        </p:nvSpPr>
        <p:spPr>
          <a:xfrm>
            <a:off x="3852200" y="3365180"/>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cxnSp>
        <p:nvCxnSpPr>
          <p:cNvPr id="38" name="Conector recto de flecha 37"/>
          <p:cNvCxnSpPr>
            <a:stCxn id="37" idx="4"/>
            <a:endCxn id="36" idx="0"/>
          </p:cNvCxnSpPr>
          <p:nvPr/>
        </p:nvCxnSpPr>
        <p:spPr>
          <a:xfrm>
            <a:off x="3981715" y="3631238"/>
            <a:ext cx="0" cy="37886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9" name="CuadroTexto 38"/>
          <p:cNvSpPr txBox="1"/>
          <p:nvPr/>
        </p:nvSpPr>
        <p:spPr>
          <a:xfrm>
            <a:off x="3948340" y="3649522"/>
            <a:ext cx="364202"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cs typeface="+mn-cs"/>
              </a:rPr>
              <a:t>10</a:t>
            </a:r>
          </a:p>
        </p:txBody>
      </p:sp>
      <p:sp>
        <p:nvSpPr>
          <p:cNvPr id="41" name="CuadroTexto 40"/>
          <p:cNvSpPr txBox="1"/>
          <p:nvPr/>
        </p:nvSpPr>
        <p:spPr>
          <a:xfrm>
            <a:off x="5209140" y="3275024"/>
            <a:ext cx="283814"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8</a:t>
            </a:r>
            <a:endParaRPr lang="es-ES" sz="1400" dirty="0">
              <a:solidFill>
                <a:srgbClr val="000000"/>
              </a:solidFill>
            </a:endParaRPr>
          </a:p>
        </p:txBody>
      </p:sp>
      <p:sp>
        <p:nvSpPr>
          <p:cNvPr id="42" name="Elipse 41"/>
          <p:cNvSpPr/>
          <p:nvPr/>
        </p:nvSpPr>
        <p:spPr>
          <a:xfrm>
            <a:off x="5528276" y="339916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M</a:t>
            </a:r>
            <a:endParaRPr lang="es-ES" sz="1400" dirty="0">
              <a:solidFill>
                <a:srgbClr val="000000"/>
              </a:solidFill>
            </a:endParaRPr>
          </a:p>
        </p:txBody>
      </p:sp>
      <p:sp>
        <p:nvSpPr>
          <p:cNvPr id="43" name="Elipse 42"/>
          <p:cNvSpPr/>
          <p:nvPr/>
        </p:nvSpPr>
        <p:spPr>
          <a:xfrm>
            <a:off x="4860555" y="339916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L</a:t>
            </a:r>
            <a:endParaRPr lang="es-ES" sz="1400" dirty="0">
              <a:solidFill>
                <a:srgbClr val="000000"/>
              </a:solidFill>
            </a:endParaRPr>
          </a:p>
        </p:txBody>
      </p:sp>
      <p:cxnSp>
        <p:nvCxnSpPr>
          <p:cNvPr id="44" name="Conector recto de flecha 43"/>
          <p:cNvCxnSpPr>
            <a:stCxn id="43" idx="6"/>
            <a:endCxn id="42" idx="2"/>
          </p:cNvCxnSpPr>
          <p:nvPr/>
        </p:nvCxnSpPr>
        <p:spPr>
          <a:xfrm>
            <a:off x="5119584" y="3532194"/>
            <a:ext cx="408692" cy="0"/>
          </a:xfrm>
          <a:prstGeom prst="straightConnector1">
            <a:avLst/>
          </a:prstGeom>
          <a:ln w="1905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6" name="Elipse 45"/>
          <p:cNvSpPr/>
          <p:nvPr/>
        </p:nvSpPr>
        <p:spPr>
          <a:xfrm>
            <a:off x="6230605" y="3729368"/>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M</a:t>
            </a:r>
            <a:endParaRPr lang="es-ES" sz="1400" dirty="0">
              <a:solidFill>
                <a:srgbClr val="000000"/>
              </a:solidFill>
            </a:endParaRPr>
          </a:p>
        </p:txBody>
      </p:sp>
      <p:sp>
        <p:nvSpPr>
          <p:cNvPr id="47" name="Elipse 46"/>
          <p:cNvSpPr/>
          <p:nvPr/>
        </p:nvSpPr>
        <p:spPr>
          <a:xfrm>
            <a:off x="6799015" y="3343206"/>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N</a:t>
            </a:r>
            <a:endParaRPr lang="es-ES" sz="1400" dirty="0">
              <a:solidFill>
                <a:srgbClr val="000000"/>
              </a:solidFill>
            </a:endParaRPr>
          </a:p>
        </p:txBody>
      </p:sp>
      <p:cxnSp>
        <p:nvCxnSpPr>
          <p:cNvPr id="48" name="Conector recto de flecha 47"/>
          <p:cNvCxnSpPr>
            <a:stCxn id="47" idx="3"/>
            <a:endCxn id="46" idx="6"/>
          </p:cNvCxnSpPr>
          <p:nvPr/>
        </p:nvCxnSpPr>
        <p:spPr>
          <a:xfrm flipH="1">
            <a:off x="6489634" y="3570301"/>
            <a:ext cx="347315" cy="292096"/>
          </a:xfrm>
          <a:prstGeom prst="straightConnector1">
            <a:avLst/>
          </a:prstGeom>
          <a:ln w="1905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9" name="CuadroTexto 48"/>
          <p:cNvSpPr txBox="1"/>
          <p:nvPr/>
        </p:nvSpPr>
        <p:spPr>
          <a:xfrm>
            <a:off x="6558010" y="3666960"/>
            <a:ext cx="288723"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4</a:t>
            </a:r>
            <a:endParaRPr lang="es-ES" sz="1400" dirty="0">
              <a:solidFill>
                <a:srgbClr val="000000"/>
              </a:solidFill>
            </a:endParaRPr>
          </a:p>
        </p:txBody>
      </p:sp>
      <p:sp>
        <p:nvSpPr>
          <p:cNvPr id="50" name="CuadroTexto 49"/>
          <p:cNvSpPr txBox="1"/>
          <p:nvPr/>
        </p:nvSpPr>
        <p:spPr>
          <a:xfrm>
            <a:off x="124416" y="2785283"/>
            <a:ext cx="8686993" cy="400110"/>
          </a:xfrm>
          <a:prstGeom prst="rect">
            <a:avLst/>
          </a:prstGeom>
          <a:noFill/>
        </p:spPr>
        <p:txBody>
          <a:bodyPr wrap="none" rtlCol="0">
            <a:spAutoFit/>
          </a:bodyPr>
          <a:lstStyle/>
          <a:p>
            <a:r>
              <a:rPr lang="es-ES" sz="2000" dirty="0">
                <a:latin typeface="Roboto Slab" pitchFamily="2" charset="0"/>
                <a:ea typeface="Roboto Slab" pitchFamily="2" charset="0"/>
              </a:rPr>
              <a:t>E={   (J, K, 2),      (K, M, 6),      (L, J, 10),      (M, L, 8),      (M, N, 4),     (N, K, 1)  }</a:t>
            </a:r>
            <a:endParaRPr lang="es-ES" dirty="0"/>
          </a:p>
        </p:txBody>
      </p:sp>
      <p:sp>
        <p:nvSpPr>
          <p:cNvPr id="51" name="Elipse 50"/>
          <p:cNvSpPr/>
          <p:nvPr/>
        </p:nvSpPr>
        <p:spPr>
          <a:xfrm>
            <a:off x="7560272" y="3320564"/>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sp>
        <p:nvSpPr>
          <p:cNvPr id="52" name="Elipse 51"/>
          <p:cNvSpPr/>
          <p:nvPr/>
        </p:nvSpPr>
        <p:spPr>
          <a:xfrm>
            <a:off x="8230632" y="3726143"/>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N</a:t>
            </a:r>
            <a:endParaRPr lang="es-ES" sz="1400" dirty="0">
              <a:solidFill>
                <a:srgbClr val="000000"/>
              </a:solidFill>
            </a:endParaRPr>
          </a:p>
        </p:txBody>
      </p:sp>
      <p:sp>
        <p:nvSpPr>
          <p:cNvPr id="53" name="CuadroTexto 52"/>
          <p:cNvSpPr txBox="1"/>
          <p:nvPr/>
        </p:nvSpPr>
        <p:spPr>
          <a:xfrm>
            <a:off x="7990918" y="3371699"/>
            <a:ext cx="261610"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1</a:t>
            </a:r>
            <a:endParaRPr lang="es-ES" sz="1400" dirty="0">
              <a:solidFill>
                <a:srgbClr val="000000"/>
              </a:solidFill>
            </a:endParaRPr>
          </a:p>
        </p:txBody>
      </p:sp>
      <p:cxnSp>
        <p:nvCxnSpPr>
          <p:cNvPr id="54" name="Conector recto de flecha 53"/>
          <p:cNvCxnSpPr>
            <a:stCxn id="51" idx="6"/>
            <a:endCxn id="52" idx="1"/>
          </p:cNvCxnSpPr>
          <p:nvPr/>
        </p:nvCxnSpPr>
        <p:spPr>
          <a:xfrm>
            <a:off x="7819301" y="3453593"/>
            <a:ext cx="449265" cy="311513"/>
          </a:xfrm>
          <a:prstGeom prst="straightConnector1">
            <a:avLst/>
          </a:prstGeom>
          <a:ln w="1905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5" name="CuadroTexto 44"/>
          <p:cNvSpPr txBox="1"/>
          <p:nvPr/>
        </p:nvSpPr>
        <p:spPr>
          <a:xfrm>
            <a:off x="-7344" y="4475489"/>
            <a:ext cx="9160433" cy="646331"/>
          </a:xfrm>
          <a:prstGeom prst="rect">
            <a:avLst/>
          </a:prstGeom>
          <a:solidFill>
            <a:srgbClr val="BADDE1"/>
          </a:solidFill>
        </p:spPr>
        <p:txBody>
          <a:bodyPr wrap="square" rtlCol="0">
            <a:spAutoFit/>
          </a:bodyPr>
          <a:lstStyle/>
          <a:p>
            <a:pPr algn="ctr"/>
            <a:r>
              <a:rPr lang="en-GB" dirty="0">
                <a:latin typeface="Roboto Slab" pitchFamily="2" charset="0"/>
                <a:ea typeface="Roboto Slab" pitchFamily="2" charset="0"/>
              </a:rPr>
              <a:t>Space complexity: </a:t>
            </a:r>
            <a:r>
              <a:rPr lang="en-GB" dirty="0" err="1">
                <a:latin typeface="Roboto Slab" pitchFamily="2" charset="0"/>
                <a:ea typeface="Roboto Slab" pitchFamily="2" charset="0"/>
              </a:rPr>
              <a:t>Θ</a:t>
            </a:r>
            <a:r>
              <a:rPr lang="en-GB" dirty="0">
                <a:latin typeface="Roboto Slab" pitchFamily="2" charset="0"/>
                <a:ea typeface="Roboto Slab" pitchFamily="2" charset="0"/>
              </a:rPr>
              <a:t>(E) – considering only the edge list</a:t>
            </a:r>
          </a:p>
          <a:p>
            <a:pPr algn="ctr"/>
            <a:r>
              <a:rPr lang="en-GB" dirty="0">
                <a:latin typeface="Roboto Slab" pitchFamily="2" charset="0"/>
                <a:ea typeface="Roboto Slab" pitchFamily="2" charset="0"/>
              </a:rPr>
              <a:t>(E:  number of edges)</a:t>
            </a:r>
          </a:p>
        </p:txBody>
      </p:sp>
      <p:sp>
        <p:nvSpPr>
          <p:cNvPr id="3" name="TextBox 2">
            <a:extLst>
              <a:ext uri="{FF2B5EF4-FFF2-40B4-BE49-F238E27FC236}">
                <a16:creationId xmlns:a16="http://schemas.microsoft.com/office/drawing/2014/main" id="{DB7896D9-E1B3-934D-87A3-DEC0D179CB36}"/>
              </a:ext>
            </a:extLst>
          </p:cNvPr>
          <p:cNvSpPr txBox="1"/>
          <p:nvPr/>
        </p:nvSpPr>
        <p:spPr>
          <a:xfrm>
            <a:off x="5992025" y="53597"/>
            <a:ext cx="3161063" cy="954107"/>
          </a:xfrm>
          <a:prstGeom prst="rect">
            <a:avLst/>
          </a:prstGeom>
          <a:noFill/>
        </p:spPr>
        <p:txBody>
          <a:bodyPr wrap="square" rtlCol="0">
            <a:spAutoFit/>
          </a:bodyPr>
          <a:lstStyle/>
          <a:p>
            <a:r>
              <a:rPr lang="en-US" sz="1400" dirty="0"/>
              <a:t>In terms of memory consumption, this representation has a complexity of </a:t>
            </a:r>
            <a:r>
              <a:rPr lang="en-GB" sz="1400" dirty="0" err="1">
                <a:latin typeface="Roboto Slab" pitchFamily="2" charset="0"/>
                <a:ea typeface="Roboto Slab" pitchFamily="2" charset="0"/>
              </a:rPr>
              <a:t>Θ</a:t>
            </a:r>
            <a:r>
              <a:rPr lang="en-GB" sz="1400" dirty="0">
                <a:latin typeface="Roboto Slab" pitchFamily="2" charset="0"/>
                <a:ea typeface="Roboto Slab" pitchFamily="2" charset="0"/>
              </a:rPr>
              <a:t>(E),  as we need to store E different triplets to store the graph</a:t>
            </a:r>
            <a:endParaRPr lang="en-US" sz="1400" dirty="0"/>
          </a:p>
        </p:txBody>
      </p:sp>
    </p:spTree>
    <p:extLst>
      <p:ext uri="{BB962C8B-B14F-4D97-AF65-F5344CB8AC3E}">
        <p14:creationId xmlns:p14="http://schemas.microsoft.com/office/powerpoint/2010/main" val="3258747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
            <a:extLst>
              <a:ext uri="{FF2B5EF4-FFF2-40B4-BE49-F238E27FC236}">
                <a16:creationId xmlns:a16="http://schemas.microsoft.com/office/drawing/2014/main" id="{08C8333C-B774-E941-9C40-CBB260DC4381}"/>
              </a:ext>
            </a:extLst>
          </p:cNvPr>
          <p:cNvSpPr/>
          <p:nvPr/>
        </p:nvSpPr>
        <p:spPr>
          <a:xfrm>
            <a:off x="2112306" y="2310140"/>
            <a:ext cx="4433786"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ADJACENCY MATRIX </a:t>
            </a:r>
          </a:p>
        </p:txBody>
      </p:sp>
    </p:spTree>
    <p:extLst>
      <p:ext uri="{BB962C8B-B14F-4D97-AF65-F5344CB8AC3E}">
        <p14:creationId xmlns:p14="http://schemas.microsoft.com/office/powerpoint/2010/main" val="2959272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4605717" y="1911941"/>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4616665" y="717650"/>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2607775" y="1911941"/>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2607775" y="717650"/>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6158459" y="1247302"/>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3100418" y="963996"/>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4852039" y="1210342"/>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3100418" y="2158287"/>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2854097" y="1210342"/>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5109308" y="963996"/>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5098360" y="1667841"/>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3496610" y="59466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354184" y="1411225"/>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3622034" y="179533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4849693" y="132530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5453986" y="182885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5475463" y="846271"/>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2" name="Rectángulo 1"/>
          <p:cNvSpPr/>
          <p:nvPr/>
        </p:nvSpPr>
        <p:spPr>
          <a:xfrm>
            <a:off x="2146172" y="22005"/>
            <a:ext cx="4433786"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ADJACENCY MATRIX</a:t>
            </a:r>
          </a:p>
        </p:txBody>
      </p:sp>
      <p:sp>
        <p:nvSpPr>
          <p:cNvPr id="26" name="Abrir corchete 25"/>
          <p:cNvSpPr/>
          <p:nvPr/>
        </p:nvSpPr>
        <p:spPr>
          <a:xfrm>
            <a:off x="649603" y="2972519"/>
            <a:ext cx="147600" cy="198312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27" name="Cerrar corchete 26"/>
          <p:cNvSpPr/>
          <p:nvPr/>
        </p:nvSpPr>
        <p:spPr>
          <a:xfrm>
            <a:off x="2389823" y="2972519"/>
            <a:ext cx="141100" cy="1983121"/>
          </a:xfrm>
          <a:prstGeom prst="righ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28" name="CuadroTexto 27"/>
          <p:cNvSpPr txBox="1"/>
          <p:nvPr/>
        </p:nvSpPr>
        <p:spPr>
          <a:xfrm>
            <a:off x="313894" y="2988199"/>
            <a:ext cx="389913" cy="2092881"/>
          </a:xfrm>
          <a:prstGeom prst="rect">
            <a:avLst/>
          </a:prstGeom>
          <a:noFill/>
        </p:spPr>
        <p:txBody>
          <a:bodyPr wrap="none" rtlCol="0">
            <a:spAutoFit/>
          </a:bodyPr>
          <a:lstStyle/>
          <a:p>
            <a:r>
              <a:rPr lang="es-ES" dirty="0">
                <a:solidFill>
                  <a:schemeClr val="tx1">
                    <a:lumMod val="50000"/>
                    <a:lumOff val="50000"/>
                  </a:schemeClr>
                </a:solidFill>
              </a:rPr>
              <a:t>J</a:t>
            </a:r>
          </a:p>
          <a:p>
            <a:endParaRPr lang="es-ES" sz="1000" dirty="0">
              <a:solidFill>
                <a:schemeClr val="tx1">
                  <a:lumMod val="50000"/>
                  <a:lumOff val="50000"/>
                </a:schemeClr>
              </a:solidFill>
            </a:endParaRPr>
          </a:p>
          <a:p>
            <a:r>
              <a:rPr lang="es-ES" dirty="0">
                <a:solidFill>
                  <a:schemeClr val="tx1">
                    <a:lumMod val="50000"/>
                    <a:lumOff val="50000"/>
                  </a:schemeClr>
                </a:solidFill>
              </a:rPr>
              <a:t>K</a:t>
            </a:r>
          </a:p>
          <a:p>
            <a:endParaRPr lang="es-ES" sz="1000" dirty="0">
              <a:solidFill>
                <a:schemeClr val="tx1">
                  <a:lumMod val="50000"/>
                  <a:lumOff val="50000"/>
                </a:schemeClr>
              </a:solidFill>
            </a:endParaRPr>
          </a:p>
          <a:p>
            <a:r>
              <a:rPr lang="es-ES" dirty="0">
                <a:solidFill>
                  <a:schemeClr val="tx1">
                    <a:lumMod val="50000"/>
                    <a:lumOff val="50000"/>
                  </a:schemeClr>
                </a:solidFill>
              </a:rPr>
              <a:t>L</a:t>
            </a:r>
          </a:p>
          <a:p>
            <a:endParaRPr lang="es-ES" sz="1000" dirty="0">
              <a:solidFill>
                <a:schemeClr val="tx1">
                  <a:lumMod val="50000"/>
                  <a:lumOff val="50000"/>
                </a:schemeClr>
              </a:solidFill>
            </a:endParaRPr>
          </a:p>
          <a:p>
            <a:r>
              <a:rPr lang="es-ES" dirty="0">
                <a:solidFill>
                  <a:schemeClr val="tx1">
                    <a:lumMod val="50000"/>
                    <a:lumOff val="50000"/>
                  </a:schemeClr>
                </a:solidFill>
              </a:rPr>
              <a:t>M</a:t>
            </a:r>
          </a:p>
          <a:p>
            <a:endParaRPr lang="es-ES" sz="1000" dirty="0">
              <a:solidFill>
                <a:schemeClr val="tx1">
                  <a:lumMod val="50000"/>
                  <a:lumOff val="50000"/>
                </a:schemeClr>
              </a:solidFill>
            </a:endParaRPr>
          </a:p>
          <a:p>
            <a:r>
              <a:rPr lang="es-ES" dirty="0">
                <a:solidFill>
                  <a:schemeClr val="tx1">
                    <a:lumMod val="50000"/>
                    <a:lumOff val="50000"/>
                  </a:schemeClr>
                </a:solidFill>
              </a:rPr>
              <a:t>N</a:t>
            </a:r>
          </a:p>
        </p:txBody>
      </p:sp>
      <p:sp>
        <p:nvSpPr>
          <p:cNvPr id="29" name="CuadroTexto 28"/>
          <p:cNvSpPr txBox="1"/>
          <p:nvPr/>
        </p:nvSpPr>
        <p:spPr>
          <a:xfrm>
            <a:off x="612023" y="2580519"/>
            <a:ext cx="1928733" cy="369332"/>
          </a:xfrm>
          <a:prstGeom prst="rect">
            <a:avLst/>
          </a:prstGeom>
          <a:noFill/>
        </p:spPr>
        <p:txBody>
          <a:bodyPr wrap="none" rtlCol="0">
            <a:spAutoFit/>
          </a:bodyPr>
          <a:lstStyle/>
          <a:p>
            <a:r>
              <a:rPr lang="es-ES" dirty="0">
                <a:solidFill>
                  <a:schemeClr val="tx1">
                    <a:lumMod val="50000"/>
                    <a:lumOff val="50000"/>
                  </a:schemeClr>
                </a:solidFill>
              </a:rPr>
              <a:t>J    K     L    M   N</a:t>
            </a:r>
          </a:p>
        </p:txBody>
      </p:sp>
      <p:sp>
        <p:nvSpPr>
          <p:cNvPr id="34" name="CuadroTexto 33"/>
          <p:cNvSpPr txBox="1"/>
          <p:nvPr/>
        </p:nvSpPr>
        <p:spPr>
          <a:xfrm>
            <a:off x="665621" y="2996784"/>
            <a:ext cx="1872064" cy="369332"/>
          </a:xfrm>
          <a:prstGeom prst="rect">
            <a:avLst/>
          </a:prstGeom>
          <a:noFill/>
        </p:spPr>
        <p:txBody>
          <a:bodyPr wrap="none" rtlCol="0">
            <a:spAutoFit/>
          </a:bodyPr>
          <a:lstStyle/>
          <a:p>
            <a:r>
              <a:rPr lang="es-ES" dirty="0"/>
              <a:t>∞   2     ∞    ∞   ∞</a:t>
            </a:r>
          </a:p>
        </p:txBody>
      </p:sp>
      <p:sp>
        <p:nvSpPr>
          <p:cNvPr id="35" name="CuadroTexto 34"/>
          <p:cNvSpPr txBox="1"/>
          <p:nvPr/>
        </p:nvSpPr>
        <p:spPr>
          <a:xfrm>
            <a:off x="658859" y="3440116"/>
            <a:ext cx="1872064" cy="369332"/>
          </a:xfrm>
          <a:prstGeom prst="rect">
            <a:avLst/>
          </a:prstGeom>
          <a:noFill/>
        </p:spPr>
        <p:txBody>
          <a:bodyPr wrap="none" rtlCol="0">
            <a:spAutoFit/>
          </a:bodyPr>
          <a:lstStyle/>
          <a:p>
            <a:r>
              <a:rPr lang="es-ES" dirty="0"/>
              <a:t>∞   ∞    ∞    6    ∞</a:t>
            </a:r>
          </a:p>
        </p:txBody>
      </p:sp>
      <p:sp>
        <p:nvSpPr>
          <p:cNvPr id="36" name="CuadroTexto 35"/>
          <p:cNvSpPr txBox="1"/>
          <p:nvPr/>
        </p:nvSpPr>
        <p:spPr>
          <a:xfrm>
            <a:off x="618587" y="3863876"/>
            <a:ext cx="1936873" cy="369332"/>
          </a:xfrm>
          <a:prstGeom prst="rect">
            <a:avLst/>
          </a:prstGeom>
          <a:noFill/>
        </p:spPr>
        <p:txBody>
          <a:bodyPr wrap="none" rtlCol="0">
            <a:spAutoFit/>
          </a:bodyPr>
          <a:lstStyle/>
          <a:p>
            <a:r>
              <a:rPr lang="es-ES" dirty="0"/>
              <a:t>10   ∞    ∞    ∞   ∞</a:t>
            </a:r>
          </a:p>
        </p:txBody>
      </p:sp>
      <p:sp>
        <p:nvSpPr>
          <p:cNvPr id="37" name="CuadroTexto 36"/>
          <p:cNvSpPr txBox="1"/>
          <p:nvPr/>
        </p:nvSpPr>
        <p:spPr>
          <a:xfrm>
            <a:off x="618587" y="4277745"/>
            <a:ext cx="1844338" cy="369332"/>
          </a:xfrm>
          <a:prstGeom prst="rect">
            <a:avLst/>
          </a:prstGeom>
          <a:noFill/>
        </p:spPr>
        <p:txBody>
          <a:bodyPr wrap="none" rtlCol="0">
            <a:spAutoFit/>
          </a:bodyPr>
          <a:lstStyle/>
          <a:p>
            <a:r>
              <a:rPr lang="es-ES" dirty="0"/>
              <a:t>∞   ∞     8    ∞    4</a:t>
            </a:r>
          </a:p>
        </p:txBody>
      </p:sp>
      <p:sp>
        <p:nvSpPr>
          <p:cNvPr id="38" name="CuadroTexto 37"/>
          <p:cNvSpPr txBox="1"/>
          <p:nvPr/>
        </p:nvSpPr>
        <p:spPr>
          <a:xfrm>
            <a:off x="649603" y="4639485"/>
            <a:ext cx="1872064" cy="369332"/>
          </a:xfrm>
          <a:prstGeom prst="rect">
            <a:avLst/>
          </a:prstGeom>
          <a:noFill/>
        </p:spPr>
        <p:txBody>
          <a:bodyPr wrap="none" rtlCol="0">
            <a:spAutoFit/>
          </a:bodyPr>
          <a:lstStyle/>
          <a:p>
            <a:r>
              <a:rPr lang="es-ES" dirty="0"/>
              <a:t>∞   1    ∞    ∞    ∞</a:t>
            </a:r>
          </a:p>
        </p:txBody>
      </p:sp>
      <p:sp>
        <p:nvSpPr>
          <p:cNvPr id="3" name="TextBox 2">
            <a:extLst>
              <a:ext uri="{FF2B5EF4-FFF2-40B4-BE49-F238E27FC236}">
                <a16:creationId xmlns:a16="http://schemas.microsoft.com/office/drawing/2014/main" id="{0E92F829-01C7-3742-8C4B-1EF6151287E0}"/>
              </a:ext>
            </a:extLst>
          </p:cNvPr>
          <p:cNvSpPr txBox="1"/>
          <p:nvPr/>
        </p:nvSpPr>
        <p:spPr>
          <a:xfrm>
            <a:off x="3903133" y="3115733"/>
            <a:ext cx="4926973" cy="923330"/>
          </a:xfrm>
          <a:prstGeom prst="rect">
            <a:avLst/>
          </a:prstGeom>
          <a:noFill/>
        </p:spPr>
        <p:txBody>
          <a:bodyPr wrap="square" rtlCol="0">
            <a:spAutoFit/>
          </a:bodyPr>
          <a:lstStyle/>
          <a:p>
            <a:r>
              <a:rPr lang="en-US" dirty="0"/>
              <a:t>The adjacency matrix has the same number of rows and columns. This number is equal to the number of nodes in the graph.</a:t>
            </a:r>
          </a:p>
        </p:txBody>
      </p:sp>
    </p:spTree>
    <p:extLst>
      <p:ext uri="{BB962C8B-B14F-4D97-AF65-F5344CB8AC3E}">
        <p14:creationId xmlns:p14="http://schemas.microsoft.com/office/powerpoint/2010/main" val="307627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4605717" y="1911941"/>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4616665" y="717650"/>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2607775" y="1911941"/>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2607775" y="717650"/>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6158459" y="1247302"/>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3100418" y="963996"/>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4852039" y="1210342"/>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3100418" y="2158287"/>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2854097" y="1210342"/>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5109308" y="963996"/>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5098360" y="1667841"/>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3496610" y="59466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354184" y="1411225"/>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3622034" y="179533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4849693" y="132530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5453986" y="182885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5475463" y="846271"/>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2" name="Rectángulo 1"/>
          <p:cNvSpPr/>
          <p:nvPr/>
        </p:nvSpPr>
        <p:spPr>
          <a:xfrm>
            <a:off x="2146172" y="22005"/>
            <a:ext cx="4433786"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ADJACENCY MATRIX</a:t>
            </a:r>
          </a:p>
        </p:txBody>
      </p:sp>
      <p:sp>
        <p:nvSpPr>
          <p:cNvPr id="26" name="Abrir corchete 25"/>
          <p:cNvSpPr/>
          <p:nvPr/>
        </p:nvSpPr>
        <p:spPr>
          <a:xfrm>
            <a:off x="649603" y="2972519"/>
            <a:ext cx="147600" cy="198312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27" name="Cerrar corchete 26"/>
          <p:cNvSpPr/>
          <p:nvPr/>
        </p:nvSpPr>
        <p:spPr>
          <a:xfrm>
            <a:off x="2389823" y="2972519"/>
            <a:ext cx="141100" cy="1983121"/>
          </a:xfrm>
          <a:prstGeom prst="righ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34" name="CuadroTexto 33"/>
          <p:cNvSpPr txBox="1"/>
          <p:nvPr/>
        </p:nvSpPr>
        <p:spPr>
          <a:xfrm>
            <a:off x="665621" y="2996784"/>
            <a:ext cx="1872064" cy="369332"/>
          </a:xfrm>
          <a:prstGeom prst="rect">
            <a:avLst/>
          </a:prstGeom>
          <a:noFill/>
        </p:spPr>
        <p:txBody>
          <a:bodyPr wrap="none" rtlCol="0">
            <a:spAutoFit/>
          </a:bodyPr>
          <a:lstStyle/>
          <a:p>
            <a:r>
              <a:rPr lang="es-ES" dirty="0"/>
              <a:t>∞   2     ∞    ∞   ∞</a:t>
            </a:r>
          </a:p>
        </p:txBody>
      </p:sp>
      <p:sp>
        <p:nvSpPr>
          <p:cNvPr id="35" name="CuadroTexto 34"/>
          <p:cNvSpPr txBox="1"/>
          <p:nvPr/>
        </p:nvSpPr>
        <p:spPr>
          <a:xfrm>
            <a:off x="658859" y="3440116"/>
            <a:ext cx="1872064" cy="369332"/>
          </a:xfrm>
          <a:prstGeom prst="rect">
            <a:avLst/>
          </a:prstGeom>
          <a:noFill/>
        </p:spPr>
        <p:txBody>
          <a:bodyPr wrap="none" rtlCol="0">
            <a:spAutoFit/>
          </a:bodyPr>
          <a:lstStyle/>
          <a:p>
            <a:r>
              <a:rPr lang="es-ES" dirty="0"/>
              <a:t>∞   ∞    ∞    6    ∞</a:t>
            </a:r>
          </a:p>
        </p:txBody>
      </p:sp>
      <p:sp>
        <p:nvSpPr>
          <p:cNvPr id="36" name="CuadroTexto 35"/>
          <p:cNvSpPr txBox="1"/>
          <p:nvPr/>
        </p:nvSpPr>
        <p:spPr>
          <a:xfrm>
            <a:off x="618587" y="3863876"/>
            <a:ext cx="1936873" cy="369332"/>
          </a:xfrm>
          <a:prstGeom prst="rect">
            <a:avLst/>
          </a:prstGeom>
          <a:noFill/>
        </p:spPr>
        <p:txBody>
          <a:bodyPr wrap="none" rtlCol="0">
            <a:spAutoFit/>
          </a:bodyPr>
          <a:lstStyle/>
          <a:p>
            <a:r>
              <a:rPr lang="es-ES" dirty="0"/>
              <a:t>10   ∞    ∞    ∞   ∞</a:t>
            </a:r>
          </a:p>
        </p:txBody>
      </p:sp>
      <p:sp>
        <p:nvSpPr>
          <p:cNvPr id="37" name="CuadroTexto 36"/>
          <p:cNvSpPr txBox="1"/>
          <p:nvPr/>
        </p:nvSpPr>
        <p:spPr>
          <a:xfrm>
            <a:off x="618587" y="4277745"/>
            <a:ext cx="1844338" cy="369332"/>
          </a:xfrm>
          <a:prstGeom prst="rect">
            <a:avLst/>
          </a:prstGeom>
          <a:noFill/>
        </p:spPr>
        <p:txBody>
          <a:bodyPr wrap="none" rtlCol="0">
            <a:spAutoFit/>
          </a:bodyPr>
          <a:lstStyle/>
          <a:p>
            <a:r>
              <a:rPr lang="es-ES" dirty="0"/>
              <a:t>∞   ∞     8    ∞    4</a:t>
            </a:r>
          </a:p>
        </p:txBody>
      </p:sp>
      <p:sp>
        <p:nvSpPr>
          <p:cNvPr id="38" name="CuadroTexto 37"/>
          <p:cNvSpPr txBox="1"/>
          <p:nvPr/>
        </p:nvSpPr>
        <p:spPr>
          <a:xfrm>
            <a:off x="649603" y="4639485"/>
            <a:ext cx="1872064" cy="369332"/>
          </a:xfrm>
          <a:prstGeom prst="rect">
            <a:avLst/>
          </a:prstGeom>
          <a:noFill/>
        </p:spPr>
        <p:txBody>
          <a:bodyPr wrap="none" rtlCol="0">
            <a:spAutoFit/>
          </a:bodyPr>
          <a:lstStyle/>
          <a:p>
            <a:r>
              <a:rPr lang="es-ES" dirty="0"/>
              <a:t>∞   1    ∞    ∞    ∞</a:t>
            </a:r>
          </a:p>
        </p:txBody>
      </p:sp>
      <p:sp>
        <p:nvSpPr>
          <p:cNvPr id="3" name="Elipse 2"/>
          <p:cNvSpPr/>
          <p:nvPr/>
        </p:nvSpPr>
        <p:spPr bwMode="auto">
          <a:xfrm>
            <a:off x="963391" y="2988199"/>
            <a:ext cx="361271" cy="377917"/>
          </a:xfrm>
          <a:prstGeom prst="ellipse">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4" name="Forma libre 3"/>
          <p:cNvSpPr/>
          <p:nvPr/>
        </p:nvSpPr>
        <p:spPr>
          <a:xfrm>
            <a:off x="1226133" y="3230085"/>
            <a:ext cx="1499824" cy="222974"/>
          </a:xfrm>
          <a:custGeom>
            <a:avLst/>
            <a:gdLst>
              <a:gd name="connsiteX0" fmla="*/ 0 w 1499824"/>
              <a:gd name="connsiteY0" fmla="*/ 120444 h 222974"/>
              <a:gd name="connsiteX1" fmla="*/ 492643 w 1499824"/>
              <a:gd name="connsiteY1" fmla="*/ 218989 h 222974"/>
              <a:gd name="connsiteX2" fmla="*/ 1499824 w 1499824"/>
              <a:gd name="connsiteY2" fmla="*/ 0 h 222974"/>
            </a:gdLst>
            <a:ahLst/>
            <a:cxnLst>
              <a:cxn ang="0">
                <a:pos x="connsiteX0" y="connsiteY0"/>
              </a:cxn>
              <a:cxn ang="0">
                <a:pos x="connsiteX1" y="connsiteY1"/>
              </a:cxn>
              <a:cxn ang="0">
                <a:pos x="connsiteX2" y="connsiteY2"/>
              </a:cxn>
            </a:cxnLst>
            <a:rect l="l" t="t" r="r" b="b"/>
            <a:pathLst>
              <a:path w="1499824" h="222974">
                <a:moveTo>
                  <a:pt x="0" y="120444"/>
                </a:moveTo>
                <a:cubicBezTo>
                  <a:pt x="121336" y="179753"/>
                  <a:pt x="242672" y="239063"/>
                  <a:pt x="492643" y="218989"/>
                </a:cubicBezTo>
                <a:cubicBezTo>
                  <a:pt x="742614" y="198915"/>
                  <a:pt x="1499824" y="0"/>
                  <a:pt x="1499824" y="0"/>
                </a:cubicBezTo>
              </a:path>
            </a:pathLst>
          </a:custGeom>
          <a:ln w="19050" cmpd="sng">
            <a:solidFill>
              <a:srgbClr val="3C8C93"/>
            </a:solidFill>
            <a:prstDash val="sysDash"/>
            <a:headEnd type="none"/>
            <a:tailEnd type="arrow"/>
          </a:ln>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43" name="CuadroTexto 42"/>
          <p:cNvSpPr txBox="1"/>
          <p:nvPr/>
        </p:nvSpPr>
        <p:spPr>
          <a:xfrm>
            <a:off x="2789980" y="3029331"/>
            <a:ext cx="5283382" cy="338554"/>
          </a:xfrm>
          <a:prstGeom prst="rect">
            <a:avLst/>
          </a:prstGeom>
          <a:solidFill>
            <a:schemeClr val="accent5"/>
          </a:solidFill>
          <a:ln>
            <a:noFill/>
          </a:ln>
        </p:spPr>
        <p:txBody>
          <a:bodyPr wrap="square" rtlCol="0">
            <a:spAutoFit/>
          </a:bodyPr>
          <a:lstStyle/>
          <a:p>
            <a:r>
              <a:rPr lang="en-GB" sz="1600" dirty="0">
                <a:latin typeface="Roboto Slab" pitchFamily="2" charset="0"/>
                <a:ea typeface="Roboto Slab" pitchFamily="2" charset="0"/>
              </a:rPr>
              <a:t>The weight of the edge that starts at J and ends at K</a:t>
            </a:r>
          </a:p>
        </p:txBody>
      </p:sp>
      <p:sp>
        <p:nvSpPr>
          <p:cNvPr id="44" name="CuadroTexto 43"/>
          <p:cNvSpPr txBox="1"/>
          <p:nvPr/>
        </p:nvSpPr>
        <p:spPr>
          <a:xfrm>
            <a:off x="313894" y="2988199"/>
            <a:ext cx="389913" cy="2092881"/>
          </a:xfrm>
          <a:prstGeom prst="rect">
            <a:avLst/>
          </a:prstGeom>
          <a:noFill/>
        </p:spPr>
        <p:txBody>
          <a:bodyPr wrap="none" rtlCol="0">
            <a:spAutoFit/>
          </a:bodyPr>
          <a:lstStyle/>
          <a:p>
            <a:r>
              <a:rPr lang="es-ES" dirty="0">
                <a:solidFill>
                  <a:schemeClr val="tx1">
                    <a:lumMod val="50000"/>
                    <a:lumOff val="50000"/>
                  </a:schemeClr>
                </a:solidFill>
              </a:rPr>
              <a:t>J</a:t>
            </a:r>
          </a:p>
          <a:p>
            <a:endParaRPr lang="es-ES" sz="1000" dirty="0">
              <a:solidFill>
                <a:schemeClr val="tx1">
                  <a:lumMod val="50000"/>
                  <a:lumOff val="50000"/>
                </a:schemeClr>
              </a:solidFill>
            </a:endParaRPr>
          </a:p>
          <a:p>
            <a:r>
              <a:rPr lang="es-ES" dirty="0">
                <a:solidFill>
                  <a:schemeClr val="tx1">
                    <a:lumMod val="50000"/>
                    <a:lumOff val="50000"/>
                  </a:schemeClr>
                </a:solidFill>
              </a:rPr>
              <a:t>K</a:t>
            </a:r>
          </a:p>
          <a:p>
            <a:endParaRPr lang="es-ES" sz="1000" dirty="0">
              <a:solidFill>
                <a:schemeClr val="tx1">
                  <a:lumMod val="50000"/>
                  <a:lumOff val="50000"/>
                </a:schemeClr>
              </a:solidFill>
            </a:endParaRPr>
          </a:p>
          <a:p>
            <a:r>
              <a:rPr lang="es-ES" dirty="0">
                <a:solidFill>
                  <a:schemeClr val="tx1">
                    <a:lumMod val="50000"/>
                    <a:lumOff val="50000"/>
                  </a:schemeClr>
                </a:solidFill>
              </a:rPr>
              <a:t>L</a:t>
            </a:r>
          </a:p>
          <a:p>
            <a:endParaRPr lang="es-ES" sz="1000" dirty="0">
              <a:solidFill>
                <a:schemeClr val="tx1">
                  <a:lumMod val="50000"/>
                  <a:lumOff val="50000"/>
                </a:schemeClr>
              </a:solidFill>
            </a:endParaRPr>
          </a:p>
          <a:p>
            <a:r>
              <a:rPr lang="es-ES" dirty="0">
                <a:solidFill>
                  <a:schemeClr val="tx1">
                    <a:lumMod val="50000"/>
                    <a:lumOff val="50000"/>
                  </a:schemeClr>
                </a:solidFill>
              </a:rPr>
              <a:t>M</a:t>
            </a:r>
          </a:p>
          <a:p>
            <a:endParaRPr lang="es-ES" sz="1000" dirty="0">
              <a:solidFill>
                <a:schemeClr val="tx1">
                  <a:lumMod val="50000"/>
                  <a:lumOff val="50000"/>
                </a:schemeClr>
              </a:solidFill>
            </a:endParaRPr>
          </a:p>
          <a:p>
            <a:r>
              <a:rPr lang="es-ES" dirty="0">
                <a:solidFill>
                  <a:schemeClr val="tx1">
                    <a:lumMod val="50000"/>
                    <a:lumOff val="50000"/>
                  </a:schemeClr>
                </a:solidFill>
              </a:rPr>
              <a:t>N</a:t>
            </a:r>
          </a:p>
        </p:txBody>
      </p:sp>
      <p:sp>
        <p:nvSpPr>
          <p:cNvPr id="45" name="CuadroTexto 44"/>
          <p:cNvSpPr txBox="1"/>
          <p:nvPr/>
        </p:nvSpPr>
        <p:spPr>
          <a:xfrm>
            <a:off x="612023" y="2580519"/>
            <a:ext cx="1928733" cy="369332"/>
          </a:xfrm>
          <a:prstGeom prst="rect">
            <a:avLst/>
          </a:prstGeom>
          <a:noFill/>
        </p:spPr>
        <p:txBody>
          <a:bodyPr wrap="none" rtlCol="0">
            <a:spAutoFit/>
          </a:bodyPr>
          <a:lstStyle/>
          <a:p>
            <a:r>
              <a:rPr lang="es-ES" dirty="0">
                <a:solidFill>
                  <a:schemeClr val="tx1">
                    <a:lumMod val="50000"/>
                    <a:lumOff val="50000"/>
                  </a:schemeClr>
                </a:solidFill>
              </a:rPr>
              <a:t>J    K     L    M   N</a:t>
            </a:r>
          </a:p>
        </p:txBody>
      </p:sp>
    </p:spTree>
    <p:extLst>
      <p:ext uri="{BB962C8B-B14F-4D97-AF65-F5344CB8AC3E}">
        <p14:creationId xmlns:p14="http://schemas.microsoft.com/office/powerpoint/2010/main" val="4236892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4605717" y="1911941"/>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4616665" y="717650"/>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2607775" y="1911941"/>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2607775" y="717650"/>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6158459" y="1247302"/>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3100418" y="963996"/>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4852039" y="1210342"/>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3100418" y="2158287"/>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2854097" y="1210342"/>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5109308" y="963996"/>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5098360" y="1667841"/>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3496610" y="59466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354184" y="1411225"/>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3622034" y="179533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4849693" y="132530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5453986" y="182885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5475463" y="846271"/>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2" name="Rectángulo 1"/>
          <p:cNvSpPr/>
          <p:nvPr/>
        </p:nvSpPr>
        <p:spPr>
          <a:xfrm>
            <a:off x="2146172" y="22005"/>
            <a:ext cx="4433786"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ADJACENCY MATRIX</a:t>
            </a:r>
          </a:p>
        </p:txBody>
      </p:sp>
      <p:sp>
        <p:nvSpPr>
          <p:cNvPr id="26" name="Abrir corchete 25"/>
          <p:cNvSpPr/>
          <p:nvPr/>
        </p:nvSpPr>
        <p:spPr>
          <a:xfrm>
            <a:off x="649603" y="2972519"/>
            <a:ext cx="147600" cy="198312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27" name="Cerrar corchete 26"/>
          <p:cNvSpPr/>
          <p:nvPr/>
        </p:nvSpPr>
        <p:spPr>
          <a:xfrm>
            <a:off x="2389823" y="2972519"/>
            <a:ext cx="141100" cy="1983121"/>
          </a:xfrm>
          <a:prstGeom prst="righ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34" name="CuadroTexto 33"/>
          <p:cNvSpPr txBox="1"/>
          <p:nvPr/>
        </p:nvSpPr>
        <p:spPr>
          <a:xfrm>
            <a:off x="665621" y="2996784"/>
            <a:ext cx="1872064" cy="369332"/>
          </a:xfrm>
          <a:prstGeom prst="rect">
            <a:avLst/>
          </a:prstGeom>
          <a:noFill/>
        </p:spPr>
        <p:txBody>
          <a:bodyPr wrap="none" rtlCol="0">
            <a:spAutoFit/>
          </a:bodyPr>
          <a:lstStyle/>
          <a:p>
            <a:r>
              <a:rPr lang="es-ES" dirty="0"/>
              <a:t>∞   2     ∞    ∞   ∞</a:t>
            </a:r>
          </a:p>
        </p:txBody>
      </p:sp>
      <p:sp>
        <p:nvSpPr>
          <p:cNvPr id="35" name="CuadroTexto 34"/>
          <p:cNvSpPr txBox="1"/>
          <p:nvPr/>
        </p:nvSpPr>
        <p:spPr>
          <a:xfrm>
            <a:off x="658859" y="3440116"/>
            <a:ext cx="1872064" cy="369332"/>
          </a:xfrm>
          <a:prstGeom prst="rect">
            <a:avLst/>
          </a:prstGeom>
          <a:noFill/>
        </p:spPr>
        <p:txBody>
          <a:bodyPr wrap="none" rtlCol="0">
            <a:spAutoFit/>
          </a:bodyPr>
          <a:lstStyle/>
          <a:p>
            <a:r>
              <a:rPr lang="es-ES" dirty="0"/>
              <a:t>∞   ∞    ∞    6    ∞</a:t>
            </a:r>
          </a:p>
        </p:txBody>
      </p:sp>
      <p:sp>
        <p:nvSpPr>
          <p:cNvPr id="36" name="CuadroTexto 35"/>
          <p:cNvSpPr txBox="1"/>
          <p:nvPr/>
        </p:nvSpPr>
        <p:spPr>
          <a:xfrm>
            <a:off x="618587" y="3863876"/>
            <a:ext cx="1936873" cy="369332"/>
          </a:xfrm>
          <a:prstGeom prst="rect">
            <a:avLst/>
          </a:prstGeom>
          <a:noFill/>
        </p:spPr>
        <p:txBody>
          <a:bodyPr wrap="none" rtlCol="0">
            <a:spAutoFit/>
          </a:bodyPr>
          <a:lstStyle/>
          <a:p>
            <a:r>
              <a:rPr lang="es-ES" dirty="0"/>
              <a:t>10   ∞    ∞    ∞   ∞</a:t>
            </a:r>
          </a:p>
        </p:txBody>
      </p:sp>
      <p:sp>
        <p:nvSpPr>
          <p:cNvPr id="37" name="CuadroTexto 36"/>
          <p:cNvSpPr txBox="1"/>
          <p:nvPr/>
        </p:nvSpPr>
        <p:spPr>
          <a:xfrm>
            <a:off x="618587" y="4277745"/>
            <a:ext cx="1844338" cy="369332"/>
          </a:xfrm>
          <a:prstGeom prst="rect">
            <a:avLst/>
          </a:prstGeom>
          <a:noFill/>
        </p:spPr>
        <p:txBody>
          <a:bodyPr wrap="none" rtlCol="0">
            <a:spAutoFit/>
          </a:bodyPr>
          <a:lstStyle/>
          <a:p>
            <a:r>
              <a:rPr lang="es-ES" dirty="0"/>
              <a:t>∞   ∞     8    ∞    4</a:t>
            </a:r>
          </a:p>
        </p:txBody>
      </p:sp>
      <p:sp>
        <p:nvSpPr>
          <p:cNvPr id="38" name="CuadroTexto 37"/>
          <p:cNvSpPr txBox="1"/>
          <p:nvPr/>
        </p:nvSpPr>
        <p:spPr>
          <a:xfrm>
            <a:off x="649603" y="4639485"/>
            <a:ext cx="1872064" cy="369332"/>
          </a:xfrm>
          <a:prstGeom prst="rect">
            <a:avLst/>
          </a:prstGeom>
          <a:noFill/>
        </p:spPr>
        <p:txBody>
          <a:bodyPr wrap="none" rtlCol="0">
            <a:spAutoFit/>
          </a:bodyPr>
          <a:lstStyle/>
          <a:p>
            <a:r>
              <a:rPr lang="es-ES" dirty="0"/>
              <a:t>∞   1    ∞    ∞    ∞</a:t>
            </a:r>
          </a:p>
        </p:txBody>
      </p:sp>
      <p:cxnSp>
        <p:nvCxnSpPr>
          <p:cNvPr id="41" name="Conector recto de flecha 40"/>
          <p:cNvCxnSpPr>
            <a:stCxn id="33" idx="7"/>
          </p:cNvCxnSpPr>
          <p:nvPr/>
        </p:nvCxnSpPr>
        <p:spPr>
          <a:xfrm flipV="1">
            <a:off x="2407271" y="3058995"/>
            <a:ext cx="1077101" cy="417838"/>
          </a:xfrm>
          <a:prstGeom prst="straightConnector1">
            <a:avLst/>
          </a:prstGeom>
          <a:ln>
            <a:solidFill>
              <a:srgbClr val="3C8C93"/>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42" name="CuadroTexto 41"/>
          <p:cNvSpPr txBox="1"/>
          <p:nvPr/>
        </p:nvSpPr>
        <p:spPr>
          <a:xfrm>
            <a:off x="3588914" y="2735035"/>
            <a:ext cx="5283382" cy="830997"/>
          </a:xfrm>
          <a:prstGeom prst="rect">
            <a:avLst/>
          </a:prstGeom>
          <a:solidFill>
            <a:schemeClr val="accent5"/>
          </a:solidFill>
          <a:ln>
            <a:noFill/>
          </a:ln>
        </p:spPr>
        <p:txBody>
          <a:bodyPr wrap="square" rtlCol="0">
            <a:spAutoFit/>
          </a:bodyPr>
          <a:lstStyle/>
          <a:p>
            <a:r>
              <a:rPr lang="en-GB" sz="1600" dirty="0">
                <a:latin typeface="Roboto Slab" pitchFamily="2" charset="0"/>
                <a:ea typeface="Roboto Slab" pitchFamily="2" charset="0"/>
              </a:rPr>
              <a:t>We use ∞ to signal that there is no link from node K to node N (in this case). Sometimes we use 0, -1 or any non-used number.</a:t>
            </a:r>
          </a:p>
        </p:txBody>
      </p:sp>
      <p:sp>
        <p:nvSpPr>
          <p:cNvPr id="31" name="CuadroTexto 30"/>
          <p:cNvSpPr txBox="1"/>
          <p:nvPr/>
        </p:nvSpPr>
        <p:spPr>
          <a:xfrm>
            <a:off x="313894" y="2988199"/>
            <a:ext cx="389913" cy="2092881"/>
          </a:xfrm>
          <a:prstGeom prst="rect">
            <a:avLst/>
          </a:prstGeom>
          <a:noFill/>
        </p:spPr>
        <p:txBody>
          <a:bodyPr wrap="none" rtlCol="0">
            <a:spAutoFit/>
          </a:bodyPr>
          <a:lstStyle/>
          <a:p>
            <a:r>
              <a:rPr lang="es-ES" dirty="0">
                <a:solidFill>
                  <a:schemeClr val="tx1">
                    <a:lumMod val="50000"/>
                    <a:lumOff val="50000"/>
                  </a:schemeClr>
                </a:solidFill>
              </a:rPr>
              <a:t>J</a:t>
            </a:r>
          </a:p>
          <a:p>
            <a:endParaRPr lang="es-ES" sz="1000" dirty="0">
              <a:solidFill>
                <a:schemeClr val="tx1">
                  <a:lumMod val="50000"/>
                  <a:lumOff val="50000"/>
                </a:schemeClr>
              </a:solidFill>
            </a:endParaRPr>
          </a:p>
          <a:p>
            <a:r>
              <a:rPr lang="es-ES" dirty="0">
                <a:solidFill>
                  <a:schemeClr val="tx1">
                    <a:lumMod val="50000"/>
                    <a:lumOff val="50000"/>
                  </a:schemeClr>
                </a:solidFill>
              </a:rPr>
              <a:t>K</a:t>
            </a:r>
          </a:p>
          <a:p>
            <a:endParaRPr lang="es-ES" sz="1000" dirty="0">
              <a:solidFill>
                <a:schemeClr val="tx1">
                  <a:lumMod val="50000"/>
                  <a:lumOff val="50000"/>
                </a:schemeClr>
              </a:solidFill>
            </a:endParaRPr>
          </a:p>
          <a:p>
            <a:r>
              <a:rPr lang="es-ES" dirty="0">
                <a:solidFill>
                  <a:schemeClr val="tx1">
                    <a:lumMod val="50000"/>
                    <a:lumOff val="50000"/>
                  </a:schemeClr>
                </a:solidFill>
              </a:rPr>
              <a:t>L</a:t>
            </a:r>
          </a:p>
          <a:p>
            <a:endParaRPr lang="es-ES" sz="1000" dirty="0">
              <a:solidFill>
                <a:schemeClr val="tx1">
                  <a:lumMod val="50000"/>
                  <a:lumOff val="50000"/>
                </a:schemeClr>
              </a:solidFill>
            </a:endParaRPr>
          </a:p>
          <a:p>
            <a:r>
              <a:rPr lang="es-ES" dirty="0">
                <a:solidFill>
                  <a:schemeClr val="tx1">
                    <a:lumMod val="50000"/>
                    <a:lumOff val="50000"/>
                  </a:schemeClr>
                </a:solidFill>
              </a:rPr>
              <a:t>M</a:t>
            </a:r>
          </a:p>
          <a:p>
            <a:endParaRPr lang="es-ES" sz="1000" dirty="0">
              <a:solidFill>
                <a:schemeClr val="tx1">
                  <a:lumMod val="50000"/>
                  <a:lumOff val="50000"/>
                </a:schemeClr>
              </a:solidFill>
            </a:endParaRPr>
          </a:p>
          <a:p>
            <a:r>
              <a:rPr lang="es-ES" dirty="0">
                <a:solidFill>
                  <a:schemeClr val="tx1">
                    <a:lumMod val="50000"/>
                    <a:lumOff val="50000"/>
                  </a:schemeClr>
                </a:solidFill>
              </a:rPr>
              <a:t>N</a:t>
            </a:r>
          </a:p>
        </p:txBody>
      </p:sp>
      <p:sp>
        <p:nvSpPr>
          <p:cNvPr id="32" name="CuadroTexto 31"/>
          <p:cNvSpPr txBox="1"/>
          <p:nvPr/>
        </p:nvSpPr>
        <p:spPr>
          <a:xfrm>
            <a:off x="612023" y="2580519"/>
            <a:ext cx="1928733" cy="369332"/>
          </a:xfrm>
          <a:prstGeom prst="rect">
            <a:avLst/>
          </a:prstGeom>
          <a:noFill/>
        </p:spPr>
        <p:txBody>
          <a:bodyPr wrap="none" rtlCol="0">
            <a:spAutoFit/>
          </a:bodyPr>
          <a:lstStyle/>
          <a:p>
            <a:r>
              <a:rPr lang="es-ES" dirty="0">
                <a:solidFill>
                  <a:schemeClr val="tx1">
                    <a:lumMod val="50000"/>
                    <a:lumOff val="50000"/>
                  </a:schemeClr>
                </a:solidFill>
              </a:rPr>
              <a:t>J    K     L    M   N</a:t>
            </a:r>
          </a:p>
        </p:txBody>
      </p:sp>
      <p:sp>
        <p:nvSpPr>
          <p:cNvPr id="33" name="Elipse 32"/>
          <p:cNvSpPr/>
          <p:nvPr/>
        </p:nvSpPr>
        <p:spPr bwMode="auto">
          <a:xfrm>
            <a:off x="2098907" y="3421488"/>
            <a:ext cx="361271" cy="377917"/>
          </a:xfrm>
          <a:prstGeom prst="ellipse">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 name="TextBox 2">
            <a:extLst>
              <a:ext uri="{FF2B5EF4-FFF2-40B4-BE49-F238E27FC236}">
                <a16:creationId xmlns:a16="http://schemas.microsoft.com/office/drawing/2014/main" id="{F6EB72A2-737C-8E4D-8EB6-0222B946C5D4}"/>
              </a:ext>
            </a:extLst>
          </p:cNvPr>
          <p:cNvSpPr txBox="1"/>
          <p:nvPr/>
        </p:nvSpPr>
        <p:spPr>
          <a:xfrm>
            <a:off x="3589055" y="4216190"/>
            <a:ext cx="5351745" cy="861774"/>
          </a:xfrm>
          <a:prstGeom prst="rect">
            <a:avLst/>
          </a:prstGeom>
          <a:noFill/>
        </p:spPr>
        <p:txBody>
          <a:bodyPr wrap="square" rtlCol="0">
            <a:spAutoFit/>
          </a:bodyPr>
          <a:lstStyle/>
          <a:p>
            <a:r>
              <a:rPr lang="en-US" dirty="0"/>
              <a:t>For example: </a:t>
            </a:r>
          </a:p>
          <a:p>
            <a:pPr marL="628650" lvl="1" indent="-285750">
              <a:buFont typeface="Arial" panose="020B0604020202020204" pitchFamily="34" charset="0"/>
              <a:buChar char="•"/>
            </a:pPr>
            <a:r>
              <a:rPr lang="en-US" dirty="0"/>
              <a:t>Unweighted graph: </a:t>
            </a:r>
            <a:r>
              <a:rPr lang="en-US" sz="1400" dirty="0"/>
              <a:t>0 is used to represent to absence of a link and 1 for the existence of a link</a:t>
            </a:r>
          </a:p>
        </p:txBody>
      </p:sp>
      <p:sp>
        <p:nvSpPr>
          <p:cNvPr id="8" name="TextBox 7">
            <a:extLst>
              <a:ext uri="{FF2B5EF4-FFF2-40B4-BE49-F238E27FC236}">
                <a16:creationId xmlns:a16="http://schemas.microsoft.com/office/drawing/2014/main" id="{0888B687-1840-0743-95F1-CC72A89947C0}"/>
              </a:ext>
            </a:extLst>
          </p:cNvPr>
          <p:cNvSpPr txBox="1"/>
          <p:nvPr/>
        </p:nvSpPr>
        <p:spPr>
          <a:xfrm>
            <a:off x="3546722" y="3561030"/>
            <a:ext cx="5283381" cy="646331"/>
          </a:xfrm>
          <a:prstGeom prst="rect">
            <a:avLst/>
          </a:prstGeom>
          <a:noFill/>
        </p:spPr>
        <p:txBody>
          <a:bodyPr wrap="square" rtlCol="0">
            <a:spAutoFit/>
          </a:bodyPr>
          <a:lstStyle/>
          <a:p>
            <a:r>
              <a:rPr lang="en-US" dirty="0"/>
              <a:t>The specific number used depends on the numerical range used for the link weight. </a:t>
            </a:r>
          </a:p>
        </p:txBody>
      </p:sp>
    </p:spTree>
    <p:extLst>
      <p:ext uri="{BB962C8B-B14F-4D97-AF65-F5344CB8AC3E}">
        <p14:creationId xmlns:p14="http://schemas.microsoft.com/office/powerpoint/2010/main" val="1403743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4605717" y="1911941"/>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4616665" y="717650"/>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2607775" y="1911941"/>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2607775" y="717650"/>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6158459" y="1247302"/>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3100418" y="963996"/>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4852039" y="1210342"/>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3100418" y="2158287"/>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2854097" y="1210342"/>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5109308" y="963996"/>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5098360" y="1667841"/>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3496610" y="59466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354184" y="1411225"/>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3622034" y="179533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4849693" y="132530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5453986" y="182885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5475463" y="846271"/>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2" name="Rectángulo 1"/>
          <p:cNvSpPr/>
          <p:nvPr/>
        </p:nvSpPr>
        <p:spPr>
          <a:xfrm>
            <a:off x="2146172" y="22005"/>
            <a:ext cx="4433786"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ADJACENCY MATRIX</a:t>
            </a:r>
          </a:p>
        </p:txBody>
      </p:sp>
      <p:sp>
        <p:nvSpPr>
          <p:cNvPr id="26" name="Abrir corchete 25"/>
          <p:cNvSpPr/>
          <p:nvPr/>
        </p:nvSpPr>
        <p:spPr>
          <a:xfrm>
            <a:off x="649603" y="2972519"/>
            <a:ext cx="147600" cy="1983121"/>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27" name="Cerrar corchete 26"/>
          <p:cNvSpPr/>
          <p:nvPr/>
        </p:nvSpPr>
        <p:spPr>
          <a:xfrm>
            <a:off x="2389823" y="2972519"/>
            <a:ext cx="141100" cy="1983121"/>
          </a:xfrm>
          <a:prstGeom prst="righ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34" name="CuadroTexto 33"/>
          <p:cNvSpPr txBox="1"/>
          <p:nvPr/>
        </p:nvSpPr>
        <p:spPr>
          <a:xfrm>
            <a:off x="665621" y="2996784"/>
            <a:ext cx="1872064" cy="369332"/>
          </a:xfrm>
          <a:prstGeom prst="rect">
            <a:avLst/>
          </a:prstGeom>
          <a:noFill/>
        </p:spPr>
        <p:txBody>
          <a:bodyPr wrap="none" rtlCol="0">
            <a:spAutoFit/>
          </a:bodyPr>
          <a:lstStyle/>
          <a:p>
            <a:r>
              <a:rPr lang="es-ES" dirty="0"/>
              <a:t>∞   2     ∞    ∞   ∞</a:t>
            </a:r>
          </a:p>
        </p:txBody>
      </p:sp>
      <p:sp>
        <p:nvSpPr>
          <p:cNvPr id="35" name="CuadroTexto 34"/>
          <p:cNvSpPr txBox="1"/>
          <p:nvPr/>
        </p:nvSpPr>
        <p:spPr>
          <a:xfrm>
            <a:off x="658859" y="3440116"/>
            <a:ext cx="1872064" cy="369332"/>
          </a:xfrm>
          <a:prstGeom prst="rect">
            <a:avLst/>
          </a:prstGeom>
          <a:noFill/>
        </p:spPr>
        <p:txBody>
          <a:bodyPr wrap="none" rtlCol="0">
            <a:spAutoFit/>
          </a:bodyPr>
          <a:lstStyle/>
          <a:p>
            <a:r>
              <a:rPr lang="es-ES" dirty="0"/>
              <a:t>∞   ∞    ∞    6    ∞</a:t>
            </a:r>
          </a:p>
        </p:txBody>
      </p:sp>
      <p:sp>
        <p:nvSpPr>
          <p:cNvPr id="36" name="CuadroTexto 35"/>
          <p:cNvSpPr txBox="1"/>
          <p:nvPr/>
        </p:nvSpPr>
        <p:spPr>
          <a:xfrm>
            <a:off x="618587" y="3863876"/>
            <a:ext cx="1936873" cy="369332"/>
          </a:xfrm>
          <a:prstGeom prst="rect">
            <a:avLst/>
          </a:prstGeom>
          <a:noFill/>
        </p:spPr>
        <p:txBody>
          <a:bodyPr wrap="none" rtlCol="0">
            <a:spAutoFit/>
          </a:bodyPr>
          <a:lstStyle/>
          <a:p>
            <a:r>
              <a:rPr lang="es-ES" dirty="0"/>
              <a:t>10   ∞    ∞    ∞   ∞</a:t>
            </a:r>
          </a:p>
        </p:txBody>
      </p:sp>
      <p:sp>
        <p:nvSpPr>
          <p:cNvPr id="37" name="CuadroTexto 36"/>
          <p:cNvSpPr txBox="1"/>
          <p:nvPr/>
        </p:nvSpPr>
        <p:spPr>
          <a:xfrm>
            <a:off x="618587" y="4277745"/>
            <a:ext cx="1844338" cy="369332"/>
          </a:xfrm>
          <a:prstGeom prst="rect">
            <a:avLst/>
          </a:prstGeom>
          <a:noFill/>
        </p:spPr>
        <p:txBody>
          <a:bodyPr wrap="none" rtlCol="0">
            <a:spAutoFit/>
          </a:bodyPr>
          <a:lstStyle/>
          <a:p>
            <a:r>
              <a:rPr lang="es-ES" dirty="0"/>
              <a:t>∞   ∞     8    ∞    4</a:t>
            </a:r>
          </a:p>
        </p:txBody>
      </p:sp>
      <p:sp>
        <p:nvSpPr>
          <p:cNvPr id="38" name="CuadroTexto 37"/>
          <p:cNvSpPr txBox="1"/>
          <p:nvPr/>
        </p:nvSpPr>
        <p:spPr>
          <a:xfrm>
            <a:off x="649603" y="4639485"/>
            <a:ext cx="1872064" cy="369332"/>
          </a:xfrm>
          <a:prstGeom prst="rect">
            <a:avLst/>
          </a:prstGeom>
          <a:noFill/>
        </p:spPr>
        <p:txBody>
          <a:bodyPr wrap="none" rtlCol="0">
            <a:spAutoFit/>
          </a:bodyPr>
          <a:lstStyle/>
          <a:p>
            <a:r>
              <a:rPr lang="es-ES" dirty="0"/>
              <a:t>∞   1    ∞    ∞    ∞</a:t>
            </a:r>
          </a:p>
        </p:txBody>
      </p:sp>
      <p:sp>
        <p:nvSpPr>
          <p:cNvPr id="31" name="CuadroTexto 30"/>
          <p:cNvSpPr txBox="1"/>
          <p:nvPr/>
        </p:nvSpPr>
        <p:spPr>
          <a:xfrm>
            <a:off x="313894" y="2988199"/>
            <a:ext cx="389913" cy="2092881"/>
          </a:xfrm>
          <a:prstGeom prst="rect">
            <a:avLst/>
          </a:prstGeom>
          <a:noFill/>
        </p:spPr>
        <p:txBody>
          <a:bodyPr wrap="none" rtlCol="0">
            <a:spAutoFit/>
          </a:bodyPr>
          <a:lstStyle/>
          <a:p>
            <a:r>
              <a:rPr lang="es-ES" dirty="0">
                <a:solidFill>
                  <a:schemeClr val="tx1">
                    <a:lumMod val="50000"/>
                    <a:lumOff val="50000"/>
                  </a:schemeClr>
                </a:solidFill>
              </a:rPr>
              <a:t>J</a:t>
            </a:r>
          </a:p>
          <a:p>
            <a:endParaRPr lang="es-ES" sz="1000" dirty="0">
              <a:solidFill>
                <a:schemeClr val="tx1">
                  <a:lumMod val="50000"/>
                  <a:lumOff val="50000"/>
                </a:schemeClr>
              </a:solidFill>
            </a:endParaRPr>
          </a:p>
          <a:p>
            <a:r>
              <a:rPr lang="es-ES" dirty="0">
                <a:solidFill>
                  <a:schemeClr val="tx1">
                    <a:lumMod val="50000"/>
                    <a:lumOff val="50000"/>
                  </a:schemeClr>
                </a:solidFill>
              </a:rPr>
              <a:t>K</a:t>
            </a:r>
          </a:p>
          <a:p>
            <a:endParaRPr lang="es-ES" sz="1000" dirty="0">
              <a:solidFill>
                <a:schemeClr val="tx1">
                  <a:lumMod val="50000"/>
                  <a:lumOff val="50000"/>
                </a:schemeClr>
              </a:solidFill>
            </a:endParaRPr>
          </a:p>
          <a:p>
            <a:r>
              <a:rPr lang="es-ES" dirty="0">
                <a:solidFill>
                  <a:schemeClr val="tx1">
                    <a:lumMod val="50000"/>
                    <a:lumOff val="50000"/>
                  </a:schemeClr>
                </a:solidFill>
              </a:rPr>
              <a:t>L</a:t>
            </a:r>
          </a:p>
          <a:p>
            <a:endParaRPr lang="es-ES" sz="1000" dirty="0">
              <a:solidFill>
                <a:schemeClr val="tx1">
                  <a:lumMod val="50000"/>
                  <a:lumOff val="50000"/>
                </a:schemeClr>
              </a:solidFill>
            </a:endParaRPr>
          </a:p>
          <a:p>
            <a:r>
              <a:rPr lang="es-ES" dirty="0">
                <a:solidFill>
                  <a:schemeClr val="tx1">
                    <a:lumMod val="50000"/>
                    <a:lumOff val="50000"/>
                  </a:schemeClr>
                </a:solidFill>
              </a:rPr>
              <a:t>M</a:t>
            </a:r>
          </a:p>
          <a:p>
            <a:endParaRPr lang="es-ES" sz="1000" dirty="0">
              <a:solidFill>
                <a:schemeClr val="tx1">
                  <a:lumMod val="50000"/>
                  <a:lumOff val="50000"/>
                </a:schemeClr>
              </a:solidFill>
            </a:endParaRPr>
          </a:p>
          <a:p>
            <a:r>
              <a:rPr lang="es-ES" dirty="0">
                <a:solidFill>
                  <a:schemeClr val="tx1">
                    <a:lumMod val="50000"/>
                    <a:lumOff val="50000"/>
                  </a:schemeClr>
                </a:solidFill>
              </a:rPr>
              <a:t>N</a:t>
            </a:r>
          </a:p>
        </p:txBody>
      </p:sp>
      <p:sp>
        <p:nvSpPr>
          <p:cNvPr id="32" name="CuadroTexto 31"/>
          <p:cNvSpPr txBox="1"/>
          <p:nvPr/>
        </p:nvSpPr>
        <p:spPr>
          <a:xfrm>
            <a:off x="612023" y="2580519"/>
            <a:ext cx="1928733" cy="369332"/>
          </a:xfrm>
          <a:prstGeom prst="rect">
            <a:avLst/>
          </a:prstGeom>
          <a:noFill/>
        </p:spPr>
        <p:txBody>
          <a:bodyPr wrap="none" rtlCol="0">
            <a:spAutoFit/>
          </a:bodyPr>
          <a:lstStyle/>
          <a:p>
            <a:r>
              <a:rPr lang="es-ES" dirty="0">
                <a:solidFill>
                  <a:schemeClr val="tx1">
                    <a:lumMod val="50000"/>
                    <a:lumOff val="50000"/>
                  </a:schemeClr>
                </a:solidFill>
              </a:rPr>
              <a:t>J    K     L    M   N</a:t>
            </a:r>
          </a:p>
        </p:txBody>
      </p:sp>
      <p:sp>
        <p:nvSpPr>
          <p:cNvPr id="33" name="CuadroTexto 32"/>
          <p:cNvSpPr txBox="1"/>
          <p:nvPr/>
        </p:nvSpPr>
        <p:spPr>
          <a:xfrm>
            <a:off x="3309571" y="2611119"/>
            <a:ext cx="4331784" cy="584776"/>
          </a:xfrm>
          <a:prstGeom prst="rect">
            <a:avLst/>
          </a:prstGeom>
          <a:solidFill>
            <a:schemeClr val="accent5"/>
          </a:solidFill>
        </p:spPr>
        <p:txBody>
          <a:bodyPr wrap="square" rtlCol="0">
            <a:spAutoFit/>
          </a:bodyPr>
          <a:lstStyle/>
          <a:p>
            <a:pPr algn="ctr"/>
            <a:r>
              <a:rPr lang="en-GB" sz="1600" dirty="0">
                <a:latin typeface="Roboto Slab" pitchFamily="2" charset="0"/>
                <a:ea typeface="Roboto Slab" pitchFamily="2" charset="0"/>
              </a:rPr>
              <a:t>Space complexity: </a:t>
            </a:r>
            <a:r>
              <a:rPr lang="en-GB" sz="1600" dirty="0" err="1">
                <a:latin typeface="Roboto Slab" pitchFamily="2" charset="0"/>
                <a:ea typeface="Roboto Slab" pitchFamily="2" charset="0"/>
              </a:rPr>
              <a:t>Θ</a:t>
            </a:r>
            <a:r>
              <a:rPr lang="en-GB" sz="1600" dirty="0">
                <a:latin typeface="Roboto Slab" pitchFamily="2" charset="0"/>
                <a:ea typeface="Roboto Slab" pitchFamily="2" charset="0"/>
              </a:rPr>
              <a:t>(V</a:t>
            </a:r>
            <a:r>
              <a:rPr lang="en-GB" sz="1600" baseline="30000" dirty="0">
                <a:latin typeface="Roboto Slab" pitchFamily="2" charset="0"/>
                <a:ea typeface="Roboto Slab" pitchFamily="2" charset="0"/>
              </a:rPr>
              <a:t>2</a:t>
            </a:r>
            <a:r>
              <a:rPr lang="en-GB" sz="1600" dirty="0">
                <a:latin typeface="Roboto Slab" pitchFamily="2" charset="0"/>
                <a:ea typeface="Roboto Slab" pitchFamily="2" charset="0"/>
              </a:rPr>
              <a:t>)  </a:t>
            </a:r>
          </a:p>
          <a:p>
            <a:pPr algn="ctr"/>
            <a:r>
              <a:rPr lang="en-GB" sz="1600" dirty="0">
                <a:latin typeface="Roboto Slab" pitchFamily="2" charset="0"/>
                <a:ea typeface="Roboto Slab" pitchFamily="2" charset="0"/>
              </a:rPr>
              <a:t>(V: number of vertices)</a:t>
            </a:r>
          </a:p>
        </p:txBody>
      </p:sp>
      <p:sp>
        <p:nvSpPr>
          <p:cNvPr id="3" name="TextBox 2">
            <a:extLst>
              <a:ext uri="{FF2B5EF4-FFF2-40B4-BE49-F238E27FC236}">
                <a16:creationId xmlns:a16="http://schemas.microsoft.com/office/drawing/2014/main" id="{04F20AC0-37C7-B244-AF17-97882141EEA4}"/>
              </a:ext>
            </a:extLst>
          </p:cNvPr>
          <p:cNvSpPr txBox="1"/>
          <p:nvPr/>
        </p:nvSpPr>
        <p:spPr>
          <a:xfrm>
            <a:off x="3245064" y="3504768"/>
            <a:ext cx="5249333" cy="954107"/>
          </a:xfrm>
          <a:prstGeom prst="rect">
            <a:avLst/>
          </a:prstGeom>
          <a:noFill/>
        </p:spPr>
        <p:txBody>
          <a:bodyPr wrap="square" rtlCol="0">
            <a:spAutoFit/>
          </a:bodyPr>
          <a:lstStyle/>
          <a:p>
            <a:r>
              <a:rPr lang="en-US" sz="1400" dirty="0"/>
              <a:t>When the number of edges is significantly lower than the number of vertices in the graph, using adjacency matrix representation is less efficient in terms of memory space as most of the positions in the matrix are used to represent an absence link.</a:t>
            </a:r>
          </a:p>
        </p:txBody>
      </p:sp>
    </p:spTree>
    <p:extLst>
      <p:ext uri="{BB962C8B-B14F-4D97-AF65-F5344CB8AC3E}">
        <p14:creationId xmlns:p14="http://schemas.microsoft.com/office/powerpoint/2010/main" val="1551961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
            <a:extLst>
              <a:ext uri="{FF2B5EF4-FFF2-40B4-BE49-F238E27FC236}">
                <a16:creationId xmlns:a16="http://schemas.microsoft.com/office/drawing/2014/main" id="{08C8333C-B774-E941-9C40-CBB260DC4381}"/>
              </a:ext>
            </a:extLst>
          </p:cNvPr>
          <p:cNvSpPr/>
          <p:nvPr/>
        </p:nvSpPr>
        <p:spPr>
          <a:xfrm>
            <a:off x="2112306" y="2310140"/>
            <a:ext cx="4433786"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ADJACENCY LIST</a:t>
            </a:r>
          </a:p>
        </p:txBody>
      </p:sp>
    </p:spTree>
    <p:extLst>
      <p:ext uri="{BB962C8B-B14F-4D97-AF65-F5344CB8AC3E}">
        <p14:creationId xmlns:p14="http://schemas.microsoft.com/office/powerpoint/2010/main" val="795523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2544616" y="1889936"/>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2555564" y="69564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546674" y="1889936"/>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546674" y="69564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4097358" y="1225297"/>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1039317" y="941991"/>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2790938" y="1188337"/>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1039317" y="2136282"/>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792996" y="1188337"/>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3048207" y="941991"/>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3037259" y="1645836"/>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1435509" y="572659"/>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93083" y="1389220"/>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1560933" y="1773326"/>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2788592" y="1303299"/>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3392885" y="1806847"/>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3414362" y="824266"/>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2" name="Rectángulo 1"/>
          <p:cNvSpPr/>
          <p:nvPr/>
        </p:nvSpPr>
        <p:spPr>
          <a:xfrm>
            <a:off x="194100" y="0"/>
            <a:ext cx="4122202"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ADJACENCY LIST</a:t>
            </a:r>
          </a:p>
        </p:txBody>
      </p:sp>
      <p:graphicFrame>
        <p:nvGraphicFramePr>
          <p:cNvPr id="47" name="Tabla 46"/>
          <p:cNvGraphicFramePr>
            <a:graphicFrameLocks noGrp="1"/>
          </p:cNvGraphicFramePr>
          <p:nvPr>
            <p:extLst>
              <p:ext uri="{D42A27DB-BD31-4B8C-83A1-F6EECF244321}">
                <p14:modId xmlns:p14="http://schemas.microsoft.com/office/powerpoint/2010/main" val="4108817589"/>
              </p:ext>
            </p:extLst>
          </p:nvPr>
        </p:nvGraphicFramePr>
        <p:xfrm>
          <a:off x="787946" y="2843662"/>
          <a:ext cx="561130" cy="1854200"/>
        </p:xfrm>
        <a:graphic>
          <a:graphicData uri="http://schemas.openxmlformats.org/drawingml/2006/table">
            <a:tbl>
              <a:tblPr firstRow="1" bandRow="1">
                <a:tableStyleId>{2D5ABB26-0587-4C30-8999-92F81FD0307C}</a:tableStyleId>
              </a:tblPr>
              <a:tblGrid>
                <a:gridCol w="561130">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8" name="CuadroTexto 47"/>
          <p:cNvSpPr txBox="1"/>
          <p:nvPr/>
        </p:nvSpPr>
        <p:spPr>
          <a:xfrm>
            <a:off x="225522" y="2836937"/>
            <a:ext cx="600006" cy="1923604"/>
          </a:xfrm>
          <a:prstGeom prst="rect">
            <a:avLst/>
          </a:prstGeom>
          <a:noFill/>
        </p:spPr>
        <p:txBody>
          <a:bodyPr wrap="none" rtlCol="0">
            <a:spAutoFit/>
          </a:bodyPr>
          <a:lstStyle/>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J [0]</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K [1]</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L [2]</a:t>
            </a:r>
          </a:p>
          <a:p>
            <a:pPr algn="ctr" defTabSz="342900" eaLnBrk="1" fontAlgn="auto" hangingPunct="1">
              <a:spcBef>
                <a:spcPts val="0"/>
              </a:spcBef>
              <a:spcAft>
                <a:spcPts val="0"/>
              </a:spcAft>
            </a:pPr>
            <a:endParaRPr lang="es-ES" sz="12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M [3]</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N [4</a:t>
            </a:r>
            <a:r>
              <a:rPr lang="es-ES" dirty="0">
                <a:solidFill>
                  <a:srgbClr val="7F7F7F"/>
                </a:solidFill>
              </a:rPr>
              <a:t>]</a:t>
            </a:r>
          </a:p>
        </p:txBody>
      </p:sp>
      <p:cxnSp>
        <p:nvCxnSpPr>
          <p:cNvPr id="49" name="Conector recto de flecha 48"/>
          <p:cNvCxnSpPr/>
          <p:nvPr/>
        </p:nvCxnSpPr>
        <p:spPr>
          <a:xfrm>
            <a:off x="1085729" y="3013729"/>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Conector recto de flecha 49"/>
          <p:cNvCxnSpPr/>
          <p:nvPr/>
        </p:nvCxnSpPr>
        <p:spPr>
          <a:xfrm>
            <a:off x="1101407" y="3401327"/>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1" name="Conector recto de flecha 50"/>
          <p:cNvCxnSpPr/>
          <p:nvPr/>
        </p:nvCxnSpPr>
        <p:spPr>
          <a:xfrm>
            <a:off x="1109535" y="3773246"/>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Conector recto de flecha 51"/>
          <p:cNvCxnSpPr/>
          <p:nvPr/>
        </p:nvCxnSpPr>
        <p:spPr>
          <a:xfrm>
            <a:off x="1101985" y="416084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Conector recto de flecha 52"/>
          <p:cNvCxnSpPr/>
          <p:nvPr/>
        </p:nvCxnSpPr>
        <p:spPr>
          <a:xfrm>
            <a:off x="1109535" y="452279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54" name="Agrupar 53"/>
          <p:cNvGrpSpPr/>
          <p:nvPr/>
        </p:nvGrpSpPr>
        <p:grpSpPr>
          <a:xfrm>
            <a:off x="1681573" y="3013729"/>
            <a:ext cx="283989" cy="100271"/>
            <a:chOff x="5320311" y="1105149"/>
            <a:chExt cx="236505" cy="150213"/>
          </a:xfrm>
        </p:grpSpPr>
        <p:cxnSp>
          <p:nvCxnSpPr>
            <p:cNvPr id="55" name="Conector recto 54"/>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Conector recto 55"/>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7" name="Conector recto 5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58" name="Agrupar 57"/>
          <p:cNvGrpSpPr/>
          <p:nvPr/>
        </p:nvGrpSpPr>
        <p:grpSpPr>
          <a:xfrm>
            <a:off x="1681573" y="3404929"/>
            <a:ext cx="283989" cy="100271"/>
            <a:chOff x="5320311" y="1105149"/>
            <a:chExt cx="236505" cy="150213"/>
          </a:xfrm>
        </p:grpSpPr>
        <p:cxnSp>
          <p:nvCxnSpPr>
            <p:cNvPr id="59" name="Conector recto 5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0" name="Conector recto 5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1" name="Conector recto 8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82" name="Agrupar 81"/>
          <p:cNvGrpSpPr/>
          <p:nvPr/>
        </p:nvGrpSpPr>
        <p:grpSpPr>
          <a:xfrm>
            <a:off x="1691978" y="3782956"/>
            <a:ext cx="283989" cy="100271"/>
            <a:chOff x="5320311" y="1105149"/>
            <a:chExt cx="236505" cy="150213"/>
          </a:xfrm>
        </p:grpSpPr>
        <p:cxnSp>
          <p:nvCxnSpPr>
            <p:cNvPr id="83" name="Conector recto 8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4" name="Conector recto 83"/>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5" name="Conector recto 84"/>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86" name="Agrupar 85"/>
          <p:cNvGrpSpPr/>
          <p:nvPr/>
        </p:nvGrpSpPr>
        <p:grpSpPr>
          <a:xfrm>
            <a:off x="1707801" y="4153074"/>
            <a:ext cx="283989" cy="100271"/>
            <a:chOff x="5320311" y="1105149"/>
            <a:chExt cx="236505" cy="150213"/>
          </a:xfrm>
        </p:grpSpPr>
        <p:cxnSp>
          <p:nvCxnSpPr>
            <p:cNvPr id="87" name="Conector recto 86"/>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8" name="Conector recto 87"/>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9" name="Conector recto 88"/>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90" name="Agrupar 89"/>
          <p:cNvGrpSpPr/>
          <p:nvPr/>
        </p:nvGrpSpPr>
        <p:grpSpPr>
          <a:xfrm>
            <a:off x="1691978" y="4597591"/>
            <a:ext cx="283989" cy="100271"/>
            <a:chOff x="5320311" y="1105149"/>
            <a:chExt cx="236505" cy="150213"/>
          </a:xfrm>
        </p:grpSpPr>
        <p:cxnSp>
          <p:nvCxnSpPr>
            <p:cNvPr id="91" name="Conector recto 90"/>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2" name="Conector recto 91"/>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3" name="Conector recto 92"/>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61" name="TextBox 60">
            <a:extLst>
              <a:ext uri="{FF2B5EF4-FFF2-40B4-BE49-F238E27FC236}">
                <a16:creationId xmlns:a16="http://schemas.microsoft.com/office/drawing/2014/main" id="{FAD52B39-CF00-FF47-BF50-7BF127D47B07}"/>
              </a:ext>
            </a:extLst>
          </p:cNvPr>
          <p:cNvSpPr txBox="1"/>
          <p:nvPr/>
        </p:nvSpPr>
        <p:spPr>
          <a:xfrm>
            <a:off x="2796412" y="2858868"/>
            <a:ext cx="5949064" cy="1477328"/>
          </a:xfrm>
          <a:prstGeom prst="rect">
            <a:avLst/>
          </a:prstGeom>
          <a:noFill/>
        </p:spPr>
        <p:txBody>
          <a:bodyPr wrap="none" rtlCol="0">
            <a:spAutoFit/>
          </a:bodyPr>
          <a:lstStyle/>
          <a:p>
            <a:r>
              <a:rPr lang="en-US" dirty="0"/>
              <a:t>There are two ways of representing an adjacency list</a:t>
            </a:r>
          </a:p>
          <a:p>
            <a:r>
              <a:rPr lang="en-US" dirty="0"/>
              <a:t>In both cases:</a:t>
            </a:r>
          </a:p>
          <a:p>
            <a:pPr marL="285750" indent="-285750">
              <a:buFont typeface="Arial" panose="020B0604020202020204" pitchFamily="34" charset="0"/>
              <a:buChar char="•"/>
            </a:pPr>
            <a:r>
              <a:rPr lang="en-US" dirty="0"/>
              <a:t>you create an array of lists</a:t>
            </a:r>
          </a:p>
          <a:p>
            <a:pPr marL="285750" indent="-285750">
              <a:buFont typeface="Arial" panose="020B0604020202020204" pitchFamily="34" charset="0"/>
              <a:buChar char="•"/>
            </a:pPr>
            <a:r>
              <a:rPr lang="en-US" dirty="0"/>
              <a:t>every position in the array represents one node in the graph</a:t>
            </a:r>
          </a:p>
          <a:p>
            <a:pPr marL="285750" indent="-285750">
              <a:buFont typeface="Arial" panose="020B0604020202020204" pitchFamily="34" charset="0"/>
              <a:buChar char="•"/>
            </a:pPr>
            <a:r>
              <a:rPr lang="en-US" dirty="0"/>
              <a:t>Initially, every position of the array points to NULL</a:t>
            </a:r>
          </a:p>
        </p:txBody>
      </p:sp>
    </p:spTree>
    <p:extLst>
      <p:ext uri="{BB962C8B-B14F-4D97-AF65-F5344CB8AC3E}">
        <p14:creationId xmlns:p14="http://schemas.microsoft.com/office/powerpoint/2010/main" val="3121458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a 25"/>
          <p:cNvGraphicFramePr>
            <a:graphicFrameLocks noGrp="1"/>
          </p:cNvGraphicFramePr>
          <p:nvPr>
            <p:extLst>
              <p:ext uri="{D42A27DB-BD31-4B8C-83A1-F6EECF244321}">
                <p14:modId xmlns:p14="http://schemas.microsoft.com/office/powerpoint/2010/main" val="1664892371"/>
              </p:ext>
            </p:extLst>
          </p:nvPr>
        </p:nvGraphicFramePr>
        <p:xfrm>
          <a:off x="787946" y="2843662"/>
          <a:ext cx="561130" cy="1854200"/>
        </p:xfrm>
        <a:graphic>
          <a:graphicData uri="http://schemas.openxmlformats.org/drawingml/2006/table">
            <a:tbl>
              <a:tblPr firstRow="1" bandRow="1">
                <a:tableStyleId>{2D5ABB26-0587-4C30-8999-92F81FD0307C}</a:tableStyleId>
              </a:tblPr>
              <a:tblGrid>
                <a:gridCol w="561130">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7" name="CuadroTexto 26"/>
          <p:cNvSpPr txBox="1"/>
          <p:nvPr/>
        </p:nvSpPr>
        <p:spPr>
          <a:xfrm>
            <a:off x="225522" y="2836937"/>
            <a:ext cx="600006" cy="1923604"/>
          </a:xfrm>
          <a:prstGeom prst="rect">
            <a:avLst/>
          </a:prstGeom>
          <a:noFill/>
        </p:spPr>
        <p:txBody>
          <a:bodyPr wrap="none" rtlCol="0">
            <a:spAutoFit/>
          </a:bodyPr>
          <a:lstStyle/>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J [0]</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K [1]</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L [2]</a:t>
            </a:r>
          </a:p>
          <a:p>
            <a:pPr algn="ctr" defTabSz="342900" eaLnBrk="1" fontAlgn="auto" hangingPunct="1">
              <a:spcBef>
                <a:spcPts val="0"/>
              </a:spcBef>
              <a:spcAft>
                <a:spcPts val="0"/>
              </a:spcAft>
            </a:pPr>
            <a:endParaRPr lang="es-ES" sz="12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M [3]</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N [4</a:t>
            </a:r>
            <a:r>
              <a:rPr lang="es-ES" dirty="0">
                <a:solidFill>
                  <a:srgbClr val="7F7F7F"/>
                </a:solidFill>
              </a:rPr>
              <a:t>]</a:t>
            </a:r>
          </a:p>
        </p:txBody>
      </p:sp>
      <p:cxnSp>
        <p:nvCxnSpPr>
          <p:cNvPr id="28" name="Conector recto de flecha 27"/>
          <p:cNvCxnSpPr/>
          <p:nvPr/>
        </p:nvCxnSpPr>
        <p:spPr>
          <a:xfrm>
            <a:off x="1085729" y="3013729"/>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Conector recto de flecha 28"/>
          <p:cNvCxnSpPr/>
          <p:nvPr/>
        </p:nvCxnSpPr>
        <p:spPr>
          <a:xfrm>
            <a:off x="1101407" y="3401327"/>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p:nvPr/>
        </p:nvCxnSpPr>
        <p:spPr>
          <a:xfrm>
            <a:off x="1109535" y="3773246"/>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Conector recto de flecha 34"/>
          <p:cNvCxnSpPr/>
          <p:nvPr/>
        </p:nvCxnSpPr>
        <p:spPr>
          <a:xfrm>
            <a:off x="1101985" y="416084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Conector recto de flecha 35"/>
          <p:cNvCxnSpPr/>
          <p:nvPr/>
        </p:nvCxnSpPr>
        <p:spPr>
          <a:xfrm>
            <a:off x="1109535" y="452279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1" name="Agrupar 60"/>
          <p:cNvGrpSpPr/>
          <p:nvPr/>
        </p:nvGrpSpPr>
        <p:grpSpPr>
          <a:xfrm>
            <a:off x="1681573" y="3013729"/>
            <a:ext cx="283989" cy="100271"/>
            <a:chOff x="5320311" y="1105149"/>
            <a:chExt cx="236505" cy="150213"/>
          </a:xfrm>
        </p:grpSpPr>
        <p:cxnSp>
          <p:nvCxnSpPr>
            <p:cNvPr id="62" name="Conector recto 61"/>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Conector recto 62"/>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Conector recto 63"/>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5" name="Agrupar 64"/>
          <p:cNvGrpSpPr/>
          <p:nvPr/>
        </p:nvGrpSpPr>
        <p:grpSpPr>
          <a:xfrm>
            <a:off x="1681573" y="3404929"/>
            <a:ext cx="283989" cy="100271"/>
            <a:chOff x="5320311" y="1105149"/>
            <a:chExt cx="236505" cy="150213"/>
          </a:xfrm>
        </p:grpSpPr>
        <p:cxnSp>
          <p:nvCxnSpPr>
            <p:cNvPr id="66" name="Conector recto 65"/>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Conector recto 66"/>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Conector recto 67"/>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9" name="Agrupar 68"/>
          <p:cNvGrpSpPr/>
          <p:nvPr/>
        </p:nvGrpSpPr>
        <p:grpSpPr>
          <a:xfrm>
            <a:off x="1691978" y="3782956"/>
            <a:ext cx="283989" cy="100271"/>
            <a:chOff x="5320311" y="1105149"/>
            <a:chExt cx="236505" cy="150213"/>
          </a:xfrm>
        </p:grpSpPr>
        <p:cxnSp>
          <p:nvCxnSpPr>
            <p:cNvPr id="70" name="Conector recto 69"/>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Conector recto 71"/>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3" name="Agrupar 72"/>
          <p:cNvGrpSpPr/>
          <p:nvPr/>
        </p:nvGrpSpPr>
        <p:grpSpPr>
          <a:xfrm>
            <a:off x="1707801" y="4153074"/>
            <a:ext cx="283989" cy="100271"/>
            <a:chOff x="5320311" y="1105149"/>
            <a:chExt cx="236505" cy="150213"/>
          </a:xfrm>
        </p:grpSpPr>
        <p:cxnSp>
          <p:nvCxnSpPr>
            <p:cNvPr id="74" name="Conector recto 73"/>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Conector recto 75"/>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7" name="Agrupar 76"/>
          <p:cNvGrpSpPr/>
          <p:nvPr/>
        </p:nvGrpSpPr>
        <p:grpSpPr>
          <a:xfrm>
            <a:off x="1691978" y="4597591"/>
            <a:ext cx="283989" cy="100271"/>
            <a:chOff x="5320311" y="1105149"/>
            <a:chExt cx="236505" cy="150213"/>
          </a:xfrm>
        </p:grpSpPr>
        <p:cxnSp>
          <p:nvCxnSpPr>
            <p:cNvPr id="78" name="Conector recto 77"/>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9" name="Conector recto 7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0" name="Conector recto 79"/>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47" name="Elipse 46"/>
          <p:cNvSpPr/>
          <p:nvPr/>
        </p:nvSpPr>
        <p:spPr>
          <a:xfrm>
            <a:off x="2544616" y="1889936"/>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48" name="Elipse 47"/>
          <p:cNvSpPr/>
          <p:nvPr/>
        </p:nvSpPr>
        <p:spPr>
          <a:xfrm>
            <a:off x="2555564" y="69564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49" name="Elipse 48"/>
          <p:cNvSpPr/>
          <p:nvPr/>
        </p:nvSpPr>
        <p:spPr>
          <a:xfrm>
            <a:off x="546674" y="1889936"/>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50" name="Elipse 49"/>
          <p:cNvSpPr/>
          <p:nvPr/>
        </p:nvSpPr>
        <p:spPr>
          <a:xfrm>
            <a:off x="546674" y="695645"/>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51" name="Elipse 50"/>
          <p:cNvSpPr/>
          <p:nvPr/>
        </p:nvSpPr>
        <p:spPr>
          <a:xfrm>
            <a:off x="4097358" y="1225297"/>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52" name="Conector recto de flecha 51"/>
          <p:cNvCxnSpPr>
            <a:stCxn id="50" idx="6"/>
            <a:endCxn id="48" idx="2"/>
          </p:cNvCxnSpPr>
          <p:nvPr/>
        </p:nvCxnSpPr>
        <p:spPr>
          <a:xfrm>
            <a:off x="1039317" y="941991"/>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3" name="Conector recto de flecha 52"/>
          <p:cNvCxnSpPr>
            <a:stCxn id="48" idx="4"/>
            <a:endCxn id="47" idx="0"/>
          </p:cNvCxnSpPr>
          <p:nvPr/>
        </p:nvCxnSpPr>
        <p:spPr>
          <a:xfrm flipH="1">
            <a:off x="2790938" y="1188337"/>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47" idx="2"/>
            <a:endCxn id="49" idx="6"/>
          </p:cNvCxnSpPr>
          <p:nvPr/>
        </p:nvCxnSpPr>
        <p:spPr>
          <a:xfrm flipH="1">
            <a:off x="1039317" y="2136282"/>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stCxn id="49" idx="0"/>
            <a:endCxn id="50" idx="4"/>
          </p:cNvCxnSpPr>
          <p:nvPr/>
        </p:nvCxnSpPr>
        <p:spPr>
          <a:xfrm flipV="1">
            <a:off x="792996" y="1188337"/>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6" name="Conector recto de flecha 55"/>
          <p:cNvCxnSpPr>
            <a:stCxn id="51" idx="2"/>
            <a:endCxn id="48" idx="6"/>
          </p:cNvCxnSpPr>
          <p:nvPr/>
        </p:nvCxnSpPr>
        <p:spPr>
          <a:xfrm flipH="1" flipV="1">
            <a:off x="3048207" y="941991"/>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7" name="Conector recto de flecha 56"/>
          <p:cNvCxnSpPr>
            <a:stCxn id="47" idx="6"/>
            <a:endCxn id="51" idx="3"/>
          </p:cNvCxnSpPr>
          <p:nvPr/>
        </p:nvCxnSpPr>
        <p:spPr>
          <a:xfrm flipV="1">
            <a:off x="3037259" y="1645836"/>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8" name="CuadroTexto 57"/>
          <p:cNvSpPr txBox="1"/>
          <p:nvPr/>
        </p:nvSpPr>
        <p:spPr>
          <a:xfrm>
            <a:off x="1435509" y="572659"/>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59" name="CuadroTexto 58"/>
          <p:cNvSpPr txBox="1"/>
          <p:nvPr/>
        </p:nvSpPr>
        <p:spPr>
          <a:xfrm>
            <a:off x="293083" y="1389220"/>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60" name="CuadroTexto 59"/>
          <p:cNvSpPr txBox="1"/>
          <p:nvPr/>
        </p:nvSpPr>
        <p:spPr>
          <a:xfrm>
            <a:off x="1560933" y="1773326"/>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81" name="CuadroTexto 80"/>
          <p:cNvSpPr txBox="1"/>
          <p:nvPr/>
        </p:nvSpPr>
        <p:spPr>
          <a:xfrm>
            <a:off x="2788592" y="1303299"/>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82" name="CuadroTexto 81"/>
          <p:cNvSpPr txBox="1"/>
          <p:nvPr/>
        </p:nvSpPr>
        <p:spPr>
          <a:xfrm>
            <a:off x="3392885" y="1806847"/>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83" name="CuadroTexto 82"/>
          <p:cNvSpPr txBox="1"/>
          <p:nvPr/>
        </p:nvSpPr>
        <p:spPr>
          <a:xfrm>
            <a:off x="3414362" y="824266"/>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84" name="Rectángulo 83"/>
          <p:cNvSpPr/>
          <p:nvPr/>
        </p:nvSpPr>
        <p:spPr>
          <a:xfrm>
            <a:off x="194100" y="0"/>
            <a:ext cx="4122202"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ADJACENCY LIST</a:t>
            </a:r>
          </a:p>
        </p:txBody>
      </p:sp>
      <p:sp>
        <p:nvSpPr>
          <p:cNvPr id="2" name="Elipse 1"/>
          <p:cNvSpPr/>
          <p:nvPr/>
        </p:nvSpPr>
        <p:spPr bwMode="auto">
          <a:xfrm>
            <a:off x="194100" y="2687527"/>
            <a:ext cx="593846" cy="564390"/>
          </a:xfrm>
          <a:prstGeom prst="ellipse">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 name="TextBox 2">
            <a:extLst>
              <a:ext uri="{FF2B5EF4-FFF2-40B4-BE49-F238E27FC236}">
                <a16:creationId xmlns:a16="http://schemas.microsoft.com/office/drawing/2014/main" id="{0216576B-1B2E-6042-9826-F29C98E32AC1}"/>
              </a:ext>
            </a:extLst>
          </p:cNvPr>
          <p:cNvSpPr txBox="1"/>
          <p:nvPr/>
        </p:nvSpPr>
        <p:spPr>
          <a:xfrm>
            <a:off x="3704726" y="2420066"/>
            <a:ext cx="1694631" cy="369332"/>
          </a:xfrm>
          <a:prstGeom prst="rect">
            <a:avLst/>
          </a:prstGeom>
          <a:noFill/>
        </p:spPr>
        <p:txBody>
          <a:bodyPr wrap="none" rtlCol="0">
            <a:spAutoFit/>
          </a:bodyPr>
          <a:lstStyle/>
          <a:p>
            <a:r>
              <a:rPr lang="en-US" dirty="0"/>
              <a:t>To build the list:</a:t>
            </a:r>
          </a:p>
        </p:txBody>
      </p:sp>
      <p:sp>
        <p:nvSpPr>
          <p:cNvPr id="4" name="TextBox 3">
            <a:extLst>
              <a:ext uri="{FF2B5EF4-FFF2-40B4-BE49-F238E27FC236}">
                <a16:creationId xmlns:a16="http://schemas.microsoft.com/office/drawing/2014/main" id="{CEA06018-0028-7B4F-853A-1CF5F51FCF9D}"/>
              </a:ext>
            </a:extLst>
          </p:cNvPr>
          <p:cNvSpPr txBox="1"/>
          <p:nvPr/>
        </p:nvSpPr>
        <p:spPr>
          <a:xfrm>
            <a:off x="2555565" y="2843662"/>
            <a:ext cx="6232836" cy="1477328"/>
          </a:xfrm>
          <a:prstGeom prst="rect">
            <a:avLst/>
          </a:prstGeom>
          <a:noFill/>
        </p:spPr>
        <p:txBody>
          <a:bodyPr wrap="square" rtlCol="0">
            <a:spAutoFit/>
          </a:bodyPr>
          <a:lstStyle/>
          <a:p>
            <a:r>
              <a:rPr lang="en-US" dirty="0"/>
              <a:t>For every link leaving a node we add the information of the ending node </a:t>
            </a:r>
          </a:p>
          <a:p>
            <a:r>
              <a:rPr lang="en-US" dirty="0"/>
              <a:t>For example:  node j has only one outgoing link of weight 2 ending at node k. We need add  this information in the list of position 0 </a:t>
            </a:r>
          </a:p>
        </p:txBody>
      </p:sp>
    </p:spTree>
    <p:extLst>
      <p:ext uri="{BB962C8B-B14F-4D97-AF65-F5344CB8AC3E}">
        <p14:creationId xmlns:p14="http://schemas.microsoft.com/office/powerpoint/2010/main" val="1644474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
            <a:extLst>
              <a:ext uri="{FF2B5EF4-FFF2-40B4-BE49-F238E27FC236}">
                <a16:creationId xmlns:a16="http://schemas.microsoft.com/office/drawing/2014/main" id="{08C8333C-B774-E941-9C40-CBB260DC4381}"/>
              </a:ext>
            </a:extLst>
          </p:cNvPr>
          <p:cNvSpPr/>
          <p:nvPr/>
        </p:nvSpPr>
        <p:spPr>
          <a:xfrm>
            <a:off x="2112306" y="2310140"/>
            <a:ext cx="4433786"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EDGE LIST</a:t>
            </a:r>
          </a:p>
        </p:txBody>
      </p:sp>
    </p:spTree>
    <p:extLst>
      <p:ext uri="{BB962C8B-B14F-4D97-AF65-F5344CB8AC3E}">
        <p14:creationId xmlns:p14="http://schemas.microsoft.com/office/powerpoint/2010/main" val="1696744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a 25"/>
          <p:cNvGraphicFramePr>
            <a:graphicFrameLocks noGrp="1"/>
          </p:cNvGraphicFramePr>
          <p:nvPr>
            <p:extLst>
              <p:ext uri="{D42A27DB-BD31-4B8C-83A1-F6EECF244321}">
                <p14:modId xmlns:p14="http://schemas.microsoft.com/office/powerpoint/2010/main" val="3061507568"/>
              </p:ext>
            </p:extLst>
          </p:nvPr>
        </p:nvGraphicFramePr>
        <p:xfrm>
          <a:off x="787946" y="2843662"/>
          <a:ext cx="561130" cy="1854200"/>
        </p:xfrm>
        <a:graphic>
          <a:graphicData uri="http://schemas.openxmlformats.org/drawingml/2006/table">
            <a:tbl>
              <a:tblPr firstRow="1" bandRow="1">
                <a:tableStyleId>{2D5ABB26-0587-4C30-8999-92F81FD0307C}</a:tableStyleId>
              </a:tblPr>
              <a:tblGrid>
                <a:gridCol w="561130">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7" name="CuadroTexto 26"/>
          <p:cNvSpPr txBox="1"/>
          <p:nvPr/>
        </p:nvSpPr>
        <p:spPr>
          <a:xfrm>
            <a:off x="225522" y="2836937"/>
            <a:ext cx="600006" cy="1923604"/>
          </a:xfrm>
          <a:prstGeom prst="rect">
            <a:avLst/>
          </a:prstGeom>
          <a:noFill/>
        </p:spPr>
        <p:txBody>
          <a:bodyPr wrap="none" rtlCol="0">
            <a:spAutoFit/>
          </a:bodyPr>
          <a:lstStyle/>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J [0]</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K [1]</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L [2]</a:t>
            </a:r>
          </a:p>
          <a:p>
            <a:pPr algn="ctr" defTabSz="342900" eaLnBrk="1" fontAlgn="auto" hangingPunct="1">
              <a:spcBef>
                <a:spcPts val="0"/>
              </a:spcBef>
              <a:spcAft>
                <a:spcPts val="0"/>
              </a:spcAft>
            </a:pPr>
            <a:endParaRPr lang="es-ES" sz="12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M [3]</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N [4</a:t>
            </a:r>
            <a:r>
              <a:rPr lang="es-ES" dirty="0">
                <a:solidFill>
                  <a:srgbClr val="7F7F7F"/>
                </a:solidFill>
              </a:rPr>
              <a:t>]</a:t>
            </a:r>
          </a:p>
        </p:txBody>
      </p:sp>
      <p:cxnSp>
        <p:nvCxnSpPr>
          <p:cNvPr id="28" name="Conector recto de flecha 27"/>
          <p:cNvCxnSpPr/>
          <p:nvPr/>
        </p:nvCxnSpPr>
        <p:spPr>
          <a:xfrm>
            <a:off x="1085729" y="3013729"/>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Conector recto de flecha 28"/>
          <p:cNvCxnSpPr/>
          <p:nvPr/>
        </p:nvCxnSpPr>
        <p:spPr>
          <a:xfrm>
            <a:off x="1101407" y="3401327"/>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p:nvPr/>
        </p:nvCxnSpPr>
        <p:spPr>
          <a:xfrm>
            <a:off x="1109535" y="3773246"/>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Conector recto de flecha 34"/>
          <p:cNvCxnSpPr/>
          <p:nvPr/>
        </p:nvCxnSpPr>
        <p:spPr>
          <a:xfrm>
            <a:off x="1101985" y="416084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Conector recto de flecha 35"/>
          <p:cNvCxnSpPr/>
          <p:nvPr/>
        </p:nvCxnSpPr>
        <p:spPr>
          <a:xfrm>
            <a:off x="1109535" y="452279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5" name="Agrupar 64"/>
          <p:cNvGrpSpPr/>
          <p:nvPr/>
        </p:nvGrpSpPr>
        <p:grpSpPr>
          <a:xfrm>
            <a:off x="1681573" y="3404929"/>
            <a:ext cx="283989" cy="100271"/>
            <a:chOff x="5320311" y="1105149"/>
            <a:chExt cx="236505" cy="150213"/>
          </a:xfrm>
        </p:grpSpPr>
        <p:cxnSp>
          <p:nvCxnSpPr>
            <p:cNvPr id="66" name="Conector recto 65"/>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Conector recto 66"/>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Conector recto 67"/>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9" name="Agrupar 68"/>
          <p:cNvGrpSpPr/>
          <p:nvPr/>
        </p:nvGrpSpPr>
        <p:grpSpPr>
          <a:xfrm>
            <a:off x="1691978" y="3782956"/>
            <a:ext cx="283989" cy="100271"/>
            <a:chOff x="5320311" y="1105149"/>
            <a:chExt cx="236505" cy="150213"/>
          </a:xfrm>
        </p:grpSpPr>
        <p:cxnSp>
          <p:nvCxnSpPr>
            <p:cNvPr id="70" name="Conector recto 69"/>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Conector recto 71"/>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3" name="Agrupar 72"/>
          <p:cNvGrpSpPr/>
          <p:nvPr/>
        </p:nvGrpSpPr>
        <p:grpSpPr>
          <a:xfrm>
            <a:off x="1707801" y="4153074"/>
            <a:ext cx="283989" cy="100271"/>
            <a:chOff x="5320311" y="1105149"/>
            <a:chExt cx="236505" cy="150213"/>
          </a:xfrm>
        </p:grpSpPr>
        <p:cxnSp>
          <p:nvCxnSpPr>
            <p:cNvPr id="74" name="Conector recto 73"/>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Conector recto 75"/>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7" name="Agrupar 76"/>
          <p:cNvGrpSpPr/>
          <p:nvPr/>
        </p:nvGrpSpPr>
        <p:grpSpPr>
          <a:xfrm>
            <a:off x="1691978" y="4597591"/>
            <a:ext cx="283989" cy="100271"/>
            <a:chOff x="5320311" y="1105149"/>
            <a:chExt cx="236505" cy="150213"/>
          </a:xfrm>
        </p:grpSpPr>
        <p:cxnSp>
          <p:nvCxnSpPr>
            <p:cNvPr id="78" name="Conector recto 77"/>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9" name="Conector recto 7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0" name="Conector recto 79"/>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aphicFrame>
        <p:nvGraphicFramePr>
          <p:cNvPr id="47" name="Tabla 46"/>
          <p:cNvGraphicFramePr>
            <a:graphicFrameLocks noGrp="1"/>
          </p:cNvGraphicFramePr>
          <p:nvPr>
            <p:extLst>
              <p:ext uri="{D42A27DB-BD31-4B8C-83A1-F6EECF244321}">
                <p14:modId xmlns:p14="http://schemas.microsoft.com/office/powerpoint/2010/main" val="2133303389"/>
              </p:ext>
            </p:extLst>
          </p:nvPr>
        </p:nvGraphicFramePr>
        <p:xfrm>
          <a:off x="1666405" y="2833245"/>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2</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48" name="Agrupar 47"/>
          <p:cNvGrpSpPr/>
          <p:nvPr/>
        </p:nvGrpSpPr>
        <p:grpSpPr>
          <a:xfrm>
            <a:off x="2228973" y="3013729"/>
            <a:ext cx="283989" cy="100271"/>
            <a:chOff x="5320311" y="1105149"/>
            <a:chExt cx="236505" cy="150213"/>
          </a:xfrm>
        </p:grpSpPr>
        <p:cxnSp>
          <p:nvCxnSpPr>
            <p:cNvPr id="49" name="Conector recto 4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Conector recto 4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Conector recto 5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52" name="Elipse 51"/>
          <p:cNvSpPr/>
          <p:nvPr/>
        </p:nvSpPr>
        <p:spPr>
          <a:xfrm>
            <a:off x="2544616" y="1889936"/>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53" name="Elipse 52"/>
          <p:cNvSpPr/>
          <p:nvPr/>
        </p:nvSpPr>
        <p:spPr>
          <a:xfrm>
            <a:off x="2555564" y="69564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54" name="Elipse 53"/>
          <p:cNvSpPr/>
          <p:nvPr/>
        </p:nvSpPr>
        <p:spPr>
          <a:xfrm>
            <a:off x="546674" y="1889936"/>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55" name="Elipse 54"/>
          <p:cNvSpPr/>
          <p:nvPr/>
        </p:nvSpPr>
        <p:spPr>
          <a:xfrm>
            <a:off x="546674" y="695645"/>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56" name="Elipse 55"/>
          <p:cNvSpPr/>
          <p:nvPr/>
        </p:nvSpPr>
        <p:spPr>
          <a:xfrm>
            <a:off x="4097358" y="1225297"/>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57" name="Conector recto de flecha 56"/>
          <p:cNvCxnSpPr>
            <a:stCxn id="55" idx="6"/>
            <a:endCxn id="53" idx="2"/>
          </p:cNvCxnSpPr>
          <p:nvPr/>
        </p:nvCxnSpPr>
        <p:spPr>
          <a:xfrm>
            <a:off x="1039317" y="941991"/>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8" name="Conector recto de flecha 57"/>
          <p:cNvCxnSpPr>
            <a:stCxn id="53" idx="4"/>
            <a:endCxn id="52" idx="0"/>
          </p:cNvCxnSpPr>
          <p:nvPr/>
        </p:nvCxnSpPr>
        <p:spPr>
          <a:xfrm flipH="1">
            <a:off x="2790938" y="1188337"/>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9" name="Conector recto de flecha 58"/>
          <p:cNvCxnSpPr>
            <a:stCxn id="52" idx="2"/>
            <a:endCxn id="54" idx="6"/>
          </p:cNvCxnSpPr>
          <p:nvPr/>
        </p:nvCxnSpPr>
        <p:spPr>
          <a:xfrm flipH="1">
            <a:off x="1039317" y="2136282"/>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0" name="Conector recto de flecha 59"/>
          <p:cNvCxnSpPr>
            <a:stCxn id="54" idx="0"/>
            <a:endCxn id="55" idx="4"/>
          </p:cNvCxnSpPr>
          <p:nvPr/>
        </p:nvCxnSpPr>
        <p:spPr>
          <a:xfrm flipV="1">
            <a:off x="792996" y="1188337"/>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1" name="Conector recto de flecha 80"/>
          <p:cNvCxnSpPr>
            <a:stCxn id="56" idx="2"/>
            <a:endCxn id="53" idx="6"/>
          </p:cNvCxnSpPr>
          <p:nvPr/>
        </p:nvCxnSpPr>
        <p:spPr>
          <a:xfrm flipH="1" flipV="1">
            <a:off x="3048207" y="941991"/>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2" name="Conector recto de flecha 81"/>
          <p:cNvCxnSpPr>
            <a:stCxn id="52" idx="6"/>
            <a:endCxn id="56" idx="3"/>
          </p:cNvCxnSpPr>
          <p:nvPr/>
        </p:nvCxnSpPr>
        <p:spPr>
          <a:xfrm flipV="1">
            <a:off x="3037259" y="1645836"/>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3" name="CuadroTexto 82"/>
          <p:cNvSpPr txBox="1"/>
          <p:nvPr/>
        </p:nvSpPr>
        <p:spPr>
          <a:xfrm>
            <a:off x="1435509" y="572659"/>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84" name="CuadroTexto 83"/>
          <p:cNvSpPr txBox="1"/>
          <p:nvPr/>
        </p:nvSpPr>
        <p:spPr>
          <a:xfrm>
            <a:off x="293083" y="1389220"/>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85" name="CuadroTexto 84"/>
          <p:cNvSpPr txBox="1"/>
          <p:nvPr/>
        </p:nvSpPr>
        <p:spPr>
          <a:xfrm>
            <a:off x="1560933" y="1773326"/>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86" name="CuadroTexto 85"/>
          <p:cNvSpPr txBox="1"/>
          <p:nvPr/>
        </p:nvSpPr>
        <p:spPr>
          <a:xfrm>
            <a:off x="2788592" y="1303299"/>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87" name="CuadroTexto 86"/>
          <p:cNvSpPr txBox="1"/>
          <p:nvPr/>
        </p:nvSpPr>
        <p:spPr>
          <a:xfrm>
            <a:off x="3392885" y="1806847"/>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88" name="CuadroTexto 87"/>
          <p:cNvSpPr txBox="1"/>
          <p:nvPr/>
        </p:nvSpPr>
        <p:spPr>
          <a:xfrm>
            <a:off x="3414362" y="824266"/>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89" name="Rectángulo 88"/>
          <p:cNvSpPr/>
          <p:nvPr/>
        </p:nvSpPr>
        <p:spPr>
          <a:xfrm>
            <a:off x="194100" y="0"/>
            <a:ext cx="4122202"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ADJACENCY LIST</a:t>
            </a:r>
          </a:p>
        </p:txBody>
      </p:sp>
      <p:sp>
        <p:nvSpPr>
          <p:cNvPr id="61" name="Elipse 60"/>
          <p:cNvSpPr/>
          <p:nvPr/>
        </p:nvSpPr>
        <p:spPr bwMode="auto">
          <a:xfrm>
            <a:off x="194100" y="2687527"/>
            <a:ext cx="593846" cy="564390"/>
          </a:xfrm>
          <a:prstGeom prst="ellipse">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 name="TextBox 2">
            <a:extLst>
              <a:ext uri="{FF2B5EF4-FFF2-40B4-BE49-F238E27FC236}">
                <a16:creationId xmlns:a16="http://schemas.microsoft.com/office/drawing/2014/main" id="{C8554DB9-A6E5-7644-8243-5E39CA5F27AD}"/>
              </a:ext>
            </a:extLst>
          </p:cNvPr>
          <p:cNvSpPr txBox="1"/>
          <p:nvPr/>
        </p:nvSpPr>
        <p:spPr>
          <a:xfrm>
            <a:off x="3852334" y="3581400"/>
            <a:ext cx="4326466" cy="646331"/>
          </a:xfrm>
          <a:prstGeom prst="rect">
            <a:avLst/>
          </a:prstGeom>
          <a:noFill/>
        </p:spPr>
        <p:txBody>
          <a:bodyPr wrap="square" rtlCol="0">
            <a:spAutoFit/>
          </a:bodyPr>
          <a:lstStyle/>
          <a:p>
            <a:r>
              <a:rPr lang="en-US" dirty="0"/>
              <a:t>We then move to the next node and follow the same procedure</a:t>
            </a:r>
          </a:p>
        </p:txBody>
      </p:sp>
    </p:spTree>
    <p:extLst>
      <p:ext uri="{BB962C8B-B14F-4D97-AF65-F5344CB8AC3E}">
        <p14:creationId xmlns:p14="http://schemas.microsoft.com/office/powerpoint/2010/main" val="1367789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a 25"/>
          <p:cNvGraphicFramePr>
            <a:graphicFrameLocks noGrp="1"/>
          </p:cNvGraphicFramePr>
          <p:nvPr>
            <p:extLst>
              <p:ext uri="{D42A27DB-BD31-4B8C-83A1-F6EECF244321}">
                <p14:modId xmlns:p14="http://schemas.microsoft.com/office/powerpoint/2010/main" val="3569701886"/>
              </p:ext>
            </p:extLst>
          </p:nvPr>
        </p:nvGraphicFramePr>
        <p:xfrm>
          <a:off x="787946" y="2843662"/>
          <a:ext cx="561130" cy="1854200"/>
        </p:xfrm>
        <a:graphic>
          <a:graphicData uri="http://schemas.openxmlformats.org/drawingml/2006/table">
            <a:tbl>
              <a:tblPr firstRow="1" bandRow="1">
                <a:tableStyleId>{2D5ABB26-0587-4C30-8999-92F81FD0307C}</a:tableStyleId>
              </a:tblPr>
              <a:tblGrid>
                <a:gridCol w="561130">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7" name="CuadroTexto 26"/>
          <p:cNvSpPr txBox="1"/>
          <p:nvPr/>
        </p:nvSpPr>
        <p:spPr>
          <a:xfrm>
            <a:off x="225522" y="2836937"/>
            <a:ext cx="600006" cy="1923604"/>
          </a:xfrm>
          <a:prstGeom prst="rect">
            <a:avLst/>
          </a:prstGeom>
          <a:noFill/>
        </p:spPr>
        <p:txBody>
          <a:bodyPr wrap="none" rtlCol="0">
            <a:spAutoFit/>
          </a:bodyPr>
          <a:lstStyle/>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J [0]</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K [1]</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L [2]</a:t>
            </a:r>
          </a:p>
          <a:p>
            <a:pPr algn="ctr" defTabSz="342900" eaLnBrk="1" fontAlgn="auto" hangingPunct="1">
              <a:spcBef>
                <a:spcPts val="0"/>
              </a:spcBef>
              <a:spcAft>
                <a:spcPts val="0"/>
              </a:spcAft>
            </a:pPr>
            <a:endParaRPr lang="es-ES" sz="12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M [3]</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N [4</a:t>
            </a:r>
            <a:r>
              <a:rPr lang="es-ES" dirty="0">
                <a:solidFill>
                  <a:srgbClr val="7F7F7F"/>
                </a:solidFill>
              </a:rPr>
              <a:t>]</a:t>
            </a:r>
          </a:p>
        </p:txBody>
      </p:sp>
      <p:cxnSp>
        <p:nvCxnSpPr>
          <p:cNvPr id="28" name="Conector recto de flecha 27"/>
          <p:cNvCxnSpPr/>
          <p:nvPr/>
        </p:nvCxnSpPr>
        <p:spPr>
          <a:xfrm>
            <a:off x="1085729" y="3013729"/>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Conector recto de flecha 28"/>
          <p:cNvCxnSpPr/>
          <p:nvPr/>
        </p:nvCxnSpPr>
        <p:spPr>
          <a:xfrm>
            <a:off x="1101407" y="3401327"/>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p:nvPr/>
        </p:nvCxnSpPr>
        <p:spPr>
          <a:xfrm>
            <a:off x="1109535" y="3773246"/>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Conector recto de flecha 34"/>
          <p:cNvCxnSpPr/>
          <p:nvPr/>
        </p:nvCxnSpPr>
        <p:spPr>
          <a:xfrm>
            <a:off x="1101985" y="416084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Conector recto de flecha 35"/>
          <p:cNvCxnSpPr/>
          <p:nvPr/>
        </p:nvCxnSpPr>
        <p:spPr>
          <a:xfrm>
            <a:off x="1109535" y="452279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9" name="Agrupar 68"/>
          <p:cNvGrpSpPr/>
          <p:nvPr/>
        </p:nvGrpSpPr>
        <p:grpSpPr>
          <a:xfrm>
            <a:off x="1691978" y="3782956"/>
            <a:ext cx="283989" cy="100271"/>
            <a:chOff x="5320311" y="1105149"/>
            <a:chExt cx="236505" cy="150213"/>
          </a:xfrm>
        </p:grpSpPr>
        <p:cxnSp>
          <p:nvCxnSpPr>
            <p:cNvPr id="70" name="Conector recto 69"/>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Conector recto 71"/>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3" name="Agrupar 72"/>
          <p:cNvGrpSpPr/>
          <p:nvPr/>
        </p:nvGrpSpPr>
        <p:grpSpPr>
          <a:xfrm>
            <a:off x="1707801" y="4153074"/>
            <a:ext cx="283989" cy="100271"/>
            <a:chOff x="5320311" y="1105149"/>
            <a:chExt cx="236505" cy="150213"/>
          </a:xfrm>
        </p:grpSpPr>
        <p:cxnSp>
          <p:nvCxnSpPr>
            <p:cNvPr id="74" name="Conector recto 73"/>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Conector recto 75"/>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7" name="Agrupar 76"/>
          <p:cNvGrpSpPr/>
          <p:nvPr/>
        </p:nvGrpSpPr>
        <p:grpSpPr>
          <a:xfrm>
            <a:off x="1691978" y="4597591"/>
            <a:ext cx="283989" cy="100271"/>
            <a:chOff x="5320311" y="1105149"/>
            <a:chExt cx="236505" cy="150213"/>
          </a:xfrm>
        </p:grpSpPr>
        <p:cxnSp>
          <p:nvCxnSpPr>
            <p:cNvPr id="78" name="Conector recto 77"/>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9" name="Conector recto 7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0" name="Conector recto 79"/>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aphicFrame>
        <p:nvGraphicFramePr>
          <p:cNvPr id="47" name="Tabla 46"/>
          <p:cNvGraphicFramePr>
            <a:graphicFrameLocks noGrp="1"/>
          </p:cNvGraphicFramePr>
          <p:nvPr>
            <p:extLst>
              <p:ext uri="{D42A27DB-BD31-4B8C-83A1-F6EECF244321}">
                <p14:modId xmlns:p14="http://schemas.microsoft.com/office/powerpoint/2010/main" val="2665971611"/>
              </p:ext>
            </p:extLst>
          </p:nvPr>
        </p:nvGraphicFramePr>
        <p:xfrm>
          <a:off x="1666405" y="2833245"/>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2</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48" name="Agrupar 47"/>
          <p:cNvGrpSpPr/>
          <p:nvPr/>
        </p:nvGrpSpPr>
        <p:grpSpPr>
          <a:xfrm>
            <a:off x="2228973" y="3013729"/>
            <a:ext cx="283989" cy="100271"/>
            <a:chOff x="5320311" y="1105149"/>
            <a:chExt cx="236505" cy="150213"/>
          </a:xfrm>
        </p:grpSpPr>
        <p:cxnSp>
          <p:nvCxnSpPr>
            <p:cNvPr id="49" name="Conector recto 4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Conector recto 4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Conector recto 5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aphicFrame>
        <p:nvGraphicFramePr>
          <p:cNvPr id="52" name="Tabla 51"/>
          <p:cNvGraphicFramePr>
            <a:graphicFrameLocks noGrp="1"/>
          </p:cNvGraphicFramePr>
          <p:nvPr>
            <p:extLst>
              <p:ext uri="{D42A27DB-BD31-4B8C-83A1-F6EECF244321}">
                <p14:modId xmlns:p14="http://schemas.microsoft.com/office/powerpoint/2010/main" val="3791421325"/>
              </p:ext>
            </p:extLst>
          </p:nvPr>
        </p:nvGraphicFramePr>
        <p:xfrm>
          <a:off x="1666992" y="3233687"/>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M</a:t>
                      </a:r>
                      <a:endParaRPr lang="es-ES" sz="1600" dirty="0"/>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6</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53" name="Agrupar 52"/>
          <p:cNvGrpSpPr/>
          <p:nvPr/>
        </p:nvGrpSpPr>
        <p:grpSpPr>
          <a:xfrm>
            <a:off x="2228973" y="3404929"/>
            <a:ext cx="283989" cy="100271"/>
            <a:chOff x="5320311" y="1105149"/>
            <a:chExt cx="236505" cy="150213"/>
          </a:xfrm>
        </p:grpSpPr>
        <p:cxnSp>
          <p:nvCxnSpPr>
            <p:cNvPr id="54" name="Conector recto 53"/>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5" name="Conector recto 54"/>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6" name="Conector recto 55"/>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
        <p:nvSpPr>
          <p:cNvPr id="57" name="Elipse 56"/>
          <p:cNvSpPr/>
          <p:nvPr/>
        </p:nvSpPr>
        <p:spPr>
          <a:xfrm>
            <a:off x="2544616" y="1889936"/>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58" name="Elipse 57"/>
          <p:cNvSpPr/>
          <p:nvPr/>
        </p:nvSpPr>
        <p:spPr>
          <a:xfrm>
            <a:off x="2555564" y="695645"/>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59" name="Elipse 58"/>
          <p:cNvSpPr/>
          <p:nvPr/>
        </p:nvSpPr>
        <p:spPr>
          <a:xfrm>
            <a:off x="546674" y="1889936"/>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60" name="Elipse 59"/>
          <p:cNvSpPr/>
          <p:nvPr/>
        </p:nvSpPr>
        <p:spPr>
          <a:xfrm>
            <a:off x="546674" y="69564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61" name="Elipse 60"/>
          <p:cNvSpPr/>
          <p:nvPr/>
        </p:nvSpPr>
        <p:spPr>
          <a:xfrm>
            <a:off x="4097358" y="1225297"/>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62" name="Conector recto de flecha 61"/>
          <p:cNvCxnSpPr>
            <a:stCxn id="60" idx="6"/>
            <a:endCxn id="58" idx="2"/>
          </p:cNvCxnSpPr>
          <p:nvPr/>
        </p:nvCxnSpPr>
        <p:spPr>
          <a:xfrm>
            <a:off x="1039317" y="941991"/>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3" name="Conector recto de flecha 62"/>
          <p:cNvCxnSpPr>
            <a:stCxn id="58" idx="4"/>
            <a:endCxn id="57" idx="0"/>
          </p:cNvCxnSpPr>
          <p:nvPr/>
        </p:nvCxnSpPr>
        <p:spPr>
          <a:xfrm flipH="1">
            <a:off x="2790938" y="1188337"/>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4" name="Conector recto de flecha 63"/>
          <p:cNvCxnSpPr>
            <a:stCxn id="57" idx="2"/>
            <a:endCxn id="59" idx="6"/>
          </p:cNvCxnSpPr>
          <p:nvPr/>
        </p:nvCxnSpPr>
        <p:spPr>
          <a:xfrm flipH="1">
            <a:off x="1039317" y="2136282"/>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1" name="Conector recto de flecha 80"/>
          <p:cNvCxnSpPr>
            <a:stCxn id="59" idx="0"/>
            <a:endCxn id="60" idx="4"/>
          </p:cNvCxnSpPr>
          <p:nvPr/>
        </p:nvCxnSpPr>
        <p:spPr>
          <a:xfrm flipV="1">
            <a:off x="792996" y="1188337"/>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2" name="Conector recto de flecha 81"/>
          <p:cNvCxnSpPr>
            <a:stCxn id="61" idx="2"/>
            <a:endCxn id="58" idx="6"/>
          </p:cNvCxnSpPr>
          <p:nvPr/>
        </p:nvCxnSpPr>
        <p:spPr>
          <a:xfrm flipH="1" flipV="1">
            <a:off x="3048207" y="941991"/>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3" name="Conector recto de flecha 82"/>
          <p:cNvCxnSpPr>
            <a:stCxn id="57" idx="6"/>
            <a:endCxn id="61" idx="3"/>
          </p:cNvCxnSpPr>
          <p:nvPr/>
        </p:nvCxnSpPr>
        <p:spPr>
          <a:xfrm flipV="1">
            <a:off x="3037259" y="1645836"/>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4" name="CuadroTexto 83"/>
          <p:cNvSpPr txBox="1"/>
          <p:nvPr/>
        </p:nvSpPr>
        <p:spPr>
          <a:xfrm>
            <a:off x="1435509" y="572659"/>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85" name="CuadroTexto 84"/>
          <p:cNvSpPr txBox="1"/>
          <p:nvPr/>
        </p:nvSpPr>
        <p:spPr>
          <a:xfrm>
            <a:off x="293083" y="1389220"/>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86" name="CuadroTexto 85"/>
          <p:cNvSpPr txBox="1"/>
          <p:nvPr/>
        </p:nvSpPr>
        <p:spPr>
          <a:xfrm>
            <a:off x="1560933" y="1773326"/>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87" name="CuadroTexto 86"/>
          <p:cNvSpPr txBox="1"/>
          <p:nvPr/>
        </p:nvSpPr>
        <p:spPr>
          <a:xfrm>
            <a:off x="2788592" y="1303299"/>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88" name="CuadroTexto 87"/>
          <p:cNvSpPr txBox="1"/>
          <p:nvPr/>
        </p:nvSpPr>
        <p:spPr>
          <a:xfrm>
            <a:off x="3392885" y="1806847"/>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89" name="CuadroTexto 88"/>
          <p:cNvSpPr txBox="1"/>
          <p:nvPr/>
        </p:nvSpPr>
        <p:spPr>
          <a:xfrm>
            <a:off x="3414362" y="824266"/>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90" name="Rectángulo 89"/>
          <p:cNvSpPr/>
          <p:nvPr/>
        </p:nvSpPr>
        <p:spPr>
          <a:xfrm>
            <a:off x="194100" y="0"/>
            <a:ext cx="4122202"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ADJACENCY LIST</a:t>
            </a:r>
          </a:p>
        </p:txBody>
      </p:sp>
      <p:sp>
        <p:nvSpPr>
          <p:cNvPr id="65" name="Elipse 64"/>
          <p:cNvSpPr/>
          <p:nvPr/>
        </p:nvSpPr>
        <p:spPr bwMode="auto">
          <a:xfrm>
            <a:off x="194100" y="3105875"/>
            <a:ext cx="593846" cy="564390"/>
          </a:xfrm>
          <a:prstGeom prst="ellipse">
            <a:avLst/>
          </a:prstGeom>
          <a:no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66" name="Rectangle 65">
            <a:extLst>
              <a:ext uri="{FF2B5EF4-FFF2-40B4-BE49-F238E27FC236}">
                <a16:creationId xmlns:a16="http://schemas.microsoft.com/office/drawing/2014/main" id="{5DE781D2-142A-EF49-A75E-FFEAEEFFA4ED}"/>
              </a:ext>
            </a:extLst>
          </p:cNvPr>
          <p:cNvSpPr/>
          <p:nvPr/>
        </p:nvSpPr>
        <p:spPr>
          <a:xfrm>
            <a:off x="3784054" y="3309097"/>
            <a:ext cx="4572000" cy="923330"/>
          </a:xfrm>
          <a:prstGeom prst="rect">
            <a:avLst/>
          </a:prstGeom>
        </p:spPr>
        <p:txBody>
          <a:bodyPr>
            <a:spAutoFit/>
          </a:bodyPr>
          <a:lstStyle/>
          <a:p>
            <a:r>
              <a:rPr lang="en-US" dirty="0"/>
              <a:t>Node K has only one outgoing link of weight 6 ending at node M. We need add  this information in the list of position 1 </a:t>
            </a:r>
          </a:p>
        </p:txBody>
      </p:sp>
    </p:spTree>
    <p:extLst>
      <p:ext uri="{BB962C8B-B14F-4D97-AF65-F5344CB8AC3E}">
        <p14:creationId xmlns:p14="http://schemas.microsoft.com/office/powerpoint/2010/main" val="1488345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a 25"/>
          <p:cNvGraphicFramePr>
            <a:graphicFrameLocks noGrp="1"/>
          </p:cNvGraphicFramePr>
          <p:nvPr>
            <p:extLst>
              <p:ext uri="{D42A27DB-BD31-4B8C-83A1-F6EECF244321}">
                <p14:modId xmlns:p14="http://schemas.microsoft.com/office/powerpoint/2010/main" val="2668914570"/>
              </p:ext>
            </p:extLst>
          </p:nvPr>
        </p:nvGraphicFramePr>
        <p:xfrm>
          <a:off x="787946" y="2843662"/>
          <a:ext cx="561130" cy="1854200"/>
        </p:xfrm>
        <a:graphic>
          <a:graphicData uri="http://schemas.openxmlformats.org/drawingml/2006/table">
            <a:tbl>
              <a:tblPr firstRow="1" bandRow="1">
                <a:tableStyleId>{2D5ABB26-0587-4C30-8999-92F81FD0307C}</a:tableStyleId>
              </a:tblPr>
              <a:tblGrid>
                <a:gridCol w="561130">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7" name="CuadroTexto 26"/>
          <p:cNvSpPr txBox="1"/>
          <p:nvPr/>
        </p:nvSpPr>
        <p:spPr>
          <a:xfrm>
            <a:off x="225522" y="2836937"/>
            <a:ext cx="600006" cy="1923604"/>
          </a:xfrm>
          <a:prstGeom prst="rect">
            <a:avLst/>
          </a:prstGeom>
          <a:noFill/>
        </p:spPr>
        <p:txBody>
          <a:bodyPr wrap="none" rtlCol="0">
            <a:spAutoFit/>
          </a:bodyPr>
          <a:lstStyle/>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J [0]</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K [1]</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L [2]</a:t>
            </a:r>
          </a:p>
          <a:p>
            <a:pPr algn="ctr" defTabSz="342900" eaLnBrk="1" fontAlgn="auto" hangingPunct="1">
              <a:spcBef>
                <a:spcPts val="0"/>
              </a:spcBef>
              <a:spcAft>
                <a:spcPts val="0"/>
              </a:spcAft>
            </a:pPr>
            <a:endParaRPr lang="es-ES" sz="12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M [3]</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N [4</a:t>
            </a:r>
            <a:r>
              <a:rPr lang="es-ES" dirty="0">
                <a:solidFill>
                  <a:srgbClr val="7F7F7F"/>
                </a:solidFill>
              </a:rPr>
              <a:t>]</a:t>
            </a:r>
          </a:p>
        </p:txBody>
      </p:sp>
      <p:cxnSp>
        <p:nvCxnSpPr>
          <p:cNvPr id="28" name="Conector recto de flecha 27"/>
          <p:cNvCxnSpPr/>
          <p:nvPr/>
        </p:nvCxnSpPr>
        <p:spPr>
          <a:xfrm>
            <a:off x="1085729" y="3013729"/>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Conector recto de flecha 28"/>
          <p:cNvCxnSpPr/>
          <p:nvPr/>
        </p:nvCxnSpPr>
        <p:spPr>
          <a:xfrm>
            <a:off x="1101407" y="3401327"/>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p:nvPr/>
        </p:nvCxnSpPr>
        <p:spPr>
          <a:xfrm>
            <a:off x="1109535" y="3773246"/>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Conector recto de flecha 34"/>
          <p:cNvCxnSpPr/>
          <p:nvPr/>
        </p:nvCxnSpPr>
        <p:spPr>
          <a:xfrm>
            <a:off x="1101985" y="416084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Conector recto de flecha 35"/>
          <p:cNvCxnSpPr/>
          <p:nvPr/>
        </p:nvCxnSpPr>
        <p:spPr>
          <a:xfrm>
            <a:off x="1109535" y="452279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7" name="Tabla 36"/>
          <p:cNvGraphicFramePr>
            <a:graphicFrameLocks noGrp="1"/>
          </p:cNvGraphicFramePr>
          <p:nvPr>
            <p:extLst>
              <p:ext uri="{D42A27DB-BD31-4B8C-83A1-F6EECF244321}">
                <p14:modId xmlns:p14="http://schemas.microsoft.com/office/powerpoint/2010/main" val="4262356775"/>
              </p:ext>
            </p:extLst>
          </p:nvPr>
        </p:nvGraphicFramePr>
        <p:xfrm>
          <a:off x="1666405" y="2833245"/>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2</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9" name="Tabla 38"/>
          <p:cNvGraphicFramePr>
            <a:graphicFrameLocks noGrp="1"/>
          </p:cNvGraphicFramePr>
          <p:nvPr>
            <p:extLst>
              <p:ext uri="{D42A27DB-BD31-4B8C-83A1-F6EECF244321}">
                <p14:modId xmlns:p14="http://schemas.microsoft.com/office/powerpoint/2010/main" val="275453065"/>
              </p:ext>
            </p:extLst>
          </p:nvPr>
        </p:nvGraphicFramePr>
        <p:xfrm>
          <a:off x="1666992" y="3233687"/>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M</a:t>
                      </a:r>
                      <a:endParaRPr lang="es-ES" sz="1600" dirty="0"/>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6</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1" name="Tabla 40"/>
          <p:cNvGraphicFramePr>
            <a:graphicFrameLocks noGrp="1"/>
          </p:cNvGraphicFramePr>
          <p:nvPr>
            <p:extLst>
              <p:ext uri="{D42A27DB-BD31-4B8C-83A1-F6EECF244321}">
                <p14:modId xmlns:p14="http://schemas.microsoft.com/office/powerpoint/2010/main" val="2959035939"/>
              </p:ext>
            </p:extLst>
          </p:nvPr>
        </p:nvGraphicFramePr>
        <p:xfrm>
          <a:off x="1666992" y="3626797"/>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J</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10</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5" name="Tabla 44"/>
          <p:cNvGraphicFramePr>
            <a:graphicFrameLocks noGrp="1"/>
          </p:cNvGraphicFramePr>
          <p:nvPr>
            <p:extLst>
              <p:ext uri="{D42A27DB-BD31-4B8C-83A1-F6EECF244321}">
                <p14:modId xmlns:p14="http://schemas.microsoft.com/office/powerpoint/2010/main" val="673591183"/>
              </p:ext>
            </p:extLst>
          </p:nvPr>
        </p:nvGraphicFramePr>
        <p:xfrm>
          <a:off x="1666992" y="4013829"/>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46" name="Conector recto de flecha 45"/>
          <p:cNvCxnSpPr/>
          <p:nvPr/>
        </p:nvCxnSpPr>
        <p:spPr>
          <a:xfrm>
            <a:off x="2232083" y="4179639"/>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1" name="Agrupar 60"/>
          <p:cNvGrpSpPr/>
          <p:nvPr/>
        </p:nvGrpSpPr>
        <p:grpSpPr>
          <a:xfrm>
            <a:off x="2228973" y="3013729"/>
            <a:ext cx="283989" cy="100271"/>
            <a:chOff x="5320311" y="1105149"/>
            <a:chExt cx="236505" cy="150213"/>
          </a:xfrm>
        </p:grpSpPr>
        <p:cxnSp>
          <p:nvCxnSpPr>
            <p:cNvPr id="62" name="Conector recto 61"/>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Conector recto 62"/>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Conector recto 63"/>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5" name="Agrupar 64"/>
          <p:cNvGrpSpPr/>
          <p:nvPr/>
        </p:nvGrpSpPr>
        <p:grpSpPr>
          <a:xfrm>
            <a:off x="2228973" y="3404929"/>
            <a:ext cx="283989" cy="100271"/>
            <a:chOff x="5320311" y="1105149"/>
            <a:chExt cx="236505" cy="150213"/>
          </a:xfrm>
        </p:grpSpPr>
        <p:cxnSp>
          <p:nvCxnSpPr>
            <p:cNvPr id="66" name="Conector recto 65"/>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Conector recto 66"/>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Conector recto 67"/>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9" name="Agrupar 68"/>
          <p:cNvGrpSpPr/>
          <p:nvPr/>
        </p:nvGrpSpPr>
        <p:grpSpPr>
          <a:xfrm>
            <a:off x="2239378" y="3782956"/>
            <a:ext cx="283989" cy="100271"/>
            <a:chOff x="5320311" y="1105149"/>
            <a:chExt cx="236505" cy="150213"/>
          </a:xfrm>
        </p:grpSpPr>
        <p:cxnSp>
          <p:nvCxnSpPr>
            <p:cNvPr id="70" name="Conector recto 69"/>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Conector recto 71"/>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3" name="Agrupar 72"/>
          <p:cNvGrpSpPr/>
          <p:nvPr/>
        </p:nvGrpSpPr>
        <p:grpSpPr>
          <a:xfrm>
            <a:off x="3354615" y="4253345"/>
            <a:ext cx="283989" cy="100271"/>
            <a:chOff x="5320311" y="1105149"/>
            <a:chExt cx="236505" cy="150213"/>
          </a:xfrm>
        </p:grpSpPr>
        <p:cxnSp>
          <p:nvCxnSpPr>
            <p:cNvPr id="74" name="Conector recto 73"/>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Conector recto 75"/>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7" name="Agrupar 76"/>
          <p:cNvGrpSpPr/>
          <p:nvPr/>
        </p:nvGrpSpPr>
        <p:grpSpPr>
          <a:xfrm>
            <a:off x="2239378" y="4597591"/>
            <a:ext cx="283989" cy="100271"/>
            <a:chOff x="5320311" y="1105149"/>
            <a:chExt cx="236505" cy="150213"/>
          </a:xfrm>
        </p:grpSpPr>
        <p:cxnSp>
          <p:nvCxnSpPr>
            <p:cNvPr id="78" name="Conector recto 77"/>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9" name="Conector recto 7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0" name="Conector recto 79"/>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aphicFrame>
        <p:nvGraphicFramePr>
          <p:cNvPr id="81" name="Tabla 80"/>
          <p:cNvGraphicFramePr>
            <a:graphicFrameLocks noGrp="1"/>
          </p:cNvGraphicFramePr>
          <p:nvPr>
            <p:extLst>
              <p:ext uri="{D42A27DB-BD31-4B8C-83A1-F6EECF244321}">
                <p14:modId xmlns:p14="http://schemas.microsoft.com/office/powerpoint/2010/main" val="1326491864"/>
              </p:ext>
            </p:extLst>
          </p:nvPr>
        </p:nvGraphicFramePr>
        <p:xfrm>
          <a:off x="2790822" y="4053678"/>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N</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4</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2" name="Tabla 81"/>
          <p:cNvGraphicFramePr>
            <a:graphicFrameLocks noGrp="1"/>
          </p:cNvGraphicFramePr>
          <p:nvPr>
            <p:extLst>
              <p:ext uri="{D42A27DB-BD31-4B8C-83A1-F6EECF244321}">
                <p14:modId xmlns:p14="http://schemas.microsoft.com/office/powerpoint/2010/main" val="530654943"/>
              </p:ext>
            </p:extLst>
          </p:nvPr>
        </p:nvGraphicFramePr>
        <p:xfrm>
          <a:off x="1672632" y="4425261"/>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1</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4" name="Elipse 53"/>
          <p:cNvSpPr/>
          <p:nvPr/>
        </p:nvSpPr>
        <p:spPr>
          <a:xfrm>
            <a:off x="2544616" y="1889936"/>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55" name="Elipse 54"/>
          <p:cNvSpPr/>
          <p:nvPr/>
        </p:nvSpPr>
        <p:spPr>
          <a:xfrm>
            <a:off x="2555564" y="69564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56" name="Elipse 55"/>
          <p:cNvSpPr/>
          <p:nvPr/>
        </p:nvSpPr>
        <p:spPr>
          <a:xfrm>
            <a:off x="546674" y="1889936"/>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57" name="Elipse 56"/>
          <p:cNvSpPr/>
          <p:nvPr/>
        </p:nvSpPr>
        <p:spPr>
          <a:xfrm>
            <a:off x="546674" y="69564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58" name="Elipse 57"/>
          <p:cNvSpPr/>
          <p:nvPr/>
        </p:nvSpPr>
        <p:spPr>
          <a:xfrm>
            <a:off x="4097358" y="1225297"/>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59" name="Conector recto de flecha 58"/>
          <p:cNvCxnSpPr>
            <a:stCxn id="57" idx="6"/>
            <a:endCxn id="55" idx="2"/>
          </p:cNvCxnSpPr>
          <p:nvPr/>
        </p:nvCxnSpPr>
        <p:spPr>
          <a:xfrm>
            <a:off x="1039317" y="941991"/>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0" name="Conector recto de flecha 59"/>
          <p:cNvCxnSpPr>
            <a:stCxn id="55" idx="4"/>
            <a:endCxn id="54" idx="0"/>
          </p:cNvCxnSpPr>
          <p:nvPr/>
        </p:nvCxnSpPr>
        <p:spPr>
          <a:xfrm flipH="1">
            <a:off x="2790938" y="1188337"/>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3" name="Conector recto de flecha 82"/>
          <p:cNvCxnSpPr>
            <a:stCxn id="54" idx="2"/>
            <a:endCxn id="56" idx="6"/>
          </p:cNvCxnSpPr>
          <p:nvPr/>
        </p:nvCxnSpPr>
        <p:spPr>
          <a:xfrm flipH="1">
            <a:off x="1039317" y="2136282"/>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4" name="Conector recto de flecha 83"/>
          <p:cNvCxnSpPr>
            <a:stCxn id="56" idx="0"/>
            <a:endCxn id="57" idx="4"/>
          </p:cNvCxnSpPr>
          <p:nvPr/>
        </p:nvCxnSpPr>
        <p:spPr>
          <a:xfrm flipV="1">
            <a:off x="792996" y="1188337"/>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5" name="Conector recto de flecha 84"/>
          <p:cNvCxnSpPr>
            <a:stCxn id="58" idx="2"/>
            <a:endCxn id="55" idx="6"/>
          </p:cNvCxnSpPr>
          <p:nvPr/>
        </p:nvCxnSpPr>
        <p:spPr>
          <a:xfrm flipH="1" flipV="1">
            <a:off x="3048207" y="941991"/>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6" name="Conector recto de flecha 85"/>
          <p:cNvCxnSpPr>
            <a:stCxn id="54" idx="6"/>
            <a:endCxn id="58" idx="3"/>
          </p:cNvCxnSpPr>
          <p:nvPr/>
        </p:nvCxnSpPr>
        <p:spPr>
          <a:xfrm flipV="1">
            <a:off x="3037259" y="1645836"/>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87" name="CuadroTexto 86"/>
          <p:cNvSpPr txBox="1"/>
          <p:nvPr/>
        </p:nvSpPr>
        <p:spPr>
          <a:xfrm>
            <a:off x="1435509" y="572659"/>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88" name="CuadroTexto 87"/>
          <p:cNvSpPr txBox="1"/>
          <p:nvPr/>
        </p:nvSpPr>
        <p:spPr>
          <a:xfrm>
            <a:off x="293083" y="1389220"/>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89" name="CuadroTexto 88"/>
          <p:cNvSpPr txBox="1"/>
          <p:nvPr/>
        </p:nvSpPr>
        <p:spPr>
          <a:xfrm>
            <a:off x="1560933" y="1773326"/>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90" name="CuadroTexto 89"/>
          <p:cNvSpPr txBox="1"/>
          <p:nvPr/>
        </p:nvSpPr>
        <p:spPr>
          <a:xfrm>
            <a:off x="2788592" y="1303299"/>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91" name="CuadroTexto 90"/>
          <p:cNvSpPr txBox="1"/>
          <p:nvPr/>
        </p:nvSpPr>
        <p:spPr>
          <a:xfrm>
            <a:off x="3392885" y="1806847"/>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92" name="CuadroTexto 91"/>
          <p:cNvSpPr txBox="1"/>
          <p:nvPr/>
        </p:nvSpPr>
        <p:spPr>
          <a:xfrm>
            <a:off x="3414362" y="824266"/>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93" name="Rectángulo 92"/>
          <p:cNvSpPr/>
          <p:nvPr/>
        </p:nvSpPr>
        <p:spPr>
          <a:xfrm>
            <a:off x="194100" y="0"/>
            <a:ext cx="4122202"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ADJACENCY LIST</a:t>
            </a:r>
          </a:p>
        </p:txBody>
      </p:sp>
    </p:spTree>
    <p:extLst>
      <p:ext uri="{BB962C8B-B14F-4D97-AF65-F5344CB8AC3E}">
        <p14:creationId xmlns:p14="http://schemas.microsoft.com/office/powerpoint/2010/main" val="1750158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a 25"/>
          <p:cNvGraphicFramePr>
            <a:graphicFrameLocks noGrp="1"/>
          </p:cNvGraphicFramePr>
          <p:nvPr>
            <p:extLst>
              <p:ext uri="{D42A27DB-BD31-4B8C-83A1-F6EECF244321}">
                <p14:modId xmlns:p14="http://schemas.microsoft.com/office/powerpoint/2010/main" val="347333278"/>
              </p:ext>
            </p:extLst>
          </p:nvPr>
        </p:nvGraphicFramePr>
        <p:xfrm>
          <a:off x="787946" y="2843662"/>
          <a:ext cx="561130" cy="1854200"/>
        </p:xfrm>
        <a:graphic>
          <a:graphicData uri="http://schemas.openxmlformats.org/drawingml/2006/table">
            <a:tbl>
              <a:tblPr firstRow="1" bandRow="1">
                <a:tableStyleId>{2D5ABB26-0587-4C30-8999-92F81FD0307C}</a:tableStyleId>
              </a:tblPr>
              <a:tblGrid>
                <a:gridCol w="561130">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7" name="CuadroTexto 26"/>
          <p:cNvSpPr txBox="1"/>
          <p:nvPr/>
        </p:nvSpPr>
        <p:spPr>
          <a:xfrm>
            <a:off x="225522" y="2836937"/>
            <a:ext cx="600006" cy="1923604"/>
          </a:xfrm>
          <a:prstGeom prst="rect">
            <a:avLst/>
          </a:prstGeom>
          <a:noFill/>
        </p:spPr>
        <p:txBody>
          <a:bodyPr wrap="none" rtlCol="0">
            <a:spAutoFit/>
          </a:bodyPr>
          <a:lstStyle/>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J [0]</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K [1]</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L [2]</a:t>
            </a:r>
          </a:p>
          <a:p>
            <a:pPr algn="ctr" defTabSz="342900" eaLnBrk="1" fontAlgn="auto" hangingPunct="1">
              <a:spcBef>
                <a:spcPts val="0"/>
              </a:spcBef>
              <a:spcAft>
                <a:spcPts val="0"/>
              </a:spcAft>
            </a:pPr>
            <a:endParaRPr lang="es-ES" sz="12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M [3]</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N [4</a:t>
            </a:r>
            <a:r>
              <a:rPr lang="es-ES" dirty="0">
                <a:solidFill>
                  <a:srgbClr val="7F7F7F"/>
                </a:solidFill>
              </a:rPr>
              <a:t>]</a:t>
            </a:r>
          </a:p>
        </p:txBody>
      </p:sp>
      <p:cxnSp>
        <p:nvCxnSpPr>
          <p:cNvPr id="28" name="Conector recto de flecha 27"/>
          <p:cNvCxnSpPr/>
          <p:nvPr/>
        </p:nvCxnSpPr>
        <p:spPr>
          <a:xfrm>
            <a:off x="1085729" y="3013729"/>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Conector recto de flecha 28"/>
          <p:cNvCxnSpPr/>
          <p:nvPr/>
        </p:nvCxnSpPr>
        <p:spPr>
          <a:xfrm>
            <a:off x="1101407" y="3401327"/>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p:nvPr/>
        </p:nvCxnSpPr>
        <p:spPr>
          <a:xfrm>
            <a:off x="1109535" y="3773246"/>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Conector recto de flecha 34"/>
          <p:cNvCxnSpPr/>
          <p:nvPr/>
        </p:nvCxnSpPr>
        <p:spPr>
          <a:xfrm>
            <a:off x="1101985" y="416084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Conector recto de flecha 35"/>
          <p:cNvCxnSpPr/>
          <p:nvPr/>
        </p:nvCxnSpPr>
        <p:spPr>
          <a:xfrm>
            <a:off x="1109535" y="452279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7" name="Tabla 36"/>
          <p:cNvGraphicFramePr>
            <a:graphicFrameLocks noGrp="1"/>
          </p:cNvGraphicFramePr>
          <p:nvPr>
            <p:extLst>
              <p:ext uri="{D42A27DB-BD31-4B8C-83A1-F6EECF244321}">
                <p14:modId xmlns:p14="http://schemas.microsoft.com/office/powerpoint/2010/main" val="508535900"/>
              </p:ext>
            </p:extLst>
          </p:nvPr>
        </p:nvGraphicFramePr>
        <p:xfrm>
          <a:off x="1666405" y="2833245"/>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2</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9" name="Tabla 38"/>
          <p:cNvGraphicFramePr>
            <a:graphicFrameLocks noGrp="1"/>
          </p:cNvGraphicFramePr>
          <p:nvPr>
            <p:extLst>
              <p:ext uri="{D42A27DB-BD31-4B8C-83A1-F6EECF244321}">
                <p14:modId xmlns:p14="http://schemas.microsoft.com/office/powerpoint/2010/main" val="1036160979"/>
              </p:ext>
            </p:extLst>
          </p:nvPr>
        </p:nvGraphicFramePr>
        <p:xfrm>
          <a:off x="1666992" y="3233687"/>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M</a:t>
                      </a:r>
                      <a:endParaRPr lang="es-ES" sz="1600" dirty="0"/>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6</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1" name="Tabla 40"/>
          <p:cNvGraphicFramePr>
            <a:graphicFrameLocks noGrp="1"/>
          </p:cNvGraphicFramePr>
          <p:nvPr>
            <p:extLst>
              <p:ext uri="{D42A27DB-BD31-4B8C-83A1-F6EECF244321}">
                <p14:modId xmlns:p14="http://schemas.microsoft.com/office/powerpoint/2010/main" val="2729248433"/>
              </p:ext>
            </p:extLst>
          </p:nvPr>
        </p:nvGraphicFramePr>
        <p:xfrm>
          <a:off x="1666992" y="3626797"/>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J</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10</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5" name="Tabla 44"/>
          <p:cNvGraphicFramePr>
            <a:graphicFrameLocks noGrp="1"/>
          </p:cNvGraphicFramePr>
          <p:nvPr>
            <p:extLst>
              <p:ext uri="{D42A27DB-BD31-4B8C-83A1-F6EECF244321}">
                <p14:modId xmlns:p14="http://schemas.microsoft.com/office/powerpoint/2010/main" val="1296668078"/>
              </p:ext>
            </p:extLst>
          </p:nvPr>
        </p:nvGraphicFramePr>
        <p:xfrm>
          <a:off x="1666992" y="4013829"/>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46" name="Conector recto de flecha 45"/>
          <p:cNvCxnSpPr/>
          <p:nvPr/>
        </p:nvCxnSpPr>
        <p:spPr>
          <a:xfrm>
            <a:off x="2232083" y="4179639"/>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1" name="Agrupar 60"/>
          <p:cNvGrpSpPr/>
          <p:nvPr/>
        </p:nvGrpSpPr>
        <p:grpSpPr>
          <a:xfrm>
            <a:off x="2228973" y="3013729"/>
            <a:ext cx="283989" cy="100271"/>
            <a:chOff x="5320311" y="1105149"/>
            <a:chExt cx="236505" cy="150213"/>
          </a:xfrm>
        </p:grpSpPr>
        <p:cxnSp>
          <p:nvCxnSpPr>
            <p:cNvPr id="62" name="Conector recto 61"/>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Conector recto 62"/>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Conector recto 63"/>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5" name="Agrupar 64"/>
          <p:cNvGrpSpPr/>
          <p:nvPr/>
        </p:nvGrpSpPr>
        <p:grpSpPr>
          <a:xfrm>
            <a:off x="2228973" y="3404929"/>
            <a:ext cx="283989" cy="100271"/>
            <a:chOff x="5320311" y="1105149"/>
            <a:chExt cx="236505" cy="150213"/>
          </a:xfrm>
        </p:grpSpPr>
        <p:cxnSp>
          <p:nvCxnSpPr>
            <p:cNvPr id="66" name="Conector recto 65"/>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Conector recto 66"/>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Conector recto 67"/>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9" name="Agrupar 68"/>
          <p:cNvGrpSpPr/>
          <p:nvPr/>
        </p:nvGrpSpPr>
        <p:grpSpPr>
          <a:xfrm>
            <a:off x="2239378" y="3782956"/>
            <a:ext cx="283989" cy="100271"/>
            <a:chOff x="5320311" y="1105149"/>
            <a:chExt cx="236505" cy="150213"/>
          </a:xfrm>
        </p:grpSpPr>
        <p:cxnSp>
          <p:nvCxnSpPr>
            <p:cNvPr id="70" name="Conector recto 69"/>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Conector recto 71"/>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3" name="Agrupar 72"/>
          <p:cNvGrpSpPr/>
          <p:nvPr/>
        </p:nvGrpSpPr>
        <p:grpSpPr>
          <a:xfrm>
            <a:off x="3354615" y="4253345"/>
            <a:ext cx="283989" cy="100271"/>
            <a:chOff x="5320311" y="1105149"/>
            <a:chExt cx="236505" cy="150213"/>
          </a:xfrm>
        </p:grpSpPr>
        <p:cxnSp>
          <p:nvCxnSpPr>
            <p:cNvPr id="74" name="Conector recto 73"/>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Conector recto 75"/>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7" name="Agrupar 76"/>
          <p:cNvGrpSpPr/>
          <p:nvPr/>
        </p:nvGrpSpPr>
        <p:grpSpPr>
          <a:xfrm>
            <a:off x="2239378" y="4597591"/>
            <a:ext cx="283989" cy="100271"/>
            <a:chOff x="5320311" y="1105149"/>
            <a:chExt cx="236505" cy="150213"/>
          </a:xfrm>
        </p:grpSpPr>
        <p:cxnSp>
          <p:nvCxnSpPr>
            <p:cNvPr id="78" name="Conector recto 77"/>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9" name="Conector recto 7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0" name="Conector recto 79"/>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aphicFrame>
        <p:nvGraphicFramePr>
          <p:cNvPr id="81" name="Tabla 80"/>
          <p:cNvGraphicFramePr>
            <a:graphicFrameLocks noGrp="1"/>
          </p:cNvGraphicFramePr>
          <p:nvPr>
            <p:extLst>
              <p:ext uri="{D42A27DB-BD31-4B8C-83A1-F6EECF244321}">
                <p14:modId xmlns:p14="http://schemas.microsoft.com/office/powerpoint/2010/main" val="1138762402"/>
              </p:ext>
            </p:extLst>
          </p:nvPr>
        </p:nvGraphicFramePr>
        <p:xfrm>
          <a:off x="2790822" y="4053678"/>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N</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4</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2" name="Tabla 81"/>
          <p:cNvGraphicFramePr>
            <a:graphicFrameLocks noGrp="1"/>
          </p:cNvGraphicFramePr>
          <p:nvPr>
            <p:extLst>
              <p:ext uri="{D42A27DB-BD31-4B8C-83A1-F6EECF244321}">
                <p14:modId xmlns:p14="http://schemas.microsoft.com/office/powerpoint/2010/main" val="1045004002"/>
              </p:ext>
            </p:extLst>
          </p:nvPr>
        </p:nvGraphicFramePr>
        <p:xfrm>
          <a:off x="1672632" y="4425261"/>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1</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4" name="Tabla 53"/>
          <p:cNvGraphicFramePr>
            <a:graphicFrameLocks noGrp="1"/>
          </p:cNvGraphicFramePr>
          <p:nvPr>
            <p:extLst>
              <p:ext uri="{D42A27DB-BD31-4B8C-83A1-F6EECF244321}">
                <p14:modId xmlns:p14="http://schemas.microsoft.com/office/powerpoint/2010/main" val="279863519"/>
              </p:ext>
            </p:extLst>
          </p:nvPr>
        </p:nvGraphicFramePr>
        <p:xfrm>
          <a:off x="5177627" y="2862409"/>
          <a:ext cx="561130" cy="1854200"/>
        </p:xfrm>
        <a:graphic>
          <a:graphicData uri="http://schemas.openxmlformats.org/drawingml/2006/table">
            <a:tbl>
              <a:tblPr firstRow="1" bandRow="1">
                <a:tableStyleId>{2D5ABB26-0587-4C30-8999-92F81FD0307C}</a:tableStyleId>
              </a:tblPr>
              <a:tblGrid>
                <a:gridCol w="561130">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5" name="CuadroTexto 54"/>
          <p:cNvSpPr txBox="1"/>
          <p:nvPr/>
        </p:nvSpPr>
        <p:spPr>
          <a:xfrm>
            <a:off x="4615203" y="2855684"/>
            <a:ext cx="600006" cy="1923604"/>
          </a:xfrm>
          <a:prstGeom prst="rect">
            <a:avLst/>
          </a:prstGeom>
          <a:noFill/>
        </p:spPr>
        <p:txBody>
          <a:bodyPr wrap="none" rtlCol="0">
            <a:spAutoFit/>
          </a:bodyPr>
          <a:lstStyle/>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J [0]</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K [1]</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L [2]</a:t>
            </a:r>
          </a:p>
          <a:p>
            <a:pPr algn="ctr" defTabSz="342900" eaLnBrk="1" fontAlgn="auto" hangingPunct="1">
              <a:spcBef>
                <a:spcPts val="0"/>
              </a:spcBef>
              <a:spcAft>
                <a:spcPts val="0"/>
              </a:spcAft>
            </a:pPr>
            <a:endParaRPr lang="es-ES" sz="12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M [3]</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N [4</a:t>
            </a:r>
            <a:r>
              <a:rPr lang="es-ES" dirty="0">
                <a:solidFill>
                  <a:srgbClr val="7F7F7F"/>
                </a:solidFill>
              </a:rPr>
              <a:t>]</a:t>
            </a:r>
          </a:p>
        </p:txBody>
      </p:sp>
      <p:cxnSp>
        <p:nvCxnSpPr>
          <p:cNvPr id="56" name="Conector recto de flecha 55"/>
          <p:cNvCxnSpPr/>
          <p:nvPr/>
        </p:nvCxnSpPr>
        <p:spPr>
          <a:xfrm>
            <a:off x="5475410" y="3032476"/>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Conector recto de flecha 56"/>
          <p:cNvCxnSpPr/>
          <p:nvPr/>
        </p:nvCxnSpPr>
        <p:spPr>
          <a:xfrm>
            <a:off x="5491088" y="342007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8" name="Conector recto de flecha 57"/>
          <p:cNvCxnSpPr/>
          <p:nvPr/>
        </p:nvCxnSpPr>
        <p:spPr>
          <a:xfrm>
            <a:off x="5499216" y="3791993"/>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Conector recto de flecha 58"/>
          <p:cNvCxnSpPr/>
          <p:nvPr/>
        </p:nvCxnSpPr>
        <p:spPr>
          <a:xfrm>
            <a:off x="5491666" y="4179591"/>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Conector recto de flecha 59"/>
          <p:cNvCxnSpPr/>
          <p:nvPr/>
        </p:nvCxnSpPr>
        <p:spPr>
          <a:xfrm>
            <a:off x="5499216" y="4574388"/>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83" name="Tabla 82"/>
          <p:cNvGraphicFramePr>
            <a:graphicFrameLocks noGrp="1"/>
          </p:cNvGraphicFramePr>
          <p:nvPr>
            <p:extLst>
              <p:ext uri="{D42A27DB-BD31-4B8C-83A1-F6EECF244321}">
                <p14:modId xmlns:p14="http://schemas.microsoft.com/office/powerpoint/2010/main" val="22800877"/>
              </p:ext>
            </p:extLst>
          </p:nvPr>
        </p:nvGraphicFramePr>
        <p:xfrm>
          <a:off x="6056086" y="2851992"/>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(J,K,2)</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87" name="Conector recto de flecha 86"/>
          <p:cNvCxnSpPr/>
          <p:nvPr/>
        </p:nvCxnSpPr>
        <p:spPr>
          <a:xfrm>
            <a:off x="6796932" y="4198386"/>
            <a:ext cx="291284"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88" name="Agrupar 87"/>
          <p:cNvGrpSpPr/>
          <p:nvPr/>
        </p:nvGrpSpPr>
        <p:grpSpPr>
          <a:xfrm>
            <a:off x="6793822" y="3032476"/>
            <a:ext cx="283989" cy="100271"/>
            <a:chOff x="5320311" y="1105149"/>
            <a:chExt cx="236505" cy="150213"/>
          </a:xfrm>
        </p:grpSpPr>
        <p:cxnSp>
          <p:nvCxnSpPr>
            <p:cNvPr id="89" name="Conector recto 8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0" name="Conector recto 8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1" name="Conector recto 9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92" name="Agrupar 91"/>
          <p:cNvGrpSpPr/>
          <p:nvPr/>
        </p:nvGrpSpPr>
        <p:grpSpPr>
          <a:xfrm>
            <a:off x="6793822" y="3423676"/>
            <a:ext cx="283989" cy="100271"/>
            <a:chOff x="5320311" y="1105149"/>
            <a:chExt cx="236505" cy="150213"/>
          </a:xfrm>
        </p:grpSpPr>
        <p:cxnSp>
          <p:nvCxnSpPr>
            <p:cNvPr id="93" name="Conector recto 9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Conector recto 93"/>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Conector recto 94"/>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96" name="Agrupar 95"/>
          <p:cNvGrpSpPr/>
          <p:nvPr/>
        </p:nvGrpSpPr>
        <p:grpSpPr>
          <a:xfrm>
            <a:off x="6804227" y="3801703"/>
            <a:ext cx="283989" cy="100271"/>
            <a:chOff x="5320311" y="1105149"/>
            <a:chExt cx="236505" cy="150213"/>
          </a:xfrm>
        </p:grpSpPr>
        <p:cxnSp>
          <p:nvCxnSpPr>
            <p:cNvPr id="97" name="Conector recto 96"/>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Conector recto 97"/>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Conector recto 98"/>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00" name="Agrupar 99"/>
          <p:cNvGrpSpPr/>
          <p:nvPr/>
        </p:nvGrpSpPr>
        <p:grpSpPr>
          <a:xfrm>
            <a:off x="7809984" y="4272092"/>
            <a:ext cx="283989" cy="100271"/>
            <a:chOff x="5320311" y="1105149"/>
            <a:chExt cx="236505" cy="150213"/>
          </a:xfrm>
        </p:grpSpPr>
        <p:cxnSp>
          <p:nvCxnSpPr>
            <p:cNvPr id="101" name="Conector recto 100"/>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Conector recto 101"/>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Conector recto 102"/>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04" name="Agrupar 103"/>
          <p:cNvGrpSpPr/>
          <p:nvPr/>
        </p:nvGrpSpPr>
        <p:grpSpPr>
          <a:xfrm>
            <a:off x="6804227" y="4616338"/>
            <a:ext cx="283989" cy="100271"/>
            <a:chOff x="5320311" y="1105149"/>
            <a:chExt cx="236505" cy="150213"/>
          </a:xfrm>
        </p:grpSpPr>
        <p:cxnSp>
          <p:nvCxnSpPr>
            <p:cNvPr id="105" name="Conector recto 104"/>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Conector recto 105"/>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Conector recto 10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aphicFrame>
        <p:nvGraphicFramePr>
          <p:cNvPr id="110" name="Tabla 109"/>
          <p:cNvGraphicFramePr>
            <a:graphicFrameLocks noGrp="1"/>
          </p:cNvGraphicFramePr>
          <p:nvPr>
            <p:extLst>
              <p:ext uri="{D42A27DB-BD31-4B8C-83A1-F6EECF244321}">
                <p14:modId xmlns:p14="http://schemas.microsoft.com/office/powerpoint/2010/main" val="3886747518"/>
              </p:ext>
            </p:extLst>
          </p:nvPr>
        </p:nvGraphicFramePr>
        <p:xfrm>
          <a:off x="6066491" y="3252434"/>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(K,M,6)</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1" name="Tabla 110"/>
          <p:cNvGraphicFramePr>
            <a:graphicFrameLocks noGrp="1"/>
          </p:cNvGraphicFramePr>
          <p:nvPr>
            <p:extLst>
              <p:ext uri="{D42A27DB-BD31-4B8C-83A1-F6EECF244321}">
                <p14:modId xmlns:p14="http://schemas.microsoft.com/office/powerpoint/2010/main" val="983175107"/>
              </p:ext>
            </p:extLst>
          </p:nvPr>
        </p:nvGraphicFramePr>
        <p:xfrm>
          <a:off x="6056086" y="3652941"/>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(L,J,10)</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2" name="Tabla 111"/>
          <p:cNvGraphicFramePr>
            <a:graphicFrameLocks noGrp="1"/>
          </p:cNvGraphicFramePr>
          <p:nvPr>
            <p:extLst>
              <p:ext uri="{D42A27DB-BD31-4B8C-83A1-F6EECF244321}">
                <p14:modId xmlns:p14="http://schemas.microsoft.com/office/powerpoint/2010/main" val="3753437970"/>
              </p:ext>
            </p:extLst>
          </p:nvPr>
        </p:nvGraphicFramePr>
        <p:xfrm>
          <a:off x="6040417" y="4050922"/>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(M,L,8)</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3" name="Tabla 112"/>
          <p:cNvGraphicFramePr>
            <a:graphicFrameLocks noGrp="1"/>
          </p:cNvGraphicFramePr>
          <p:nvPr>
            <p:extLst>
              <p:ext uri="{D42A27DB-BD31-4B8C-83A1-F6EECF244321}">
                <p14:modId xmlns:p14="http://schemas.microsoft.com/office/powerpoint/2010/main" val="2615902323"/>
              </p:ext>
            </p:extLst>
          </p:nvPr>
        </p:nvGraphicFramePr>
        <p:xfrm>
          <a:off x="7077811" y="4055429"/>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(M,N,4)</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4" name="Tabla 113"/>
          <p:cNvGraphicFramePr>
            <a:graphicFrameLocks noGrp="1"/>
          </p:cNvGraphicFramePr>
          <p:nvPr>
            <p:extLst>
              <p:ext uri="{D42A27DB-BD31-4B8C-83A1-F6EECF244321}">
                <p14:modId xmlns:p14="http://schemas.microsoft.com/office/powerpoint/2010/main" val="125682580"/>
              </p:ext>
            </p:extLst>
          </p:nvPr>
        </p:nvGraphicFramePr>
        <p:xfrm>
          <a:off x="6056086" y="4448699"/>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(N,K,1)</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5" name="Elipse 114"/>
          <p:cNvSpPr/>
          <p:nvPr/>
        </p:nvSpPr>
        <p:spPr>
          <a:xfrm>
            <a:off x="2544616" y="1889936"/>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116" name="Elipse 115"/>
          <p:cNvSpPr/>
          <p:nvPr/>
        </p:nvSpPr>
        <p:spPr>
          <a:xfrm>
            <a:off x="2555564" y="69564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117" name="Elipse 116"/>
          <p:cNvSpPr/>
          <p:nvPr/>
        </p:nvSpPr>
        <p:spPr>
          <a:xfrm>
            <a:off x="546674" y="1889936"/>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118" name="Elipse 117"/>
          <p:cNvSpPr/>
          <p:nvPr/>
        </p:nvSpPr>
        <p:spPr>
          <a:xfrm>
            <a:off x="546674" y="69564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9" name="Elipse 118"/>
          <p:cNvSpPr/>
          <p:nvPr/>
        </p:nvSpPr>
        <p:spPr>
          <a:xfrm>
            <a:off x="4097358" y="1225297"/>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0" name="Conector recto de flecha 119"/>
          <p:cNvCxnSpPr>
            <a:stCxn id="118" idx="6"/>
            <a:endCxn id="116" idx="2"/>
          </p:cNvCxnSpPr>
          <p:nvPr/>
        </p:nvCxnSpPr>
        <p:spPr>
          <a:xfrm>
            <a:off x="1039317" y="941991"/>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1" name="Conector recto de flecha 120"/>
          <p:cNvCxnSpPr>
            <a:stCxn id="116" idx="4"/>
            <a:endCxn id="115" idx="0"/>
          </p:cNvCxnSpPr>
          <p:nvPr/>
        </p:nvCxnSpPr>
        <p:spPr>
          <a:xfrm flipH="1">
            <a:off x="2790938" y="1188337"/>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Conector recto de flecha 121"/>
          <p:cNvCxnSpPr>
            <a:stCxn id="115" idx="2"/>
            <a:endCxn id="117" idx="6"/>
          </p:cNvCxnSpPr>
          <p:nvPr/>
        </p:nvCxnSpPr>
        <p:spPr>
          <a:xfrm flipH="1">
            <a:off x="1039317" y="2136282"/>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Conector recto de flecha 122"/>
          <p:cNvCxnSpPr>
            <a:stCxn id="117" idx="0"/>
            <a:endCxn id="118" idx="4"/>
          </p:cNvCxnSpPr>
          <p:nvPr/>
        </p:nvCxnSpPr>
        <p:spPr>
          <a:xfrm flipV="1">
            <a:off x="792996" y="1188337"/>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Conector recto de flecha 123"/>
          <p:cNvCxnSpPr>
            <a:stCxn id="119" idx="2"/>
            <a:endCxn id="116" idx="6"/>
          </p:cNvCxnSpPr>
          <p:nvPr/>
        </p:nvCxnSpPr>
        <p:spPr>
          <a:xfrm flipH="1" flipV="1">
            <a:off x="3048207" y="941991"/>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Conector recto de flecha 124"/>
          <p:cNvCxnSpPr>
            <a:stCxn id="115" idx="6"/>
            <a:endCxn id="119" idx="3"/>
          </p:cNvCxnSpPr>
          <p:nvPr/>
        </p:nvCxnSpPr>
        <p:spPr>
          <a:xfrm flipV="1">
            <a:off x="3037259" y="1645836"/>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6" name="CuadroTexto 125"/>
          <p:cNvSpPr txBox="1"/>
          <p:nvPr/>
        </p:nvSpPr>
        <p:spPr>
          <a:xfrm>
            <a:off x="1435509" y="572659"/>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27" name="CuadroTexto 126"/>
          <p:cNvSpPr txBox="1"/>
          <p:nvPr/>
        </p:nvSpPr>
        <p:spPr>
          <a:xfrm>
            <a:off x="293083" y="1389220"/>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128" name="CuadroTexto 127"/>
          <p:cNvSpPr txBox="1"/>
          <p:nvPr/>
        </p:nvSpPr>
        <p:spPr>
          <a:xfrm>
            <a:off x="1560933" y="1773326"/>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129" name="CuadroTexto 128"/>
          <p:cNvSpPr txBox="1"/>
          <p:nvPr/>
        </p:nvSpPr>
        <p:spPr>
          <a:xfrm>
            <a:off x="2788592" y="1303299"/>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130" name="CuadroTexto 129"/>
          <p:cNvSpPr txBox="1"/>
          <p:nvPr/>
        </p:nvSpPr>
        <p:spPr>
          <a:xfrm>
            <a:off x="3392885" y="1806847"/>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131" name="CuadroTexto 130"/>
          <p:cNvSpPr txBox="1"/>
          <p:nvPr/>
        </p:nvSpPr>
        <p:spPr>
          <a:xfrm>
            <a:off x="3414362" y="824266"/>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132" name="Rectángulo 131"/>
          <p:cNvSpPr/>
          <p:nvPr/>
        </p:nvSpPr>
        <p:spPr>
          <a:xfrm>
            <a:off x="194100" y="0"/>
            <a:ext cx="4122202"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ADJACENCY LIST</a:t>
            </a:r>
          </a:p>
        </p:txBody>
      </p:sp>
      <p:sp>
        <p:nvSpPr>
          <p:cNvPr id="2" name="TextBox 1">
            <a:extLst>
              <a:ext uri="{FF2B5EF4-FFF2-40B4-BE49-F238E27FC236}">
                <a16:creationId xmlns:a16="http://schemas.microsoft.com/office/drawing/2014/main" id="{6C040C06-0714-A646-A393-4A52E301A744}"/>
              </a:ext>
            </a:extLst>
          </p:cNvPr>
          <p:cNvSpPr txBox="1"/>
          <p:nvPr/>
        </p:nvSpPr>
        <p:spPr>
          <a:xfrm>
            <a:off x="3949264" y="1766130"/>
            <a:ext cx="5194736" cy="1107996"/>
          </a:xfrm>
          <a:prstGeom prst="rect">
            <a:avLst/>
          </a:prstGeom>
          <a:noFill/>
        </p:spPr>
        <p:txBody>
          <a:bodyPr wrap="square" rtlCol="0">
            <a:spAutoFit/>
          </a:bodyPr>
          <a:lstStyle/>
          <a:p>
            <a:r>
              <a:rPr lang="en-US" sz="1600" dirty="0"/>
              <a:t>There is another way of storing this information, where each node in the list stores the full information of an edge: </a:t>
            </a:r>
          </a:p>
          <a:p>
            <a:r>
              <a:rPr lang="en-US" sz="1600" dirty="0"/>
              <a:t>      starting node, ending node and the weight.</a:t>
            </a:r>
          </a:p>
          <a:p>
            <a:endParaRPr lang="en-US" dirty="0"/>
          </a:p>
        </p:txBody>
      </p:sp>
    </p:spTree>
    <p:extLst>
      <p:ext uri="{BB962C8B-B14F-4D97-AF65-F5344CB8AC3E}">
        <p14:creationId xmlns:p14="http://schemas.microsoft.com/office/powerpoint/2010/main" val="2871332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a 25"/>
          <p:cNvGraphicFramePr>
            <a:graphicFrameLocks noGrp="1"/>
          </p:cNvGraphicFramePr>
          <p:nvPr>
            <p:extLst>
              <p:ext uri="{D42A27DB-BD31-4B8C-83A1-F6EECF244321}">
                <p14:modId xmlns:p14="http://schemas.microsoft.com/office/powerpoint/2010/main" val="3137504664"/>
              </p:ext>
            </p:extLst>
          </p:nvPr>
        </p:nvGraphicFramePr>
        <p:xfrm>
          <a:off x="787946" y="2843662"/>
          <a:ext cx="561130" cy="1854200"/>
        </p:xfrm>
        <a:graphic>
          <a:graphicData uri="http://schemas.openxmlformats.org/drawingml/2006/table">
            <a:tbl>
              <a:tblPr firstRow="1" bandRow="1">
                <a:tableStyleId>{2D5ABB26-0587-4C30-8999-92F81FD0307C}</a:tableStyleId>
              </a:tblPr>
              <a:tblGrid>
                <a:gridCol w="561130">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7" name="CuadroTexto 26"/>
          <p:cNvSpPr txBox="1"/>
          <p:nvPr/>
        </p:nvSpPr>
        <p:spPr>
          <a:xfrm>
            <a:off x="225522" y="2836937"/>
            <a:ext cx="600006" cy="1923604"/>
          </a:xfrm>
          <a:prstGeom prst="rect">
            <a:avLst/>
          </a:prstGeom>
          <a:noFill/>
        </p:spPr>
        <p:txBody>
          <a:bodyPr wrap="none" rtlCol="0">
            <a:spAutoFit/>
          </a:bodyPr>
          <a:lstStyle/>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J [0]</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K [1]</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L [2]</a:t>
            </a:r>
          </a:p>
          <a:p>
            <a:pPr algn="ctr" defTabSz="342900" eaLnBrk="1" fontAlgn="auto" hangingPunct="1">
              <a:spcBef>
                <a:spcPts val="0"/>
              </a:spcBef>
              <a:spcAft>
                <a:spcPts val="0"/>
              </a:spcAft>
            </a:pPr>
            <a:endParaRPr lang="es-ES" sz="12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M [3]</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N [4</a:t>
            </a:r>
            <a:r>
              <a:rPr lang="es-ES" dirty="0">
                <a:solidFill>
                  <a:srgbClr val="7F7F7F"/>
                </a:solidFill>
              </a:rPr>
              <a:t>]</a:t>
            </a:r>
          </a:p>
        </p:txBody>
      </p:sp>
      <p:cxnSp>
        <p:nvCxnSpPr>
          <p:cNvPr id="28" name="Conector recto de flecha 27"/>
          <p:cNvCxnSpPr/>
          <p:nvPr/>
        </p:nvCxnSpPr>
        <p:spPr>
          <a:xfrm>
            <a:off x="1085729" y="3013729"/>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Conector recto de flecha 28"/>
          <p:cNvCxnSpPr/>
          <p:nvPr/>
        </p:nvCxnSpPr>
        <p:spPr>
          <a:xfrm>
            <a:off x="1101407" y="3401327"/>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Conector recto de flecha 33"/>
          <p:cNvCxnSpPr/>
          <p:nvPr/>
        </p:nvCxnSpPr>
        <p:spPr>
          <a:xfrm>
            <a:off x="1109535" y="3773246"/>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Conector recto de flecha 34"/>
          <p:cNvCxnSpPr/>
          <p:nvPr/>
        </p:nvCxnSpPr>
        <p:spPr>
          <a:xfrm>
            <a:off x="1101985" y="416084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Conector recto de flecha 35"/>
          <p:cNvCxnSpPr/>
          <p:nvPr/>
        </p:nvCxnSpPr>
        <p:spPr>
          <a:xfrm>
            <a:off x="1109535" y="452279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7" name="Tabla 36"/>
          <p:cNvGraphicFramePr>
            <a:graphicFrameLocks noGrp="1"/>
          </p:cNvGraphicFramePr>
          <p:nvPr>
            <p:extLst>
              <p:ext uri="{D42A27DB-BD31-4B8C-83A1-F6EECF244321}">
                <p14:modId xmlns:p14="http://schemas.microsoft.com/office/powerpoint/2010/main" val="3168435421"/>
              </p:ext>
            </p:extLst>
          </p:nvPr>
        </p:nvGraphicFramePr>
        <p:xfrm>
          <a:off x="1666405" y="2833245"/>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2</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9" name="Tabla 38"/>
          <p:cNvGraphicFramePr>
            <a:graphicFrameLocks noGrp="1"/>
          </p:cNvGraphicFramePr>
          <p:nvPr>
            <p:extLst>
              <p:ext uri="{D42A27DB-BD31-4B8C-83A1-F6EECF244321}">
                <p14:modId xmlns:p14="http://schemas.microsoft.com/office/powerpoint/2010/main" val="2968188577"/>
              </p:ext>
            </p:extLst>
          </p:nvPr>
        </p:nvGraphicFramePr>
        <p:xfrm>
          <a:off x="1666992" y="3233687"/>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M</a:t>
                      </a:r>
                      <a:endParaRPr lang="es-ES" sz="1600" dirty="0"/>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6</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1" name="Tabla 40"/>
          <p:cNvGraphicFramePr>
            <a:graphicFrameLocks noGrp="1"/>
          </p:cNvGraphicFramePr>
          <p:nvPr>
            <p:extLst>
              <p:ext uri="{D42A27DB-BD31-4B8C-83A1-F6EECF244321}">
                <p14:modId xmlns:p14="http://schemas.microsoft.com/office/powerpoint/2010/main" val="1412807889"/>
              </p:ext>
            </p:extLst>
          </p:nvPr>
        </p:nvGraphicFramePr>
        <p:xfrm>
          <a:off x="1666992" y="3626797"/>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J</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10</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45" name="Tabla 44"/>
          <p:cNvGraphicFramePr>
            <a:graphicFrameLocks noGrp="1"/>
          </p:cNvGraphicFramePr>
          <p:nvPr>
            <p:extLst>
              <p:ext uri="{D42A27DB-BD31-4B8C-83A1-F6EECF244321}">
                <p14:modId xmlns:p14="http://schemas.microsoft.com/office/powerpoint/2010/main" val="3620068746"/>
              </p:ext>
            </p:extLst>
          </p:nvPr>
        </p:nvGraphicFramePr>
        <p:xfrm>
          <a:off x="1666992" y="4013829"/>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8</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46" name="Conector recto de flecha 45"/>
          <p:cNvCxnSpPr/>
          <p:nvPr/>
        </p:nvCxnSpPr>
        <p:spPr>
          <a:xfrm>
            <a:off x="2232083" y="4179639"/>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61" name="Agrupar 60"/>
          <p:cNvGrpSpPr/>
          <p:nvPr/>
        </p:nvGrpSpPr>
        <p:grpSpPr>
          <a:xfrm>
            <a:off x="2228973" y="3013729"/>
            <a:ext cx="283989" cy="100271"/>
            <a:chOff x="5320311" y="1105149"/>
            <a:chExt cx="236505" cy="150213"/>
          </a:xfrm>
        </p:grpSpPr>
        <p:cxnSp>
          <p:nvCxnSpPr>
            <p:cNvPr id="62" name="Conector recto 61"/>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3" name="Conector recto 62"/>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4" name="Conector recto 63"/>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5" name="Agrupar 64"/>
          <p:cNvGrpSpPr/>
          <p:nvPr/>
        </p:nvGrpSpPr>
        <p:grpSpPr>
          <a:xfrm>
            <a:off x="2228973" y="3404929"/>
            <a:ext cx="283989" cy="100271"/>
            <a:chOff x="5320311" y="1105149"/>
            <a:chExt cx="236505" cy="150213"/>
          </a:xfrm>
        </p:grpSpPr>
        <p:cxnSp>
          <p:nvCxnSpPr>
            <p:cNvPr id="66" name="Conector recto 65"/>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7" name="Conector recto 66"/>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8" name="Conector recto 67"/>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69" name="Agrupar 68"/>
          <p:cNvGrpSpPr/>
          <p:nvPr/>
        </p:nvGrpSpPr>
        <p:grpSpPr>
          <a:xfrm>
            <a:off x="2239378" y="3782956"/>
            <a:ext cx="283989" cy="100271"/>
            <a:chOff x="5320311" y="1105149"/>
            <a:chExt cx="236505" cy="150213"/>
          </a:xfrm>
        </p:grpSpPr>
        <p:cxnSp>
          <p:nvCxnSpPr>
            <p:cNvPr id="70" name="Conector recto 69"/>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1" name="Conector recto 70"/>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2" name="Conector recto 71"/>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3" name="Agrupar 72"/>
          <p:cNvGrpSpPr/>
          <p:nvPr/>
        </p:nvGrpSpPr>
        <p:grpSpPr>
          <a:xfrm>
            <a:off x="3354615" y="4253345"/>
            <a:ext cx="283989" cy="100271"/>
            <a:chOff x="5320311" y="1105149"/>
            <a:chExt cx="236505" cy="150213"/>
          </a:xfrm>
        </p:grpSpPr>
        <p:cxnSp>
          <p:nvCxnSpPr>
            <p:cNvPr id="74" name="Conector recto 73"/>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5" name="Conector recto 74"/>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6" name="Conector recto 75"/>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77" name="Agrupar 76"/>
          <p:cNvGrpSpPr/>
          <p:nvPr/>
        </p:nvGrpSpPr>
        <p:grpSpPr>
          <a:xfrm>
            <a:off x="2239378" y="4597591"/>
            <a:ext cx="283989" cy="100271"/>
            <a:chOff x="5320311" y="1105149"/>
            <a:chExt cx="236505" cy="150213"/>
          </a:xfrm>
        </p:grpSpPr>
        <p:cxnSp>
          <p:nvCxnSpPr>
            <p:cNvPr id="78" name="Conector recto 77"/>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9" name="Conector recto 78"/>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0" name="Conector recto 79"/>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aphicFrame>
        <p:nvGraphicFramePr>
          <p:cNvPr id="81" name="Tabla 80"/>
          <p:cNvGraphicFramePr>
            <a:graphicFrameLocks noGrp="1"/>
          </p:cNvGraphicFramePr>
          <p:nvPr>
            <p:extLst>
              <p:ext uri="{D42A27DB-BD31-4B8C-83A1-F6EECF244321}">
                <p14:modId xmlns:p14="http://schemas.microsoft.com/office/powerpoint/2010/main" val="1062118325"/>
              </p:ext>
            </p:extLst>
          </p:nvPr>
        </p:nvGraphicFramePr>
        <p:xfrm>
          <a:off x="2790822" y="4053678"/>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N</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4</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2" name="Tabla 81"/>
          <p:cNvGraphicFramePr>
            <a:graphicFrameLocks noGrp="1"/>
          </p:cNvGraphicFramePr>
          <p:nvPr>
            <p:extLst>
              <p:ext uri="{D42A27DB-BD31-4B8C-83A1-F6EECF244321}">
                <p14:modId xmlns:p14="http://schemas.microsoft.com/office/powerpoint/2010/main" val="432052830"/>
              </p:ext>
            </p:extLst>
          </p:nvPr>
        </p:nvGraphicFramePr>
        <p:xfrm>
          <a:off x="1672632" y="4425261"/>
          <a:ext cx="562568" cy="335280"/>
        </p:xfrm>
        <a:graphic>
          <a:graphicData uri="http://schemas.openxmlformats.org/drawingml/2006/table">
            <a:tbl>
              <a:tblPr firstRow="1" bandRow="1">
                <a:tableStyleId>{2D5ABB26-0587-4C30-8999-92F81FD0307C}</a:tableStyleId>
              </a:tblPr>
              <a:tblGrid>
                <a:gridCol w="281284">
                  <a:extLst>
                    <a:ext uri="{9D8B030D-6E8A-4147-A177-3AD203B41FA5}">
                      <a16:colId xmlns:a16="http://schemas.microsoft.com/office/drawing/2014/main" val="20000"/>
                    </a:ext>
                  </a:extLst>
                </a:gridCol>
                <a:gridCol w="281284">
                  <a:extLst>
                    <a:ext uri="{9D8B030D-6E8A-4147-A177-3AD203B41FA5}">
                      <a16:colId xmlns:a16="http://schemas.microsoft.com/office/drawing/2014/main" val="20001"/>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1</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4" name="Tabla 53"/>
          <p:cNvGraphicFramePr>
            <a:graphicFrameLocks noGrp="1"/>
          </p:cNvGraphicFramePr>
          <p:nvPr>
            <p:extLst>
              <p:ext uri="{D42A27DB-BD31-4B8C-83A1-F6EECF244321}">
                <p14:modId xmlns:p14="http://schemas.microsoft.com/office/powerpoint/2010/main" val="1025656709"/>
              </p:ext>
            </p:extLst>
          </p:nvPr>
        </p:nvGraphicFramePr>
        <p:xfrm>
          <a:off x="5177627" y="2862409"/>
          <a:ext cx="561130" cy="1854200"/>
        </p:xfrm>
        <a:graphic>
          <a:graphicData uri="http://schemas.openxmlformats.org/drawingml/2006/table">
            <a:tbl>
              <a:tblPr firstRow="1" bandRow="1">
                <a:tableStyleId>{2D5ABB26-0587-4C30-8999-92F81FD0307C}</a:tableStyleId>
              </a:tblPr>
              <a:tblGrid>
                <a:gridCol w="561130">
                  <a:extLst>
                    <a:ext uri="{9D8B030D-6E8A-4147-A177-3AD203B41FA5}">
                      <a16:colId xmlns:a16="http://schemas.microsoft.com/office/drawing/2014/main" val="20000"/>
                    </a:ext>
                  </a:extLst>
                </a:gridCol>
              </a:tblGrid>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s-E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s-E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5" name="CuadroTexto 54"/>
          <p:cNvSpPr txBox="1"/>
          <p:nvPr/>
        </p:nvSpPr>
        <p:spPr>
          <a:xfrm>
            <a:off x="4615203" y="2855684"/>
            <a:ext cx="600006" cy="1923604"/>
          </a:xfrm>
          <a:prstGeom prst="rect">
            <a:avLst/>
          </a:prstGeom>
          <a:noFill/>
        </p:spPr>
        <p:txBody>
          <a:bodyPr wrap="none" rtlCol="0">
            <a:spAutoFit/>
          </a:bodyPr>
          <a:lstStyle/>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J [0]</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K [1]</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L [2]</a:t>
            </a:r>
          </a:p>
          <a:p>
            <a:pPr algn="ctr" defTabSz="342900" eaLnBrk="1" fontAlgn="auto" hangingPunct="1">
              <a:spcBef>
                <a:spcPts val="0"/>
              </a:spcBef>
              <a:spcAft>
                <a:spcPts val="0"/>
              </a:spcAft>
            </a:pPr>
            <a:endParaRPr lang="es-ES" sz="12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M [3]</a:t>
            </a:r>
          </a:p>
          <a:p>
            <a:pPr algn="ctr" defTabSz="342900" eaLnBrk="1" fontAlgn="auto" hangingPunct="1">
              <a:spcBef>
                <a:spcPts val="0"/>
              </a:spcBef>
              <a:spcAft>
                <a:spcPts val="0"/>
              </a:spcAft>
            </a:pPr>
            <a:endParaRPr lang="es-ES" sz="1100" dirty="0">
              <a:solidFill>
                <a:srgbClr val="7F7F7F"/>
              </a:solidFill>
              <a:latin typeface="Roboto Slab" pitchFamily="2" charset="0"/>
              <a:ea typeface="Roboto Slab" pitchFamily="2" charset="0"/>
              <a:cs typeface="+mn-cs"/>
            </a:endParaRPr>
          </a:p>
          <a:p>
            <a:pPr algn="ctr" defTabSz="342900" eaLnBrk="1" fontAlgn="auto" hangingPunct="1">
              <a:spcBef>
                <a:spcPts val="0"/>
              </a:spcBef>
              <a:spcAft>
                <a:spcPts val="0"/>
              </a:spcAft>
            </a:pPr>
            <a:r>
              <a:rPr lang="es-ES" sz="1400" dirty="0">
                <a:solidFill>
                  <a:srgbClr val="7F7F7F"/>
                </a:solidFill>
                <a:latin typeface="Roboto Slab" pitchFamily="2" charset="0"/>
                <a:ea typeface="Roboto Slab" pitchFamily="2" charset="0"/>
                <a:cs typeface="+mn-cs"/>
              </a:rPr>
              <a:t>N [4</a:t>
            </a:r>
            <a:r>
              <a:rPr lang="es-ES" dirty="0">
                <a:solidFill>
                  <a:srgbClr val="7F7F7F"/>
                </a:solidFill>
              </a:rPr>
              <a:t>]</a:t>
            </a:r>
          </a:p>
        </p:txBody>
      </p:sp>
      <p:cxnSp>
        <p:nvCxnSpPr>
          <p:cNvPr id="56" name="Conector recto de flecha 55"/>
          <p:cNvCxnSpPr/>
          <p:nvPr/>
        </p:nvCxnSpPr>
        <p:spPr>
          <a:xfrm>
            <a:off x="5475410" y="3032476"/>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Conector recto de flecha 56"/>
          <p:cNvCxnSpPr/>
          <p:nvPr/>
        </p:nvCxnSpPr>
        <p:spPr>
          <a:xfrm>
            <a:off x="5491088" y="3420074"/>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8" name="Conector recto de flecha 57"/>
          <p:cNvCxnSpPr/>
          <p:nvPr/>
        </p:nvCxnSpPr>
        <p:spPr>
          <a:xfrm>
            <a:off x="5499216" y="3791993"/>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Conector recto de flecha 58"/>
          <p:cNvCxnSpPr/>
          <p:nvPr/>
        </p:nvCxnSpPr>
        <p:spPr>
          <a:xfrm>
            <a:off x="5491666" y="4179591"/>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Conector recto de flecha 59"/>
          <p:cNvCxnSpPr/>
          <p:nvPr/>
        </p:nvCxnSpPr>
        <p:spPr>
          <a:xfrm>
            <a:off x="5499216" y="4574388"/>
            <a:ext cx="565007"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83" name="Tabla 82"/>
          <p:cNvGraphicFramePr>
            <a:graphicFrameLocks noGrp="1"/>
          </p:cNvGraphicFramePr>
          <p:nvPr>
            <p:extLst>
              <p:ext uri="{D42A27DB-BD31-4B8C-83A1-F6EECF244321}">
                <p14:modId xmlns:p14="http://schemas.microsoft.com/office/powerpoint/2010/main" val="1362362736"/>
              </p:ext>
            </p:extLst>
          </p:nvPr>
        </p:nvGraphicFramePr>
        <p:xfrm>
          <a:off x="6056086" y="2851992"/>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(J,K,2)</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87" name="Conector recto de flecha 86"/>
          <p:cNvCxnSpPr/>
          <p:nvPr/>
        </p:nvCxnSpPr>
        <p:spPr>
          <a:xfrm>
            <a:off x="6796932" y="4198386"/>
            <a:ext cx="291284" cy="0"/>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88" name="Agrupar 87"/>
          <p:cNvGrpSpPr/>
          <p:nvPr/>
        </p:nvGrpSpPr>
        <p:grpSpPr>
          <a:xfrm>
            <a:off x="6793822" y="3032476"/>
            <a:ext cx="283989" cy="100271"/>
            <a:chOff x="5320311" y="1105149"/>
            <a:chExt cx="236505" cy="150213"/>
          </a:xfrm>
        </p:grpSpPr>
        <p:cxnSp>
          <p:nvCxnSpPr>
            <p:cNvPr id="89" name="Conector recto 88"/>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0" name="Conector recto 89"/>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1" name="Conector recto 90"/>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92" name="Agrupar 91"/>
          <p:cNvGrpSpPr/>
          <p:nvPr/>
        </p:nvGrpSpPr>
        <p:grpSpPr>
          <a:xfrm>
            <a:off x="6793822" y="3423676"/>
            <a:ext cx="283989" cy="100271"/>
            <a:chOff x="5320311" y="1105149"/>
            <a:chExt cx="236505" cy="150213"/>
          </a:xfrm>
        </p:grpSpPr>
        <p:cxnSp>
          <p:nvCxnSpPr>
            <p:cNvPr id="93" name="Conector recto 92"/>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4" name="Conector recto 93"/>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5" name="Conector recto 94"/>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96" name="Agrupar 95"/>
          <p:cNvGrpSpPr/>
          <p:nvPr/>
        </p:nvGrpSpPr>
        <p:grpSpPr>
          <a:xfrm>
            <a:off x="6804227" y="3801703"/>
            <a:ext cx="283989" cy="100271"/>
            <a:chOff x="5320311" y="1105149"/>
            <a:chExt cx="236505" cy="150213"/>
          </a:xfrm>
        </p:grpSpPr>
        <p:cxnSp>
          <p:nvCxnSpPr>
            <p:cNvPr id="97" name="Conector recto 96"/>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8" name="Conector recto 97"/>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9" name="Conector recto 98"/>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00" name="Agrupar 99"/>
          <p:cNvGrpSpPr/>
          <p:nvPr/>
        </p:nvGrpSpPr>
        <p:grpSpPr>
          <a:xfrm>
            <a:off x="7809984" y="4272092"/>
            <a:ext cx="283989" cy="100271"/>
            <a:chOff x="5320311" y="1105149"/>
            <a:chExt cx="236505" cy="150213"/>
          </a:xfrm>
        </p:grpSpPr>
        <p:cxnSp>
          <p:nvCxnSpPr>
            <p:cNvPr id="101" name="Conector recto 100"/>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2" name="Conector recto 101"/>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3" name="Conector recto 102"/>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04" name="Agrupar 103"/>
          <p:cNvGrpSpPr/>
          <p:nvPr/>
        </p:nvGrpSpPr>
        <p:grpSpPr>
          <a:xfrm>
            <a:off x="6804227" y="4616338"/>
            <a:ext cx="283989" cy="100271"/>
            <a:chOff x="5320311" y="1105149"/>
            <a:chExt cx="236505" cy="150213"/>
          </a:xfrm>
        </p:grpSpPr>
        <p:cxnSp>
          <p:nvCxnSpPr>
            <p:cNvPr id="105" name="Conector recto 104"/>
            <p:cNvCxnSpPr/>
            <p:nvPr/>
          </p:nvCxnSpPr>
          <p:spPr bwMode="auto">
            <a:xfrm>
              <a:off x="5320311" y="1105149"/>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6" name="Conector recto 105"/>
            <p:cNvCxnSpPr/>
            <p:nvPr/>
          </p:nvCxnSpPr>
          <p:spPr bwMode="auto">
            <a:xfrm>
              <a:off x="5399146" y="1255361"/>
              <a:ext cx="157670"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7" name="Conector recto 106"/>
            <p:cNvCxnSpPr/>
            <p:nvPr/>
          </p:nvCxnSpPr>
          <p:spPr bwMode="auto">
            <a:xfrm>
              <a:off x="5477981" y="1105150"/>
              <a:ext cx="0" cy="15021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aphicFrame>
        <p:nvGraphicFramePr>
          <p:cNvPr id="110" name="Tabla 109"/>
          <p:cNvGraphicFramePr>
            <a:graphicFrameLocks noGrp="1"/>
          </p:cNvGraphicFramePr>
          <p:nvPr>
            <p:extLst>
              <p:ext uri="{D42A27DB-BD31-4B8C-83A1-F6EECF244321}">
                <p14:modId xmlns:p14="http://schemas.microsoft.com/office/powerpoint/2010/main" val="2655914963"/>
              </p:ext>
            </p:extLst>
          </p:nvPr>
        </p:nvGraphicFramePr>
        <p:xfrm>
          <a:off x="6066491" y="3252434"/>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(K,M,6)</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1" name="Tabla 110"/>
          <p:cNvGraphicFramePr>
            <a:graphicFrameLocks noGrp="1"/>
          </p:cNvGraphicFramePr>
          <p:nvPr>
            <p:extLst>
              <p:ext uri="{D42A27DB-BD31-4B8C-83A1-F6EECF244321}">
                <p14:modId xmlns:p14="http://schemas.microsoft.com/office/powerpoint/2010/main" val="1602372607"/>
              </p:ext>
            </p:extLst>
          </p:nvPr>
        </p:nvGraphicFramePr>
        <p:xfrm>
          <a:off x="6056086" y="3652941"/>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(L,J,10)</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2" name="Tabla 111"/>
          <p:cNvGraphicFramePr>
            <a:graphicFrameLocks noGrp="1"/>
          </p:cNvGraphicFramePr>
          <p:nvPr>
            <p:extLst>
              <p:ext uri="{D42A27DB-BD31-4B8C-83A1-F6EECF244321}">
                <p14:modId xmlns:p14="http://schemas.microsoft.com/office/powerpoint/2010/main" val="1248444485"/>
              </p:ext>
            </p:extLst>
          </p:nvPr>
        </p:nvGraphicFramePr>
        <p:xfrm>
          <a:off x="6040417" y="4050922"/>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(M,L,8)</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3" name="Tabla 112"/>
          <p:cNvGraphicFramePr>
            <a:graphicFrameLocks noGrp="1"/>
          </p:cNvGraphicFramePr>
          <p:nvPr>
            <p:extLst>
              <p:ext uri="{D42A27DB-BD31-4B8C-83A1-F6EECF244321}">
                <p14:modId xmlns:p14="http://schemas.microsoft.com/office/powerpoint/2010/main" val="1472297482"/>
              </p:ext>
            </p:extLst>
          </p:nvPr>
        </p:nvGraphicFramePr>
        <p:xfrm>
          <a:off x="7077811" y="4055429"/>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(M,N,4)</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4" name="Tabla 113"/>
          <p:cNvGraphicFramePr>
            <a:graphicFrameLocks noGrp="1"/>
          </p:cNvGraphicFramePr>
          <p:nvPr>
            <p:extLst>
              <p:ext uri="{D42A27DB-BD31-4B8C-83A1-F6EECF244321}">
                <p14:modId xmlns:p14="http://schemas.microsoft.com/office/powerpoint/2010/main" val="3572889721"/>
              </p:ext>
            </p:extLst>
          </p:nvPr>
        </p:nvGraphicFramePr>
        <p:xfrm>
          <a:off x="6056086" y="4448699"/>
          <a:ext cx="737736" cy="335280"/>
        </p:xfrm>
        <a:graphic>
          <a:graphicData uri="http://schemas.openxmlformats.org/drawingml/2006/table">
            <a:tbl>
              <a:tblPr firstRow="1" bandRow="1">
                <a:tableStyleId>{2D5ABB26-0587-4C30-8999-92F81FD0307C}</a:tableStyleId>
              </a:tblPr>
              <a:tblGrid>
                <a:gridCol w="737736">
                  <a:extLst>
                    <a:ext uri="{9D8B030D-6E8A-4147-A177-3AD203B41FA5}">
                      <a16:colId xmlns:a16="http://schemas.microsoft.com/office/drawing/2014/main" val="20000"/>
                    </a:ext>
                  </a:extLst>
                </a:gridCol>
              </a:tblGrid>
              <a:tr h="220588">
                <a:tc>
                  <a:txBody>
                    <a:bodyPr/>
                    <a:lstStyle/>
                    <a:p>
                      <a:pPr marL="0" marR="0" indent="0" algn="ctr" defTabSz="342900" rtl="0" eaLnBrk="1" fontAlgn="auto" latinLnBrk="0" hangingPunct="1">
                        <a:lnSpc>
                          <a:spcPct val="100000"/>
                        </a:lnSpc>
                        <a:spcBef>
                          <a:spcPts val="0"/>
                        </a:spcBef>
                        <a:spcAft>
                          <a:spcPts val="0"/>
                        </a:spcAft>
                        <a:buClrTx/>
                        <a:buSzTx/>
                        <a:buFontTx/>
                        <a:buNone/>
                        <a:tabLst/>
                        <a:defRPr/>
                      </a:pPr>
                      <a:r>
                        <a:rPr lang="es-ES" sz="1600" dirty="0">
                          <a:latin typeface="Roboto Slab" pitchFamily="2" charset="0"/>
                          <a:ea typeface="Roboto Slab" pitchFamily="2" charset="0"/>
                        </a:rPr>
                        <a:t>(N,K,1)</a:t>
                      </a:r>
                    </a:p>
                  </a:txBody>
                  <a:tcPr marL="0" marR="0">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8" name="CuadroTexto 107"/>
          <p:cNvSpPr txBox="1"/>
          <p:nvPr/>
        </p:nvSpPr>
        <p:spPr>
          <a:xfrm>
            <a:off x="4753811" y="1002138"/>
            <a:ext cx="4100832" cy="830997"/>
          </a:xfrm>
          <a:prstGeom prst="rect">
            <a:avLst/>
          </a:prstGeom>
          <a:solidFill>
            <a:schemeClr val="accent5"/>
          </a:solidFill>
        </p:spPr>
        <p:txBody>
          <a:bodyPr wrap="square" rtlCol="0">
            <a:spAutoFit/>
          </a:bodyPr>
          <a:lstStyle/>
          <a:p>
            <a:pPr algn="ctr"/>
            <a:r>
              <a:rPr lang="en-GB" sz="1600" dirty="0">
                <a:latin typeface="Roboto Slab" pitchFamily="2" charset="0"/>
                <a:ea typeface="Roboto Slab" pitchFamily="2" charset="0"/>
              </a:rPr>
              <a:t>Space complexity: </a:t>
            </a:r>
            <a:r>
              <a:rPr lang="en-GB" sz="1600" dirty="0" err="1">
                <a:latin typeface="Roboto Slab" pitchFamily="2" charset="0"/>
                <a:ea typeface="Roboto Slab" pitchFamily="2" charset="0"/>
              </a:rPr>
              <a:t>Θ</a:t>
            </a:r>
            <a:r>
              <a:rPr lang="en-GB" sz="1600" dirty="0">
                <a:latin typeface="Roboto Slab" pitchFamily="2" charset="0"/>
                <a:ea typeface="Roboto Slab" pitchFamily="2" charset="0"/>
              </a:rPr>
              <a:t>(V+E)  </a:t>
            </a:r>
          </a:p>
          <a:p>
            <a:pPr algn="ctr"/>
            <a:r>
              <a:rPr lang="en-GB" sz="1600" dirty="0">
                <a:latin typeface="Roboto Slab" pitchFamily="2" charset="0"/>
                <a:ea typeface="Roboto Slab" pitchFamily="2" charset="0"/>
              </a:rPr>
              <a:t>(V: number of vertices; E: number of edges)</a:t>
            </a:r>
          </a:p>
        </p:txBody>
      </p:sp>
      <p:sp>
        <p:nvSpPr>
          <p:cNvPr id="109" name="Elipse 108"/>
          <p:cNvSpPr/>
          <p:nvPr/>
        </p:nvSpPr>
        <p:spPr>
          <a:xfrm>
            <a:off x="2544616" y="1889936"/>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115" name="Elipse 114"/>
          <p:cNvSpPr/>
          <p:nvPr/>
        </p:nvSpPr>
        <p:spPr>
          <a:xfrm>
            <a:off x="2555564" y="69564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116" name="Elipse 115"/>
          <p:cNvSpPr/>
          <p:nvPr/>
        </p:nvSpPr>
        <p:spPr>
          <a:xfrm>
            <a:off x="546674" y="1889936"/>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117" name="Elipse 116"/>
          <p:cNvSpPr/>
          <p:nvPr/>
        </p:nvSpPr>
        <p:spPr>
          <a:xfrm>
            <a:off x="546674" y="695645"/>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8" name="Elipse 117"/>
          <p:cNvSpPr/>
          <p:nvPr/>
        </p:nvSpPr>
        <p:spPr>
          <a:xfrm>
            <a:off x="4097358" y="1225297"/>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19" name="Conector recto de flecha 118"/>
          <p:cNvCxnSpPr>
            <a:stCxn id="117" idx="6"/>
            <a:endCxn id="115" idx="2"/>
          </p:cNvCxnSpPr>
          <p:nvPr/>
        </p:nvCxnSpPr>
        <p:spPr>
          <a:xfrm>
            <a:off x="1039317" y="941991"/>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0" name="Conector recto de flecha 119"/>
          <p:cNvCxnSpPr>
            <a:stCxn id="115" idx="4"/>
            <a:endCxn id="109" idx="0"/>
          </p:cNvCxnSpPr>
          <p:nvPr/>
        </p:nvCxnSpPr>
        <p:spPr>
          <a:xfrm flipH="1">
            <a:off x="2790938" y="1188337"/>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1" name="Conector recto de flecha 120"/>
          <p:cNvCxnSpPr>
            <a:stCxn id="109" idx="2"/>
            <a:endCxn id="116" idx="6"/>
          </p:cNvCxnSpPr>
          <p:nvPr/>
        </p:nvCxnSpPr>
        <p:spPr>
          <a:xfrm flipH="1">
            <a:off x="1039317" y="2136282"/>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Conector recto de flecha 121"/>
          <p:cNvCxnSpPr>
            <a:stCxn id="116" idx="0"/>
            <a:endCxn id="117" idx="4"/>
          </p:cNvCxnSpPr>
          <p:nvPr/>
        </p:nvCxnSpPr>
        <p:spPr>
          <a:xfrm flipV="1">
            <a:off x="792996" y="1188337"/>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Conector recto de flecha 122"/>
          <p:cNvCxnSpPr>
            <a:stCxn id="118" idx="2"/>
            <a:endCxn id="115" idx="6"/>
          </p:cNvCxnSpPr>
          <p:nvPr/>
        </p:nvCxnSpPr>
        <p:spPr>
          <a:xfrm flipH="1" flipV="1">
            <a:off x="3048207" y="941991"/>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Conector recto de flecha 123"/>
          <p:cNvCxnSpPr>
            <a:stCxn id="109" idx="6"/>
            <a:endCxn id="118" idx="3"/>
          </p:cNvCxnSpPr>
          <p:nvPr/>
        </p:nvCxnSpPr>
        <p:spPr>
          <a:xfrm flipV="1">
            <a:off x="3037259" y="1645836"/>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5" name="CuadroTexto 124"/>
          <p:cNvSpPr txBox="1"/>
          <p:nvPr/>
        </p:nvSpPr>
        <p:spPr>
          <a:xfrm>
            <a:off x="1435509" y="572659"/>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26" name="CuadroTexto 125"/>
          <p:cNvSpPr txBox="1"/>
          <p:nvPr/>
        </p:nvSpPr>
        <p:spPr>
          <a:xfrm>
            <a:off x="293083" y="1389220"/>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127" name="CuadroTexto 126"/>
          <p:cNvSpPr txBox="1"/>
          <p:nvPr/>
        </p:nvSpPr>
        <p:spPr>
          <a:xfrm>
            <a:off x="1560933" y="1773326"/>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128" name="CuadroTexto 127"/>
          <p:cNvSpPr txBox="1"/>
          <p:nvPr/>
        </p:nvSpPr>
        <p:spPr>
          <a:xfrm>
            <a:off x="2788592" y="1303299"/>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129" name="CuadroTexto 128"/>
          <p:cNvSpPr txBox="1"/>
          <p:nvPr/>
        </p:nvSpPr>
        <p:spPr>
          <a:xfrm>
            <a:off x="3392885" y="1806847"/>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130" name="CuadroTexto 129"/>
          <p:cNvSpPr txBox="1"/>
          <p:nvPr/>
        </p:nvSpPr>
        <p:spPr>
          <a:xfrm>
            <a:off x="3414362" y="824266"/>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131" name="Rectángulo 130"/>
          <p:cNvSpPr/>
          <p:nvPr/>
        </p:nvSpPr>
        <p:spPr>
          <a:xfrm>
            <a:off x="194100" y="0"/>
            <a:ext cx="4122202"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ADJACENCY LIST</a:t>
            </a:r>
          </a:p>
        </p:txBody>
      </p:sp>
    </p:spTree>
    <p:extLst>
      <p:ext uri="{BB962C8B-B14F-4D97-AF65-F5344CB8AC3E}">
        <p14:creationId xmlns:p14="http://schemas.microsoft.com/office/powerpoint/2010/main" val="945293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1">
            <a:extLst>
              <a:ext uri="{FF2B5EF4-FFF2-40B4-BE49-F238E27FC236}">
                <a16:creationId xmlns:a16="http://schemas.microsoft.com/office/drawing/2014/main" id="{08C8333C-B774-E941-9C40-CBB260DC4381}"/>
              </a:ext>
            </a:extLst>
          </p:cNvPr>
          <p:cNvSpPr/>
          <p:nvPr/>
        </p:nvSpPr>
        <p:spPr>
          <a:xfrm>
            <a:off x="2112305" y="2310140"/>
            <a:ext cx="5321427"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Most common graph operations</a:t>
            </a:r>
          </a:p>
        </p:txBody>
      </p:sp>
    </p:spTree>
    <p:extLst>
      <p:ext uri="{BB962C8B-B14F-4D97-AF65-F5344CB8AC3E}">
        <p14:creationId xmlns:p14="http://schemas.microsoft.com/office/powerpoint/2010/main" val="190888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p:cNvSpPr txBox="1"/>
          <p:nvPr/>
        </p:nvSpPr>
        <p:spPr>
          <a:xfrm>
            <a:off x="64639" y="108072"/>
            <a:ext cx="4161585"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CONSTRUCTION</a:t>
            </a:r>
          </a:p>
        </p:txBody>
      </p:sp>
      <p:sp>
        <p:nvSpPr>
          <p:cNvPr id="15" name="CuadroTexto 14"/>
          <p:cNvSpPr txBox="1"/>
          <p:nvPr/>
        </p:nvSpPr>
        <p:spPr>
          <a:xfrm>
            <a:off x="81072" y="512459"/>
            <a:ext cx="8783174" cy="923330"/>
          </a:xfrm>
          <a:prstGeom prst="rect">
            <a:avLst/>
          </a:prstGeom>
          <a:noFill/>
        </p:spPr>
        <p:txBody>
          <a:bodyPr wrap="none" rtlCol="0">
            <a:spAutoFit/>
          </a:bodyPr>
          <a:lstStyle/>
          <a:p>
            <a:r>
              <a:rPr lang="es-ES" sz="1600" dirty="0" err="1">
                <a:solidFill>
                  <a:srgbClr val="3C8C93"/>
                </a:solidFill>
                <a:latin typeface="Consolas"/>
                <a:cs typeface="Consolas"/>
              </a:rPr>
              <a:t>Graph</a:t>
            </a:r>
            <a:r>
              <a:rPr lang="es-ES" sz="1600" dirty="0">
                <a:solidFill>
                  <a:srgbClr val="3C8C93"/>
                </a:solidFill>
                <a:latin typeface="Consolas"/>
                <a:cs typeface="Consolas"/>
              </a:rPr>
              <a:t>(V,E) </a:t>
            </a:r>
            <a:r>
              <a:rPr lang="es-ES" dirty="0">
                <a:solidFill>
                  <a:srgbClr val="FF0000"/>
                </a:solidFill>
              </a:rPr>
              <a:t>	</a:t>
            </a:r>
            <a:r>
              <a:rPr lang="es-ES" sz="1400" dirty="0" err="1">
                <a:latin typeface="Roboto Slab" pitchFamily="2" charset="0"/>
                <a:ea typeface="Roboto Slab" pitchFamily="2" charset="0"/>
              </a:rPr>
              <a:t>make</a:t>
            </a:r>
            <a:r>
              <a:rPr lang="es-ES" sz="1400" dirty="0">
                <a:latin typeface="Roboto Slab" pitchFamily="2" charset="0"/>
                <a:ea typeface="Roboto Slab" pitchFamily="2" charset="0"/>
              </a:rPr>
              <a:t> a new </a:t>
            </a:r>
            <a:r>
              <a:rPr lang="es-ES" sz="1400" dirty="0" err="1">
                <a:latin typeface="Roboto Slab" pitchFamily="2" charset="0"/>
                <a:ea typeface="Roboto Slab" pitchFamily="2" charset="0"/>
              </a:rPr>
              <a:t>graph</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with</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given</a:t>
            </a:r>
            <a:r>
              <a:rPr lang="es-ES" sz="1400" dirty="0">
                <a:latin typeface="Roboto Slab" pitchFamily="2" charset="0"/>
                <a:ea typeface="Roboto Slab" pitchFamily="2" charset="0"/>
              </a:rPr>
              <a:t> set of </a:t>
            </a:r>
            <a:r>
              <a:rPr lang="es-ES" sz="1400" dirty="0" err="1">
                <a:latin typeface="Roboto Slab" pitchFamily="2" charset="0"/>
                <a:ea typeface="Roboto Slab" pitchFamily="2" charset="0"/>
              </a:rPr>
              <a:t>vertices</a:t>
            </a:r>
            <a:r>
              <a:rPr lang="es-ES" sz="1400" dirty="0">
                <a:latin typeface="Roboto Slab" pitchFamily="2" charset="0"/>
                <a:ea typeface="Roboto Slab" pitchFamily="2" charset="0"/>
              </a:rPr>
              <a:t> and </a:t>
            </a:r>
            <a:r>
              <a:rPr lang="es-ES" sz="1400" dirty="0" err="1">
                <a:latin typeface="Roboto Slab" pitchFamily="2" charset="0"/>
                <a:ea typeface="Roboto Slab" pitchFamily="2" charset="0"/>
              </a:rPr>
              <a:t>edges</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collections</a:t>
            </a:r>
            <a:r>
              <a:rPr lang="es-ES" sz="1400" dirty="0">
                <a:latin typeface="Roboto Slab" pitchFamily="2" charset="0"/>
                <a:ea typeface="Roboto Slab" pitchFamily="2" charset="0"/>
              </a:rPr>
              <a:t> (constructor)</a:t>
            </a:r>
          </a:p>
          <a:p>
            <a:r>
              <a:rPr lang="es-ES" sz="1600" dirty="0" err="1">
                <a:solidFill>
                  <a:srgbClr val="3C8C93"/>
                </a:solidFill>
                <a:latin typeface="Consolas"/>
                <a:cs typeface="Consolas"/>
              </a:rPr>
              <a:t>addVertex</a:t>
            </a:r>
            <a:r>
              <a:rPr lang="es-ES" sz="1600" dirty="0">
                <a:solidFill>
                  <a:srgbClr val="3C8C93"/>
                </a:solidFill>
                <a:latin typeface="Consolas"/>
                <a:cs typeface="Consolas"/>
              </a:rPr>
              <a:t>(v) </a:t>
            </a:r>
            <a:r>
              <a:rPr lang="es-ES" dirty="0">
                <a:solidFill>
                  <a:srgbClr val="FF0000"/>
                </a:solidFill>
              </a:rPr>
              <a:t>	</a:t>
            </a:r>
            <a:r>
              <a:rPr lang="es-ES" sz="1400" dirty="0" err="1">
                <a:latin typeface="Roboto Slab" pitchFamily="2" charset="0"/>
                <a:ea typeface="Roboto Slab" pitchFamily="2" charset="0"/>
              </a:rPr>
              <a:t>add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node</a:t>
            </a:r>
            <a:r>
              <a:rPr lang="es-ES" sz="1400" dirty="0">
                <a:latin typeface="Roboto Slab" pitchFamily="2" charset="0"/>
                <a:ea typeface="Roboto Slab" pitchFamily="2" charset="0"/>
              </a:rPr>
              <a:t>)  </a:t>
            </a:r>
            <a:r>
              <a:rPr lang="es-ES" sz="1400" dirty="0">
                <a:solidFill>
                  <a:schemeClr val="accent1">
                    <a:lumMod val="50000"/>
                  </a:schemeClr>
                </a:solidFill>
                <a:latin typeface="Roboto Slab" pitchFamily="2" charset="0"/>
                <a:ea typeface="Roboto Slab" pitchFamily="2" charset="0"/>
              </a:rPr>
              <a:t>v</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a:p>
            <a:r>
              <a:rPr lang="es-ES" sz="1600" dirty="0" err="1">
                <a:solidFill>
                  <a:srgbClr val="3C8C93"/>
                </a:solidFill>
                <a:latin typeface="Consolas"/>
                <a:cs typeface="Consolas"/>
              </a:rPr>
              <a:t>addEdge</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add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(link) </a:t>
            </a:r>
            <a:r>
              <a:rPr lang="es-ES" sz="1400" dirty="0">
                <a:solidFill>
                  <a:srgbClr val="3C8C93"/>
                </a:solidFill>
                <a:latin typeface="Roboto Slab" pitchFamily="2" charset="0"/>
                <a:ea typeface="Roboto Slab" pitchFamily="2" charset="0"/>
              </a:rPr>
              <a:t>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p:txBody>
      </p:sp>
    </p:spTree>
    <p:extLst>
      <p:ext uri="{BB962C8B-B14F-4D97-AF65-F5344CB8AC3E}">
        <p14:creationId xmlns:p14="http://schemas.microsoft.com/office/powerpoint/2010/main" val="230139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adroTexto 12"/>
          <p:cNvSpPr txBox="1"/>
          <p:nvPr/>
        </p:nvSpPr>
        <p:spPr>
          <a:xfrm>
            <a:off x="78151" y="1681374"/>
            <a:ext cx="4161584"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MODIFICATION</a:t>
            </a:r>
          </a:p>
        </p:txBody>
      </p:sp>
      <p:sp>
        <p:nvSpPr>
          <p:cNvPr id="14" name="CuadroTexto 13"/>
          <p:cNvSpPr txBox="1"/>
          <p:nvPr/>
        </p:nvSpPr>
        <p:spPr>
          <a:xfrm>
            <a:off x="78151" y="2081484"/>
            <a:ext cx="4971233" cy="615553"/>
          </a:xfrm>
          <a:prstGeom prst="rect">
            <a:avLst/>
          </a:prstGeom>
          <a:noFill/>
        </p:spPr>
        <p:txBody>
          <a:bodyPr wrap="none" rtlCol="0">
            <a:spAutoFit/>
          </a:bodyPr>
          <a:lstStyle/>
          <a:p>
            <a:r>
              <a:rPr lang="es-ES" sz="1600" dirty="0" err="1">
                <a:solidFill>
                  <a:srgbClr val="3C8C93"/>
                </a:solidFill>
                <a:latin typeface="Consolas"/>
                <a:cs typeface="Consolas"/>
              </a:rPr>
              <a:t>removeVertex</a:t>
            </a:r>
            <a:r>
              <a:rPr lang="es-ES" sz="1600" dirty="0">
                <a:solidFill>
                  <a:srgbClr val="3C8C93"/>
                </a:solidFill>
                <a:latin typeface="Consolas"/>
                <a:cs typeface="Consolas"/>
              </a:rPr>
              <a:t>(v)</a:t>
            </a:r>
            <a:r>
              <a:rPr lang="es-ES" sz="1600" dirty="0"/>
              <a:t>	</a:t>
            </a:r>
            <a:r>
              <a:rPr lang="es-ES" sz="1400" dirty="0" err="1">
                <a:latin typeface="Roboto Slab" pitchFamily="2" charset="0"/>
                <a:ea typeface="Roboto Slab" pitchFamily="2" charset="0"/>
              </a:rPr>
              <a:t>remove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node</a:t>
            </a:r>
            <a:r>
              <a:rPr lang="es-ES" sz="1400" dirty="0">
                <a:latin typeface="Roboto Slab" pitchFamily="2" charset="0"/>
                <a:ea typeface="Roboto Slab" pitchFamily="2" charset="0"/>
              </a:rPr>
              <a:t>) </a:t>
            </a:r>
            <a:r>
              <a:rPr lang="es-ES" sz="1400" dirty="0">
                <a:solidFill>
                  <a:srgbClr val="3C8C93"/>
                </a:solidFill>
                <a:latin typeface="Roboto Slab" pitchFamily="2" charset="0"/>
                <a:ea typeface="Roboto Slab" pitchFamily="2" charset="0"/>
              </a:rPr>
              <a:t>v</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from</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a:p>
            <a:r>
              <a:rPr lang="es-ES" sz="1600" dirty="0" err="1">
                <a:solidFill>
                  <a:srgbClr val="3C8C93"/>
                </a:solidFill>
                <a:latin typeface="Consolas"/>
                <a:cs typeface="Consolas"/>
              </a:rPr>
              <a:t>removeEdge</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remove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(link) </a:t>
            </a:r>
            <a:r>
              <a:rPr lang="es-ES" sz="1400" dirty="0">
                <a:solidFill>
                  <a:srgbClr val="3C8C93"/>
                </a:solidFill>
                <a:latin typeface="Roboto Slab" pitchFamily="2" charset="0"/>
                <a:ea typeface="Roboto Slab" pitchFamily="2" charset="0"/>
              </a:rPr>
              <a:t>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from</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r>
              <a:rPr lang="es-ES" sz="1400" dirty="0">
                <a:latin typeface="Roboto Slab" pitchFamily="2" charset="0"/>
                <a:ea typeface="Roboto Slab" pitchFamily="2" charset="0"/>
              </a:rPr>
              <a:t> </a:t>
            </a:r>
          </a:p>
        </p:txBody>
      </p:sp>
      <p:sp>
        <p:nvSpPr>
          <p:cNvPr id="15" name="CuadroTexto 14"/>
          <p:cNvSpPr txBox="1"/>
          <p:nvPr/>
        </p:nvSpPr>
        <p:spPr>
          <a:xfrm>
            <a:off x="64639" y="108072"/>
            <a:ext cx="4161585"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CONSTRUCTION</a:t>
            </a:r>
          </a:p>
        </p:txBody>
      </p:sp>
      <p:sp>
        <p:nvSpPr>
          <p:cNvPr id="16" name="CuadroTexto 15"/>
          <p:cNvSpPr txBox="1"/>
          <p:nvPr/>
        </p:nvSpPr>
        <p:spPr>
          <a:xfrm>
            <a:off x="81072" y="512459"/>
            <a:ext cx="8783174" cy="923330"/>
          </a:xfrm>
          <a:prstGeom prst="rect">
            <a:avLst/>
          </a:prstGeom>
          <a:noFill/>
        </p:spPr>
        <p:txBody>
          <a:bodyPr wrap="none" rtlCol="0">
            <a:spAutoFit/>
          </a:bodyPr>
          <a:lstStyle/>
          <a:p>
            <a:r>
              <a:rPr lang="es-ES" sz="1600" dirty="0" err="1">
                <a:solidFill>
                  <a:srgbClr val="3C8C93"/>
                </a:solidFill>
                <a:latin typeface="Consolas"/>
                <a:cs typeface="Consolas"/>
              </a:rPr>
              <a:t>Graph</a:t>
            </a:r>
            <a:r>
              <a:rPr lang="es-ES" sz="1600" dirty="0">
                <a:solidFill>
                  <a:srgbClr val="3C8C93"/>
                </a:solidFill>
                <a:latin typeface="Consolas"/>
                <a:cs typeface="Consolas"/>
              </a:rPr>
              <a:t>(V,E) </a:t>
            </a:r>
            <a:r>
              <a:rPr lang="es-ES" dirty="0">
                <a:solidFill>
                  <a:srgbClr val="FF0000"/>
                </a:solidFill>
              </a:rPr>
              <a:t>	</a:t>
            </a:r>
            <a:r>
              <a:rPr lang="es-ES" sz="1400" dirty="0" err="1">
                <a:latin typeface="Roboto Slab" pitchFamily="2" charset="0"/>
                <a:ea typeface="Roboto Slab" pitchFamily="2" charset="0"/>
              </a:rPr>
              <a:t>make</a:t>
            </a:r>
            <a:r>
              <a:rPr lang="es-ES" sz="1400" dirty="0">
                <a:latin typeface="Roboto Slab" pitchFamily="2" charset="0"/>
                <a:ea typeface="Roboto Slab" pitchFamily="2" charset="0"/>
              </a:rPr>
              <a:t> a new </a:t>
            </a:r>
            <a:r>
              <a:rPr lang="es-ES" sz="1400" dirty="0" err="1">
                <a:latin typeface="Roboto Slab" pitchFamily="2" charset="0"/>
                <a:ea typeface="Roboto Slab" pitchFamily="2" charset="0"/>
              </a:rPr>
              <a:t>graph</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with</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given</a:t>
            </a:r>
            <a:r>
              <a:rPr lang="es-ES" sz="1400" dirty="0">
                <a:latin typeface="Roboto Slab" pitchFamily="2" charset="0"/>
                <a:ea typeface="Roboto Slab" pitchFamily="2" charset="0"/>
              </a:rPr>
              <a:t> set of </a:t>
            </a:r>
            <a:r>
              <a:rPr lang="es-ES" sz="1400" dirty="0" err="1">
                <a:latin typeface="Roboto Slab" pitchFamily="2" charset="0"/>
                <a:ea typeface="Roboto Slab" pitchFamily="2" charset="0"/>
              </a:rPr>
              <a:t>vertices</a:t>
            </a:r>
            <a:r>
              <a:rPr lang="es-ES" sz="1400" dirty="0">
                <a:latin typeface="Roboto Slab" pitchFamily="2" charset="0"/>
                <a:ea typeface="Roboto Slab" pitchFamily="2" charset="0"/>
              </a:rPr>
              <a:t> and </a:t>
            </a:r>
            <a:r>
              <a:rPr lang="es-ES" sz="1400" dirty="0" err="1">
                <a:latin typeface="Roboto Slab" pitchFamily="2" charset="0"/>
                <a:ea typeface="Roboto Slab" pitchFamily="2" charset="0"/>
              </a:rPr>
              <a:t>edges</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collections</a:t>
            </a:r>
            <a:r>
              <a:rPr lang="es-ES" sz="1400" dirty="0">
                <a:latin typeface="Roboto Slab" pitchFamily="2" charset="0"/>
                <a:ea typeface="Roboto Slab" pitchFamily="2" charset="0"/>
              </a:rPr>
              <a:t> (constructor)</a:t>
            </a:r>
          </a:p>
          <a:p>
            <a:r>
              <a:rPr lang="es-ES" sz="1600" dirty="0" err="1">
                <a:solidFill>
                  <a:srgbClr val="3C8C93"/>
                </a:solidFill>
                <a:latin typeface="Consolas"/>
                <a:cs typeface="Consolas"/>
              </a:rPr>
              <a:t>addVertex</a:t>
            </a:r>
            <a:r>
              <a:rPr lang="es-ES" sz="1600" dirty="0">
                <a:solidFill>
                  <a:srgbClr val="3C8C93"/>
                </a:solidFill>
                <a:latin typeface="Consolas"/>
                <a:cs typeface="Consolas"/>
              </a:rPr>
              <a:t>(v) </a:t>
            </a:r>
            <a:r>
              <a:rPr lang="es-ES" dirty="0">
                <a:solidFill>
                  <a:srgbClr val="FF0000"/>
                </a:solidFill>
              </a:rPr>
              <a:t>	</a:t>
            </a:r>
            <a:r>
              <a:rPr lang="es-ES" sz="1400" dirty="0" err="1">
                <a:latin typeface="Roboto Slab" pitchFamily="2" charset="0"/>
                <a:ea typeface="Roboto Slab" pitchFamily="2" charset="0"/>
              </a:rPr>
              <a:t>add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node</a:t>
            </a:r>
            <a:r>
              <a:rPr lang="es-ES" sz="1400" dirty="0">
                <a:latin typeface="Roboto Slab" pitchFamily="2" charset="0"/>
                <a:ea typeface="Roboto Slab" pitchFamily="2" charset="0"/>
              </a:rPr>
              <a:t>)  </a:t>
            </a:r>
            <a:r>
              <a:rPr lang="es-ES" sz="1400" dirty="0">
                <a:solidFill>
                  <a:schemeClr val="accent1">
                    <a:lumMod val="50000"/>
                  </a:schemeClr>
                </a:solidFill>
                <a:latin typeface="Roboto Slab" pitchFamily="2" charset="0"/>
                <a:ea typeface="Roboto Slab" pitchFamily="2" charset="0"/>
              </a:rPr>
              <a:t>v</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a:p>
            <a:r>
              <a:rPr lang="es-ES" sz="1600" dirty="0" err="1">
                <a:solidFill>
                  <a:srgbClr val="3C8C93"/>
                </a:solidFill>
                <a:latin typeface="Consolas"/>
                <a:cs typeface="Consolas"/>
              </a:rPr>
              <a:t>addEdge</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add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(link) </a:t>
            </a:r>
            <a:r>
              <a:rPr lang="es-ES" sz="1400" dirty="0">
                <a:solidFill>
                  <a:srgbClr val="3C8C93"/>
                </a:solidFill>
                <a:latin typeface="Roboto Slab" pitchFamily="2" charset="0"/>
                <a:ea typeface="Roboto Slab" pitchFamily="2" charset="0"/>
              </a:rPr>
              <a:t>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p:txBody>
      </p:sp>
    </p:spTree>
    <p:extLst>
      <p:ext uri="{BB962C8B-B14F-4D97-AF65-F5344CB8AC3E}">
        <p14:creationId xmlns:p14="http://schemas.microsoft.com/office/powerpoint/2010/main" val="859354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81072" y="3325284"/>
            <a:ext cx="6488437" cy="1661993"/>
          </a:xfrm>
          <a:prstGeom prst="rect">
            <a:avLst/>
          </a:prstGeom>
          <a:noFill/>
          <a:ln>
            <a:solidFill>
              <a:srgbClr val="5BBDBE"/>
            </a:solidFill>
            <a:prstDash val="dash"/>
          </a:ln>
        </p:spPr>
        <p:txBody>
          <a:bodyPr wrap="none" rtlCol="0">
            <a:spAutoFit/>
          </a:bodyPr>
          <a:lstStyle/>
          <a:p>
            <a:r>
              <a:rPr lang="es-ES" sz="1600" dirty="0" err="1">
                <a:solidFill>
                  <a:srgbClr val="3C8C93"/>
                </a:solidFill>
                <a:latin typeface="Consolas"/>
                <a:cs typeface="Consolas"/>
              </a:rPr>
              <a:t>vertices</a:t>
            </a:r>
            <a:r>
              <a:rPr lang="es-ES" sz="1600" dirty="0">
                <a:solidFill>
                  <a:srgbClr val="3C8C93"/>
                </a:solidFill>
                <a:latin typeface="Consolas"/>
                <a:cs typeface="Consolas"/>
              </a:rPr>
              <a:t>(G)</a:t>
            </a:r>
            <a:r>
              <a:rPr lang="es-ES" dirty="0">
                <a:solidFill>
                  <a:srgbClr val="FF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vertices</a:t>
            </a:r>
            <a:r>
              <a:rPr lang="es-ES" sz="1400" dirty="0">
                <a:latin typeface="Roboto Slab" pitchFamily="2" charset="0"/>
                <a:ea typeface="Roboto Slab" pitchFamily="2" charset="0"/>
              </a:rPr>
              <a:t> of G</a:t>
            </a:r>
          </a:p>
          <a:p>
            <a:r>
              <a:rPr lang="es-ES" sz="1600" dirty="0" err="1">
                <a:solidFill>
                  <a:srgbClr val="3C8C93"/>
                </a:solidFill>
                <a:latin typeface="Consolas"/>
                <a:cs typeface="Consolas"/>
              </a:rPr>
              <a:t>from</a:t>
            </a:r>
            <a:r>
              <a:rPr lang="es-ES" sz="1600" dirty="0">
                <a:solidFill>
                  <a:srgbClr val="3C8C93"/>
                </a:solidFill>
                <a:latin typeface="Consolas"/>
                <a:cs typeface="Consolas"/>
              </a:rPr>
              <a:t>(e)	</a:t>
            </a:r>
            <a:r>
              <a:rPr lang="es-ES" sz="1400" dirty="0"/>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source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e</a:t>
            </a:r>
          </a:p>
          <a:p>
            <a:r>
              <a:rPr lang="es-ES" sz="1600" dirty="0" err="1">
                <a:solidFill>
                  <a:srgbClr val="3C8C93"/>
                </a:solidFill>
                <a:latin typeface="Consolas"/>
                <a:cs typeface="Consolas"/>
              </a:rPr>
              <a:t>to</a:t>
            </a:r>
            <a:r>
              <a:rPr lang="es-ES" sz="1600" dirty="0">
                <a:solidFill>
                  <a:srgbClr val="3C8C93"/>
                </a:solidFill>
                <a:latin typeface="Consolas"/>
                <a:cs typeface="Consolas"/>
              </a:rPr>
              <a:t>(e)</a:t>
            </a:r>
            <a:r>
              <a:rPr lang="es-ES" sz="1400" dirty="0">
                <a:solidFill>
                  <a:srgbClr val="FF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destination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e</a:t>
            </a:r>
          </a:p>
          <a:p>
            <a:r>
              <a:rPr lang="es-ES" sz="1600" dirty="0" err="1">
                <a:solidFill>
                  <a:srgbClr val="3C8C93"/>
                </a:solidFill>
                <a:latin typeface="Consolas"/>
                <a:cs typeface="Consolas"/>
              </a:rPr>
              <a:t>neighbours</a:t>
            </a:r>
            <a:r>
              <a:rPr lang="es-ES" sz="1600" dirty="0">
                <a:solidFill>
                  <a:srgbClr val="3C8C93"/>
                </a:solidFill>
                <a:latin typeface="Consolas"/>
                <a:cs typeface="Consolas"/>
              </a:rPr>
              <a:t>(v)</a:t>
            </a:r>
            <a:r>
              <a:rPr lang="es-ES" sz="1400" dirty="0"/>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nodes</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directly</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connected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v</a:t>
            </a:r>
          </a:p>
          <a:p>
            <a:r>
              <a:rPr lang="es-ES" sz="1600" dirty="0" err="1">
                <a:solidFill>
                  <a:srgbClr val="3C8C93"/>
                </a:solidFill>
                <a:latin typeface="Consolas"/>
                <a:cs typeface="Consolas"/>
              </a:rPr>
              <a:t>edges</a:t>
            </a:r>
            <a:r>
              <a:rPr lang="es-ES" sz="1600" dirty="0">
                <a:solidFill>
                  <a:srgbClr val="3C8C93"/>
                </a:solidFill>
                <a:latin typeface="Consolas"/>
                <a:cs typeface="Consolas"/>
              </a:rPr>
              <a:t>(G)</a:t>
            </a:r>
            <a:r>
              <a:rPr lang="es-ES" dirty="0">
                <a:solidFill>
                  <a:srgbClr val="00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edges</a:t>
            </a:r>
            <a:r>
              <a:rPr lang="es-ES" sz="1400" dirty="0">
                <a:latin typeface="Roboto Slab" pitchFamily="2" charset="0"/>
                <a:ea typeface="Roboto Slab" pitchFamily="2" charset="0"/>
              </a:rPr>
              <a:t> of G </a:t>
            </a:r>
          </a:p>
          <a:p>
            <a:r>
              <a:rPr lang="es-ES" sz="1600" dirty="0" err="1">
                <a:solidFill>
                  <a:srgbClr val="3C8C93"/>
                </a:solidFill>
                <a:latin typeface="Consolas"/>
                <a:cs typeface="Consolas"/>
              </a:rPr>
              <a:t>weight</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weight</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e</a:t>
            </a:r>
          </a:p>
        </p:txBody>
      </p:sp>
      <p:sp>
        <p:nvSpPr>
          <p:cNvPr id="8" name="CuadroTexto 7"/>
          <p:cNvSpPr txBox="1"/>
          <p:nvPr/>
        </p:nvSpPr>
        <p:spPr>
          <a:xfrm>
            <a:off x="81072" y="2955671"/>
            <a:ext cx="4161584"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QUERY</a:t>
            </a:r>
          </a:p>
        </p:txBody>
      </p:sp>
      <p:sp>
        <p:nvSpPr>
          <p:cNvPr id="11" name="CuadroTexto 10"/>
          <p:cNvSpPr txBox="1"/>
          <p:nvPr/>
        </p:nvSpPr>
        <p:spPr>
          <a:xfrm>
            <a:off x="78151" y="1681374"/>
            <a:ext cx="4161584"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MODIFICATION</a:t>
            </a:r>
          </a:p>
        </p:txBody>
      </p:sp>
      <p:sp>
        <p:nvSpPr>
          <p:cNvPr id="12" name="CuadroTexto 11"/>
          <p:cNvSpPr txBox="1"/>
          <p:nvPr/>
        </p:nvSpPr>
        <p:spPr>
          <a:xfrm>
            <a:off x="78151" y="2081484"/>
            <a:ext cx="4971233" cy="615553"/>
          </a:xfrm>
          <a:prstGeom prst="rect">
            <a:avLst/>
          </a:prstGeom>
          <a:noFill/>
        </p:spPr>
        <p:txBody>
          <a:bodyPr wrap="none" rtlCol="0">
            <a:spAutoFit/>
          </a:bodyPr>
          <a:lstStyle/>
          <a:p>
            <a:r>
              <a:rPr lang="es-ES" sz="1600" dirty="0" err="1">
                <a:solidFill>
                  <a:srgbClr val="3C8C93"/>
                </a:solidFill>
                <a:latin typeface="Consolas"/>
                <a:cs typeface="Consolas"/>
              </a:rPr>
              <a:t>removeVertex</a:t>
            </a:r>
            <a:r>
              <a:rPr lang="es-ES" sz="1600" dirty="0">
                <a:solidFill>
                  <a:srgbClr val="3C8C93"/>
                </a:solidFill>
                <a:latin typeface="Consolas"/>
                <a:cs typeface="Consolas"/>
              </a:rPr>
              <a:t>(v)</a:t>
            </a:r>
            <a:r>
              <a:rPr lang="es-ES" sz="1600" dirty="0"/>
              <a:t>	</a:t>
            </a:r>
            <a:r>
              <a:rPr lang="es-ES" sz="1400" dirty="0" err="1">
                <a:latin typeface="Roboto Slab" pitchFamily="2" charset="0"/>
                <a:ea typeface="Roboto Slab" pitchFamily="2" charset="0"/>
              </a:rPr>
              <a:t>remove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node</a:t>
            </a:r>
            <a:r>
              <a:rPr lang="es-ES" sz="1400" dirty="0">
                <a:latin typeface="Roboto Slab" pitchFamily="2" charset="0"/>
                <a:ea typeface="Roboto Slab" pitchFamily="2" charset="0"/>
              </a:rPr>
              <a:t>) </a:t>
            </a:r>
            <a:r>
              <a:rPr lang="es-ES" sz="1400" dirty="0">
                <a:solidFill>
                  <a:srgbClr val="3C8C93"/>
                </a:solidFill>
                <a:latin typeface="Roboto Slab" pitchFamily="2" charset="0"/>
                <a:ea typeface="Roboto Slab" pitchFamily="2" charset="0"/>
              </a:rPr>
              <a:t>v</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from</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a:p>
            <a:r>
              <a:rPr lang="es-ES" sz="1600" dirty="0" err="1">
                <a:solidFill>
                  <a:srgbClr val="3C8C93"/>
                </a:solidFill>
                <a:latin typeface="Consolas"/>
                <a:cs typeface="Consolas"/>
              </a:rPr>
              <a:t>removeEdge</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remove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(link) </a:t>
            </a:r>
            <a:r>
              <a:rPr lang="es-ES" sz="1400" dirty="0">
                <a:solidFill>
                  <a:srgbClr val="3C8C93"/>
                </a:solidFill>
                <a:latin typeface="Roboto Slab" pitchFamily="2" charset="0"/>
                <a:ea typeface="Roboto Slab" pitchFamily="2" charset="0"/>
              </a:rPr>
              <a:t>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from</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r>
              <a:rPr lang="es-ES" sz="1400" dirty="0">
                <a:latin typeface="Roboto Slab" pitchFamily="2" charset="0"/>
                <a:ea typeface="Roboto Slab" pitchFamily="2" charset="0"/>
              </a:rPr>
              <a:t> </a:t>
            </a:r>
          </a:p>
        </p:txBody>
      </p:sp>
      <p:sp>
        <p:nvSpPr>
          <p:cNvPr id="13" name="CuadroTexto 12"/>
          <p:cNvSpPr txBox="1"/>
          <p:nvPr/>
        </p:nvSpPr>
        <p:spPr>
          <a:xfrm>
            <a:off x="64639" y="108072"/>
            <a:ext cx="4161585"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CONSTRUCTION</a:t>
            </a:r>
          </a:p>
        </p:txBody>
      </p:sp>
      <p:sp>
        <p:nvSpPr>
          <p:cNvPr id="14" name="CuadroTexto 13"/>
          <p:cNvSpPr txBox="1"/>
          <p:nvPr/>
        </p:nvSpPr>
        <p:spPr>
          <a:xfrm>
            <a:off x="81072" y="512459"/>
            <a:ext cx="8783174" cy="923330"/>
          </a:xfrm>
          <a:prstGeom prst="rect">
            <a:avLst/>
          </a:prstGeom>
          <a:noFill/>
        </p:spPr>
        <p:txBody>
          <a:bodyPr wrap="none" rtlCol="0">
            <a:spAutoFit/>
          </a:bodyPr>
          <a:lstStyle/>
          <a:p>
            <a:r>
              <a:rPr lang="es-ES" sz="1600" dirty="0" err="1">
                <a:solidFill>
                  <a:srgbClr val="3C8C93"/>
                </a:solidFill>
                <a:latin typeface="Consolas"/>
                <a:cs typeface="Consolas"/>
              </a:rPr>
              <a:t>Graph</a:t>
            </a:r>
            <a:r>
              <a:rPr lang="es-ES" sz="1600" dirty="0">
                <a:solidFill>
                  <a:srgbClr val="3C8C93"/>
                </a:solidFill>
                <a:latin typeface="Consolas"/>
                <a:cs typeface="Consolas"/>
              </a:rPr>
              <a:t>(V,E) </a:t>
            </a:r>
            <a:r>
              <a:rPr lang="es-ES" dirty="0">
                <a:solidFill>
                  <a:srgbClr val="FF0000"/>
                </a:solidFill>
              </a:rPr>
              <a:t>	</a:t>
            </a:r>
            <a:r>
              <a:rPr lang="es-ES" sz="1400" dirty="0" err="1">
                <a:latin typeface="Roboto Slab" pitchFamily="2" charset="0"/>
                <a:ea typeface="Roboto Slab" pitchFamily="2" charset="0"/>
              </a:rPr>
              <a:t>make</a:t>
            </a:r>
            <a:r>
              <a:rPr lang="es-ES" sz="1400" dirty="0">
                <a:latin typeface="Roboto Slab" pitchFamily="2" charset="0"/>
                <a:ea typeface="Roboto Slab" pitchFamily="2" charset="0"/>
              </a:rPr>
              <a:t> a new </a:t>
            </a:r>
            <a:r>
              <a:rPr lang="es-ES" sz="1400" dirty="0" err="1">
                <a:latin typeface="Roboto Slab" pitchFamily="2" charset="0"/>
                <a:ea typeface="Roboto Slab" pitchFamily="2" charset="0"/>
              </a:rPr>
              <a:t>graph</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with</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given</a:t>
            </a:r>
            <a:r>
              <a:rPr lang="es-ES" sz="1400" dirty="0">
                <a:latin typeface="Roboto Slab" pitchFamily="2" charset="0"/>
                <a:ea typeface="Roboto Slab" pitchFamily="2" charset="0"/>
              </a:rPr>
              <a:t> set of </a:t>
            </a:r>
            <a:r>
              <a:rPr lang="es-ES" sz="1400" dirty="0" err="1">
                <a:latin typeface="Roboto Slab" pitchFamily="2" charset="0"/>
                <a:ea typeface="Roboto Slab" pitchFamily="2" charset="0"/>
              </a:rPr>
              <a:t>vertices</a:t>
            </a:r>
            <a:r>
              <a:rPr lang="es-ES" sz="1400" dirty="0">
                <a:latin typeface="Roboto Slab" pitchFamily="2" charset="0"/>
                <a:ea typeface="Roboto Slab" pitchFamily="2" charset="0"/>
              </a:rPr>
              <a:t> and </a:t>
            </a:r>
            <a:r>
              <a:rPr lang="es-ES" sz="1400" dirty="0" err="1">
                <a:latin typeface="Roboto Slab" pitchFamily="2" charset="0"/>
                <a:ea typeface="Roboto Slab" pitchFamily="2" charset="0"/>
              </a:rPr>
              <a:t>edges</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collections</a:t>
            </a:r>
            <a:r>
              <a:rPr lang="es-ES" sz="1400" dirty="0">
                <a:latin typeface="Roboto Slab" pitchFamily="2" charset="0"/>
                <a:ea typeface="Roboto Slab" pitchFamily="2" charset="0"/>
              </a:rPr>
              <a:t> (constructor)</a:t>
            </a:r>
          </a:p>
          <a:p>
            <a:r>
              <a:rPr lang="es-ES" sz="1600" dirty="0" err="1">
                <a:solidFill>
                  <a:srgbClr val="3C8C93"/>
                </a:solidFill>
                <a:latin typeface="Consolas"/>
                <a:cs typeface="Consolas"/>
              </a:rPr>
              <a:t>addVertex</a:t>
            </a:r>
            <a:r>
              <a:rPr lang="es-ES" sz="1600" dirty="0">
                <a:solidFill>
                  <a:srgbClr val="3C8C93"/>
                </a:solidFill>
                <a:latin typeface="Consolas"/>
                <a:cs typeface="Consolas"/>
              </a:rPr>
              <a:t>(v) </a:t>
            </a:r>
            <a:r>
              <a:rPr lang="es-ES" dirty="0">
                <a:solidFill>
                  <a:srgbClr val="FF0000"/>
                </a:solidFill>
              </a:rPr>
              <a:t>	</a:t>
            </a:r>
            <a:r>
              <a:rPr lang="es-ES" sz="1400" dirty="0" err="1">
                <a:latin typeface="Roboto Slab" pitchFamily="2" charset="0"/>
                <a:ea typeface="Roboto Slab" pitchFamily="2" charset="0"/>
              </a:rPr>
              <a:t>add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node</a:t>
            </a:r>
            <a:r>
              <a:rPr lang="es-ES" sz="1400" dirty="0">
                <a:latin typeface="Roboto Slab" pitchFamily="2" charset="0"/>
                <a:ea typeface="Roboto Slab" pitchFamily="2" charset="0"/>
              </a:rPr>
              <a:t>)  </a:t>
            </a:r>
            <a:r>
              <a:rPr lang="es-ES" sz="1400" dirty="0">
                <a:solidFill>
                  <a:schemeClr val="accent1">
                    <a:lumMod val="50000"/>
                  </a:schemeClr>
                </a:solidFill>
                <a:latin typeface="Roboto Slab" pitchFamily="2" charset="0"/>
                <a:ea typeface="Roboto Slab" pitchFamily="2" charset="0"/>
              </a:rPr>
              <a:t>v</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a:p>
            <a:r>
              <a:rPr lang="es-ES" sz="1600" dirty="0" err="1">
                <a:solidFill>
                  <a:srgbClr val="3C8C93"/>
                </a:solidFill>
                <a:latin typeface="Consolas"/>
                <a:cs typeface="Consolas"/>
              </a:rPr>
              <a:t>addEdge</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add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(link) </a:t>
            </a:r>
            <a:r>
              <a:rPr lang="es-ES" sz="1400" dirty="0">
                <a:solidFill>
                  <a:srgbClr val="3C8C93"/>
                </a:solidFill>
                <a:latin typeface="Roboto Slab" pitchFamily="2" charset="0"/>
                <a:ea typeface="Roboto Slab" pitchFamily="2" charset="0"/>
              </a:rPr>
              <a:t>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p:txBody>
      </p:sp>
      <p:sp>
        <p:nvSpPr>
          <p:cNvPr id="3" name="TextBox 2">
            <a:extLst>
              <a:ext uri="{FF2B5EF4-FFF2-40B4-BE49-F238E27FC236}">
                <a16:creationId xmlns:a16="http://schemas.microsoft.com/office/drawing/2014/main" id="{B8F65C72-834C-D34E-BE08-763F99798C79}"/>
              </a:ext>
            </a:extLst>
          </p:cNvPr>
          <p:cNvSpPr txBox="1"/>
          <p:nvPr/>
        </p:nvSpPr>
        <p:spPr>
          <a:xfrm>
            <a:off x="6569509" y="3863892"/>
            <a:ext cx="2574491" cy="584775"/>
          </a:xfrm>
          <a:prstGeom prst="rect">
            <a:avLst/>
          </a:prstGeom>
          <a:noFill/>
        </p:spPr>
        <p:txBody>
          <a:bodyPr wrap="square" rtlCol="0">
            <a:spAutoFit/>
          </a:bodyPr>
          <a:lstStyle/>
          <a:p>
            <a:r>
              <a:rPr lang="en-US" sz="1600" dirty="0"/>
              <a:t>Querying information about  the graph  </a:t>
            </a:r>
          </a:p>
        </p:txBody>
      </p:sp>
    </p:spTree>
    <p:extLst>
      <p:ext uri="{BB962C8B-B14F-4D97-AF65-F5344CB8AC3E}">
        <p14:creationId xmlns:p14="http://schemas.microsoft.com/office/powerpoint/2010/main" val="1453250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81072" y="3325284"/>
            <a:ext cx="6488437" cy="1661993"/>
          </a:xfrm>
          <a:prstGeom prst="rect">
            <a:avLst/>
          </a:prstGeom>
          <a:noFill/>
        </p:spPr>
        <p:txBody>
          <a:bodyPr wrap="none" rtlCol="0">
            <a:spAutoFit/>
          </a:bodyPr>
          <a:lstStyle/>
          <a:p>
            <a:r>
              <a:rPr lang="es-ES" sz="1600" dirty="0" err="1">
                <a:solidFill>
                  <a:srgbClr val="3C8C93"/>
                </a:solidFill>
                <a:latin typeface="Consolas"/>
                <a:cs typeface="Consolas"/>
              </a:rPr>
              <a:t>vertices</a:t>
            </a:r>
            <a:r>
              <a:rPr lang="es-ES" sz="1600" dirty="0">
                <a:solidFill>
                  <a:srgbClr val="3C8C93"/>
                </a:solidFill>
                <a:latin typeface="Consolas"/>
                <a:cs typeface="Consolas"/>
              </a:rPr>
              <a:t>(G)</a:t>
            </a:r>
            <a:r>
              <a:rPr lang="es-ES" dirty="0">
                <a:solidFill>
                  <a:srgbClr val="FF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vertices</a:t>
            </a:r>
            <a:r>
              <a:rPr lang="es-ES" sz="1400" dirty="0">
                <a:latin typeface="Roboto Slab" pitchFamily="2" charset="0"/>
                <a:ea typeface="Roboto Slab" pitchFamily="2" charset="0"/>
              </a:rPr>
              <a:t> of G</a:t>
            </a:r>
          </a:p>
          <a:p>
            <a:r>
              <a:rPr lang="es-ES" sz="1600" dirty="0" err="1">
                <a:solidFill>
                  <a:srgbClr val="3C8C93"/>
                </a:solidFill>
                <a:latin typeface="Consolas"/>
                <a:cs typeface="Consolas"/>
              </a:rPr>
              <a:t>from</a:t>
            </a:r>
            <a:r>
              <a:rPr lang="es-ES" sz="1600" dirty="0">
                <a:solidFill>
                  <a:srgbClr val="3C8C93"/>
                </a:solidFill>
                <a:latin typeface="Consolas"/>
                <a:cs typeface="Consolas"/>
              </a:rPr>
              <a:t>(e)	</a:t>
            </a:r>
            <a:r>
              <a:rPr lang="es-ES" sz="1400" dirty="0"/>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source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e</a:t>
            </a:r>
          </a:p>
          <a:p>
            <a:r>
              <a:rPr lang="es-ES" sz="1600" dirty="0" err="1">
                <a:solidFill>
                  <a:srgbClr val="3C8C93"/>
                </a:solidFill>
                <a:latin typeface="Consolas"/>
                <a:cs typeface="Consolas"/>
              </a:rPr>
              <a:t>to</a:t>
            </a:r>
            <a:r>
              <a:rPr lang="es-ES" sz="1600" dirty="0">
                <a:solidFill>
                  <a:srgbClr val="3C8C93"/>
                </a:solidFill>
                <a:latin typeface="Consolas"/>
                <a:cs typeface="Consolas"/>
              </a:rPr>
              <a:t>(e)</a:t>
            </a:r>
            <a:r>
              <a:rPr lang="es-ES" sz="1400" dirty="0">
                <a:solidFill>
                  <a:srgbClr val="FF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destination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e</a:t>
            </a:r>
          </a:p>
          <a:p>
            <a:r>
              <a:rPr lang="es-ES" sz="1600" dirty="0" err="1">
                <a:solidFill>
                  <a:srgbClr val="3C8C93"/>
                </a:solidFill>
                <a:latin typeface="Consolas"/>
                <a:cs typeface="Consolas"/>
              </a:rPr>
              <a:t>neighbours</a:t>
            </a:r>
            <a:r>
              <a:rPr lang="es-ES" sz="1600" dirty="0">
                <a:solidFill>
                  <a:srgbClr val="3C8C93"/>
                </a:solidFill>
                <a:latin typeface="Consolas"/>
                <a:cs typeface="Consolas"/>
              </a:rPr>
              <a:t>(v)</a:t>
            </a:r>
            <a:r>
              <a:rPr lang="es-ES" sz="1400" dirty="0"/>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nodes</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directly</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connected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v</a:t>
            </a:r>
          </a:p>
          <a:p>
            <a:r>
              <a:rPr lang="es-ES" sz="1600" dirty="0" err="1">
                <a:solidFill>
                  <a:srgbClr val="3C8C93"/>
                </a:solidFill>
                <a:latin typeface="Consolas"/>
                <a:cs typeface="Consolas"/>
              </a:rPr>
              <a:t>edges</a:t>
            </a:r>
            <a:r>
              <a:rPr lang="es-ES" sz="1600" dirty="0">
                <a:solidFill>
                  <a:srgbClr val="3C8C93"/>
                </a:solidFill>
                <a:latin typeface="Consolas"/>
                <a:cs typeface="Consolas"/>
              </a:rPr>
              <a:t>(G)</a:t>
            </a:r>
            <a:r>
              <a:rPr lang="es-ES" dirty="0">
                <a:solidFill>
                  <a:srgbClr val="00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edges</a:t>
            </a:r>
            <a:r>
              <a:rPr lang="es-ES" sz="1400" dirty="0">
                <a:latin typeface="Roboto Slab" pitchFamily="2" charset="0"/>
                <a:ea typeface="Roboto Slab" pitchFamily="2" charset="0"/>
              </a:rPr>
              <a:t> of G </a:t>
            </a:r>
          </a:p>
          <a:p>
            <a:r>
              <a:rPr lang="es-ES" sz="1600" dirty="0" err="1">
                <a:solidFill>
                  <a:srgbClr val="3C8C93"/>
                </a:solidFill>
                <a:latin typeface="Consolas"/>
                <a:cs typeface="Consolas"/>
              </a:rPr>
              <a:t>weight</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weight</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e</a:t>
            </a:r>
          </a:p>
        </p:txBody>
      </p:sp>
      <p:sp>
        <p:nvSpPr>
          <p:cNvPr id="8" name="CuadroTexto 7"/>
          <p:cNvSpPr txBox="1"/>
          <p:nvPr/>
        </p:nvSpPr>
        <p:spPr>
          <a:xfrm>
            <a:off x="81072" y="2955671"/>
            <a:ext cx="4161584"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QUERY</a:t>
            </a:r>
          </a:p>
        </p:txBody>
      </p:sp>
      <p:sp>
        <p:nvSpPr>
          <p:cNvPr id="11" name="CuadroTexto 10"/>
          <p:cNvSpPr txBox="1"/>
          <p:nvPr/>
        </p:nvSpPr>
        <p:spPr>
          <a:xfrm>
            <a:off x="78151" y="1681374"/>
            <a:ext cx="4161584"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MODIFICATION</a:t>
            </a:r>
          </a:p>
        </p:txBody>
      </p:sp>
      <p:sp>
        <p:nvSpPr>
          <p:cNvPr id="12" name="CuadroTexto 11"/>
          <p:cNvSpPr txBox="1"/>
          <p:nvPr/>
        </p:nvSpPr>
        <p:spPr>
          <a:xfrm>
            <a:off x="78151" y="2081484"/>
            <a:ext cx="4971233" cy="615553"/>
          </a:xfrm>
          <a:prstGeom prst="rect">
            <a:avLst/>
          </a:prstGeom>
          <a:noFill/>
        </p:spPr>
        <p:txBody>
          <a:bodyPr wrap="none" rtlCol="0">
            <a:spAutoFit/>
          </a:bodyPr>
          <a:lstStyle/>
          <a:p>
            <a:r>
              <a:rPr lang="es-ES" sz="1600" dirty="0" err="1">
                <a:solidFill>
                  <a:srgbClr val="3C8C93"/>
                </a:solidFill>
                <a:latin typeface="Consolas"/>
                <a:cs typeface="Consolas"/>
              </a:rPr>
              <a:t>removeVertex</a:t>
            </a:r>
            <a:r>
              <a:rPr lang="es-ES" sz="1600" dirty="0">
                <a:solidFill>
                  <a:srgbClr val="3C8C93"/>
                </a:solidFill>
                <a:latin typeface="Consolas"/>
                <a:cs typeface="Consolas"/>
              </a:rPr>
              <a:t>(v)</a:t>
            </a:r>
            <a:r>
              <a:rPr lang="es-ES" sz="1600" dirty="0"/>
              <a:t>	</a:t>
            </a:r>
            <a:r>
              <a:rPr lang="es-ES" sz="1400" dirty="0" err="1">
                <a:latin typeface="Roboto Slab" pitchFamily="2" charset="0"/>
                <a:ea typeface="Roboto Slab" pitchFamily="2" charset="0"/>
              </a:rPr>
              <a:t>remove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node</a:t>
            </a:r>
            <a:r>
              <a:rPr lang="es-ES" sz="1400" dirty="0">
                <a:latin typeface="Roboto Slab" pitchFamily="2" charset="0"/>
                <a:ea typeface="Roboto Slab" pitchFamily="2" charset="0"/>
              </a:rPr>
              <a:t>) </a:t>
            </a:r>
            <a:r>
              <a:rPr lang="es-ES" sz="1400" dirty="0">
                <a:solidFill>
                  <a:srgbClr val="3C8C93"/>
                </a:solidFill>
                <a:latin typeface="Roboto Slab" pitchFamily="2" charset="0"/>
                <a:ea typeface="Roboto Slab" pitchFamily="2" charset="0"/>
              </a:rPr>
              <a:t>v</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from</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a:p>
            <a:r>
              <a:rPr lang="es-ES" sz="1600" dirty="0" err="1">
                <a:solidFill>
                  <a:srgbClr val="3C8C93"/>
                </a:solidFill>
                <a:latin typeface="Consolas"/>
                <a:cs typeface="Consolas"/>
              </a:rPr>
              <a:t>removeEdge</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remove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(link) </a:t>
            </a:r>
            <a:r>
              <a:rPr lang="es-ES" sz="1400" dirty="0">
                <a:solidFill>
                  <a:srgbClr val="3C8C93"/>
                </a:solidFill>
                <a:latin typeface="Roboto Slab" pitchFamily="2" charset="0"/>
                <a:ea typeface="Roboto Slab" pitchFamily="2" charset="0"/>
              </a:rPr>
              <a:t>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from</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r>
              <a:rPr lang="es-ES" sz="1400" dirty="0">
                <a:latin typeface="Roboto Slab" pitchFamily="2" charset="0"/>
                <a:ea typeface="Roboto Slab" pitchFamily="2" charset="0"/>
              </a:rPr>
              <a:t> </a:t>
            </a:r>
          </a:p>
        </p:txBody>
      </p:sp>
      <p:sp>
        <p:nvSpPr>
          <p:cNvPr id="13" name="CuadroTexto 12"/>
          <p:cNvSpPr txBox="1"/>
          <p:nvPr/>
        </p:nvSpPr>
        <p:spPr>
          <a:xfrm>
            <a:off x="64639" y="108072"/>
            <a:ext cx="4161585"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CONSTRUCTION</a:t>
            </a:r>
          </a:p>
        </p:txBody>
      </p:sp>
      <p:sp>
        <p:nvSpPr>
          <p:cNvPr id="14" name="CuadroTexto 13"/>
          <p:cNvSpPr txBox="1"/>
          <p:nvPr/>
        </p:nvSpPr>
        <p:spPr>
          <a:xfrm>
            <a:off x="81072" y="512459"/>
            <a:ext cx="8783174" cy="923330"/>
          </a:xfrm>
          <a:prstGeom prst="rect">
            <a:avLst/>
          </a:prstGeom>
          <a:noFill/>
        </p:spPr>
        <p:txBody>
          <a:bodyPr wrap="none" rtlCol="0">
            <a:spAutoFit/>
          </a:bodyPr>
          <a:lstStyle/>
          <a:p>
            <a:r>
              <a:rPr lang="es-ES" sz="1600" dirty="0" err="1">
                <a:solidFill>
                  <a:srgbClr val="3C8C93"/>
                </a:solidFill>
                <a:latin typeface="Consolas"/>
                <a:cs typeface="Consolas"/>
              </a:rPr>
              <a:t>Graph</a:t>
            </a:r>
            <a:r>
              <a:rPr lang="es-ES" sz="1600" dirty="0">
                <a:solidFill>
                  <a:srgbClr val="3C8C93"/>
                </a:solidFill>
                <a:latin typeface="Consolas"/>
                <a:cs typeface="Consolas"/>
              </a:rPr>
              <a:t>(V,E) </a:t>
            </a:r>
            <a:r>
              <a:rPr lang="es-ES" dirty="0">
                <a:solidFill>
                  <a:srgbClr val="FF0000"/>
                </a:solidFill>
              </a:rPr>
              <a:t>	</a:t>
            </a:r>
            <a:r>
              <a:rPr lang="es-ES" sz="1400" dirty="0" err="1">
                <a:latin typeface="Roboto Slab" pitchFamily="2" charset="0"/>
                <a:ea typeface="Roboto Slab" pitchFamily="2" charset="0"/>
              </a:rPr>
              <a:t>make</a:t>
            </a:r>
            <a:r>
              <a:rPr lang="es-ES" sz="1400" dirty="0">
                <a:latin typeface="Roboto Slab" pitchFamily="2" charset="0"/>
                <a:ea typeface="Roboto Slab" pitchFamily="2" charset="0"/>
              </a:rPr>
              <a:t> a new </a:t>
            </a:r>
            <a:r>
              <a:rPr lang="es-ES" sz="1400" dirty="0" err="1">
                <a:latin typeface="Roboto Slab" pitchFamily="2" charset="0"/>
                <a:ea typeface="Roboto Slab" pitchFamily="2" charset="0"/>
              </a:rPr>
              <a:t>graph</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with</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given</a:t>
            </a:r>
            <a:r>
              <a:rPr lang="es-ES" sz="1400" dirty="0">
                <a:latin typeface="Roboto Slab" pitchFamily="2" charset="0"/>
                <a:ea typeface="Roboto Slab" pitchFamily="2" charset="0"/>
              </a:rPr>
              <a:t> set of </a:t>
            </a:r>
            <a:r>
              <a:rPr lang="es-ES" sz="1400" dirty="0" err="1">
                <a:latin typeface="Roboto Slab" pitchFamily="2" charset="0"/>
                <a:ea typeface="Roboto Slab" pitchFamily="2" charset="0"/>
              </a:rPr>
              <a:t>vertices</a:t>
            </a:r>
            <a:r>
              <a:rPr lang="es-ES" sz="1400" dirty="0">
                <a:latin typeface="Roboto Slab" pitchFamily="2" charset="0"/>
                <a:ea typeface="Roboto Slab" pitchFamily="2" charset="0"/>
              </a:rPr>
              <a:t> and </a:t>
            </a:r>
            <a:r>
              <a:rPr lang="es-ES" sz="1400" dirty="0" err="1">
                <a:latin typeface="Roboto Slab" pitchFamily="2" charset="0"/>
                <a:ea typeface="Roboto Slab" pitchFamily="2" charset="0"/>
              </a:rPr>
              <a:t>edges</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collections</a:t>
            </a:r>
            <a:r>
              <a:rPr lang="es-ES" sz="1400" dirty="0">
                <a:latin typeface="Roboto Slab" pitchFamily="2" charset="0"/>
                <a:ea typeface="Roboto Slab" pitchFamily="2" charset="0"/>
              </a:rPr>
              <a:t> (constructor)</a:t>
            </a:r>
          </a:p>
          <a:p>
            <a:r>
              <a:rPr lang="es-ES" sz="1600" dirty="0" err="1">
                <a:solidFill>
                  <a:srgbClr val="3C8C93"/>
                </a:solidFill>
                <a:latin typeface="Consolas"/>
                <a:cs typeface="Consolas"/>
              </a:rPr>
              <a:t>addVertex</a:t>
            </a:r>
            <a:r>
              <a:rPr lang="es-ES" sz="1600" dirty="0">
                <a:solidFill>
                  <a:srgbClr val="3C8C93"/>
                </a:solidFill>
                <a:latin typeface="Consolas"/>
                <a:cs typeface="Consolas"/>
              </a:rPr>
              <a:t>(v) </a:t>
            </a:r>
            <a:r>
              <a:rPr lang="es-ES" dirty="0">
                <a:solidFill>
                  <a:srgbClr val="FF0000"/>
                </a:solidFill>
              </a:rPr>
              <a:t>	</a:t>
            </a:r>
            <a:r>
              <a:rPr lang="es-ES" sz="1400" dirty="0" err="1">
                <a:latin typeface="Roboto Slab" pitchFamily="2" charset="0"/>
                <a:ea typeface="Roboto Slab" pitchFamily="2" charset="0"/>
              </a:rPr>
              <a:t>add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node</a:t>
            </a:r>
            <a:r>
              <a:rPr lang="es-ES" sz="1400" dirty="0">
                <a:latin typeface="Roboto Slab" pitchFamily="2" charset="0"/>
                <a:ea typeface="Roboto Slab" pitchFamily="2" charset="0"/>
              </a:rPr>
              <a:t>)  </a:t>
            </a:r>
            <a:r>
              <a:rPr lang="es-ES" sz="1400" dirty="0">
                <a:solidFill>
                  <a:schemeClr val="accent1">
                    <a:lumMod val="50000"/>
                  </a:schemeClr>
                </a:solidFill>
                <a:latin typeface="Roboto Slab" pitchFamily="2" charset="0"/>
                <a:ea typeface="Roboto Slab" pitchFamily="2" charset="0"/>
              </a:rPr>
              <a:t>v</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a:p>
            <a:r>
              <a:rPr lang="es-ES" sz="1600" dirty="0" err="1">
                <a:solidFill>
                  <a:srgbClr val="3C8C93"/>
                </a:solidFill>
                <a:latin typeface="Consolas"/>
                <a:cs typeface="Consolas"/>
              </a:rPr>
              <a:t>addEdge</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add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(link) </a:t>
            </a:r>
            <a:r>
              <a:rPr lang="es-ES" sz="1400" dirty="0">
                <a:solidFill>
                  <a:srgbClr val="3C8C93"/>
                </a:solidFill>
                <a:latin typeface="Roboto Slab" pitchFamily="2" charset="0"/>
                <a:ea typeface="Roboto Slab" pitchFamily="2" charset="0"/>
              </a:rPr>
              <a:t>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p:txBody>
      </p:sp>
      <p:sp>
        <p:nvSpPr>
          <p:cNvPr id="2" name="Rectángulo 1"/>
          <p:cNvSpPr/>
          <p:nvPr/>
        </p:nvSpPr>
        <p:spPr bwMode="auto">
          <a:xfrm>
            <a:off x="81072" y="3355781"/>
            <a:ext cx="6569509" cy="1061618"/>
          </a:xfrm>
          <a:prstGeom prst="rect">
            <a:avLst/>
          </a:prstGeom>
          <a:noFill/>
          <a:ln w="19050" cap="flat" cmpd="sng" algn="ctr">
            <a:solidFill>
              <a:schemeClr val="accent1">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3" name="TextBox 2">
            <a:extLst>
              <a:ext uri="{FF2B5EF4-FFF2-40B4-BE49-F238E27FC236}">
                <a16:creationId xmlns:a16="http://schemas.microsoft.com/office/drawing/2014/main" id="{18B30AA9-0CB1-804C-BD2D-1A34F3A796F1}"/>
              </a:ext>
            </a:extLst>
          </p:cNvPr>
          <p:cNvSpPr txBox="1"/>
          <p:nvPr/>
        </p:nvSpPr>
        <p:spPr>
          <a:xfrm>
            <a:off x="6714066" y="3623734"/>
            <a:ext cx="2348861" cy="523220"/>
          </a:xfrm>
          <a:prstGeom prst="rect">
            <a:avLst/>
          </a:prstGeom>
          <a:noFill/>
        </p:spPr>
        <p:txBody>
          <a:bodyPr wrap="square" rtlCol="0">
            <a:spAutoFit/>
          </a:bodyPr>
          <a:lstStyle/>
          <a:p>
            <a:r>
              <a:rPr lang="en-US" sz="1400" dirty="0"/>
              <a:t>Recovery of information regarding vertices   </a:t>
            </a:r>
          </a:p>
        </p:txBody>
      </p:sp>
    </p:spTree>
    <p:extLst>
      <p:ext uri="{BB962C8B-B14F-4D97-AF65-F5344CB8AC3E}">
        <p14:creationId xmlns:p14="http://schemas.microsoft.com/office/powerpoint/2010/main" val="195862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4605717" y="1911941"/>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4616665" y="717650"/>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2607775" y="1911941"/>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2607775" y="717650"/>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6158459" y="1247302"/>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3100418" y="963996"/>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4852039" y="1210342"/>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3100418" y="2158287"/>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2854097" y="1210342"/>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5109308" y="963996"/>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5098360" y="1667841"/>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3496610" y="59466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354184" y="1411225"/>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3622034" y="179533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4849693" y="132530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5453986" y="182885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5475463" y="846271"/>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2" name="Rectángulo 1"/>
          <p:cNvSpPr/>
          <p:nvPr/>
        </p:nvSpPr>
        <p:spPr>
          <a:xfrm>
            <a:off x="2947963" y="22005"/>
            <a:ext cx="2671057"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EDGE LIST</a:t>
            </a:r>
          </a:p>
        </p:txBody>
      </p:sp>
      <p:sp>
        <p:nvSpPr>
          <p:cNvPr id="3" name="TextBox 2">
            <a:extLst>
              <a:ext uri="{FF2B5EF4-FFF2-40B4-BE49-F238E27FC236}">
                <a16:creationId xmlns:a16="http://schemas.microsoft.com/office/drawing/2014/main" id="{7F9BF75B-6CB5-2D46-B860-E763D3F213DD}"/>
              </a:ext>
            </a:extLst>
          </p:cNvPr>
          <p:cNvSpPr txBox="1"/>
          <p:nvPr/>
        </p:nvSpPr>
        <p:spPr>
          <a:xfrm>
            <a:off x="855133" y="3437467"/>
            <a:ext cx="6410729" cy="1477328"/>
          </a:xfrm>
          <a:prstGeom prst="rect">
            <a:avLst/>
          </a:prstGeom>
          <a:noFill/>
        </p:spPr>
        <p:txBody>
          <a:bodyPr wrap="none" rtlCol="0">
            <a:spAutoFit/>
          </a:bodyPr>
          <a:lstStyle/>
          <a:p>
            <a:r>
              <a:rPr lang="en-US" dirty="0"/>
              <a:t>The edge list representation stores every link in the graph as triplet:</a:t>
            </a:r>
          </a:p>
          <a:p>
            <a:pPr marL="285750" indent="-285750">
              <a:buFont typeface="Arial" panose="020B0604020202020204" pitchFamily="34" charset="0"/>
              <a:buChar char="•"/>
            </a:pPr>
            <a:r>
              <a:rPr lang="en-US" dirty="0"/>
              <a:t>starting node,  </a:t>
            </a:r>
          </a:p>
          <a:p>
            <a:pPr marL="285750" indent="-285750">
              <a:buFont typeface="Arial" panose="020B0604020202020204" pitchFamily="34" charset="0"/>
              <a:buChar char="•"/>
            </a:pPr>
            <a:r>
              <a:rPr lang="en-US" dirty="0"/>
              <a:t>ending node and </a:t>
            </a:r>
          </a:p>
          <a:p>
            <a:pPr marL="285750" indent="-285750">
              <a:buFont typeface="Arial" panose="020B0604020202020204" pitchFamily="34" charset="0"/>
              <a:buChar char="•"/>
            </a:pPr>
            <a:r>
              <a:rPr lang="en-US" dirty="0"/>
              <a:t>the weight of the link</a:t>
            </a:r>
          </a:p>
          <a:p>
            <a:endParaRPr lang="en-US" dirty="0"/>
          </a:p>
        </p:txBody>
      </p:sp>
    </p:spTree>
    <p:extLst>
      <p:ext uri="{BB962C8B-B14F-4D97-AF65-F5344CB8AC3E}">
        <p14:creationId xmlns:p14="http://schemas.microsoft.com/office/powerpoint/2010/main" val="1848359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81072" y="3325284"/>
            <a:ext cx="6488437" cy="1661993"/>
          </a:xfrm>
          <a:prstGeom prst="rect">
            <a:avLst/>
          </a:prstGeom>
          <a:noFill/>
        </p:spPr>
        <p:txBody>
          <a:bodyPr wrap="none" rtlCol="0">
            <a:spAutoFit/>
          </a:bodyPr>
          <a:lstStyle/>
          <a:p>
            <a:r>
              <a:rPr lang="es-ES" sz="1600" dirty="0" err="1">
                <a:solidFill>
                  <a:srgbClr val="3C8C93"/>
                </a:solidFill>
                <a:latin typeface="Consolas"/>
                <a:cs typeface="Consolas"/>
              </a:rPr>
              <a:t>vertices</a:t>
            </a:r>
            <a:r>
              <a:rPr lang="es-ES" sz="1600" dirty="0">
                <a:solidFill>
                  <a:srgbClr val="3C8C93"/>
                </a:solidFill>
                <a:latin typeface="Consolas"/>
                <a:cs typeface="Consolas"/>
              </a:rPr>
              <a:t>(G)</a:t>
            </a:r>
            <a:r>
              <a:rPr lang="es-ES" dirty="0">
                <a:solidFill>
                  <a:srgbClr val="FF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vertices</a:t>
            </a:r>
            <a:r>
              <a:rPr lang="es-ES" sz="1400" dirty="0">
                <a:latin typeface="Roboto Slab" pitchFamily="2" charset="0"/>
                <a:ea typeface="Roboto Slab" pitchFamily="2" charset="0"/>
              </a:rPr>
              <a:t> of G</a:t>
            </a:r>
          </a:p>
          <a:p>
            <a:r>
              <a:rPr lang="es-ES" sz="1600" dirty="0" err="1">
                <a:solidFill>
                  <a:srgbClr val="3C8C93"/>
                </a:solidFill>
                <a:latin typeface="Consolas"/>
                <a:cs typeface="Consolas"/>
              </a:rPr>
              <a:t>from</a:t>
            </a:r>
            <a:r>
              <a:rPr lang="es-ES" sz="1600" dirty="0">
                <a:solidFill>
                  <a:srgbClr val="3C8C93"/>
                </a:solidFill>
                <a:latin typeface="Consolas"/>
                <a:cs typeface="Consolas"/>
              </a:rPr>
              <a:t>(e)	</a:t>
            </a:r>
            <a:r>
              <a:rPr lang="es-ES" sz="1400" dirty="0"/>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source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e</a:t>
            </a:r>
          </a:p>
          <a:p>
            <a:r>
              <a:rPr lang="es-ES" sz="1600" dirty="0" err="1">
                <a:solidFill>
                  <a:srgbClr val="3C8C93"/>
                </a:solidFill>
                <a:latin typeface="Consolas"/>
                <a:cs typeface="Consolas"/>
              </a:rPr>
              <a:t>to</a:t>
            </a:r>
            <a:r>
              <a:rPr lang="es-ES" sz="1600" dirty="0">
                <a:solidFill>
                  <a:srgbClr val="3C8C93"/>
                </a:solidFill>
                <a:latin typeface="Consolas"/>
                <a:cs typeface="Consolas"/>
              </a:rPr>
              <a:t>(e)</a:t>
            </a:r>
            <a:r>
              <a:rPr lang="es-ES" sz="1400" dirty="0">
                <a:solidFill>
                  <a:srgbClr val="FF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destination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e</a:t>
            </a:r>
          </a:p>
          <a:p>
            <a:r>
              <a:rPr lang="es-ES" sz="1600" dirty="0" err="1">
                <a:solidFill>
                  <a:srgbClr val="3C8C93"/>
                </a:solidFill>
                <a:latin typeface="Consolas"/>
                <a:cs typeface="Consolas"/>
              </a:rPr>
              <a:t>neighbours</a:t>
            </a:r>
            <a:r>
              <a:rPr lang="es-ES" sz="1600" dirty="0">
                <a:solidFill>
                  <a:srgbClr val="3C8C93"/>
                </a:solidFill>
                <a:latin typeface="Consolas"/>
                <a:cs typeface="Consolas"/>
              </a:rPr>
              <a:t>(v)</a:t>
            </a:r>
            <a:r>
              <a:rPr lang="es-ES" sz="1400" dirty="0"/>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nodes</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directly</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connected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v</a:t>
            </a:r>
          </a:p>
          <a:p>
            <a:r>
              <a:rPr lang="es-ES" sz="1600" dirty="0" err="1">
                <a:solidFill>
                  <a:srgbClr val="3C8C93"/>
                </a:solidFill>
                <a:latin typeface="Consolas"/>
                <a:cs typeface="Consolas"/>
              </a:rPr>
              <a:t>edges</a:t>
            </a:r>
            <a:r>
              <a:rPr lang="es-ES" sz="1600" dirty="0">
                <a:solidFill>
                  <a:srgbClr val="3C8C93"/>
                </a:solidFill>
                <a:latin typeface="Consolas"/>
                <a:cs typeface="Consolas"/>
              </a:rPr>
              <a:t>(G)</a:t>
            </a:r>
            <a:r>
              <a:rPr lang="es-ES" dirty="0">
                <a:solidFill>
                  <a:srgbClr val="00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edges</a:t>
            </a:r>
            <a:r>
              <a:rPr lang="es-ES" sz="1400" dirty="0">
                <a:latin typeface="Roboto Slab" pitchFamily="2" charset="0"/>
                <a:ea typeface="Roboto Slab" pitchFamily="2" charset="0"/>
              </a:rPr>
              <a:t> of G </a:t>
            </a:r>
          </a:p>
          <a:p>
            <a:r>
              <a:rPr lang="es-ES" sz="1600" dirty="0" err="1">
                <a:solidFill>
                  <a:srgbClr val="3C8C93"/>
                </a:solidFill>
                <a:latin typeface="Consolas"/>
                <a:cs typeface="Consolas"/>
              </a:rPr>
              <a:t>weight</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return</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weight</a:t>
            </a:r>
            <a:r>
              <a:rPr lang="es-ES" sz="1400" dirty="0">
                <a:latin typeface="Roboto Slab" pitchFamily="2" charset="0"/>
                <a:ea typeface="Roboto Slab" pitchFamily="2" charset="0"/>
              </a:rPr>
              <a:t> of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e</a:t>
            </a:r>
          </a:p>
        </p:txBody>
      </p:sp>
      <p:sp>
        <p:nvSpPr>
          <p:cNvPr id="8" name="CuadroTexto 7"/>
          <p:cNvSpPr txBox="1"/>
          <p:nvPr/>
        </p:nvSpPr>
        <p:spPr>
          <a:xfrm>
            <a:off x="81072" y="2955671"/>
            <a:ext cx="4161584"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QUERY</a:t>
            </a:r>
          </a:p>
        </p:txBody>
      </p:sp>
      <p:sp>
        <p:nvSpPr>
          <p:cNvPr id="11" name="CuadroTexto 10"/>
          <p:cNvSpPr txBox="1"/>
          <p:nvPr/>
        </p:nvSpPr>
        <p:spPr>
          <a:xfrm>
            <a:off x="78151" y="1681374"/>
            <a:ext cx="4161584"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MODIFICATION</a:t>
            </a:r>
          </a:p>
        </p:txBody>
      </p:sp>
      <p:sp>
        <p:nvSpPr>
          <p:cNvPr id="12" name="CuadroTexto 11"/>
          <p:cNvSpPr txBox="1"/>
          <p:nvPr/>
        </p:nvSpPr>
        <p:spPr>
          <a:xfrm>
            <a:off x="78151" y="2081484"/>
            <a:ext cx="4971233" cy="615553"/>
          </a:xfrm>
          <a:prstGeom prst="rect">
            <a:avLst/>
          </a:prstGeom>
          <a:noFill/>
        </p:spPr>
        <p:txBody>
          <a:bodyPr wrap="none" rtlCol="0">
            <a:spAutoFit/>
          </a:bodyPr>
          <a:lstStyle/>
          <a:p>
            <a:r>
              <a:rPr lang="es-ES" sz="1600" dirty="0" err="1">
                <a:solidFill>
                  <a:srgbClr val="3C8C93"/>
                </a:solidFill>
                <a:latin typeface="Consolas"/>
                <a:cs typeface="Consolas"/>
              </a:rPr>
              <a:t>removeVertex</a:t>
            </a:r>
            <a:r>
              <a:rPr lang="es-ES" sz="1600" dirty="0">
                <a:solidFill>
                  <a:srgbClr val="3C8C93"/>
                </a:solidFill>
                <a:latin typeface="Consolas"/>
                <a:cs typeface="Consolas"/>
              </a:rPr>
              <a:t>(v)</a:t>
            </a:r>
            <a:r>
              <a:rPr lang="es-ES" sz="1600" dirty="0"/>
              <a:t>	</a:t>
            </a:r>
            <a:r>
              <a:rPr lang="es-ES" sz="1400" dirty="0" err="1">
                <a:latin typeface="Roboto Slab" pitchFamily="2" charset="0"/>
                <a:ea typeface="Roboto Slab" pitchFamily="2" charset="0"/>
              </a:rPr>
              <a:t>remove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node</a:t>
            </a:r>
            <a:r>
              <a:rPr lang="es-ES" sz="1400" dirty="0">
                <a:latin typeface="Roboto Slab" pitchFamily="2" charset="0"/>
                <a:ea typeface="Roboto Slab" pitchFamily="2" charset="0"/>
              </a:rPr>
              <a:t>) </a:t>
            </a:r>
            <a:r>
              <a:rPr lang="es-ES" sz="1400" dirty="0">
                <a:solidFill>
                  <a:srgbClr val="3C8C93"/>
                </a:solidFill>
                <a:latin typeface="Roboto Slab" pitchFamily="2" charset="0"/>
                <a:ea typeface="Roboto Slab" pitchFamily="2" charset="0"/>
              </a:rPr>
              <a:t>v</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from</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a:p>
            <a:r>
              <a:rPr lang="es-ES" sz="1600" dirty="0" err="1">
                <a:solidFill>
                  <a:srgbClr val="3C8C93"/>
                </a:solidFill>
                <a:latin typeface="Consolas"/>
                <a:cs typeface="Consolas"/>
              </a:rPr>
              <a:t>removeEdge</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remove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(link) </a:t>
            </a:r>
            <a:r>
              <a:rPr lang="es-ES" sz="1400" dirty="0">
                <a:solidFill>
                  <a:srgbClr val="3C8C93"/>
                </a:solidFill>
                <a:latin typeface="Roboto Slab" pitchFamily="2" charset="0"/>
                <a:ea typeface="Roboto Slab" pitchFamily="2" charset="0"/>
              </a:rPr>
              <a:t>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from</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r>
              <a:rPr lang="es-ES" sz="1400" dirty="0">
                <a:latin typeface="Roboto Slab" pitchFamily="2" charset="0"/>
                <a:ea typeface="Roboto Slab" pitchFamily="2" charset="0"/>
              </a:rPr>
              <a:t> </a:t>
            </a:r>
          </a:p>
        </p:txBody>
      </p:sp>
      <p:sp>
        <p:nvSpPr>
          <p:cNvPr id="13" name="CuadroTexto 12"/>
          <p:cNvSpPr txBox="1"/>
          <p:nvPr/>
        </p:nvSpPr>
        <p:spPr>
          <a:xfrm>
            <a:off x="64639" y="108072"/>
            <a:ext cx="4161585" cy="400110"/>
          </a:xfrm>
          <a:prstGeom prst="rect">
            <a:avLst/>
          </a:prstGeom>
          <a:solidFill>
            <a:srgbClr val="DAEDEF"/>
          </a:solidFill>
          <a:ln>
            <a:solidFill>
              <a:schemeClr val="bg2">
                <a:lumMod val="50000"/>
              </a:schemeClr>
            </a:solidFill>
          </a:ln>
        </p:spPr>
        <p:txBody>
          <a:bodyPr wrap="square" rtlCol="0">
            <a:spAutoFit/>
          </a:bodyPr>
          <a:lstStyle/>
          <a:p>
            <a:pPr algn="ctr"/>
            <a:r>
              <a:rPr lang="es-ES" sz="2000" dirty="0">
                <a:latin typeface="Roboto Slab" pitchFamily="2" charset="0"/>
                <a:ea typeface="Roboto Slab" pitchFamily="2" charset="0"/>
              </a:rPr>
              <a:t>GRAPH CONSTRUCTION</a:t>
            </a:r>
          </a:p>
        </p:txBody>
      </p:sp>
      <p:sp>
        <p:nvSpPr>
          <p:cNvPr id="14" name="CuadroTexto 13"/>
          <p:cNvSpPr txBox="1"/>
          <p:nvPr/>
        </p:nvSpPr>
        <p:spPr>
          <a:xfrm>
            <a:off x="81072" y="512459"/>
            <a:ext cx="8783174" cy="923330"/>
          </a:xfrm>
          <a:prstGeom prst="rect">
            <a:avLst/>
          </a:prstGeom>
          <a:noFill/>
        </p:spPr>
        <p:txBody>
          <a:bodyPr wrap="none" rtlCol="0">
            <a:spAutoFit/>
          </a:bodyPr>
          <a:lstStyle/>
          <a:p>
            <a:r>
              <a:rPr lang="es-ES" sz="1600" dirty="0" err="1">
                <a:solidFill>
                  <a:srgbClr val="3C8C93"/>
                </a:solidFill>
                <a:latin typeface="Consolas"/>
                <a:cs typeface="Consolas"/>
              </a:rPr>
              <a:t>Graph</a:t>
            </a:r>
            <a:r>
              <a:rPr lang="es-ES" sz="1600" dirty="0">
                <a:solidFill>
                  <a:srgbClr val="3C8C93"/>
                </a:solidFill>
                <a:latin typeface="Consolas"/>
                <a:cs typeface="Consolas"/>
              </a:rPr>
              <a:t>(V,E) </a:t>
            </a:r>
            <a:r>
              <a:rPr lang="es-ES" dirty="0">
                <a:solidFill>
                  <a:srgbClr val="FF0000"/>
                </a:solidFill>
              </a:rPr>
              <a:t>	</a:t>
            </a:r>
            <a:r>
              <a:rPr lang="es-ES" sz="1400" dirty="0" err="1">
                <a:latin typeface="Roboto Slab" pitchFamily="2" charset="0"/>
                <a:ea typeface="Roboto Slab" pitchFamily="2" charset="0"/>
              </a:rPr>
              <a:t>make</a:t>
            </a:r>
            <a:r>
              <a:rPr lang="es-ES" sz="1400" dirty="0">
                <a:latin typeface="Roboto Slab" pitchFamily="2" charset="0"/>
                <a:ea typeface="Roboto Slab" pitchFamily="2" charset="0"/>
              </a:rPr>
              <a:t> a new </a:t>
            </a:r>
            <a:r>
              <a:rPr lang="es-ES" sz="1400" dirty="0" err="1">
                <a:latin typeface="Roboto Slab" pitchFamily="2" charset="0"/>
                <a:ea typeface="Roboto Slab" pitchFamily="2" charset="0"/>
              </a:rPr>
              <a:t>graph</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with</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given</a:t>
            </a:r>
            <a:r>
              <a:rPr lang="es-ES" sz="1400" dirty="0">
                <a:latin typeface="Roboto Slab" pitchFamily="2" charset="0"/>
                <a:ea typeface="Roboto Slab" pitchFamily="2" charset="0"/>
              </a:rPr>
              <a:t> set of </a:t>
            </a:r>
            <a:r>
              <a:rPr lang="es-ES" sz="1400" dirty="0" err="1">
                <a:latin typeface="Roboto Slab" pitchFamily="2" charset="0"/>
                <a:ea typeface="Roboto Slab" pitchFamily="2" charset="0"/>
              </a:rPr>
              <a:t>vertices</a:t>
            </a:r>
            <a:r>
              <a:rPr lang="es-ES" sz="1400" dirty="0">
                <a:latin typeface="Roboto Slab" pitchFamily="2" charset="0"/>
                <a:ea typeface="Roboto Slab" pitchFamily="2" charset="0"/>
              </a:rPr>
              <a:t> and </a:t>
            </a:r>
            <a:r>
              <a:rPr lang="es-ES" sz="1400" dirty="0" err="1">
                <a:latin typeface="Roboto Slab" pitchFamily="2" charset="0"/>
                <a:ea typeface="Roboto Slab" pitchFamily="2" charset="0"/>
              </a:rPr>
              <a:t>edges</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collections</a:t>
            </a:r>
            <a:r>
              <a:rPr lang="es-ES" sz="1400" dirty="0">
                <a:latin typeface="Roboto Slab" pitchFamily="2" charset="0"/>
                <a:ea typeface="Roboto Slab" pitchFamily="2" charset="0"/>
              </a:rPr>
              <a:t> (constructor)</a:t>
            </a:r>
          </a:p>
          <a:p>
            <a:r>
              <a:rPr lang="es-ES" sz="1600" dirty="0" err="1">
                <a:solidFill>
                  <a:srgbClr val="3C8C93"/>
                </a:solidFill>
                <a:latin typeface="Consolas"/>
                <a:cs typeface="Consolas"/>
              </a:rPr>
              <a:t>addVertex</a:t>
            </a:r>
            <a:r>
              <a:rPr lang="es-ES" sz="1600" dirty="0">
                <a:solidFill>
                  <a:srgbClr val="3C8C93"/>
                </a:solidFill>
                <a:latin typeface="Consolas"/>
                <a:cs typeface="Consolas"/>
              </a:rPr>
              <a:t>(v) </a:t>
            </a:r>
            <a:r>
              <a:rPr lang="es-ES" dirty="0">
                <a:solidFill>
                  <a:srgbClr val="FF0000"/>
                </a:solidFill>
              </a:rPr>
              <a:t>	</a:t>
            </a:r>
            <a:r>
              <a:rPr lang="es-ES" sz="1400" dirty="0" err="1">
                <a:latin typeface="Roboto Slab" pitchFamily="2" charset="0"/>
                <a:ea typeface="Roboto Slab" pitchFamily="2" charset="0"/>
              </a:rPr>
              <a:t>add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vertex</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node</a:t>
            </a:r>
            <a:r>
              <a:rPr lang="es-ES" sz="1400" dirty="0">
                <a:latin typeface="Roboto Slab" pitchFamily="2" charset="0"/>
                <a:ea typeface="Roboto Slab" pitchFamily="2" charset="0"/>
              </a:rPr>
              <a:t>)  </a:t>
            </a:r>
            <a:r>
              <a:rPr lang="es-ES" sz="1400" dirty="0">
                <a:solidFill>
                  <a:schemeClr val="accent1">
                    <a:lumMod val="50000"/>
                  </a:schemeClr>
                </a:solidFill>
                <a:latin typeface="Roboto Slab" pitchFamily="2" charset="0"/>
                <a:ea typeface="Roboto Slab" pitchFamily="2" charset="0"/>
              </a:rPr>
              <a:t>v</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a:p>
            <a:r>
              <a:rPr lang="es-ES" sz="1600" dirty="0" err="1">
                <a:solidFill>
                  <a:srgbClr val="3C8C93"/>
                </a:solidFill>
                <a:latin typeface="Consolas"/>
                <a:cs typeface="Consolas"/>
              </a:rPr>
              <a:t>addEdge</a:t>
            </a:r>
            <a:r>
              <a:rPr lang="es-ES" sz="1600" dirty="0">
                <a:solidFill>
                  <a:srgbClr val="3C8C93"/>
                </a:solidFill>
                <a:latin typeface="Consolas"/>
                <a:cs typeface="Consolas"/>
              </a:rPr>
              <a:t>(e)</a:t>
            </a:r>
            <a:r>
              <a:rPr lang="es-ES" dirty="0">
                <a:solidFill>
                  <a:srgbClr val="FF0000"/>
                </a:solidFill>
              </a:rPr>
              <a:t>	</a:t>
            </a:r>
            <a:r>
              <a:rPr lang="es-ES" sz="1400" dirty="0" err="1">
                <a:latin typeface="Roboto Slab" pitchFamily="2" charset="0"/>
                <a:ea typeface="Roboto Slab" pitchFamily="2" charset="0"/>
              </a:rPr>
              <a:t>add</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edge</a:t>
            </a:r>
            <a:r>
              <a:rPr lang="es-ES" sz="1400" dirty="0">
                <a:latin typeface="Roboto Slab" pitchFamily="2" charset="0"/>
                <a:ea typeface="Roboto Slab" pitchFamily="2" charset="0"/>
              </a:rPr>
              <a:t> (link) </a:t>
            </a:r>
            <a:r>
              <a:rPr lang="es-ES" sz="1400" dirty="0">
                <a:solidFill>
                  <a:srgbClr val="3C8C93"/>
                </a:solidFill>
                <a:latin typeface="Roboto Slab" pitchFamily="2" charset="0"/>
                <a:ea typeface="Roboto Slab" pitchFamily="2" charset="0"/>
              </a:rPr>
              <a:t>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to</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the</a:t>
            </a:r>
            <a:r>
              <a:rPr lang="es-ES" sz="1400" dirty="0">
                <a:latin typeface="Roboto Slab" pitchFamily="2" charset="0"/>
                <a:ea typeface="Roboto Slab" pitchFamily="2" charset="0"/>
              </a:rPr>
              <a:t> </a:t>
            </a:r>
            <a:r>
              <a:rPr lang="es-ES" sz="1400" dirty="0" err="1">
                <a:latin typeface="Roboto Slab" pitchFamily="2" charset="0"/>
                <a:ea typeface="Roboto Slab" pitchFamily="2" charset="0"/>
              </a:rPr>
              <a:t>graph</a:t>
            </a:r>
            <a:endParaRPr lang="es-ES" sz="1400" dirty="0">
              <a:latin typeface="Roboto Slab" pitchFamily="2" charset="0"/>
              <a:ea typeface="Roboto Slab" pitchFamily="2" charset="0"/>
            </a:endParaRPr>
          </a:p>
        </p:txBody>
      </p:sp>
      <p:sp>
        <p:nvSpPr>
          <p:cNvPr id="2" name="Rectángulo 1"/>
          <p:cNvSpPr/>
          <p:nvPr/>
        </p:nvSpPr>
        <p:spPr bwMode="auto">
          <a:xfrm>
            <a:off x="81072" y="4430911"/>
            <a:ext cx="6569509" cy="556365"/>
          </a:xfrm>
          <a:prstGeom prst="rect">
            <a:avLst/>
          </a:prstGeom>
          <a:noFill/>
          <a:ln w="19050" cap="flat" cmpd="sng" algn="ctr">
            <a:solidFill>
              <a:schemeClr val="accent1">
                <a:lumMod val="50000"/>
              </a:schemeClr>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ES" sz="2400" b="0" i="0" u="none" strike="noStrike" cap="none" normalizeH="0" baseline="0">
              <a:ln>
                <a:noFill/>
              </a:ln>
              <a:solidFill>
                <a:srgbClr val="000000"/>
              </a:solidFill>
              <a:effectLst/>
              <a:latin typeface="Times" charset="0"/>
              <a:ea typeface="ＭＳ Ｐゴシック" charset="0"/>
            </a:endParaRPr>
          </a:p>
        </p:txBody>
      </p:sp>
      <p:sp>
        <p:nvSpPr>
          <p:cNvPr id="9" name="TextBox 8">
            <a:extLst>
              <a:ext uri="{FF2B5EF4-FFF2-40B4-BE49-F238E27FC236}">
                <a16:creationId xmlns:a16="http://schemas.microsoft.com/office/drawing/2014/main" id="{5B11308D-2D2F-B149-85F7-73B513F82D1C}"/>
              </a:ext>
            </a:extLst>
          </p:cNvPr>
          <p:cNvSpPr txBox="1"/>
          <p:nvPr/>
        </p:nvSpPr>
        <p:spPr>
          <a:xfrm>
            <a:off x="6795139" y="4464056"/>
            <a:ext cx="2348861" cy="523220"/>
          </a:xfrm>
          <a:prstGeom prst="rect">
            <a:avLst/>
          </a:prstGeom>
          <a:noFill/>
        </p:spPr>
        <p:txBody>
          <a:bodyPr wrap="square" rtlCol="0">
            <a:spAutoFit/>
          </a:bodyPr>
          <a:lstStyle/>
          <a:p>
            <a:r>
              <a:rPr lang="en-US" sz="1400" dirty="0"/>
              <a:t>Recovery of information regarding edges   </a:t>
            </a:r>
          </a:p>
        </p:txBody>
      </p:sp>
    </p:spTree>
    <p:extLst>
      <p:ext uri="{BB962C8B-B14F-4D97-AF65-F5344CB8AC3E}">
        <p14:creationId xmlns:p14="http://schemas.microsoft.com/office/powerpoint/2010/main" val="3462248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uadroTexto 18"/>
          <p:cNvSpPr txBox="1"/>
          <p:nvPr/>
        </p:nvSpPr>
        <p:spPr>
          <a:xfrm>
            <a:off x="2238373" y="2473069"/>
            <a:ext cx="2083711" cy="338554"/>
          </a:xfrm>
          <a:prstGeom prst="rect">
            <a:avLst/>
          </a:prstGeom>
          <a:solidFill>
            <a:srgbClr val="DAEDEF"/>
          </a:solidFill>
          <a:ln>
            <a:solidFill>
              <a:schemeClr val="bg2">
                <a:lumMod val="50000"/>
              </a:schemeClr>
            </a:solidFill>
          </a:ln>
        </p:spPr>
        <p:txBody>
          <a:bodyPr wrap="square" rtlCol="0">
            <a:spAutoFit/>
          </a:bodyPr>
          <a:lstStyle/>
          <a:p>
            <a:pPr algn="ctr"/>
            <a:r>
              <a:rPr lang="es-ES" sz="1600" dirty="0">
                <a:latin typeface="Roboto Slab" pitchFamily="2" charset="0"/>
                <a:ea typeface="Roboto Slab" pitchFamily="2" charset="0"/>
              </a:rPr>
              <a:t>EDGE LIST</a:t>
            </a:r>
          </a:p>
        </p:txBody>
      </p:sp>
      <p:sp>
        <p:nvSpPr>
          <p:cNvPr id="20" name="Content Placeholder 2">
            <a:extLst>
              <a:ext uri="{FF2B5EF4-FFF2-40B4-BE49-F238E27FC236}">
                <a16:creationId xmlns:a16="http://schemas.microsoft.com/office/drawing/2014/main" id="{354E91E5-B8CB-4A13-B9B7-7E70D725F2F2}"/>
              </a:ext>
            </a:extLst>
          </p:cNvPr>
          <p:cNvSpPr txBox="1">
            <a:spLocks/>
          </p:cNvSpPr>
          <p:nvPr/>
        </p:nvSpPr>
        <p:spPr bwMode="auto">
          <a:xfrm>
            <a:off x="2637437" y="830526"/>
            <a:ext cx="3714907" cy="411516"/>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lgn="ctr">
              <a:buClrTx/>
              <a:buFontTx/>
              <a:buNone/>
            </a:pPr>
            <a:r>
              <a:rPr lang="en-GB" sz="2000" dirty="0">
                <a:latin typeface="Roboto Slab" pitchFamily="2" charset="0"/>
                <a:ea typeface="Roboto Slab" pitchFamily="2" charset="0"/>
              </a:rPr>
              <a:t>GRAPH DATA STRUCTURE</a:t>
            </a:r>
            <a:endParaRPr lang="en-GB" sz="2000" dirty="0"/>
          </a:p>
        </p:txBody>
      </p:sp>
      <p:sp>
        <p:nvSpPr>
          <p:cNvPr id="21" name="Content Placeholder 2">
            <a:extLst>
              <a:ext uri="{FF2B5EF4-FFF2-40B4-BE49-F238E27FC236}">
                <a16:creationId xmlns:a16="http://schemas.microsoft.com/office/drawing/2014/main" id="{354E91E5-B8CB-4A13-B9B7-7E70D725F2F2}"/>
              </a:ext>
            </a:extLst>
          </p:cNvPr>
          <p:cNvSpPr txBox="1">
            <a:spLocks/>
          </p:cNvSpPr>
          <p:nvPr/>
        </p:nvSpPr>
        <p:spPr bwMode="auto">
          <a:xfrm>
            <a:off x="2159000" y="1648035"/>
            <a:ext cx="2162473" cy="443244"/>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lgn="ctr">
              <a:buClrTx/>
              <a:buFontTx/>
              <a:buNone/>
            </a:pPr>
            <a:r>
              <a:rPr lang="en-GB" sz="2000" dirty="0">
                <a:latin typeface="Roboto Slab" pitchFamily="2" charset="0"/>
                <a:ea typeface="Roboto Slab" pitchFamily="2" charset="0"/>
              </a:rPr>
              <a:t>Data Organisation</a:t>
            </a:r>
            <a:endParaRPr lang="en-GB" sz="2000" dirty="0"/>
          </a:p>
        </p:txBody>
      </p:sp>
      <p:sp>
        <p:nvSpPr>
          <p:cNvPr id="22" name="Content Placeholder 2">
            <a:extLst>
              <a:ext uri="{FF2B5EF4-FFF2-40B4-BE49-F238E27FC236}">
                <a16:creationId xmlns:a16="http://schemas.microsoft.com/office/drawing/2014/main" id="{354E91E5-B8CB-4A13-B9B7-7E70D725F2F2}"/>
              </a:ext>
            </a:extLst>
          </p:cNvPr>
          <p:cNvSpPr txBox="1">
            <a:spLocks/>
          </p:cNvSpPr>
          <p:nvPr/>
        </p:nvSpPr>
        <p:spPr bwMode="auto">
          <a:xfrm>
            <a:off x="4729983" y="1654287"/>
            <a:ext cx="2162473" cy="443244"/>
          </a:xfrm>
          <a:prstGeom prst="rect">
            <a:avLst/>
          </a:prstGeom>
          <a:noFill/>
          <a:ln>
            <a:no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rgbClr val="998146"/>
              </a:buClr>
              <a:buChar char="–"/>
              <a:defRPr sz="3000">
                <a:solidFill>
                  <a:schemeClr val="tx1"/>
                </a:solidFill>
                <a:latin typeface="+mn-lt"/>
                <a:ea typeface="+mn-ea"/>
                <a:cs typeface="ＭＳ Ｐゴシック" charset="0"/>
              </a:defRPr>
            </a:lvl1pPr>
            <a:lvl2pPr marL="557213" indent="-214313" algn="l" rtl="0" eaLnBrk="1" fontAlgn="base" hangingPunct="1">
              <a:spcBef>
                <a:spcPct val="20000"/>
              </a:spcBef>
              <a:spcAft>
                <a:spcPct val="0"/>
              </a:spcAft>
              <a:buClr>
                <a:srgbClr val="998146"/>
              </a:buClr>
              <a:buChar char="–"/>
              <a:defRPr sz="2700">
                <a:solidFill>
                  <a:schemeClr val="tx1"/>
                </a:solidFill>
                <a:latin typeface="+mn-lt"/>
                <a:ea typeface="+mn-ea"/>
              </a:defRPr>
            </a:lvl2pPr>
            <a:lvl3pPr marL="857250" indent="-171450" algn="l" rtl="0" eaLnBrk="1" fontAlgn="base" hangingPunct="1">
              <a:spcBef>
                <a:spcPct val="20000"/>
              </a:spcBef>
              <a:spcAft>
                <a:spcPct val="0"/>
              </a:spcAft>
              <a:buClr>
                <a:srgbClr val="998146"/>
              </a:buClr>
              <a:buChar char="–"/>
              <a:defRPr sz="2550" i="1">
                <a:solidFill>
                  <a:schemeClr val="tx1"/>
                </a:solidFill>
                <a:latin typeface="+mn-lt"/>
                <a:ea typeface="+mn-ea"/>
              </a:defRPr>
            </a:lvl3pPr>
            <a:lvl4pPr marL="1200150" indent="-171450" algn="l" rtl="0" eaLnBrk="1" fontAlgn="base" hangingPunct="1">
              <a:spcBef>
                <a:spcPct val="20000"/>
              </a:spcBef>
              <a:spcAft>
                <a:spcPct val="0"/>
              </a:spcAft>
              <a:buClr>
                <a:srgbClr val="998146"/>
              </a:buClr>
              <a:buChar char="–"/>
              <a:defRPr sz="2400">
                <a:solidFill>
                  <a:schemeClr val="tx1"/>
                </a:solidFill>
                <a:latin typeface="+mn-lt"/>
                <a:ea typeface="+mn-ea"/>
              </a:defRPr>
            </a:lvl4pPr>
            <a:lvl5pPr marL="1543050" indent="-171450" algn="l" rtl="0" eaLnBrk="1" fontAlgn="base" hangingPunct="1">
              <a:spcBef>
                <a:spcPct val="20000"/>
              </a:spcBef>
              <a:spcAft>
                <a:spcPct val="0"/>
              </a:spcAft>
              <a:buClr>
                <a:srgbClr val="998146"/>
              </a:buClr>
              <a:buChar char="–"/>
              <a:defRPr sz="2250" i="1">
                <a:solidFill>
                  <a:schemeClr val="tx1"/>
                </a:solidFill>
                <a:latin typeface="+mn-lt"/>
                <a:ea typeface="+mn-ea"/>
              </a:defRPr>
            </a:lvl5pPr>
            <a:lvl6pPr marL="1885950" indent="-171450" algn="l" rtl="0" eaLnBrk="1" fontAlgn="base" hangingPunct="1">
              <a:spcBef>
                <a:spcPct val="20000"/>
              </a:spcBef>
              <a:spcAft>
                <a:spcPct val="0"/>
              </a:spcAft>
              <a:buClr>
                <a:srgbClr val="998146"/>
              </a:buClr>
              <a:buChar char="–"/>
              <a:defRPr sz="3000" i="1">
                <a:solidFill>
                  <a:schemeClr val="tx1"/>
                </a:solidFill>
                <a:latin typeface="+mn-lt"/>
                <a:ea typeface="+mn-ea"/>
              </a:defRPr>
            </a:lvl6pPr>
            <a:lvl7pPr marL="2228850" indent="-171450" algn="l" rtl="0" eaLnBrk="1" fontAlgn="base" hangingPunct="1">
              <a:spcBef>
                <a:spcPct val="20000"/>
              </a:spcBef>
              <a:spcAft>
                <a:spcPct val="0"/>
              </a:spcAft>
              <a:buClr>
                <a:srgbClr val="998146"/>
              </a:buClr>
              <a:buChar char="–"/>
              <a:defRPr sz="3000" i="1">
                <a:solidFill>
                  <a:schemeClr val="tx1"/>
                </a:solidFill>
                <a:latin typeface="+mn-lt"/>
                <a:ea typeface="+mn-ea"/>
              </a:defRPr>
            </a:lvl7pPr>
            <a:lvl8pPr marL="2571750" indent="-171450" algn="l" rtl="0" eaLnBrk="1" fontAlgn="base" hangingPunct="1">
              <a:spcBef>
                <a:spcPct val="20000"/>
              </a:spcBef>
              <a:spcAft>
                <a:spcPct val="0"/>
              </a:spcAft>
              <a:buClr>
                <a:srgbClr val="998146"/>
              </a:buClr>
              <a:buChar char="–"/>
              <a:defRPr sz="3000" i="1">
                <a:solidFill>
                  <a:schemeClr val="tx1"/>
                </a:solidFill>
                <a:latin typeface="+mn-lt"/>
                <a:ea typeface="+mn-ea"/>
              </a:defRPr>
            </a:lvl8pPr>
            <a:lvl9pPr marL="2914650" indent="-171450" algn="l" rtl="0" eaLnBrk="1" fontAlgn="base" hangingPunct="1">
              <a:spcBef>
                <a:spcPct val="20000"/>
              </a:spcBef>
              <a:spcAft>
                <a:spcPct val="0"/>
              </a:spcAft>
              <a:buClr>
                <a:srgbClr val="998146"/>
              </a:buClr>
              <a:buChar char="–"/>
              <a:defRPr sz="3000" i="1">
                <a:solidFill>
                  <a:schemeClr val="tx1"/>
                </a:solidFill>
                <a:latin typeface="+mn-lt"/>
                <a:ea typeface="+mn-ea"/>
              </a:defRPr>
            </a:lvl9pPr>
          </a:lstStyle>
          <a:p>
            <a:pPr marL="0" indent="0" algn="ctr">
              <a:buClrTx/>
              <a:buFontTx/>
              <a:buNone/>
            </a:pPr>
            <a:r>
              <a:rPr lang="en-GB" sz="2000" dirty="0">
                <a:latin typeface="Roboto Slab" pitchFamily="2" charset="0"/>
                <a:ea typeface="Roboto Slab" pitchFamily="2" charset="0"/>
              </a:rPr>
              <a:t>Data Manipulation</a:t>
            </a:r>
            <a:endParaRPr lang="en-GB" sz="2000" dirty="0"/>
          </a:p>
        </p:txBody>
      </p:sp>
      <p:cxnSp>
        <p:nvCxnSpPr>
          <p:cNvPr id="23" name="Conector recto 22"/>
          <p:cNvCxnSpPr/>
          <p:nvPr/>
        </p:nvCxnSpPr>
        <p:spPr bwMode="auto">
          <a:xfrm flipV="1">
            <a:off x="3226419" y="1439150"/>
            <a:ext cx="2675304" cy="1"/>
          </a:xfrm>
          <a:prstGeom prst="line">
            <a:avLst/>
          </a:prstGeom>
          <a:solidFill>
            <a:schemeClr val="accent1"/>
          </a:solidFill>
          <a:ln w="2857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Conector recto de flecha 23"/>
          <p:cNvCxnSpPr/>
          <p:nvPr/>
        </p:nvCxnSpPr>
        <p:spPr bwMode="auto">
          <a:xfrm>
            <a:off x="3234116" y="1431453"/>
            <a:ext cx="6121" cy="208885"/>
          </a:xfrm>
          <a:prstGeom prst="straightConnector1">
            <a:avLst/>
          </a:prstGeom>
          <a:solidFill>
            <a:schemeClr val="accent1"/>
          </a:solidFill>
          <a:ln w="28575" cap="flat" cmpd="sng" algn="ctr">
            <a:solidFill>
              <a:srgbClr val="3C8C93"/>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Conector recto de flecha 24"/>
          <p:cNvCxnSpPr/>
          <p:nvPr/>
        </p:nvCxnSpPr>
        <p:spPr bwMode="auto">
          <a:xfrm>
            <a:off x="5895602" y="1437705"/>
            <a:ext cx="6121" cy="208885"/>
          </a:xfrm>
          <a:prstGeom prst="straightConnector1">
            <a:avLst/>
          </a:prstGeom>
          <a:solidFill>
            <a:schemeClr val="accent1"/>
          </a:solidFill>
          <a:ln w="28575" cap="flat" cmpd="sng" algn="ctr">
            <a:solidFill>
              <a:srgbClr val="3C8C93"/>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6" name="Conector recto de flecha 25"/>
          <p:cNvCxnSpPr>
            <a:cxnSpLocks/>
          </p:cNvCxnSpPr>
          <p:nvPr/>
        </p:nvCxnSpPr>
        <p:spPr bwMode="auto">
          <a:xfrm>
            <a:off x="4572000" y="1237963"/>
            <a:ext cx="11646" cy="193490"/>
          </a:xfrm>
          <a:prstGeom prst="straightConnector1">
            <a:avLst/>
          </a:prstGeom>
          <a:solidFill>
            <a:schemeClr val="accent1"/>
          </a:solidFill>
          <a:ln w="28575" cap="flat" cmpd="sng" algn="ctr">
            <a:solidFill>
              <a:srgbClr val="3C8C93"/>
            </a:solidFill>
            <a:prstDash val="solid"/>
            <a:round/>
            <a:headEnd type="none" w="med" len="med"/>
            <a:tailEnd type="non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CuadroTexto 26"/>
          <p:cNvSpPr txBox="1"/>
          <p:nvPr/>
        </p:nvSpPr>
        <p:spPr>
          <a:xfrm>
            <a:off x="2238373" y="2964023"/>
            <a:ext cx="2083711" cy="584776"/>
          </a:xfrm>
          <a:prstGeom prst="rect">
            <a:avLst/>
          </a:prstGeom>
          <a:solidFill>
            <a:srgbClr val="DAEDEF"/>
          </a:solidFill>
          <a:ln>
            <a:solidFill>
              <a:schemeClr val="bg2">
                <a:lumMod val="50000"/>
              </a:schemeClr>
            </a:solidFill>
          </a:ln>
        </p:spPr>
        <p:txBody>
          <a:bodyPr wrap="square" rtlCol="0">
            <a:spAutoFit/>
          </a:bodyPr>
          <a:lstStyle/>
          <a:p>
            <a:pPr algn="ctr"/>
            <a:r>
              <a:rPr lang="es-ES" sz="1600" dirty="0">
                <a:latin typeface="Roboto Slab" pitchFamily="2" charset="0"/>
                <a:ea typeface="Roboto Slab" pitchFamily="2" charset="0"/>
              </a:rPr>
              <a:t>ADJACENCY MATRIX</a:t>
            </a:r>
          </a:p>
        </p:txBody>
      </p:sp>
      <p:sp>
        <p:nvSpPr>
          <p:cNvPr id="28" name="CuadroTexto 27"/>
          <p:cNvSpPr txBox="1"/>
          <p:nvPr/>
        </p:nvSpPr>
        <p:spPr>
          <a:xfrm>
            <a:off x="2238373" y="3700024"/>
            <a:ext cx="2083711" cy="338554"/>
          </a:xfrm>
          <a:prstGeom prst="rect">
            <a:avLst/>
          </a:prstGeom>
          <a:solidFill>
            <a:srgbClr val="DAEDEF"/>
          </a:solidFill>
          <a:ln>
            <a:solidFill>
              <a:schemeClr val="bg2">
                <a:lumMod val="50000"/>
              </a:schemeClr>
            </a:solidFill>
          </a:ln>
        </p:spPr>
        <p:txBody>
          <a:bodyPr wrap="square" rtlCol="0">
            <a:spAutoFit/>
          </a:bodyPr>
          <a:lstStyle/>
          <a:p>
            <a:pPr algn="ctr"/>
            <a:r>
              <a:rPr lang="es-ES" sz="1600" dirty="0">
                <a:latin typeface="Roboto Slab" pitchFamily="2" charset="0"/>
                <a:ea typeface="Roboto Slab" pitchFamily="2" charset="0"/>
              </a:rPr>
              <a:t>ADJACENCY LIST</a:t>
            </a:r>
          </a:p>
        </p:txBody>
      </p:sp>
      <p:sp>
        <p:nvSpPr>
          <p:cNvPr id="29" name="CuadroTexto 28"/>
          <p:cNvSpPr txBox="1"/>
          <p:nvPr/>
        </p:nvSpPr>
        <p:spPr>
          <a:xfrm>
            <a:off x="4729983" y="2456192"/>
            <a:ext cx="2083711" cy="338554"/>
          </a:xfrm>
          <a:prstGeom prst="rect">
            <a:avLst/>
          </a:prstGeom>
          <a:solidFill>
            <a:srgbClr val="DAEDEF"/>
          </a:solidFill>
          <a:ln>
            <a:solidFill>
              <a:schemeClr val="bg2">
                <a:lumMod val="50000"/>
              </a:schemeClr>
            </a:solidFill>
          </a:ln>
        </p:spPr>
        <p:txBody>
          <a:bodyPr wrap="square" rtlCol="0">
            <a:spAutoFit/>
          </a:bodyPr>
          <a:lstStyle/>
          <a:p>
            <a:pPr algn="ctr"/>
            <a:r>
              <a:rPr lang="es-ES" sz="1600" dirty="0">
                <a:latin typeface="Roboto Slab" pitchFamily="2" charset="0"/>
                <a:ea typeface="Roboto Slab" pitchFamily="2" charset="0"/>
              </a:rPr>
              <a:t>GRAPH CREATION</a:t>
            </a:r>
          </a:p>
        </p:txBody>
      </p:sp>
      <p:sp>
        <p:nvSpPr>
          <p:cNvPr id="30" name="CuadroTexto 29"/>
          <p:cNvSpPr txBox="1"/>
          <p:nvPr/>
        </p:nvSpPr>
        <p:spPr>
          <a:xfrm>
            <a:off x="4729983" y="2965291"/>
            <a:ext cx="2083711" cy="584776"/>
          </a:xfrm>
          <a:prstGeom prst="rect">
            <a:avLst/>
          </a:prstGeom>
          <a:solidFill>
            <a:srgbClr val="DAEDEF"/>
          </a:solidFill>
          <a:ln>
            <a:solidFill>
              <a:schemeClr val="bg2">
                <a:lumMod val="50000"/>
              </a:schemeClr>
            </a:solidFill>
          </a:ln>
        </p:spPr>
        <p:txBody>
          <a:bodyPr wrap="square" rtlCol="0">
            <a:spAutoFit/>
          </a:bodyPr>
          <a:lstStyle/>
          <a:p>
            <a:pPr algn="ctr"/>
            <a:r>
              <a:rPr lang="es-ES" sz="1600" dirty="0">
                <a:latin typeface="Roboto Slab" pitchFamily="2" charset="0"/>
                <a:ea typeface="Roboto Slab" pitchFamily="2" charset="0"/>
              </a:rPr>
              <a:t>GRAPH MODIFICATION</a:t>
            </a:r>
          </a:p>
        </p:txBody>
      </p:sp>
      <p:sp>
        <p:nvSpPr>
          <p:cNvPr id="31" name="CuadroTexto 30"/>
          <p:cNvSpPr txBox="1"/>
          <p:nvPr/>
        </p:nvSpPr>
        <p:spPr>
          <a:xfrm>
            <a:off x="4729983" y="3700024"/>
            <a:ext cx="2083711" cy="338554"/>
          </a:xfrm>
          <a:prstGeom prst="rect">
            <a:avLst/>
          </a:prstGeom>
          <a:solidFill>
            <a:srgbClr val="DAEDEF"/>
          </a:solidFill>
          <a:ln>
            <a:solidFill>
              <a:schemeClr val="bg2">
                <a:lumMod val="50000"/>
              </a:schemeClr>
            </a:solidFill>
          </a:ln>
        </p:spPr>
        <p:txBody>
          <a:bodyPr wrap="square" rtlCol="0">
            <a:spAutoFit/>
          </a:bodyPr>
          <a:lstStyle/>
          <a:p>
            <a:pPr algn="ctr"/>
            <a:r>
              <a:rPr lang="es-ES" sz="1600" dirty="0">
                <a:latin typeface="Roboto Slab" pitchFamily="2" charset="0"/>
                <a:ea typeface="Roboto Slab" pitchFamily="2" charset="0"/>
              </a:rPr>
              <a:t>GRAPH QUERY</a:t>
            </a:r>
          </a:p>
        </p:txBody>
      </p:sp>
      <p:sp>
        <p:nvSpPr>
          <p:cNvPr id="5" name="TextBox 4">
            <a:extLst>
              <a:ext uri="{FF2B5EF4-FFF2-40B4-BE49-F238E27FC236}">
                <a16:creationId xmlns:a16="http://schemas.microsoft.com/office/drawing/2014/main" id="{1FBB53C4-5A4A-5140-A561-4E511FDF2E5C}"/>
              </a:ext>
            </a:extLst>
          </p:cNvPr>
          <p:cNvSpPr txBox="1"/>
          <p:nvPr/>
        </p:nvSpPr>
        <p:spPr>
          <a:xfrm>
            <a:off x="389467" y="203200"/>
            <a:ext cx="1140056" cy="369332"/>
          </a:xfrm>
          <a:prstGeom prst="rect">
            <a:avLst/>
          </a:prstGeom>
          <a:noFill/>
        </p:spPr>
        <p:txBody>
          <a:bodyPr wrap="none" rtlCol="0">
            <a:spAutoFit/>
          </a:bodyPr>
          <a:lstStyle/>
          <a:p>
            <a:r>
              <a:rPr lang="en-US" dirty="0"/>
              <a:t>Summary </a:t>
            </a:r>
          </a:p>
        </p:txBody>
      </p:sp>
    </p:spTree>
    <p:extLst>
      <p:ext uri="{BB962C8B-B14F-4D97-AF65-F5344CB8AC3E}">
        <p14:creationId xmlns:p14="http://schemas.microsoft.com/office/powerpoint/2010/main" val="152287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4605717" y="1911941"/>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4616665" y="717650"/>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2607775" y="1911941"/>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2607775" y="717650"/>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6158459" y="1247302"/>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3100418" y="963996"/>
            <a:ext cx="1516247"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4852039" y="1210342"/>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3100418" y="2158287"/>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2854097" y="1210342"/>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5109308" y="963996"/>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5098360" y="1667841"/>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3496610" y="59466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354184" y="1411225"/>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3622034" y="179533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4849693" y="132530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5453986" y="182885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5475463" y="846271"/>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2" name="Rectángulo 1"/>
          <p:cNvSpPr/>
          <p:nvPr/>
        </p:nvSpPr>
        <p:spPr>
          <a:xfrm>
            <a:off x="2947963" y="22005"/>
            <a:ext cx="2671057"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EDGE LIST</a:t>
            </a:r>
          </a:p>
        </p:txBody>
      </p:sp>
      <p:sp>
        <p:nvSpPr>
          <p:cNvPr id="3" name="TextBox 2">
            <a:extLst>
              <a:ext uri="{FF2B5EF4-FFF2-40B4-BE49-F238E27FC236}">
                <a16:creationId xmlns:a16="http://schemas.microsoft.com/office/drawing/2014/main" id="{5F8374AA-2624-FF47-9DD4-5D1FD79603EB}"/>
              </a:ext>
            </a:extLst>
          </p:cNvPr>
          <p:cNvSpPr txBox="1"/>
          <p:nvPr/>
        </p:nvSpPr>
        <p:spPr>
          <a:xfrm>
            <a:off x="1143000" y="3462867"/>
            <a:ext cx="1148904" cy="923330"/>
          </a:xfrm>
          <a:prstGeom prst="rect">
            <a:avLst/>
          </a:prstGeom>
          <a:noFill/>
        </p:spPr>
        <p:txBody>
          <a:bodyPr wrap="none" rtlCol="0">
            <a:spAutoFit/>
          </a:bodyPr>
          <a:lstStyle/>
          <a:p>
            <a:r>
              <a:rPr lang="en-US" dirty="0"/>
              <a:t>Node j</a:t>
            </a:r>
          </a:p>
          <a:p>
            <a:r>
              <a:rPr lang="en-US" dirty="0"/>
              <a:t>Node k</a:t>
            </a:r>
          </a:p>
          <a:p>
            <a:r>
              <a:rPr lang="en-US" dirty="0"/>
              <a:t>Weight =2</a:t>
            </a:r>
          </a:p>
        </p:txBody>
      </p:sp>
      <p:sp>
        <p:nvSpPr>
          <p:cNvPr id="4" name="TextBox 3">
            <a:extLst>
              <a:ext uri="{FF2B5EF4-FFF2-40B4-BE49-F238E27FC236}">
                <a16:creationId xmlns:a16="http://schemas.microsoft.com/office/drawing/2014/main" id="{30CF9B3B-FFE8-5C4E-843D-B04C63428C66}"/>
              </a:ext>
            </a:extLst>
          </p:cNvPr>
          <p:cNvSpPr txBox="1"/>
          <p:nvPr/>
        </p:nvSpPr>
        <p:spPr>
          <a:xfrm>
            <a:off x="855133" y="3107267"/>
            <a:ext cx="2736647" cy="369332"/>
          </a:xfrm>
          <a:prstGeom prst="rect">
            <a:avLst/>
          </a:prstGeom>
          <a:noFill/>
        </p:spPr>
        <p:txBody>
          <a:bodyPr wrap="none" rtlCol="0">
            <a:spAutoFit/>
          </a:bodyPr>
          <a:lstStyle/>
          <a:p>
            <a:r>
              <a:rPr lang="en-US" dirty="0"/>
              <a:t>The node highlighted here: </a:t>
            </a:r>
          </a:p>
        </p:txBody>
      </p:sp>
    </p:spTree>
    <p:extLst>
      <p:ext uri="{BB962C8B-B14F-4D97-AF65-F5344CB8AC3E}">
        <p14:creationId xmlns:p14="http://schemas.microsoft.com/office/powerpoint/2010/main" val="191926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uadroTexto 24"/>
          <p:cNvSpPr txBox="1"/>
          <p:nvPr/>
        </p:nvSpPr>
        <p:spPr>
          <a:xfrm>
            <a:off x="124416" y="2785283"/>
            <a:ext cx="1789422" cy="677108"/>
          </a:xfrm>
          <a:prstGeom prst="rect">
            <a:avLst/>
          </a:prstGeom>
          <a:noFill/>
        </p:spPr>
        <p:txBody>
          <a:bodyPr wrap="none" rtlCol="0">
            <a:spAutoFit/>
          </a:bodyPr>
          <a:lstStyle/>
          <a:p>
            <a:r>
              <a:rPr lang="es-ES" sz="2000" dirty="0">
                <a:latin typeface="Roboto Slab" pitchFamily="2" charset="0"/>
                <a:ea typeface="Roboto Slab" pitchFamily="2" charset="0"/>
              </a:rPr>
              <a:t>E={   (J, K, 2) } </a:t>
            </a:r>
          </a:p>
          <a:p>
            <a:endParaRPr lang="es-ES" dirty="0"/>
          </a:p>
        </p:txBody>
      </p:sp>
      <p:sp>
        <p:nvSpPr>
          <p:cNvPr id="30" name="CuadroTexto 29"/>
          <p:cNvSpPr txBox="1"/>
          <p:nvPr/>
        </p:nvSpPr>
        <p:spPr>
          <a:xfrm>
            <a:off x="1126003" y="3239709"/>
            <a:ext cx="283814"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2</a:t>
            </a:r>
            <a:endParaRPr lang="es-ES" sz="1400" dirty="0">
              <a:solidFill>
                <a:srgbClr val="000000"/>
              </a:solidFill>
            </a:endParaRPr>
          </a:p>
        </p:txBody>
      </p:sp>
      <p:sp>
        <p:nvSpPr>
          <p:cNvPr id="31" name="Elipse 30"/>
          <p:cNvSpPr/>
          <p:nvPr/>
        </p:nvSpPr>
        <p:spPr>
          <a:xfrm>
            <a:off x="1467035" y="335290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sp>
        <p:nvSpPr>
          <p:cNvPr id="32" name="Elipse 31"/>
          <p:cNvSpPr/>
          <p:nvPr/>
        </p:nvSpPr>
        <p:spPr>
          <a:xfrm>
            <a:off x="799314" y="335290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cxnSp>
        <p:nvCxnSpPr>
          <p:cNvPr id="33" name="Conector recto de flecha 32"/>
          <p:cNvCxnSpPr>
            <a:stCxn id="32" idx="6"/>
            <a:endCxn id="31" idx="2"/>
          </p:cNvCxnSpPr>
          <p:nvPr/>
        </p:nvCxnSpPr>
        <p:spPr>
          <a:xfrm>
            <a:off x="1058343" y="3485930"/>
            <a:ext cx="408692"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 name="Rectángulo 1"/>
          <p:cNvSpPr/>
          <p:nvPr/>
        </p:nvSpPr>
        <p:spPr>
          <a:xfrm>
            <a:off x="2947963" y="22005"/>
            <a:ext cx="2671057"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EDGE LIST</a:t>
            </a:r>
          </a:p>
        </p:txBody>
      </p:sp>
      <p:sp>
        <p:nvSpPr>
          <p:cNvPr id="47" name="Elipse 46"/>
          <p:cNvSpPr/>
          <p:nvPr/>
        </p:nvSpPr>
        <p:spPr>
          <a:xfrm>
            <a:off x="4605717" y="1911941"/>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48" name="Elipse 47"/>
          <p:cNvSpPr/>
          <p:nvPr/>
        </p:nvSpPr>
        <p:spPr>
          <a:xfrm>
            <a:off x="4616665" y="717650"/>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49" name="Elipse 48"/>
          <p:cNvSpPr/>
          <p:nvPr/>
        </p:nvSpPr>
        <p:spPr>
          <a:xfrm>
            <a:off x="2607775" y="1911941"/>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50" name="Elipse 49"/>
          <p:cNvSpPr/>
          <p:nvPr/>
        </p:nvSpPr>
        <p:spPr>
          <a:xfrm>
            <a:off x="2607775" y="717650"/>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51" name="Elipse 50"/>
          <p:cNvSpPr/>
          <p:nvPr/>
        </p:nvSpPr>
        <p:spPr>
          <a:xfrm>
            <a:off x="6158459" y="1247302"/>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52" name="Conector recto de flecha 51"/>
          <p:cNvCxnSpPr>
            <a:stCxn id="50" idx="6"/>
            <a:endCxn id="48" idx="2"/>
          </p:cNvCxnSpPr>
          <p:nvPr/>
        </p:nvCxnSpPr>
        <p:spPr>
          <a:xfrm>
            <a:off x="3100418" y="963996"/>
            <a:ext cx="1516247"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3" name="Conector recto de flecha 52"/>
          <p:cNvCxnSpPr>
            <a:stCxn id="48" idx="4"/>
            <a:endCxn id="47" idx="0"/>
          </p:cNvCxnSpPr>
          <p:nvPr/>
        </p:nvCxnSpPr>
        <p:spPr>
          <a:xfrm flipH="1">
            <a:off x="4852039" y="1210342"/>
            <a:ext cx="10948"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4" name="Conector recto de flecha 53"/>
          <p:cNvCxnSpPr>
            <a:stCxn id="47" idx="2"/>
            <a:endCxn id="49" idx="6"/>
          </p:cNvCxnSpPr>
          <p:nvPr/>
        </p:nvCxnSpPr>
        <p:spPr>
          <a:xfrm flipH="1">
            <a:off x="3100418" y="2158287"/>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5" name="Conector recto de flecha 54"/>
          <p:cNvCxnSpPr>
            <a:stCxn id="49" idx="0"/>
            <a:endCxn id="50" idx="4"/>
          </p:cNvCxnSpPr>
          <p:nvPr/>
        </p:nvCxnSpPr>
        <p:spPr>
          <a:xfrm flipV="1">
            <a:off x="2854097" y="1210342"/>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6" name="Conector recto de flecha 55"/>
          <p:cNvCxnSpPr>
            <a:stCxn id="51" idx="2"/>
            <a:endCxn id="48" idx="6"/>
          </p:cNvCxnSpPr>
          <p:nvPr/>
        </p:nvCxnSpPr>
        <p:spPr>
          <a:xfrm flipH="1" flipV="1">
            <a:off x="5109308" y="963996"/>
            <a:ext cx="1049151" cy="529652"/>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7" name="Conector recto de flecha 56"/>
          <p:cNvCxnSpPr>
            <a:stCxn id="47" idx="6"/>
            <a:endCxn id="51" idx="3"/>
          </p:cNvCxnSpPr>
          <p:nvPr/>
        </p:nvCxnSpPr>
        <p:spPr>
          <a:xfrm flipV="1">
            <a:off x="5098360" y="1667841"/>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8" name="CuadroTexto 57"/>
          <p:cNvSpPr txBox="1"/>
          <p:nvPr/>
        </p:nvSpPr>
        <p:spPr>
          <a:xfrm>
            <a:off x="3496610" y="59466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59" name="CuadroTexto 58"/>
          <p:cNvSpPr txBox="1"/>
          <p:nvPr/>
        </p:nvSpPr>
        <p:spPr>
          <a:xfrm>
            <a:off x="2354184" y="1411225"/>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60" name="CuadroTexto 59"/>
          <p:cNvSpPr txBox="1"/>
          <p:nvPr/>
        </p:nvSpPr>
        <p:spPr>
          <a:xfrm>
            <a:off x="3622034" y="179533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61" name="CuadroTexto 60"/>
          <p:cNvSpPr txBox="1"/>
          <p:nvPr/>
        </p:nvSpPr>
        <p:spPr>
          <a:xfrm>
            <a:off x="4849693" y="132530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62" name="CuadroTexto 61"/>
          <p:cNvSpPr txBox="1"/>
          <p:nvPr/>
        </p:nvSpPr>
        <p:spPr>
          <a:xfrm>
            <a:off x="5453986" y="182885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63" name="CuadroTexto 62"/>
          <p:cNvSpPr txBox="1"/>
          <p:nvPr/>
        </p:nvSpPr>
        <p:spPr>
          <a:xfrm>
            <a:off x="5475463" y="846271"/>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3" name="TextBox 2">
            <a:extLst>
              <a:ext uri="{FF2B5EF4-FFF2-40B4-BE49-F238E27FC236}">
                <a16:creationId xmlns:a16="http://schemas.microsoft.com/office/drawing/2014/main" id="{674DFB6A-FFF2-704F-BFA2-95DCFE251DEE}"/>
              </a:ext>
            </a:extLst>
          </p:cNvPr>
          <p:cNvSpPr txBox="1"/>
          <p:nvPr/>
        </p:nvSpPr>
        <p:spPr>
          <a:xfrm>
            <a:off x="973667" y="4123267"/>
            <a:ext cx="3855543" cy="369332"/>
          </a:xfrm>
          <a:prstGeom prst="rect">
            <a:avLst/>
          </a:prstGeom>
          <a:noFill/>
        </p:spPr>
        <p:txBody>
          <a:bodyPr wrap="none" rtlCol="0">
            <a:spAutoFit/>
          </a:bodyPr>
          <a:lstStyle/>
          <a:p>
            <a:r>
              <a:rPr lang="en-US" dirty="0"/>
              <a:t>Let’s store the rest of edges in the graph</a:t>
            </a:r>
          </a:p>
        </p:txBody>
      </p:sp>
    </p:spTree>
    <p:extLst>
      <p:ext uri="{BB962C8B-B14F-4D97-AF65-F5344CB8AC3E}">
        <p14:creationId xmlns:p14="http://schemas.microsoft.com/office/powerpoint/2010/main" val="2982321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4605717" y="1911941"/>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4616665" y="717650"/>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2607775" y="1911941"/>
            <a:ext cx="492643" cy="492692"/>
          </a:xfrm>
          <a:prstGeom prst="ellipse">
            <a:avLst/>
          </a:prstGeom>
          <a:solidFill>
            <a:schemeClr val="accent5">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2607775" y="717650"/>
            <a:ext cx="492643" cy="492692"/>
          </a:xfrm>
          <a:prstGeom prst="ellipse">
            <a:avLst/>
          </a:prstGeom>
          <a:solidFill>
            <a:schemeClr val="accent5">
              <a:lumMod val="9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6158459" y="1247302"/>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3100418" y="963996"/>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4852039" y="1210342"/>
            <a:ext cx="10948" cy="701599"/>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3100418" y="2158287"/>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2854097" y="1210342"/>
            <a:ext cx="0" cy="70159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5109308" y="963996"/>
            <a:ext cx="1049151" cy="529652"/>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5098360" y="1667841"/>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3496610" y="59466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354184" y="1411225"/>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3622034" y="179533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4849693" y="132530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5453986" y="182885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5475463" y="846271"/>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30" name="CuadroTexto 29"/>
          <p:cNvSpPr txBox="1"/>
          <p:nvPr/>
        </p:nvSpPr>
        <p:spPr>
          <a:xfrm>
            <a:off x="1126003" y="3239709"/>
            <a:ext cx="283814"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2</a:t>
            </a:r>
            <a:endParaRPr lang="es-ES" sz="1400" dirty="0">
              <a:solidFill>
                <a:srgbClr val="000000"/>
              </a:solidFill>
            </a:endParaRPr>
          </a:p>
        </p:txBody>
      </p:sp>
      <p:sp>
        <p:nvSpPr>
          <p:cNvPr id="31" name="Elipse 30"/>
          <p:cNvSpPr/>
          <p:nvPr/>
        </p:nvSpPr>
        <p:spPr>
          <a:xfrm>
            <a:off x="1467035" y="335290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sp>
        <p:nvSpPr>
          <p:cNvPr id="32" name="Elipse 31"/>
          <p:cNvSpPr/>
          <p:nvPr/>
        </p:nvSpPr>
        <p:spPr>
          <a:xfrm>
            <a:off x="799314" y="335290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cxnSp>
        <p:nvCxnSpPr>
          <p:cNvPr id="33" name="Conector recto de flecha 32"/>
          <p:cNvCxnSpPr>
            <a:stCxn id="32" idx="6"/>
            <a:endCxn id="31" idx="2"/>
          </p:cNvCxnSpPr>
          <p:nvPr/>
        </p:nvCxnSpPr>
        <p:spPr>
          <a:xfrm>
            <a:off x="1058343" y="3485930"/>
            <a:ext cx="408692"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 name="Rectángulo 1"/>
          <p:cNvSpPr/>
          <p:nvPr/>
        </p:nvSpPr>
        <p:spPr>
          <a:xfrm>
            <a:off x="2947963" y="22005"/>
            <a:ext cx="2671057"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EDGE LIST</a:t>
            </a:r>
          </a:p>
        </p:txBody>
      </p:sp>
      <p:sp>
        <p:nvSpPr>
          <p:cNvPr id="26" name="CuadroTexto 25"/>
          <p:cNvSpPr txBox="1"/>
          <p:nvPr/>
        </p:nvSpPr>
        <p:spPr>
          <a:xfrm>
            <a:off x="124416" y="2785283"/>
            <a:ext cx="3134191" cy="677108"/>
          </a:xfrm>
          <a:prstGeom prst="rect">
            <a:avLst/>
          </a:prstGeom>
          <a:noFill/>
        </p:spPr>
        <p:txBody>
          <a:bodyPr wrap="none" rtlCol="0">
            <a:spAutoFit/>
          </a:bodyPr>
          <a:lstStyle/>
          <a:p>
            <a:r>
              <a:rPr lang="es-ES" sz="2000" dirty="0">
                <a:latin typeface="Roboto Slab" pitchFamily="2" charset="0"/>
                <a:ea typeface="Roboto Slab" pitchFamily="2" charset="0"/>
              </a:rPr>
              <a:t>E={   (J, K, 2),      (K, M, 6)} </a:t>
            </a:r>
          </a:p>
          <a:p>
            <a:endParaRPr lang="es-ES" dirty="0"/>
          </a:p>
        </p:txBody>
      </p:sp>
      <p:sp>
        <p:nvSpPr>
          <p:cNvPr id="27" name="Elipse 26"/>
          <p:cNvSpPr/>
          <p:nvPr/>
        </p:nvSpPr>
        <p:spPr>
          <a:xfrm>
            <a:off x="2417412" y="400109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sp>
        <p:nvSpPr>
          <p:cNvPr id="28" name="Elipse 27"/>
          <p:cNvSpPr/>
          <p:nvPr/>
        </p:nvSpPr>
        <p:spPr>
          <a:xfrm>
            <a:off x="2417412" y="3356168"/>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cxnSp>
        <p:nvCxnSpPr>
          <p:cNvPr id="29" name="Conector recto de flecha 28"/>
          <p:cNvCxnSpPr>
            <a:stCxn id="28" idx="4"/>
            <a:endCxn id="27" idx="0"/>
          </p:cNvCxnSpPr>
          <p:nvPr/>
        </p:nvCxnSpPr>
        <p:spPr>
          <a:xfrm>
            <a:off x="2546927" y="3622226"/>
            <a:ext cx="0" cy="37886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5" name="CuadroTexto 34"/>
          <p:cNvSpPr txBox="1"/>
          <p:nvPr/>
        </p:nvSpPr>
        <p:spPr>
          <a:xfrm>
            <a:off x="2493248" y="3629561"/>
            <a:ext cx="287258" cy="307777"/>
          </a:xfrm>
          <a:prstGeom prst="rect">
            <a:avLst/>
          </a:prstGeom>
          <a:noFill/>
        </p:spPr>
        <p:txBody>
          <a:bodyPr wrap="none" rtlCol="0">
            <a:spAutoFit/>
          </a:bodyPr>
          <a:lstStyle/>
          <a:p>
            <a:r>
              <a:rPr lang="es-ES" sz="1400" dirty="0">
                <a:solidFill>
                  <a:srgbClr val="000000"/>
                </a:solidFill>
                <a:latin typeface="Roboto Slab" pitchFamily="2" charset="0"/>
                <a:ea typeface="Roboto Slab" pitchFamily="2" charset="0"/>
              </a:rPr>
              <a:t>6</a:t>
            </a:r>
          </a:p>
        </p:txBody>
      </p:sp>
    </p:spTree>
    <p:extLst>
      <p:ext uri="{BB962C8B-B14F-4D97-AF65-F5344CB8AC3E}">
        <p14:creationId xmlns:p14="http://schemas.microsoft.com/office/powerpoint/2010/main" val="1643959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4605717" y="1911941"/>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4616665" y="717650"/>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2607775" y="1911941"/>
            <a:ext cx="492643" cy="492692"/>
          </a:xfrm>
          <a:prstGeom prst="ellipse">
            <a:avLst/>
          </a:prstGeom>
          <a:solidFill>
            <a:schemeClr val="accent5">
              <a:lumMod val="90000"/>
            </a:schemeClr>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2607775" y="717650"/>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6158459" y="1247302"/>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3100418" y="963996"/>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4852039" y="1210342"/>
            <a:ext cx="10948" cy="701599"/>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3100418" y="2158287"/>
            <a:ext cx="1505299"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2854097" y="1210342"/>
            <a:ext cx="0" cy="701599"/>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5109308" y="963996"/>
            <a:ext cx="1049151" cy="529652"/>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5098360" y="1667841"/>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3496610" y="59466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354184" y="1411225"/>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3622034" y="179533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4849693" y="132530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5453986" y="182885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5475463" y="846271"/>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30" name="CuadroTexto 29"/>
          <p:cNvSpPr txBox="1"/>
          <p:nvPr/>
        </p:nvSpPr>
        <p:spPr>
          <a:xfrm>
            <a:off x="1126003" y="3239709"/>
            <a:ext cx="283814"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2</a:t>
            </a:r>
            <a:endParaRPr lang="es-ES" sz="1400" dirty="0">
              <a:solidFill>
                <a:srgbClr val="000000"/>
              </a:solidFill>
            </a:endParaRPr>
          </a:p>
        </p:txBody>
      </p:sp>
      <p:sp>
        <p:nvSpPr>
          <p:cNvPr id="31" name="Elipse 30"/>
          <p:cNvSpPr/>
          <p:nvPr/>
        </p:nvSpPr>
        <p:spPr>
          <a:xfrm>
            <a:off x="1467035" y="335290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sp>
        <p:nvSpPr>
          <p:cNvPr id="32" name="Elipse 31"/>
          <p:cNvSpPr/>
          <p:nvPr/>
        </p:nvSpPr>
        <p:spPr>
          <a:xfrm>
            <a:off x="799314" y="335290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cxnSp>
        <p:nvCxnSpPr>
          <p:cNvPr id="33" name="Conector recto de flecha 32"/>
          <p:cNvCxnSpPr>
            <a:stCxn id="32" idx="6"/>
            <a:endCxn id="31" idx="2"/>
          </p:cNvCxnSpPr>
          <p:nvPr/>
        </p:nvCxnSpPr>
        <p:spPr>
          <a:xfrm>
            <a:off x="1058343" y="3485930"/>
            <a:ext cx="408692"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 name="Rectángulo 1"/>
          <p:cNvSpPr/>
          <p:nvPr/>
        </p:nvSpPr>
        <p:spPr>
          <a:xfrm>
            <a:off x="2947963" y="22005"/>
            <a:ext cx="2671057"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EDGE LIST</a:t>
            </a:r>
          </a:p>
        </p:txBody>
      </p:sp>
      <p:sp>
        <p:nvSpPr>
          <p:cNvPr id="27" name="Elipse 26"/>
          <p:cNvSpPr/>
          <p:nvPr/>
        </p:nvSpPr>
        <p:spPr>
          <a:xfrm>
            <a:off x="2417412" y="400109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sp>
        <p:nvSpPr>
          <p:cNvPr id="28" name="Elipse 27"/>
          <p:cNvSpPr/>
          <p:nvPr/>
        </p:nvSpPr>
        <p:spPr>
          <a:xfrm>
            <a:off x="2417412" y="3356168"/>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cxnSp>
        <p:nvCxnSpPr>
          <p:cNvPr id="29" name="Conector recto de flecha 28"/>
          <p:cNvCxnSpPr>
            <a:stCxn id="28" idx="4"/>
            <a:endCxn id="27" idx="0"/>
          </p:cNvCxnSpPr>
          <p:nvPr/>
        </p:nvCxnSpPr>
        <p:spPr>
          <a:xfrm>
            <a:off x="2546927" y="3622226"/>
            <a:ext cx="0" cy="37886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4" name="CuadroTexto 33"/>
          <p:cNvSpPr txBox="1"/>
          <p:nvPr/>
        </p:nvSpPr>
        <p:spPr>
          <a:xfrm>
            <a:off x="2493248" y="3629561"/>
            <a:ext cx="287258" cy="307777"/>
          </a:xfrm>
          <a:prstGeom prst="rect">
            <a:avLst/>
          </a:prstGeom>
          <a:noFill/>
        </p:spPr>
        <p:txBody>
          <a:bodyPr wrap="none" rtlCol="0">
            <a:spAutoFit/>
          </a:bodyPr>
          <a:lstStyle/>
          <a:p>
            <a:r>
              <a:rPr lang="es-ES" sz="1400" dirty="0">
                <a:solidFill>
                  <a:srgbClr val="000000"/>
                </a:solidFill>
                <a:latin typeface="Roboto Slab" pitchFamily="2" charset="0"/>
                <a:ea typeface="Roboto Slab" pitchFamily="2" charset="0"/>
              </a:rPr>
              <a:t>6</a:t>
            </a:r>
          </a:p>
        </p:txBody>
      </p:sp>
      <p:sp>
        <p:nvSpPr>
          <p:cNvPr id="35" name="CuadroTexto 34"/>
          <p:cNvSpPr txBox="1"/>
          <p:nvPr/>
        </p:nvSpPr>
        <p:spPr>
          <a:xfrm>
            <a:off x="124416" y="2785283"/>
            <a:ext cx="4775666" cy="677108"/>
          </a:xfrm>
          <a:prstGeom prst="rect">
            <a:avLst/>
          </a:prstGeom>
          <a:noFill/>
        </p:spPr>
        <p:txBody>
          <a:bodyPr wrap="none" rtlCol="0">
            <a:spAutoFit/>
          </a:bodyPr>
          <a:lstStyle/>
          <a:p>
            <a:r>
              <a:rPr lang="es-ES" sz="2000" dirty="0">
                <a:latin typeface="Roboto Slab" pitchFamily="2" charset="0"/>
                <a:ea typeface="Roboto Slab" pitchFamily="2" charset="0"/>
              </a:rPr>
              <a:t>E={   (J, K, 2),      (K, M, 6),      (L, J, 10)  } </a:t>
            </a:r>
          </a:p>
          <a:p>
            <a:endParaRPr lang="es-ES" dirty="0"/>
          </a:p>
        </p:txBody>
      </p:sp>
      <p:sp>
        <p:nvSpPr>
          <p:cNvPr id="36" name="Elipse 35"/>
          <p:cNvSpPr/>
          <p:nvPr/>
        </p:nvSpPr>
        <p:spPr>
          <a:xfrm>
            <a:off x="3852200" y="4010107"/>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L</a:t>
            </a:r>
            <a:endParaRPr lang="es-ES" sz="1400" dirty="0">
              <a:solidFill>
                <a:srgbClr val="000000"/>
              </a:solidFill>
            </a:endParaRPr>
          </a:p>
        </p:txBody>
      </p:sp>
      <p:sp>
        <p:nvSpPr>
          <p:cNvPr id="37" name="Elipse 36"/>
          <p:cNvSpPr/>
          <p:nvPr/>
        </p:nvSpPr>
        <p:spPr>
          <a:xfrm>
            <a:off x="3852200" y="3365180"/>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cxnSp>
        <p:nvCxnSpPr>
          <p:cNvPr id="38" name="Conector recto de flecha 37"/>
          <p:cNvCxnSpPr>
            <a:stCxn id="37" idx="4"/>
            <a:endCxn id="36" idx="0"/>
          </p:cNvCxnSpPr>
          <p:nvPr/>
        </p:nvCxnSpPr>
        <p:spPr>
          <a:xfrm>
            <a:off x="3981715" y="3631238"/>
            <a:ext cx="0" cy="378869"/>
          </a:xfrm>
          <a:prstGeom prst="straightConnector1">
            <a:avLst/>
          </a:prstGeom>
          <a:ln w="1905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9" name="CuadroTexto 38"/>
          <p:cNvSpPr txBox="1"/>
          <p:nvPr/>
        </p:nvSpPr>
        <p:spPr>
          <a:xfrm>
            <a:off x="3948340" y="3649522"/>
            <a:ext cx="364202"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cs typeface="+mn-cs"/>
              </a:rPr>
              <a:t>10</a:t>
            </a:r>
          </a:p>
        </p:txBody>
      </p:sp>
    </p:spTree>
    <p:extLst>
      <p:ext uri="{BB962C8B-B14F-4D97-AF65-F5344CB8AC3E}">
        <p14:creationId xmlns:p14="http://schemas.microsoft.com/office/powerpoint/2010/main" val="32009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4605717" y="1911941"/>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4616665" y="717650"/>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2607775" y="1911941"/>
            <a:ext cx="492643" cy="492692"/>
          </a:xfrm>
          <a:prstGeom prst="ellipse">
            <a:avLst/>
          </a:prstGeom>
          <a:solidFill>
            <a:schemeClr val="accent5">
              <a:lumMod val="90000"/>
            </a:schemeClr>
          </a:solid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2607775" y="717650"/>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6158459" y="1247302"/>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3100418" y="963996"/>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4852039" y="1210342"/>
            <a:ext cx="10948" cy="701599"/>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3100418" y="2158287"/>
            <a:ext cx="1505299" cy="0"/>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2854097" y="1210342"/>
            <a:ext cx="0" cy="701599"/>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5109308" y="963996"/>
            <a:ext cx="1049151" cy="529652"/>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5098360" y="1667841"/>
            <a:ext cx="1132245" cy="490446"/>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3496610" y="59466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354184" y="1411225"/>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3622034" y="179533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4849693" y="132530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5453986" y="182885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5475463" y="846271"/>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30" name="CuadroTexto 29"/>
          <p:cNvSpPr txBox="1"/>
          <p:nvPr/>
        </p:nvSpPr>
        <p:spPr>
          <a:xfrm>
            <a:off x="1126003" y="3239709"/>
            <a:ext cx="283814"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2</a:t>
            </a:r>
            <a:endParaRPr lang="es-ES" sz="1400" dirty="0">
              <a:solidFill>
                <a:srgbClr val="000000"/>
              </a:solidFill>
            </a:endParaRPr>
          </a:p>
        </p:txBody>
      </p:sp>
      <p:sp>
        <p:nvSpPr>
          <p:cNvPr id="31" name="Elipse 30"/>
          <p:cNvSpPr/>
          <p:nvPr/>
        </p:nvSpPr>
        <p:spPr>
          <a:xfrm>
            <a:off x="1467035" y="335290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sp>
        <p:nvSpPr>
          <p:cNvPr id="32" name="Elipse 31"/>
          <p:cNvSpPr/>
          <p:nvPr/>
        </p:nvSpPr>
        <p:spPr>
          <a:xfrm>
            <a:off x="799314" y="335290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cxnSp>
        <p:nvCxnSpPr>
          <p:cNvPr id="33" name="Conector recto de flecha 32"/>
          <p:cNvCxnSpPr>
            <a:stCxn id="32" idx="6"/>
            <a:endCxn id="31" idx="2"/>
          </p:cNvCxnSpPr>
          <p:nvPr/>
        </p:nvCxnSpPr>
        <p:spPr>
          <a:xfrm>
            <a:off x="1058343" y="3485930"/>
            <a:ext cx="408692"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 name="Rectángulo 1"/>
          <p:cNvSpPr/>
          <p:nvPr/>
        </p:nvSpPr>
        <p:spPr>
          <a:xfrm>
            <a:off x="2947963" y="22005"/>
            <a:ext cx="2671057"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EDGE LIST</a:t>
            </a:r>
          </a:p>
        </p:txBody>
      </p:sp>
      <p:sp>
        <p:nvSpPr>
          <p:cNvPr id="27" name="Elipse 26"/>
          <p:cNvSpPr/>
          <p:nvPr/>
        </p:nvSpPr>
        <p:spPr>
          <a:xfrm>
            <a:off x="2417412" y="400109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sp>
        <p:nvSpPr>
          <p:cNvPr id="28" name="Elipse 27"/>
          <p:cNvSpPr/>
          <p:nvPr/>
        </p:nvSpPr>
        <p:spPr>
          <a:xfrm>
            <a:off x="2417412" y="3356168"/>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cxnSp>
        <p:nvCxnSpPr>
          <p:cNvPr id="29" name="Conector recto de flecha 28"/>
          <p:cNvCxnSpPr>
            <a:stCxn id="28" idx="4"/>
            <a:endCxn id="27" idx="0"/>
          </p:cNvCxnSpPr>
          <p:nvPr/>
        </p:nvCxnSpPr>
        <p:spPr>
          <a:xfrm>
            <a:off x="2546927" y="3622226"/>
            <a:ext cx="0" cy="37886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4" name="CuadroTexto 33"/>
          <p:cNvSpPr txBox="1"/>
          <p:nvPr/>
        </p:nvSpPr>
        <p:spPr>
          <a:xfrm>
            <a:off x="2493248" y="3629561"/>
            <a:ext cx="287258" cy="307777"/>
          </a:xfrm>
          <a:prstGeom prst="rect">
            <a:avLst/>
          </a:prstGeom>
          <a:noFill/>
        </p:spPr>
        <p:txBody>
          <a:bodyPr wrap="none" rtlCol="0">
            <a:spAutoFit/>
          </a:bodyPr>
          <a:lstStyle/>
          <a:p>
            <a:r>
              <a:rPr lang="es-ES" sz="1400" dirty="0">
                <a:solidFill>
                  <a:srgbClr val="000000"/>
                </a:solidFill>
                <a:latin typeface="Roboto Slab" pitchFamily="2" charset="0"/>
                <a:ea typeface="Roboto Slab" pitchFamily="2" charset="0"/>
              </a:rPr>
              <a:t>6</a:t>
            </a:r>
          </a:p>
        </p:txBody>
      </p:sp>
      <p:sp>
        <p:nvSpPr>
          <p:cNvPr id="36" name="Elipse 35"/>
          <p:cNvSpPr/>
          <p:nvPr/>
        </p:nvSpPr>
        <p:spPr>
          <a:xfrm>
            <a:off x="3852200" y="4010107"/>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L</a:t>
            </a:r>
            <a:endParaRPr lang="es-ES" sz="1400" dirty="0">
              <a:solidFill>
                <a:srgbClr val="000000"/>
              </a:solidFill>
            </a:endParaRPr>
          </a:p>
        </p:txBody>
      </p:sp>
      <p:sp>
        <p:nvSpPr>
          <p:cNvPr id="37" name="Elipse 36"/>
          <p:cNvSpPr/>
          <p:nvPr/>
        </p:nvSpPr>
        <p:spPr>
          <a:xfrm>
            <a:off x="3852200" y="3365180"/>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cxnSp>
        <p:nvCxnSpPr>
          <p:cNvPr id="38" name="Conector recto de flecha 37"/>
          <p:cNvCxnSpPr>
            <a:stCxn id="37" idx="4"/>
            <a:endCxn id="36" idx="0"/>
          </p:cNvCxnSpPr>
          <p:nvPr/>
        </p:nvCxnSpPr>
        <p:spPr>
          <a:xfrm>
            <a:off x="3981715" y="3631238"/>
            <a:ext cx="0" cy="37886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9" name="CuadroTexto 38"/>
          <p:cNvSpPr txBox="1"/>
          <p:nvPr/>
        </p:nvSpPr>
        <p:spPr>
          <a:xfrm>
            <a:off x="3948340" y="3649522"/>
            <a:ext cx="364202"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cs typeface="+mn-cs"/>
              </a:rPr>
              <a:t>10</a:t>
            </a:r>
          </a:p>
        </p:txBody>
      </p:sp>
      <p:sp>
        <p:nvSpPr>
          <p:cNvPr id="40" name="CuadroTexto 39"/>
          <p:cNvSpPr txBox="1"/>
          <p:nvPr/>
        </p:nvSpPr>
        <p:spPr>
          <a:xfrm>
            <a:off x="124416" y="2785283"/>
            <a:ext cx="5878532" cy="677108"/>
          </a:xfrm>
          <a:prstGeom prst="rect">
            <a:avLst/>
          </a:prstGeom>
          <a:noFill/>
        </p:spPr>
        <p:txBody>
          <a:bodyPr wrap="none" rtlCol="0">
            <a:spAutoFit/>
          </a:bodyPr>
          <a:lstStyle/>
          <a:p>
            <a:r>
              <a:rPr lang="es-ES" sz="2000" dirty="0">
                <a:latin typeface="Roboto Slab" pitchFamily="2" charset="0"/>
                <a:ea typeface="Roboto Slab" pitchFamily="2" charset="0"/>
              </a:rPr>
              <a:t>E={   (J, K, 2),      (K, M, 6),      (L, J, 10),      (M, L, 8)} </a:t>
            </a:r>
          </a:p>
          <a:p>
            <a:endParaRPr lang="es-ES" dirty="0"/>
          </a:p>
        </p:txBody>
      </p:sp>
      <p:sp>
        <p:nvSpPr>
          <p:cNvPr id="41" name="CuadroTexto 40"/>
          <p:cNvSpPr txBox="1"/>
          <p:nvPr/>
        </p:nvSpPr>
        <p:spPr>
          <a:xfrm>
            <a:off x="5187244" y="3285973"/>
            <a:ext cx="283814"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8</a:t>
            </a:r>
            <a:endParaRPr lang="es-ES" sz="1400" dirty="0">
              <a:solidFill>
                <a:srgbClr val="000000"/>
              </a:solidFill>
            </a:endParaRPr>
          </a:p>
        </p:txBody>
      </p:sp>
      <p:sp>
        <p:nvSpPr>
          <p:cNvPr id="42" name="Elipse 41"/>
          <p:cNvSpPr/>
          <p:nvPr/>
        </p:nvSpPr>
        <p:spPr>
          <a:xfrm>
            <a:off x="5528276" y="339916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M</a:t>
            </a:r>
            <a:endParaRPr lang="es-ES" sz="1400" dirty="0">
              <a:solidFill>
                <a:srgbClr val="000000"/>
              </a:solidFill>
            </a:endParaRPr>
          </a:p>
        </p:txBody>
      </p:sp>
      <p:sp>
        <p:nvSpPr>
          <p:cNvPr id="43" name="Elipse 42"/>
          <p:cNvSpPr/>
          <p:nvPr/>
        </p:nvSpPr>
        <p:spPr>
          <a:xfrm>
            <a:off x="4860555" y="339916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L</a:t>
            </a:r>
            <a:endParaRPr lang="es-ES" sz="1400" dirty="0">
              <a:solidFill>
                <a:srgbClr val="000000"/>
              </a:solidFill>
            </a:endParaRPr>
          </a:p>
        </p:txBody>
      </p:sp>
      <p:cxnSp>
        <p:nvCxnSpPr>
          <p:cNvPr id="44" name="Conector recto de flecha 43"/>
          <p:cNvCxnSpPr>
            <a:stCxn id="43" idx="6"/>
            <a:endCxn id="42" idx="2"/>
          </p:cNvCxnSpPr>
          <p:nvPr/>
        </p:nvCxnSpPr>
        <p:spPr>
          <a:xfrm>
            <a:off x="5119584" y="3532194"/>
            <a:ext cx="408692" cy="0"/>
          </a:xfrm>
          <a:prstGeom prst="straightConnector1">
            <a:avLst/>
          </a:prstGeom>
          <a:ln w="1905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175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lipse 4"/>
          <p:cNvSpPr/>
          <p:nvPr/>
        </p:nvSpPr>
        <p:spPr>
          <a:xfrm>
            <a:off x="4605717" y="1911941"/>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r>
              <a:rPr lang="es-ES" sz="2800" dirty="0">
                <a:solidFill>
                  <a:schemeClr val="tx1"/>
                </a:solidFill>
                <a:latin typeface="Roboto Slab" pitchFamily="2" charset="0"/>
                <a:ea typeface="Roboto Slab" pitchFamily="2" charset="0"/>
                <a:cs typeface="ＭＳ Ｐゴシック" charset="0"/>
              </a:rPr>
              <a:t>M</a:t>
            </a:r>
          </a:p>
        </p:txBody>
      </p:sp>
      <p:sp>
        <p:nvSpPr>
          <p:cNvPr id="6" name="Elipse 5"/>
          <p:cNvSpPr/>
          <p:nvPr/>
        </p:nvSpPr>
        <p:spPr>
          <a:xfrm>
            <a:off x="4616665" y="717650"/>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K</a:t>
            </a:r>
          </a:p>
        </p:txBody>
      </p:sp>
      <p:sp>
        <p:nvSpPr>
          <p:cNvPr id="7" name="Elipse 6"/>
          <p:cNvSpPr/>
          <p:nvPr/>
        </p:nvSpPr>
        <p:spPr>
          <a:xfrm>
            <a:off x="2607775" y="1911941"/>
            <a:ext cx="492643" cy="492692"/>
          </a:xfrm>
          <a:prstGeom prst="ellipse">
            <a:avLst/>
          </a:prstGeom>
          <a:solidFill>
            <a:schemeClr val="accent5">
              <a:lumMod val="90000"/>
            </a:schemeClr>
          </a:solidFill>
          <a:ln w="12700" cmpd="sng">
            <a:solidFill>
              <a:schemeClr val="tx1"/>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L</a:t>
            </a:r>
          </a:p>
        </p:txBody>
      </p:sp>
      <p:sp>
        <p:nvSpPr>
          <p:cNvPr id="9" name="Elipse 8"/>
          <p:cNvSpPr/>
          <p:nvPr/>
        </p:nvSpPr>
        <p:spPr>
          <a:xfrm>
            <a:off x="2607775" y="717650"/>
            <a:ext cx="492643" cy="492692"/>
          </a:xfrm>
          <a:prstGeom prst="ellipse">
            <a:avLst/>
          </a:prstGeom>
          <a:solidFill>
            <a:schemeClr val="accent5">
              <a:lumMod val="90000"/>
            </a:schemeClr>
          </a:solidFill>
          <a:ln w="127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J</a:t>
            </a:r>
          </a:p>
        </p:txBody>
      </p:sp>
      <p:sp>
        <p:nvSpPr>
          <p:cNvPr id="11" name="Elipse 10"/>
          <p:cNvSpPr/>
          <p:nvPr/>
        </p:nvSpPr>
        <p:spPr>
          <a:xfrm>
            <a:off x="6158459" y="1247302"/>
            <a:ext cx="492643" cy="492692"/>
          </a:xfrm>
          <a:prstGeom prst="ellipse">
            <a:avLst/>
          </a:prstGeom>
          <a:solidFill>
            <a:schemeClr val="accent5">
              <a:lumMod val="90000"/>
            </a:schemeClr>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2800" dirty="0">
                <a:solidFill>
                  <a:schemeClr val="tx1"/>
                </a:solidFill>
                <a:latin typeface="Roboto Slab" pitchFamily="2" charset="0"/>
                <a:ea typeface="Roboto Slab" pitchFamily="2" charset="0"/>
                <a:cs typeface="ＭＳ Ｐゴシック" charset="0"/>
              </a:rPr>
              <a:t>N</a:t>
            </a:r>
          </a:p>
        </p:txBody>
      </p:sp>
      <p:cxnSp>
        <p:nvCxnSpPr>
          <p:cNvPr id="12" name="Conector recto de flecha 11"/>
          <p:cNvCxnSpPr>
            <a:stCxn id="9" idx="6"/>
            <a:endCxn id="6" idx="2"/>
          </p:cNvCxnSpPr>
          <p:nvPr/>
        </p:nvCxnSpPr>
        <p:spPr>
          <a:xfrm>
            <a:off x="3100418" y="963996"/>
            <a:ext cx="1516247"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Conector recto de flecha 12"/>
          <p:cNvCxnSpPr>
            <a:stCxn id="6" idx="4"/>
            <a:endCxn id="5" idx="0"/>
          </p:cNvCxnSpPr>
          <p:nvPr/>
        </p:nvCxnSpPr>
        <p:spPr>
          <a:xfrm flipH="1">
            <a:off x="4852039" y="1210342"/>
            <a:ext cx="10948" cy="701599"/>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Conector recto de flecha 13"/>
          <p:cNvCxnSpPr>
            <a:stCxn id="5" idx="2"/>
            <a:endCxn id="7" idx="6"/>
          </p:cNvCxnSpPr>
          <p:nvPr/>
        </p:nvCxnSpPr>
        <p:spPr>
          <a:xfrm flipH="1">
            <a:off x="3100418" y="2158287"/>
            <a:ext cx="1505299" cy="0"/>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Conector recto de flecha 14"/>
          <p:cNvCxnSpPr>
            <a:stCxn id="7" idx="0"/>
            <a:endCxn id="9" idx="4"/>
          </p:cNvCxnSpPr>
          <p:nvPr/>
        </p:nvCxnSpPr>
        <p:spPr>
          <a:xfrm flipV="1">
            <a:off x="2854097" y="1210342"/>
            <a:ext cx="0" cy="701599"/>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Conector recto de flecha 15"/>
          <p:cNvCxnSpPr>
            <a:stCxn id="11" idx="2"/>
            <a:endCxn id="6" idx="6"/>
          </p:cNvCxnSpPr>
          <p:nvPr/>
        </p:nvCxnSpPr>
        <p:spPr>
          <a:xfrm flipH="1" flipV="1">
            <a:off x="5109308" y="963996"/>
            <a:ext cx="1049151" cy="529652"/>
          </a:xfrm>
          <a:prstGeom prst="straightConnector1">
            <a:avLst/>
          </a:prstGeom>
          <a:ln w="127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ector recto de flecha 16"/>
          <p:cNvCxnSpPr>
            <a:stCxn id="5" idx="6"/>
            <a:endCxn id="11" idx="3"/>
          </p:cNvCxnSpPr>
          <p:nvPr/>
        </p:nvCxnSpPr>
        <p:spPr>
          <a:xfrm flipV="1">
            <a:off x="5098360" y="1667841"/>
            <a:ext cx="1132245" cy="490446"/>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8" name="CuadroTexto 17"/>
          <p:cNvSpPr txBox="1"/>
          <p:nvPr/>
        </p:nvSpPr>
        <p:spPr>
          <a:xfrm>
            <a:off x="3496610" y="594664"/>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2</a:t>
            </a:r>
          </a:p>
        </p:txBody>
      </p:sp>
      <p:sp>
        <p:nvSpPr>
          <p:cNvPr id="19" name="CuadroTexto 18"/>
          <p:cNvSpPr txBox="1"/>
          <p:nvPr/>
        </p:nvSpPr>
        <p:spPr>
          <a:xfrm>
            <a:off x="2354184" y="1411225"/>
            <a:ext cx="436638" cy="400110"/>
          </a:xfrm>
          <a:prstGeom prst="rect">
            <a:avLst/>
          </a:prstGeom>
          <a:noFill/>
        </p:spPr>
        <p:txBody>
          <a:bodyPr wrap="none" rtlCol="0">
            <a:spAutoFit/>
          </a:bodyPr>
          <a:lstStyle/>
          <a:p>
            <a:pPr algn="ctr"/>
            <a:r>
              <a:rPr lang="es-ES" sz="2000" dirty="0">
                <a:latin typeface="Roboto Slab" pitchFamily="2" charset="0"/>
                <a:ea typeface="Roboto Slab" pitchFamily="2" charset="0"/>
              </a:rPr>
              <a:t>10 </a:t>
            </a:r>
          </a:p>
        </p:txBody>
      </p:sp>
      <p:sp>
        <p:nvSpPr>
          <p:cNvPr id="20" name="CuadroTexto 19"/>
          <p:cNvSpPr txBox="1"/>
          <p:nvPr/>
        </p:nvSpPr>
        <p:spPr>
          <a:xfrm>
            <a:off x="3622034" y="1795331"/>
            <a:ext cx="326306" cy="400110"/>
          </a:xfrm>
          <a:prstGeom prst="rect">
            <a:avLst/>
          </a:prstGeom>
          <a:noFill/>
        </p:spPr>
        <p:txBody>
          <a:bodyPr wrap="none" rtlCol="0">
            <a:spAutoFit/>
          </a:bodyPr>
          <a:lstStyle/>
          <a:p>
            <a:pPr algn="ctr"/>
            <a:r>
              <a:rPr lang="es-ES" sz="2000" dirty="0">
                <a:latin typeface="Roboto Slab" pitchFamily="2" charset="0"/>
                <a:ea typeface="Roboto Slab" pitchFamily="2" charset="0"/>
              </a:rPr>
              <a:t>8</a:t>
            </a:r>
          </a:p>
        </p:txBody>
      </p:sp>
      <p:sp>
        <p:nvSpPr>
          <p:cNvPr id="21" name="CuadroTexto 20"/>
          <p:cNvSpPr txBox="1"/>
          <p:nvPr/>
        </p:nvSpPr>
        <p:spPr>
          <a:xfrm>
            <a:off x="4849693" y="1325304"/>
            <a:ext cx="327934" cy="400110"/>
          </a:xfrm>
          <a:prstGeom prst="rect">
            <a:avLst/>
          </a:prstGeom>
          <a:noFill/>
        </p:spPr>
        <p:txBody>
          <a:bodyPr wrap="none" rtlCol="0">
            <a:spAutoFit/>
          </a:bodyPr>
          <a:lstStyle/>
          <a:p>
            <a:pPr algn="ctr"/>
            <a:r>
              <a:rPr lang="es-ES" sz="2000" dirty="0">
                <a:latin typeface="Roboto Slab" pitchFamily="2" charset="0"/>
                <a:ea typeface="Roboto Slab" pitchFamily="2" charset="0"/>
              </a:rPr>
              <a:t>6</a:t>
            </a:r>
          </a:p>
        </p:txBody>
      </p:sp>
      <p:sp>
        <p:nvSpPr>
          <p:cNvPr id="22" name="CuadroTexto 21"/>
          <p:cNvSpPr txBox="1"/>
          <p:nvPr/>
        </p:nvSpPr>
        <p:spPr>
          <a:xfrm>
            <a:off x="5453986" y="1828852"/>
            <a:ext cx="333319" cy="400110"/>
          </a:xfrm>
          <a:prstGeom prst="rect">
            <a:avLst/>
          </a:prstGeom>
          <a:noFill/>
        </p:spPr>
        <p:txBody>
          <a:bodyPr wrap="none" rtlCol="0">
            <a:spAutoFit/>
          </a:bodyPr>
          <a:lstStyle/>
          <a:p>
            <a:pPr algn="ctr"/>
            <a:r>
              <a:rPr lang="es-ES" sz="2000" dirty="0">
                <a:latin typeface="Roboto Slab" pitchFamily="2" charset="0"/>
                <a:ea typeface="Roboto Slab" pitchFamily="2" charset="0"/>
              </a:rPr>
              <a:t>4</a:t>
            </a:r>
          </a:p>
        </p:txBody>
      </p:sp>
      <p:sp>
        <p:nvSpPr>
          <p:cNvPr id="23" name="CuadroTexto 22"/>
          <p:cNvSpPr txBox="1"/>
          <p:nvPr/>
        </p:nvSpPr>
        <p:spPr>
          <a:xfrm>
            <a:off x="5475463" y="846271"/>
            <a:ext cx="290364" cy="400110"/>
          </a:xfrm>
          <a:prstGeom prst="rect">
            <a:avLst/>
          </a:prstGeom>
          <a:noFill/>
        </p:spPr>
        <p:txBody>
          <a:bodyPr wrap="none" rtlCol="0">
            <a:spAutoFit/>
          </a:bodyPr>
          <a:lstStyle/>
          <a:p>
            <a:pPr algn="ctr"/>
            <a:r>
              <a:rPr lang="es-ES" sz="2000" dirty="0">
                <a:latin typeface="Roboto Slab" pitchFamily="2" charset="0"/>
                <a:ea typeface="Roboto Slab" pitchFamily="2" charset="0"/>
              </a:rPr>
              <a:t>1</a:t>
            </a:r>
          </a:p>
        </p:txBody>
      </p:sp>
      <p:sp>
        <p:nvSpPr>
          <p:cNvPr id="30" name="CuadroTexto 29"/>
          <p:cNvSpPr txBox="1"/>
          <p:nvPr/>
        </p:nvSpPr>
        <p:spPr>
          <a:xfrm>
            <a:off x="1126003" y="3239709"/>
            <a:ext cx="283814"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2</a:t>
            </a:r>
            <a:endParaRPr lang="es-ES" sz="1400" dirty="0">
              <a:solidFill>
                <a:srgbClr val="000000"/>
              </a:solidFill>
            </a:endParaRPr>
          </a:p>
        </p:txBody>
      </p:sp>
      <p:sp>
        <p:nvSpPr>
          <p:cNvPr id="31" name="Elipse 30"/>
          <p:cNvSpPr/>
          <p:nvPr/>
        </p:nvSpPr>
        <p:spPr>
          <a:xfrm>
            <a:off x="1467035" y="335290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sp>
        <p:nvSpPr>
          <p:cNvPr id="32" name="Elipse 31"/>
          <p:cNvSpPr/>
          <p:nvPr/>
        </p:nvSpPr>
        <p:spPr>
          <a:xfrm>
            <a:off x="799314" y="3352901"/>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cxnSp>
        <p:nvCxnSpPr>
          <p:cNvPr id="33" name="Conector recto de flecha 32"/>
          <p:cNvCxnSpPr>
            <a:stCxn id="32" idx="6"/>
            <a:endCxn id="31" idx="2"/>
          </p:cNvCxnSpPr>
          <p:nvPr/>
        </p:nvCxnSpPr>
        <p:spPr>
          <a:xfrm>
            <a:off x="1058343" y="3485930"/>
            <a:ext cx="408692"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 name="Rectángulo 1"/>
          <p:cNvSpPr/>
          <p:nvPr/>
        </p:nvSpPr>
        <p:spPr>
          <a:xfrm>
            <a:off x="2947963" y="22005"/>
            <a:ext cx="2671057" cy="523220"/>
          </a:xfrm>
          <a:prstGeom prst="rect">
            <a:avLst/>
          </a:prstGeom>
        </p:spPr>
        <p:txBody>
          <a:bodyPr wrap="square">
            <a:spAutoFit/>
          </a:bodyPr>
          <a:lstStyle/>
          <a:p>
            <a:pPr marL="0" indent="0" algn="ctr">
              <a:buClrTx/>
              <a:buNone/>
            </a:pPr>
            <a:r>
              <a:rPr lang="en-GB" sz="2800" dirty="0">
                <a:latin typeface="Roboto Slab" pitchFamily="2" charset="0"/>
                <a:ea typeface="Roboto Slab" pitchFamily="2" charset="0"/>
              </a:rPr>
              <a:t>EDGE LIST</a:t>
            </a:r>
          </a:p>
        </p:txBody>
      </p:sp>
      <p:sp>
        <p:nvSpPr>
          <p:cNvPr id="27" name="Elipse 26"/>
          <p:cNvSpPr/>
          <p:nvPr/>
        </p:nvSpPr>
        <p:spPr>
          <a:xfrm>
            <a:off x="2417412" y="400109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sp>
        <p:nvSpPr>
          <p:cNvPr id="28" name="Elipse 27"/>
          <p:cNvSpPr/>
          <p:nvPr/>
        </p:nvSpPr>
        <p:spPr>
          <a:xfrm>
            <a:off x="2417412" y="3356168"/>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K</a:t>
            </a:r>
            <a:endParaRPr lang="es-ES" sz="1400" dirty="0">
              <a:solidFill>
                <a:srgbClr val="000000"/>
              </a:solidFill>
            </a:endParaRPr>
          </a:p>
        </p:txBody>
      </p:sp>
      <p:cxnSp>
        <p:nvCxnSpPr>
          <p:cNvPr id="29" name="Conector recto de flecha 28"/>
          <p:cNvCxnSpPr>
            <a:stCxn id="28" idx="4"/>
            <a:endCxn id="27" idx="0"/>
          </p:cNvCxnSpPr>
          <p:nvPr/>
        </p:nvCxnSpPr>
        <p:spPr>
          <a:xfrm>
            <a:off x="2546927" y="3622226"/>
            <a:ext cx="0" cy="37886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4" name="CuadroTexto 33"/>
          <p:cNvSpPr txBox="1"/>
          <p:nvPr/>
        </p:nvSpPr>
        <p:spPr>
          <a:xfrm>
            <a:off x="2493248" y="3629561"/>
            <a:ext cx="287258" cy="307777"/>
          </a:xfrm>
          <a:prstGeom prst="rect">
            <a:avLst/>
          </a:prstGeom>
          <a:noFill/>
        </p:spPr>
        <p:txBody>
          <a:bodyPr wrap="none" rtlCol="0">
            <a:spAutoFit/>
          </a:bodyPr>
          <a:lstStyle/>
          <a:p>
            <a:r>
              <a:rPr lang="es-ES" sz="1400" dirty="0">
                <a:solidFill>
                  <a:srgbClr val="000000"/>
                </a:solidFill>
                <a:latin typeface="Roboto Slab" pitchFamily="2" charset="0"/>
                <a:ea typeface="Roboto Slab" pitchFamily="2" charset="0"/>
              </a:rPr>
              <a:t>6</a:t>
            </a:r>
          </a:p>
        </p:txBody>
      </p:sp>
      <p:sp>
        <p:nvSpPr>
          <p:cNvPr id="36" name="Elipse 35"/>
          <p:cNvSpPr/>
          <p:nvPr/>
        </p:nvSpPr>
        <p:spPr>
          <a:xfrm>
            <a:off x="3852200" y="4010107"/>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L</a:t>
            </a:r>
            <a:endParaRPr lang="es-ES" sz="1400" dirty="0">
              <a:solidFill>
                <a:srgbClr val="000000"/>
              </a:solidFill>
            </a:endParaRPr>
          </a:p>
        </p:txBody>
      </p:sp>
      <p:sp>
        <p:nvSpPr>
          <p:cNvPr id="37" name="Elipse 36"/>
          <p:cNvSpPr/>
          <p:nvPr/>
        </p:nvSpPr>
        <p:spPr>
          <a:xfrm>
            <a:off x="3852200" y="3365180"/>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J</a:t>
            </a:r>
            <a:endParaRPr lang="es-ES" sz="1400" dirty="0">
              <a:solidFill>
                <a:srgbClr val="000000"/>
              </a:solidFill>
            </a:endParaRPr>
          </a:p>
        </p:txBody>
      </p:sp>
      <p:cxnSp>
        <p:nvCxnSpPr>
          <p:cNvPr id="38" name="Conector recto de flecha 37"/>
          <p:cNvCxnSpPr>
            <a:stCxn id="37" idx="4"/>
            <a:endCxn id="36" idx="0"/>
          </p:cNvCxnSpPr>
          <p:nvPr/>
        </p:nvCxnSpPr>
        <p:spPr>
          <a:xfrm>
            <a:off x="3981715" y="3631238"/>
            <a:ext cx="0" cy="378869"/>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9" name="CuadroTexto 38"/>
          <p:cNvSpPr txBox="1"/>
          <p:nvPr/>
        </p:nvSpPr>
        <p:spPr>
          <a:xfrm>
            <a:off x="3948340" y="3649522"/>
            <a:ext cx="364202"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cs typeface="+mn-cs"/>
              </a:rPr>
              <a:t>10</a:t>
            </a:r>
          </a:p>
        </p:txBody>
      </p:sp>
      <p:sp>
        <p:nvSpPr>
          <p:cNvPr id="41" name="CuadroTexto 40"/>
          <p:cNvSpPr txBox="1"/>
          <p:nvPr/>
        </p:nvSpPr>
        <p:spPr>
          <a:xfrm>
            <a:off x="5209140" y="3275024"/>
            <a:ext cx="283814"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8</a:t>
            </a:r>
            <a:endParaRPr lang="es-ES" sz="1400" dirty="0">
              <a:solidFill>
                <a:srgbClr val="000000"/>
              </a:solidFill>
            </a:endParaRPr>
          </a:p>
        </p:txBody>
      </p:sp>
      <p:sp>
        <p:nvSpPr>
          <p:cNvPr id="42" name="Elipse 41"/>
          <p:cNvSpPr/>
          <p:nvPr/>
        </p:nvSpPr>
        <p:spPr>
          <a:xfrm>
            <a:off x="5528276" y="339916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M</a:t>
            </a:r>
            <a:endParaRPr lang="es-ES" sz="1400" dirty="0">
              <a:solidFill>
                <a:srgbClr val="000000"/>
              </a:solidFill>
            </a:endParaRPr>
          </a:p>
        </p:txBody>
      </p:sp>
      <p:sp>
        <p:nvSpPr>
          <p:cNvPr id="43" name="Elipse 42"/>
          <p:cNvSpPr/>
          <p:nvPr/>
        </p:nvSpPr>
        <p:spPr>
          <a:xfrm>
            <a:off x="4860555" y="3399165"/>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L</a:t>
            </a:r>
            <a:endParaRPr lang="es-ES" sz="1400" dirty="0">
              <a:solidFill>
                <a:srgbClr val="000000"/>
              </a:solidFill>
            </a:endParaRPr>
          </a:p>
        </p:txBody>
      </p:sp>
      <p:cxnSp>
        <p:nvCxnSpPr>
          <p:cNvPr id="44" name="Conector recto de flecha 43"/>
          <p:cNvCxnSpPr>
            <a:stCxn id="43" idx="6"/>
            <a:endCxn id="42" idx="2"/>
          </p:cNvCxnSpPr>
          <p:nvPr/>
        </p:nvCxnSpPr>
        <p:spPr>
          <a:xfrm>
            <a:off x="5119584" y="3532194"/>
            <a:ext cx="408692" cy="0"/>
          </a:xfrm>
          <a:prstGeom prst="straightConnector1">
            <a:avLst/>
          </a:prstGeom>
          <a:ln w="1905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5" name="CuadroTexto 44"/>
          <p:cNvSpPr txBox="1"/>
          <p:nvPr/>
        </p:nvSpPr>
        <p:spPr>
          <a:xfrm>
            <a:off x="124416" y="2785283"/>
            <a:ext cx="7301999" cy="400110"/>
          </a:xfrm>
          <a:prstGeom prst="rect">
            <a:avLst/>
          </a:prstGeom>
          <a:noFill/>
        </p:spPr>
        <p:txBody>
          <a:bodyPr wrap="none" rtlCol="0">
            <a:spAutoFit/>
          </a:bodyPr>
          <a:lstStyle/>
          <a:p>
            <a:r>
              <a:rPr lang="es-ES" sz="2000" dirty="0">
                <a:latin typeface="Roboto Slab" pitchFamily="2" charset="0"/>
                <a:ea typeface="Roboto Slab" pitchFamily="2" charset="0"/>
              </a:rPr>
              <a:t>E={   (J, K, 2),      (K, M, 6),      (L, J, 10),      (M, L, 8),      (M, N, 4)}</a:t>
            </a:r>
            <a:endParaRPr lang="es-ES" dirty="0"/>
          </a:p>
        </p:txBody>
      </p:sp>
      <p:sp>
        <p:nvSpPr>
          <p:cNvPr id="46" name="Elipse 45"/>
          <p:cNvSpPr/>
          <p:nvPr/>
        </p:nvSpPr>
        <p:spPr>
          <a:xfrm>
            <a:off x="6230605" y="3729368"/>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M</a:t>
            </a:r>
            <a:endParaRPr lang="es-ES" sz="1400" dirty="0">
              <a:solidFill>
                <a:srgbClr val="000000"/>
              </a:solidFill>
            </a:endParaRPr>
          </a:p>
        </p:txBody>
      </p:sp>
      <p:sp>
        <p:nvSpPr>
          <p:cNvPr id="47" name="Elipse 46"/>
          <p:cNvSpPr/>
          <p:nvPr/>
        </p:nvSpPr>
        <p:spPr>
          <a:xfrm>
            <a:off x="6799015" y="3343206"/>
            <a:ext cx="259029" cy="266058"/>
          </a:xfrm>
          <a:prstGeom prst="ellipse">
            <a:avLst/>
          </a:prstGeom>
          <a:solidFill>
            <a:srgbClr val="BADDE1"/>
          </a:solidFill>
          <a:ln>
            <a:solidFill>
              <a:srgbClr val="000000"/>
            </a:solidFill>
          </a:ln>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s-ES" sz="1400" dirty="0">
                <a:solidFill>
                  <a:srgbClr val="000000"/>
                </a:solidFill>
                <a:latin typeface="Roboto Slab" pitchFamily="2" charset="0"/>
                <a:ea typeface="Roboto Slab" pitchFamily="2" charset="0"/>
              </a:rPr>
              <a:t>N</a:t>
            </a:r>
            <a:endParaRPr lang="es-ES" sz="1400" dirty="0">
              <a:solidFill>
                <a:srgbClr val="000000"/>
              </a:solidFill>
            </a:endParaRPr>
          </a:p>
        </p:txBody>
      </p:sp>
      <p:cxnSp>
        <p:nvCxnSpPr>
          <p:cNvPr id="48" name="Conector recto de flecha 47"/>
          <p:cNvCxnSpPr>
            <a:stCxn id="47" idx="3"/>
            <a:endCxn id="46" idx="6"/>
          </p:cNvCxnSpPr>
          <p:nvPr/>
        </p:nvCxnSpPr>
        <p:spPr>
          <a:xfrm flipH="1">
            <a:off x="6489634" y="3570301"/>
            <a:ext cx="347315" cy="292096"/>
          </a:xfrm>
          <a:prstGeom prst="straightConnector1">
            <a:avLst/>
          </a:prstGeom>
          <a:ln w="1905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9" name="CuadroTexto 48"/>
          <p:cNvSpPr txBox="1"/>
          <p:nvPr/>
        </p:nvSpPr>
        <p:spPr>
          <a:xfrm>
            <a:off x="6558010" y="3666960"/>
            <a:ext cx="288723" cy="307777"/>
          </a:xfrm>
          <a:prstGeom prst="rect">
            <a:avLst/>
          </a:prstGeom>
          <a:noFill/>
        </p:spPr>
        <p:txBody>
          <a:bodyPr wrap="none" rtlCol="0">
            <a:spAutoFit/>
          </a:bodyPr>
          <a:lstStyle/>
          <a:p>
            <a:pPr algn="ctr"/>
            <a:r>
              <a:rPr lang="es-ES" sz="1400" dirty="0">
                <a:solidFill>
                  <a:srgbClr val="000000"/>
                </a:solidFill>
                <a:latin typeface="Roboto Slab" pitchFamily="2" charset="0"/>
                <a:ea typeface="Roboto Slab" pitchFamily="2" charset="0"/>
              </a:rPr>
              <a:t>4</a:t>
            </a:r>
            <a:endParaRPr lang="es-ES" sz="1400" dirty="0">
              <a:solidFill>
                <a:srgbClr val="000000"/>
              </a:solidFill>
            </a:endParaRPr>
          </a:p>
        </p:txBody>
      </p:sp>
    </p:spTree>
    <p:extLst>
      <p:ext uri="{BB962C8B-B14F-4D97-AF65-F5344CB8AC3E}">
        <p14:creationId xmlns:p14="http://schemas.microsoft.com/office/powerpoint/2010/main" val="2550030545"/>
      </p:ext>
    </p:extLst>
  </p:cSld>
  <p:clrMapOvr>
    <a:masterClrMapping/>
  </p:clrMapOvr>
</p:sld>
</file>

<file path=ppt/theme/theme1.xml><?xml version="1.0" encoding="utf-8"?>
<a:theme xmlns:a="http://schemas.openxmlformats.org/drawingml/2006/main" name="Default Theme">
  <a:themeElements>
    <a:clrScheme name="Goldsmiths-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oldsmiths-master">
      <a:majorFont>
        <a:latin typeface="Georgia"/>
        <a:ea typeface="ＭＳ Ｐゴシック"/>
        <a:cs typeface=""/>
      </a:majorFont>
      <a:minorFont>
        <a:latin typeface="Georgi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Goldsmiths-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oldsmiths-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oldsmiths-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oldsmiths-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oldsmiths-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oldsmiths-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oldsmiths-maste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oldsmiths-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oldsmiths-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oldsmiths-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oldsmiths-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oldsmiths-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template" id="{85486A97-7527-234E-B29D-4E15F6DD80A9}" vid="{62C6D008-43A1-4C49-B16D-2868C65AAB7C}"/>
    </a:ext>
  </a:extLst>
</a:theme>
</file>

<file path=ppt/theme/theme2.xml><?xml version="1.0" encoding="utf-8"?>
<a:theme xmlns:a="http://schemas.openxmlformats.org/drawingml/2006/main" name="1_Default Theme">
  <a:themeElements>
    <a:clrScheme name="Goldsmiths-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oldsmiths-master">
      <a:majorFont>
        <a:latin typeface="Georgia"/>
        <a:ea typeface="ＭＳ Ｐゴシック"/>
        <a:cs typeface=""/>
      </a:majorFont>
      <a:minorFont>
        <a:latin typeface="Georgi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Goldsmiths-mas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oldsmiths-mast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oldsmiths-mast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oldsmiths-mast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oldsmiths-mast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oldsmiths-mast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oldsmiths-maste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oldsmiths-mast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oldsmiths-mast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oldsmiths-mast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oldsmiths-mast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oldsmiths-mast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 template" id="{85486A97-7527-234E-B29D-4E15F6DD80A9}" vid="{62C6D008-43A1-4C49-B16D-2868C65AAB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A11549B9E3BE44B19E4E4FA8971096" ma:contentTypeVersion="12" ma:contentTypeDescription="Create a new document." ma:contentTypeScope="" ma:versionID="65f43cfa07aff92e5cd3f98943245aad">
  <xsd:schema xmlns:xsd="http://www.w3.org/2001/XMLSchema" xmlns:xs="http://www.w3.org/2001/XMLSchema" xmlns:p="http://schemas.microsoft.com/office/2006/metadata/properties" xmlns:ns2="65620a10-58d8-4602-af8b-e2b4eec3245a" xmlns:ns3="4f37539b-1577-461a-a534-c40bf1b53cfa" targetNamespace="http://schemas.microsoft.com/office/2006/metadata/properties" ma:root="true" ma:fieldsID="a2d5677f0211420977505a8048c79820" ns2:_="" ns3:_="">
    <xsd:import namespace="65620a10-58d8-4602-af8b-e2b4eec3245a"/>
    <xsd:import namespace="4f37539b-1577-461a-a534-c40bf1b53cf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620a10-58d8-4602-af8b-e2b4eec324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f37539b-1577-461a-a534-c40bf1b53cf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55F4C1-ED8B-4DD8-9DDC-6018797800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620a10-58d8-4602-af8b-e2b4eec3245a"/>
    <ds:schemaRef ds:uri="4f37539b-1577-461a-a534-c40bf1b53c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2D6634-8C61-44B0-8C9A-461444A3A20F}">
  <ds:schemaRefs>
    <ds:schemaRef ds:uri="65620a10-58d8-4602-af8b-e2b4eec3245a"/>
    <ds:schemaRef ds:uri="http://schemas.microsoft.com/office/2006/documentManagement/types"/>
    <ds:schemaRef ds:uri="http://schemas.microsoft.com/office/infopath/2007/PartnerControls"/>
    <ds:schemaRef ds:uri="http://purl.org/dc/elements/1.1/"/>
    <ds:schemaRef ds:uri="http://purl.org/dc/dcmitype/"/>
    <ds:schemaRef ds:uri="http://purl.org/dc/terms/"/>
    <ds:schemaRef ds:uri="http://schemas.openxmlformats.org/package/2006/metadata/core-properties"/>
    <ds:schemaRef ds:uri="4f37539b-1577-461a-a534-c40bf1b53cfa"/>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3B2BDB3-1106-4425-AD18-85134CB216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76162</TotalTime>
  <Words>2117</Words>
  <Application>Microsoft Macintosh PowerPoint</Application>
  <PresentationFormat>On-screen Show (16:9)</PresentationFormat>
  <Paragraphs>658</Paragraphs>
  <Slides>31</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Consolas</vt:lpstr>
      <vt:lpstr>Georgia</vt:lpstr>
      <vt:lpstr>Roboto Slab</vt:lpstr>
      <vt:lpstr>Times</vt:lpstr>
      <vt:lpstr>Default Theme</vt:lpstr>
      <vt:lpstr>1_Default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Lahcen Ouarbya</dc:creator>
  <cp:lastModifiedBy>Lahcen Ouarbya</cp:lastModifiedBy>
  <cp:revision>1102</cp:revision>
  <cp:lastPrinted>2019-07-09T17:04:45Z</cp:lastPrinted>
  <dcterms:created xsi:type="dcterms:W3CDTF">2018-10-29T10:08:54Z</dcterms:created>
  <dcterms:modified xsi:type="dcterms:W3CDTF">2021-03-07T19:23:11Z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0x01010055A11549B9E3BE44B19E4E4FA8971096</vt:lpwstr>
  </property>
</Properties>
</file>