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55"/>
  </p:notesMasterIdLst>
  <p:handoutMasterIdLst>
    <p:handoutMasterId r:id="rId56"/>
  </p:handoutMasterIdLst>
  <p:sldIdLst>
    <p:sldId id="362" r:id="rId6"/>
    <p:sldId id="483" r:id="rId7"/>
    <p:sldId id="484" r:id="rId8"/>
    <p:sldId id="554" r:id="rId9"/>
    <p:sldId id="514" r:id="rId10"/>
    <p:sldId id="555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53" r:id="rId22"/>
    <p:sldId id="567" r:id="rId23"/>
    <p:sldId id="568" r:id="rId24"/>
    <p:sldId id="569" r:id="rId25"/>
    <p:sldId id="570" r:id="rId26"/>
    <p:sldId id="571" r:id="rId27"/>
    <p:sldId id="572" r:id="rId28"/>
    <p:sldId id="573" r:id="rId29"/>
    <p:sldId id="574" r:id="rId30"/>
    <p:sldId id="575" r:id="rId31"/>
    <p:sldId id="576" r:id="rId32"/>
    <p:sldId id="577" r:id="rId33"/>
    <p:sldId id="578" r:id="rId34"/>
    <p:sldId id="579" r:id="rId35"/>
    <p:sldId id="580" r:id="rId36"/>
    <p:sldId id="581" r:id="rId37"/>
    <p:sldId id="582" r:id="rId38"/>
    <p:sldId id="583" r:id="rId39"/>
    <p:sldId id="584" r:id="rId40"/>
    <p:sldId id="585" r:id="rId41"/>
    <p:sldId id="586" r:id="rId42"/>
    <p:sldId id="587" r:id="rId43"/>
    <p:sldId id="588" r:id="rId44"/>
    <p:sldId id="589" r:id="rId45"/>
    <p:sldId id="590" r:id="rId46"/>
    <p:sldId id="591" r:id="rId47"/>
    <p:sldId id="592" r:id="rId48"/>
    <p:sldId id="593" r:id="rId49"/>
    <p:sldId id="594" r:id="rId50"/>
    <p:sldId id="595" r:id="rId51"/>
    <p:sldId id="596" r:id="rId52"/>
    <p:sldId id="597" r:id="rId53"/>
    <p:sldId id="598" r:id="rId5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2410"/>
    <a:srgbClr val="3B98FF"/>
    <a:srgbClr val="57B3B6"/>
    <a:srgbClr val="5BBDBE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77" autoAdjust="0"/>
    <p:restoredTop sz="99390" autoAdjust="0"/>
  </p:normalViewPr>
  <p:slideViewPr>
    <p:cSldViewPr snapToGrid="0" snapToObjects="1">
      <p:cViewPr varScale="1">
        <p:scale>
          <a:sx n="154" d="100"/>
          <a:sy n="154" d="100"/>
        </p:scale>
        <p:origin x="528" y="184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Graphs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Prim’s Algorithm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adroTexto 115"/>
          <p:cNvSpPr txBox="1"/>
          <p:nvPr/>
        </p:nvSpPr>
        <p:spPr>
          <a:xfrm>
            <a:off x="-16433" y="1107474"/>
            <a:ext cx="91604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one vertex from graph G</a:t>
            </a:r>
          </a:p>
          <a:p>
            <a:endParaRPr lang="en-GB" sz="2400" dirty="0">
              <a:latin typeface="Arial Narrow"/>
              <a:cs typeface="Arial Narrow"/>
            </a:endParaRPr>
          </a:p>
          <a:p>
            <a:endParaRPr lang="en-GB" sz="2400" dirty="0">
              <a:latin typeface="Arial Narrow"/>
              <a:cs typeface="Arial Narrow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(there are still vertices to add)</a:t>
            </a:r>
          </a:p>
          <a:p>
            <a:pPr marL="342900" indent="-342900">
              <a:buAutoNum type="arabicPeriod" startAt="2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find the set of links L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connecting one node in the tree with a node not in the tree</a:t>
            </a:r>
          </a:p>
          <a:p>
            <a:pPr lvl="2" indent="-342900">
              <a:buFont typeface="Arial"/>
              <a:buChar char="•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find, in L, the </a:t>
            </a: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minimum weight edge</a:t>
            </a:r>
          </a:p>
          <a:p>
            <a:pPr lvl="2" indent="-342900">
              <a:buFont typeface="Arial"/>
              <a:buChar char="•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add that edge, and the new vertex, to the spanning tree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sp>
        <p:nvSpPr>
          <p:cNvPr id="4" name="Llamada rectangular 3"/>
          <p:cNvSpPr/>
          <p:nvPr/>
        </p:nvSpPr>
        <p:spPr>
          <a:xfrm>
            <a:off x="5050118" y="200357"/>
            <a:ext cx="3929529" cy="732118"/>
          </a:xfrm>
          <a:prstGeom prst="wedgeRectCallout">
            <a:avLst>
              <a:gd name="adj1" fmla="val -36616"/>
              <a:gd name="adj2" fmla="val 86377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4660978" y="1511082"/>
            <a:ext cx="2522070" cy="510988"/>
          </a:xfrm>
          <a:prstGeom prst="wedgeRectCallout">
            <a:avLst>
              <a:gd name="adj1" fmla="val -50305"/>
              <a:gd name="adj2" fmla="val 91013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</p:txBody>
      </p:sp>
    </p:spTree>
    <p:extLst>
      <p:ext uri="{BB962C8B-B14F-4D97-AF65-F5344CB8AC3E}">
        <p14:creationId xmlns:p14="http://schemas.microsoft.com/office/powerpoint/2010/main" val="307831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adroTexto 115"/>
          <p:cNvSpPr txBox="1"/>
          <p:nvPr/>
        </p:nvSpPr>
        <p:spPr>
          <a:xfrm>
            <a:off x="-16433" y="1107474"/>
            <a:ext cx="91604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one vertex from graph G</a:t>
            </a:r>
          </a:p>
          <a:p>
            <a:endParaRPr lang="en-GB" sz="2400" dirty="0">
              <a:latin typeface="Arial Narrow"/>
              <a:cs typeface="Arial Narrow"/>
            </a:endParaRPr>
          </a:p>
          <a:p>
            <a:endParaRPr lang="en-GB" sz="2400" dirty="0">
              <a:latin typeface="Arial Narrow"/>
              <a:cs typeface="Arial Narrow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(there are still vertices to add)</a:t>
            </a:r>
          </a:p>
          <a:p>
            <a:pPr marL="342900" indent="-342900">
              <a:buAutoNum type="arabicPeriod" startAt="2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find the set of links L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connecting one node in the tree with a node not in the tree</a:t>
            </a:r>
          </a:p>
          <a:p>
            <a:pPr lvl="2" indent="-342900">
              <a:buFont typeface="Arial"/>
              <a:buChar char="•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find, in L, the </a:t>
            </a: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minimum weight edge</a:t>
            </a:r>
          </a:p>
          <a:p>
            <a:pPr lvl="2" indent="-342900">
              <a:buFont typeface="Arial"/>
              <a:buChar char="•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add that edge, and the new vertex, to the spanning tree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sp>
        <p:nvSpPr>
          <p:cNvPr id="4" name="Llamada rectangular 3"/>
          <p:cNvSpPr/>
          <p:nvPr/>
        </p:nvSpPr>
        <p:spPr>
          <a:xfrm>
            <a:off x="5050118" y="200357"/>
            <a:ext cx="3929529" cy="732118"/>
          </a:xfrm>
          <a:prstGeom prst="wedgeRectCallout">
            <a:avLst>
              <a:gd name="adj1" fmla="val -36616"/>
              <a:gd name="adj2" fmla="val 86377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4660978" y="1511082"/>
            <a:ext cx="2522070" cy="510988"/>
          </a:xfrm>
          <a:prstGeom prst="wedgeRectCallout">
            <a:avLst>
              <a:gd name="adj1" fmla="val -50305"/>
              <a:gd name="adj2" fmla="val 91013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</p:txBody>
      </p:sp>
      <p:sp>
        <p:nvSpPr>
          <p:cNvPr id="7" name="Llamada rectangular 6"/>
          <p:cNvSpPr/>
          <p:nvPr/>
        </p:nvSpPr>
        <p:spPr>
          <a:xfrm>
            <a:off x="2510117" y="3329472"/>
            <a:ext cx="6469530" cy="355600"/>
          </a:xfrm>
          <a:prstGeom prst="wedgeRectCallout">
            <a:avLst>
              <a:gd name="adj1" fmla="val -37031"/>
              <a:gd name="adj2" fmla="val -123467"/>
            </a:avLst>
          </a:prstGeom>
          <a:solidFill>
            <a:srgbClr val="DAEDEF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 ^ FROM(e)  T ^ TO(e)  G}</a:t>
            </a:r>
            <a:r>
              <a:rPr lang="es-ES" dirty="0">
                <a:latin typeface="Consolas"/>
                <a:cs typeface="Consola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2561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adroTexto 115"/>
          <p:cNvSpPr txBox="1"/>
          <p:nvPr/>
        </p:nvSpPr>
        <p:spPr>
          <a:xfrm>
            <a:off x="-16433" y="1107474"/>
            <a:ext cx="91604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one vertex from graph G</a:t>
            </a:r>
          </a:p>
          <a:p>
            <a:endParaRPr lang="en-GB" sz="2400" dirty="0">
              <a:latin typeface="Arial Narrow"/>
              <a:cs typeface="Arial Narrow"/>
            </a:endParaRPr>
          </a:p>
          <a:p>
            <a:endParaRPr lang="en-GB" sz="2400" dirty="0">
              <a:latin typeface="Arial Narrow"/>
              <a:cs typeface="Arial Narrow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(there are still vertices to add)</a:t>
            </a:r>
          </a:p>
          <a:p>
            <a:pPr marL="342900" indent="-342900">
              <a:buAutoNum type="arabicPeriod" startAt="2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find the set of links L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connecting one node in the tree with a node not in the tree</a:t>
            </a:r>
          </a:p>
          <a:p>
            <a:pPr lvl="2" indent="-342900">
              <a:buFont typeface="Arial"/>
              <a:buChar char="•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find, in L, the </a:t>
            </a: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minimum weight edge</a:t>
            </a:r>
          </a:p>
          <a:p>
            <a:pPr lvl="2" indent="-342900">
              <a:buFont typeface="Arial"/>
              <a:buChar char="•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add that edge, and the new vertex, to the spanning tree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sp>
        <p:nvSpPr>
          <p:cNvPr id="4" name="Llamada rectangular 3"/>
          <p:cNvSpPr/>
          <p:nvPr/>
        </p:nvSpPr>
        <p:spPr>
          <a:xfrm>
            <a:off x="5050118" y="200357"/>
            <a:ext cx="3929529" cy="732118"/>
          </a:xfrm>
          <a:prstGeom prst="wedgeRectCallout">
            <a:avLst>
              <a:gd name="adj1" fmla="val -36616"/>
              <a:gd name="adj2" fmla="val 86377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4660978" y="1511082"/>
            <a:ext cx="2522070" cy="510988"/>
          </a:xfrm>
          <a:prstGeom prst="wedgeRectCallout">
            <a:avLst>
              <a:gd name="adj1" fmla="val -50305"/>
              <a:gd name="adj2" fmla="val 91013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</p:txBody>
      </p:sp>
      <p:sp>
        <p:nvSpPr>
          <p:cNvPr id="7" name="Llamada rectangular 6"/>
          <p:cNvSpPr/>
          <p:nvPr/>
        </p:nvSpPr>
        <p:spPr>
          <a:xfrm>
            <a:off x="2510117" y="3329472"/>
            <a:ext cx="6469530" cy="355600"/>
          </a:xfrm>
          <a:prstGeom prst="wedgeRectCallout">
            <a:avLst>
              <a:gd name="adj1" fmla="val -37031"/>
              <a:gd name="adj2" fmla="val -123467"/>
            </a:avLst>
          </a:prstGeom>
          <a:solidFill>
            <a:srgbClr val="DAEDEF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 ^ FROM(e)  T ^ TO(e)  G}</a:t>
            </a:r>
            <a:r>
              <a:rPr lang="es-ES" dirty="0">
                <a:latin typeface="Consolas"/>
                <a:cs typeface="Consolas"/>
              </a:rPr>
              <a:t> 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296839" y="3329472"/>
            <a:ext cx="1607885" cy="355600"/>
          </a:xfrm>
          <a:prstGeom prst="rect">
            <a:avLst/>
          </a:prstGeom>
          <a:ln w="38100" cmpd="sng">
            <a:solidFill>
              <a:srgbClr val="3C8C93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40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adroTexto 115"/>
          <p:cNvSpPr txBox="1"/>
          <p:nvPr/>
        </p:nvSpPr>
        <p:spPr>
          <a:xfrm>
            <a:off x="-16433" y="1107474"/>
            <a:ext cx="91604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one vertex from graph G</a:t>
            </a:r>
          </a:p>
          <a:p>
            <a:endParaRPr lang="en-GB" sz="2400" dirty="0">
              <a:latin typeface="Arial Narrow"/>
              <a:cs typeface="Arial Narrow"/>
            </a:endParaRPr>
          </a:p>
          <a:p>
            <a:endParaRPr lang="en-GB" sz="2400" dirty="0">
              <a:latin typeface="Arial Narrow"/>
              <a:cs typeface="Arial Narrow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(there are still vertices to add)</a:t>
            </a:r>
          </a:p>
          <a:p>
            <a:pPr marL="342900" indent="-342900">
              <a:buAutoNum type="arabicPeriod" startAt="2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find the set of links L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connecting one node in the tree with a node not in the tree</a:t>
            </a:r>
          </a:p>
          <a:p>
            <a:pPr lvl="2" indent="-342900">
              <a:buFont typeface="Arial"/>
              <a:buChar char="•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find, in L, the </a:t>
            </a: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minimum weight edge</a:t>
            </a:r>
          </a:p>
          <a:p>
            <a:pPr lvl="2" indent="-342900">
              <a:buFont typeface="Arial"/>
              <a:buChar char="•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add that edge, and the new vertex, to the spanning tree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sp>
        <p:nvSpPr>
          <p:cNvPr id="4" name="Llamada rectangular 3"/>
          <p:cNvSpPr/>
          <p:nvPr/>
        </p:nvSpPr>
        <p:spPr>
          <a:xfrm>
            <a:off x="5050118" y="200357"/>
            <a:ext cx="3929529" cy="732118"/>
          </a:xfrm>
          <a:prstGeom prst="wedgeRectCallout">
            <a:avLst>
              <a:gd name="adj1" fmla="val -36616"/>
              <a:gd name="adj2" fmla="val 86377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4660978" y="1511082"/>
            <a:ext cx="2522070" cy="510988"/>
          </a:xfrm>
          <a:prstGeom prst="wedgeRectCallout">
            <a:avLst>
              <a:gd name="adj1" fmla="val -50305"/>
              <a:gd name="adj2" fmla="val 91013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</p:txBody>
      </p:sp>
      <p:sp>
        <p:nvSpPr>
          <p:cNvPr id="7" name="Llamada rectangular 6"/>
          <p:cNvSpPr/>
          <p:nvPr/>
        </p:nvSpPr>
        <p:spPr>
          <a:xfrm>
            <a:off x="2510117" y="3329472"/>
            <a:ext cx="6469530" cy="355600"/>
          </a:xfrm>
          <a:prstGeom prst="wedgeRectCallout">
            <a:avLst>
              <a:gd name="adj1" fmla="val -37031"/>
              <a:gd name="adj2" fmla="val -123467"/>
            </a:avLst>
          </a:prstGeom>
          <a:solidFill>
            <a:srgbClr val="DAEDEF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 ^ FROM(e)  T ^ TO(e)  G}</a:t>
            </a:r>
            <a:r>
              <a:rPr lang="es-ES" dirty="0">
                <a:latin typeface="Consolas"/>
                <a:cs typeface="Consolas"/>
              </a:rPr>
              <a:t> 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323585" y="3322255"/>
            <a:ext cx="1607885" cy="355600"/>
          </a:xfrm>
          <a:prstGeom prst="rect">
            <a:avLst/>
          </a:prstGeom>
          <a:ln w="38100" cmpd="sng">
            <a:solidFill>
              <a:srgbClr val="3C8C93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6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adroTexto 115"/>
          <p:cNvSpPr txBox="1"/>
          <p:nvPr/>
        </p:nvSpPr>
        <p:spPr>
          <a:xfrm>
            <a:off x="-16433" y="1107474"/>
            <a:ext cx="91604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one vertex from graph G</a:t>
            </a:r>
          </a:p>
          <a:p>
            <a:endParaRPr lang="en-GB" sz="2400" dirty="0">
              <a:latin typeface="Arial Narrow"/>
              <a:cs typeface="Arial Narrow"/>
            </a:endParaRPr>
          </a:p>
          <a:p>
            <a:endParaRPr lang="en-GB" sz="2400" dirty="0">
              <a:latin typeface="Arial Narrow"/>
              <a:cs typeface="Arial Narrow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(there are still vertices to add)</a:t>
            </a:r>
          </a:p>
          <a:p>
            <a:pPr marL="342900" indent="-342900">
              <a:buAutoNum type="arabicPeriod" startAt="2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find the set of links L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connecting one node in the tree with a node not in the tree</a:t>
            </a:r>
          </a:p>
          <a:p>
            <a:pPr lvl="2" indent="-342900">
              <a:buFont typeface="Arial"/>
              <a:buChar char="•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find, in L, the </a:t>
            </a: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minimum weight edge</a:t>
            </a:r>
          </a:p>
          <a:p>
            <a:pPr lvl="2" indent="-342900">
              <a:buFont typeface="Arial"/>
              <a:buChar char="•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add that edge, and the new vertex, to the spanning tree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sp>
        <p:nvSpPr>
          <p:cNvPr id="4" name="Llamada rectangular 3"/>
          <p:cNvSpPr/>
          <p:nvPr/>
        </p:nvSpPr>
        <p:spPr>
          <a:xfrm>
            <a:off x="5050118" y="200357"/>
            <a:ext cx="3929529" cy="732118"/>
          </a:xfrm>
          <a:prstGeom prst="wedgeRectCallout">
            <a:avLst>
              <a:gd name="adj1" fmla="val -36616"/>
              <a:gd name="adj2" fmla="val 86377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4660978" y="1511082"/>
            <a:ext cx="2522070" cy="510988"/>
          </a:xfrm>
          <a:prstGeom prst="wedgeRectCallout">
            <a:avLst>
              <a:gd name="adj1" fmla="val -50305"/>
              <a:gd name="adj2" fmla="val 91013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</p:txBody>
      </p:sp>
      <p:sp>
        <p:nvSpPr>
          <p:cNvPr id="7" name="Llamada rectangular 6"/>
          <p:cNvSpPr/>
          <p:nvPr/>
        </p:nvSpPr>
        <p:spPr>
          <a:xfrm>
            <a:off x="2510117" y="3329472"/>
            <a:ext cx="6469530" cy="355600"/>
          </a:xfrm>
          <a:prstGeom prst="wedgeRectCallout">
            <a:avLst>
              <a:gd name="adj1" fmla="val -37031"/>
              <a:gd name="adj2" fmla="val -123467"/>
            </a:avLst>
          </a:prstGeom>
          <a:solidFill>
            <a:srgbClr val="DAEDEF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 ^ FROM(e)  T ^ TO(e)  G}</a:t>
            </a:r>
            <a:r>
              <a:rPr lang="es-ES" dirty="0">
                <a:latin typeface="Consolas"/>
                <a:cs typeface="Consolas"/>
              </a:rPr>
              <a:t> 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183048" y="3322255"/>
            <a:ext cx="1221230" cy="355600"/>
          </a:xfrm>
          <a:prstGeom prst="rect">
            <a:avLst/>
          </a:prstGeom>
          <a:ln w="38100" cmpd="sng">
            <a:solidFill>
              <a:srgbClr val="3C8C93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30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adroTexto 115"/>
          <p:cNvSpPr txBox="1"/>
          <p:nvPr/>
        </p:nvSpPr>
        <p:spPr>
          <a:xfrm>
            <a:off x="-16433" y="1107474"/>
            <a:ext cx="91604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one vertex from graph G</a:t>
            </a:r>
          </a:p>
          <a:p>
            <a:endParaRPr lang="en-GB" sz="2400" dirty="0">
              <a:latin typeface="Arial Narrow"/>
              <a:cs typeface="Arial Narrow"/>
            </a:endParaRPr>
          </a:p>
          <a:p>
            <a:endParaRPr lang="en-GB" sz="2400" dirty="0">
              <a:latin typeface="Arial Narrow"/>
              <a:cs typeface="Arial Narrow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(there are still vertices to add)</a:t>
            </a:r>
          </a:p>
          <a:p>
            <a:pPr marL="342900" indent="-342900">
              <a:buAutoNum type="arabicPeriod" startAt="2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find the set of links L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connecting one node in the tree with a node not in the tree</a:t>
            </a:r>
          </a:p>
          <a:p>
            <a:pPr lvl="2" indent="-342900">
              <a:buFont typeface="Arial"/>
              <a:buChar char="•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find, in L, the </a:t>
            </a: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minimum weight edge</a:t>
            </a:r>
          </a:p>
          <a:p>
            <a:pPr lvl="2" indent="-342900">
              <a:buFont typeface="Arial"/>
              <a:buChar char="•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add that edge, and the new vertex, to the spanning tree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sp>
        <p:nvSpPr>
          <p:cNvPr id="4" name="Llamada rectangular 3"/>
          <p:cNvSpPr/>
          <p:nvPr/>
        </p:nvSpPr>
        <p:spPr>
          <a:xfrm>
            <a:off x="5050118" y="200357"/>
            <a:ext cx="3929529" cy="732118"/>
          </a:xfrm>
          <a:prstGeom prst="wedgeRectCallout">
            <a:avLst>
              <a:gd name="adj1" fmla="val -36616"/>
              <a:gd name="adj2" fmla="val 86377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4660978" y="1511082"/>
            <a:ext cx="2522070" cy="510988"/>
          </a:xfrm>
          <a:prstGeom prst="wedgeRectCallout">
            <a:avLst>
              <a:gd name="adj1" fmla="val -50305"/>
              <a:gd name="adj2" fmla="val 91013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</p:txBody>
      </p:sp>
      <p:sp>
        <p:nvSpPr>
          <p:cNvPr id="7" name="Llamada rectangular 6"/>
          <p:cNvSpPr/>
          <p:nvPr/>
        </p:nvSpPr>
        <p:spPr>
          <a:xfrm>
            <a:off x="2510117" y="3329472"/>
            <a:ext cx="6469530" cy="355600"/>
          </a:xfrm>
          <a:prstGeom prst="wedgeRectCallout">
            <a:avLst>
              <a:gd name="adj1" fmla="val -37031"/>
              <a:gd name="adj2" fmla="val -123467"/>
            </a:avLst>
          </a:prstGeom>
          <a:solidFill>
            <a:srgbClr val="DAEDEF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 ^ FROM(e)  T ^ TO(e)  G}</a:t>
            </a:r>
            <a:r>
              <a:rPr lang="es-ES" dirty="0">
                <a:latin typeface="Consolas"/>
                <a:cs typeface="Consolas"/>
              </a:rPr>
              <a:t>  </a:t>
            </a:r>
          </a:p>
        </p:txBody>
      </p:sp>
      <p:sp>
        <p:nvSpPr>
          <p:cNvPr id="8" name="Llamada rectangular 7"/>
          <p:cNvSpPr/>
          <p:nvPr/>
        </p:nvSpPr>
        <p:spPr>
          <a:xfrm>
            <a:off x="5594411" y="3801191"/>
            <a:ext cx="3385236" cy="510988"/>
          </a:xfrm>
          <a:prstGeom prst="wedgeRectCallout">
            <a:avLst>
              <a:gd name="adj1" fmla="val -61499"/>
              <a:gd name="adj2" fmla="val -29794"/>
            </a:avLst>
          </a:prstGeom>
          <a:solidFill>
            <a:srgbClr val="DAEDEF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 = 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latin typeface="Consolas"/>
                <a:cs typeface="Consolas"/>
                <a:sym typeface="Symbol"/>
              </a:rPr>
              <a:t>L</a:t>
            </a:r>
            <a:r>
              <a:rPr lang="es-ES_tradnl" dirty="0">
                <a:latin typeface="Consolas"/>
                <a:cs typeface="Consolas"/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78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adroTexto 115"/>
          <p:cNvSpPr txBox="1"/>
          <p:nvPr/>
        </p:nvSpPr>
        <p:spPr>
          <a:xfrm>
            <a:off x="-16433" y="1107474"/>
            <a:ext cx="91604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one vertex from graph G</a:t>
            </a:r>
          </a:p>
          <a:p>
            <a:endParaRPr lang="en-GB" sz="2400" dirty="0">
              <a:latin typeface="Arial Narrow"/>
              <a:cs typeface="Arial Narrow"/>
            </a:endParaRPr>
          </a:p>
          <a:p>
            <a:endParaRPr lang="en-GB" sz="2400" dirty="0">
              <a:latin typeface="Arial Narrow"/>
              <a:cs typeface="Arial Narrow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(there are still vertices to add)</a:t>
            </a:r>
          </a:p>
          <a:p>
            <a:pPr marL="342900" indent="-342900">
              <a:buAutoNum type="arabicPeriod" startAt="2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find the set of links L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connecting one node in the tree with a node not in the tree</a:t>
            </a:r>
          </a:p>
          <a:p>
            <a:pPr lvl="2" indent="-342900">
              <a:buFont typeface="Arial"/>
              <a:buChar char="•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find, in L, the </a:t>
            </a: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minimum weight edge</a:t>
            </a:r>
          </a:p>
          <a:p>
            <a:pPr lvl="2" indent="-342900">
              <a:buFont typeface="Arial"/>
              <a:buChar char="•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add that edge, and the new vertex, to the spanning tree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sp>
        <p:nvSpPr>
          <p:cNvPr id="4" name="Llamada rectangular 3"/>
          <p:cNvSpPr/>
          <p:nvPr/>
        </p:nvSpPr>
        <p:spPr>
          <a:xfrm>
            <a:off x="5050118" y="200357"/>
            <a:ext cx="3929529" cy="732118"/>
          </a:xfrm>
          <a:prstGeom prst="wedgeRectCallout">
            <a:avLst>
              <a:gd name="adj1" fmla="val -36616"/>
              <a:gd name="adj2" fmla="val 86377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4660978" y="1511082"/>
            <a:ext cx="2522070" cy="510988"/>
          </a:xfrm>
          <a:prstGeom prst="wedgeRectCallout">
            <a:avLst>
              <a:gd name="adj1" fmla="val -50305"/>
              <a:gd name="adj2" fmla="val 91013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</p:txBody>
      </p:sp>
      <p:sp>
        <p:nvSpPr>
          <p:cNvPr id="7" name="Llamada rectangular 6"/>
          <p:cNvSpPr/>
          <p:nvPr/>
        </p:nvSpPr>
        <p:spPr>
          <a:xfrm>
            <a:off x="2510117" y="3329472"/>
            <a:ext cx="6469530" cy="355600"/>
          </a:xfrm>
          <a:prstGeom prst="wedgeRectCallout">
            <a:avLst>
              <a:gd name="adj1" fmla="val -37031"/>
              <a:gd name="adj2" fmla="val -123467"/>
            </a:avLst>
          </a:prstGeom>
          <a:solidFill>
            <a:srgbClr val="DAEDEF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 ^ FROM(e)  T ^ TO(e)  G}</a:t>
            </a:r>
            <a:r>
              <a:rPr lang="es-ES" dirty="0">
                <a:latin typeface="Consolas"/>
                <a:cs typeface="Consolas"/>
              </a:rPr>
              <a:t>  </a:t>
            </a:r>
          </a:p>
        </p:txBody>
      </p:sp>
      <p:sp>
        <p:nvSpPr>
          <p:cNvPr id="8" name="Llamada rectangular 7"/>
          <p:cNvSpPr/>
          <p:nvPr/>
        </p:nvSpPr>
        <p:spPr>
          <a:xfrm>
            <a:off x="5594411" y="3801191"/>
            <a:ext cx="3385236" cy="510988"/>
          </a:xfrm>
          <a:prstGeom prst="wedgeRectCallout">
            <a:avLst>
              <a:gd name="adj1" fmla="val -61499"/>
              <a:gd name="adj2" fmla="val -29794"/>
            </a:avLst>
          </a:prstGeom>
          <a:solidFill>
            <a:srgbClr val="DAEDEF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 = 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latin typeface="Consolas"/>
                <a:cs typeface="Consolas"/>
                <a:sym typeface="Symbol"/>
              </a:rPr>
              <a:t>L</a:t>
            </a:r>
            <a:r>
              <a:rPr lang="es-ES_tradnl" dirty="0">
                <a:latin typeface="Consolas"/>
                <a:cs typeface="Consolas"/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</p:txBody>
      </p:sp>
      <p:sp>
        <p:nvSpPr>
          <p:cNvPr id="9" name="Llamada rectangular 8"/>
          <p:cNvSpPr/>
          <p:nvPr/>
        </p:nvSpPr>
        <p:spPr>
          <a:xfrm>
            <a:off x="5964518" y="4619003"/>
            <a:ext cx="3015129" cy="510988"/>
          </a:xfrm>
          <a:prstGeom prst="wedgeRectCallout">
            <a:avLst>
              <a:gd name="adj1" fmla="val -66980"/>
              <a:gd name="adj2" fmla="val -59875"/>
            </a:avLst>
          </a:prstGeom>
          <a:solidFill>
            <a:srgbClr val="DAEDEF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sz="1700" dirty="0" err="1">
                <a:latin typeface="Consolas"/>
                <a:cs typeface="Consolas"/>
              </a:rPr>
              <a:t>addVertex</a:t>
            </a:r>
            <a:r>
              <a:rPr lang="es-ES_tradnl" sz="1700" dirty="0">
                <a:latin typeface="Consolas"/>
                <a:cs typeface="Consolas"/>
              </a:rPr>
              <a:t>(T,TO(e))</a:t>
            </a:r>
            <a:endParaRPr lang="es-ES" sz="1700" dirty="0">
              <a:latin typeface="Consolas"/>
              <a:cs typeface="Consolas"/>
            </a:endParaRPr>
          </a:p>
          <a:p>
            <a:r>
              <a:rPr lang="es-ES_tradnl" sz="1700" dirty="0" err="1">
                <a:latin typeface="Consolas"/>
                <a:cs typeface="Consolas"/>
              </a:rPr>
              <a:t>addEdge</a:t>
            </a:r>
            <a:r>
              <a:rPr lang="es-ES_tradnl" sz="1700" dirty="0">
                <a:latin typeface="Consolas"/>
                <a:cs typeface="Consolas"/>
              </a:rPr>
              <a:t>(</a:t>
            </a:r>
            <a:r>
              <a:rPr lang="es-ES_tradnl" sz="1700" dirty="0" err="1">
                <a:latin typeface="Consolas"/>
                <a:cs typeface="Consolas"/>
              </a:rPr>
              <a:t>T,newE</a:t>
            </a:r>
            <a:r>
              <a:rPr lang="es-ES_tradnl" sz="1700" dirty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3456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5739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>
          <a:xfrm>
            <a:off x="868875" y="786742"/>
            <a:ext cx="4183529" cy="597647"/>
          </a:xfrm>
          <a:prstGeom prst="rect">
            <a:avLst/>
          </a:prstGeom>
          <a:ln w="19050" cmpd="sng">
            <a:solidFill>
              <a:schemeClr val="accent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5052404" y="1384389"/>
            <a:ext cx="851647" cy="22005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960640" y="3584939"/>
            <a:ext cx="60919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1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.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Initialise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the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spanning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tree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T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with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one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vertex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from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graph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G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648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960640" y="3584939"/>
            <a:ext cx="6211957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Initialise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the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spanning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tree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T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with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one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vertex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from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graph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G</a:t>
            </a:r>
          </a:p>
          <a:p>
            <a:pPr marL="342900" indent="-342900">
              <a:buFontTx/>
              <a:buAutoNum type="arabicPeriod"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b="1" dirty="0">
                <a:latin typeface="Roboto Slab" pitchFamily="2" charset="0"/>
                <a:ea typeface="Roboto Slab" pitchFamily="2" charset="0"/>
              </a:rPr>
              <a:t> (there are still vertices to add)</a:t>
            </a:r>
          </a:p>
          <a:p>
            <a:endParaRPr lang="es-ES" sz="1600" b="1" dirty="0">
              <a:latin typeface="Roboto Slab" pitchFamily="2" charset="0"/>
              <a:ea typeface="Roboto Slab" pitchFamily="2" charset="0"/>
            </a:endParaRPr>
          </a:p>
          <a:p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567765" y="1342430"/>
            <a:ext cx="4183529" cy="268942"/>
          </a:xfrm>
          <a:prstGeom prst="rect">
            <a:avLst/>
          </a:prstGeom>
          <a:ln w="19050" cmpd="sng">
            <a:solidFill>
              <a:schemeClr val="accent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8" name="Forma libre 7"/>
          <p:cNvSpPr/>
          <p:nvPr/>
        </p:nvSpPr>
        <p:spPr>
          <a:xfrm>
            <a:off x="56343" y="1581489"/>
            <a:ext cx="2904298" cy="2405530"/>
          </a:xfrm>
          <a:custGeom>
            <a:avLst/>
            <a:gdLst>
              <a:gd name="connsiteX0" fmla="*/ 705657 w 4336363"/>
              <a:gd name="connsiteY0" fmla="*/ 0 h 2599765"/>
              <a:gd name="connsiteX1" fmla="*/ 272363 w 4336363"/>
              <a:gd name="connsiteY1" fmla="*/ 1284942 h 2599765"/>
              <a:gd name="connsiteX2" fmla="*/ 4336363 w 4336363"/>
              <a:gd name="connsiteY2" fmla="*/ 2599765 h 259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6363" h="2599765">
                <a:moveTo>
                  <a:pt x="705657" y="0"/>
                </a:moveTo>
                <a:cubicBezTo>
                  <a:pt x="186451" y="425824"/>
                  <a:pt x="-332755" y="851648"/>
                  <a:pt x="272363" y="1284942"/>
                </a:cubicBezTo>
                <a:cubicBezTo>
                  <a:pt x="877481" y="1718236"/>
                  <a:pt x="4336363" y="2599765"/>
                  <a:pt x="4336363" y="2599765"/>
                </a:cubicBezTo>
              </a:path>
            </a:pathLst>
          </a:custGeom>
          <a:ln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5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52894" y="726793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sp>
        <p:nvSpPr>
          <p:cNvPr id="47" name="Elipse 46"/>
          <p:cNvSpPr/>
          <p:nvPr/>
        </p:nvSpPr>
        <p:spPr bwMode="auto">
          <a:xfrm>
            <a:off x="371350" y="1538561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1405886" y="153856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9" name="Elipse 48"/>
          <p:cNvSpPr/>
          <p:nvPr/>
        </p:nvSpPr>
        <p:spPr>
          <a:xfrm>
            <a:off x="1978847" y="276769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50" name="Elipse 49"/>
          <p:cNvSpPr/>
          <p:nvPr/>
        </p:nvSpPr>
        <p:spPr>
          <a:xfrm>
            <a:off x="1978847" y="1653317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51" name="Elipse 50"/>
          <p:cNvSpPr/>
          <p:nvPr/>
        </p:nvSpPr>
        <p:spPr>
          <a:xfrm>
            <a:off x="502189" y="276769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2" name="Elipse 51"/>
          <p:cNvSpPr/>
          <p:nvPr/>
        </p:nvSpPr>
        <p:spPr>
          <a:xfrm>
            <a:off x="502189" y="165331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3" name="Conector recto de flecha 52"/>
          <p:cNvCxnSpPr>
            <a:stCxn id="52" idx="6"/>
            <a:endCxn id="50" idx="2"/>
          </p:cNvCxnSpPr>
          <p:nvPr/>
        </p:nvCxnSpPr>
        <p:spPr>
          <a:xfrm>
            <a:off x="984851" y="1883179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/>
          <p:nvPr/>
        </p:nvCxnSpPr>
        <p:spPr>
          <a:xfrm>
            <a:off x="2220179" y="2113040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9" idx="2"/>
            <a:endCxn id="51" idx="6"/>
          </p:cNvCxnSpPr>
          <p:nvPr/>
        </p:nvCxnSpPr>
        <p:spPr>
          <a:xfrm flipH="1">
            <a:off x="984851" y="299755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51" idx="0"/>
            <a:endCxn id="52" idx="4"/>
          </p:cNvCxnSpPr>
          <p:nvPr/>
        </p:nvCxnSpPr>
        <p:spPr>
          <a:xfrm flipV="1">
            <a:off x="743521" y="2113040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379430" y="224195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360199" y="268670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978847" y="23004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1310713" y="212817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1" name="Conector recto de flecha 60"/>
          <p:cNvCxnSpPr>
            <a:stCxn id="52" idx="5"/>
            <a:endCxn id="49" idx="1"/>
          </p:cNvCxnSpPr>
          <p:nvPr/>
        </p:nvCxnSpPr>
        <p:spPr>
          <a:xfrm>
            <a:off x="914167" y="2045715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>
            <a:off x="3469718" y="276769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3" name="Elipse 62"/>
          <p:cNvSpPr/>
          <p:nvPr/>
        </p:nvSpPr>
        <p:spPr>
          <a:xfrm>
            <a:off x="3469718" y="1653317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4" name="Conector recto de flecha 63"/>
          <p:cNvCxnSpPr>
            <a:endCxn id="63" idx="2"/>
          </p:cNvCxnSpPr>
          <p:nvPr/>
        </p:nvCxnSpPr>
        <p:spPr>
          <a:xfrm>
            <a:off x="2475722" y="1883179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3" idx="4"/>
            <a:endCxn id="62" idx="0"/>
          </p:cNvCxnSpPr>
          <p:nvPr/>
        </p:nvCxnSpPr>
        <p:spPr>
          <a:xfrm>
            <a:off x="3711049" y="2113040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>
            <a:stCxn id="62" idx="2"/>
          </p:cNvCxnSpPr>
          <p:nvPr/>
        </p:nvCxnSpPr>
        <p:spPr>
          <a:xfrm flipH="1">
            <a:off x="2475722" y="299755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2799158" y="158245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2851069" y="268670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3654042" y="230048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70" name="Conector recto de flecha 69"/>
          <p:cNvCxnSpPr>
            <a:endCxn id="62" idx="1"/>
          </p:cNvCxnSpPr>
          <p:nvPr/>
        </p:nvCxnSpPr>
        <p:spPr>
          <a:xfrm>
            <a:off x="2405037" y="2045715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Elipse 70"/>
          <p:cNvSpPr/>
          <p:nvPr/>
        </p:nvSpPr>
        <p:spPr>
          <a:xfrm>
            <a:off x="1941329" y="390210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2" name="Elipse 71"/>
          <p:cNvSpPr/>
          <p:nvPr/>
        </p:nvSpPr>
        <p:spPr>
          <a:xfrm>
            <a:off x="464671" y="390210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3" name="Conector recto de flecha 72"/>
          <p:cNvCxnSpPr/>
          <p:nvPr/>
        </p:nvCxnSpPr>
        <p:spPr>
          <a:xfrm>
            <a:off x="2182661" y="324745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2"/>
            <a:endCxn id="72" idx="6"/>
          </p:cNvCxnSpPr>
          <p:nvPr/>
        </p:nvCxnSpPr>
        <p:spPr>
          <a:xfrm flipH="1">
            <a:off x="947333" y="413196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72" idx="0"/>
          </p:cNvCxnSpPr>
          <p:nvPr/>
        </p:nvCxnSpPr>
        <p:spPr>
          <a:xfrm flipV="1">
            <a:off x="706003" y="324745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434074" y="337637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322680" y="382112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941329" y="343489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1313731" y="326258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80" name="Conector recto de flecha 79"/>
          <p:cNvCxnSpPr>
            <a:endCxn id="71" idx="1"/>
          </p:cNvCxnSpPr>
          <p:nvPr/>
        </p:nvCxnSpPr>
        <p:spPr>
          <a:xfrm>
            <a:off x="876649" y="318013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Elipse 80"/>
          <p:cNvSpPr/>
          <p:nvPr/>
        </p:nvSpPr>
        <p:spPr>
          <a:xfrm>
            <a:off x="3432199" y="390210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2" name="Conector recto de flecha 81"/>
          <p:cNvCxnSpPr>
            <a:endCxn id="81" idx="0"/>
          </p:cNvCxnSpPr>
          <p:nvPr/>
        </p:nvCxnSpPr>
        <p:spPr>
          <a:xfrm>
            <a:off x="3673531" y="324745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81" idx="2"/>
          </p:cNvCxnSpPr>
          <p:nvPr/>
        </p:nvCxnSpPr>
        <p:spPr>
          <a:xfrm flipH="1">
            <a:off x="2438203" y="413196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CuadroTexto 83"/>
          <p:cNvSpPr txBox="1"/>
          <p:nvPr/>
        </p:nvSpPr>
        <p:spPr>
          <a:xfrm>
            <a:off x="2813551" y="382112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3616524" y="343489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6" name="Conector recto de flecha 85"/>
          <p:cNvCxnSpPr>
            <a:endCxn id="81" idx="1"/>
          </p:cNvCxnSpPr>
          <p:nvPr/>
        </p:nvCxnSpPr>
        <p:spPr>
          <a:xfrm>
            <a:off x="2367519" y="318013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2813551" y="329624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2946932" y="215743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848359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960641" y="3584939"/>
            <a:ext cx="6183360" cy="15850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Initialise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the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spanning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tree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T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with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one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vertex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from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graph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G</a:t>
            </a:r>
          </a:p>
          <a:p>
            <a:pPr marL="342900" indent="-342900">
              <a:buFontTx/>
              <a:buAutoNum type="arabicPeriod"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b="1" dirty="0">
                <a:latin typeface="Roboto Slab" pitchFamily="2" charset="0"/>
                <a:ea typeface="Roboto Slab" pitchFamily="2" charset="0"/>
              </a:rPr>
              <a:t> (there are still vertices to add)</a:t>
            </a:r>
          </a:p>
          <a:p>
            <a:pPr marL="685800" lvl="1" indent="-342900">
              <a:buFont typeface="Arial"/>
              <a:buChar char="•"/>
            </a:pPr>
            <a:r>
              <a:rPr lang="en-GB" sz="15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find the set of links L </a:t>
            </a:r>
            <a:r>
              <a:rPr lang="en-GB" sz="1500" b="1" dirty="0">
                <a:latin typeface="Roboto Slab" pitchFamily="2" charset="0"/>
                <a:ea typeface="Roboto Slab" pitchFamily="2" charset="0"/>
              </a:rPr>
              <a:t>from node in tree to node not in tree</a:t>
            </a:r>
          </a:p>
          <a:p>
            <a:endParaRPr lang="es-ES" sz="1600" b="1" dirty="0">
              <a:latin typeface="Roboto Slab" pitchFamily="2" charset="0"/>
              <a:ea typeface="Roboto Slab" pitchFamily="2" charset="0"/>
            </a:endParaRPr>
          </a:p>
          <a:p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308321" y="1594999"/>
            <a:ext cx="5879869" cy="268942"/>
          </a:xfrm>
          <a:prstGeom prst="rect">
            <a:avLst/>
          </a:prstGeom>
          <a:ln w="19050" cmpd="sng">
            <a:solidFill>
              <a:srgbClr val="3C8C93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2" name="Forma libre 11"/>
          <p:cNvSpPr/>
          <p:nvPr/>
        </p:nvSpPr>
        <p:spPr>
          <a:xfrm>
            <a:off x="913441" y="1836923"/>
            <a:ext cx="2383400" cy="2405530"/>
          </a:xfrm>
          <a:custGeom>
            <a:avLst/>
            <a:gdLst>
              <a:gd name="connsiteX0" fmla="*/ 705657 w 4336363"/>
              <a:gd name="connsiteY0" fmla="*/ 0 h 2599765"/>
              <a:gd name="connsiteX1" fmla="*/ 272363 w 4336363"/>
              <a:gd name="connsiteY1" fmla="*/ 1284942 h 2599765"/>
              <a:gd name="connsiteX2" fmla="*/ 4336363 w 4336363"/>
              <a:gd name="connsiteY2" fmla="*/ 2599765 h 259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6363" h="2599765">
                <a:moveTo>
                  <a:pt x="705657" y="0"/>
                </a:moveTo>
                <a:cubicBezTo>
                  <a:pt x="186451" y="425824"/>
                  <a:pt x="-332755" y="851648"/>
                  <a:pt x="272363" y="1284942"/>
                </a:cubicBezTo>
                <a:cubicBezTo>
                  <a:pt x="877481" y="1718236"/>
                  <a:pt x="4336363" y="2599765"/>
                  <a:pt x="4336363" y="2599765"/>
                </a:cubicBezTo>
              </a:path>
            </a:pathLst>
          </a:custGeom>
          <a:ln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835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960641" y="3584939"/>
            <a:ext cx="618336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Initialise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the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spanning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tree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T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with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one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vertex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from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graph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G</a:t>
            </a:r>
          </a:p>
          <a:p>
            <a:pPr marL="342900" indent="-342900">
              <a:buFontTx/>
              <a:buAutoNum type="arabicPeriod"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b="1" dirty="0">
                <a:latin typeface="Roboto Slab" pitchFamily="2" charset="0"/>
                <a:ea typeface="Roboto Slab" pitchFamily="2" charset="0"/>
              </a:rPr>
              <a:t> (there are still vertices to add)</a:t>
            </a:r>
          </a:p>
          <a:p>
            <a:pPr marL="685800" lvl="1" indent="-342900">
              <a:buFont typeface="Arial"/>
              <a:buChar char="•"/>
            </a:pPr>
            <a:r>
              <a:rPr lang="en-GB" sz="15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find the set of links L </a:t>
            </a:r>
            <a:r>
              <a:rPr lang="en-GB" sz="1500" b="1" dirty="0">
                <a:latin typeface="Roboto Slab" pitchFamily="2" charset="0"/>
                <a:ea typeface="Roboto Slab" pitchFamily="2" charset="0"/>
              </a:rPr>
              <a:t>from node in tree to node not in tree</a:t>
            </a:r>
          </a:p>
          <a:p>
            <a:pPr marL="685800" lvl="1" indent="-342900">
              <a:buFont typeface="Arial"/>
              <a:buChar char="•"/>
            </a:pPr>
            <a:r>
              <a:rPr lang="en-GB" sz="1500" b="1" dirty="0">
                <a:latin typeface="Roboto Slab" pitchFamily="2" charset="0"/>
                <a:ea typeface="Roboto Slab" pitchFamily="2" charset="0"/>
              </a:rPr>
              <a:t>find, in L, the </a:t>
            </a:r>
            <a:r>
              <a:rPr lang="en-GB" sz="15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minimum weight edge</a:t>
            </a:r>
            <a:endParaRPr lang="en-GB" sz="1500" b="1" dirty="0">
              <a:latin typeface="Roboto Slab" pitchFamily="2" charset="0"/>
              <a:ea typeface="Roboto Slab" pitchFamily="2" charset="0"/>
            </a:endParaRPr>
          </a:p>
          <a:p>
            <a:endParaRPr lang="es-ES" sz="1600" b="1" dirty="0">
              <a:latin typeface="Roboto Slab" pitchFamily="2" charset="0"/>
              <a:ea typeface="Roboto Slab" pitchFamily="2" charset="0"/>
            </a:endParaRPr>
          </a:p>
          <a:p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308322" y="1890959"/>
            <a:ext cx="2731658" cy="268942"/>
          </a:xfrm>
          <a:prstGeom prst="rect">
            <a:avLst/>
          </a:prstGeom>
          <a:ln w="19050" cmpd="sng">
            <a:solidFill>
              <a:srgbClr val="3C8C93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2" name="Forma libre 11"/>
          <p:cNvSpPr/>
          <p:nvPr/>
        </p:nvSpPr>
        <p:spPr>
          <a:xfrm>
            <a:off x="913441" y="2134121"/>
            <a:ext cx="2383400" cy="2283278"/>
          </a:xfrm>
          <a:custGeom>
            <a:avLst/>
            <a:gdLst>
              <a:gd name="connsiteX0" fmla="*/ 705657 w 4336363"/>
              <a:gd name="connsiteY0" fmla="*/ 0 h 2599765"/>
              <a:gd name="connsiteX1" fmla="*/ 272363 w 4336363"/>
              <a:gd name="connsiteY1" fmla="*/ 1284942 h 2599765"/>
              <a:gd name="connsiteX2" fmla="*/ 4336363 w 4336363"/>
              <a:gd name="connsiteY2" fmla="*/ 2599765 h 259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6363" h="2599765">
                <a:moveTo>
                  <a:pt x="705657" y="0"/>
                </a:moveTo>
                <a:cubicBezTo>
                  <a:pt x="186451" y="425824"/>
                  <a:pt x="-332755" y="851648"/>
                  <a:pt x="272363" y="1284942"/>
                </a:cubicBezTo>
                <a:cubicBezTo>
                  <a:pt x="877481" y="1718236"/>
                  <a:pt x="4336363" y="2599765"/>
                  <a:pt x="4336363" y="2599765"/>
                </a:cubicBezTo>
              </a:path>
            </a:pathLst>
          </a:custGeom>
          <a:ln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436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960641" y="3584939"/>
            <a:ext cx="6183360" cy="20467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Initialise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the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spanning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tree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T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with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one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vertex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from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600" b="1" dirty="0" err="1">
                <a:latin typeface="Roboto Slab" pitchFamily="2" charset="0"/>
                <a:ea typeface="Roboto Slab" pitchFamily="2" charset="0"/>
              </a:rPr>
              <a:t>graph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G</a:t>
            </a:r>
          </a:p>
          <a:p>
            <a:pPr marL="342900" indent="-342900">
              <a:buFontTx/>
              <a:buAutoNum type="arabicPeriod"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b="1" dirty="0">
                <a:latin typeface="Roboto Slab" pitchFamily="2" charset="0"/>
                <a:ea typeface="Roboto Slab" pitchFamily="2" charset="0"/>
              </a:rPr>
              <a:t> (there are still vertices to add)</a:t>
            </a:r>
          </a:p>
          <a:p>
            <a:pPr marL="685800" lvl="1" indent="-342900">
              <a:buFont typeface="Arial"/>
              <a:buChar char="•"/>
            </a:pPr>
            <a:r>
              <a:rPr lang="en-GB" sz="15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find the set of links L </a:t>
            </a:r>
            <a:r>
              <a:rPr lang="en-GB" sz="1500" b="1" dirty="0">
                <a:latin typeface="Roboto Slab" pitchFamily="2" charset="0"/>
                <a:ea typeface="Roboto Slab" pitchFamily="2" charset="0"/>
              </a:rPr>
              <a:t>from node in tree to node not in tree</a:t>
            </a:r>
          </a:p>
          <a:p>
            <a:pPr marL="685800" lvl="1" indent="-342900">
              <a:buFont typeface="Arial"/>
              <a:buChar char="•"/>
            </a:pPr>
            <a:r>
              <a:rPr lang="en-GB" sz="1500" b="1" dirty="0">
                <a:latin typeface="Roboto Slab" pitchFamily="2" charset="0"/>
                <a:ea typeface="Roboto Slab" pitchFamily="2" charset="0"/>
              </a:rPr>
              <a:t>find, in L, the </a:t>
            </a:r>
            <a:r>
              <a:rPr lang="en-GB" sz="15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minimum weight edge</a:t>
            </a:r>
          </a:p>
          <a:p>
            <a:pPr marL="685800" lvl="1" indent="-342900">
              <a:buFont typeface="Arial"/>
              <a:buChar char="•"/>
            </a:pPr>
            <a:r>
              <a:rPr lang="en-GB" sz="1500" b="1" dirty="0">
                <a:latin typeface="Roboto Slab" pitchFamily="2" charset="0"/>
                <a:ea typeface="Roboto Slab" pitchFamily="2" charset="0"/>
              </a:rPr>
              <a:t>add that edge, and the new vertex, to the spanning tree</a:t>
            </a:r>
          </a:p>
          <a:p>
            <a:endParaRPr lang="es-ES" sz="1600" b="1" dirty="0">
              <a:latin typeface="Roboto Slab" pitchFamily="2" charset="0"/>
              <a:ea typeface="Roboto Slab" pitchFamily="2" charset="0"/>
            </a:endParaRPr>
          </a:p>
          <a:p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308322" y="2159900"/>
            <a:ext cx="2731658" cy="595907"/>
          </a:xfrm>
          <a:prstGeom prst="rect">
            <a:avLst/>
          </a:prstGeom>
          <a:ln w="19050" cmpd="sng">
            <a:solidFill>
              <a:srgbClr val="3C8C93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2" name="Forma libre 11"/>
          <p:cNvSpPr/>
          <p:nvPr/>
        </p:nvSpPr>
        <p:spPr>
          <a:xfrm>
            <a:off x="913441" y="2443300"/>
            <a:ext cx="2383400" cy="2283278"/>
          </a:xfrm>
          <a:custGeom>
            <a:avLst/>
            <a:gdLst>
              <a:gd name="connsiteX0" fmla="*/ 705657 w 4336363"/>
              <a:gd name="connsiteY0" fmla="*/ 0 h 2599765"/>
              <a:gd name="connsiteX1" fmla="*/ 272363 w 4336363"/>
              <a:gd name="connsiteY1" fmla="*/ 1284942 h 2599765"/>
              <a:gd name="connsiteX2" fmla="*/ 4336363 w 4336363"/>
              <a:gd name="connsiteY2" fmla="*/ 2599765 h 259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6363" h="2599765">
                <a:moveTo>
                  <a:pt x="705657" y="0"/>
                </a:moveTo>
                <a:cubicBezTo>
                  <a:pt x="186451" y="425824"/>
                  <a:pt x="-332755" y="851648"/>
                  <a:pt x="272363" y="1284942"/>
                </a:cubicBezTo>
                <a:cubicBezTo>
                  <a:pt x="877481" y="1718236"/>
                  <a:pt x="4336363" y="2599765"/>
                  <a:pt x="4336363" y="2599765"/>
                </a:cubicBezTo>
              </a:path>
            </a:pathLst>
          </a:custGeom>
          <a:ln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818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204465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0" y="786742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</p:spTree>
    <p:extLst>
      <p:ext uri="{BB962C8B-B14F-4D97-AF65-F5344CB8AC3E}">
        <p14:creationId xmlns:p14="http://schemas.microsoft.com/office/powerpoint/2010/main" val="3872404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0" y="1056922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2" name="Elipse 31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" name="Forma libre 2"/>
          <p:cNvSpPr/>
          <p:nvPr/>
        </p:nvSpPr>
        <p:spPr>
          <a:xfrm>
            <a:off x="4315638" y="1391413"/>
            <a:ext cx="3589773" cy="2120892"/>
          </a:xfrm>
          <a:custGeom>
            <a:avLst/>
            <a:gdLst>
              <a:gd name="connsiteX0" fmla="*/ 3021181 w 3589773"/>
              <a:gd name="connsiteY0" fmla="*/ 0 h 2120892"/>
              <a:gd name="connsiteX1" fmla="*/ 3372483 w 3589773"/>
              <a:gd name="connsiteY1" fmla="*/ 797023 h 2120892"/>
              <a:gd name="connsiteX2" fmla="*/ 116179 w 3589773"/>
              <a:gd name="connsiteY2" fmla="*/ 1337378 h 2120892"/>
              <a:gd name="connsiteX3" fmla="*/ 670156 w 3589773"/>
              <a:gd name="connsiteY3" fmla="*/ 2120892 h 212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9773" h="2120892">
                <a:moveTo>
                  <a:pt x="3021181" y="0"/>
                </a:moveTo>
                <a:cubicBezTo>
                  <a:pt x="3438915" y="287063"/>
                  <a:pt x="3856650" y="574127"/>
                  <a:pt x="3372483" y="797023"/>
                </a:cubicBezTo>
                <a:cubicBezTo>
                  <a:pt x="2888316" y="1019919"/>
                  <a:pt x="566567" y="1116733"/>
                  <a:pt x="116179" y="1337378"/>
                </a:cubicBezTo>
                <a:cubicBezTo>
                  <a:pt x="-334209" y="1558023"/>
                  <a:pt x="670156" y="2120892"/>
                  <a:pt x="670156" y="2120892"/>
                </a:cubicBezTo>
              </a:path>
            </a:pathLst>
          </a:custGeom>
          <a:ln w="19050" cmpd="sng">
            <a:solidFill>
              <a:srgbClr val="3C8C93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16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-1542" y="1316650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4" name="Elipse 33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210301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3C8C93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3C8C93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-1542" y="1613848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Elipse 34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7368849" y="1630425"/>
            <a:ext cx="146706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L={ (J,K,2), 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(J,L,10) }</a:t>
            </a:r>
          </a:p>
        </p:txBody>
      </p:sp>
    </p:spTree>
    <p:extLst>
      <p:ext uri="{BB962C8B-B14F-4D97-AF65-F5344CB8AC3E}">
        <p14:creationId xmlns:p14="http://schemas.microsoft.com/office/powerpoint/2010/main" val="4236952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3C8C93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-1542" y="1884028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309795" y="2452753"/>
            <a:ext cx="1608133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Roboto Slab" pitchFamily="2" charset="0"/>
                <a:ea typeface="Roboto Slab" pitchFamily="2" charset="0"/>
              </a:rPr>
              <a:t>newE</a:t>
            </a:r>
            <a:r>
              <a:rPr lang="es-ES" b="1" dirty="0">
                <a:latin typeface="Roboto Slab" pitchFamily="2" charset="0"/>
                <a:ea typeface="Roboto Slab" pitchFamily="2" charset="0"/>
              </a:rPr>
              <a:t>=(J,K,2)</a:t>
            </a:r>
          </a:p>
        </p:txBody>
      </p:sp>
      <p:sp>
        <p:nvSpPr>
          <p:cNvPr id="36" name="Elipse 35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7368849" y="1630425"/>
            <a:ext cx="146706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L={ (J,K,2), 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(J,L,10) }</a:t>
            </a:r>
          </a:p>
        </p:txBody>
      </p:sp>
    </p:spTree>
    <p:extLst>
      <p:ext uri="{BB962C8B-B14F-4D97-AF65-F5344CB8AC3E}">
        <p14:creationId xmlns:p14="http://schemas.microsoft.com/office/powerpoint/2010/main" val="3274724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-1542" y="2140699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309795" y="2452753"/>
            <a:ext cx="1608133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Roboto Slab" pitchFamily="2" charset="0"/>
                <a:ea typeface="Roboto Slab" pitchFamily="2" charset="0"/>
              </a:rPr>
              <a:t>newE</a:t>
            </a:r>
            <a:r>
              <a:rPr lang="es-ES" b="1" dirty="0">
                <a:latin typeface="Roboto Slab" pitchFamily="2" charset="0"/>
                <a:ea typeface="Roboto Slab" pitchFamily="2" charset="0"/>
              </a:rPr>
              <a:t>=(J,K,2)</a:t>
            </a:r>
          </a:p>
        </p:txBody>
      </p:sp>
      <p:sp>
        <p:nvSpPr>
          <p:cNvPr id="36" name="Elipse 35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32" name="Elipse 31"/>
          <p:cNvSpPr/>
          <p:nvPr/>
        </p:nvSpPr>
        <p:spPr>
          <a:xfrm>
            <a:off x="6815610" y="3549345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7368849" y="1630425"/>
            <a:ext cx="146706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L={ (J,K,2), 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(J,L,10) }</a:t>
            </a:r>
          </a:p>
        </p:txBody>
      </p:sp>
    </p:spTree>
    <p:extLst>
      <p:ext uri="{BB962C8B-B14F-4D97-AF65-F5344CB8AC3E}">
        <p14:creationId xmlns:p14="http://schemas.microsoft.com/office/powerpoint/2010/main" val="410396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rma libre 56"/>
          <p:cNvSpPr/>
          <p:nvPr/>
        </p:nvSpPr>
        <p:spPr>
          <a:xfrm>
            <a:off x="324927" y="1474308"/>
            <a:ext cx="2357847" cy="764211"/>
          </a:xfrm>
          <a:custGeom>
            <a:avLst/>
            <a:gdLst>
              <a:gd name="connsiteX0" fmla="*/ 106185 w 2357847"/>
              <a:gd name="connsiteY0" fmla="*/ 169587 h 764211"/>
              <a:gd name="connsiteX1" fmla="*/ 646650 w 2357847"/>
              <a:gd name="connsiteY1" fmla="*/ 61516 h 764211"/>
              <a:gd name="connsiteX2" fmla="*/ 1038488 w 2357847"/>
              <a:gd name="connsiteY2" fmla="*/ 129061 h 764211"/>
              <a:gd name="connsiteX3" fmla="*/ 1551930 w 2357847"/>
              <a:gd name="connsiteY3" fmla="*/ 102043 h 764211"/>
              <a:gd name="connsiteX4" fmla="*/ 2227512 w 2357847"/>
              <a:gd name="connsiteY4" fmla="*/ 20990 h 764211"/>
              <a:gd name="connsiteX5" fmla="*/ 2308582 w 2357847"/>
              <a:gd name="connsiteY5" fmla="*/ 534327 h 764211"/>
              <a:gd name="connsiteX6" fmla="*/ 1660023 w 2357847"/>
              <a:gd name="connsiteY6" fmla="*/ 736960 h 764211"/>
              <a:gd name="connsiteX7" fmla="*/ 1011465 w 2357847"/>
              <a:gd name="connsiteY7" fmla="*/ 561344 h 764211"/>
              <a:gd name="connsiteX8" fmla="*/ 646650 w 2357847"/>
              <a:gd name="connsiteY8" fmla="*/ 736960 h 764211"/>
              <a:gd name="connsiteX9" fmla="*/ 254813 w 2357847"/>
              <a:gd name="connsiteY9" fmla="*/ 736960 h 764211"/>
              <a:gd name="connsiteX10" fmla="*/ 11603 w 2357847"/>
              <a:gd name="connsiteY10" fmla="*/ 480291 h 764211"/>
              <a:gd name="connsiteX11" fmla="*/ 106185 w 2357847"/>
              <a:gd name="connsiteY11" fmla="*/ 169587 h 76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57847" h="764211">
                <a:moveTo>
                  <a:pt x="106185" y="169587"/>
                </a:moveTo>
                <a:cubicBezTo>
                  <a:pt x="212026" y="99791"/>
                  <a:pt x="491266" y="68270"/>
                  <a:pt x="646650" y="61516"/>
                </a:cubicBezTo>
                <a:cubicBezTo>
                  <a:pt x="802034" y="54762"/>
                  <a:pt x="887608" y="122307"/>
                  <a:pt x="1038488" y="129061"/>
                </a:cubicBezTo>
                <a:cubicBezTo>
                  <a:pt x="1189368" y="135815"/>
                  <a:pt x="1353759" y="120055"/>
                  <a:pt x="1551930" y="102043"/>
                </a:cubicBezTo>
                <a:cubicBezTo>
                  <a:pt x="1750101" y="84031"/>
                  <a:pt x="2101403" y="-51057"/>
                  <a:pt x="2227512" y="20990"/>
                </a:cubicBezTo>
                <a:cubicBezTo>
                  <a:pt x="2353621" y="93037"/>
                  <a:pt x="2403163" y="414999"/>
                  <a:pt x="2308582" y="534327"/>
                </a:cubicBezTo>
                <a:cubicBezTo>
                  <a:pt x="2214001" y="653655"/>
                  <a:pt x="1876209" y="732457"/>
                  <a:pt x="1660023" y="736960"/>
                </a:cubicBezTo>
                <a:cubicBezTo>
                  <a:pt x="1443837" y="741463"/>
                  <a:pt x="1180360" y="561344"/>
                  <a:pt x="1011465" y="561344"/>
                </a:cubicBezTo>
                <a:cubicBezTo>
                  <a:pt x="842570" y="561344"/>
                  <a:pt x="772759" y="707691"/>
                  <a:pt x="646650" y="736960"/>
                </a:cubicBezTo>
                <a:cubicBezTo>
                  <a:pt x="520541" y="766229"/>
                  <a:pt x="360654" y="779738"/>
                  <a:pt x="254813" y="736960"/>
                </a:cubicBezTo>
                <a:cubicBezTo>
                  <a:pt x="148972" y="694182"/>
                  <a:pt x="38626" y="581607"/>
                  <a:pt x="11603" y="480291"/>
                </a:cubicBezTo>
                <a:cubicBezTo>
                  <a:pt x="-15420" y="378975"/>
                  <a:pt x="344" y="239383"/>
                  <a:pt x="106185" y="169587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405886" y="153879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59" name="Elipse 58"/>
          <p:cNvSpPr/>
          <p:nvPr/>
        </p:nvSpPr>
        <p:spPr>
          <a:xfrm>
            <a:off x="1978847" y="2767925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60" name="Elipse 59"/>
          <p:cNvSpPr/>
          <p:nvPr/>
        </p:nvSpPr>
        <p:spPr>
          <a:xfrm>
            <a:off x="1978847" y="1653552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61" name="Elipse 60"/>
          <p:cNvSpPr/>
          <p:nvPr/>
        </p:nvSpPr>
        <p:spPr>
          <a:xfrm>
            <a:off x="502189" y="2767925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62" name="Elipse 61"/>
          <p:cNvSpPr/>
          <p:nvPr/>
        </p:nvSpPr>
        <p:spPr>
          <a:xfrm>
            <a:off x="502189" y="1653552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63" name="Conector recto de flecha 62"/>
          <p:cNvCxnSpPr>
            <a:stCxn id="62" idx="6"/>
            <a:endCxn id="60" idx="2"/>
          </p:cNvCxnSpPr>
          <p:nvPr/>
        </p:nvCxnSpPr>
        <p:spPr>
          <a:xfrm>
            <a:off x="984851" y="1883414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>
            <a:off x="2220179" y="2113275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59" idx="2"/>
            <a:endCxn id="61" idx="6"/>
          </p:cNvCxnSpPr>
          <p:nvPr/>
        </p:nvCxnSpPr>
        <p:spPr>
          <a:xfrm flipH="1">
            <a:off x="984851" y="2997787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79430" y="224219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1360199" y="268694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1978847" y="23007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1310713" y="212840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sp>
        <p:nvSpPr>
          <p:cNvPr id="70" name="Elipse 69"/>
          <p:cNvSpPr/>
          <p:nvPr/>
        </p:nvSpPr>
        <p:spPr>
          <a:xfrm>
            <a:off x="3469718" y="2767925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71" name="Elipse 70"/>
          <p:cNvSpPr/>
          <p:nvPr/>
        </p:nvSpPr>
        <p:spPr>
          <a:xfrm>
            <a:off x="3469718" y="1653552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72" name="Conector recto de flecha 71"/>
          <p:cNvCxnSpPr>
            <a:endCxn id="71" idx="2"/>
          </p:cNvCxnSpPr>
          <p:nvPr/>
        </p:nvCxnSpPr>
        <p:spPr>
          <a:xfrm>
            <a:off x="2475722" y="1883414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1" idx="4"/>
            <a:endCxn id="70" idx="0"/>
          </p:cNvCxnSpPr>
          <p:nvPr/>
        </p:nvCxnSpPr>
        <p:spPr>
          <a:xfrm>
            <a:off x="3711049" y="2113275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0" idx="2"/>
          </p:cNvCxnSpPr>
          <p:nvPr/>
        </p:nvCxnSpPr>
        <p:spPr>
          <a:xfrm flipH="1">
            <a:off x="2475722" y="2997787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2799158" y="158268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2851069" y="2686940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3654042" y="23007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78" name="Conector recto de flecha 77"/>
          <p:cNvCxnSpPr>
            <a:endCxn id="70" idx="1"/>
          </p:cNvCxnSpPr>
          <p:nvPr/>
        </p:nvCxnSpPr>
        <p:spPr>
          <a:xfrm>
            <a:off x="2405037" y="2045950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1941329" y="3902341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80" name="Elipse 79"/>
          <p:cNvSpPr/>
          <p:nvPr/>
        </p:nvSpPr>
        <p:spPr>
          <a:xfrm>
            <a:off x="464671" y="3902341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81" name="Conector recto de flecha 80"/>
          <p:cNvCxnSpPr/>
          <p:nvPr/>
        </p:nvCxnSpPr>
        <p:spPr>
          <a:xfrm>
            <a:off x="2182661" y="3247691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79" idx="2"/>
            <a:endCxn id="80" idx="6"/>
          </p:cNvCxnSpPr>
          <p:nvPr/>
        </p:nvCxnSpPr>
        <p:spPr>
          <a:xfrm flipH="1">
            <a:off x="947333" y="4132203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80" idx="0"/>
          </p:cNvCxnSpPr>
          <p:nvPr/>
        </p:nvCxnSpPr>
        <p:spPr>
          <a:xfrm flipV="1">
            <a:off x="706003" y="3247691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CuadroTexto 83"/>
          <p:cNvSpPr txBox="1"/>
          <p:nvPr/>
        </p:nvSpPr>
        <p:spPr>
          <a:xfrm>
            <a:off x="434074" y="337660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1322680" y="382135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86" name="CuadroTexto 85"/>
          <p:cNvSpPr txBox="1"/>
          <p:nvPr/>
        </p:nvSpPr>
        <p:spPr>
          <a:xfrm>
            <a:off x="1941329" y="343513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1313731" y="326282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88" name="Conector recto de flecha 87"/>
          <p:cNvCxnSpPr>
            <a:endCxn id="79" idx="1"/>
          </p:cNvCxnSpPr>
          <p:nvPr/>
        </p:nvCxnSpPr>
        <p:spPr>
          <a:xfrm>
            <a:off x="876649" y="3180366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3432199" y="3902341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90" name="Conector recto de flecha 89"/>
          <p:cNvCxnSpPr>
            <a:endCxn id="89" idx="0"/>
          </p:cNvCxnSpPr>
          <p:nvPr/>
        </p:nvCxnSpPr>
        <p:spPr>
          <a:xfrm>
            <a:off x="3673531" y="3247691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89" idx="2"/>
          </p:cNvCxnSpPr>
          <p:nvPr/>
        </p:nvCxnSpPr>
        <p:spPr>
          <a:xfrm flipH="1">
            <a:off x="2438203" y="4132203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2813551" y="3821356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3616524" y="343513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94" name="Conector recto de flecha 93"/>
          <p:cNvCxnSpPr>
            <a:endCxn id="89" idx="1"/>
          </p:cNvCxnSpPr>
          <p:nvPr/>
        </p:nvCxnSpPr>
        <p:spPr>
          <a:xfrm>
            <a:off x="2367519" y="3180366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2813551" y="3296482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2946932" y="215766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cxnSp>
        <p:nvCxnSpPr>
          <p:cNvPr id="97" name="Conector recto de flecha 96"/>
          <p:cNvCxnSpPr/>
          <p:nvPr/>
        </p:nvCxnSpPr>
        <p:spPr>
          <a:xfrm flipV="1">
            <a:off x="743521" y="2113275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/>
          <p:nvPr/>
        </p:nvCxnSpPr>
        <p:spPr>
          <a:xfrm>
            <a:off x="914167" y="2045950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ángulo 99"/>
          <p:cNvSpPr/>
          <p:nvPr/>
        </p:nvSpPr>
        <p:spPr>
          <a:xfrm>
            <a:off x="352894" y="726793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192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-1542" y="2437897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309795" y="2452753"/>
            <a:ext cx="1608133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Roboto Slab" pitchFamily="2" charset="0"/>
                <a:ea typeface="Roboto Slab" pitchFamily="2" charset="0"/>
              </a:rPr>
              <a:t>newE</a:t>
            </a:r>
            <a:r>
              <a:rPr lang="es-ES" b="1" dirty="0">
                <a:latin typeface="Roboto Slab" pitchFamily="2" charset="0"/>
                <a:ea typeface="Roboto Slab" pitchFamily="2" charset="0"/>
              </a:rPr>
              <a:t>=(J,K,2)</a:t>
            </a:r>
          </a:p>
        </p:txBody>
      </p:sp>
      <p:sp>
        <p:nvSpPr>
          <p:cNvPr id="36" name="Elipse 35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32" name="Elipse 31"/>
          <p:cNvSpPr/>
          <p:nvPr/>
        </p:nvSpPr>
        <p:spPr>
          <a:xfrm>
            <a:off x="6815610" y="353583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cxnSp>
        <p:nvCxnSpPr>
          <p:cNvPr id="37" name="Conector recto de flecha 36"/>
          <p:cNvCxnSpPr>
            <a:stCxn id="36" idx="6"/>
            <a:endCxn id="32" idx="2"/>
          </p:cNvCxnSpPr>
          <p:nvPr/>
        </p:nvCxnSpPr>
        <p:spPr>
          <a:xfrm flipV="1">
            <a:off x="5817302" y="3782182"/>
            <a:ext cx="998308" cy="550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31062" y="33757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7368849" y="1630425"/>
            <a:ext cx="146706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L={ (J,K,2), 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(J,L,10) }</a:t>
            </a:r>
          </a:p>
        </p:txBody>
      </p:sp>
    </p:spTree>
    <p:extLst>
      <p:ext uri="{BB962C8B-B14F-4D97-AF65-F5344CB8AC3E}">
        <p14:creationId xmlns:p14="http://schemas.microsoft.com/office/powerpoint/2010/main" val="282496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-6617" y="1316661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368849" y="1630425"/>
            <a:ext cx="146706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L={ (J,K,2), 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(J,L,10) }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309795" y="2452753"/>
            <a:ext cx="1608133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Roboto Slab" pitchFamily="2" charset="0"/>
                <a:ea typeface="Roboto Slab" pitchFamily="2" charset="0"/>
              </a:rPr>
              <a:t>newE</a:t>
            </a:r>
            <a:r>
              <a:rPr lang="es-ES" b="1" dirty="0">
                <a:latin typeface="Roboto Slab" pitchFamily="2" charset="0"/>
                <a:ea typeface="Roboto Slab" pitchFamily="2" charset="0"/>
              </a:rPr>
              <a:t>=(J,K,2)</a:t>
            </a:r>
          </a:p>
        </p:txBody>
      </p:sp>
      <p:sp>
        <p:nvSpPr>
          <p:cNvPr id="36" name="Elipse 35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32" name="Elipse 31"/>
          <p:cNvSpPr/>
          <p:nvPr/>
        </p:nvSpPr>
        <p:spPr>
          <a:xfrm>
            <a:off x="6815610" y="353583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cxnSp>
        <p:nvCxnSpPr>
          <p:cNvPr id="37" name="Conector recto de flecha 36"/>
          <p:cNvCxnSpPr>
            <a:stCxn id="36" idx="6"/>
            <a:endCxn id="32" idx="2"/>
          </p:cNvCxnSpPr>
          <p:nvPr/>
        </p:nvCxnSpPr>
        <p:spPr>
          <a:xfrm flipV="1">
            <a:off x="5817302" y="3782182"/>
            <a:ext cx="998308" cy="550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31062" y="33757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79531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3C8C93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3C8C93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3C8C93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-6617" y="1600350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309795" y="2452753"/>
            <a:ext cx="1608133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Roboto Slab" pitchFamily="2" charset="0"/>
                <a:ea typeface="Roboto Slab" pitchFamily="2" charset="0"/>
              </a:rPr>
              <a:t>newE</a:t>
            </a:r>
            <a:r>
              <a:rPr lang="es-ES" b="1" dirty="0">
                <a:latin typeface="Roboto Slab" pitchFamily="2" charset="0"/>
                <a:ea typeface="Roboto Slab" pitchFamily="2" charset="0"/>
              </a:rPr>
              <a:t>=(J,K,2)</a:t>
            </a:r>
          </a:p>
        </p:txBody>
      </p:sp>
      <p:sp>
        <p:nvSpPr>
          <p:cNvPr id="36" name="Elipse 35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32" name="Elipse 31"/>
          <p:cNvSpPr/>
          <p:nvPr/>
        </p:nvSpPr>
        <p:spPr>
          <a:xfrm>
            <a:off x="6815610" y="353583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cxnSp>
        <p:nvCxnSpPr>
          <p:cNvPr id="37" name="Conector recto de flecha 36"/>
          <p:cNvCxnSpPr>
            <a:stCxn id="36" idx="6"/>
            <a:endCxn id="32" idx="2"/>
          </p:cNvCxnSpPr>
          <p:nvPr/>
        </p:nvCxnSpPr>
        <p:spPr>
          <a:xfrm flipV="1">
            <a:off x="5817302" y="3782182"/>
            <a:ext cx="998308" cy="550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7387368" y="1544499"/>
            <a:ext cx="140294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L={ (J,L,10),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(K,M,6),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(K,N,1) }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6131062" y="33757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34454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3C8C93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-6617" y="1884039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309795" y="2452753"/>
            <a:ext cx="1620957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Roboto Slab" pitchFamily="2" charset="0"/>
                <a:ea typeface="Roboto Slab" pitchFamily="2" charset="0"/>
              </a:rPr>
              <a:t>newE</a:t>
            </a:r>
            <a:r>
              <a:rPr lang="es-ES" b="1" dirty="0">
                <a:latin typeface="Roboto Slab" pitchFamily="2" charset="0"/>
                <a:ea typeface="Roboto Slab" pitchFamily="2" charset="0"/>
              </a:rPr>
              <a:t>=(K,N,1)</a:t>
            </a:r>
          </a:p>
        </p:txBody>
      </p:sp>
      <p:sp>
        <p:nvSpPr>
          <p:cNvPr id="36" name="Elipse 35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32" name="Elipse 31"/>
          <p:cNvSpPr/>
          <p:nvPr/>
        </p:nvSpPr>
        <p:spPr>
          <a:xfrm>
            <a:off x="6815610" y="353583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cxnSp>
        <p:nvCxnSpPr>
          <p:cNvPr id="37" name="Conector recto de flecha 36"/>
          <p:cNvCxnSpPr>
            <a:stCxn id="36" idx="6"/>
            <a:endCxn id="32" idx="2"/>
          </p:cNvCxnSpPr>
          <p:nvPr/>
        </p:nvCxnSpPr>
        <p:spPr>
          <a:xfrm flipV="1">
            <a:off x="5817302" y="3782182"/>
            <a:ext cx="998308" cy="550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7387368" y="1544499"/>
            <a:ext cx="140294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L={ (J,L,10),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(K,M,6),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(K,N,1) }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6131062" y="33757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48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-6617" y="2140710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387368" y="1544499"/>
            <a:ext cx="140294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L={ (J,L,10),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(K,M,6),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(K,N,1) }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309795" y="2452753"/>
            <a:ext cx="1620957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Roboto Slab" pitchFamily="2" charset="0"/>
                <a:ea typeface="Roboto Slab" pitchFamily="2" charset="0"/>
              </a:rPr>
              <a:t>newE</a:t>
            </a:r>
            <a:r>
              <a:rPr lang="es-ES" b="1" dirty="0">
                <a:latin typeface="Roboto Slab" pitchFamily="2" charset="0"/>
                <a:ea typeface="Roboto Slab" pitchFamily="2" charset="0"/>
              </a:rPr>
              <a:t>=(K,N,1)</a:t>
            </a:r>
          </a:p>
        </p:txBody>
      </p:sp>
      <p:sp>
        <p:nvSpPr>
          <p:cNvPr id="36" name="Elipse 35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32" name="Elipse 31"/>
          <p:cNvSpPr/>
          <p:nvPr/>
        </p:nvSpPr>
        <p:spPr>
          <a:xfrm>
            <a:off x="6815610" y="353583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cxnSp>
        <p:nvCxnSpPr>
          <p:cNvPr id="37" name="Conector recto de flecha 36"/>
          <p:cNvCxnSpPr>
            <a:stCxn id="36" idx="6"/>
            <a:endCxn id="32" idx="2"/>
          </p:cNvCxnSpPr>
          <p:nvPr/>
        </p:nvCxnSpPr>
        <p:spPr>
          <a:xfrm flipV="1">
            <a:off x="5817302" y="3782182"/>
            <a:ext cx="998308" cy="550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7972501" y="393594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6131062" y="33757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79946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-6617" y="2397381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387368" y="1544499"/>
            <a:ext cx="140294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L={ (J,L,10),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(K,M,6),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(K,N,1) }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309795" y="2452753"/>
            <a:ext cx="1620957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Roboto Slab" pitchFamily="2" charset="0"/>
                <a:ea typeface="Roboto Slab" pitchFamily="2" charset="0"/>
              </a:rPr>
              <a:t>newE</a:t>
            </a:r>
            <a:r>
              <a:rPr lang="es-ES" b="1" dirty="0">
                <a:latin typeface="Roboto Slab" pitchFamily="2" charset="0"/>
                <a:ea typeface="Roboto Slab" pitchFamily="2" charset="0"/>
              </a:rPr>
              <a:t>=(K,N,1)</a:t>
            </a:r>
          </a:p>
        </p:txBody>
      </p:sp>
      <p:sp>
        <p:nvSpPr>
          <p:cNvPr id="36" name="Elipse 35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32" name="Elipse 31"/>
          <p:cNvSpPr/>
          <p:nvPr/>
        </p:nvSpPr>
        <p:spPr>
          <a:xfrm>
            <a:off x="6815610" y="353583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cxnSp>
        <p:nvCxnSpPr>
          <p:cNvPr id="37" name="Conector recto de flecha 36"/>
          <p:cNvCxnSpPr>
            <a:stCxn id="36" idx="6"/>
            <a:endCxn id="32" idx="2"/>
          </p:cNvCxnSpPr>
          <p:nvPr/>
        </p:nvCxnSpPr>
        <p:spPr>
          <a:xfrm flipV="1">
            <a:off x="5817302" y="3782182"/>
            <a:ext cx="998308" cy="550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7972501" y="393594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cxnSp>
        <p:nvCxnSpPr>
          <p:cNvPr id="39" name="Conector recto de flecha 38"/>
          <p:cNvCxnSpPr>
            <a:stCxn id="32" idx="6"/>
            <a:endCxn id="38" idx="2"/>
          </p:cNvCxnSpPr>
          <p:nvPr/>
        </p:nvCxnSpPr>
        <p:spPr>
          <a:xfrm>
            <a:off x="7308253" y="3782182"/>
            <a:ext cx="664248" cy="40011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6131062" y="33757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7672419" y="3624131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99598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-6617" y="1294143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387368" y="1544499"/>
            <a:ext cx="140294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L={ (J,L,10),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(K,M,6),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(K,N,1) }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309795" y="2452753"/>
            <a:ext cx="1620957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Roboto Slab" pitchFamily="2" charset="0"/>
                <a:ea typeface="Roboto Slab" pitchFamily="2" charset="0"/>
              </a:rPr>
              <a:t>newE</a:t>
            </a:r>
            <a:r>
              <a:rPr lang="es-ES" b="1" dirty="0">
                <a:latin typeface="Roboto Slab" pitchFamily="2" charset="0"/>
                <a:ea typeface="Roboto Slab" pitchFamily="2" charset="0"/>
              </a:rPr>
              <a:t>=(K,N,1)</a:t>
            </a:r>
          </a:p>
        </p:txBody>
      </p:sp>
      <p:sp>
        <p:nvSpPr>
          <p:cNvPr id="36" name="Elipse 35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32" name="Elipse 31"/>
          <p:cNvSpPr/>
          <p:nvPr/>
        </p:nvSpPr>
        <p:spPr>
          <a:xfrm>
            <a:off x="6815610" y="353583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cxnSp>
        <p:nvCxnSpPr>
          <p:cNvPr id="37" name="Conector recto de flecha 36"/>
          <p:cNvCxnSpPr>
            <a:stCxn id="36" idx="6"/>
            <a:endCxn id="32" idx="2"/>
          </p:cNvCxnSpPr>
          <p:nvPr/>
        </p:nvCxnSpPr>
        <p:spPr>
          <a:xfrm flipV="1">
            <a:off x="5817302" y="3782182"/>
            <a:ext cx="998308" cy="550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7972501" y="393594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cxnSp>
        <p:nvCxnSpPr>
          <p:cNvPr id="39" name="Conector recto de flecha 38"/>
          <p:cNvCxnSpPr>
            <a:stCxn id="32" idx="6"/>
            <a:endCxn id="38" idx="2"/>
          </p:cNvCxnSpPr>
          <p:nvPr/>
        </p:nvCxnSpPr>
        <p:spPr>
          <a:xfrm>
            <a:off x="7308253" y="3782182"/>
            <a:ext cx="664248" cy="40011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6131062" y="33757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7672419" y="3624131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1784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accent1">
                  <a:lumMod val="50000"/>
                </a:schemeClr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accent1">
                  <a:lumMod val="50000"/>
                </a:schemeClr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accent1">
                  <a:lumMod val="50000"/>
                </a:schemeClr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-6617" y="1604850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387368" y="1544499"/>
            <a:ext cx="1505540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L={ (J,L,10),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(K,M,6),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(N,M,4) }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309795" y="2452753"/>
            <a:ext cx="1620957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Roboto Slab" pitchFamily="2" charset="0"/>
                <a:ea typeface="Roboto Slab" pitchFamily="2" charset="0"/>
              </a:rPr>
              <a:t>newE</a:t>
            </a:r>
            <a:r>
              <a:rPr lang="es-ES" b="1" dirty="0">
                <a:latin typeface="Roboto Slab" pitchFamily="2" charset="0"/>
                <a:ea typeface="Roboto Slab" pitchFamily="2" charset="0"/>
              </a:rPr>
              <a:t>=(K,N,1)</a:t>
            </a:r>
          </a:p>
        </p:txBody>
      </p:sp>
      <p:sp>
        <p:nvSpPr>
          <p:cNvPr id="36" name="Elipse 35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32" name="Elipse 31"/>
          <p:cNvSpPr/>
          <p:nvPr/>
        </p:nvSpPr>
        <p:spPr>
          <a:xfrm>
            <a:off x="6815610" y="353583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cxnSp>
        <p:nvCxnSpPr>
          <p:cNvPr id="37" name="Conector recto de flecha 36"/>
          <p:cNvCxnSpPr>
            <a:stCxn id="36" idx="6"/>
            <a:endCxn id="32" idx="2"/>
          </p:cNvCxnSpPr>
          <p:nvPr/>
        </p:nvCxnSpPr>
        <p:spPr>
          <a:xfrm flipV="1">
            <a:off x="5817302" y="3782182"/>
            <a:ext cx="998308" cy="550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7972501" y="393594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cxnSp>
        <p:nvCxnSpPr>
          <p:cNvPr id="39" name="Conector recto de flecha 38"/>
          <p:cNvCxnSpPr>
            <a:stCxn id="32" idx="6"/>
            <a:endCxn id="38" idx="2"/>
          </p:cNvCxnSpPr>
          <p:nvPr/>
        </p:nvCxnSpPr>
        <p:spPr>
          <a:xfrm>
            <a:off x="7308253" y="3782182"/>
            <a:ext cx="664248" cy="40011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6131062" y="33757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7672419" y="3624131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92923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accent1">
                  <a:lumMod val="50000"/>
                </a:schemeClr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-6617" y="1875030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387368" y="1544499"/>
            <a:ext cx="1505540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L={ (J,L,10),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(K,M,6),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(N,M,4) }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309795" y="2452753"/>
            <a:ext cx="1711113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Roboto Slab" pitchFamily="2" charset="0"/>
                <a:ea typeface="Roboto Slab" pitchFamily="2" charset="0"/>
              </a:rPr>
              <a:t>newE</a:t>
            </a:r>
            <a:r>
              <a:rPr lang="es-ES" b="1" dirty="0">
                <a:latin typeface="Roboto Slab" pitchFamily="2" charset="0"/>
                <a:ea typeface="Roboto Slab" pitchFamily="2" charset="0"/>
              </a:rPr>
              <a:t>=(N,M,4)</a:t>
            </a:r>
          </a:p>
        </p:txBody>
      </p:sp>
      <p:sp>
        <p:nvSpPr>
          <p:cNvPr id="36" name="Elipse 35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32" name="Elipse 31"/>
          <p:cNvSpPr/>
          <p:nvPr/>
        </p:nvSpPr>
        <p:spPr>
          <a:xfrm>
            <a:off x="6815610" y="353583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cxnSp>
        <p:nvCxnSpPr>
          <p:cNvPr id="37" name="Conector recto de flecha 36"/>
          <p:cNvCxnSpPr>
            <a:stCxn id="36" idx="6"/>
            <a:endCxn id="32" idx="2"/>
          </p:cNvCxnSpPr>
          <p:nvPr/>
        </p:nvCxnSpPr>
        <p:spPr>
          <a:xfrm flipV="1">
            <a:off x="5817302" y="3782182"/>
            <a:ext cx="998308" cy="550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7972501" y="393594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cxnSp>
        <p:nvCxnSpPr>
          <p:cNvPr id="39" name="Conector recto de flecha 38"/>
          <p:cNvCxnSpPr>
            <a:stCxn id="32" idx="6"/>
            <a:endCxn id="38" idx="2"/>
          </p:cNvCxnSpPr>
          <p:nvPr/>
        </p:nvCxnSpPr>
        <p:spPr>
          <a:xfrm>
            <a:off x="7308253" y="3782182"/>
            <a:ext cx="664248" cy="40011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6131062" y="33757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7672419" y="3624131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6434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accent1">
                  <a:lumMod val="50000"/>
                </a:schemeClr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-6617" y="2158719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387368" y="1544499"/>
            <a:ext cx="1505540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L={ (J,L,10),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(K,M,6),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(N,M,4) }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309795" y="2452753"/>
            <a:ext cx="1711113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Roboto Slab" pitchFamily="2" charset="0"/>
                <a:ea typeface="Roboto Slab" pitchFamily="2" charset="0"/>
              </a:rPr>
              <a:t>newE</a:t>
            </a:r>
            <a:r>
              <a:rPr lang="es-ES" b="1" dirty="0">
                <a:latin typeface="Roboto Slab" pitchFamily="2" charset="0"/>
                <a:ea typeface="Roboto Slab" pitchFamily="2" charset="0"/>
              </a:rPr>
              <a:t>=(N,M,4)</a:t>
            </a:r>
          </a:p>
        </p:txBody>
      </p:sp>
      <p:sp>
        <p:nvSpPr>
          <p:cNvPr id="36" name="Elipse 35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32" name="Elipse 31"/>
          <p:cNvSpPr/>
          <p:nvPr/>
        </p:nvSpPr>
        <p:spPr>
          <a:xfrm>
            <a:off x="6815610" y="353583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cxnSp>
        <p:nvCxnSpPr>
          <p:cNvPr id="37" name="Conector recto de flecha 36"/>
          <p:cNvCxnSpPr>
            <a:stCxn id="36" idx="6"/>
            <a:endCxn id="32" idx="2"/>
          </p:cNvCxnSpPr>
          <p:nvPr/>
        </p:nvCxnSpPr>
        <p:spPr>
          <a:xfrm flipV="1">
            <a:off x="5817302" y="3782182"/>
            <a:ext cx="998308" cy="550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7972501" y="393594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cxnSp>
        <p:nvCxnSpPr>
          <p:cNvPr id="39" name="Conector recto de flecha 38"/>
          <p:cNvCxnSpPr>
            <a:stCxn id="32" idx="6"/>
            <a:endCxn id="38" idx="2"/>
          </p:cNvCxnSpPr>
          <p:nvPr/>
        </p:nvCxnSpPr>
        <p:spPr>
          <a:xfrm>
            <a:off x="7308253" y="3782182"/>
            <a:ext cx="664248" cy="40011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6810535" y="455174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6131062" y="33757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7672419" y="3624131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421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lipse 61"/>
          <p:cNvSpPr/>
          <p:nvPr/>
        </p:nvSpPr>
        <p:spPr>
          <a:xfrm>
            <a:off x="502189" y="1667061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sp>
        <p:nvSpPr>
          <p:cNvPr id="100" name="Rectángulo 99"/>
          <p:cNvSpPr/>
          <p:nvPr/>
        </p:nvSpPr>
        <p:spPr>
          <a:xfrm>
            <a:off x="352894" y="726793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sp>
        <p:nvSpPr>
          <p:cNvPr id="45" name="Forma libre 44"/>
          <p:cNvSpPr/>
          <p:nvPr/>
        </p:nvSpPr>
        <p:spPr>
          <a:xfrm>
            <a:off x="303636" y="1521292"/>
            <a:ext cx="3762568" cy="2945059"/>
          </a:xfrm>
          <a:custGeom>
            <a:avLst/>
            <a:gdLst>
              <a:gd name="connsiteX0" fmla="*/ 131906 w 3762568"/>
              <a:gd name="connsiteY0" fmla="*/ 162210 h 2945059"/>
              <a:gd name="connsiteX1" fmla="*/ 402139 w 3762568"/>
              <a:gd name="connsiteY1" fmla="*/ 13612 h 2945059"/>
              <a:gd name="connsiteX2" fmla="*/ 712906 w 3762568"/>
              <a:gd name="connsiteY2" fmla="*/ 135192 h 2945059"/>
              <a:gd name="connsiteX3" fmla="*/ 1023674 w 3762568"/>
              <a:gd name="connsiteY3" fmla="*/ 162210 h 2945059"/>
              <a:gd name="connsiteX4" fmla="*/ 1212837 w 3762568"/>
              <a:gd name="connsiteY4" fmla="*/ 103 h 2945059"/>
              <a:gd name="connsiteX5" fmla="*/ 1591163 w 3762568"/>
              <a:gd name="connsiteY5" fmla="*/ 189227 h 2945059"/>
              <a:gd name="connsiteX6" fmla="*/ 1915442 w 3762568"/>
              <a:gd name="connsiteY6" fmla="*/ 13612 h 2945059"/>
              <a:gd name="connsiteX7" fmla="*/ 2226210 w 3762568"/>
              <a:gd name="connsiteY7" fmla="*/ 162210 h 2945059"/>
              <a:gd name="connsiteX8" fmla="*/ 2388349 w 3762568"/>
              <a:gd name="connsiteY8" fmla="*/ 162210 h 2945059"/>
              <a:gd name="connsiteX9" fmla="*/ 2658582 w 3762568"/>
              <a:gd name="connsiteY9" fmla="*/ 27121 h 2945059"/>
              <a:gd name="connsiteX10" fmla="*/ 2969350 w 3762568"/>
              <a:gd name="connsiteY10" fmla="*/ 189227 h 2945059"/>
              <a:gd name="connsiteX11" fmla="*/ 3239582 w 3762568"/>
              <a:gd name="connsiteY11" fmla="*/ 54139 h 2945059"/>
              <a:gd name="connsiteX12" fmla="*/ 3698978 w 3762568"/>
              <a:gd name="connsiteY12" fmla="*/ 94665 h 2945059"/>
              <a:gd name="connsiteX13" fmla="*/ 3712490 w 3762568"/>
              <a:gd name="connsiteY13" fmla="*/ 567476 h 2945059"/>
              <a:gd name="connsiteX14" fmla="*/ 3266606 w 3762568"/>
              <a:gd name="connsiteY14" fmla="*/ 702564 h 2945059"/>
              <a:gd name="connsiteX15" fmla="*/ 2996373 w 3762568"/>
              <a:gd name="connsiteY15" fmla="*/ 459405 h 2945059"/>
              <a:gd name="connsiteX16" fmla="*/ 2293768 w 3762568"/>
              <a:gd name="connsiteY16" fmla="*/ 499931 h 2945059"/>
              <a:gd name="connsiteX17" fmla="*/ 2037047 w 3762568"/>
              <a:gd name="connsiteY17" fmla="*/ 783618 h 2945059"/>
              <a:gd name="connsiteX18" fmla="*/ 2091093 w 3762568"/>
              <a:gd name="connsiteY18" fmla="*/ 1161866 h 2945059"/>
              <a:gd name="connsiteX19" fmla="*/ 2455907 w 3762568"/>
              <a:gd name="connsiteY19" fmla="*/ 1256428 h 2945059"/>
              <a:gd name="connsiteX20" fmla="*/ 2726140 w 3762568"/>
              <a:gd name="connsiteY20" fmla="*/ 1121339 h 2945059"/>
              <a:gd name="connsiteX21" fmla="*/ 2955838 w 3762568"/>
              <a:gd name="connsiteY21" fmla="*/ 1310463 h 2945059"/>
              <a:gd name="connsiteX22" fmla="*/ 3307140 w 3762568"/>
              <a:gd name="connsiteY22" fmla="*/ 1107830 h 2945059"/>
              <a:gd name="connsiteX23" fmla="*/ 3712490 w 3762568"/>
              <a:gd name="connsiteY23" fmla="*/ 1229410 h 2945059"/>
              <a:gd name="connsiteX24" fmla="*/ 3685466 w 3762568"/>
              <a:gd name="connsiteY24" fmla="*/ 1742747 h 2945059"/>
              <a:gd name="connsiteX25" fmla="*/ 3266606 w 3762568"/>
              <a:gd name="connsiteY25" fmla="*/ 1769765 h 2945059"/>
              <a:gd name="connsiteX26" fmla="*/ 3009884 w 3762568"/>
              <a:gd name="connsiteY26" fmla="*/ 1634676 h 2945059"/>
              <a:gd name="connsiteX27" fmla="*/ 2334303 w 3762568"/>
              <a:gd name="connsiteY27" fmla="*/ 1621167 h 2945059"/>
              <a:gd name="connsiteX28" fmla="*/ 2037047 w 3762568"/>
              <a:gd name="connsiteY28" fmla="*/ 1918362 h 2945059"/>
              <a:gd name="connsiteX29" fmla="*/ 2212698 w 3762568"/>
              <a:gd name="connsiteY29" fmla="*/ 2337137 h 2945059"/>
              <a:gd name="connsiteX30" fmla="*/ 2469419 w 3762568"/>
              <a:gd name="connsiteY30" fmla="*/ 2404681 h 2945059"/>
              <a:gd name="connsiteX31" fmla="*/ 2699117 w 3762568"/>
              <a:gd name="connsiteY31" fmla="*/ 2337137 h 2945059"/>
              <a:gd name="connsiteX32" fmla="*/ 2996373 w 3762568"/>
              <a:gd name="connsiteY32" fmla="*/ 2377663 h 2945059"/>
              <a:gd name="connsiteX33" fmla="*/ 3334164 w 3762568"/>
              <a:gd name="connsiteY33" fmla="*/ 2242575 h 2945059"/>
              <a:gd name="connsiteX34" fmla="*/ 3712490 w 3762568"/>
              <a:gd name="connsiteY34" fmla="*/ 2350646 h 2945059"/>
              <a:gd name="connsiteX35" fmla="*/ 3698978 w 3762568"/>
              <a:gd name="connsiteY35" fmla="*/ 2742403 h 2945059"/>
              <a:gd name="connsiteX36" fmla="*/ 3374699 w 3762568"/>
              <a:gd name="connsiteY36" fmla="*/ 2945036 h 2945059"/>
              <a:gd name="connsiteX37" fmla="*/ 2928815 w 3762568"/>
              <a:gd name="connsiteY37" fmla="*/ 2755912 h 2945059"/>
              <a:gd name="connsiteX38" fmla="*/ 2361326 w 3762568"/>
              <a:gd name="connsiteY38" fmla="*/ 2769421 h 2945059"/>
              <a:gd name="connsiteX39" fmla="*/ 1996512 w 3762568"/>
              <a:gd name="connsiteY39" fmla="*/ 2931527 h 2945059"/>
              <a:gd name="connsiteX40" fmla="*/ 1645209 w 3762568"/>
              <a:gd name="connsiteY40" fmla="*/ 2891000 h 2945059"/>
              <a:gd name="connsiteX41" fmla="*/ 1429023 w 3762568"/>
              <a:gd name="connsiteY41" fmla="*/ 2782929 h 2945059"/>
              <a:gd name="connsiteX42" fmla="*/ 929092 w 3762568"/>
              <a:gd name="connsiteY42" fmla="*/ 2796438 h 2945059"/>
              <a:gd name="connsiteX43" fmla="*/ 523743 w 3762568"/>
              <a:gd name="connsiteY43" fmla="*/ 2904509 h 2945059"/>
              <a:gd name="connsiteX44" fmla="*/ 50836 w 3762568"/>
              <a:gd name="connsiteY44" fmla="*/ 2755912 h 2945059"/>
              <a:gd name="connsiteX45" fmla="*/ 23813 w 3762568"/>
              <a:gd name="connsiteY45" fmla="*/ 2391172 h 2945059"/>
              <a:gd name="connsiteX46" fmla="*/ 145418 w 3762568"/>
              <a:gd name="connsiteY46" fmla="*/ 2229066 h 2945059"/>
              <a:gd name="connsiteX47" fmla="*/ 185952 w 3762568"/>
              <a:gd name="connsiteY47" fmla="*/ 1796782 h 2945059"/>
              <a:gd name="connsiteX48" fmla="*/ 50836 w 3762568"/>
              <a:gd name="connsiteY48" fmla="*/ 1459061 h 2945059"/>
              <a:gd name="connsiteX49" fmla="*/ 375115 w 3762568"/>
              <a:gd name="connsiteY49" fmla="*/ 1134848 h 2945059"/>
              <a:gd name="connsiteX50" fmla="*/ 793976 w 3762568"/>
              <a:gd name="connsiteY50" fmla="*/ 1337481 h 2945059"/>
              <a:gd name="connsiteX51" fmla="*/ 753441 w 3762568"/>
              <a:gd name="connsiteY51" fmla="*/ 1648185 h 2945059"/>
              <a:gd name="connsiteX52" fmla="*/ 564278 w 3762568"/>
              <a:gd name="connsiteY52" fmla="*/ 1958889 h 2945059"/>
              <a:gd name="connsiteX53" fmla="*/ 550767 w 3762568"/>
              <a:gd name="connsiteY53" fmla="*/ 2269593 h 2945059"/>
              <a:gd name="connsiteX54" fmla="*/ 902069 w 3762568"/>
              <a:gd name="connsiteY54" fmla="*/ 2404681 h 2945059"/>
              <a:gd name="connsiteX55" fmla="*/ 1185814 w 3762568"/>
              <a:gd name="connsiteY55" fmla="*/ 2256084 h 2945059"/>
              <a:gd name="connsiteX56" fmla="*/ 1496581 w 3762568"/>
              <a:gd name="connsiteY56" fmla="*/ 2418190 h 2945059"/>
              <a:gd name="connsiteX57" fmla="*/ 1685744 w 3762568"/>
              <a:gd name="connsiteY57" fmla="*/ 2269593 h 2945059"/>
              <a:gd name="connsiteX58" fmla="*/ 1672232 w 3762568"/>
              <a:gd name="connsiteY58" fmla="*/ 1931871 h 2945059"/>
              <a:gd name="connsiteX59" fmla="*/ 1537116 w 3762568"/>
              <a:gd name="connsiteY59" fmla="*/ 1675203 h 2945059"/>
              <a:gd name="connsiteX60" fmla="*/ 1537116 w 3762568"/>
              <a:gd name="connsiteY60" fmla="*/ 1350990 h 2945059"/>
              <a:gd name="connsiteX61" fmla="*/ 1739791 w 3762568"/>
              <a:gd name="connsiteY61" fmla="*/ 1107830 h 2945059"/>
              <a:gd name="connsiteX62" fmla="*/ 1645209 w 3762568"/>
              <a:gd name="connsiteY62" fmla="*/ 918706 h 2945059"/>
              <a:gd name="connsiteX63" fmla="*/ 1699256 w 3762568"/>
              <a:gd name="connsiteY63" fmla="*/ 675547 h 2945059"/>
              <a:gd name="connsiteX64" fmla="*/ 1402000 w 3762568"/>
              <a:gd name="connsiteY64" fmla="*/ 540458 h 2945059"/>
              <a:gd name="connsiteX65" fmla="*/ 766953 w 3762568"/>
              <a:gd name="connsiteY65" fmla="*/ 594493 h 2945059"/>
              <a:gd name="connsiteX66" fmla="*/ 348092 w 3762568"/>
              <a:gd name="connsiteY66" fmla="*/ 702564 h 2945059"/>
              <a:gd name="connsiteX67" fmla="*/ 64348 w 3762568"/>
              <a:gd name="connsiteY67" fmla="*/ 459405 h 2945059"/>
              <a:gd name="connsiteX68" fmla="*/ 131906 w 3762568"/>
              <a:gd name="connsiteY68" fmla="*/ 162210 h 294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62568" h="2945059">
                <a:moveTo>
                  <a:pt x="131906" y="162210"/>
                </a:moveTo>
                <a:cubicBezTo>
                  <a:pt x="188204" y="87911"/>
                  <a:pt x="305306" y="18115"/>
                  <a:pt x="402139" y="13612"/>
                </a:cubicBezTo>
                <a:cubicBezTo>
                  <a:pt x="498972" y="9109"/>
                  <a:pt x="609317" y="110426"/>
                  <a:pt x="712906" y="135192"/>
                </a:cubicBezTo>
                <a:cubicBezTo>
                  <a:pt x="816495" y="159958"/>
                  <a:pt x="940352" y="184725"/>
                  <a:pt x="1023674" y="162210"/>
                </a:cubicBezTo>
                <a:cubicBezTo>
                  <a:pt x="1106996" y="139695"/>
                  <a:pt x="1118256" y="-4400"/>
                  <a:pt x="1212837" y="103"/>
                </a:cubicBezTo>
                <a:cubicBezTo>
                  <a:pt x="1307418" y="4606"/>
                  <a:pt x="1474062" y="186976"/>
                  <a:pt x="1591163" y="189227"/>
                </a:cubicBezTo>
                <a:cubicBezTo>
                  <a:pt x="1708264" y="191479"/>
                  <a:pt x="1809601" y="18115"/>
                  <a:pt x="1915442" y="13612"/>
                </a:cubicBezTo>
                <a:cubicBezTo>
                  <a:pt x="2021283" y="9109"/>
                  <a:pt x="2147392" y="137444"/>
                  <a:pt x="2226210" y="162210"/>
                </a:cubicBezTo>
                <a:cubicBezTo>
                  <a:pt x="2305028" y="186976"/>
                  <a:pt x="2316287" y="184725"/>
                  <a:pt x="2388349" y="162210"/>
                </a:cubicBezTo>
                <a:cubicBezTo>
                  <a:pt x="2460411" y="139695"/>
                  <a:pt x="2561749" y="22618"/>
                  <a:pt x="2658582" y="27121"/>
                </a:cubicBezTo>
                <a:cubicBezTo>
                  <a:pt x="2755415" y="31624"/>
                  <a:pt x="2872517" y="184724"/>
                  <a:pt x="2969350" y="189227"/>
                </a:cubicBezTo>
                <a:cubicBezTo>
                  <a:pt x="3066183" y="193730"/>
                  <a:pt x="3117977" y="69899"/>
                  <a:pt x="3239582" y="54139"/>
                </a:cubicBezTo>
                <a:cubicBezTo>
                  <a:pt x="3361187" y="38379"/>
                  <a:pt x="3620160" y="9109"/>
                  <a:pt x="3698978" y="94665"/>
                </a:cubicBezTo>
                <a:cubicBezTo>
                  <a:pt x="3777796" y="180221"/>
                  <a:pt x="3784552" y="466160"/>
                  <a:pt x="3712490" y="567476"/>
                </a:cubicBezTo>
                <a:cubicBezTo>
                  <a:pt x="3640428" y="668792"/>
                  <a:pt x="3385959" y="720576"/>
                  <a:pt x="3266606" y="702564"/>
                </a:cubicBezTo>
                <a:cubicBezTo>
                  <a:pt x="3147253" y="684552"/>
                  <a:pt x="3158513" y="493177"/>
                  <a:pt x="2996373" y="459405"/>
                </a:cubicBezTo>
                <a:cubicBezTo>
                  <a:pt x="2834233" y="425633"/>
                  <a:pt x="2453656" y="445896"/>
                  <a:pt x="2293768" y="499931"/>
                </a:cubicBezTo>
                <a:cubicBezTo>
                  <a:pt x="2133880" y="553966"/>
                  <a:pt x="2070826" y="673296"/>
                  <a:pt x="2037047" y="783618"/>
                </a:cubicBezTo>
                <a:cubicBezTo>
                  <a:pt x="2003268" y="893941"/>
                  <a:pt x="2021283" y="1083064"/>
                  <a:pt x="2091093" y="1161866"/>
                </a:cubicBezTo>
                <a:cubicBezTo>
                  <a:pt x="2160903" y="1240668"/>
                  <a:pt x="2350066" y="1263182"/>
                  <a:pt x="2455907" y="1256428"/>
                </a:cubicBezTo>
                <a:cubicBezTo>
                  <a:pt x="2561748" y="1249674"/>
                  <a:pt x="2642818" y="1112333"/>
                  <a:pt x="2726140" y="1121339"/>
                </a:cubicBezTo>
                <a:cubicBezTo>
                  <a:pt x="2809462" y="1130345"/>
                  <a:pt x="2859005" y="1312714"/>
                  <a:pt x="2955838" y="1310463"/>
                </a:cubicBezTo>
                <a:cubicBezTo>
                  <a:pt x="3052671" y="1308212"/>
                  <a:pt x="3181031" y="1121339"/>
                  <a:pt x="3307140" y="1107830"/>
                </a:cubicBezTo>
                <a:cubicBezTo>
                  <a:pt x="3433249" y="1094321"/>
                  <a:pt x="3649436" y="1123591"/>
                  <a:pt x="3712490" y="1229410"/>
                </a:cubicBezTo>
                <a:cubicBezTo>
                  <a:pt x="3775544" y="1335229"/>
                  <a:pt x="3759780" y="1652688"/>
                  <a:pt x="3685466" y="1742747"/>
                </a:cubicBezTo>
                <a:cubicBezTo>
                  <a:pt x="3611152" y="1832806"/>
                  <a:pt x="3379203" y="1787777"/>
                  <a:pt x="3266606" y="1769765"/>
                </a:cubicBezTo>
                <a:cubicBezTo>
                  <a:pt x="3154009" y="1751753"/>
                  <a:pt x="3165268" y="1659442"/>
                  <a:pt x="3009884" y="1634676"/>
                </a:cubicBezTo>
                <a:cubicBezTo>
                  <a:pt x="2854500" y="1609910"/>
                  <a:pt x="2496442" y="1573886"/>
                  <a:pt x="2334303" y="1621167"/>
                </a:cubicBezTo>
                <a:cubicBezTo>
                  <a:pt x="2172164" y="1668448"/>
                  <a:pt x="2057314" y="1799034"/>
                  <a:pt x="2037047" y="1918362"/>
                </a:cubicBezTo>
                <a:cubicBezTo>
                  <a:pt x="2016780" y="2037690"/>
                  <a:pt x="2140636" y="2256084"/>
                  <a:pt x="2212698" y="2337137"/>
                </a:cubicBezTo>
                <a:cubicBezTo>
                  <a:pt x="2284760" y="2418190"/>
                  <a:pt x="2388349" y="2404681"/>
                  <a:pt x="2469419" y="2404681"/>
                </a:cubicBezTo>
                <a:cubicBezTo>
                  <a:pt x="2550489" y="2404681"/>
                  <a:pt x="2611291" y="2341640"/>
                  <a:pt x="2699117" y="2337137"/>
                </a:cubicBezTo>
                <a:cubicBezTo>
                  <a:pt x="2786943" y="2332634"/>
                  <a:pt x="2890532" y="2393423"/>
                  <a:pt x="2996373" y="2377663"/>
                </a:cubicBezTo>
                <a:cubicBezTo>
                  <a:pt x="3102214" y="2361903"/>
                  <a:pt x="3214811" y="2247078"/>
                  <a:pt x="3334164" y="2242575"/>
                </a:cubicBezTo>
                <a:cubicBezTo>
                  <a:pt x="3453517" y="2238072"/>
                  <a:pt x="3651688" y="2267341"/>
                  <a:pt x="3712490" y="2350646"/>
                </a:cubicBezTo>
                <a:cubicBezTo>
                  <a:pt x="3773292" y="2433951"/>
                  <a:pt x="3755276" y="2643338"/>
                  <a:pt x="3698978" y="2742403"/>
                </a:cubicBezTo>
                <a:cubicBezTo>
                  <a:pt x="3642680" y="2841468"/>
                  <a:pt x="3503059" y="2942785"/>
                  <a:pt x="3374699" y="2945036"/>
                </a:cubicBezTo>
                <a:cubicBezTo>
                  <a:pt x="3246339" y="2947287"/>
                  <a:pt x="3097710" y="2785181"/>
                  <a:pt x="2928815" y="2755912"/>
                </a:cubicBezTo>
                <a:cubicBezTo>
                  <a:pt x="2759920" y="2726643"/>
                  <a:pt x="2516710" y="2740152"/>
                  <a:pt x="2361326" y="2769421"/>
                </a:cubicBezTo>
                <a:cubicBezTo>
                  <a:pt x="2205942" y="2798690"/>
                  <a:pt x="2115865" y="2911264"/>
                  <a:pt x="1996512" y="2931527"/>
                </a:cubicBezTo>
                <a:cubicBezTo>
                  <a:pt x="1877159" y="2951790"/>
                  <a:pt x="1739790" y="2915766"/>
                  <a:pt x="1645209" y="2891000"/>
                </a:cubicBezTo>
                <a:cubicBezTo>
                  <a:pt x="1550628" y="2866234"/>
                  <a:pt x="1548376" y="2798689"/>
                  <a:pt x="1429023" y="2782929"/>
                </a:cubicBezTo>
                <a:cubicBezTo>
                  <a:pt x="1309670" y="2767169"/>
                  <a:pt x="1079972" y="2776175"/>
                  <a:pt x="929092" y="2796438"/>
                </a:cubicBezTo>
                <a:cubicBezTo>
                  <a:pt x="778212" y="2816701"/>
                  <a:pt x="670119" y="2911263"/>
                  <a:pt x="523743" y="2904509"/>
                </a:cubicBezTo>
                <a:cubicBezTo>
                  <a:pt x="377367" y="2897755"/>
                  <a:pt x="134158" y="2841468"/>
                  <a:pt x="50836" y="2755912"/>
                </a:cubicBezTo>
                <a:cubicBezTo>
                  <a:pt x="-32486" y="2670356"/>
                  <a:pt x="8049" y="2478980"/>
                  <a:pt x="23813" y="2391172"/>
                </a:cubicBezTo>
                <a:cubicBezTo>
                  <a:pt x="39577" y="2303364"/>
                  <a:pt x="118395" y="2328131"/>
                  <a:pt x="145418" y="2229066"/>
                </a:cubicBezTo>
                <a:cubicBezTo>
                  <a:pt x="172441" y="2130001"/>
                  <a:pt x="201716" y="1925116"/>
                  <a:pt x="185952" y="1796782"/>
                </a:cubicBezTo>
                <a:cubicBezTo>
                  <a:pt x="170188" y="1668448"/>
                  <a:pt x="19309" y="1569383"/>
                  <a:pt x="50836" y="1459061"/>
                </a:cubicBezTo>
                <a:cubicBezTo>
                  <a:pt x="82363" y="1348739"/>
                  <a:pt x="251258" y="1155111"/>
                  <a:pt x="375115" y="1134848"/>
                </a:cubicBezTo>
                <a:cubicBezTo>
                  <a:pt x="498972" y="1114585"/>
                  <a:pt x="730922" y="1251925"/>
                  <a:pt x="793976" y="1337481"/>
                </a:cubicBezTo>
                <a:cubicBezTo>
                  <a:pt x="857030" y="1423037"/>
                  <a:pt x="791724" y="1544617"/>
                  <a:pt x="753441" y="1648185"/>
                </a:cubicBezTo>
                <a:cubicBezTo>
                  <a:pt x="715158" y="1751753"/>
                  <a:pt x="598057" y="1855321"/>
                  <a:pt x="564278" y="1958889"/>
                </a:cubicBezTo>
                <a:cubicBezTo>
                  <a:pt x="530499" y="2062457"/>
                  <a:pt x="494469" y="2195294"/>
                  <a:pt x="550767" y="2269593"/>
                </a:cubicBezTo>
                <a:cubicBezTo>
                  <a:pt x="607065" y="2343892"/>
                  <a:pt x="796228" y="2406932"/>
                  <a:pt x="902069" y="2404681"/>
                </a:cubicBezTo>
                <a:cubicBezTo>
                  <a:pt x="1007910" y="2402430"/>
                  <a:pt x="1086729" y="2253833"/>
                  <a:pt x="1185814" y="2256084"/>
                </a:cubicBezTo>
                <a:cubicBezTo>
                  <a:pt x="1284899" y="2258335"/>
                  <a:pt x="1413259" y="2415939"/>
                  <a:pt x="1496581" y="2418190"/>
                </a:cubicBezTo>
                <a:cubicBezTo>
                  <a:pt x="1579903" y="2420442"/>
                  <a:pt x="1656469" y="2350646"/>
                  <a:pt x="1685744" y="2269593"/>
                </a:cubicBezTo>
                <a:cubicBezTo>
                  <a:pt x="1715019" y="2188540"/>
                  <a:pt x="1697003" y="2030936"/>
                  <a:pt x="1672232" y="1931871"/>
                </a:cubicBezTo>
                <a:cubicBezTo>
                  <a:pt x="1647461" y="1832806"/>
                  <a:pt x="1559635" y="1772016"/>
                  <a:pt x="1537116" y="1675203"/>
                </a:cubicBezTo>
                <a:cubicBezTo>
                  <a:pt x="1514597" y="1578390"/>
                  <a:pt x="1503337" y="1445552"/>
                  <a:pt x="1537116" y="1350990"/>
                </a:cubicBezTo>
                <a:cubicBezTo>
                  <a:pt x="1570895" y="1256428"/>
                  <a:pt x="1721776" y="1179877"/>
                  <a:pt x="1739791" y="1107830"/>
                </a:cubicBezTo>
                <a:cubicBezTo>
                  <a:pt x="1757807" y="1035783"/>
                  <a:pt x="1651965" y="990753"/>
                  <a:pt x="1645209" y="918706"/>
                </a:cubicBezTo>
                <a:cubicBezTo>
                  <a:pt x="1638453" y="846659"/>
                  <a:pt x="1739791" y="738588"/>
                  <a:pt x="1699256" y="675547"/>
                </a:cubicBezTo>
                <a:cubicBezTo>
                  <a:pt x="1658721" y="612506"/>
                  <a:pt x="1557384" y="553967"/>
                  <a:pt x="1402000" y="540458"/>
                </a:cubicBezTo>
                <a:cubicBezTo>
                  <a:pt x="1246616" y="526949"/>
                  <a:pt x="942604" y="567475"/>
                  <a:pt x="766953" y="594493"/>
                </a:cubicBezTo>
                <a:cubicBezTo>
                  <a:pt x="591302" y="621511"/>
                  <a:pt x="465193" y="725079"/>
                  <a:pt x="348092" y="702564"/>
                </a:cubicBezTo>
                <a:cubicBezTo>
                  <a:pt x="230991" y="680049"/>
                  <a:pt x="98127" y="542710"/>
                  <a:pt x="64348" y="459405"/>
                </a:cubicBezTo>
                <a:cubicBezTo>
                  <a:pt x="30569" y="376100"/>
                  <a:pt x="75608" y="236509"/>
                  <a:pt x="131906" y="162210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410316" y="1524367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983277" y="275349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983277" y="16391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506619" y="275349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506619" y="16391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989281" y="1868985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224609" y="2098846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989281" y="298335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747951" y="2098846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383860" y="222776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1364629" y="267251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1983277" y="2286287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1315143" y="211397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2" name="Conector recto de flecha 101"/>
          <p:cNvCxnSpPr>
            <a:stCxn id="50" idx="5"/>
            <a:endCxn id="47" idx="1"/>
          </p:cNvCxnSpPr>
          <p:nvPr/>
        </p:nvCxnSpPr>
        <p:spPr>
          <a:xfrm>
            <a:off x="918597" y="2031521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Elipse 102"/>
          <p:cNvSpPr/>
          <p:nvPr/>
        </p:nvSpPr>
        <p:spPr>
          <a:xfrm>
            <a:off x="3474148" y="275349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4" name="Elipse 103"/>
          <p:cNvSpPr/>
          <p:nvPr/>
        </p:nvSpPr>
        <p:spPr>
          <a:xfrm>
            <a:off x="3474148" y="16391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5" name="Conector recto de flecha 104"/>
          <p:cNvCxnSpPr>
            <a:endCxn id="104" idx="2"/>
          </p:cNvCxnSpPr>
          <p:nvPr/>
        </p:nvCxnSpPr>
        <p:spPr>
          <a:xfrm>
            <a:off x="2480152" y="1868985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4" idx="4"/>
            <a:endCxn id="103" idx="0"/>
          </p:cNvCxnSpPr>
          <p:nvPr/>
        </p:nvCxnSpPr>
        <p:spPr>
          <a:xfrm>
            <a:off x="3715479" y="209884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>
            <a:stCxn id="103" idx="2"/>
          </p:cNvCxnSpPr>
          <p:nvPr/>
        </p:nvCxnSpPr>
        <p:spPr>
          <a:xfrm flipH="1">
            <a:off x="2480152" y="2983358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/>
          <p:cNvSpPr txBox="1"/>
          <p:nvPr/>
        </p:nvSpPr>
        <p:spPr>
          <a:xfrm>
            <a:off x="2803588" y="156825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2855499" y="267251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10" name="CuadroTexto 109"/>
          <p:cNvSpPr txBox="1"/>
          <p:nvPr/>
        </p:nvSpPr>
        <p:spPr>
          <a:xfrm>
            <a:off x="3658472" y="228628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1" name="Conector recto de flecha 110"/>
          <p:cNvCxnSpPr>
            <a:endCxn id="103" idx="1"/>
          </p:cNvCxnSpPr>
          <p:nvPr/>
        </p:nvCxnSpPr>
        <p:spPr>
          <a:xfrm>
            <a:off x="2409467" y="2031521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1945759" y="3887912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3" name="Elipse 112"/>
          <p:cNvSpPr/>
          <p:nvPr/>
        </p:nvSpPr>
        <p:spPr>
          <a:xfrm>
            <a:off x="469101" y="3887912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4" name="Conector recto de flecha 113"/>
          <p:cNvCxnSpPr/>
          <p:nvPr/>
        </p:nvCxnSpPr>
        <p:spPr>
          <a:xfrm>
            <a:off x="2187091" y="3233262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2"/>
            <a:endCxn id="113" idx="6"/>
          </p:cNvCxnSpPr>
          <p:nvPr/>
        </p:nvCxnSpPr>
        <p:spPr>
          <a:xfrm flipH="1">
            <a:off x="951763" y="4117774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3" idx="0"/>
          </p:cNvCxnSpPr>
          <p:nvPr/>
        </p:nvCxnSpPr>
        <p:spPr>
          <a:xfrm flipV="1">
            <a:off x="710433" y="3233262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/>
          <p:cNvSpPr txBox="1"/>
          <p:nvPr/>
        </p:nvSpPr>
        <p:spPr>
          <a:xfrm>
            <a:off x="438504" y="336217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1327110" y="3806927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1945759" y="3420702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20" name="CuadroTexto 119"/>
          <p:cNvSpPr txBox="1"/>
          <p:nvPr/>
        </p:nvSpPr>
        <p:spPr>
          <a:xfrm>
            <a:off x="1318161" y="324839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121" name="Conector recto de flecha 120"/>
          <p:cNvCxnSpPr>
            <a:endCxn id="112" idx="1"/>
          </p:cNvCxnSpPr>
          <p:nvPr/>
        </p:nvCxnSpPr>
        <p:spPr>
          <a:xfrm>
            <a:off x="881079" y="3165937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Elipse 121"/>
          <p:cNvSpPr/>
          <p:nvPr/>
        </p:nvSpPr>
        <p:spPr>
          <a:xfrm>
            <a:off x="3436629" y="3887912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3" name="Conector recto de flecha 122"/>
          <p:cNvCxnSpPr>
            <a:endCxn id="122" idx="0"/>
          </p:cNvCxnSpPr>
          <p:nvPr/>
        </p:nvCxnSpPr>
        <p:spPr>
          <a:xfrm>
            <a:off x="3677961" y="3233262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/>
          <p:cNvCxnSpPr>
            <a:stCxn id="122" idx="2"/>
          </p:cNvCxnSpPr>
          <p:nvPr/>
        </p:nvCxnSpPr>
        <p:spPr>
          <a:xfrm flipH="1">
            <a:off x="2442633" y="4117774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/>
          <p:cNvSpPr txBox="1"/>
          <p:nvPr/>
        </p:nvSpPr>
        <p:spPr>
          <a:xfrm>
            <a:off x="2817981" y="3806927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6" name="CuadroTexto 125"/>
          <p:cNvSpPr txBox="1"/>
          <p:nvPr/>
        </p:nvSpPr>
        <p:spPr>
          <a:xfrm>
            <a:off x="3620954" y="3420702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7" name="Conector recto de flecha 126"/>
          <p:cNvCxnSpPr>
            <a:endCxn id="122" idx="1"/>
          </p:cNvCxnSpPr>
          <p:nvPr/>
        </p:nvCxnSpPr>
        <p:spPr>
          <a:xfrm>
            <a:off x="2371949" y="3165937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/>
          <p:cNvSpPr txBox="1"/>
          <p:nvPr/>
        </p:nvSpPr>
        <p:spPr>
          <a:xfrm>
            <a:off x="2817981" y="3282053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9" name="CuadroTexto 128"/>
          <p:cNvSpPr txBox="1"/>
          <p:nvPr/>
        </p:nvSpPr>
        <p:spPr>
          <a:xfrm>
            <a:off x="2951362" y="214323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87343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-6617" y="2455917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387368" y="1544499"/>
            <a:ext cx="1505540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L={ (J,L,10),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(K,M,6),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(N,M,4) }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309795" y="2452753"/>
            <a:ext cx="1711113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Roboto Slab" pitchFamily="2" charset="0"/>
                <a:ea typeface="Roboto Slab" pitchFamily="2" charset="0"/>
              </a:rPr>
              <a:t>newE</a:t>
            </a:r>
            <a:r>
              <a:rPr lang="es-ES" b="1" dirty="0">
                <a:latin typeface="Roboto Slab" pitchFamily="2" charset="0"/>
                <a:ea typeface="Roboto Slab" pitchFamily="2" charset="0"/>
              </a:rPr>
              <a:t>=(N,M,4)</a:t>
            </a:r>
          </a:p>
        </p:txBody>
      </p:sp>
      <p:sp>
        <p:nvSpPr>
          <p:cNvPr id="36" name="Elipse 35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32" name="Elipse 31"/>
          <p:cNvSpPr/>
          <p:nvPr/>
        </p:nvSpPr>
        <p:spPr>
          <a:xfrm>
            <a:off x="6815610" y="353583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cxnSp>
        <p:nvCxnSpPr>
          <p:cNvPr id="37" name="Conector recto de flecha 36"/>
          <p:cNvCxnSpPr>
            <a:stCxn id="36" idx="6"/>
            <a:endCxn id="32" idx="2"/>
          </p:cNvCxnSpPr>
          <p:nvPr/>
        </p:nvCxnSpPr>
        <p:spPr>
          <a:xfrm flipV="1">
            <a:off x="5817302" y="3782182"/>
            <a:ext cx="998308" cy="550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7972501" y="393594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cxnSp>
        <p:nvCxnSpPr>
          <p:cNvPr id="39" name="Conector recto de flecha 38"/>
          <p:cNvCxnSpPr>
            <a:stCxn id="32" idx="6"/>
            <a:endCxn id="38" idx="2"/>
          </p:cNvCxnSpPr>
          <p:nvPr/>
        </p:nvCxnSpPr>
        <p:spPr>
          <a:xfrm>
            <a:off x="7308253" y="3782182"/>
            <a:ext cx="664248" cy="40011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6810535" y="455174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cxnSp>
        <p:nvCxnSpPr>
          <p:cNvPr id="41" name="Conector recto de flecha 40"/>
          <p:cNvCxnSpPr>
            <a:stCxn id="40" idx="6"/>
            <a:endCxn id="38" idx="3"/>
          </p:cNvCxnSpPr>
          <p:nvPr/>
        </p:nvCxnSpPr>
        <p:spPr>
          <a:xfrm flipV="1">
            <a:off x="7303178" y="4356485"/>
            <a:ext cx="741469" cy="441609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6131062" y="33757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7672419" y="3624131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7584214" y="449289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17111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-883" y="1312153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387368" y="1544499"/>
            <a:ext cx="1505540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L={ (J,L,10),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(K,M,6),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(N,M,4) }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309795" y="2452753"/>
            <a:ext cx="1711113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Roboto Slab" pitchFamily="2" charset="0"/>
                <a:ea typeface="Roboto Slab" pitchFamily="2" charset="0"/>
              </a:rPr>
              <a:t>newE</a:t>
            </a:r>
            <a:r>
              <a:rPr lang="es-ES" b="1" dirty="0">
                <a:latin typeface="Roboto Slab" pitchFamily="2" charset="0"/>
                <a:ea typeface="Roboto Slab" pitchFamily="2" charset="0"/>
              </a:rPr>
              <a:t>=(N,M,4)</a:t>
            </a:r>
          </a:p>
        </p:txBody>
      </p:sp>
      <p:sp>
        <p:nvSpPr>
          <p:cNvPr id="36" name="Elipse 35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32" name="Elipse 31"/>
          <p:cNvSpPr/>
          <p:nvPr/>
        </p:nvSpPr>
        <p:spPr>
          <a:xfrm>
            <a:off x="6815610" y="353583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cxnSp>
        <p:nvCxnSpPr>
          <p:cNvPr id="37" name="Conector recto de flecha 36"/>
          <p:cNvCxnSpPr>
            <a:stCxn id="36" idx="6"/>
            <a:endCxn id="32" idx="2"/>
          </p:cNvCxnSpPr>
          <p:nvPr/>
        </p:nvCxnSpPr>
        <p:spPr>
          <a:xfrm flipV="1">
            <a:off x="5817302" y="3782182"/>
            <a:ext cx="998308" cy="550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7972501" y="393594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cxnSp>
        <p:nvCxnSpPr>
          <p:cNvPr id="39" name="Conector recto de flecha 38"/>
          <p:cNvCxnSpPr>
            <a:stCxn id="32" idx="6"/>
            <a:endCxn id="38" idx="2"/>
          </p:cNvCxnSpPr>
          <p:nvPr/>
        </p:nvCxnSpPr>
        <p:spPr>
          <a:xfrm>
            <a:off x="7308253" y="3782182"/>
            <a:ext cx="664248" cy="40011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6810535" y="455174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cxnSp>
        <p:nvCxnSpPr>
          <p:cNvPr id="41" name="Conector recto de flecha 40"/>
          <p:cNvCxnSpPr>
            <a:stCxn id="40" idx="6"/>
            <a:endCxn id="38" idx="3"/>
          </p:cNvCxnSpPr>
          <p:nvPr/>
        </p:nvCxnSpPr>
        <p:spPr>
          <a:xfrm flipV="1">
            <a:off x="7303178" y="4356485"/>
            <a:ext cx="741469" cy="441609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6131062" y="33757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7672419" y="3624131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7584214" y="449289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48170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chemeClr val="accent1">
                  <a:lumMod val="50000"/>
                </a:schemeClr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accent1">
                  <a:lumMod val="50000"/>
                </a:schemeClr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-883" y="1582333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387368" y="1544499"/>
            <a:ext cx="14718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L={ (J,L,10),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(M,L,8) }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309795" y="2452753"/>
            <a:ext cx="1711113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Roboto Slab" pitchFamily="2" charset="0"/>
                <a:ea typeface="Roboto Slab" pitchFamily="2" charset="0"/>
              </a:rPr>
              <a:t>newE</a:t>
            </a:r>
            <a:r>
              <a:rPr lang="es-ES" b="1" dirty="0">
                <a:latin typeface="Roboto Slab" pitchFamily="2" charset="0"/>
                <a:ea typeface="Roboto Slab" pitchFamily="2" charset="0"/>
              </a:rPr>
              <a:t>=(N,M,4)</a:t>
            </a:r>
          </a:p>
        </p:txBody>
      </p:sp>
      <p:sp>
        <p:nvSpPr>
          <p:cNvPr id="36" name="Elipse 35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32" name="Elipse 31"/>
          <p:cNvSpPr/>
          <p:nvPr/>
        </p:nvSpPr>
        <p:spPr>
          <a:xfrm>
            <a:off x="6815610" y="353583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cxnSp>
        <p:nvCxnSpPr>
          <p:cNvPr id="37" name="Conector recto de flecha 36"/>
          <p:cNvCxnSpPr>
            <a:stCxn id="36" idx="6"/>
            <a:endCxn id="32" idx="2"/>
          </p:cNvCxnSpPr>
          <p:nvPr/>
        </p:nvCxnSpPr>
        <p:spPr>
          <a:xfrm flipV="1">
            <a:off x="5817302" y="3782182"/>
            <a:ext cx="998308" cy="550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7972501" y="393594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cxnSp>
        <p:nvCxnSpPr>
          <p:cNvPr id="39" name="Conector recto de flecha 38"/>
          <p:cNvCxnSpPr>
            <a:stCxn id="32" idx="6"/>
            <a:endCxn id="38" idx="2"/>
          </p:cNvCxnSpPr>
          <p:nvPr/>
        </p:nvCxnSpPr>
        <p:spPr>
          <a:xfrm>
            <a:off x="7308253" y="3782182"/>
            <a:ext cx="664248" cy="40011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6810535" y="455174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cxnSp>
        <p:nvCxnSpPr>
          <p:cNvPr id="41" name="Conector recto de flecha 40"/>
          <p:cNvCxnSpPr>
            <a:stCxn id="40" idx="6"/>
            <a:endCxn id="38" idx="3"/>
          </p:cNvCxnSpPr>
          <p:nvPr/>
        </p:nvCxnSpPr>
        <p:spPr>
          <a:xfrm flipV="1">
            <a:off x="7303178" y="4356485"/>
            <a:ext cx="741469" cy="441609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6131062" y="33757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7672419" y="3624131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7584214" y="449289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22030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chemeClr val="accent1">
                  <a:lumMod val="50000"/>
                </a:schemeClr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-883" y="1879531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387368" y="1544499"/>
            <a:ext cx="14718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L={ (J,L,10),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(M,L,8) }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309795" y="2452753"/>
            <a:ext cx="1661745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Roboto Slab" pitchFamily="2" charset="0"/>
                <a:ea typeface="Roboto Slab" pitchFamily="2" charset="0"/>
              </a:rPr>
              <a:t>newE</a:t>
            </a:r>
            <a:r>
              <a:rPr lang="es-ES" b="1" dirty="0">
                <a:latin typeface="Roboto Slab" pitchFamily="2" charset="0"/>
                <a:ea typeface="Roboto Slab" pitchFamily="2" charset="0"/>
              </a:rPr>
              <a:t>=(M,L,8)</a:t>
            </a:r>
          </a:p>
        </p:txBody>
      </p:sp>
      <p:sp>
        <p:nvSpPr>
          <p:cNvPr id="36" name="Elipse 35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32" name="Elipse 31"/>
          <p:cNvSpPr/>
          <p:nvPr/>
        </p:nvSpPr>
        <p:spPr>
          <a:xfrm>
            <a:off x="6815610" y="353583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cxnSp>
        <p:nvCxnSpPr>
          <p:cNvPr id="37" name="Conector recto de flecha 36"/>
          <p:cNvCxnSpPr>
            <a:stCxn id="36" idx="6"/>
            <a:endCxn id="32" idx="2"/>
          </p:cNvCxnSpPr>
          <p:nvPr/>
        </p:nvCxnSpPr>
        <p:spPr>
          <a:xfrm flipV="1">
            <a:off x="5817302" y="3782182"/>
            <a:ext cx="998308" cy="550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7972501" y="393594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cxnSp>
        <p:nvCxnSpPr>
          <p:cNvPr id="39" name="Conector recto de flecha 38"/>
          <p:cNvCxnSpPr>
            <a:stCxn id="32" idx="6"/>
            <a:endCxn id="38" idx="2"/>
          </p:cNvCxnSpPr>
          <p:nvPr/>
        </p:nvCxnSpPr>
        <p:spPr>
          <a:xfrm>
            <a:off x="7308253" y="3782182"/>
            <a:ext cx="664248" cy="40011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6810535" y="455174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cxnSp>
        <p:nvCxnSpPr>
          <p:cNvPr id="41" name="Conector recto de flecha 40"/>
          <p:cNvCxnSpPr>
            <a:stCxn id="40" idx="6"/>
            <a:endCxn id="38" idx="3"/>
          </p:cNvCxnSpPr>
          <p:nvPr/>
        </p:nvCxnSpPr>
        <p:spPr>
          <a:xfrm flipV="1">
            <a:off x="7303178" y="4356485"/>
            <a:ext cx="741469" cy="441609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6131062" y="33757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7672419" y="3624131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7584214" y="449289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7049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-883" y="2190830"/>
            <a:ext cx="7309795" cy="524452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387368" y="1544499"/>
            <a:ext cx="145424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L={ (J,L,10),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(M,L,8) }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309795" y="2452753"/>
            <a:ext cx="1661745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Roboto Slab" pitchFamily="2" charset="0"/>
                <a:ea typeface="Roboto Slab" pitchFamily="2" charset="0"/>
              </a:rPr>
              <a:t>newE</a:t>
            </a:r>
            <a:r>
              <a:rPr lang="es-ES" b="1" dirty="0">
                <a:latin typeface="Roboto Slab" pitchFamily="2" charset="0"/>
                <a:ea typeface="Roboto Slab" pitchFamily="2" charset="0"/>
              </a:rPr>
              <a:t>=(M,L,8)</a:t>
            </a:r>
          </a:p>
        </p:txBody>
      </p:sp>
      <p:sp>
        <p:nvSpPr>
          <p:cNvPr id="36" name="Elipse 35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32" name="Elipse 31"/>
          <p:cNvSpPr/>
          <p:nvPr/>
        </p:nvSpPr>
        <p:spPr>
          <a:xfrm>
            <a:off x="6815610" y="353583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cxnSp>
        <p:nvCxnSpPr>
          <p:cNvPr id="37" name="Conector recto de flecha 36"/>
          <p:cNvCxnSpPr>
            <a:stCxn id="36" idx="6"/>
            <a:endCxn id="32" idx="2"/>
          </p:cNvCxnSpPr>
          <p:nvPr/>
        </p:nvCxnSpPr>
        <p:spPr>
          <a:xfrm flipV="1">
            <a:off x="5817302" y="3782182"/>
            <a:ext cx="998308" cy="550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7972501" y="393594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cxnSp>
        <p:nvCxnSpPr>
          <p:cNvPr id="39" name="Conector recto de flecha 38"/>
          <p:cNvCxnSpPr>
            <a:stCxn id="32" idx="6"/>
            <a:endCxn id="38" idx="2"/>
          </p:cNvCxnSpPr>
          <p:nvPr/>
        </p:nvCxnSpPr>
        <p:spPr>
          <a:xfrm>
            <a:off x="7308253" y="3782182"/>
            <a:ext cx="664248" cy="40011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6810535" y="455174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cxnSp>
        <p:nvCxnSpPr>
          <p:cNvPr id="41" name="Conector recto de flecha 40"/>
          <p:cNvCxnSpPr>
            <a:stCxn id="40" idx="6"/>
            <a:endCxn id="38" idx="3"/>
          </p:cNvCxnSpPr>
          <p:nvPr/>
        </p:nvCxnSpPr>
        <p:spPr>
          <a:xfrm flipV="1">
            <a:off x="7303178" y="4356485"/>
            <a:ext cx="741469" cy="441609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6131062" y="33757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7672419" y="3624131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7584214" y="449289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45" name="Elipse 44"/>
          <p:cNvSpPr/>
          <p:nvPr/>
        </p:nvSpPr>
        <p:spPr>
          <a:xfrm>
            <a:off x="5324659" y="455174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 flipV="1">
            <a:off x="5817302" y="4831895"/>
            <a:ext cx="998308" cy="550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131062" y="442541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37973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accent1">
                  <a:lumMod val="50000"/>
                </a:schemeClr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0" y="1320072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387368" y="1544499"/>
            <a:ext cx="145424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L={ (J,L,10),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(M,L,8) }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309795" y="2452753"/>
            <a:ext cx="1661745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Roboto Slab" pitchFamily="2" charset="0"/>
                <a:ea typeface="Roboto Slab" pitchFamily="2" charset="0"/>
              </a:rPr>
              <a:t>newE</a:t>
            </a:r>
            <a:r>
              <a:rPr lang="es-ES" b="1" dirty="0">
                <a:latin typeface="Roboto Slab" pitchFamily="2" charset="0"/>
                <a:ea typeface="Roboto Slab" pitchFamily="2" charset="0"/>
              </a:rPr>
              <a:t>=(M,L,8)</a:t>
            </a:r>
          </a:p>
        </p:txBody>
      </p:sp>
      <p:sp>
        <p:nvSpPr>
          <p:cNvPr id="36" name="Elipse 35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32" name="Elipse 31"/>
          <p:cNvSpPr/>
          <p:nvPr/>
        </p:nvSpPr>
        <p:spPr>
          <a:xfrm>
            <a:off x="6815610" y="353583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cxnSp>
        <p:nvCxnSpPr>
          <p:cNvPr id="37" name="Conector recto de flecha 36"/>
          <p:cNvCxnSpPr>
            <a:stCxn id="36" idx="6"/>
            <a:endCxn id="32" idx="2"/>
          </p:cNvCxnSpPr>
          <p:nvPr/>
        </p:nvCxnSpPr>
        <p:spPr>
          <a:xfrm flipV="1">
            <a:off x="5817302" y="3782182"/>
            <a:ext cx="998308" cy="550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7972501" y="393594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cxnSp>
        <p:nvCxnSpPr>
          <p:cNvPr id="39" name="Conector recto de flecha 38"/>
          <p:cNvCxnSpPr>
            <a:stCxn id="32" idx="6"/>
            <a:endCxn id="38" idx="2"/>
          </p:cNvCxnSpPr>
          <p:nvPr/>
        </p:nvCxnSpPr>
        <p:spPr>
          <a:xfrm>
            <a:off x="7308253" y="3782182"/>
            <a:ext cx="664248" cy="40011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6810535" y="455174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cxnSp>
        <p:nvCxnSpPr>
          <p:cNvPr id="41" name="Conector recto de flecha 40"/>
          <p:cNvCxnSpPr>
            <a:stCxn id="40" idx="6"/>
            <a:endCxn id="38" idx="3"/>
          </p:cNvCxnSpPr>
          <p:nvPr/>
        </p:nvCxnSpPr>
        <p:spPr>
          <a:xfrm flipV="1">
            <a:off x="7303178" y="4356485"/>
            <a:ext cx="741469" cy="441609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6131062" y="33757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7672419" y="3624131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7584214" y="449289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45" name="Elipse 44"/>
          <p:cNvSpPr/>
          <p:nvPr/>
        </p:nvSpPr>
        <p:spPr>
          <a:xfrm>
            <a:off x="5324659" y="455174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 flipV="1">
            <a:off x="5817302" y="4831895"/>
            <a:ext cx="998308" cy="550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131062" y="442541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37632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accent1">
                  <a:lumMod val="50000"/>
                </a:schemeClr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-6617" y="2665203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387368" y="1544499"/>
            <a:ext cx="14718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L={ (J,L,10),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(M,L,8) }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309795" y="2452753"/>
            <a:ext cx="1661745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Roboto Slab" pitchFamily="2" charset="0"/>
                <a:ea typeface="Roboto Slab" pitchFamily="2" charset="0"/>
              </a:rPr>
              <a:t>newE</a:t>
            </a:r>
            <a:r>
              <a:rPr lang="es-ES" b="1" dirty="0">
                <a:latin typeface="Roboto Slab" pitchFamily="2" charset="0"/>
                <a:ea typeface="Roboto Slab" pitchFamily="2" charset="0"/>
              </a:rPr>
              <a:t>=(M,L,8)</a:t>
            </a:r>
          </a:p>
        </p:txBody>
      </p:sp>
      <p:sp>
        <p:nvSpPr>
          <p:cNvPr id="36" name="Elipse 35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32" name="Elipse 31"/>
          <p:cNvSpPr/>
          <p:nvPr/>
        </p:nvSpPr>
        <p:spPr>
          <a:xfrm>
            <a:off x="6815610" y="353583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cxnSp>
        <p:nvCxnSpPr>
          <p:cNvPr id="37" name="Conector recto de flecha 36"/>
          <p:cNvCxnSpPr>
            <a:stCxn id="36" idx="6"/>
            <a:endCxn id="32" idx="2"/>
          </p:cNvCxnSpPr>
          <p:nvPr/>
        </p:nvCxnSpPr>
        <p:spPr>
          <a:xfrm flipV="1">
            <a:off x="5817302" y="3782182"/>
            <a:ext cx="998308" cy="550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7972501" y="393594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cxnSp>
        <p:nvCxnSpPr>
          <p:cNvPr id="39" name="Conector recto de flecha 38"/>
          <p:cNvCxnSpPr>
            <a:stCxn id="32" idx="6"/>
            <a:endCxn id="38" idx="2"/>
          </p:cNvCxnSpPr>
          <p:nvPr/>
        </p:nvCxnSpPr>
        <p:spPr>
          <a:xfrm>
            <a:off x="7308253" y="3782182"/>
            <a:ext cx="664248" cy="40011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6810535" y="455174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cxnSp>
        <p:nvCxnSpPr>
          <p:cNvPr id="41" name="Conector recto de flecha 40"/>
          <p:cNvCxnSpPr>
            <a:stCxn id="40" idx="6"/>
            <a:endCxn id="38" idx="3"/>
          </p:cNvCxnSpPr>
          <p:nvPr/>
        </p:nvCxnSpPr>
        <p:spPr>
          <a:xfrm flipV="1">
            <a:off x="7303178" y="4356485"/>
            <a:ext cx="741469" cy="441609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6131062" y="33757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7672419" y="3624131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7584214" y="449289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45" name="Elipse 44"/>
          <p:cNvSpPr/>
          <p:nvPr/>
        </p:nvSpPr>
        <p:spPr>
          <a:xfrm>
            <a:off x="5324659" y="455174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 flipV="1">
            <a:off x="5817302" y="4831895"/>
            <a:ext cx="998308" cy="550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131062" y="442541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38513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8" name="Elipse 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17" name="Conector recto de flecha 16"/>
            <p:cNvCxnSpPr>
              <a:stCxn id="15" idx="6"/>
              <a:endCxn id="1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13" idx="4"/>
              <a:endCxn id="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2"/>
              <a:endCxn id="1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14" idx="0"/>
              <a:endCxn id="1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accent1">
                  <a:lumMod val="50000"/>
                </a:schemeClr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6" idx="2"/>
              <a:endCxn id="1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8" idx="6"/>
              <a:endCxn id="16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-6617" y="3009261"/>
            <a:ext cx="7309795" cy="313764"/>
          </a:xfrm>
          <a:prstGeom prst="rect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368849" y="75236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987608" y="334095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387368" y="1544499"/>
            <a:ext cx="14718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L={ (J,L,10),</a:t>
            </a:r>
          </a:p>
          <a:p>
            <a:r>
              <a:rPr lang="es-ES" b="1" dirty="0">
                <a:latin typeface="Roboto Slab" pitchFamily="2" charset="0"/>
                <a:ea typeface="Roboto Slab" pitchFamily="2" charset="0"/>
              </a:rPr>
              <a:t>       (M,L,8) }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309795" y="2452753"/>
            <a:ext cx="1661745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Roboto Slab" pitchFamily="2" charset="0"/>
                <a:ea typeface="Roboto Slab" pitchFamily="2" charset="0"/>
              </a:rPr>
              <a:t>newE</a:t>
            </a:r>
            <a:r>
              <a:rPr lang="es-ES" b="1" dirty="0">
                <a:latin typeface="Roboto Slab" pitchFamily="2" charset="0"/>
                <a:ea typeface="Roboto Slab" pitchFamily="2" charset="0"/>
              </a:rPr>
              <a:t>=(M,L,8)</a:t>
            </a:r>
          </a:p>
        </p:txBody>
      </p:sp>
      <p:sp>
        <p:nvSpPr>
          <p:cNvPr id="36" name="Elipse 35"/>
          <p:cNvSpPr/>
          <p:nvPr/>
        </p:nvSpPr>
        <p:spPr>
          <a:xfrm>
            <a:off x="5324659" y="354133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32" name="Elipse 31"/>
          <p:cNvSpPr/>
          <p:nvPr/>
        </p:nvSpPr>
        <p:spPr>
          <a:xfrm>
            <a:off x="6815610" y="353583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cxnSp>
        <p:nvCxnSpPr>
          <p:cNvPr id="37" name="Conector recto de flecha 36"/>
          <p:cNvCxnSpPr>
            <a:stCxn id="36" idx="6"/>
            <a:endCxn id="32" idx="2"/>
          </p:cNvCxnSpPr>
          <p:nvPr/>
        </p:nvCxnSpPr>
        <p:spPr>
          <a:xfrm flipV="1">
            <a:off x="5817302" y="3782182"/>
            <a:ext cx="998308" cy="550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7972501" y="3935946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cxnSp>
        <p:nvCxnSpPr>
          <p:cNvPr id="39" name="Conector recto de flecha 38"/>
          <p:cNvCxnSpPr>
            <a:stCxn id="32" idx="6"/>
            <a:endCxn id="38" idx="2"/>
          </p:cNvCxnSpPr>
          <p:nvPr/>
        </p:nvCxnSpPr>
        <p:spPr>
          <a:xfrm>
            <a:off x="7308253" y="3782182"/>
            <a:ext cx="664248" cy="40011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6810535" y="455174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cxnSp>
        <p:nvCxnSpPr>
          <p:cNvPr id="41" name="Conector recto de flecha 40"/>
          <p:cNvCxnSpPr>
            <a:stCxn id="40" idx="6"/>
            <a:endCxn id="38" idx="3"/>
          </p:cNvCxnSpPr>
          <p:nvPr/>
        </p:nvCxnSpPr>
        <p:spPr>
          <a:xfrm flipV="1">
            <a:off x="7303178" y="4356485"/>
            <a:ext cx="741469" cy="441609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6131062" y="33757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7672419" y="3624131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7584214" y="449289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45" name="Elipse 44"/>
          <p:cNvSpPr/>
          <p:nvPr/>
        </p:nvSpPr>
        <p:spPr>
          <a:xfrm>
            <a:off x="5324659" y="455174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 flipV="1">
            <a:off x="5817302" y="4831895"/>
            <a:ext cx="998308" cy="550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131062" y="442541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38513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460702"/>
            <a:ext cx="7309795" cy="2862323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PRIM_MST</a:t>
            </a:r>
          </a:p>
          <a:p>
            <a:r>
              <a:rPr lang="es-ES" dirty="0">
                <a:latin typeface="Consolas"/>
                <a:cs typeface="Consolas"/>
              </a:rPr>
              <a:t>	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	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  <a:p>
            <a:r>
              <a:rPr lang="es-ES" b="1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 ( |T| &lt; |G|)</a:t>
            </a:r>
          </a:p>
          <a:p>
            <a:r>
              <a:rPr lang="es-ES" dirty="0">
                <a:latin typeface="Consolas"/>
                <a:cs typeface="Consolas"/>
              </a:rPr>
              <a:t>	   L={e| e </a:t>
            </a:r>
            <a:r>
              <a:rPr lang="es-ES_tradnl" dirty="0">
                <a:latin typeface="Consolas"/>
                <a:cs typeface="Consolas"/>
                <a:sym typeface="Symbol"/>
              </a:rPr>
              <a:t>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  T ^ TO(e)  G}</a:t>
            </a:r>
          </a:p>
          <a:p>
            <a:r>
              <a:rPr lang="es-ES" dirty="0">
                <a:latin typeface="Consolas"/>
                <a:cs typeface="Consolas"/>
              </a:rPr>
              <a:t>	   </a:t>
            </a:r>
            <a:r>
              <a:rPr lang="es-ES" dirty="0" err="1">
                <a:latin typeface="Consolas"/>
                <a:cs typeface="Consolas"/>
              </a:rPr>
              <a:t>newE</a:t>
            </a:r>
            <a:r>
              <a:rPr lang="es-ES" dirty="0">
                <a:latin typeface="Consolas"/>
                <a:cs typeface="Consolas"/>
              </a:rPr>
              <a:t>=min</a:t>
            </a:r>
            <a:r>
              <a:rPr lang="es-ES" baseline="-25000" dirty="0">
                <a:latin typeface="Consolas"/>
                <a:cs typeface="Consolas"/>
              </a:rPr>
              <a:t>e</a:t>
            </a:r>
            <a:r>
              <a:rPr lang="es-ES_tradnl" baseline="-25000" dirty="0">
                <a:sym typeface="Symbol"/>
              </a:rPr>
              <a:t>L</a:t>
            </a:r>
            <a:r>
              <a:rPr lang="es-ES_tradnl" dirty="0">
                <a:sym typeface="Symbol"/>
              </a:rPr>
              <a:t>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  <a:r>
              <a:rPr lang="es-ES" dirty="0">
                <a:latin typeface="Consolas"/>
                <a:cs typeface="Consolas"/>
              </a:rPr>
              <a:t> </a:t>
            </a: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addVertex</a:t>
            </a:r>
            <a:r>
              <a:rPr lang="es-ES_tradnl" dirty="0">
                <a:latin typeface="Consolas"/>
                <a:cs typeface="Consolas"/>
              </a:rPr>
              <a:t>(T,TO(e))</a:t>
            </a:r>
            <a:endParaRPr lang="es-ES" dirty="0"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	   </a:t>
            </a:r>
            <a:r>
              <a:rPr lang="es-ES_tradnl" dirty="0" err="1">
                <a:latin typeface="Consolas"/>
                <a:cs typeface="Consolas"/>
              </a:rPr>
              <a:t>addEdge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T,newE</a:t>
            </a:r>
            <a:r>
              <a:rPr lang="es-ES_tradnl" dirty="0">
                <a:latin typeface="Consolas"/>
                <a:cs typeface="Consolas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	</a:t>
            </a:r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while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sp>
        <p:nvSpPr>
          <p:cNvPr id="48" name="Llamada rectangular 47"/>
          <p:cNvSpPr/>
          <p:nvPr/>
        </p:nvSpPr>
        <p:spPr>
          <a:xfrm>
            <a:off x="3806811" y="2644496"/>
            <a:ext cx="4784365" cy="2316041"/>
          </a:xfrm>
          <a:prstGeom prst="wedgeRectCallout">
            <a:avLst>
              <a:gd name="adj1" fmla="val -42504"/>
              <a:gd name="adj2" fmla="val -67959"/>
            </a:avLst>
          </a:prstGeom>
          <a:solidFill>
            <a:schemeClr val="accent5">
              <a:lumMod val="90000"/>
            </a:schemeClr>
          </a:solidFill>
          <a:ln w="952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9" name="CuadroTexto 48"/>
          <p:cNvSpPr txBox="1"/>
          <p:nvPr/>
        </p:nvSpPr>
        <p:spPr>
          <a:xfrm>
            <a:off x="3806811" y="2683706"/>
            <a:ext cx="50064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/>
                <a:cs typeface="Consolas"/>
              </a:rPr>
              <a:t>w=∞</a:t>
            </a:r>
          </a:p>
          <a:p>
            <a:r>
              <a:rPr lang="es-ES" b="1" dirty="0" err="1">
                <a:latin typeface="Consolas"/>
                <a:cs typeface="Consolas"/>
              </a:rPr>
              <a:t>for</a:t>
            </a:r>
            <a:r>
              <a:rPr lang="es-ES" dirty="0">
                <a:latin typeface="Consolas"/>
                <a:cs typeface="Consolas"/>
              </a:rPr>
              <a:t>(e</a:t>
            </a:r>
            <a:r>
              <a:rPr lang="es-ES_tradnl" dirty="0">
                <a:latin typeface="Consolas"/>
                <a:cs typeface="Consolas"/>
                <a:sym typeface="Symbol"/>
              </a:rPr>
              <a:t>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edges</a:t>
            </a:r>
            <a:r>
              <a:rPr lang="es-ES_tradnl" dirty="0">
                <a:latin typeface="Consolas"/>
                <a:cs typeface="Consolas"/>
                <a:sym typeface="Symbol"/>
              </a:rPr>
              <a:t>(G) ^ FROM(e)T ^ TO(e)G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</a:t>
            </a:r>
            <a:r>
              <a:rPr lang="es-ES_tradnl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dirty="0">
                <a:latin typeface="Consolas"/>
                <a:cs typeface="Consolas"/>
                <a:sym typeface="Symbol"/>
              </a:rPr>
              <a:t>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(e)&lt;w </a:t>
            </a:r>
            <a:r>
              <a:rPr lang="es-ES_tradnl" b="1" dirty="0" err="1">
                <a:latin typeface="Consolas"/>
                <a:cs typeface="Consolas"/>
                <a:sym typeface="Symbol"/>
              </a:rPr>
              <a:t>then</a:t>
            </a:r>
            <a:r>
              <a:rPr lang="es-ES_tradnl" b="1" dirty="0">
                <a:latin typeface="Consolas"/>
                <a:cs typeface="Consolas"/>
                <a:sym typeface="Symbol"/>
              </a:rPr>
              <a:t> </a:t>
            </a:r>
          </a:p>
          <a:p>
            <a:r>
              <a:rPr lang="es-ES_tradnl" b="1" dirty="0">
                <a:latin typeface="Consolas"/>
                <a:cs typeface="Consolas"/>
                <a:sym typeface="Symbol"/>
              </a:rPr>
              <a:t>		</a:t>
            </a:r>
            <a:r>
              <a:rPr lang="es-ES_tradnl" dirty="0">
                <a:latin typeface="Consolas"/>
                <a:cs typeface="Consolas"/>
                <a:sym typeface="Symbol"/>
              </a:rPr>
              <a:t>w=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weight</a:t>
            </a:r>
            <a:r>
              <a:rPr lang="es-ES_tradnl" dirty="0">
                <a:latin typeface="Consolas"/>
                <a:cs typeface="Consolas"/>
                <a:sym typeface="Symbol"/>
              </a:rPr>
              <a:t>(e)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	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newE</a:t>
            </a:r>
            <a:r>
              <a:rPr lang="es-ES_tradnl" dirty="0">
                <a:latin typeface="Consolas"/>
                <a:cs typeface="Consolas"/>
                <a:sym typeface="Symbol"/>
              </a:rPr>
              <a:t>=e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	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newVertex</a:t>
            </a:r>
            <a:r>
              <a:rPr lang="es-ES_tradnl" dirty="0">
                <a:latin typeface="Consolas"/>
                <a:cs typeface="Consolas"/>
                <a:sym typeface="Symbol"/>
              </a:rPr>
              <a:t>=TO(e)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</a:t>
            </a:r>
            <a:r>
              <a:rPr lang="es-ES_tradnl" b="1" dirty="0" err="1">
                <a:latin typeface="Consolas"/>
                <a:cs typeface="Consolas"/>
                <a:sym typeface="Symbol"/>
              </a:rPr>
              <a:t>end</a:t>
            </a:r>
            <a:r>
              <a:rPr lang="es-ES_tradnl" b="1" dirty="0">
                <a:latin typeface="Consolas"/>
                <a:cs typeface="Consolas"/>
                <a:sym typeface="Symbol"/>
              </a:rPr>
              <a:t> </a:t>
            </a:r>
            <a:r>
              <a:rPr lang="es-ES_tradnl" b="1" dirty="0" err="1">
                <a:latin typeface="Consolas"/>
                <a:cs typeface="Consolas"/>
                <a:sym typeface="Symbol"/>
              </a:rPr>
              <a:t>if</a:t>
            </a:r>
            <a:endParaRPr lang="es-ES_tradnl" b="1" dirty="0">
              <a:latin typeface="Consolas"/>
              <a:cs typeface="Consolas"/>
              <a:sym typeface="Symbol"/>
            </a:endParaRPr>
          </a:p>
          <a:p>
            <a:r>
              <a:rPr lang="es-ES_tradnl" b="1" dirty="0" err="1">
                <a:latin typeface="Consolas"/>
                <a:cs typeface="Consolas"/>
                <a:sym typeface="Symbol"/>
              </a:rPr>
              <a:t>end</a:t>
            </a:r>
            <a:r>
              <a:rPr lang="es-ES_tradnl" b="1" dirty="0">
                <a:latin typeface="Consolas"/>
                <a:cs typeface="Consolas"/>
                <a:sym typeface="Symbol"/>
              </a:rPr>
              <a:t> </a:t>
            </a:r>
            <a:r>
              <a:rPr lang="es-ES_tradnl" b="1" dirty="0" err="1">
                <a:latin typeface="Consolas"/>
                <a:cs typeface="Consolas"/>
                <a:sym typeface="Symbol"/>
              </a:rPr>
              <a:t>for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1594046"/>
            <a:ext cx="7309795" cy="607899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25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lipse 61"/>
          <p:cNvSpPr/>
          <p:nvPr/>
        </p:nvSpPr>
        <p:spPr>
          <a:xfrm>
            <a:off x="502189" y="1667061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sp>
        <p:nvSpPr>
          <p:cNvPr id="100" name="Rectángulo 99"/>
          <p:cNvSpPr/>
          <p:nvPr/>
        </p:nvSpPr>
        <p:spPr>
          <a:xfrm>
            <a:off x="352894" y="726793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sp>
        <p:nvSpPr>
          <p:cNvPr id="45" name="Forma libre 44"/>
          <p:cNvSpPr/>
          <p:nvPr/>
        </p:nvSpPr>
        <p:spPr>
          <a:xfrm>
            <a:off x="303636" y="1521292"/>
            <a:ext cx="3762568" cy="2945059"/>
          </a:xfrm>
          <a:custGeom>
            <a:avLst/>
            <a:gdLst>
              <a:gd name="connsiteX0" fmla="*/ 131906 w 3762568"/>
              <a:gd name="connsiteY0" fmla="*/ 162210 h 2945059"/>
              <a:gd name="connsiteX1" fmla="*/ 402139 w 3762568"/>
              <a:gd name="connsiteY1" fmla="*/ 13612 h 2945059"/>
              <a:gd name="connsiteX2" fmla="*/ 712906 w 3762568"/>
              <a:gd name="connsiteY2" fmla="*/ 135192 h 2945059"/>
              <a:gd name="connsiteX3" fmla="*/ 1023674 w 3762568"/>
              <a:gd name="connsiteY3" fmla="*/ 162210 h 2945059"/>
              <a:gd name="connsiteX4" fmla="*/ 1212837 w 3762568"/>
              <a:gd name="connsiteY4" fmla="*/ 103 h 2945059"/>
              <a:gd name="connsiteX5" fmla="*/ 1591163 w 3762568"/>
              <a:gd name="connsiteY5" fmla="*/ 189227 h 2945059"/>
              <a:gd name="connsiteX6" fmla="*/ 1915442 w 3762568"/>
              <a:gd name="connsiteY6" fmla="*/ 13612 h 2945059"/>
              <a:gd name="connsiteX7" fmla="*/ 2226210 w 3762568"/>
              <a:gd name="connsiteY7" fmla="*/ 162210 h 2945059"/>
              <a:gd name="connsiteX8" fmla="*/ 2388349 w 3762568"/>
              <a:gd name="connsiteY8" fmla="*/ 162210 h 2945059"/>
              <a:gd name="connsiteX9" fmla="*/ 2658582 w 3762568"/>
              <a:gd name="connsiteY9" fmla="*/ 27121 h 2945059"/>
              <a:gd name="connsiteX10" fmla="*/ 2969350 w 3762568"/>
              <a:gd name="connsiteY10" fmla="*/ 189227 h 2945059"/>
              <a:gd name="connsiteX11" fmla="*/ 3239582 w 3762568"/>
              <a:gd name="connsiteY11" fmla="*/ 54139 h 2945059"/>
              <a:gd name="connsiteX12" fmla="*/ 3698978 w 3762568"/>
              <a:gd name="connsiteY12" fmla="*/ 94665 h 2945059"/>
              <a:gd name="connsiteX13" fmla="*/ 3712490 w 3762568"/>
              <a:gd name="connsiteY13" fmla="*/ 567476 h 2945059"/>
              <a:gd name="connsiteX14" fmla="*/ 3266606 w 3762568"/>
              <a:gd name="connsiteY14" fmla="*/ 702564 h 2945059"/>
              <a:gd name="connsiteX15" fmla="*/ 2996373 w 3762568"/>
              <a:gd name="connsiteY15" fmla="*/ 459405 h 2945059"/>
              <a:gd name="connsiteX16" fmla="*/ 2293768 w 3762568"/>
              <a:gd name="connsiteY16" fmla="*/ 499931 h 2945059"/>
              <a:gd name="connsiteX17" fmla="*/ 2037047 w 3762568"/>
              <a:gd name="connsiteY17" fmla="*/ 783618 h 2945059"/>
              <a:gd name="connsiteX18" fmla="*/ 2091093 w 3762568"/>
              <a:gd name="connsiteY18" fmla="*/ 1161866 h 2945059"/>
              <a:gd name="connsiteX19" fmla="*/ 2455907 w 3762568"/>
              <a:gd name="connsiteY19" fmla="*/ 1256428 h 2945059"/>
              <a:gd name="connsiteX20" fmla="*/ 2726140 w 3762568"/>
              <a:gd name="connsiteY20" fmla="*/ 1121339 h 2945059"/>
              <a:gd name="connsiteX21" fmla="*/ 2955838 w 3762568"/>
              <a:gd name="connsiteY21" fmla="*/ 1310463 h 2945059"/>
              <a:gd name="connsiteX22" fmla="*/ 3307140 w 3762568"/>
              <a:gd name="connsiteY22" fmla="*/ 1107830 h 2945059"/>
              <a:gd name="connsiteX23" fmla="*/ 3712490 w 3762568"/>
              <a:gd name="connsiteY23" fmla="*/ 1229410 h 2945059"/>
              <a:gd name="connsiteX24" fmla="*/ 3685466 w 3762568"/>
              <a:gd name="connsiteY24" fmla="*/ 1742747 h 2945059"/>
              <a:gd name="connsiteX25" fmla="*/ 3266606 w 3762568"/>
              <a:gd name="connsiteY25" fmla="*/ 1769765 h 2945059"/>
              <a:gd name="connsiteX26" fmla="*/ 3009884 w 3762568"/>
              <a:gd name="connsiteY26" fmla="*/ 1634676 h 2945059"/>
              <a:gd name="connsiteX27" fmla="*/ 2334303 w 3762568"/>
              <a:gd name="connsiteY27" fmla="*/ 1621167 h 2945059"/>
              <a:gd name="connsiteX28" fmla="*/ 2037047 w 3762568"/>
              <a:gd name="connsiteY28" fmla="*/ 1918362 h 2945059"/>
              <a:gd name="connsiteX29" fmla="*/ 2212698 w 3762568"/>
              <a:gd name="connsiteY29" fmla="*/ 2337137 h 2945059"/>
              <a:gd name="connsiteX30" fmla="*/ 2469419 w 3762568"/>
              <a:gd name="connsiteY30" fmla="*/ 2404681 h 2945059"/>
              <a:gd name="connsiteX31" fmla="*/ 2699117 w 3762568"/>
              <a:gd name="connsiteY31" fmla="*/ 2337137 h 2945059"/>
              <a:gd name="connsiteX32" fmla="*/ 2996373 w 3762568"/>
              <a:gd name="connsiteY32" fmla="*/ 2377663 h 2945059"/>
              <a:gd name="connsiteX33" fmla="*/ 3334164 w 3762568"/>
              <a:gd name="connsiteY33" fmla="*/ 2242575 h 2945059"/>
              <a:gd name="connsiteX34" fmla="*/ 3712490 w 3762568"/>
              <a:gd name="connsiteY34" fmla="*/ 2350646 h 2945059"/>
              <a:gd name="connsiteX35" fmla="*/ 3698978 w 3762568"/>
              <a:gd name="connsiteY35" fmla="*/ 2742403 h 2945059"/>
              <a:gd name="connsiteX36" fmla="*/ 3374699 w 3762568"/>
              <a:gd name="connsiteY36" fmla="*/ 2945036 h 2945059"/>
              <a:gd name="connsiteX37" fmla="*/ 2928815 w 3762568"/>
              <a:gd name="connsiteY37" fmla="*/ 2755912 h 2945059"/>
              <a:gd name="connsiteX38" fmla="*/ 2361326 w 3762568"/>
              <a:gd name="connsiteY38" fmla="*/ 2769421 h 2945059"/>
              <a:gd name="connsiteX39" fmla="*/ 1996512 w 3762568"/>
              <a:gd name="connsiteY39" fmla="*/ 2931527 h 2945059"/>
              <a:gd name="connsiteX40" fmla="*/ 1645209 w 3762568"/>
              <a:gd name="connsiteY40" fmla="*/ 2891000 h 2945059"/>
              <a:gd name="connsiteX41" fmla="*/ 1429023 w 3762568"/>
              <a:gd name="connsiteY41" fmla="*/ 2782929 h 2945059"/>
              <a:gd name="connsiteX42" fmla="*/ 929092 w 3762568"/>
              <a:gd name="connsiteY42" fmla="*/ 2796438 h 2945059"/>
              <a:gd name="connsiteX43" fmla="*/ 523743 w 3762568"/>
              <a:gd name="connsiteY43" fmla="*/ 2904509 h 2945059"/>
              <a:gd name="connsiteX44" fmla="*/ 50836 w 3762568"/>
              <a:gd name="connsiteY44" fmla="*/ 2755912 h 2945059"/>
              <a:gd name="connsiteX45" fmla="*/ 23813 w 3762568"/>
              <a:gd name="connsiteY45" fmla="*/ 2391172 h 2945059"/>
              <a:gd name="connsiteX46" fmla="*/ 145418 w 3762568"/>
              <a:gd name="connsiteY46" fmla="*/ 2229066 h 2945059"/>
              <a:gd name="connsiteX47" fmla="*/ 185952 w 3762568"/>
              <a:gd name="connsiteY47" fmla="*/ 1796782 h 2945059"/>
              <a:gd name="connsiteX48" fmla="*/ 50836 w 3762568"/>
              <a:gd name="connsiteY48" fmla="*/ 1459061 h 2945059"/>
              <a:gd name="connsiteX49" fmla="*/ 375115 w 3762568"/>
              <a:gd name="connsiteY49" fmla="*/ 1134848 h 2945059"/>
              <a:gd name="connsiteX50" fmla="*/ 793976 w 3762568"/>
              <a:gd name="connsiteY50" fmla="*/ 1337481 h 2945059"/>
              <a:gd name="connsiteX51" fmla="*/ 753441 w 3762568"/>
              <a:gd name="connsiteY51" fmla="*/ 1648185 h 2945059"/>
              <a:gd name="connsiteX52" fmla="*/ 564278 w 3762568"/>
              <a:gd name="connsiteY52" fmla="*/ 1958889 h 2945059"/>
              <a:gd name="connsiteX53" fmla="*/ 550767 w 3762568"/>
              <a:gd name="connsiteY53" fmla="*/ 2269593 h 2945059"/>
              <a:gd name="connsiteX54" fmla="*/ 902069 w 3762568"/>
              <a:gd name="connsiteY54" fmla="*/ 2404681 h 2945059"/>
              <a:gd name="connsiteX55" fmla="*/ 1185814 w 3762568"/>
              <a:gd name="connsiteY55" fmla="*/ 2256084 h 2945059"/>
              <a:gd name="connsiteX56" fmla="*/ 1496581 w 3762568"/>
              <a:gd name="connsiteY56" fmla="*/ 2418190 h 2945059"/>
              <a:gd name="connsiteX57" fmla="*/ 1685744 w 3762568"/>
              <a:gd name="connsiteY57" fmla="*/ 2269593 h 2945059"/>
              <a:gd name="connsiteX58" fmla="*/ 1672232 w 3762568"/>
              <a:gd name="connsiteY58" fmla="*/ 1931871 h 2945059"/>
              <a:gd name="connsiteX59" fmla="*/ 1537116 w 3762568"/>
              <a:gd name="connsiteY59" fmla="*/ 1675203 h 2945059"/>
              <a:gd name="connsiteX60" fmla="*/ 1537116 w 3762568"/>
              <a:gd name="connsiteY60" fmla="*/ 1350990 h 2945059"/>
              <a:gd name="connsiteX61" fmla="*/ 1739791 w 3762568"/>
              <a:gd name="connsiteY61" fmla="*/ 1107830 h 2945059"/>
              <a:gd name="connsiteX62" fmla="*/ 1645209 w 3762568"/>
              <a:gd name="connsiteY62" fmla="*/ 918706 h 2945059"/>
              <a:gd name="connsiteX63" fmla="*/ 1699256 w 3762568"/>
              <a:gd name="connsiteY63" fmla="*/ 675547 h 2945059"/>
              <a:gd name="connsiteX64" fmla="*/ 1402000 w 3762568"/>
              <a:gd name="connsiteY64" fmla="*/ 540458 h 2945059"/>
              <a:gd name="connsiteX65" fmla="*/ 766953 w 3762568"/>
              <a:gd name="connsiteY65" fmla="*/ 594493 h 2945059"/>
              <a:gd name="connsiteX66" fmla="*/ 348092 w 3762568"/>
              <a:gd name="connsiteY66" fmla="*/ 702564 h 2945059"/>
              <a:gd name="connsiteX67" fmla="*/ 64348 w 3762568"/>
              <a:gd name="connsiteY67" fmla="*/ 459405 h 2945059"/>
              <a:gd name="connsiteX68" fmla="*/ 131906 w 3762568"/>
              <a:gd name="connsiteY68" fmla="*/ 162210 h 294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62568" h="2945059">
                <a:moveTo>
                  <a:pt x="131906" y="162210"/>
                </a:moveTo>
                <a:cubicBezTo>
                  <a:pt x="188204" y="87911"/>
                  <a:pt x="305306" y="18115"/>
                  <a:pt x="402139" y="13612"/>
                </a:cubicBezTo>
                <a:cubicBezTo>
                  <a:pt x="498972" y="9109"/>
                  <a:pt x="609317" y="110426"/>
                  <a:pt x="712906" y="135192"/>
                </a:cubicBezTo>
                <a:cubicBezTo>
                  <a:pt x="816495" y="159958"/>
                  <a:pt x="940352" y="184725"/>
                  <a:pt x="1023674" y="162210"/>
                </a:cubicBezTo>
                <a:cubicBezTo>
                  <a:pt x="1106996" y="139695"/>
                  <a:pt x="1118256" y="-4400"/>
                  <a:pt x="1212837" y="103"/>
                </a:cubicBezTo>
                <a:cubicBezTo>
                  <a:pt x="1307418" y="4606"/>
                  <a:pt x="1474062" y="186976"/>
                  <a:pt x="1591163" y="189227"/>
                </a:cubicBezTo>
                <a:cubicBezTo>
                  <a:pt x="1708264" y="191479"/>
                  <a:pt x="1809601" y="18115"/>
                  <a:pt x="1915442" y="13612"/>
                </a:cubicBezTo>
                <a:cubicBezTo>
                  <a:pt x="2021283" y="9109"/>
                  <a:pt x="2147392" y="137444"/>
                  <a:pt x="2226210" y="162210"/>
                </a:cubicBezTo>
                <a:cubicBezTo>
                  <a:pt x="2305028" y="186976"/>
                  <a:pt x="2316287" y="184725"/>
                  <a:pt x="2388349" y="162210"/>
                </a:cubicBezTo>
                <a:cubicBezTo>
                  <a:pt x="2460411" y="139695"/>
                  <a:pt x="2561749" y="22618"/>
                  <a:pt x="2658582" y="27121"/>
                </a:cubicBezTo>
                <a:cubicBezTo>
                  <a:pt x="2755415" y="31624"/>
                  <a:pt x="2872517" y="184724"/>
                  <a:pt x="2969350" y="189227"/>
                </a:cubicBezTo>
                <a:cubicBezTo>
                  <a:pt x="3066183" y="193730"/>
                  <a:pt x="3117977" y="69899"/>
                  <a:pt x="3239582" y="54139"/>
                </a:cubicBezTo>
                <a:cubicBezTo>
                  <a:pt x="3361187" y="38379"/>
                  <a:pt x="3620160" y="9109"/>
                  <a:pt x="3698978" y="94665"/>
                </a:cubicBezTo>
                <a:cubicBezTo>
                  <a:pt x="3777796" y="180221"/>
                  <a:pt x="3784552" y="466160"/>
                  <a:pt x="3712490" y="567476"/>
                </a:cubicBezTo>
                <a:cubicBezTo>
                  <a:pt x="3640428" y="668792"/>
                  <a:pt x="3385959" y="720576"/>
                  <a:pt x="3266606" y="702564"/>
                </a:cubicBezTo>
                <a:cubicBezTo>
                  <a:pt x="3147253" y="684552"/>
                  <a:pt x="3158513" y="493177"/>
                  <a:pt x="2996373" y="459405"/>
                </a:cubicBezTo>
                <a:cubicBezTo>
                  <a:pt x="2834233" y="425633"/>
                  <a:pt x="2453656" y="445896"/>
                  <a:pt x="2293768" y="499931"/>
                </a:cubicBezTo>
                <a:cubicBezTo>
                  <a:pt x="2133880" y="553966"/>
                  <a:pt x="2070826" y="673296"/>
                  <a:pt x="2037047" y="783618"/>
                </a:cubicBezTo>
                <a:cubicBezTo>
                  <a:pt x="2003268" y="893941"/>
                  <a:pt x="2021283" y="1083064"/>
                  <a:pt x="2091093" y="1161866"/>
                </a:cubicBezTo>
                <a:cubicBezTo>
                  <a:pt x="2160903" y="1240668"/>
                  <a:pt x="2350066" y="1263182"/>
                  <a:pt x="2455907" y="1256428"/>
                </a:cubicBezTo>
                <a:cubicBezTo>
                  <a:pt x="2561748" y="1249674"/>
                  <a:pt x="2642818" y="1112333"/>
                  <a:pt x="2726140" y="1121339"/>
                </a:cubicBezTo>
                <a:cubicBezTo>
                  <a:pt x="2809462" y="1130345"/>
                  <a:pt x="2859005" y="1312714"/>
                  <a:pt x="2955838" y="1310463"/>
                </a:cubicBezTo>
                <a:cubicBezTo>
                  <a:pt x="3052671" y="1308212"/>
                  <a:pt x="3181031" y="1121339"/>
                  <a:pt x="3307140" y="1107830"/>
                </a:cubicBezTo>
                <a:cubicBezTo>
                  <a:pt x="3433249" y="1094321"/>
                  <a:pt x="3649436" y="1123591"/>
                  <a:pt x="3712490" y="1229410"/>
                </a:cubicBezTo>
                <a:cubicBezTo>
                  <a:pt x="3775544" y="1335229"/>
                  <a:pt x="3759780" y="1652688"/>
                  <a:pt x="3685466" y="1742747"/>
                </a:cubicBezTo>
                <a:cubicBezTo>
                  <a:pt x="3611152" y="1832806"/>
                  <a:pt x="3379203" y="1787777"/>
                  <a:pt x="3266606" y="1769765"/>
                </a:cubicBezTo>
                <a:cubicBezTo>
                  <a:pt x="3154009" y="1751753"/>
                  <a:pt x="3165268" y="1659442"/>
                  <a:pt x="3009884" y="1634676"/>
                </a:cubicBezTo>
                <a:cubicBezTo>
                  <a:pt x="2854500" y="1609910"/>
                  <a:pt x="2496442" y="1573886"/>
                  <a:pt x="2334303" y="1621167"/>
                </a:cubicBezTo>
                <a:cubicBezTo>
                  <a:pt x="2172164" y="1668448"/>
                  <a:pt x="2057314" y="1799034"/>
                  <a:pt x="2037047" y="1918362"/>
                </a:cubicBezTo>
                <a:cubicBezTo>
                  <a:pt x="2016780" y="2037690"/>
                  <a:pt x="2140636" y="2256084"/>
                  <a:pt x="2212698" y="2337137"/>
                </a:cubicBezTo>
                <a:cubicBezTo>
                  <a:pt x="2284760" y="2418190"/>
                  <a:pt x="2388349" y="2404681"/>
                  <a:pt x="2469419" y="2404681"/>
                </a:cubicBezTo>
                <a:cubicBezTo>
                  <a:pt x="2550489" y="2404681"/>
                  <a:pt x="2611291" y="2341640"/>
                  <a:pt x="2699117" y="2337137"/>
                </a:cubicBezTo>
                <a:cubicBezTo>
                  <a:pt x="2786943" y="2332634"/>
                  <a:pt x="2890532" y="2393423"/>
                  <a:pt x="2996373" y="2377663"/>
                </a:cubicBezTo>
                <a:cubicBezTo>
                  <a:pt x="3102214" y="2361903"/>
                  <a:pt x="3214811" y="2247078"/>
                  <a:pt x="3334164" y="2242575"/>
                </a:cubicBezTo>
                <a:cubicBezTo>
                  <a:pt x="3453517" y="2238072"/>
                  <a:pt x="3651688" y="2267341"/>
                  <a:pt x="3712490" y="2350646"/>
                </a:cubicBezTo>
                <a:cubicBezTo>
                  <a:pt x="3773292" y="2433951"/>
                  <a:pt x="3755276" y="2643338"/>
                  <a:pt x="3698978" y="2742403"/>
                </a:cubicBezTo>
                <a:cubicBezTo>
                  <a:pt x="3642680" y="2841468"/>
                  <a:pt x="3503059" y="2942785"/>
                  <a:pt x="3374699" y="2945036"/>
                </a:cubicBezTo>
                <a:cubicBezTo>
                  <a:pt x="3246339" y="2947287"/>
                  <a:pt x="3097710" y="2785181"/>
                  <a:pt x="2928815" y="2755912"/>
                </a:cubicBezTo>
                <a:cubicBezTo>
                  <a:pt x="2759920" y="2726643"/>
                  <a:pt x="2516710" y="2740152"/>
                  <a:pt x="2361326" y="2769421"/>
                </a:cubicBezTo>
                <a:cubicBezTo>
                  <a:pt x="2205942" y="2798690"/>
                  <a:pt x="2115865" y="2911264"/>
                  <a:pt x="1996512" y="2931527"/>
                </a:cubicBezTo>
                <a:cubicBezTo>
                  <a:pt x="1877159" y="2951790"/>
                  <a:pt x="1739790" y="2915766"/>
                  <a:pt x="1645209" y="2891000"/>
                </a:cubicBezTo>
                <a:cubicBezTo>
                  <a:pt x="1550628" y="2866234"/>
                  <a:pt x="1548376" y="2798689"/>
                  <a:pt x="1429023" y="2782929"/>
                </a:cubicBezTo>
                <a:cubicBezTo>
                  <a:pt x="1309670" y="2767169"/>
                  <a:pt x="1079972" y="2776175"/>
                  <a:pt x="929092" y="2796438"/>
                </a:cubicBezTo>
                <a:cubicBezTo>
                  <a:pt x="778212" y="2816701"/>
                  <a:pt x="670119" y="2911263"/>
                  <a:pt x="523743" y="2904509"/>
                </a:cubicBezTo>
                <a:cubicBezTo>
                  <a:pt x="377367" y="2897755"/>
                  <a:pt x="134158" y="2841468"/>
                  <a:pt x="50836" y="2755912"/>
                </a:cubicBezTo>
                <a:cubicBezTo>
                  <a:pt x="-32486" y="2670356"/>
                  <a:pt x="8049" y="2478980"/>
                  <a:pt x="23813" y="2391172"/>
                </a:cubicBezTo>
                <a:cubicBezTo>
                  <a:pt x="39577" y="2303364"/>
                  <a:pt x="118395" y="2328131"/>
                  <a:pt x="145418" y="2229066"/>
                </a:cubicBezTo>
                <a:cubicBezTo>
                  <a:pt x="172441" y="2130001"/>
                  <a:pt x="201716" y="1925116"/>
                  <a:pt x="185952" y="1796782"/>
                </a:cubicBezTo>
                <a:cubicBezTo>
                  <a:pt x="170188" y="1668448"/>
                  <a:pt x="19309" y="1569383"/>
                  <a:pt x="50836" y="1459061"/>
                </a:cubicBezTo>
                <a:cubicBezTo>
                  <a:pt x="82363" y="1348739"/>
                  <a:pt x="251258" y="1155111"/>
                  <a:pt x="375115" y="1134848"/>
                </a:cubicBezTo>
                <a:cubicBezTo>
                  <a:pt x="498972" y="1114585"/>
                  <a:pt x="730922" y="1251925"/>
                  <a:pt x="793976" y="1337481"/>
                </a:cubicBezTo>
                <a:cubicBezTo>
                  <a:pt x="857030" y="1423037"/>
                  <a:pt x="791724" y="1544617"/>
                  <a:pt x="753441" y="1648185"/>
                </a:cubicBezTo>
                <a:cubicBezTo>
                  <a:pt x="715158" y="1751753"/>
                  <a:pt x="598057" y="1855321"/>
                  <a:pt x="564278" y="1958889"/>
                </a:cubicBezTo>
                <a:cubicBezTo>
                  <a:pt x="530499" y="2062457"/>
                  <a:pt x="494469" y="2195294"/>
                  <a:pt x="550767" y="2269593"/>
                </a:cubicBezTo>
                <a:cubicBezTo>
                  <a:pt x="607065" y="2343892"/>
                  <a:pt x="796228" y="2406932"/>
                  <a:pt x="902069" y="2404681"/>
                </a:cubicBezTo>
                <a:cubicBezTo>
                  <a:pt x="1007910" y="2402430"/>
                  <a:pt x="1086729" y="2253833"/>
                  <a:pt x="1185814" y="2256084"/>
                </a:cubicBezTo>
                <a:cubicBezTo>
                  <a:pt x="1284899" y="2258335"/>
                  <a:pt x="1413259" y="2415939"/>
                  <a:pt x="1496581" y="2418190"/>
                </a:cubicBezTo>
                <a:cubicBezTo>
                  <a:pt x="1579903" y="2420442"/>
                  <a:pt x="1656469" y="2350646"/>
                  <a:pt x="1685744" y="2269593"/>
                </a:cubicBezTo>
                <a:cubicBezTo>
                  <a:pt x="1715019" y="2188540"/>
                  <a:pt x="1697003" y="2030936"/>
                  <a:pt x="1672232" y="1931871"/>
                </a:cubicBezTo>
                <a:cubicBezTo>
                  <a:pt x="1647461" y="1832806"/>
                  <a:pt x="1559635" y="1772016"/>
                  <a:pt x="1537116" y="1675203"/>
                </a:cubicBezTo>
                <a:cubicBezTo>
                  <a:pt x="1514597" y="1578390"/>
                  <a:pt x="1503337" y="1445552"/>
                  <a:pt x="1537116" y="1350990"/>
                </a:cubicBezTo>
                <a:cubicBezTo>
                  <a:pt x="1570895" y="1256428"/>
                  <a:pt x="1721776" y="1179877"/>
                  <a:pt x="1739791" y="1107830"/>
                </a:cubicBezTo>
                <a:cubicBezTo>
                  <a:pt x="1757807" y="1035783"/>
                  <a:pt x="1651965" y="990753"/>
                  <a:pt x="1645209" y="918706"/>
                </a:cubicBezTo>
                <a:cubicBezTo>
                  <a:pt x="1638453" y="846659"/>
                  <a:pt x="1739791" y="738588"/>
                  <a:pt x="1699256" y="675547"/>
                </a:cubicBezTo>
                <a:cubicBezTo>
                  <a:pt x="1658721" y="612506"/>
                  <a:pt x="1557384" y="553967"/>
                  <a:pt x="1402000" y="540458"/>
                </a:cubicBezTo>
                <a:cubicBezTo>
                  <a:pt x="1246616" y="526949"/>
                  <a:pt x="942604" y="567475"/>
                  <a:pt x="766953" y="594493"/>
                </a:cubicBezTo>
                <a:cubicBezTo>
                  <a:pt x="591302" y="621511"/>
                  <a:pt x="465193" y="725079"/>
                  <a:pt x="348092" y="702564"/>
                </a:cubicBezTo>
                <a:cubicBezTo>
                  <a:pt x="230991" y="680049"/>
                  <a:pt x="98127" y="542710"/>
                  <a:pt x="64348" y="459405"/>
                </a:cubicBezTo>
                <a:cubicBezTo>
                  <a:pt x="30569" y="376100"/>
                  <a:pt x="75608" y="236509"/>
                  <a:pt x="131906" y="162210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410316" y="1524367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983277" y="275349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983277" y="16391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506619" y="275349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506619" y="16391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989281" y="1868985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224609" y="2098846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989281" y="298335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747951" y="2098846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383860" y="222776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1364629" y="267251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1983277" y="2286287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1315143" y="211397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2" name="Conector recto de flecha 101"/>
          <p:cNvCxnSpPr>
            <a:stCxn id="50" idx="5"/>
            <a:endCxn id="47" idx="1"/>
          </p:cNvCxnSpPr>
          <p:nvPr/>
        </p:nvCxnSpPr>
        <p:spPr>
          <a:xfrm>
            <a:off x="918597" y="2031521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Elipse 102"/>
          <p:cNvSpPr/>
          <p:nvPr/>
        </p:nvSpPr>
        <p:spPr>
          <a:xfrm>
            <a:off x="3474148" y="275349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4" name="Elipse 103"/>
          <p:cNvSpPr/>
          <p:nvPr/>
        </p:nvSpPr>
        <p:spPr>
          <a:xfrm>
            <a:off x="3474148" y="16391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5" name="Conector recto de flecha 104"/>
          <p:cNvCxnSpPr>
            <a:endCxn id="104" idx="2"/>
          </p:cNvCxnSpPr>
          <p:nvPr/>
        </p:nvCxnSpPr>
        <p:spPr>
          <a:xfrm>
            <a:off x="2480152" y="1868985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4" idx="4"/>
            <a:endCxn id="103" idx="0"/>
          </p:cNvCxnSpPr>
          <p:nvPr/>
        </p:nvCxnSpPr>
        <p:spPr>
          <a:xfrm>
            <a:off x="3715479" y="209884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>
            <a:stCxn id="103" idx="2"/>
          </p:cNvCxnSpPr>
          <p:nvPr/>
        </p:nvCxnSpPr>
        <p:spPr>
          <a:xfrm flipH="1">
            <a:off x="2480152" y="2983358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/>
          <p:cNvSpPr txBox="1"/>
          <p:nvPr/>
        </p:nvSpPr>
        <p:spPr>
          <a:xfrm>
            <a:off x="2803588" y="156825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2855499" y="267251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10" name="CuadroTexto 109"/>
          <p:cNvSpPr txBox="1"/>
          <p:nvPr/>
        </p:nvSpPr>
        <p:spPr>
          <a:xfrm>
            <a:off x="3658472" y="228628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1" name="Conector recto de flecha 110"/>
          <p:cNvCxnSpPr>
            <a:endCxn id="103" idx="1"/>
          </p:cNvCxnSpPr>
          <p:nvPr/>
        </p:nvCxnSpPr>
        <p:spPr>
          <a:xfrm>
            <a:off x="2409467" y="2031521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1945759" y="3887912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3" name="Elipse 112"/>
          <p:cNvSpPr/>
          <p:nvPr/>
        </p:nvSpPr>
        <p:spPr>
          <a:xfrm>
            <a:off x="469101" y="3887912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4" name="Conector recto de flecha 113"/>
          <p:cNvCxnSpPr/>
          <p:nvPr/>
        </p:nvCxnSpPr>
        <p:spPr>
          <a:xfrm>
            <a:off x="2187091" y="3233262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2"/>
            <a:endCxn id="113" idx="6"/>
          </p:cNvCxnSpPr>
          <p:nvPr/>
        </p:nvCxnSpPr>
        <p:spPr>
          <a:xfrm flipH="1">
            <a:off x="951763" y="4117774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3" idx="0"/>
          </p:cNvCxnSpPr>
          <p:nvPr/>
        </p:nvCxnSpPr>
        <p:spPr>
          <a:xfrm flipV="1">
            <a:off x="710433" y="3233262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/>
          <p:cNvSpPr txBox="1"/>
          <p:nvPr/>
        </p:nvSpPr>
        <p:spPr>
          <a:xfrm>
            <a:off x="438504" y="336217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1327110" y="3806927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1945759" y="3420702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20" name="CuadroTexto 119"/>
          <p:cNvSpPr txBox="1"/>
          <p:nvPr/>
        </p:nvSpPr>
        <p:spPr>
          <a:xfrm>
            <a:off x="1318161" y="324839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121" name="Conector recto de flecha 120"/>
          <p:cNvCxnSpPr>
            <a:endCxn id="112" idx="1"/>
          </p:cNvCxnSpPr>
          <p:nvPr/>
        </p:nvCxnSpPr>
        <p:spPr>
          <a:xfrm>
            <a:off x="881079" y="3165937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Elipse 121"/>
          <p:cNvSpPr/>
          <p:nvPr/>
        </p:nvSpPr>
        <p:spPr>
          <a:xfrm>
            <a:off x="3436629" y="3887912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3" name="Conector recto de flecha 122"/>
          <p:cNvCxnSpPr>
            <a:endCxn id="122" idx="0"/>
          </p:cNvCxnSpPr>
          <p:nvPr/>
        </p:nvCxnSpPr>
        <p:spPr>
          <a:xfrm>
            <a:off x="3677961" y="3233262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/>
          <p:cNvCxnSpPr>
            <a:stCxn id="122" idx="2"/>
          </p:cNvCxnSpPr>
          <p:nvPr/>
        </p:nvCxnSpPr>
        <p:spPr>
          <a:xfrm flipH="1">
            <a:off x="2442633" y="4117774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/>
          <p:cNvSpPr txBox="1"/>
          <p:nvPr/>
        </p:nvSpPr>
        <p:spPr>
          <a:xfrm>
            <a:off x="2817981" y="3806927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6" name="CuadroTexto 125"/>
          <p:cNvSpPr txBox="1"/>
          <p:nvPr/>
        </p:nvSpPr>
        <p:spPr>
          <a:xfrm>
            <a:off x="3620954" y="3420702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7" name="Conector recto de flecha 126"/>
          <p:cNvCxnSpPr>
            <a:endCxn id="122" idx="1"/>
          </p:cNvCxnSpPr>
          <p:nvPr/>
        </p:nvCxnSpPr>
        <p:spPr>
          <a:xfrm>
            <a:off x="2371949" y="3165937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/>
          <p:cNvSpPr txBox="1"/>
          <p:nvPr/>
        </p:nvSpPr>
        <p:spPr>
          <a:xfrm>
            <a:off x="2817981" y="3282053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9" name="CuadroTexto 128"/>
          <p:cNvSpPr txBox="1"/>
          <p:nvPr/>
        </p:nvSpPr>
        <p:spPr>
          <a:xfrm>
            <a:off x="2951362" y="214323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7782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-16433" y="1107474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</a:t>
            </a: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one vertex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from graph G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59771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adroTexto 115"/>
          <p:cNvSpPr txBox="1"/>
          <p:nvPr/>
        </p:nvSpPr>
        <p:spPr>
          <a:xfrm>
            <a:off x="-16433" y="1107474"/>
            <a:ext cx="91604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one vertex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from graph G</a:t>
            </a:r>
          </a:p>
          <a:p>
            <a:endParaRPr lang="en-GB" sz="2400" dirty="0">
              <a:latin typeface="Arial Narrow"/>
              <a:cs typeface="Arial Narrow"/>
            </a:endParaRPr>
          </a:p>
          <a:p>
            <a:endParaRPr lang="en-GB" sz="2400" dirty="0">
              <a:latin typeface="Arial Narrow"/>
              <a:cs typeface="Arial Narrow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(there are still vertices to add)</a:t>
            </a:r>
          </a:p>
          <a:p>
            <a:pPr marL="342900" indent="-342900">
              <a:buAutoNum type="arabicPeriod" startAt="2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find the set of links L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connecting one node in the tree with a node not in the tree</a:t>
            </a:r>
          </a:p>
          <a:p>
            <a:pPr lvl="2" indent="-342900">
              <a:buFont typeface="Arial"/>
              <a:buChar char="•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find, in L, the </a:t>
            </a: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minimum weight edge</a:t>
            </a:r>
          </a:p>
          <a:p>
            <a:pPr lvl="2" indent="-342900">
              <a:buFont typeface="Arial"/>
              <a:buChar char="•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add that edge, and the new vertex, to the spanning tree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3414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adroTexto 115"/>
          <p:cNvSpPr txBox="1"/>
          <p:nvPr/>
        </p:nvSpPr>
        <p:spPr>
          <a:xfrm>
            <a:off x="-16433" y="1107474"/>
            <a:ext cx="91604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one vertex from graph G</a:t>
            </a:r>
          </a:p>
          <a:p>
            <a:endParaRPr lang="en-GB" sz="2400" dirty="0">
              <a:latin typeface="Arial Narrow"/>
              <a:cs typeface="Arial Narrow"/>
            </a:endParaRPr>
          </a:p>
          <a:p>
            <a:endParaRPr lang="en-GB" sz="2400" dirty="0">
              <a:latin typeface="Arial Narrow"/>
              <a:cs typeface="Arial Narrow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(there are still vertices to add)</a:t>
            </a:r>
          </a:p>
          <a:p>
            <a:pPr marL="342900" indent="-342900">
              <a:buAutoNum type="alphaLcPeriod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find the set of links L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connecting one node in the tree with a node not in the tree</a:t>
            </a:r>
          </a:p>
          <a:p>
            <a:pPr lvl="2" indent="-342900">
              <a:buFont typeface="Arial"/>
              <a:buChar char="•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find, in L, the </a:t>
            </a: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minimum weight edge</a:t>
            </a:r>
          </a:p>
          <a:p>
            <a:pPr lvl="2" indent="-342900">
              <a:buFont typeface="Arial"/>
              <a:buChar char="•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add that edge, and the new vertex, to the spanning tree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sp>
        <p:nvSpPr>
          <p:cNvPr id="4" name="Llamada rectangular 3"/>
          <p:cNvSpPr/>
          <p:nvPr/>
        </p:nvSpPr>
        <p:spPr>
          <a:xfrm>
            <a:off x="5050118" y="200357"/>
            <a:ext cx="3929529" cy="732118"/>
          </a:xfrm>
          <a:prstGeom prst="wedgeRectCallout">
            <a:avLst>
              <a:gd name="adj1" fmla="val -36616"/>
              <a:gd name="adj2" fmla="val 86377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</p:txBody>
      </p:sp>
    </p:spTree>
    <p:extLst>
      <p:ext uri="{BB962C8B-B14F-4D97-AF65-F5344CB8AC3E}">
        <p14:creationId xmlns:p14="http://schemas.microsoft.com/office/powerpoint/2010/main" val="413321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adroTexto 115"/>
          <p:cNvSpPr txBox="1"/>
          <p:nvPr/>
        </p:nvSpPr>
        <p:spPr>
          <a:xfrm>
            <a:off x="-16433" y="1107474"/>
            <a:ext cx="91604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one vertex from graph G</a:t>
            </a:r>
          </a:p>
          <a:p>
            <a:endParaRPr lang="en-GB" sz="2400" dirty="0">
              <a:latin typeface="Arial Narrow"/>
              <a:cs typeface="Arial Narrow"/>
            </a:endParaRPr>
          </a:p>
          <a:p>
            <a:endParaRPr lang="en-GB" sz="2400" dirty="0">
              <a:latin typeface="Arial Narrow"/>
              <a:cs typeface="Arial Narrow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(there are still vertices to add)</a:t>
            </a:r>
          </a:p>
          <a:p>
            <a:pPr marL="342900" indent="-342900">
              <a:buAutoNum type="arabicPeriod" startAt="2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find the set of links L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connecting one node in the tree with a node not in the tree</a:t>
            </a:r>
          </a:p>
          <a:p>
            <a:pPr lvl="2" indent="-342900">
              <a:buFont typeface="Arial"/>
              <a:buChar char="•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find, in L, the </a:t>
            </a: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minimum weight edge</a:t>
            </a:r>
          </a:p>
          <a:p>
            <a:pPr lvl="2" indent="-342900">
              <a:buFont typeface="Arial"/>
              <a:buChar char="•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add that edge, and the new vertex, to the spanning tree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sp>
        <p:nvSpPr>
          <p:cNvPr id="4" name="Llamada rectangular 3"/>
          <p:cNvSpPr/>
          <p:nvPr/>
        </p:nvSpPr>
        <p:spPr>
          <a:xfrm>
            <a:off x="5050118" y="200357"/>
            <a:ext cx="3929529" cy="732118"/>
          </a:xfrm>
          <a:prstGeom prst="wedgeRectCallout">
            <a:avLst>
              <a:gd name="adj1" fmla="val -36616"/>
              <a:gd name="adj2" fmla="val 86377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050118" y="324213"/>
            <a:ext cx="3929529" cy="256668"/>
          </a:xfrm>
          <a:prstGeom prst="rect">
            <a:avLst/>
          </a:prstGeom>
          <a:noFill/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42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adroTexto 115"/>
          <p:cNvSpPr txBox="1"/>
          <p:nvPr/>
        </p:nvSpPr>
        <p:spPr>
          <a:xfrm>
            <a:off x="-16433" y="1107474"/>
            <a:ext cx="91604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one vertex from graph G</a:t>
            </a:r>
          </a:p>
          <a:p>
            <a:endParaRPr lang="en-GB" sz="2400" dirty="0">
              <a:latin typeface="Arial Narrow"/>
              <a:cs typeface="Arial Narrow"/>
            </a:endParaRPr>
          </a:p>
          <a:p>
            <a:endParaRPr lang="en-GB" sz="2400" dirty="0">
              <a:latin typeface="Arial Narrow"/>
              <a:cs typeface="Arial Narrow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(there are still vertices to add)</a:t>
            </a:r>
          </a:p>
          <a:p>
            <a:pPr marL="342900" indent="-342900">
              <a:buAutoNum type="arabicPeriod" startAt="2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find the set of links L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connecting one node in the tree with a node not in the tree</a:t>
            </a:r>
          </a:p>
          <a:p>
            <a:pPr lvl="2" indent="-342900">
              <a:buFont typeface="Arial"/>
              <a:buChar char="•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find, in L, the </a:t>
            </a: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minimum weight edge</a:t>
            </a:r>
          </a:p>
          <a:p>
            <a:pPr lvl="2" indent="-342900">
              <a:buFont typeface="Arial"/>
              <a:buChar char="•"/>
            </a:pPr>
            <a:endParaRPr lang="en-GB" sz="2000" b="1" dirty="0">
              <a:latin typeface="Roboto Slab" pitchFamily="2" charset="0"/>
              <a:ea typeface="Roboto Slab" pitchFamily="2" charset="0"/>
            </a:endParaRPr>
          </a:p>
          <a:p>
            <a:pPr lvl="2" indent="-342900">
              <a:buFont typeface="Arial"/>
              <a:buChar char="•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add that edge, and the new vertex, to the spanning tree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 Algorithm</a:t>
            </a:r>
            <a:endParaRPr lang="es-ES" sz="2400" dirty="0"/>
          </a:p>
        </p:txBody>
      </p:sp>
      <p:sp>
        <p:nvSpPr>
          <p:cNvPr id="4" name="Llamada rectangular 3"/>
          <p:cNvSpPr/>
          <p:nvPr/>
        </p:nvSpPr>
        <p:spPr>
          <a:xfrm>
            <a:off x="5050118" y="200357"/>
            <a:ext cx="3929529" cy="732118"/>
          </a:xfrm>
          <a:prstGeom prst="wedgeRectCallout">
            <a:avLst>
              <a:gd name="adj1" fmla="val -36616"/>
              <a:gd name="adj2" fmla="val 86377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(FIRST(vs), {})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050118" y="594393"/>
            <a:ext cx="3929529" cy="256668"/>
          </a:xfrm>
          <a:prstGeom prst="rect">
            <a:avLst/>
          </a:prstGeom>
          <a:noFill/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958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50000"/>
            </a:schemeClr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2" ma:contentTypeDescription="Create a new document." ma:contentTypeScope="" ma:versionID="65f43cfa07aff92e5cd3f98943245aa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a2d5677f0211420977505a8048c79820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84BD21-B32C-4D40-A576-2974CE8831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2D6634-8C61-44B0-8C9A-461444A3A20F}">
  <ds:schemaRefs>
    <ds:schemaRef ds:uri="4f37539b-1577-461a-a534-c40bf1b53cfa"/>
    <ds:schemaRef ds:uri="http://purl.org/dc/terms/"/>
    <ds:schemaRef ds:uri="http://schemas.openxmlformats.org/package/2006/metadata/core-properties"/>
    <ds:schemaRef ds:uri="http://purl.org/dc/dcmitype/"/>
    <ds:schemaRef ds:uri="65620a10-58d8-4602-af8b-e2b4eec3245a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75131</TotalTime>
  <Words>5870</Words>
  <Application>Microsoft Macintosh PowerPoint</Application>
  <PresentationFormat>On-screen Show (16:9)</PresentationFormat>
  <Paragraphs>1224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Arial Narrow</vt:lpstr>
      <vt:lpstr>Calibri</vt:lpstr>
      <vt:lpstr>Consolas</vt:lpstr>
      <vt:lpstr>Georgia</vt:lpstr>
      <vt:lpstr>Roboto Slab</vt:lpstr>
      <vt:lpstr>Times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1166</cp:revision>
  <cp:lastPrinted>2019-07-09T17:04:45Z</cp:lastPrinted>
  <dcterms:created xsi:type="dcterms:W3CDTF">2018-10-29T10:08:54Z</dcterms:created>
  <dcterms:modified xsi:type="dcterms:W3CDTF">2021-03-07T20:15:51Z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