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95"/>
  </p:notesMasterIdLst>
  <p:handoutMasterIdLst>
    <p:handoutMasterId r:id="rId96"/>
  </p:handoutMasterIdLst>
  <p:sldIdLst>
    <p:sldId id="362" r:id="rId6"/>
    <p:sldId id="483" r:id="rId7"/>
    <p:sldId id="484" r:id="rId8"/>
    <p:sldId id="554" r:id="rId9"/>
    <p:sldId id="654" r:id="rId10"/>
    <p:sldId id="514" r:id="rId11"/>
    <p:sldId id="599" r:id="rId12"/>
    <p:sldId id="600" r:id="rId13"/>
    <p:sldId id="655" r:id="rId14"/>
    <p:sldId id="603" r:id="rId15"/>
    <p:sldId id="656" r:id="rId16"/>
    <p:sldId id="657" r:id="rId17"/>
    <p:sldId id="658" r:id="rId18"/>
    <p:sldId id="605" r:id="rId19"/>
    <p:sldId id="606" r:id="rId20"/>
    <p:sldId id="607" r:id="rId21"/>
    <p:sldId id="659" r:id="rId22"/>
    <p:sldId id="601" r:id="rId23"/>
    <p:sldId id="608" r:id="rId24"/>
    <p:sldId id="609" r:id="rId25"/>
    <p:sldId id="610" r:id="rId26"/>
    <p:sldId id="602" r:id="rId27"/>
    <p:sldId id="611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43" r:id="rId58"/>
    <p:sldId id="644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397" r:id="rId67"/>
    <p:sldId id="660" r:id="rId68"/>
    <p:sldId id="661" r:id="rId69"/>
    <p:sldId id="662" r:id="rId70"/>
    <p:sldId id="670" r:id="rId71"/>
    <p:sldId id="666" r:id="rId72"/>
    <p:sldId id="668" r:id="rId73"/>
    <p:sldId id="664" r:id="rId74"/>
    <p:sldId id="669" r:id="rId75"/>
    <p:sldId id="672" r:id="rId76"/>
    <p:sldId id="671" r:id="rId77"/>
    <p:sldId id="673" r:id="rId78"/>
    <p:sldId id="674" r:id="rId79"/>
    <p:sldId id="675" r:id="rId80"/>
    <p:sldId id="676" r:id="rId81"/>
    <p:sldId id="677" r:id="rId82"/>
    <p:sldId id="678" r:id="rId83"/>
    <p:sldId id="679" r:id="rId84"/>
    <p:sldId id="680" r:id="rId85"/>
    <p:sldId id="682" r:id="rId86"/>
    <p:sldId id="683" r:id="rId87"/>
    <p:sldId id="681" r:id="rId88"/>
    <p:sldId id="684" r:id="rId89"/>
    <p:sldId id="685" r:id="rId90"/>
    <p:sldId id="686" r:id="rId91"/>
    <p:sldId id="687" r:id="rId92"/>
    <p:sldId id="398" r:id="rId93"/>
    <p:sldId id="598" r:id="rId9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hy Moyle" initials="DM" lastIdx="2" clrIdx="0"/>
  <p:cmAuthor id="2" name="James Piper" initials="J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902410"/>
    <a:srgbClr val="3B98FF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2" autoAdjust="0"/>
    <p:restoredTop sz="99390" autoAdjust="0"/>
  </p:normalViewPr>
  <p:slideViewPr>
    <p:cSldViewPr snapToGrid="0" snapToObjects="1">
      <p:cViewPr varScale="1">
        <p:scale>
          <a:sx n="121" d="100"/>
          <a:sy n="121" d="100"/>
        </p:scale>
        <p:origin x="184" y="68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17:48:09.666" idx="2">
    <p:pos x="5760" y="982"/>
    <p:text>EQ: slightly adjust position of box around (J,L,10)?</p:text>
    <p:extLst>
      <p:ext uri="{C676402C-5697-4E1C-873F-D02D1690AC5C}">
        <p15:threadingInfo xmlns:p15="http://schemas.microsoft.com/office/powerpoint/2012/main" timeZoneBias="0"/>
      </p:ext>
    </p:extLst>
  </p:cm>
  <p:cm authorId="2" dt="2020-03-05T15:31:09.683" idx="2">
    <p:pos x="5760" y="1118"/>
    <p:text>Done</p:text>
    <p:extLst>
      <p:ext uri="{C676402C-5697-4E1C-873F-D02D1690AC5C}">
        <p15:threadingInfo xmlns:p15="http://schemas.microsoft.com/office/powerpoint/2012/main" timeZoneBias="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49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6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17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1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0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Algorithm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A2B90-88DD-8844-BCA2-58C7D7315280}"/>
              </a:ext>
            </a:extLst>
          </p:cNvPr>
          <p:cNvSpPr txBox="1"/>
          <p:nvPr/>
        </p:nvSpPr>
        <p:spPr>
          <a:xfrm>
            <a:off x="4077050" y="2164360"/>
            <a:ext cx="2602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Prim’s algorithm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Now 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Kruskal’s </a:t>
            </a:r>
            <a:r>
              <a:rPr lang="en-US" dirty="0" err="1"/>
              <a:t>algoritm</a:t>
            </a:r>
            <a:endParaRPr lang="en-U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42257-5DB6-D84C-ACFF-F5233B957F88}"/>
              </a:ext>
            </a:extLst>
          </p:cNvPr>
          <p:cNvSpPr txBox="1"/>
          <p:nvPr/>
        </p:nvSpPr>
        <p:spPr>
          <a:xfrm>
            <a:off x="268447" y="3935806"/>
            <a:ext cx="841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disjoint set data structure is a collection of sets that don’t have elements on in common</a:t>
            </a:r>
          </a:p>
        </p:txBody>
      </p:sp>
    </p:spTree>
    <p:extLst>
      <p:ext uri="{BB962C8B-B14F-4D97-AF65-F5344CB8AC3E}">
        <p14:creationId xmlns:p14="http://schemas.microsoft.com/office/powerpoint/2010/main" val="38937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42257-5DB6-D84C-ACFF-F5233B957F88}"/>
              </a:ext>
            </a:extLst>
          </p:cNvPr>
          <p:cNvSpPr txBox="1"/>
          <p:nvPr/>
        </p:nvSpPr>
        <p:spPr>
          <a:xfrm>
            <a:off x="268447" y="3935806"/>
            <a:ext cx="841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disjoint set data structure is a collection of sets that don’t have elements on in common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65B38-D9EC-9949-8D1C-B123751E37AC}"/>
              </a:ext>
            </a:extLst>
          </p:cNvPr>
          <p:cNvSpPr txBox="1"/>
          <p:nvPr/>
        </p:nvSpPr>
        <p:spPr>
          <a:xfrm>
            <a:off x="4060272" y="162746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 {{}, {1,2}, {3, 4}, {5}}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81B5-B6E2-9143-880B-667A3ADBF141}"/>
              </a:ext>
            </a:extLst>
          </p:cNvPr>
          <p:cNvSpPr txBox="1"/>
          <p:nvPr/>
        </p:nvSpPr>
        <p:spPr>
          <a:xfrm>
            <a:off x="3825432" y="2188669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is a disjoint set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128876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42257-5DB6-D84C-ACFF-F5233B957F88}"/>
              </a:ext>
            </a:extLst>
          </p:cNvPr>
          <p:cNvSpPr txBox="1"/>
          <p:nvPr/>
        </p:nvSpPr>
        <p:spPr>
          <a:xfrm>
            <a:off x="107645" y="3429305"/>
            <a:ext cx="841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disjoint set data structure is a collection of sets that don’t have elements on in common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65B38-D9EC-9949-8D1C-B123751E37AC}"/>
              </a:ext>
            </a:extLst>
          </p:cNvPr>
          <p:cNvSpPr txBox="1"/>
          <p:nvPr/>
        </p:nvSpPr>
        <p:spPr>
          <a:xfrm>
            <a:off x="4060272" y="162746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 {{}, {1,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},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4}, {5}}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81B5-B6E2-9143-880B-667A3ADBF141}"/>
              </a:ext>
            </a:extLst>
          </p:cNvPr>
          <p:cNvSpPr txBox="1"/>
          <p:nvPr/>
        </p:nvSpPr>
        <p:spPr>
          <a:xfrm>
            <a:off x="3825432" y="2188669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is not a disjoint set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411804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42257-5DB6-D84C-ACFF-F5233B957F88}"/>
              </a:ext>
            </a:extLst>
          </p:cNvPr>
          <p:cNvSpPr txBox="1"/>
          <p:nvPr/>
        </p:nvSpPr>
        <p:spPr>
          <a:xfrm>
            <a:off x="107645" y="3429305"/>
            <a:ext cx="771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disjoint data structure shown about is made of 9  sets of one element each. </a:t>
            </a:r>
          </a:p>
          <a:p>
            <a:endParaRPr lang="en-US" dirty="0"/>
          </a:p>
          <a:p>
            <a:r>
              <a:rPr lang="en-US" dirty="0"/>
              <a:t>The three main operations of this data structure are: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CBFFF-0E29-F440-87C8-279269AC3992}"/>
              </a:ext>
            </a:extLst>
          </p:cNvPr>
          <p:cNvSpPr txBox="1"/>
          <p:nvPr/>
        </p:nvSpPr>
        <p:spPr>
          <a:xfrm>
            <a:off x="4130566" y="1376855"/>
            <a:ext cx="513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 {{A}, {B}, {C}, {D}, {E}, {F}, {G}, {H}, {L} }</a:t>
            </a:r>
          </a:p>
        </p:txBody>
      </p:sp>
    </p:spTree>
    <p:extLst>
      <p:ext uri="{BB962C8B-B14F-4D97-AF65-F5344CB8AC3E}">
        <p14:creationId xmlns:p14="http://schemas.microsoft.com/office/powerpoint/2010/main" val="23731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0" y="337569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MAKE-SET(F, v): creates a new set whose only member is v in the disjoint-set F 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120E6-5564-7E4F-B598-2BC375B258BD}"/>
              </a:ext>
            </a:extLst>
          </p:cNvPr>
          <p:cNvSpPr txBox="1"/>
          <p:nvPr/>
        </p:nvSpPr>
        <p:spPr>
          <a:xfrm>
            <a:off x="209726" y="4110190"/>
            <a:ext cx="879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build the disjoint set data structure shown above, 9 calls to </a:t>
            </a:r>
            <a:r>
              <a:rPr lang="en-GB" b="1" dirty="0">
                <a:latin typeface="Roboto Slab" pitchFamily="2" charset="0"/>
                <a:ea typeface="Roboto Slab" pitchFamily="2" charset="0"/>
              </a:rPr>
              <a:t>MAKE-SET(F, v)</a:t>
            </a:r>
            <a:r>
              <a:rPr lang="en-US" dirty="0"/>
              <a:t> must be  made.  In each call a set of with a different node is  created. </a:t>
            </a:r>
          </a:p>
        </p:txBody>
      </p:sp>
    </p:spTree>
    <p:extLst>
      <p:ext uri="{BB962C8B-B14F-4D97-AF65-F5344CB8AC3E}">
        <p14:creationId xmlns:p14="http://schemas.microsoft.com/office/powerpoint/2010/main" val="230011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0" y="337569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MAKE-SET(F, v): creates a new set whose only member is v in the disjoint-set F 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0" y="38974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FIND(F, v): returns the value of the representative of the set containing v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5B8FA-F011-B549-8B05-55E0AC1C8C71}"/>
              </a:ext>
            </a:extLst>
          </p:cNvPr>
          <p:cNvSpPr txBox="1"/>
          <p:nvPr/>
        </p:nvSpPr>
        <p:spPr>
          <a:xfrm>
            <a:off x="40533" y="4372033"/>
            <a:ext cx="876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example above where each set is made of only one member, </a:t>
            </a:r>
            <a:r>
              <a:rPr lang="en-GB" sz="1400" b="1" dirty="0">
                <a:latin typeface="Roboto Slab" pitchFamily="2" charset="0"/>
                <a:ea typeface="Roboto Slab" pitchFamily="2" charset="0"/>
              </a:rPr>
              <a:t>FIND(F, v</a:t>
            </a:r>
            <a:r>
              <a:rPr lang="en-GB" sz="1400" dirty="0">
                <a:latin typeface="Roboto Slab" pitchFamily="2" charset="0"/>
                <a:ea typeface="Roboto Slab" pitchFamily="2" charset="0"/>
              </a:rPr>
              <a:t>) will return the only member of  the set which v.   i.e. </a:t>
            </a:r>
            <a:r>
              <a:rPr lang="en-GB" sz="1400" b="1" dirty="0">
                <a:latin typeface="Roboto Slab" pitchFamily="2" charset="0"/>
                <a:ea typeface="Roboto Slab" pitchFamily="2" charset="0"/>
              </a:rPr>
              <a:t>FIND(F, a)  </a:t>
            </a:r>
            <a:r>
              <a:rPr lang="en-GB" sz="1400" dirty="0">
                <a:latin typeface="Roboto Slab" pitchFamily="2" charset="0"/>
                <a:ea typeface="Roboto Slab" pitchFamily="2" charset="0"/>
              </a:rPr>
              <a:t>will return 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458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0" y="-273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DISJOINT-SET: a collection of sets</a:t>
            </a:r>
            <a:endParaRPr lang="es-ES" sz="2400" dirty="0"/>
          </a:p>
        </p:txBody>
      </p:sp>
      <p:sp>
        <p:nvSpPr>
          <p:cNvPr id="16" name="Elipse 15"/>
          <p:cNvSpPr/>
          <p:nvPr/>
        </p:nvSpPr>
        <p:spPr>
          <a:xfrm>
            <a:off x="136217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17" name="Elipse 16"/>
          <p:cNvSpPr/>
          <p:nvPr/>
        </p:nvSpPr>
        <p:spPr>
          <a:xfrm>
            <a:off x="136217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18" name="Elipse 17"/>
          <p:cNvSpPr/>
          <p:nvPr/>
        </p:nvSpPr>
        <p:spPr>
          <a:xfrm>
            <a:off x="43131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9" name="Elipse 18"/>
          <p:cNvSpPr/>
          <p:nvPr/>
        </p:nvSpPr>
        <p:spPr>
          <a:xfrm>
            <a:off x="43131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29" name="Elipse 28"/>
          <p:cNvSpPr/>
          <p:nvPr/>
        </p:nvSpPr>
        <p:spPr>
          <a:xfrm>
            <a:off x="2301991" y="1801429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30" name="Elipse 29"/>
          <p:cNvSpPr/>
          <p:nvPr/>
        </p:nvSpPr>
        <p:spPr>
          <a:xfrm>
            <a:off x="2301991" y="1122474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sp>
        <p:nvSpPr>
          <p:cNvPr id="38" name="Elipse 37"/>
          <p:cNvSpPr/>
          <p:nvPr/>
        </p:nvSpPr>
        <p:spPr>
          <a:xfrm>
            <a:off x="133852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39" name="Elipse 38"/>
          <p:cNvSpPr/>
          <p:nvPr/>
        </p:nvSpPr>
        <p:spPr>
          <a:xfrm>
            <a:off x="407661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sp>
        <p:nvSpPr>
          <p:cNvPr id="48" name="Elipse 47"/>
          <p:cNvSpPr/>
          <p:nvPr/>
        </p:nvSpPr>
        <p:spPr>
          <a:xfrm>
            <a:off x="2278339" y="2492596"/>
            <a:ext cx="304262" cy="280096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sp>
        <p:nvSpPr>
          <p:cNvPr id="57" name="Elipse 56"/>
          <p:cNvSpPr/>
          <p:nvPr/>
        </p:nvSpPr>
        <p:spPr>
          <a:xfrm>
            <a:off x="40533" y="663978"/>
            <a:ext cx="2918514" cy="2551134"/>
          </a:xfrm>
          <a:prstGeom prst="ellips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2582021" y="663978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latin typeface="Roboto Slab" pitchFamily="2" charset="0"/>
                <a:ea typeface="Roboto Slab" pitchFamily="2" charset="0"/>
              </a:rPr>
              <a:t>F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0" y="337569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MAKE-SET(F, v): creates a new set whose only member is v in the disjoint-set F 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0" y="38974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FIND(F, v): returns the value of the representative of the set containing v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0" y="44344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>
                <a:latin typeface="Roboto Slab" pitchFamily="2" charset="0"/>
                <a:ea typeface="Roboto Slab" pitchFamily="2" charset="0"/>
              </a:rPr>
              <a:t>UNION(F, v, u): unites two sets containing v and u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0AB6F-2769-5347-AB81-CE2FD3343901}"/>
              </a:ext>
            </a:extLst>
          </p:cNvPr>
          <p:cNvSpPr txBox="1"/>
          <p:nvPr/>
        </p:nvSpPr>
        <p:spPr>
          <a:xfrm>
            <a:off x="836474" y="4720335"/>
            <a:ext cx="505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single representative of the enlarged set must be defined.</a:t>
            </a:r>
          </a:p>
        </p:txBody>
      </p:sp>
    </p:spTree>
    <p:extLst>
      <p:ext uri="{BB962C8B-B14F-4D97-AF65-F5344CB8AC3E}">
        <p14:creationId xmlns:p14="http://schemas.microsoft.com/office/powerpoint/2010/main" val="128276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Narrow"/>
                <a:cs typeface="Arial Narrow"/>
              </a:rPr>
              <a:t>Now that we now the tasks performed by each function.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Narrow"/>
                <a:cs typeface="Arial Narrow"/>
              </a:rPr>
              <a:t>Let’s go back to the tree steps performed by 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12200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295373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4979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45" name="Elipse 44"/>
          <p:cNvSpPr/>
          <p:nvPr/>
        </p:nvSpPr>
        <p:spPr bwMode="auto">
          <a:xfrm>
            <a:off x="3202576" y="3727107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1709230" y="3706375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9" name="Elipse 88"/>
          <p:cNvSpPr/>
          <p:nvPr/>
        </p:nvSpPr>
        <p:spPr bwMode="auto">
          <a:xfrm>
            <a:off x="222078" y="3732042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0" name="Elipse 89"/>
          <p:cNvSpPr/>
          <p:nvPr/>
        </p:nvSpPr>
        <p:spPr bwMode="auto">
          <a:xfrm>
            <a:off x="3239774" y="2580077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1" name="Elipse 90"/>
          <p:cNvSpPr/>
          <p:nvPr/>
        </p:nvSpPr>
        <p:spPr bwMode="auto">
          <a:xfrm>
            <a:off x="1746428" y="2559345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2" name="Elipse 91"/>
          <p:cNvSpPr/>
          <p:nvPr/>
        </p:nvSpPr>
        <p:spPr bwMode="auto">
          <a:xfrm>
            <a:off x="259276" y="2585012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3" name="Elipse 92"/>
          <p:cNvSpPr/>
          <p:nvPr/>
        </p:nvSpPr>
        <p:spPr bwMode="auto">
          <a:xfrm>
            <a:off x="3229280" y="1485307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4" name="Elipse 93"/>
          <p:cNvSpPr/>
          <p:nvPr/>
        </p:nvSpPr>
        <p:spPr bwMode="auto">
          <a:xfrm>
            <a:off x="1735934" y="1464575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5" name="Elipse 94"/>
          <p:cNvSpPr/>
          <p:nvPr/>
        </p:nvSpPr>
        <p:spPr bwMode="auto">
          <a:xfrm>
            <a:off x="248782" y="1490242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1316336" y="1477233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97" name="Elipse 96"/>
          <p:cNvSpPr/>
          <p:nvPr/>
        </p:nvSpPr>
        <p:spPr>
          <a:xfrm>
            <a:off x="1889297" y="270636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8" name="Elipse 97"/>
          <p:cNvSpPr/>
          <p:nvPr/>
        </p:nvSpPr>
        <p:spPr>
          <a:xfrm>
            <a:off x="1889297" y="159198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9" name="Elipse 98"/>
          <p:cNvSpPr/>
          <p:nvPr/>
        </p:nvSpPr>
        <p:spPr>
          <a:xfrm>
            <a:off x="412639" y="270636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100" name="Elipse 99"/>
          <p:cNvSpPr/>
          <p:nvPr/>
        </p:nvSpPr>
        <p:spPr>
          <a:xfrm>
            <a:off x="412639" y="159198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101" name="Conector recto de flecha 100"/>
          <p:cNvCxnSpPr>
            <a:stCxn id="100" idx="6"/>
            <a:endCxn id="98" idx="2"/>
          </p:cNvCxnSpPr>
          <p:nvPr/>
        </p:nvCxnSpPr>
        <p:spPr>
          <a:xfrm>
            <a:off x="895301" y="182185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>
            <a:off x="2130629" y="2051712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97" idx="2"/>
            <a:endCxn id="99" idx="6"/>
          </p:cNvCxnSpPr>
          <p:nvPr/>
        </p:nvCxnSpPr>
        <p:spPr>
          <a:xfrm flipH="1">
            <a:off x="895301" y="2936224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99" idx="0"/>
            <a:endCxn id="100" idx="4"/>
          </p:cNvCxnSpPr>
          <p:nvPr/>
        </p:nvCxnSpPr>
        <p:spPr>
          <a:xfrm flipV="1">
            <a:off x="653971" y="2051712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289880" y="218063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1270649" y="262537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1889297" y="2239153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1221163" y="206684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9" name="Conector recto de flecha 108"/>
          <p:cNvCxnSpPr>
            <a:stCxn id="100" idx="5"/>
            <a:endCxn id="97" idx="1"/>
          </p:cNvCxnSpPr>
          <p:nvPr/>
        </p:nvCxnSpPr>
        <p:spPr>
          <a:xfrm>
            <a:off x="824617" y="198438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Elipse 109"/>
          <p:cNvSpPr/>
          <p:nvPr/>
        </p:nvSpPr>
        <p:spPr>
          <a:xfrm>
            <a:off x="3380168" y="270636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11" name="Elipse 110"/>
          <p:cNvSpPr/>
          <p:nvPr/>
        </p:nvSpPr>
        <p:spPr>
          <a:xfrm>
            <a:off x="3380168" y="159198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12" name="Conector recto de flecha 111"/>
          <p:cNvCxnSpPr>
            <a:endCxn id="111" idx="2"/>
          </p:cNvCxnSpPr>
          <p:nvPr/>
        </p:nvCxnSpPr>
        <p:spPr>
          <a:xfrm>
            <a:off x="2386172" y="182185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111" idx="4"/>
            <a:endCxn id="110" idx="0"/>
          </p:cNvCxnSpPr>
          <p:nvPr/>
        </p:nvCxnSpPr>
        <p:spPr>
          <a:xfrm>
            <a:off x="3621499" y="2051712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0" idx="2"/>
          </p:cNvCxnSpPr>
          <p:nvPr/>
        </p:nvCxnSpPr>
        <p:spPr>
          <a:xfrm flipH="1">
            <a:off x="2386172" y="2936224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/>
          <p:cNvSpPr txBox="1"/>
          <p:nvPr/>
        </p:nvSpPr>
        <p:spPr>
          <a:xfrm>
            <a:off x="2709608" y="15211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2761519" y="262537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3564492" y="2239153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8" name="Conector recto de flecha 117"/>
          <p:cNvCxnSpPr>
            <a:endCxn id="110" idx="1"/>
          </p:cNvCxnSpPr>
          <p:nvPr/>
        </p:nvCxnSpPr>
        <p:spPr>
          <a:xfrm>
            <a:off x="2315487" y="198438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Elipse 118"/>
          <p:cNvSpPr/>
          <p:nvPr/>
        </p:nvSpPr>
        <p:spPr>
          <a:xfrm>
            <a:off x="1851779" y="3840778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20" name="Elipse 119"/>
          <p:cNvSpPr/>
          <p:nvPr/>
        </p:nvSpPr>
        <p:spPr>
          <a:xfrm>
            <a:off x="375121" y="3840778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21" name="Conector recto de flecha 120"/>
          <p:cNvCxnSpPr/>
          <p:nvPr/>
        </p:nvCxnSpPr>
        <p:spPr>
          <a:xfrm>
            <a:off x="2093111" y="3186128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119" idx="2"/>
            <a:endCxn id="120" idx="6"/>
          </p:cNvCxnSpPr>
          <p:nvPr/>
        </p:nvCxnSpPr>
        <p:spPr>
          <a:xfrm flipH="1">
            <a:off x="857783" y="4070640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0" idx="0"/>
          </p:cNvCxnSpPr>
          <p:nvPr/>
        </p:nvCxnSpPr>
        <p:spPr>
          <a:xfrm flipV="1">
            <a:off x="616453" y="3186128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344524" y="33150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1233130" y="3759793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1851779" y="337356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7" name="CuadroTexto 126"/>
          <p:cNvSpPr txBox="1"/>
          <p:nvPr/>
        </p:nvSpPr>
        <p:spPr>
          <a:xfrm>
            <a:off x="1224181" y="320126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8" name="Conector recto de flecha 127"/>
          <p:cNvCxnSpPr>
            <a:endCxn id="119" idx="1"/>
          </p:cNvCxnSpPr>
          <p:nvPr/>
        </p:nvCxnSpPr>
        <p:spPr>
          <a:xfrm>
            <a:off x="787099" y="3118803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3342649" y="3840778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30" name="Conector recto de flecha 129"/>
          <p:cNvCxnSpPr>
            <a:endCxn id="129" idx="0"/>
          </p:cNvCxnSpPr>
          <p:nvPr/>
        </p:nvCxnSpPr>
        <p:spPr>
          <a:xfrm>
            <a:off x="3583981" y="3186128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29" idx="2"/>
          </p:cNvCxnSpPr>
          <p:nvPr/>
        </p:nvCxnSpPr>
        <p:spPr>
          <a:xfrm flipH="1">
            <a:off x="2348653" y="4070640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2724001" y="3759793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3526974" y="3373568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34" name="Conector recto de flecha 133"/>
          <p:cNvCxnSpPr>
            <a:endCxn id="129" idx="1"/>
          </p:cNvCxnSpPr>
          <p:nvPr/>
        </p:nvCxnSpPr>
        <p:spPr>
          <a:xfrm>
            <a:off x="2277969" y="3118803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2724001" y="323491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2857382" y="20961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0D46F-2E16-DD4F-A407-8F1427BEF49D}"/>
              </a:ext>
            </a:extLst>
          </p:cNvPr>
          <p:cNvSpPr txBox="1"/>
          <p:nvPr/>
        </p:nvSpPr>
        <p:spPr>
          <a:xfrm>
            <a:off x="4722627" y="1983306"/>
            <a:ext cx="400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Kruskal’s algorithm starts by having as many trees as nodes in the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A6926-27CD-FA4F-B513-0EFC8C6F9AA5}"/>
              </a:ext>
            </a:extLst>
          </p:cNvPr>
          <p:cNvSpPr txBox="1"/>
          <p:nvPr/>
        </p:nvSpPr>
        <p:spPr>
          <a:xfrm>
            <a:off x="4713219" y="2724206"/>
            <a:ext cx="388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Starts merging them  till we get one tree</a:t>
            </a:r>
          </a:p>
        </p:txBody>
      </p:sp>
    </p:spTree>
    <p:extLst>
      <p:ext uri="{BB962C8B-B14F-4D97-AF65-F5344CB8AC3E}">
        <p14:creationId xmlns:p14="http://schemas.microsoft.com/office/powerpoint/2010/main" val="184835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280354" y="85422"/>
            <a:ext cx="2769061" cy="34890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4569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280354" y="396129"/>
            <a:ext cx="2769061" cy="34890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262809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00340" y="700858"/>
            <a:ext cx="2749076" cy="113553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7664885" y="1836388"/>
            <a:ext cx="0" cy="43310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120770" y="2594292"/>
            <a:ext cx="32120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This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part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creates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a set of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trees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(a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forest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, F)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6354874" y="2992663"/>
            <a:ext cx="2247124" cy="2107638"/>
            <a:chOff x="40533" y="663978"/>
            <a:chExt cx="2918514" cy="2551134"/>
          </a:xfrm>
        </p:grpSpPr>
        <p:sp>
          <p:nvSpPr>
            <p:cNvPr id="10" name="Elipse 9"/>
            <p:cNvSpPr/>
            <p:nvPr/>
          </p:nvSpPr>
          <p:spPr>
            <a:xfrm>
              <a:off x="136217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36217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3131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3131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30199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F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30199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33852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0766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278339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0533" y="663978"/>
              <a:ext cx="2918514" cy="2551134"/>
            </a:xfrm>
            <a:prstGeom prst="ellips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582021" y="663978"/>
              <a:ext cx="377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latin typeface="Roboto Slab" pitchFamily="2" charset="0"/>
                  <a:ea typeface="Roboto Slab" pitchFamily="2" charset="0"/>
                </a:rPr>
                <a:t>F</a:t>
              </a:r>
              <a:endParaRPr lang="es-ES" sz="24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236772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00340" y="700858"/>
            <a:ext cx="2749076" cy="113553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7664885" y="1836388"/>
            <a:ext cx="0" cy="43310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120770" y="2594292"/>
            <a:ext cx="32120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This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part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creates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a set of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trees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(a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forest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, F)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6354874" y="2992663"/>
            <a:ext cx="2247124" cy="2107638"/>
            <a:chOff x="40533" y="663978"/>
            <a:chExt cx="2918514" cy="2551134"/>
          </a:xfrm>
        </p:grpSpPr>
        <p:sp>
          <p:nvSpPr>
            <p:cNvPr id="10" name="Elipse 9"/>
            <p:cNvSpPr/>
            <p:nvPr/>
          </p:nvSpPr>
          <p:spPr>
            <a:xfrm>
              <a:off x="136217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36217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3131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3131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30199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F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30199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33852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0766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278339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0533" y="663978"/>
              <a:ext cx="2918514" cy="2551134"/>
            </a:xfrm>
            <a:prstGeom prst="ellips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582021" y="663978"/>
              <a:ext cx="377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latin typeface="Roboto Slab" pitchFamily="2" charset="0"/>
                  <a:ea typeface="Roboto Slab" pitchFamily="2" charset="0"/>
                </a:rPr>
                <a:t>F</a:t>
              </a:r>
              <a:endParaRPr lang="es-ES" sz="2400" dirty="0"/>
            </a:p>
          </p:txBody>
        </p:sp>
      </p:grpSp>
      <p:sp>
        <p:nvSpPr>
          <p:cNvPr id="5" name="Flecha derecha 4"/>
          <p:cNvSpPr/>
          <p:nvPr/>
        </p:nvSpPr>
        <p:spPr>
          <a:xfrm>
            <a:off x="5931608" y="783514"/>
            <a:ext cx="348746" cy="17561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3C8C93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356724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300340" y="700858"/>
            <a:ext cx="2749076" cy="1135530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7664885" y="1836388"/>
            <a:ext cx="0" cy="43310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120770" y="2594292"/>
            <a:ext cx="32120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This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part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creates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a set of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trees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 (a </a:t>
            </a:r>
            <a:r>
              <a:rPr lang="es-ES" sz="1400" b="1" dirty="0" err="1">
                <a:latin typeface="Roboto Slab" pitchFamily="2" charset="0"/>
                <a:ea typeface="Roboto Slab" pitchFamily="2" charset="0"/>
              </a:rPr>
              <a:t>forest</a:t>
            </a:r>
            <a:r>
              <a:rPr lang="es-ES" sz="1400" b="1" dirty="0">
                <a:latin typeface="Roboto Slab" pitchFamily="2" charset="0"/>
                <a:ea typeface="Roboto Slab" pitchFamily="2" charset="0"/>
              </a:rPr>
              <a:t>, F)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6354874" y="2992663"/>
            <a:ext cx="2247124" cy="2107638"/>
            <a:chOff x="40533" y="663978"/>
            <a:chExt cx="2918514" cy="2551134"/>
          </a:xfrm>
        </p:grpSpPr>
        <p:sp>
          <p:nvSpPr>
            <p:cNvPr id="10" name="Elipse 9"/>
            <p:cNvSpPr/>
            <p:nvPr/>
          </p:nvSpPr>
          <p:spPr>
            <a:xfrm>
              <a:off x="136217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E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36217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43131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43131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2301991" y="1801429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F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2301991" y="1122474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133852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H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07661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278339" y="2492596"/>
              <a:ext cx="304262" cy="280096"/>
            </a:xfrm>
            <a:prstGeom prst="ellipse">
              <a:avLst/>
            </a:prstGeom>
            <a:solidFill>
              <a:schemeClr val="accent5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10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0533" y="663978"/>
              <a:ext cx="2918514" cy="2551134"/>
            </a:xfrm>
            <a:prstGeom prst="ellipse">
              <a:avLst/>
            </a:prstGeom>
            <a:ln w="28575" cmpd="sng">
              <a:solidFill>
                <a:schemeClr val="accent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582021" y="663978"/>
              <a:ext cx="3770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latin typeface="Roboto Slab" pitchFamily="2" charset="0"/>
                  <a:ea typeface="Roboto Slab" pitchFamily="2" charset="0"/>
                </a:rPr>
                <a:t>F</a:t>
              </a:r>
              <a:endParaRPr lang="es-ES" sz="2400" dirty="0"/>
            </a:p>
          </p:txBody>
        </p:sp>
      </p:grpSp>
      <p:sp>
        <p:nvSpPr>
          <p:cNvPr id="5" name="Flecha derecha 4"/>
          <p:cNvSpPr/>
          <p:nvPr/>
        </p:nvSpPr>
        <p:spPr>
          <a:xfrm>
            <a:off x="6871814" y="1283342"/>
            <a:ext cx="348746" cy="17561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rgbClr val="3C8C93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80835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279693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4666294" y="3714938"/>
            <a:ext cx="4437169" cy="1387182"/>
          </a:xfrm>
          <a:prstGeom prst="wedgeRectCallout">
            <a:avLst>
              <a:gd name="adj1" fmla="val -33145"/>
              <a:gd name="adj2" fmla="val -58259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b="1" dirty="0" err="1">
                <a:latin typeface="Consolas"/>
                <a:cs typeface="Consolas"/>
              </a:rPr>
              <a:t>for</a:t>
            </a:r>
            <a:r>
              <a:rPr lang="es-ES_tradnl" sz="1700" dirty="0">
                <a:latin typeface="Consolas"/>
                <a:cs typeface="Consolas"/>
              </a:rPr>
              <a:t> e 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700" b="1" dirty="0">
                <a:latin typeface="Consolas"/>
                <a:cs typeface="Consolas"/>
                <a:sym typeface="Symbol"/>
              </a:rPr>
              <a:t>do</a:t>
            </a:r>
            <a:endParaRPr lang="es-ES_tradnl" sz="1700" dirty="0">
              <a:latin typeface="Consolas"/>
              <a:cs typeface="Consolas"/>
              <a:sym typeface="Symbol"/>
            </a:endParaRPr>
          </a:p>
          <a:p>
            <a:r>
              <a:rPr lang="es-ES_tradnl" sz="1700" b="1" dirty="0">
                <a:latin typeface="Consolas"/>
                <a:cs typeface="Consolas"/>
                <a:sym typeface="Symbol"/>
              </a:rPr>
              <a:t>   </a:t>
            </a:r>
            <a:r>
              <a:rPr lang="es-ES_tradnl" sz="17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 FIND(F,FROM(e)) ≠ FIND(F,TO(e)) 	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700" dirty="0">
                <a:latin typeface="Consolas"/>
                <a:cs typeface="Consolas"/>
                <a:sym typeface="Symbol"/>
              </a:rPr>
              <a:t>	UNION(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F,e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700" dirty="0">
                <a:latin typeface="Consolas"/>
                <a:cs typeface="Consolas"/>
              </a:rPr>
              <a:t> </a:t>
            </a:r>
          </a:p>
          <a:p>
            <a:r>
              <a:rPr lang="es-ES_tradnl" sz="1700" b="1" dirty="0" err="1">
                <a:latin typeface="Consolas"/>
                <a:cs typeface="Consolas"/>
              </a:rPr>
              <a:t>end</a:t>
            </a:r>
            <a:r>
              <a:rPr lang="es-ES_tradnl" sz="1700" b="1" dirty="0">
                <a:latin typeface="Consolas"/>
                <a:cs typeface="Consolas"/>
              </a:rPr>
              <a:t> </a:t>
            </a:r>
            <a:r>
              <a:rPr lang="es-ES_tradnl" sz="1700" b="1" dirty="0" err="1">
                <a:latin typeface="Consolas"/>
                <a:cs typeface="Consolas"/>
              </a:rPr>
              <a:t>for</a:t>
            </a:r>
            <a:endParaRPr lang="es-ES" sz="17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024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4666294" y="3714938"/>
            <a:ext cx="4437169" cy="1387182"/>
          </a:xfrm>
          <a:prstGeom prst="wedgeRectCallout">
            <a:avLst>
              <a:gd name="adj1" fmla="val -33145"/>
              <a:gd name="adj2" fmla="val -58259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b="1" dirty="0" err="1">
                <a:latin typeface="Consolas"/>
                <a:cs typeface="Consolas"/>
              </a:rPr>
              <a:t>for</a:t>
            </a:r>
            <a:r>
              <a:rPr lang="es-ES_tradnl" sz="1700" dirty="0">
                <a:latin typeface="Consolas"/>
                <a:cs typeface="Consolas"/>
              </a:rPr>
              <a:t> e 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700" b="1" dirty="0">
                <a:latin typeface="Consolas"/>
                <a:cs typeface="Consolas"/>
                <a:sym typeface="Symbol"/>
              </a:rPr>
              <a:t>do</a:t>
            </a:r>
            <a:endParaRPr lang="es-ES_tradnl" sz="1700" dirty="0">
              <a:latin typeface="Consolas"/>
              <a:cs typeface="Consolas"/>
              <a:sym typeface="Symbol"/>
            </a:endParaRPr>
          </a:p>
          <a:p>
            <a:r>
              <a:rPr lang="es-ES_tradnl" sz="1700" b="1" dirty="0">
                <a:latin typeface="Consolas"/>
                <a:cs typeface="Consolas"/>
                <a:sym typeface="Symbol"/>
              </a:rPr>
              <a:t>   </a:t>
            </a:r>
            <a:r>
              <a:rPr lang="es-ES_tradnl" sz="17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 FIND(F,FROM(e)) ≠ FIND(F,TO(e)) 	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700" dirty="0">
                <a:latin typeface="Consolas"/>
                <a:cs typeface="Consolas"/>
                <a:sym typeface="Symbol"/>
              </a:rPr>
              <a:t>	UNION(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F,e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700" dirty="0">
                <a:latin typeface="Consolas"/>
                <a:cs typeface="Consolas"/>
              </a:rPr>
              <a:t> </a:t>
            </a:r>
          </a:p>
          <a:p>
            <a:r>
              <a:rPr lang="es-ES_tradnl" sz="1700" b="1" dirty="0" err="1">
                <a:latin typeface="Consolas"/>
                <a:cs typeface="Consolas"/>
              </a:rPr>
              <a:t>end</a:t>
            </a:r>
            <a:r>
              <a:rPr lang="es-ES_tradnl" sz="1700" b="1" dirty="0">
                <a:latin typeface="Consolas"/>
                <a:cs typeface="Consolas"/>
              </a:rPr>
              <a:t> </a:t>
            </a:r>
            <a:r>
              <a:rPr lang="es-ES_tradnl" sz="1700" b="1" dirty="0" err="1">
                <a:latin typeface="Consolas"/>
                <a:cs typeface="Consolas"/>
              </a:rPr>
              <a:t>for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66293" y="3714938"/>
            <a:ext cx="4437169" cy="37207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4666294" y="3714938"/>
            <a:ext cx="4437169" cy="1387182"/>
          </a:xfrm>
          <a:prstGeom prst="wedgeRectCallout">
            <a:avLst>
              <a:gd name="adj1" fmla="val -33145"/>
              <a:gd name="adj2" fmla="val -58259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b="1" dirty="0" err="1">
                <a:latin typeface="Consolas"/>
                <a:cs typeface="Consolas"/>
              </a:rPr>
              <a:t>for</a:t>
            </a:r>
            <a:r>
              <a:rPr lang="es-ES_tradnl" sz="1700" dirty="0">
                <a:latin typeface="Consolas"/>
                <a:cs typeface="Consolas"/>
              </a:rPr>
              <a:t> e 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700" b="1" dirty="0">
                <a:latin typeface="Consolas"/>
                <a:cs typeface="Consolas"/>
                <a:sym typeface="Symbol"/>
              </a:rPr>
              <a:t>do</a:t>
            </a:r>
            <a:endParaRPr lang="es-ES_tradnl" sz="1700" dirty="0">
              <a:latin typeface="Consolas"/>
              <a:cs typeface="Consolas"/>
              <a:sym typeface="Symbol"/>
            </a:endParaRPr>
          </a:p>
          <a:p>
            <a:r>
              <a:rPr lang="es-ES_tradnl" sz="1700" b="1" dirty="0">
                <a:latin typeface="Consolas"/>
                <a:cs typeface="Consolas"/>
                <a:sym typeface="Symbol"/>
              </a:rPr>
              <a:t>   </a:t>
            </a:r>
            <a:r>
              <a:rPr lang="es-ES_tradnl" sz="17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 FIND(F,FROM(e)) ≠ FIND(F,TO(e)) 	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700" dirty="0">
                <a:latin typeface="Consolas"/>
                <a:cs typeface="Consolas"/>
                <a:sym typeface="Symbol"/>
              </a:rPr>
              <a:t>	UNION(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F,e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700" dirty="0">
                <a:latin typeface="Consolas"/>
                <a:cs typeface="Consolas"/>
              </a:rPr>
              <a:t> </a:t>
            </a:r>
          </a:p>
          <a:p>
            <a:r>
              <a:rPr lang="es-ES_tradnl" sz="1700" b="1" dirty="0" err="1">
                <a:latin typeface="Consolas"/>
                <a:cs typeface="Consolas"/>
              </a:rPr>
              <a:t>end</a:t>
            </a:r>
            <a:r>
              <a:rPr lang="es-ES_tradnl" sz="1700" b="1" dirty="0">
                <a:latin typeface="Consolas"/>
                <a:cs typeface="Consolas"/>
              </a:rPr>
              <a:t> </a:t>
            </a:r>
            <a:r>
              <a:rPr lang="es-ES_tradnl" sz="1700" b="1" dirty="0" err="1">
                <a:latin typeface="Consolas"/>
                <a:cs typeface="Consolas"/>
              </a:rPr>
              <a:t>for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66293" y="4039154"/>
            <a:ext cx="4437169" cy="25666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6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4666294" y="3714938"/>
            <a:ext cx="4437169" cy="1387182"/>
          </a:xfrm>
          <a:prstGeom prst="wedgeRectCallout">
            <a:avLst>
              <a:gd name="adj1" fmla="val -33145"/>
              <a:gd name="adj2" fmla="val -58259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b="1" dirty="0" err="1">
                <a:latin typeface="Consolas"/>
                <a:cs typeface="Consolas"/>
              </a:rPr>
              <a:t>for</a:t>
            </a:r>
            <a:r>
              <a:rPr lang="es-ES_tradnl" sz="1700" dirty="0">
                <a:latin typeface="Consolas"/>
                <a:cs typeface="Consolas"/>
              </a:rPr>
              <a:t> e 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700" b="1" dirty="0">
                <a:latin typeface="Consolas"/>
                <a:cs typeface="Consolas"/>
                <a:sym typeface="Symbol"/>
              </a:rPr>
              <a:t>do</a:t>
            </a:r>
            <a:endParaRPr lang="es-ES_tradnl" sz="1700" dirty="0">
              <a:latin typeface="Consolas"/>
              <a:cs typeface="Consolas"/>
              <a:sym typeface="Symbol"/>
            </a:endParaRPr>
          </a:p>
          <a:p>
            <a:r>
              <a:rPr lang="es-ES_tradnl" sz="1700" b="1" dirty="0">
                <a:latin typeface="Consolas"/>
                <a:cs typeface="Consolas"/>
                <a:sym typeface="Symbol"/>
              </a:rPr>
              <a:t>   </a:t>
            </a:r>
            <a:r>
              <a:rPr lang="es-ES_tradnl" sz="17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 FIND(F,FROM(e)) ≠ FIND(F,TO(e)) 	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700" dirty="0">
                <a:latin typeface="Consolas"/>
                <a:cs typeface="Consolas"/>
                <a:sym typeface="Symbol"/>
              </a:rPr>
              <a:t>	UNION(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F,e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700" dirty="0">
                <a:latin typeface="Consolas"/>
                <a:cs typeface="Consolas"/>
              </a:rPr>
              <a:t> </a:t>
            </a:r>
          </a:p>
          <a:p>
            <a:r>
              <a:rPr lang="es-ES_tradnl" sz="1700" b="1" dirty="0" err="1">
                <a:latin typeface="Consolas"/>
                <a:cs typeface="Consolas"/>
              </a:rPr>
              <a:t>end</a:t>
            </a:r>
            <a:r>
              <a:rPr lang="es-ES_tradnl" sz="1700" b="1" dirty="0">
                <a:latin typeface="Consolas"/>
                <a:cs typeface="Consolas"/>
              </a:rPr>
              <a:t> </a:t>
            </a:r>
            <a:r>
              <a:rPr lang="es-ES_tradnl" sz="1700" b="1" dirty="0" err="1">
                <a:latin typeface="Consolas"/>
                <a:cs typeface="Consolas"/>
              </a:rPr>
              <a:t>for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66293" y="4309328"/>
            <a:ext cx="4437169" cy="25666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rma libre 44"/>
          <p:cNvSpPr/>
          <p:nvPr/>
        </p:nvSpPr>
        <p:spPr>
          <a:xfrm>
            <a:off x="230928" y="1405397"/>
            <a:ext cx="2283940" cy="800097"/>
          </a:xfrm>
          <a:custGeom>
            <a:avLst/>
            <a:gdLst>
              <a:gd name="connsiteX0" fmla="*/ 79840 w 2283940"/>
              <a:gd name="connsiteY0" fmla="*/ 270437 h 800097"/>
              <a:gd name="connsiteX1" fmla="*/ 417631 w 2283940"/>
              <a:gd name="connsiteY1" fmla="*/ 40787 h 800097"/>
              <a:gd name="connsiteX2" fmla="*/ 971608 w 2283940"/>
              <a:gd name="connsiteY2" fmla="*/ 216402 h 800097"/>
              <a:gd name="connsiteX3" fmla="*/ 1295888 w 2283940"/>
              <a:gd name="connsiteY3" fmla="*/ 67804 h 800097"/>
              <a:gd name="connsiteX4" fmla="*/ 1633679 w 2283940"/>
              <a:gd name="connsiteY4" fmla="*/ 229911 h 800097"/>
              <a:gd name="connsiteX5" fmla="*/ 1930935 w 2283940"/>
              <a:gd name="connsiteY5" fmla="*/ 260 h 800097"/>
              <a:gd name="connsiteX6" fmla="*/ 2241702 w 2283940"/>
              <a:gd name="connsiteY6" fmla="*/ 283946 h 800097"/>
              <a:gd name="connsiteX7" fmla="*/ 2228191 w 2283940"/>
              <a:gd name="connsiteY7" fmla="*/ 675703 h 800097"/>
              <a:gd name="connsiteX8" fmla="*/ 1755283 w 2283940"/>
              <a:gd name="connsiteY8" fmla="*/ 797283 h 800097"/>
              <a:gd name="connsiteX9" fmla="*/ 1228330 w 2283940"/>
              <a:gd name="connsiteY9" fmla="*/ 581141 h 800097"/>
              <a:gd name="connsiteX10" fmla="*/ 701376 w 2283940"/>
              <a:gd name="connsiteY10" fmla="*/ 662194 h 800097"/>
              <a:gd name="connsiteX11" fmla="*/ 282515 w 2283940"/>
              <a:gd name="connsiteY11" fmla="*/ 729739 h 800097"/>
              <a:gd name="connsiteX12" fmla="*/ 12282 w 2283940"/>
              <a:gd name="connsiteY12" fmla="*/ 527106 h 800097"/>
              <a:gd name="connsiteX13" fmla="*/ 79840 w 2283940"/>
              <a:gd name="connsiteY13" fmla="*/ 270437 h 80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83940" h="800097">
                <a:moveTo>
                  <a:pt x="79840" y="270437"/>
                </a:moveTo>
                <a:cubicBezTo>
                  <a:pt x="147398" y="189384"/>
                  <a:pt x="269003" y="49793"/>
                  <a:pt x="417631" y="40787"/>
                </a:cubicBezTo>
                <a:cubicBezTo>
                  <a:pt x="566259" y="31781"/>
                  <a:pt x="825232" y="211899"/>
                  <a:pt x="971608" y="216402"/>
                </a:cubicBezTo>
                <a:cubicBezTo>
                  <a:pt x="1117984" y="220905"/>
                  <a:pt x="1185543" y="65552"/>
                  <a:pt x="1295888" y="67804"/>
                </a:cubicBezTo>
                <a:cubicBezTo>
                  <a:pt x="1406233" y="70055"/>
                  <a:pt x="1527838" y="241168"/>
                  <a:pt x="1633679" y="229911"/>
                </a:cubicBezTo>
                <a:cubicBezTo>
                  <a:pt x="1739520" y="218654"/>
                  <a:pt x="1829598" y="-8746"/>
                  <a:pt x="1930935" y="260"/>
                </a:cubicBezTo>
                <a:cubicBezTo>
                  <a:pt x="2032272" y="9266"/>
                  <a:pt x="2192159" y="171372"/>
                  <a:pt x="2241702" y="283946"/>
                </a:cubicBezTo>
                <a:cubicBezTo>
                  <a:pt x="2291245" y="396520"/>
                  <a:pt x="2309261" y="590147"/>
                  <a:pt x="2228191" y="675703"/>
                </a:cubicBezTo>
                <a:cubicBezTo>
                  <a:pt x="2147121" y="761259"/>
                  <a:pt x="1921926" y="813043"/>
                  <a:pt x="1755283" y="797283"/>
                </a:cubicBezTo>
                <a:cubicBezTo>
                  <a:pt x="1588640" y="781523"/>
                  <a:pt x="1403981" y="603656"/>
                  <a:pt x="1228330" y="581141"/>
                </a:cubicBezTo>
                <a:cubicBezTo>
                  <a:pt x="1052679" y="558626"/>
                  <a:pt x="701376" y="662194"/>
                  <a:pt x="701376" y="662194"/>
                </a:cubicBezTo>
                <a:cubicBezTo>
                  <a:pt x="543740" y="686960"/>
                  <a:pt x="397364" y="752254"/>
                  <a:pt x="282515" y="729739"/>
                </a:cubicBezTo>
                <a:cubicBezTo>
                  <a:pt x="167666" y="707224"/>
                  <a:pt x="43809" y="601405"/>
                  <a:pt x="12282" y="527106"/>
                </a:cubicBezTo>
                <a:cubicBezTo>
                  <a:pt x="-19245" y="452807"/>
                  <a:pt x="12282" y="351490"/>
                  <a:pt x="79840" y="27043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orma libre 45"/>
          <p:cNvSpPr/>
          <p:nvPr/>
        </p:nvSpPr>
        <p:spPr>
          <a:xfrm>
            <a:off x="202267" y="2606798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Elipse 46"/>
          <p:cNvSpPr/>
          <p:nvPr/>
        </p:nvSpPr>
        <p:spPr bwMode="auto">
          <a:xfrm>
            <a:off x="3216089" y="3725560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Elipse 47"/>
          <p:cNvSpPr/>
          <p:nvPr/>
        </p:nvSpPr>
        <p:spPr bwMode="auto">
          <a:xfrm>
            <a:off x="1722743" y="370482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3253287" y="2578530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Elipse 49"/>
          <p:cNvSpPr/>
          <p:nvPr/>
        </p:nvSpPr>
        <p:spPr bwMode="auto">
          <a:xfrm>
            <a:off x="1759941" y="255779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Elipse 50"/>
          <p:cNvSpPr/>
          <p:nvPr/>
        </p:nvSpPr>
        <p:spPr bwMode="auto">
          <a:xfrm>
            <a:off x="3242793" y="1483760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9849" y="147568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53" name="Elipse 52"/>
          <p:cNvSpPr/>
          <p:nvPr/>
        </p:nvSpPr>
        <p:spPr>
          <a:xfrm>
            <a:off x="1902810" y="2704815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54" name="Elipse 53"/>
          <p:cNvSpPr/>
          <p:nvPr/>
        </p:nvSpPr>
        <p:spPr>
          <a:xfrm>
            <a:off x="1902810" y="159044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55" name="Elipse 54"/>
          <p:cNvSpPr/>
          <p:nvPr/>
        </p:nvSpPr>
        <p:spPr>
          <a:xfrm>
            <a:off x="426152" y="2704815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6" name="Elipse 55"/>
          <p:cNvSpPr/>
          <p:nvPr/>
        </p:nvSpPr>
        <p:spPr>
          <a:xfrm>
            <a:off x="426152" y="159044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9" name="Conector recto de flecha 98"/>
          <p:cNvCxnSpPr>
            <a:stCxn id="56" idx="6"/>
            <a:endCxn id="54" idx="2"/>
          </p:cNvCxnSpPr>
          <p:nvPr/>
        </p:nvCxnSpPr>
        <p:spPr>
          <a:xfrm>
            <a:off x="908814" y="1820304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2144142" y="2050165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stCxn id="53" idx="2"/>
            <a:endCxn id="55" idx="6"/>
          </p:cNvCxnSpPr>
          <p:nvPr/>
        </p:nvCxnSpPr>
        <p:spPr>
          <a:xfrm flipH="1">
            <a:off x="908814" y="2934677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55" idx="0"/>
            <a:endCxn id="56" idx="4"/>
          </p:cNvCxnSpPr>
          <p:nvPr/>
        </p:nvCxnSpPr>
        <p:spPr>
          <a:xfrm flipV="1">
            <a:off x="667484" y="2050165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303393" y="217908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1284162" y="262383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1902810" y="223760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1234676" y="206529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8" name="Conector recto de flecha 107"/>
          <p:cNvCxnSpPr>
            <a:stCxn id="56" idx="5"/>
            <a:endCxn id="53" idx="1"/>
          </p:cNvCxnSpPr>
          <p:nvPr/>
        </p:nvCxnSpPr>
        <p:spPr>
          <a:xfrm>
            <a:off x="838130" y="1982840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ipse 108"/>
          <p:cNvSpPr/>
          <p:nvPr/>
        </p:nvSpPr>
        <p:spPr>
          <a:xfrm>
            <a:off x="3393681" y="2704815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10" name="Elipse 109"/>
          <p:cNvSpPr/>
          <p:nvPr/>
        </p:nvSpPr>
        <p:spPr>
          <a:xfrm>
            <a:off x="3393681" y="159044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11" name="Conector recto de flecha 110"/>
          <p:cNvCxnSpPr>
            <a:endCxn id="110" idx="2"/>
          </p:cNvCxnSpPr>
          <p:nvPr/>
        </p:nvCxnSpPr>
        <p:spPr>
          <a:xfrm>
            <a:off x="2399685" y="1820304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110" idx="4"/>
            <a:endCxn id="109" idx="0"/>
          </p:cNvCxnSpPr>
          <p:nvPr/>
        </p:nvCxnSpPr>
        <p:spPr>
          <a:xfrm>
            <a:off x="3635012" y="2050165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109" idx="2"/>
          </p:cNvCxnSpPr>
          <p:nvPr/>
        </p:nvCxnSpPr>
        <p:spPr>
          <a:xfrm flipH="1">
            <a:off x="2399685" y="2934677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2723121" y="151957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2775032" y="262383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6" name="CuadroTexto 115"/>
          <p:cNvSpPr txBox="1"/>
          <p:nvPr/>
        </p:nvSpPr>
        <p:spPr>
          <a:xfrm>
            <a:off x="3578005" y="223760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7" name="Conector recto de flecha 116"/>
          <p:cNvCxnSpPr>
            <a:endCxn id="109" idx="1"/>
          </p:cNvCxnSpPr>
          <p:nvPr/>
        </p:nvCxnSpPr>
        <p:spPr>
          <a:xfrm>
            <a:off x="2329000" y="1982840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ipse 117"/>
          <p:cNvSpPr/>
          <p:nvPr/>
        </p:nvSpPr>
        <p:spPr>
          <a:xfrm>
            <a:off x="1865292" y="383923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9" name="Elipse 118"/>
          <p:cNvSpPr/>
          <p:nvPr/>
        </p:nvSpPr>
        <p:spPr>
          <a:xfrm>
            <a:off x="388634" y="383923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20" name="Conector recto de flecha 119"/>
          <p:cNvCxnSpPr/>
          <p:nvPr/>
        </p:nvCxnSpPr>
        <p:spPr>
          <a:xfrm>
            <a:off x="2106624" y="3184581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stCxn id="118" idx="2"/>
            <a:endCxn id="119" idx="6"/>
          </p:cNvCxnSpPr>
          <p:nvPr/>
        </p:nvCxnSpPr>
        <p:spPr>
          <a:xfrm flipH="1">
            <a:off x="871296" y="4069093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119" idx="0"/>
          </p:cNvCxnSpPr>
          <p:nvPr/>
        </p:nvCxnSpPr>
        <p:spPr>
          <a:xfrm flipV="1">
            <a:off x="629966" y="3184581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358037" y="331349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1246643" y="3758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1865292" y="337202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1237694" y="319971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7" name="Conector recto de flecha 126"/>
          <p:cNvCxnSpPr>
            <a:endCxn id="118" idx="1"/>
          </p:cNvCxnSpPr>
          <p:nvPr/>
        </p:nvCxnSpPr>
        <p:spPr>
          <a:xfrm>
            <a:off x="800612" y="3117256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Elipse 127"/>
          <p:cNvSpPr/>
          <p:nvPr/>
        </p:nvSpPr>
        <p:spPr>
          <a:xfrm>
            <a:off x="3356162" y="383923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9" name="Conector recto de flecha 128"/>
          <p:cNvCxnSpPr>
            <a:endCxn id="128" idx="0"/>
          </p:cNvCxnSpPr>
          <p:nvPr/>
        </p:nvCxnSpPr>
        <p:spPr>
          <a:xfrm>
            <a:off x="3597494" y="3184581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128" idx="2"/>
          </p:cNvCxnSpPr>
          <p:nvPr/>
        </p:nvCxnSpPr>
        <p:spPr>
          <a:xfrm flipH="1">
            <a:off x="2362166" y="4069093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/>
          <p:cNvSpPr txBox="1"/>
          <p:nvPr/>
        </p:nvSpPr>
        <p:spPr>
          <a:xfrm>
            <a:off x="2737514" y="3758246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3540487" y="337202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33" name="Conector recto de flecha 132"/>
          <p:cNvCxnSpPr>
            <a:endCxn id="128" idx="1"/>
          </p:cNvCxnSpPr>
          <p:nvPr/>
        </p:nvCxnSpPr>
        <p:spPr>
          <a:xfrm>
            <a:off x="2291482" y="3117256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737514" y="323337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2870895" y="209455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910BAE-485A-0049-9BAA-D375B3069D17}"/>
              </a:ext>
            </a:extLst>
          </p:cNvPr>
          <p:cNvSpPr txBox="1"/>
          <p:nvPr/>
        </p:nvSpPr>
        <p:spPr>
          <a:xfrm>
            <a:off x="4089190" y="1669139"/>
            <a:ext cx="482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Then  stats  mering trees  by selecting the next lowest cost edge that connect two  different trees trees.</a:t>
            </a:r>
          </a:p>
        </p:txBody>
      </p:sp>
    </p:spTree>
    <p:extLst>
      <p:ext uri="{BB962C8B-B14F-4D97-AF65-F5344CB8AC3E}">
        <p14:creationId xmlns:p14="http://schemas.microsoft.com/office/powerpoint/2010/main" val="191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6280354" y="85422"/>
            <a:ext cx="2769061" cy="1750966"/>
          </a:xfrm>
          <a:prstGeom prst="wedgeRectCallout">
            <a:avLst>
              <a:gd name="adj1" fmla="val -58393"/>
              <a:gd name="adj2" fmla="val 20368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latin typeface="Consolas"/>
                <a:cs typeface="Consolas"/>
              </a:rPr>
              <a:t>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b="1" dirty="0" err="1">
                <a:latin typeface="Consolas"/>
                <a:cs typeface="Consolas"/>
                <a:sym typeface="Symbol"/>
              </a:rPr>
              <a:t>end</a:t>
            </a:r>
            <a:r>
              <a:rPr lang="es-ES_tradnl" b="1" dirty="0">
                <a:latin typeface="Consolas"/>
                <a:cs typeface="Consolas"/>
                <a:sym typeface="Symbol"/>
              </a:rPr>
              <a:t> 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for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23" name="Llamada rectangular 22"/>
          <p:cNvSpPr/>
          <p:nvPr/>
        </p:nvSpPr>
        <p:spPr>
          <a:xfrm>
            <a:off x="5446663" y="2050778"/>
            <a:ext cx="2640218" cy="448235"/>
          </a:xfrm>
          <a:prstGeom prst="wedgeRectCallout">
            <a:avLst>
              <a:gd name="adj1" fmla="val -58285"/>
              <a:gd name="adj2" fmla="val -4297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dirty="0">
                <a:latin typeface="Consolas"/>
                <a:cs typeface="Consolas"/>
              </a:rPr>
              <a:t>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8" name="Llamada rectangular 7"/>
          <p:cNvSpPr/>
          <p:nvPr/>
        </p:nvSpPr>
        <p:spPr>
          <a:xfrm>
            <a:off x="4666294" y="3714938"/>
            <a:ext cx="4437169" cy="1387182"/>
          </a:xfrm>
          <a:prstGeom prst="wedgeRectCallout">
            <a:avLst>
              <a:gd name="adj1" fmla="val -33145"/>
              <a:gd name="adj2" fmla="val -58259"/>
            </a:avLst>
          </a:prstGeom>
          <a:solidFill>
            <a:schemeClr val="accent5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_tradnl" sz="1700" b="1" dirty="0" err="1">
                <a:latin typeface="Consolas"/>
                <a:cs typeface="Consolas"/>
              </a:rPr>
              <a:t>for</a:t>
            </a:r>
            <a:r>
              <a:rPr lang="es-ES_tradnl" sz="1700" dirty="0">
                <a:latin typeface="Consolas"/>
                <a:cs typeface="Consolas"/>
              </a:rPr>
              <a:t> e 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700" b="1" dirty="0">
                <a:latin typeface="Consolas"/>
                <a:cs typeface="Consolas"/>
                <a:sym typeface="Symbol"/>
              </a:rPr>
              <a:t>do</a:t>
            </a:r>
            <a:endParaRPr lang="es-ES_tradnl" sz="1700" dirty="0">
              <a:latin typeface="Consolas"/>
              <a:cs typeface="Consolas"/>
              <a:sym typeface="Symbol"/>
            </a:endParaRPr>
          </a:p>
          <a:p>
            <a:r>
              <a:rPr lang="es-ES_tradnl" sz="1700" b="1" dirty="0">
                <a:latin typeface="Consolas"/>
                <a:cs typeface="Consolas"/>
                <a:sym typeface="Symbol"/>
              </a:rPr>
              <a:t>   </a:t>
            </a:r>
            <a:r>
              <a:rPr lang="es-ES_tradnl" sz="17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 FIND(F,FROM(e)) ≠ FIND(F,TO(e)) 	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7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700" dirty="0">
                <a:latin typeface="Consolas"/>
                <a:cs typeface="Consolas"/>
                <a:sym typeface="Symbol"/>
              </a:rPr>
              <a:t>	UNION(F,FROM</a:t>
            </a:r>
            <a:r>
              <a:rPr lang="pt-BR" sz="17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7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700" dirty="0">
                <a:latin typeface="Consolas"/>
                <a:cs typeface="Consolas"/>
              </a:rPr>
              <a:t> </a:t>
            </a:r>
          </a:p>
          <a:p>
            <a:r>
              <a:rPr lang="es-ES_tradnl" sz="1700" b="1" dirty="0" err="1">
                <a:latin typeface="Consolas"/>
                <a:cs typeface="Consolas"/>
              </a:rPr>
              <a:t>end</a:t>
            </a:r>
            <a:r>
              <a:rPr lang="es-ES_tradnl" sz="1700" b="1" dirty="0">
                <a:latin typeface="Consolas"/>
                <a:cs typeface="Consolas"/>
              </a:rPr>
              <a:t> </a:t>
            </a:r>
            <a:r>
              <a:rPr lang="es-ES_tradnl" sz="1700" b="1" dirty="0" err="1">
                <a:latin typeface="Consolas"/>
                <a:cs typeface="Consolas"/>
              </a:rPr>
              <a:t>for</a:t>
            </a:r>
            <a:endParaRPr lang="es-ES" sz="1700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66293" y="4552484"/>
            <a:ext cx="4437169" cy="256665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0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24573"/>
            <a:ext cx="5423029" cy="3416320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KRUSKAL_MST(G)</a:t>
            </a:r>
          </a:p>
          <a:p>
            <a:r>
              <a:rPr lang="es-ES" dirty="0">
                <a:latin typeface="Consolas"/>
                <a:cs typeface="Consolas"/>
              </a:rPr>
              <a:t>   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   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   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   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</a:p>
          <a:p>
            <a:r>
              <a:rPr lang="es-ES_tradnl" b="1" dirty="0">
                <a:latin typeface="Consolas"/>
                <a:cs typeface="Consolas"/>
              </a:rPr>
              <a:t>   </a:t>
            </a:r>
            <a:r>
              <a:rPr lang="es-ES_tradnl" b="1" dirty="0" err="1">
                <a:latin typeface="Consolas"/>
                <a:cs typeface="Consolas"/>
              </a:rPr>
              <a:t>for</a:t>
            </a:r>
            <a:r>
              <a:rPr lang="es-ES_tradnl" dirty="0">
                <a:latin typeface="Consolas"/>
                <a:cs typeface="Consolas"/>
              </a:rPr>
              <a:t> e </a:t>
            </a:r>
            <a:r>
              <a:rPr lang="es-ES_tradnl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  <a:endParaRPr lang="es-ES_tradnl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b="1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dirty="0">
                <a:latin typeface="Consolas"/>
                <a:cs typeface="Consolas"/>
                <a:sym typeface="Symbol"/>
              </a:rPr>
              <a:t>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  <a:r>
              <a:rPr lang="es-ES_tradnl" dirty="0">
                <a:latin typeface="Consolas"/>
                <a:cs typeface="Consolas"/>
              </a:rPr>
              <a:t> </a:t>
            </a: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3357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24573"/>
            <a:ext cx="5423029" cy="3416320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KRUSKAL_MST(G)</a:t>
            </a:r>
          </a:p>
          <a:p>
            <a:r>
              <a:rPr lang="es-ES" dirty="0">
                <a:latin typeface="Consolas"/>
                <a:cs typeface="Consolas"/>
              </a:rPr>
              <a:t>   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   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   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   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</a:p>
          <a:p>
            <a:r>
              <a:rPr lang="es-ES_tradnl" b="1" dirty="0">
                <a:latin typeface="Consolas"/>
                <a:cs typeface="Consolas"/>
              </a:rPr>
              <a:t>   </a:t>
            </a:r>
            <a:r>
              <a:rPr lang="es-ES_tradnl" b="1" dirty="0" err="1">
                <a:latin typeface="Consolas"/>
                <a:cs typeface="Consolas"/>
              </a:rPr>
              <a:t>for</a:t>
            </a:r>
            <a:r>
              <a:rPr lang="es-ES_tradnl" dirty="0">
                <a:latin typeface="Consolas"/>
                <a:cs typeface="Consolas"/>
              </a:rPr>
              <a:t> e </a:t>
            </a:r>
            <a:r>
              <a:rPr lang="es-ES_tradnl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  <a:endParaRPr lang="es-ES_tradnl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b="1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dirty="0">
                <a:latin typeface="Consolas"/>
                <a:cs typeface="Consolas"/>
                <a:sym typeface="Symbol"/>
              </a:rPr>
              <a:t>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  <a:r>
              <a:rPr lang="es-ES_tradnl" dirty="0">
                <a:latin typeface="Consolas"/>
                <a:cs typeface="Consolas"/>
              </a:rPr>
              <a:t> </a:t>
            </a: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7" name="Rectángulo 6"/>
          <p:cNvSpPr/>
          <p:nvPr/>
        </p:nvSpPr>
        <p:spPr>
          <a:xfrm>
            <a:off x="5715422" y="1365298"/>
            <a:ext cx="3339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Initialisation of T and F</a:t>
            </a:r>
            <a:endParaRPr lang="es-ES" sz="2000" dirty="0"/>
          </a:p>
        </p:txBody>
      </p:sp>
      <p:sp>
        <p:nvSpPr>
          <p:cNvPr id="8" name="Cerrar corchete 7"/>
          <p:cNvSpPr/>
          <p:nvPr/>
        </p:nvSpPr>
        <p:spPr bwMode="auto">
          <a:xfrm>
            <a:off x="2960640" y="905094"/>
            <a:ext cx="187571" cy="133737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9" name="Conector recto de flecha 8"/>
          <p:cNvCxnSpPr/>
          <p:nvPr/>
        </p:nvCxnSpPr>
        <p:spPr bwMode="auto">
          <a:xfrm>
            <a:off x="3148211" y="1565353"/>
            <a:ext cx="256721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3749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24573"/>
            <a:ext cx="5423029" cy="3416320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KRUSKAL_MST(G)</a:t>
            </a:r>
          </a:p>
          <a:p>
            <a:r>
              <a:rPr lang="es-ES" dirty="0">
                <a:latin typeface="Consolas"/>
                <a:cs typeface="Consolas"/>
              </a:rPr>
              <a:t>   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   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   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   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</a:p>
          <a:p>
            <a:r>
              <a:rPr lang="es-ES_tradnl" b="1" dirty="0">
                <a:latin typeface="Consolas"/>
                <a:cs typeface="Consolas"/>
              </a:rPr>
              <a:t>   </a:t>
            </a:r>
            <a:r>
              <a:rPr lang="es-ES_tradnl" b="1" dirty="0" err="1">
                <a:latin typeface="Consolas"/>
                <a:cs typeface="Consolas"/>
              </a:rPr>
              <a:t>for</a:t>
            </a:r>
            <a:r>
              <a:rPr lang="es-ES_tradnl" dirty="0">
                <a:latin typeface="Consolas"/>
                <a:cs typeface="Consolas"/>
              </a:rPr>
              <a:t> e </a:t>
            </a:r>
            <a:r>
              <a:rPr lang="es-ES_tradnl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  <a:endParaRPr lang="es-ES_tradnl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b="1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dirty="0">
                <a:latin typeface="Consolas"/>
                <a:cs typeface="Consolas"/>
                <a:sym typeface="Symbol"/>
              </a:rPr>
              <a:t>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  <a:r>
              <a:rPr lang="es-ES_tradnl" dirty="0">
                <a:latin typeface="Consolas"/>
                <a:cs typeface="Consolas"/>
              </a:rPr>
              <a:t> </a:t>
            </a: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5715422" y="1365298"/>
            <a:ext cx="3339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Initialisation of T and F</a:t>
            </a:r>
            <a:endParaRPr lang="es-ES" sz="2000" dirty="0"/>
          </a:p>
        </p:txBody>
      </p:sp>
      <p:sp>
        <p:nvSpPr>
          <p:cNvPr id="3" name="Cerrar corchete 2"/>
          <p:cNvSpPr/>
          <p:nvPr/>
        </p:nvSpPr>
        <p:spPr bwMode="auto">
          <a:xfrm>
            <a:off x="2960640" y="905094"/>
            <a:ext cx="187571" cy="133737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148211" y="1565353"/>
            <a:ext cx="256721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errar corchete 8"/>
          <p:cNvSpPr/>
          <p:nvPr/>
        </p:nvSpPr>
        <p:spPr bwMode="auto">
          <a:xfrm>
            <a:off x="2987664" y="2242470"/>
            <a:ext cx="152400" cy="31450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>
            <a:off x="3148211" y="2406705"/>
            <a:ext cx="256721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ángulo 12"/>
          <p:cNvSpPr/>
          <p:nvPr/>
        </p:nvSpPr>
        <p:spPr>
          <a:xfrm>
            <a:off x="5746214" y="2156866"/>
            <a:ext cx="3339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Initialisation of 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6178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524573"/>
            <a:ext cx="5423029" cy="3416320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KRUSKAL_MST(G)</a:t>
            </a:r>
          </a:p>
          <a:p>
            <a:r>
              <a:rPr lang="es-ES" dirty="0">
                <a:latin typeface="Consolas"/>
                <a:cs typeface="Consolas"/>
              </a:rPr>
              <a:t>   vs=</a:t>
            </a:r>
            <a:r>
              <a:rPr lang="es-ES" dirty="0" err="1">
                <a:latin typeface="Consolas"/>
                <a:cs typeface="Consolas"/>
              </a:rPr>
              <a:t>vertices</a:t>
            </a:r>
            <a:r>
              <a:rPr lang="es-ES" dirty="0">
                <a:latin typeface="Consolas"/>
                <a:cs typeface="Consolas"/>
              </a:rPr>
              <a:t>(G)</a:t>
            </a:r>
          </a:p>
          <a:p>
            <a:r>
              <a:rPr lang="es-ES" dirty="0">
                <a:latin typeface="Consolas"/>
                <a:cs typeface="Consolas"/>
              </a:rPr>
              <a:t>   T=</a:t>
            </a:r>
            <a:r>
              <a:rPr lang="es-ES" b="1" dirty="0">
                <a:latin typeface="Consolas"/>
                <a:cs typeface="Consolas"/>
              </a:rPr>
              <a:t>new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Graph</a:t>
            </a:r>
            <a:r>
              <a:rPr lang="es-ES" dirty="0">
                <a:latin typeface="Consolas"/>
                <a:cs typeface="Consolas"/>
              </a:rPr>
              <a:t>(vs, {})</a:t>
            </a:r>
          </a:p>
          <a:p>
            <a:r>
              <a:rPr lang="es-ES" dirty="0">
                <a:latin typeface="Consolas"/>
                <a:cs typeface="Consolas"/>
              </a:rPr>
              <a:t>   F=new </a:t>
            </a:r>
            <a:r>
              <a:rPr lang="es-ES" dirty="0" err="1">
                <a:latin typeface="Consolas"/>
                <a:cs typeface="Consolas"/>
              </a:rPr>
              <a:t>DisjointSet</a:t>
            </a:r>
            <a:r>
              <a:rPr lang="es-ES" dirty="0">
                <a:latin typeface="Consolas"/>
                <a:cs typeface="Consolas"/>
              </a:rPr>
              <a:t>()</a:t>
            </a:r>
          </a:p>
          <a:p>
            <a:r>
              <a:rPr lang="es-ES" b="1" dirty="0">
                <a:latin typeface="Consolas"/>
                <a:cs typeface="Consolas"/>
              </a:rPr>
              <a:t>  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v </a:t>
            </a:r>
            <a:r>
              <a:rPr lang="es-ES_tradnl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</a:rPr>
              <a:t>   L=</a:t>
            </a:r>
            <a:r>
              <a:rPr lang="es-ES_tradnl" dirty="0" err="1">
                <a:latin typeface="Consolas"/>
                <a:cs typeface="Consolas"/>
              </a:rPr>
              <a:t>sort</a:t>
            </a:r>
            <a:r>
              <a:rPr lang="es-ES_tradnl" dirty="0">
                <a:latin typeface="Consolas"/>
                <a:cs typeface="Consolas"/>
              </a:rPr>
              <a:t>(</a:t>
            </a:r>
            <a:r>
              <a:rPr lang="es-ES_tradnl" dirty="0" err="1">
                <a:latin typeface="Consolas"/>
                <a:cs typeface="Consolas"/>
              </a:rPr>
              <a:t>edges</a:t>
            </a:r>
            <a:r>
              <a:rPr lang="es-ES_tradnl" dirty="0">
                <a:latin typeface="Consolas"/>
                <a:cs typeface="Consolas"/>
              </a:rPr>
              <a:t>(G))</a:t>
            </a:r>
          </a:p>
          <a:p>
            <a:r>
              <a:rPr lang="es-ES_tradnl" b="1" dirty="0">
                <a:latin typeface="Consolas"/>
                <a:cs typeface="Consolas"/>
              </a:rPr>
              <a:t>   </a:t>
            </a:r>
            <a:r>
              <a:rPr lang="es-ES_tradnl" b="1" dirty="0" err="1">
                <a:latin typeface="Consolas"/>
                <a:cs typeface="Consolas"/>
              </a:rPr>
              <a:t>for</a:t>
            </a:r>
            <a:r>
              <a:rPr lang="es-ES_tradnl" dirty="0">
                <a:latin typeface="Consolas"/>
                <a:cs typeface="Consolas"/>
              </a:rPr>
              <a:t> e </a:t>
            </a:r>
            <a:r>
              <a:rPr lang="es-ES_tradnl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b="1" dirty="0">
                <a:latin typeface="Consolas"/>
                <a:cs typeface="Consolas"/>
                <a:sym typeface="Symbol"/>
              </a:rPr>
              <a:t>do</a:t>
            </a:r>
            <a:endParaRPr lang="es-ES_tradnl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</a:t>
            </a:r>
            <a:r>
              <a:rPr lang="es-ES_tradnl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b="1" dirty="0">
              <a:latin typeface="Consolas"/>
              <a:cs typeface="Consolas"/>
              <a:sym typeface="Symbol"/>
            </a:endParaRP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dirty="0">
                <a:latin typeface="Consolas"/>
                <a:cs typeface="Consolas"/>
                <a:sym typeface="Symbol"/>
              </a:rPr>
              <a:t>(</a:t>
            </a:r>
            <a:r>
              <a:rPr lang="es-ES_tradnl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dirty="0">
                <a:latin typeface="Consolas"/>
                <a:cs typeface="Consolas"/>
                <a:sym typeface="Symbol"/>
              </a:rPr>
              <a:t>)</a:t>
            </a:r>
            <a:r>
              <a:rPr lang="es-ES_tradnl" dirty="0">
                <a:latin typeface="Consolas"/>
                <a:cs typeface="Consolas"/>
              </a:rPr>
              <a:t> </a:t>
            </a:r>
          </a:p>
          <a:p>
            <a:r>
              <a:rPr lang="es-ES_tradnl" b="1" dirty="0" err="1">
                <a:latin typeface="Consolas"/>
                <a:cs typeface="Consolas"/>
              </a:rPr>
              <a:t>end</a:t>
            </a:r>
            <a:r>
              <a:rPr lang="es-ES_tradnl" b="1" dirty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function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5715422" y="1365298"/>
            <a:ext cx="3339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Initialisation of T and F</a:t>
            </a:r>
            <a:endParaRPr lang="es-ES" sz="2000" dirty="0"/>
          </a:p>
        </p:txBody>
      </p:sp>
      <p:sp>
        <p:nvSpPr>
          <p:cNvPr id="3" name="Cerrar corchete 2"/>
          <p:cNvSpPr/>
          <p:nvPr/>
        </p:nvSpPr>
        <p:spPr bwMode="auto">
          <a:xfrm>
            <a:off x="2960640" y="905094"/>
            <a:ext cx="187571" cy="133737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8" name="Conector recto de flecha 7"/>
          <p:cNvCxnSpPr/>
          <p:nvPr/>
        </p:nvCxnSpPr>
        <p:spPr bwMode="auto">
          <a:xfrm>
            <a:off x="3148211" y="1565353"/>
            <a:ext cx="256721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errar corchete 8"/>
          <p:cNvSpPr/>
          <p:nvPr/>
        </p:nvSpPr>
        <p:spPr bwMode="auto">
          <a:xfrm>
            <a:off x="2987664" y="2242470"/>
            <a:ext cx="152400" cy="31450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 bwMode="auto">
          <a:xfrm>
            <a:off x="3148211" y="2406705"/>
            <a:ext cx="256721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ángulo 10"/>
          <p:cNvSpPr/>
          <p:nvPr/>
        </p:nvSpPr>
        <p:spPr>
          <a:xfrm>
            <a:off x="5746214" y="2156866"/>
            <a:ext cx="3339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Initialisation of L</a:t>
            </a:r>
            <a:endParaRPr lang="es-ES" sz="2000" dirty="0"/>
          </a:p>
        </p:txBody>
      </p:sp>
      <p:sp>
        <p:nvSpPr>
          <p:cNvPr id="12" name="Cerrar corchete 11"/>
          <p:cNvSpPr/>
          <p:nvPr/>
        </p:nvSpPr>
        <p:spPr bwMode="auto">
          <a:xfrm>
            <a:off x="5139785" y="2603517"/>
            <a:ext cx="187571" cy="1337376"/>
          </a:xfrm>
          <a:prstGeom prst="rightBracket">
            <a:avLst/>
          </a:prstGeom>
          <a:noFill/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>
            <a:off x="5327356" y="3263776"/>
            <a:ext cx="3880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5777006" y="3063721"/>
            <a:ext cx="3339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Roboto Slab" pitchFamily="2" charset="0"/>
                <a:ea typeface="Roboto Slab" pitchFamily="2" charset="0"/>
              </a:rPr>
              <a:t>Adding edges to T and updating F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875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04559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391547"/>
            <a:ext cx="4957189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0" y="634709"/>
            <a:ext cx="4957189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7233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91864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886471"/>
            <a:ext cx="4957189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54948"/>
            <a:ext cx="6719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F={}</a:t>
            </a:r>
          </a:p>
        </p:txBody>
      </p:sp>
    </p:spTree>
    <p:extLst>
      <p:ext uri="{BB962C8B-B14F-4D97-AF65-F5344CB8AC3E}">
        <p14:creationId xmlns:p14="http://schemas.microsoft.com/office/powerpoint/2010/main" val="297152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1119867"/>
            <a:ext cx="4957189" cy="487688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{K}, {L}, {M}, {N} }</a:t>
            </a:r>
          </a:p>
        </p:txBody>
      </p:sp>
    </p:spTree>
    <p:extLst>
      <p:ext uri="{BB962C8B-B14F-4D97-AF65-F5344CB8AC3E}">
        <p14:creationId xmlns:p14="http://schemas.microsoft.com/office/powerpoint/2010/main" val="102451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/>
          <p:cNvSpPr/>
          <p:nvPr/>
        </p:nvSpPr>
        <p:spPr>
          <a:xfrm>
            <a:off x="421117" y="1613025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45" name="Forma libre 44"/>
          <p:cNvSpPr/>
          <p:nvPr/>
        </p:nvSpPr>
        <p:spPr>
          <a:xfrm>
            <a:off x="222564" y="1467256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329244" y="147033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902205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902205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25547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25547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908209" y="181494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43537" y="204481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908209" y="292932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66879" y="204481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02788" y="217372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283557" y="261847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902205" y="223225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34071" y="20599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2" name="Conector recto de flecha 101"/>
          <p:cNvCxnSpPr>
            <a:stCxn id="50" idx="5"/>
            <a:endCxn id="47" idx="1"/>
          </p:cNvCxnSpPr>
          <p:nvPr/>
        </p:nvCxnSpPr>
        <p:spPr>
          <a:xfrm>
            <a:off x="837525" y="197748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3393076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4" name="Elipse 103"/>
          <p:cNvSpPr/>
          <p:nvPr/>
        </p:nvSpPr>
        <p:spPr>
          <a:xfrm>
            <a:off x="3393076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5" name="Conector recto de flecha 104"/>
          <p:cNvCxnSpPr>
            <a:endCxn id="104" idx="2"/>
          </p:cNvCxnSpPr>
          <p:nvPr/>
        </p:nvCxnSpPr>
        <p:spPr>
          <a:xfrm>
            <a:off x="2399080" y="181494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4" idx="4"/>
            <a:endCxn id="103" idx="0"/>
          </p:cNvCxnSpPr>
          <p:nvPr/>
        </p:nvCxnSpPr>
        <p:spPr>
          <a:xfrm>
            <a:off x="3634407" y="204481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3" idx="2"/>
          </p:cNvCxnSpPr>
          <p:nvPr/>
        </p:nvCxnSpPr>
        <p:spPr>
          <a:xfrm flipH="1">
            <a:off x="2399080" y="292932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2722516" y="151422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2774427" y="261847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577400" y="223225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1" name="Conector recto de flecha 110"/>
          <p:cNvCxnSpPr>
            <a:endCxn id="103" idx="1"/>
          </p:cNvCxnSpPr>
          <p:nvPr/>
        </p:nvCxnSpPr>
        <p:spPr>
          <a:xfrm>
            <a:off x="2328395" y="197748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1864687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3" name="Elipse 112"/>
          <p:cNvSpPr/>
          <p:nvPr/>
        </p:nvSpPr>
        <p:spPr>
          <a:xfrm>
            <a:off x="388029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2106019" y="317922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2"/>
            <a:endCxn id="113" idx="6"/>
          </p:cNvCxnSpPr>
          <p:nvPr/>
        </p:nvCxnSpPr>
        <p:spPr>
          <a:xfrm flipH="1">
            <a:off x="870691" y="406373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3" idx="0"/>
          </p:cNvCxnSpPr>
          <p:nvPr/>
        </p:nvCxnSpPr>
        <p:spPr>
          <a:xfrm flipV="1">
            <a:off x="629361" y="317922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357432" y="330814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246038" y="375289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1864687" y="336666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237089" y="319435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1" name="Conector recto de flecha 120"/>
          <p:cNvCxnSpPr>
            <a:endCxn id="112" idx="1"/>
          </p:cNvCxnSpPr>
          <p:nvPr/>
        </p:nvCxnSpPr>
        <p:spPr>
          <a:xfrm>
            <a:off x="800007" y="311190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3355557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3" name="Conector recto de flecha 122"/>
          <p:cNvCxnSpPr>
            <a:endCxn id="122" idx="0"/>
          </p:cNvCxnSpPr>
          <p:nvPr/>
        </p:nvCxnSpPr>
        <p:spPr>
          <a:xfrm>
            <a:off x="3596889" y="317922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22" idx="2"/>
          </p:cNvCxnSpPr>
          <p:nvPr/>
        </p:nvCxnSpPr>
        <p:spPr>
          <a:xfrm flipH="1">
            <a:off x="2361561" y="406373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2736909" y="375289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539882" y="336666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7" name="Conector recto de flecha 126"/>
          <p:cNvCxnSpPr>
            <a:endCxn id="122" idx="1"/>
          </p:cNvCxnSpPr>
          <p:nvPr/>
        </p:nvCxnSpPr>
        <p:spPr>
          <a:xfrm>
            <a:off x="2290877" y="311190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2736909" y="322801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2870290" y="20892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3A30A-6355-4B45-A01D-8F44C9DDB940}"/>
              </a:ext>
            </a:extLst>
          </p:cNvPr>
          <p:cNvSpPr txBox="1"/>
          <p:nvPr/>
        </p:nvSpPr>
        <p:spPr>
          <a:xfrm>
            <a:off x="4640620" y="2059942"/>
            <a:ext cx="406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algorithm finishes when all the trees are merged into a single one.</a:t>
            </a:r>
          </a:p>
        </p:txBody>
      </p:sp>
    </p:spTree>
    <p:extLst>
      <p:ext uri="{BB962C8B-B14F-4D97-AF65-F5344CB8AC3E}">
        <p14:creationId xmlns:p14="http://schemas.microsoft.com/office/powerpoint/2010/main" val="298734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1594045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{K}, {L}, {M}, {N}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</p:spTree>
    <p:extLst>
      <p:ext uri="{BB962C8B-B14F-4D97-AF65-F5344CB8AC3E}">
        <p14:creationId xmlns:p14="http://schemas.microsoft.com/office/powerpoint/2010/main" val="970697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182369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{K}, {L}, {M}, {N}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1809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2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081737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{K}, {L}, {M}, {N}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1809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43854" y="777712"/>
            <a:ext cx="40387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92667" y="777712"/>
            <a:ext cx="40387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33840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3070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{K}, {L}, {M}, {N}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1809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43854" y="777712"/>
            <a:ext cx="40387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692667" y="777712"/>
            <a:ext cx="40387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0094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554552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8777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{K,N}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1809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72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1838575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8777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{K,N},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9637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0864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095246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8777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</a:t>
            </a:r>
            <a:r>
              <a:rPr lang="es-ES" sz="2000" b="1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{K,N}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9637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811470" y="777712"/>
            <a:ext cx="40387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60395" y="777712"/>
            <a:ext cx="617027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02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33840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8777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{J}, </a:t>
            </a:r>
            <a:r>
              <a:rPr lang="es-ES" sz="2000" b="1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{K,N}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9637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639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2993" y="2568061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6597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{J, K,N}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96375" y="157251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425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517" y="1830109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6597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K,N},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29832" y="1572519"/>
            <a:ext cx="95443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51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/>
          <p:cNvSpPr/>
          <p:nvPr/>
        </p:nvSpPr>
        <p:spPr>
          <a:xfrm>
            <a:off x="421117" y="1613025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45" name="Forma libre 44"/>
          <p:cNvSpPr/>
          <p:nvPr/>
        </p:nvSpPr>
        <p:spPr>
          <a:xfrm>
            <a:off x="222564" y="1467256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329244" y="147033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902205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902205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25547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25547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908209" y="181494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43537" y="204481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908209" y="292932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66879" y="204481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02788" y="217372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283557" y="261847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902205" y="223225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34071" y="20599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2" name="Conector recto de flecha 101"/>
          <p:cNvCxnSpPr>
            <a:stCxn id="50" idx="5"/>
            <a:endCxn id="47" idx="1"/>
          </p:cNvCxnSpPr>
          <p:nvPr/>
        </p:nvCxnSpPr>
        <p:spPr>
          <a:xfrm>
            <a:off x="837525" y="197748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3393076" y="269946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4" name="Elipse 103"/>
          <p:cNvSpPr/>
          <p:nvPr/>
        </p:nvSpPr>
        <p:spPr>
          <a:xfrm>
            <a:off x="3393076" y="158508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5" name="Conector recto de flecha 104"/>
          <p:cNvCxnSpPr>
            <a:endCxn id="104" idx="2"/>
          </p:cNvCxnSpPr>
          <p:nvPr/>
        </p:nvCxnSpPr>
        <p:spPr>
          <a:xfrm>
            <a:off x="2399080" y="181494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4" idx="4"/>
            <a:endCxn id="103" idx="0"/>
          </p:cNvCxnSpPr>
          <p:nvPr/>
        </p:nvCxnSpPr>
        <p:spPr>
          <a:xfrm>
            <a:off x="3634407" y="204481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3" idx="2"/>
          </p:cNvCxnSpPr>
          <p:nvPr/>
        </p:nvCxnSpPr>
        <p:spPr>
          <a:xfrm flipH="1">
            <a:off x="2399080" y="292932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2722516" y="151422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2774427" y="261847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577400" y="223225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1" name="Conector recto de flecha 110"/>
          <p:cNvCxnSpPr>
            <a:endCxn id="103" idx="1"/>
          </p:cNvCxnSpPr>
          <p:nvPr/>
        </p:nvCxnSpPr>
        <p:spPr>
          <a:xfrm>
            <a:off x="2328395" y="197748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1864687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3" name="Elipse 112"/>
          <p:cNvSpPr/>
          <p:nvPr/>
        </p:nvSpPr>
        <p:spPr>
          <a:xfrm>
            <a:off x="388029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2106019" y="317922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2"/>
            <a:endCxn id="113" idx="6"/>
          </p:cNvCxnSpPr>
          <p:nvPr/>
        </p:nvCxnSpPr>
        <p:spPr>
          <a:xfrm flipH="1">
            <a:off x="870691" y="406373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3" idx="0"/>
          </p:cNvCxnSpPr>
          <p:nvPr/>
        </p:nvCxnSpPr>
        <p:spPr>
          <a:xfrm flipV="1">
            <a:off x="629361" y="317922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357432" y="330814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246038" y="375289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1864687" y="336666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237089" y="319435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1" name="Conector recto de flecha 120"/>
          <p:cNvCxnSpPr>
            <a:endCxn id="112" idx="1"/>
          </p:cNvCxnSpPr>
          <p:nvPr/>
        </p:nvCxnSpPr>
        <p:spPr>
          <a:xfrm>
            <a:off x="800007" y="311190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3355557" y="383387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3" name="Conector recto de flecha 122"/>
          <p:cNvCxnSpPr>
            <a:endCxn id="122" idx="0"/>
          </p:cNvCxnSpPr>
          <p:nvPr/>
        </p:nvCxnSpPr>
        <p:spPr>
          <a:xfrm>
            <a:off x="3596889" y="317922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22" idx="2"/>
          </p:cNvCxnSpPr>
          <p:nvPr/>
        </p:nvCxnSpPr>
        <p:spPr>
          <a:xfrm flipH="1">
            <a:off x="2361561" y="406373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2736909" y="375289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539882" y="336666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7" name="Conector recto de flecha 126"/>
          <p:cNvCxnSpPr>
            <a:endCxn id="122" idx="1"/>
          </p:cNvCxnSpPr>
          <p:nvPr/>
        </p:nvCxnSpPr>
        <p:spPr>
          <a:xfrm>
            <a:off x="2290877" y="311190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2736909" y="322801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2870290" y="20892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3A30A-6355-4B45-A01D-8F44C9DDB940}"/>
              </a:ext>
            </a:extLst>
          </p:cNvPr>
          <p:cNvSpPr txBox="1"/>
          <p:nvPr/>
        </p:nvSpPr>
        <p:spPr>
          <a:xfrm>
            <a:off x="4640620" y="2059942"/>
            <a:ext cx="406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the three main steps of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2767654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517" y="2073271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6597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K,N},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7255794" y="766817"/>
            <a:ext cx="41886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830479" y="773911"/>
            <a:ext cx="884804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629832" y="1572519"/>
            <a:ext cx="95443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0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517" y="2329942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6597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K,N}, {L}, {M}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7629832" y="1572519"/>
            <a:ext cx="95443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89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517" y="2546086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{J, K,N,M}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7629832" y="1572519"/>
            <a:ext cx="95443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13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454" y="184361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64834" y="191825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K,N,M}, {L} }</a:t>
            </a:r>
          </a:p>
        </p:txBody>
      </p:sp>
    </p:spTree>
    <p:extLst>
      <p:ext uri="{BB962C8B-B14F-4D97-AF65-F5344CB8AC3E}">
        <p14:creationId xmlns:p14="http://schemas.microsoft.com/office/powerpoint/2010/main" val="2117013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Texto 49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K,N,M}, {L} 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454" y="2073271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964834" y="191825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857502" y="773911"/>
            <a:ext cx="1170025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57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184361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</a:t>
            </a:r>
            <a:r>
              <a:rPr lang="es-ES" sz="2000" b="1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{J, K,N,M},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{L}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84296" y="191276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6799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2100289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K,N,M}, {L}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84296" y="191276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830478" y="773911"/>
            <a:ext cx="1188039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054552" y="773577"/>
            <a:ext cx="40985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2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2329942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46734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K,N,M}, {L}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84296" y="191276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5491216" y="4874551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025155" y="451159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7383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2559595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{J, K,N,M, L}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84296" y="1912769"/>
            <a:ext cx="837722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5491216" y="4874551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025155" y="451159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25678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1838128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K,N,M, 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816623" y="1912769"/>
            <a:ext cx="95924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5491216" y="4874551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025155" y="451159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4405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8DCB6-D025-7941-8419-BC9154FE493A}"/>
              </a:ext>
            </a:extLst>
          </p:cNvPr>
          <p:cNvSpPr txBox="1"/>
          <p:nvPr/>
        </p:nvSpPr>
        <p:spPr>
          <a:xfrm>
            <a:off x="2018398" y="2365398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node in the graph represents single tree</a:t>
            </a:r>
          </a:p>
        </p:txBody>
      </p:sp>
    </p:spTree>
    <p:extLst>
      <p:ext uri="{BB962C8B-B14F-4D97-AF65-F5344CB8AC3E}">
        <p14:creationId xmlns:p14="http://schemas.microsoft.com/office/powerpoint/2010/main" val="2597710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1964" y="2094799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K,N,M, 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5491216" y="4874551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025155" y="451159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830479" y="760068"/>
            <a:ext cx="1492828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2"/>
          <p:cNvSpPr/>
          <p:nvPr/>
        </p:nvSpPr>
        <p:spPr>
          <a:xfrm>
            <a:off x="7816623" y="1912769"/>
            <a:ext cx="95924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75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608" y="81054"/>
            <a:ext cx="4943581" cy="3139321"/>
          </a:xfrm>
          <a:prstGeom prst="rect">
            <a:avLst/>
          </a:prstGeom>
          <a:solidFill>
            <a:srgbClr val="DAEDEF"/>
          </a:solidFill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41560" y="3273774"/>
            <a:ext cx="4287926" cy="1809969"/>
            <a:chOff x="2739129" y="835669"/>
            <a:chExt cx="4287926" cy="1809969"/>
          </a:xfrm>
        </p:grpSpPr>
        <p:sp>
          <p:nvSpPr>
            <p:cNvPr id="16" name="Elipse 15"/>
            <p:cNvSpPr/>
            <p:nvPr/>
          </p:nvSpPr>
          <p:spPr>
            <a:xfrm>
              <a:off x="499261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M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499261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K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2983728" y="2152946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L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983728" y="958655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J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534412" y="1488307"/>
              <a:ext cx="492643" cy="4926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s-ES" sz="2400" b="1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N</a:t>
              </a:r>
            </a:p>
          </p:txBody>
        </p:sp>
        <p:cxnSp>
          <p:nvCxnSpPr>
            <p:cNvPr id="21" name="Conector recto de flecha 20"/>
            <p:cNvCxnSpPr>
              <a:stCxn id="19" idx="6"/>
              <a:endCxn id="17" idx="2"/>
            </p:cNvCxnSpPr>
            <p:nvPr/>
          </p:nvCxnSpPr>
          <p:spPr>
            <a:xfrm>
              <a:off x="3476371" y="1205001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17" idx="4"/>
              <a:endCxn id="16" idx="0"/>
            </p:cNvCxnSpPr>
            <p:nvPr/>
          </p:nvCxnSpPr>
          <p:spPr>
            <a:xfrm>
              <a:off x="523894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6" idx="2"/>
              <a:endCxn id="18" idx="6"/>
            </p:cNvCxnSpPr>
            <p:nvPr/>
          </p:nvCxnSpPr>
          <p:spPr>
            <a:xfrm flipH="1">
              <a:off x="3476371" y="2399292"/>
              <a:ext cx="1516247" cy="0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18" idx="0"/>
              <a:endCxn id="19" idx="4"/>
            </p:cNvCxnSpPr>
            <p:nvPr/>
          </p:nvCxnSpPr>
          <p:spPr>
            <a:xfrm flipV="1">
              <a:off x="3230050" y="1451347"/>
              <a:ext cx="0" cy="70159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stCxn id="20" idx="2"/>
              <a:endCxn id="17" idx="6"/>
            </p:cNvCxnSpPr>
            <p:nvPr/>
          </p:nvCxnSpPr>
          <p:spPr>
            <a:xfrm flipH="1" flipV="1">
              <a:off x="5485261" y="1205001"/>
              <a:ext cx="1049151" cy="529652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16" idx="6"/>
              <a:endCxn id="20" idx="3"/>
            </p:cNvCxnSpPr>
            <p:nvPr/>
          </p:nvCxnSpPr>
          <p:spPr>
            <a:xfrm flipV="1">
              <a:off x="5485261" y="1908846"/>
              <a:ext cx="1121297" cy="490446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884886" y="83566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2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739129" y="16522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10</a:t>
              </a:r>
              <a:r>
                <a:rPr lang="es-ES" dirty="0"/>
                <a:t> 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010310" y="203633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238783" y="1590423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44190" y="213461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4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845768" y="108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latin typeface="Roboto Slab" pitchFamily="2" charset="0"/>
                  <a:ea typeface="Roboto Slab" pitchFamily="2" charset="0"/>
                </a:rPr>
                <a:t>1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-2993" y="33141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G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9987" y="283475"/>
            <a:ext cx="19287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vs={J,K,L,M,N}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454" y="2810769"/>
            <a:ext cx="4957189" cy="257353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02752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38" name="Elipse 37"/>
          <p:cNvSpPr/>
          <p:nvPr/>
        </p:nvSpPr>
        <p:spPr>
          <a:xfrm>
            <a:off x="702752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39" name="Elipse 38"/>
          <p:cNvSpPr/>
          <p:nvPr/>
        </p:nvSpPr>
        <p:spPr>
          <a:xfrm>
            <a:off x="5018638" y="4584379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0" name="Elipse 39"/>
          <p:cNvSpPr/>
          <p:nvPr/>
        </p:nvSpPr>
        <p:spPr>
          <a:xfrm>
            <a:off x="5018638" y="3390088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1" name="Elipse 40"/>
          <p:cNvSpPr/>
          <p:nvPr/>
        </p:nvSpPr>
        <p:spPr>
          <a:xfrm>
            <a:off x="8569322" y="3919740"/>
            <a:ext cx="492643" cy="4926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529486" y="330747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Roboto Slab" pitchFamily="2" charset="0"/>
                <a:ea typeface="Roboto Slab" pitchFamily="2" charset="0"/>
              </a:rPr>
              <a:t>T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297011" y="746559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 {J, K,N,M, L} 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418369" y="1559010"/>
            <a:ext cx="37256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L={ (K,N,1), (J,K,2), (M,N,4),</a:t>
            </a: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       (K,M,6), (L,M,8), (J,L,10) }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 flipH="1" flipV="1">
            <a:off x="7520171" y="3579611"/>
            <a:ext cx="1049151" cy="52965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880678" y="346188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5502271" y="3643106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910786" y="327377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cxnSp>
        <p:nvCxnSpPr>
          <p:cNvPr id="48" name="Conector recto de flecha 47"/>
          <p:cNvCxnSpPr/>
          <p:nvPr/>
        </p:nvCxnSpPr>
        <p:spPr>
          <a:xfrm flipV="1">
            <a:off x="7512448" y="4327499"/>
            <a:ext cx="1121297" cy="49044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844353" y="455327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5491216" y="4874551"/>
            <a:ext cx="151624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025155" y="451159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830479" y="760068"/>
            <a:ext cx="1492828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ángulo 2"/>
          <p:cNvSpPr/>
          <p:nvPr/>
        </p:nvSpPr>
        <p:spPr>
          <a:xfrm>
            <a:off x="7816623" y="1912769"/>
            <a:ext cx="959241" cy="372758"/>
          </a:xfrm>
          <a:prstGeom prst="rect">
            <a:avLst/>
          </a:prstGeom>
          <a:ln w="28575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71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DD8DA0-0FDB-ED49-8D46-72785D59441B}"/>
              </a:ext>
            </a:extLst>
          </p:cNvPr>
          <p:cNvGrpSpPr/>
          <p:nvPr/>
        </p:nvGrpSpPr>
        <p:grpSpPr>
          <a:xfrm>
            <a:off x="318782" y="3582011"/>
            <a:ext cx="3775046" cy="1561489"/>
            <a:chOff x="1311443" y="763227"/>
            <a:chExt cx="5491830" cy="2063408"/>
          </a:xfrm>
        </p:grpSpPr>
        <p:cxnSp>
          <p:nvCxnSpPr>
            <p:cNvPr id="52" name="Conector recto de flecha 51"/>
            <p:cNvCxnSpPr>
              <a:endCxn id="60" idx="2"/>
            </p:cNvCxnSpPr>
            <p:nvPr/>
          </p:nvCxnSpPr>
          <p:spPr>
            <a:xfrm>
              <a:off x="5163302" y="2397674"/>
              <a:ext cx="1114559" cy="13569"/>
            </a:xfrm>
            <a:prstGeom prst="straightConnector1">
              <a:avLst/>
            </a:prstGeom>
            <a:ln w="28575" cmpd="sng">
              <a:solidFill>
                <a:srgbClr val="3C8C93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4A9E36-7010-224C-AFBD-CE9383D23CF4}"/>
                </a:ext>
              </a:extLst>
            </p:cNvPr>
            <p:cNvGrpSpPr/>
            <p:nvPr/>
          </p:nvGrpSpPr>
          <p:grpSpPr>
            <a:xfrm>
              <a:off x="1311443" y="763227"/>
              <a:ext cx="5491830" cy="2063408"/>
              <a:chOff x="1303054" y="796783"/>
              <a:chExt cx="5491830" cy="2063408"/>
            </a:xfrm>
          </p:grpSpPr>
          <p:cxnSp>
            <p:nvCxnSpPr>
              <p:cNvPr id="10" name="Conector recto de flecha 9"/>
              <p:cNvCxnSpPr>
                <a:stCxn id="17" idx="6"/>
                <a:endCxn id="11" idx="2"/>
              </p:cNvCxnSpPr>
              <p:nvPr/>
            </p:nvCxnSpPr>
            <p:spPr>
              <a:xfrm>
                <a:off x="1881157" y="2438750"/>
                <a:ext cx="1114559" cy="13569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>
                <a:stCxn id="21" idx="4"/>
                <a:endCxn id="11" idx="0"/>
              </p:cNvCxnSpPr>
              <p:nvPr/>
            </p:nvCxnSpPr>
            <p:spPr>
              <a:xfrm>
                <a:off x="3238306" y="1506170"/>
                <a:ext cx="20117" cy="685969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>
                <a:stCxn id="6" idx="4"/>
                <a:endCxn id="17" idx="0"/>
              </p:cNvCxnSpPr>
              <p:nvPr/>
            </p:nvCxnSpPr>
            <p:spPr>
              <a:xfrm flipH="1">
                <a:off x="1618452" y="1492708"/>
                <a:ext cx="3181" cy="685862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6" idx="6"/>
                <a:endCxn id="21" idx="2"/>
              </p:cNvCxnSpPr>
              <p:nvPr/>
            </p:nvCxnSpPr>
            <p:spPr>
              <a:xfrm>
                <a:off x="1884339" y="1232527"/>
                <a:ext cx="1091261" cy="13463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grupar 19"/>
              <p:cNvGrpSpPr/>
              <p:nvPr/>
            </p:nvGrpSpPr>
            <p:grpSpPr>
              <a:xfrm>
                <a:off x="1355746" y="2178569"/>
                <a:ext cx="525412" cy="520361"/>
                <a:chOff x="1250618" y="2962149"/>
                <a:chExt cx="529192" cy="529235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1250618" y="2962149"/>
                  <a:ext cx="529192" cy="529235"/>
                </a:xfrm>
                <a:prstGeom prst="ellipse">
                  <a:avLst/>
                </a:prstGeom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1400679" y="2999342"/>
                  <a:ext cx="352292" cy="42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E</a:t>
                  </a:r>
                </a:p>
              </p:txBody>
            </p:sp>
          </p:grpSp>
          <p:grpSp>
            <p:nvGrpSpPr>
              <p:cNvPr id="3" name="Agrupar 2"/>
              <p:cNvGrpSpPr/>
              <p:nvPr/>
            </p:nvGrpSpPr>
            <p:grpSpPr>
              <a:xfrm>
                <a:off x="2975600" y="985809"/>
                <a:ext cx="525412" cy="520361"/>
                <a:chOff x="3685662" y="2962149"/>
                <a:chExt cx="529192" cy="529235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3685662" y="2962149"/>
                  <a:ext cx="529192" cy="529235"/>
                </a:xfrm>
                <a:prstGeom prst="ellipse">
                  <a:avLst/>
                </a:prstGeom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28" name="CuadroTexto 27"/>
                <p:cNvSpPr txBox="1"/>
                <p:nvPr/>
              </p:nvSpPr>
              <p:spPr>
                <a:xfrm>
                  <a:off x="3814008" y="2972089"/>
                  <a:ext cx="366822" cy="42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B</a:t>
                  </a:r>
                </a:p>
              </p:txBody>
            </p:sp>
          </p:grpSp>
          <p:grpSp>
            <p:nvGrpSpPr>
              <p:cNvPr id="15" name="Agrupar 14"/>
              <p:cNvGrpSpPr/>
              <p:nvPr/>
            </p:nvGrpSpPr>
            <p:grpSpPr>
              <a:xfrm>
                <a:off x="2995716" y="2192138"/>
                <a:ext cx="525412" cy="520361"/>
                <a:chOff x="4528359" y="4347350"/>
                <a:chExt cx="529192" cy="529235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4528359" y="4347350"/>
                  <a:ext cx="529192" cy="529235"/>
                </a:xfrm>
                <a:prstGeom prst="ellipse">
                  <a:avLst/>
                </a:prstGeom>
                <a:solidFill>
                  <a:srgbClr val="FFFFFF"/>
                </a:solidFill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4620568" y="4396724"/>
                  <a:ext cx="336147" cy="422584"/>
                </a:xfrm>
                <a:prstGeom prst="rect">
                  <a:avLst/>
                </a:prstGeom>
                <a:noFill/>
                <a:ln w="28575" cmpd="sng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F</a:t>
                  </a:r>
                </a:p>
              </p:txBody>
            </p:sp>
          </p:grpSp>
          <p:grpSp>
            <p:nvGrpSpPr>
              <p:cNvPr id="2" name="Agrupar 1"/>
              <p:cNvGrpSpPr/>
              <p:nvPr/>
            </p:nvGrpSpPr>
            <p:grpSpPr>
              <a:xfrm>
                <a:off x="1358928" y="972346"/>
                <a:ext cx="525412" cy="520361"/>
                <a:chOff x="2547589" y="1824291"/>
                <a:chExt cx="529192" cy="529235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2547589" y="1824291"/>
                  <a:ext cx="529192" cy="529235"/>
                </a:xfrm>
                <a:prstGeom prst="ellipse">
                  <a:avLst/>
                </a:prstGeom>
                <a:noFill/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36" name="CuadroTexto 35"/>
                <p:cNvSpPr txBox="1"/>
                <p:nvPr/>
              </p:nvSpPr>
              <p:spPr>
                <a:xfrm>
                  <a:off x="2656176" y="1837983"/>
                  <a:ext cx="381354" cy="42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A</a:t>
                  </a:r>
                </a:p>
              </p:txBody>
            </p:sp>
          </p:grpSp>
          <p:sp>
            <p:nvSpPr>
              <p:cNvPr id="43" name="CuadroTexto 42"/>
              <p:cNvSpPr txBox="1"/>
              <p:nvPr/>
            </p:nvSpPr>
            <p:spPr>
              <a:xfrm>
                <a:off x="2362822" y="2438750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1</a:t>
                </a:r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2345021" y="804302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2</a:t>
                </a:r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1303054" y="1512136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4</a:t>
                </a: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2963314" y="1642440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6</a:t>
                </a:r>
              </a:p>
            </p:txBody>
          </p:sp>
          <p:cxnSp>
            <p:nvCxnSpPr>
              <p:cNvPr id="47" name="Conector recto de flecha 46"/>
              <p:cNvCxnSpPr>
                <a:stCxn id="17" idx="7"/>
                <a:endCxn id="21" idx="3"/>
              </p:cNvCxnSpPr>
              <p:nvPr/>
            </p:nvCxnSpPr>
            <p:spPr>
              <a:xfrm flipV="1">
                <a:off x="1804213" y="1429965"/>
                <a:ext cx="1248332" cy="824810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uadroTexto 50"/>
              <p:cNvSpPr txBox="1"/>
              <p:nvPr/>
            </p:nvSpPr>
            <p:spPr>
              <a:xfrm>
                <a:off x="2309869" y="1477260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5</a:t>
                </a:r>
              </a:p>
            </p:txBody>
          </p:sp>
          <p:cxnSp>
            <p:nvCxnSpPr>
              <p:cNvPr id="29" name="Conector recto de flecha 28"/>
              <p:cNvCxnSpPr>
                <a:endCxn id="38" idx="2"/>
              </p:cNvCxnSpPr>
              <p:nvPr/>
            </p:nvCxnSpPr>
            <p:spPr>
              <a:xfrm>
                <a:off x="3546272" y="2444693"/>
                <a:ext cx="1114559" cy="13569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34" idx="4"/>
                <a:endCxn id="38" idx="0"/>
              </p:cNvCxnSpPr>
              <p:nvPr/>
            </p:nvCxnSpPr>
            <p:spPr>
              <a:xfrm>
                <a:off x="4903420" y="1512113"/>
                <a:ext cx="20117" cy="685969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>
                <a:stCxn id="21" idx="6"/>
                <a:endCxn id="34" idx="2"/>
              </p:cNvCxnSpPr>
              <p:nvPr/>
            </p:nvCxnSpPr>
            <p:spPr>
              <a:xfrm>
                <a:off x="3501011" y="1245989"/>
                <a:ext cx="1139703" cy="5943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Agrupar 31"/>
              <p:cNvGrpSpPr/>
              <p:nvPr/>
            </p:nvGrpSpPr>
            <p:grpSpPr>
              <a:xfrm>
                <a:off x="4640715" y="991752"/>
                <a:ext cx="525412" cy="520361"/>
                <a:chOff x="3685662" y="2962149"/>
                <a:chExt cx="529192" cy="529235"/>
              </a:xfrm>
            </p:grpSpPr>
            <p:sp>
              <p:nvSpPr>
                <p:cNvPr id="34" name="Elipse 33"/>
                <p:cNvSpPr/>
                <p:nvPr/>
              </p:nvSpPr>
              <p:spPr>
                <a:xfrm>
                  <a:off x="3685662" y="2962149"/>
                  <a:ext cx="529192" cy="529235"/>
                </a:xfrm>
                <a:prstGeom prst="ellipse">
                  <a:avLst/>
                </a:prstGeom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3814008" y="2972089"/>
                  <a:ext cx="366822" cy="42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C</a:t>
                  </a:r>
                </a:p>
              </p:txBody>
            </p:sp>
          </p:grpSp>
          <p:grpSp>
            <p:nvGrpSpPr>
              <p:cNvPr id="37" name="Agrupar 36"/>
              <p:cNvGrpSpPr/>
              <p:nvPr/>
            </p:nvGrpSpPr>
            <p:grpSpPr>
              <a:xfrm>
                <a:off x="4660831" y="2198081"/>
                <a:ext cx="525412" cy="520361"/>
                <a:chOff x="4528359" y="4347350"/>
                <a:chExt cx="529192" cy="529235"/>
              </a:xfrm>
            </p:grpSpPr>
            <p:sp>
              <p:nvSpPr>
                <p:cNvPr id="38" name="Elipse 37"/>
                <p:cNvSpPr/>
                <p:nvPr/>
              </p:nvSpPr>
              <p:spPr>
                <a:xfrm>
                  <a:off x="4528359" y="4347350"/>
                  <a:ext cx="529192" cy="529235"/>
                </a:xfrm>
                <a:prstGeom prst="ellipse">
                  <a:avLst/>
                </a:prstGeom>
                <a:solidFill>
                  <a:srgbClr val="FFFFFF"/>
                </a:solidFill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39" name="CuadroTexto 38"/>
                <p:cNvSpPr txBox="1"/>
                <p:nvPr/>
              </p:nvSpPr>
              <p:spPr>
                <a:xfrm>
                  <a:off x="4620568" y="4396724"/>
                  <a:ext cx="381354" cy="422584"/>
                </a:xfrm>
                <a:prstGeom prst="rect">
                  <a:avLst/>
                </a:prstGeom>
                <a:noFill/>
                <a:ln w="28575" cmpd="sng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G</a:t>
                  </a:r>
                </a:p>
              </p:txBody>
            </p:sp>
          </p:grpSp>
          <p:sp>
            <p:nvSpPr>
              <p:cNvPr id="40" name="CuadroTexto 39"/>
              <p:cNvSpPr txBox="1"/>
              <p:nvPr/>
            </p:nvSpPr>
            <p:spPr>
              <a:xfrm>
                <a:off x="4027936" y="2444693"/>
                <a:ext cx="45397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12</a:t>
                </a:r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4010136" y="810245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3</a:t>
                </a:r>
              </a:p>
            </p:txBody>
          </p:sp>
          <p:sp>
            <p:nvSpPr>
              <p:cNvPr id="48" name="CuadroTexto 47"/>
              <p:cNvSpPr txBox="1"/>
              <p:nvPr/>
            </p:nvSpPr>
            <p:spPr>
              <a:xfrm>
                <a:off x="4628428" y="1648383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7</a:t>
                </a:r>
              </a:p>
            </p:txBody>
          </p:sp>
          <p:cxnSp>
            <p:nvCxnSpPr>
              <p:cNvPr id="49" name="Conector recto de flecha 48"/>
              <p:cNvCxnSpPr>
                <a:endCxn id="34" idx="3"/>
              </p:cNvCxnSpPr>
              <p:nvPr/>
            </p:nvCxnSpPr>
            <p:spPr>
              <a:xfrm flipV="1">
                <a:off x="3469327" y="1435908"/>
                <a:ext cx="1248332" cy="824810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adroTexto 49"/>
              <p:cNvSpPr txBox="1"/>
              <p:nvPr/>
            </p:nvSpPr>
            <p:spPr>
              <a:xfrm>
                <a:off x="3974984" y="1483203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9</a:t>
                </a:r>
              </a:p>
            </p:txBody>
          </p:sp>
          <p:cxnSp>
            <p:nvCxnSpPr>
              <p:cNvPr id="54" name="Conector recto de flecha 53"/>
              <p:cNvCxnSpPr>
                <a:stCxn id="57" idx="4"/>
                <a:endCxn id="60" idx="0"/>
              </p:cNvCxnSpPr>
              <p:nvPr/>
            </p:nvCxnSpPr>
            <p:spPr>
              <a:xfrm>
                <a:off x="6512061" y="1498650"/>
                <a:ext cx="20117" cy="685969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endCxn id="57" idx="2"/>
              </p:cNvCxnSpPr>
              <p:nvPr/>
            </p:nvCxnSpPr>
            <p:spPr>
              <a:xfrm>
                <a:off x="5158094" y="1225007"/>
                <a:ext cx="1091261" cy="13463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Agrupar 55"/>
              <p:cNvGrpSpPr/>
              <p:nvPr/>
            </p:nvGrpSpPr>
            <p:grpSpPr>
              <a:xfrm>
                <a:off x="6249355" y="978289"/>
                <a:ext cx="525412" cy="520361"/>
                <a:chOff x="3685662" y="2962149"/>
                <a:chExt cx="529192" cy="529235"/>
              </a:xfrm>
            </p:grpSpPr>
            <p:sp>
              <p:nvSpPr>
                <p:cNvPr id="57" name="Elipse 56"/>
                <p:cNvSpPr/>
                <p:nvPr/>
              </p:nvSpPr>
              <p:spPr>
                <a:xfrm>
                  <a:off x="3685662" y="2962149"/>
                  <a:ext cx="529192" cy="529235"/>
                </a:xfrm>
                <a:prstGeom prst="ellipse">
                  <a:avLst/>
                </a:prstGeom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3814008" y="2972089"/>
                  <a:ext cx="381354" cy="4225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D</a:t>
                  </a:r>
                </a:p>
              </p:txBody>
            </p:sp>
          </p:grpSp>
          <p:grpSp>
            <p:nvGrpSpPr>
              <p:cNvPr id="59" name="Agrupar 58"/>
              <p:cNvGrpSpPr/>
              <p:nvPr/>
            </p:nvGrpSpPr>
            <p:grpSpPr>
              <a:xfrm>
                <a:off x="6269472" y="2184619"/>
                <a:ext cx="525412" cy="520361"/>
                <a:chOff x="4528359" y="4347350"/>
                <a:chExt cx="529192" cy="529235"/>
              </a:xfrm>
            </p:grpSpPr>
            <p:sp>
              <p:nvSpPr>
                <p:cNvPr id="60" name="Elipse 59"/>
                <p:cNvSpPr/>
                <p:nvPr/>
              </p:nvSpPr>
              <p:spPr>
                <a:xfrm>
                  <a:off x="4528359" y="4347350"/>
                  <a:ext cx="529192" cy="529235"/>
                </a:xfrm>
                <a:prstGeom prst="ellipse">
                  <a:avLst/>
                </a:prstGeom>
                <a:solidFill>
                  <a:srgbClr val="FFFFFF"/>
                </a:solidFill>
                <a:ln w="28575" cmpd="sng">
                  <a:solidFill>
                    <a:srgbClr val="3C8C93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500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4620568" y="4396724"/>
                  <a:ext cx="381354" cy="422584"/>
                </a:xfrm>
                <a:prstGeom prst="rect">
                  <a:avLst/>
                </a:prstGeom>
                <a:noFill/>
                <a:ln w="28575" cmpd="sng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100" dirty="0"/>
                    <a:t>H</a:t>
                  </a:r>
                </a:p>
              </p:txBody>
            </p:sp>
          </p:grpSp>
          <p:sp>
            <p:nvSpPr>
              <p:cNvPr id="62" name="CuadroTexto 61"/>
              <p:cNvSpPr txBox="1"/>
              <p:nvPr/>
            </p:nvSpPr>
            <p:spPr>
              <a:xfrm>
                <a:off x="5636577" y="2431231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2</a:t>
                </a:r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5618776" y="796783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5</a:t>
                </a:r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6237069" y="1634920"/>
                <a:ext cx="31931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8</a:t>
                </a:r>
              </a:p>
            </p:txBody>
          </p:sp>
          <p:cxnSp>
            <p:nvCxnSpPr>
              <p:cNvPr id="65" name="Conector recto de flecha 64"/>
              <p:cNvCxnSpPr>
                <a:endCxn id="57" idx="3"/>
              </p:cNvCxnSpPr>
              <p:nvPr/>
            </p:nvCxnSpPr>
            <p:spPr>
              <a:xfrm flipV="1">
                <a:off x="5077968" y="1422445"/>
                <a:ext cx="1248332" cy="824810"/>
              </a:xfrm>
              <a:prstGeom prst="straightConnector1">
                <a:avLst/>
              </a:prstGeom>
              <a:ln w="28575" cmpd="sng">
                <a:solidFill>
                  <a:srgbClr val="3C8C93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/>
              <p:cNvSpPr txBox="1"/>
              <p:nvPr/>
            </p:nvSpPr>
            <p:spPr>
              <a:xfrm>
                <a:off x="5502313" y="1469740"/>
                <a:ext cx="45397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100" dirty="0"/>
                  <a:t>10</a:t>
                </a:r>
              </a:p>
            </p:txBody>
          </p:sp>
        </p:grpSp>
      </p:grp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5746502" y="757549"/>
            <a:ext cx="28108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9310" y="624238"/>
            <a:ext cx="3963385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99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5746502" y="757549"/>
            <a:ext cx="28108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vs={A,B,C,D,E,F,G,H}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3929" y="842673"/>
            <a:ext cx="3963385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318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5746502" y="757549"/>
            <a:ext cx="281083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3929" y="842673"/>
            <a:ext cx="3963385" cy="22986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959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49100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F={{A}, {B}, {C}, {D}, {E}, {F}, {G}, {H}}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-17899" y="1265380"/>
            <a:ext cx="3963385" cy="584441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0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F={{A}, {B}, {C}, {D}, {E}, {F}, 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(A,B,2),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03312" y="1776566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39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F={{A}, {B}, {C}, {D},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{E}, {F},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(E, F,1),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(A,B,2),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38851" y="2224294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302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F={{A}, {B}, {C}, {D},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={(E, F,1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), (A,B,2),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39661" y="2960798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6879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{B}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{C}, {D}, {E,F}, 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(A,B,2)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83503" y="2243691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69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759320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{B}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{C}, {D}, {E,F}, 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(A,B,2)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30443" y="2763648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0970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{C}, {D}, {E,F}, 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(A,B,2)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(G, H, 2),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68514" y="2996159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2026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2966523" y="4818883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3297616" y="4818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={{A, B},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{C}, {D}, {E,F},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(G, H, 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39661" y="2199079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85666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={{A, B},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{C}, {D}, {E,F},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{G}, {H}}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(G, H, 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73755" y="2772415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11769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={{A, B}, 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{C}, {D}, {E,F},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(G, H, 2)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(B, C,3), 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30443" y="2993335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1029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B}, {C}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{E,F},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(B, C,3),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16615" y="2224294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97673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B}, {C}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{E,F},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(B, C,3),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23929" y="2728193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2163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{E,F},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(B, C,3),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68514" y="3001255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44743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(A,E,4),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68514" y="2257321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5911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(A,E,4),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(B,E,5), 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03312" y="2758660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980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Initialise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the spanning tree with V trees made of 1-node each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Sort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 edges in increasing order of weight </a:t>
            </a:r>
          </a:p>
          <a:p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61207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b="1" dirty="0">
                <a:latin typeface="Roboto Slab" pitchFamily="2" charset="0"/>
                <a:ea typeface="Roboto Slab" pitchFamily="2" charset="0"/>
              </a:rPr>
              <a:t>For each edge in ordered set:</a:t>
            </a:r>
          </a:p>
          <a:p>
            <a:endParaRPr lang="en-GB" sz="1000" b="1" dirty="0">
              <a:latin typeface="Roboto Slab" pitchFamily="2" charset="0"/>
              <a:ea typeface="Roboto Slab" pitchFamily="2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Add edge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if it joins two different trees</a:t>
            </a:r>
          </a:p>
          <a:p>
            <a:pPr marL="800100" lvl="1" indent="-342900">
              <a:buFont typeface="Arial"/>
              <a:buChar char="•"/>
            </a:pP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Join these trees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in a single one</a:t>
            </a:r>
          </a:p>
        </p:txBody>
      </p:sp>
    </p:spTree>
    <p:extLst>
      <p:ext uri="{BB962C8B-B14F-4D97-AF65-F5344CB8AC3E}">
        <p14:creationId xmlns:p14="http://schemas.microsoft.com/office/powerpoint/2010/main" val="18116075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{D},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(B,E,5),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(C,D,5),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42686" y="2224294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8561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(C,D,5)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42686" y="2224294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42392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(C,D,5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03312" y="2774803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668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E,F, 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(C,D,5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), (B,F,6),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30443" y="3005314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03529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E,F, 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{G,H}}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(B,F,6)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, (C,G,7),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03312" y="2223649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1411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E,F, 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{G,H}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(C,G,7),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03312" y="2223649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05737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E,F, D}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{G,H}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(C,G,7),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73755" y="2784362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103" name="Conector recto de flecha 53">
            <a:extLst>
              <a:ext uri="{FF2B5EF4-FFF2-40B4-BE49-F238E27FC236}">
                <a16:creationId xmlns:a16="http://schemas.microsoft.com/office/drawing/2014/main" id="{88BD5277-622A-5B49-9B1D-1B7AEF505803}"/>
              </a:ext>
            </a:extLst>
          </p:cNvPr>
          <p:cNvCxnSpPr/>
          <p:nvPr/>
        </p:nvCxnSpPr>
        <p:spPr>
          <a:xfrm>
            <a:off x="7382524" y="4100104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63">
            <a:extLst>
              <a:ext uri="{FF2B5EF4-FFF2-40B4-BE49-F238E27FC236}">
                <a16:creationId xmlns:a16="http://schemas.microsoft.com/office/drawing/2014/main" id="{F48F9A3E-7167-A64B-BD05-67E9BCEE6AF4}"/>
              </a:ext>
            </a:extLst>
          </p:cNvPr>
          <p:cNvSpPr txBox="1"/>
          <p:nvPr/>
        </p:nvSpPr>
        <p:spPr>
          <a:xfrm>
            <a:off x="7193497" y="420322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595174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317310" y="-20740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   (Kruskal’s algorithm)</a:t>
            </a:r>
          </a:p>
        </p:txBody>
      </p:sp>
      <p:cxnSp>
        <p:nvCxnSpPr>
          <p:cNvPr id="52" name="Conector recto de flecha 51"/>
          <p:cNvCxnSpPr>
            <a:cxnSpLocks/>
          </p:cNvCxnSpPr>
          <p:nvPr/>
        </p:nvCxnSpPr>
        <p:spPr>
          <a:xfrm>
            <a:off x="7563382" y="4849550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716166" y="4824574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1649061" y="411884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535584" y="4108654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718353" y="391176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355002" y="4627681"/>
            <a:ext cx="361165" cy="393784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468479" y="3725057"/>
            <a:ext cx="361165" cy="393784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482306" y="4637949"/>
            <a:ext cx="361165" cy="393784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357189" y="3714869"/>
            <a:ext cx="361165" cy="393784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1047259" y="482457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35023" y="358770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8782" y="412335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460033" y="4221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663275" y="4061173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0860" y="4096964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1860755" y="482907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2793649" y="4123339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cxnSpLocks/>
            <a:stCxn id="21" idx="6"/>
            <a:endCxn id="34" idx="2"/>
          </p:cNvCxnSpPr>
          <p:nvPr/>
        </p:nvCxnSpPr>
        <p:spPr>
          <a:xfrm>
            <a:off x="1829642" y="3921949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2613067" y="3729554"/>
            <a:ext cx="361165" cy="393784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2626895" y="4642447"/>
            <a:ext cx="361165" cy="393784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2191847" y="4829071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79611" y="3592198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604621" y="4226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1807863" y="4065670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155448" y="410146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3899417" y="4113151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2968710" y="390607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3718835" y="3719366"/>
            <a:ext cx="361165" cy="393784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3732663" y="4632259"/>
            <a:ext cx="361165" cy="393784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7894475" y="4849550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285379" y="358201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3710390" y="421627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2913632" y="4055482"/>
            <a:ext cx="858095" cy="62417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205324" y="4091273"/>
            <a:ext cx="312056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sp>
        <p:nvSpPr>
          <p:cNvPr id="53" name="CuadroTexto 3">
            <a:extLst>
              <a:ext uri="{FF2B5EF4-FFF2-40B4-BE49-F238E27FC236}">
                <a16:creationId xmlns:a16="http://schemas.microsoft.com/office/drawing/2014/main" id="{99DB7863-7EC8-FF42-9B06-21E0EDB7EE1F}"/>
              </a:ext>
            </a:extLst>
          </p:cNvPr>
          <p:cNvSpPr txBox="1"/>
          <p:nvPr/>
        </p:nvSpPr>
        <p:spPr>
          <a:xfrm>
            <a:off x="6586" y="295762"/>
            <a:ext cx="4087242" cy="3293209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Consolas"/>
                <a:cs typeface="Consolas"/>
              </a:rPr>
              <a:t>function</a:t>
            </a:r>
            <a:r>
              <a:rPr lang="es-ES" sz="1600" dirty="0">
                <a:latin typeface="Consolas"/>
                <a:cs typeface="Consolas"/>
              </a:rPr>
              <a:t> KRUSKAL_MST(G)</a:t>
            </a:r>
          </a:p>
          <a:p>
            <a:r>
              <a:rPr lang="es-ES" sz="1600" dirty="0">
                <a:latin typeface="Consolas"/>
                <a:cs typeface="Consolas"/>
              </a:rPr>
              <a:t>   vs=</a:t>
            </a:r>
            <a:r>
              <a:rPr lang="es-ES" sz="1600" dirty="0" err="1">
                <a:latin typeface="Consolas"/>
                <a:cs typeface="Consolas"/>
              </a:rPr>
              <a:t>vertices</a:t>
            </a:r>
            <a:r>
              <a:rPr lang="es-ES" sz="1600" dirty="0">
                <a:latin typeface="Consolas"/>
                <a:cs typeface="Consolas"/>
              </a:rPr>
              <a:t>(G)</a:t>
            </a:r>
          </a:p>
          <a:p>
            <a:r>
              <a:rPr lang="es-ES" sz="1600" dirty="0">
                <a:latin typeface="Consolas"/>
                <a:cs typeface="Consolas"/>
              </a:rPr>
              <a:t>   T=</a:t>
            </a:r>
            <a:r>
              <a:rPr lang="es-ES" sz="1600" b="1" dirty="0">
                <a:latin typeface="Consolas"/>
                <a:cs typeface="Consolas"/>
              </a:rPr>
              <a:t>new</a:t>
            </a:r>
            <a:r>
              <a:rPr lang="es-ES" sz="1600" dirty="0">
                <a:latin typeface="Consolas"/>
                <a:cs typeface="Consolas"/>
              </a:rPr>
              <a:t> </a:t>
            </a:r>
            <a:r>
              <a:rPr lang="es-ES" sz="1600" dirty="0" err="1">
                <a:latin typeface="Consolas"/>
                <a:cs typeface="Consolas"/>
              </a:rPr>
              <a:t>Graph</a:t>
            </a:r>
            <a:r>
              <a:rPr lang="es-ES" sz="1600" dirty="0">
                <a:latin typeface="Consolas"/>
                <a:cs typeface="Consolas"/>
              </a:rPr>
              <a:t>(vs, {})</a:t>
            </a:r>
          </a:p>
          <a:p>
            <a:r>
              <a:rPr lang="es-ES" sz="1600" dirty="0">
                <a:latin typeface="Consolas"/>
                <a:cs typeface="Consolas"/>
              </a:rPr>
              <a:t>   F=new </a:t>
            </a:r>
            <a:r>
              <a:rPr lang="es-ES" sz="1600" dirty="0" err="1">
                <a:latin typeface="Consolas"/>
                <a:cs typeface="Consolas"/>
              </a:rPr>
              <a:t>DisjointSet</a:t>
            </a:r>
            <a:r>
              <a:rPr lang="es-ES" sz="1600" dirty="0">
                <a:latin typeface="Consolas"/>
                <a:cs typeface="Consolas"/>
              </a:rPr>
              <a:t>()</a:t>
            </a:r>
          </a:p>
          <a:p>
            <a:r>
              <a:rPr lang="es-ES" sz="1600" b="1" dirty="0">
                <a:latin typeface="Consolas"/>
                <a:cs typeface="Consolas"/>
              </a:rPr>
              <a:t>   </a:t>
            </a:r>
            <a:r>
              <a:rPr lang="es-ES" sz="1600" b="1" dirty="0" err="1">
                <a:latin typeface="Consolas"/>
                <a:cs typeface="Consolas"/>
              </a:rPr>
              <a:t>for</a:t>
            </a:r>
            <a:r>
              <a:rPr lang="es-ES" sz="1600" b="1" dirty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v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vs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      MAKE-SET(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F,v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</a:rPr>
              <a:t>   L=</a:t>
            </a:r>
            <a:r>
              <a:rPr lang="es-ES_tradnl" sz="1600" dirty="0" err="1">
                <a:latin typeface="Consolas"/>
                <a:cs typeface="Consolas"/>
              </a:rPr>
              <a:t>sort</a:t>
            </a:r>
            <a:r>
              <a:rPr lang="es-ES_tradnl" sz="1600" dirty="0">
                <a:latin typeface="Consolas"/>
                <a:cs typeface="Consolas"/>
              </a:rPr>
              <a:t>(</a:t>
            </a:r>
            <a:r>
              <a:rPr lang="es-ES_tradnl" sz="1600" dirty="0" err="1">
                <a:latin typeface="Consolas"/>
                <a:cs typeface="Consolas"/>
              </a:rPr>
              <a:t>edges</a:t>
            </a:r>
            <a:r>
              <a:rPr lang="es-ES_tradnl" sz="1600" dirty="0">
                <a:latin typeface="Consolas"/>
                <a:cs typeface="Consolas"/>
              </a:rPr>
              <a:t>(G))</a:t>
            </a:r>
          </a:p>
          <a:p>
            <a:r>
              <a:rPr lang="es-ES_tradnl" sz="1600" b="1" dirty="0">
                <a:latin typeface="Consolas"/>
                <a:cs typeface="Consolas"/>
              </a:rPr>
              <a:t>   </a:t>
            </a:r>
            <a:r>
              <a:rPr lang="es-ES_tradnl" sz="1600" b="1" dirty="0" err="1">
                <a:latin typeface="Consolas"/>
                <a:cs typeface="Consolas"/>
              </a:rPr>
              <a:t>for</a:t>
            </a:r>
            <a:r>
              <a:rPr lang="es-ES_tradnl" sz="1600" dirty="0">
                <a:latin typeface="Consolas"/>
                <a:cs typeface="Consolas"/>
              </a:rPr>
              <a:t> e 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 L </a:t>
            </a:r>
            <a:r>
              <a:rPr lang="es-ES_tradnl" sz="1600" b="1" dirty="0">
                <a:latin typeface="Consolas"/>
                <a:cs typeface="Consolas"/>
                <a:sym typeface="Symbol"/>
              </a:rPr>
              <a:t>do</a:t>
            </a:r>
            <a:endParaRPr lang="es-ES_tradnl" sz="1600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</a:t>
            </a:r>
            <a:r>
              <a:rPr lang="es-ES_tradnl" sz="1600" b="1" dirty="0" err="1">
                <a:latin typeface="Consolas"/>
                <a:cs typeface="Consolas"/>
                <a:sym typeface="Symbol"/>
              </a:rPr>
              <a:t>if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 FIND(F,FROM(e)) ≠ FIND(F,TO(e)) </a:t>
            </a:r>
            <a:endParaRPr lang="es-ES_tradnl" sz="1600" b="1" dirty="0">
              <a:latin typeface="Consolas"/>
              <a:cs typeface="Consolas"/>
              <a:sym typeface="Symbol"/>
            </a:endParaRP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addEdge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(</a:t>
            </a:r>
            <a:r>
              <a:rPr lang="es-ES_tradnl" sz="1600" dirty="0" err="1">
                <a:latin typeface="Consolas"/>
                <a:cs typeface="Consolas"/>
                <a:sym typeface="Symbol"/>
              </a:rPr>
              <a:t>T,e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</a:p>
          <a:p>
            <a:r>
              <a:rPr lang="es-ES_tradnl" sz="1600" dirty="0">
                <a:latin typeface="Consolas"/>
                <a:cs typeface="Consolas"/>
                <a:sym typeface="Symbol"/>
              </a:rPr>
              <a:t>	   UNION(F,FROM</a:t>
            </a:r>
            <a:r>
              <a:rPr lang="pt-BR" sz="1600" dirty="0">
                <a:latin typeface="Consolas"/>
                <a:cs typeface="Consolas"/>
                <a:sym typeface="Symbol"/>
              </a:rPr>
              <a:t>(e), TO(e)</a:t>
            </a:r>
            <a:r>
              <a:rPr lang="es-ES_tradnl" sz="1600" dirty="0">
                <a:latin typeface="Consolas"/>
                <a:cs typeface="Consolas"/>
                <a:sym typeface="Symbol"/>
              </a:rPr>
              <a:t>)</a:t>
            </a:r>
            <a:r>
              <a:rPr lang="es-ES_tradnl" sz="1600" dirty="0">
                <a:latin typeface="Consolas"/>
                <a:cs typeface="Consolas"/>
              </a:rPr>
              <a:t> </a:t>
            </a:r>
          </a:p>
          <a:p>
            <a:r>
              <a:rPr lang="es-ES_tradnl" sz="1600" b="1" dirty="0" err="1">
                <a:latin typeface="Consolas"/>
                <a:cs typeface="Consolas"/>
              </a:rPr>
              <a:t>end</a:t>
            </a:r>
            <a:r>
              <a:rPr lang="es-ES_tradnl" sz="1600" b="1" dirty="0">
                <a:latin typeface="Consolas"/>
                <a:cs typeface="Consolas"/>
              </a:rPr>
              <a:t> </a:t>
            </a:r>
            <a:r>
              <a:rPr lang="es-ES_tradnl" sz="1600" b="1" dirty="0" err="1">
                <a:latin typeface="Consolas"/>
                <a:cs typeface="Consolas"/>
              </a:rPr>
              <a:t>function</a:t>
            </a:r>
            <a:endParaRPr lang="es-ES" sz="1600" dirty="0">
              <a:latin typeface="Consolas"/>
              <a:cs typeface="Consolas"/>
            </a:endParaRPr>
          </a:p>
        </p:txBody>
      </p:sp>
      <p:sp>
        <p:nvSpPr>
          <p:cNvPr id="67" name="CuadroTexto 33">
            <a:extLst>
              <a:ext uri="{FF2B5EF4-FFF2-40B4-BE49-F238E27FC236}">
                <a16:creationId xmlns:a16="http://schemas.microsoft.com/office/drawing/2014/main" id="{C43E990B-7B4A-0043-B370-199B39893372}"/>
              </a:ext>
            </a:extLst>
          </p:cNvPr>
          <p:cNvSpPr txBox="1"/>
          <p:nvPr/>
        </p:nvSpPr>
        <p:spPr>
          <a:xfrm>
            <a:off x="4118314" y="757549"/>
            <a:ext cx="50191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vs={A,B,C,D,E,F,G, H}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r>
              <a:rPr lang="es-ES" sz="2000" b="1" dirty="0">
                <a:latin typeface="Roboto Slab" pitchFamily="2" charset="0"/>
                <a:ea typeface="Roboto Slab" pitchFamily="2" charset="0"/>
              </a:rPr>
              <a:t>F</a:t>
            </a:r>
            <a:r>
              <a:rPr lang="es-ES" sz="20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={</a:t>
            </a:r>
            <a:r>
              <a:rPr lang="es-ES" sz="20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{A, B, C, E,F, D, G,H}</a:t>
            </a:r>
            <a:r>
              <a:rPr lang="es-ES" sz="2000" b="1" dirty="0">
                <a:latin typeface="Roboto Slab" pitchFamily="2" charset="0"/>
                <a:ea typeface="Roboto Slab" pitchFamily="2" charset="0"/>
              </a:rPr>
              <a:t>}</a:t>
            </a:r>
          </a:p>
          <a:p>
            <a:endParaRPr lang="es-ES" sz="2000" b="1" dirty="0">
              <a:latin typeface="Roboto Slab" pitchFamily="2" charset="0"/>
              <a:ea typeface="Roboto Slab" pitchFamily="2" charset="0"/>
            </a:endParaRPr>
          </a:p>
          <a:p>
            <a:pPr lvl="1"/>
            <a:r>
              <a:rPr lang="es-ES" sz="1600" b="1" dirty="0">
                <a:latin typeface="Roboto Slab" pitchFamily="2" charset="0"/>
                <a:ea typeface="Roboto Slab" pitchFamily="2" charset="0"/>
              </a:rPr>
              <a:t>L={(E, F,1),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(A,B,2),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(G, H, 2), </a:t>
            </a:r>
            <a:r>
              <a:rPr lang="es-ES" sz="1600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(B, C,3)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, 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(A,E,4), (B,E,5), (C,D,5), (B,F,6), </a:t>
            </a:r>
            <a:r>
              <a:rPr lang="es-ES" sz="1600" b="1" dirty="0">
                <a:solidFill>
                  <a:srgbClr val="57B3B6"/>
                </a:solidFill>
                <a:latin typeface="Roboto Slab" pitchFamily="2" charset="0"/>
                <a:ea typeface="Roboto Slab" pitchFamily="2" charset="0"/>
              </a:rPr>
              <a:t>(C,G,7),</a:t>
            </a:r>
            <a:r>
              <a:rPr lang="es-ES" sz="1600" b="1" dirty="0">
                <a:latin typeface="Roboto Slab" pitchFamily="2" charset="0"/>
                <a:ea typeface="Roboto Slab" pitchFamily="2" charset="0"/>
              </a:rPr>
              <a:t> (D,H,8), (C,F,9), (D,G,10), (F, G,12)}</a:t>
            </a:r>
          </a:p>
        </p:txBody>
      </p:sp>
      <p:sp>
        <p:nvSpPr>
          <p:cNvPr id="68" name="Rectángulo 1">
            <a:extLst>
              <a:ext uri="{FF2B5EF4-FFF2-40B4-BE49-F238E27FC236}">
                <a16:creationId xmlns:a16="http://schemas.microsoft.com/office/drawing/2014/main" id="{45A95147-3C48-D248-8CD0-7C1D235EF25B}"/>
              </a:ext>
            </a:extLst>
          </p:cNvPr>
          <p:cNvSpPr/>
          <p:nvPr/>
        </p:nvSpPr>
        <p:spPr>
          <a:xfrm>
            <a:off x="173755" y="2784362"/>
            <a:ext cx="3963385" cy="314429"/>
          </a:xfrm>
          <a:prstGeom prst="rect">
            <a:avLst/>
          </a:prstGeom>
          <a:ln w="38100" cmpd="sng"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19">
            <a:extLst>
              <a:ext uri="{FF2B5EF4-FFF2-40B4-BE49-F238E27FC236}">
                <a16:creationId xmlns:a16="http://schemas.microsoft.com/office/drawing/2014/main" id="{1471D6D8-CF9B-AF42-ACF3-300E5DB03821}"/>
              </a:ext>
            </a:extLst>
          </p:cNvPr>
          <p:cNvGrpSpPr/>
          <p:nvPr/>
        </p:nvGrpSpPr>
        <p:grpSpPr>
          <a:xfrm>
            <a:off x="4951861" y="4649982"/>
            <a:ext cx="361165" cy="393784"/>
            <a:chOff x="1250618" y="2962149"/>
            <a:chExt cx="529192" cy="529235"/>
          </a:xfrm>
        </p:grpSpPr>
        <p:sp>
          <p:nvSpPr>
            <p:cNvPr id="70" name="Elipse 16">
              <a:extLst>
                <a:ext uri="{FF2B5EF4-FFF2-40B4-BE49-F238E27FC236}">
                  <a16:creationId xmlns:a16="http://schemas.microsoft.com/office/drawing/2014/main" id="{4EE81F79-5C65-354C-9337-20A09D7F5925}"/>
                </a:ext>
              </a:extLst>
            </p:cNvPr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1" name="CuadroTexto 25">
              <a:extLst>
                <a:ext uri="{FF2B5EF4-FFF2-40B4-BE49-F238E27FC236}">
                  <a16:creationId xmlns:a16="http://schemas.microsoft.com/office/drawing/2014/main" id="{730509DC-CC5E-0346-87AE-D9659F4C7064}"/>
                </a:ext>
              </a:extLst>
            </p:cNvPr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2" name="Agrupar 2">
            <a:extLst>
              <a:ext uri="{FF2B5EF4-FFF2-40B4-BE49-F238E27FC236}">
                <a16:creationId xmlns:a16="http://schemas.microsoft.com/office/drawing/2014/main" id="{F850BD0E-CC55-B24F-A53A-FF55F8CA9802}"/>
              </a:ext>
            </a:extLst>
          </p:cNvPr>
          <p:cNvGrpSpPr/>
          <p:nvPr/>
        </p:nvGrpSpPr>
        <p:grpSpPr>
          <a:xfrm>
            <a:off x="6065338" y="3747358"/>
            <a:ext cx="361165" cy="393784"/>
            <a:chOff x="3685662" y="2962149"/>
            <a:chExt cx="529192" cy="529235"/>
          </a:xfrm>
        </p:grpSpPr>
        <p:sp>
          <p:nvSpPr>
            <p:cNvPr id="73" name="Elipse 20">
              <a:extLst>
                <a:ext uri="{FF2B5EF4-FFF2-40B4-BE49-F238E27FC236}">
                  <a16:creationId xmlns:a16="http://schemas.microsoft.com/office/drawing/2014/main" id="{2B1A4263-FC21-2E42-8178-CD9E0ED9F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4" name="CuadroTexto 27">
              <a:extLst>
                <a:ext uri="{FF2B5EF4-FFF2-40B4-BE49-F238E27FC236}">
                  <a16:creationId xmlns:a16="http://schemas.microsoft.com/office/drawing/2014/main" id="{9896F6B1-0E8F-4044-BAA4-3784D047BD69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5" name="Agrupar 14">
            <a:extLst>
              <a:ext uri="{FF2B5EF4-FFF2-40B4-BE49-F238E27FC236}">
                <a16:creationId xmlns:a16="http://schemas.microsoft.com/office/drawing/2014/main" id="{FE9E4BBC-85F6-ED45-A4CB-46F819A4775C}"/>
              </a:ext>
            </a:extLst>
          </p:cNvPr>
          <p:cNvGrpSpPr/>
          <p:nvPr/>
        </p:nvGrpSpPr>
        <p:grpSpPr>
          <a:xfrm>
            <a:off x="6079165" y="4660250"/>
            <a:ext cx="361165" cy="393784"/>
            <a:chOff x="4528359" y="4347350"/>
            <a:chExt cx="529192" cy="529235"/>
          </a:xfrm>
        </p:grpSpPr>
        <p:sp>
          <p:nvSpPr>
            <p:cNvPr id="76" name="Elipse 10">
              <a:extLst>
                <a:ext uri="{FF2B5EF4-FFF2-40B4-BE49-F238E27FC236}">
                  <a16:creationId xmlns:a16="http://schemas.microsoft.com/office/drawing/2014/main" id="{4B03CA2C-335C-2B4F-95DB-1CF2BE268159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7" name="CuadroTexto 32">
              <a:extLst>
                <a:ext uri="{FF2B5EF4-FFF2-40B4-BE49-F238E27FC236}">
                  <a16:creationId xmlns:a16="http://schemas.microsoft.com/office/drawing/2014/main" id="{FD770305-9C94-5240-9BF3-9D51DC568708}"/>
                </a:ext>
              </a:extLst>
            </p:cNvPr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8" name="Agrupar 1">
            <a:extLst>
              <a:ext uri="{FF2B5EF4-FFF2-40B4-BE49-F238E27FC236}">
                <a16:creationId xmlns:a16="http://schemas.microsoft.com/office/drawing/2014/main" id="{7F24C641-7E3F-6144-BFE2-25FD9A128002}"/>
              </a:ext>
            </a:extLst>
          </p:cNvPr>
          <p:cNvGrpSpPr/>
          <p:nvPr/>
        </p:nvGrpSpPr>
        <p:grpSpPr>
          <a:xfrm>
            <a:off x="4954048" y="3737170"/>
            <a:ext cx="361165" cy="393784"/>
            <a:chOff x="2547589" y="1824291"/>
            <a:chExt cx="529192" cy="529235"/>
          </a:xfrm>
        </p:grpSpPr>
        <p:sp>
          <p:nvSpPr>
            <p:cNvPr id="79" name="Elipse 5">
              <a:extLst>
                <a:ext uri="{FF2B5EF4-FFF2-40B4-BE49-F238E27FC236}">
                  <a16:creationId xmlns:a16="http://schemas.microsoft.com/office/drawing/2014/main" id="{A0063D2A-6E93-8D42-B0E0-A6DF4A73B868}"/>
                </a:ext>
              </a:extLst>
            </p:cNvPr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0" name="CuadroTexto 35">
              <a:extLst>
                <a:ext uri="{FF2B5EF4-FFF2-40B4-BE49-F238E27FC236}">
                  <a16:creationId xmlns:a16="http://schemas.microsoft.com/office/drawing/2014/main" id="{F312C5A5-60E5-164B-91D3-4AE8E52B7911}"/>
                </a:ext>
              </a:extLst>
            </p:cNvPr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grpSp>
        <p:nvGrpSpPr>
          <p:cNvPr id="81" name="Agrupar 31">
            <a:extLst>
              <a:ext uri="{FF2B5EF4-FFF2-40B4-BE49-F238E27FC236}">
                <a16:creationId xmlns:a16="http://schemas.microsoft.com/office/drawing/2014/main" id="{4511DC95-F1D7-9E43-9E1A-69DC544E23E2}"/>
              </a:ext>
            </a:extLst>
          </p:cNvPr>
          <p:cNvGrpSpPr/>
          <p:nvPr/>
        </p:nvGrpSpPr>
        <p:grpSpPr>
          <a:xfrm>
            <a:off x="7209926" y="3751855"/>
            <a:ext cx="361165" cy="393784"/>
            <a:chOff x="3685662" y="2962149"/>
            <a:chExt cx="529192" cy="529235"/>
          </a:xfrm>
        </p:grpSpPr>
        <p:sp>
          <p:nvSpPr>
            <p:cNvPr id="82" name="Elipse 33">
              <a:extLst>
                <a:ext uri="{FF2B5EF4-FFF2-40B4-BE49-F238E27FC236}">
                  <a16:creationId xmlns:a16="http://schemas.microsoft.com/office/drawing/2014/main" id="{994E80D7-E378-934F-8442-671700B3DCDD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3" name="CuadroTexto 34">
              <a:extLst>
                <a:ext uri="{FF2B5EF4-FFF2-40B4-BE49-F238E27FC236}">
                  <a16:creationId xmlns:a16="http://schemas.microsoft.com/office/drawing/2014/main" id="{CFA7C422-E939-284B-B675-B72775B7E812}"/>
                </a:ext>
              </a:extLst>
            </p:cNvPr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84" name="Agrupar 36">
            <a:extLst>
              <a:ext uri="{FF2B5EF4-FFF2-40B4-BE49-F238E27FC236}">
                <a16:creationId xmlns:a16="http://schemas.microsoft.com/office/drawing/2014/main" id="{1FF5BEF4-1129-F642-868E-8E1909B02E6B}"/>
              </a:ext>
            </a:extLst>
          </p:cNvPr>
          <p:cNvGrpSpPr/>
          <p:nvPr/>
        </p:nvGrpSpPr>
        <p:grpSpPr>
          <a:xfrm>
            <a:off x="7223754" y="4664748"/>
            <a:ext cx="361165" cy="393784"/>
            <a:chOff x="4528359" y="4347350"/>
            <a:chExt cx="529192" cy="529235"/>
          </a:xfrm>
        </p:grpSpPr>
        <p:sp>
          <p:nvSpPr>
            <p:cNvPr id="85" name="Elipse 37">
              <a:extLst>
                <a:ext uri="{FF2B5EF4-FFF2-40B4-BE49-F238E27FC236}">
                  <a16:creationId xmlns:a16="http://schemas.microsoft.com/office/drawing/2014/main" id="{07E96992-082B-C94C-90BF-872CA4DE3221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6" name="CuadroTexto 38">
              <a:extLst>
                <a:ext uri="{FF2B5EF4-FFF2-40B4-BE49-F238E27FC236}">
                  <a16:creationId xmlns:a16="http://schemas.microsoft.com/office/drawing/2014/main" id="{F61BFD04-9AE9-3C4D-AB7D-02886030C89B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grpSp>
        <p:nvGrpSpPr>
          <p:cNvPr id="87" name="Agrupar 55">
            <a:extLst>
              <a:ext uri="{FF2B5EF4-FFF2-40B4-BE49-F238E27FC236}">
                <a16:creationId xmlns:a16="http://schemas.microsoft.com/office/drawing/2014/main" id="{D617137E-5096-9B49-A8BA-35A88A8DD255}"/>
              </a:ext>
            </a:extLst>
          </p:cNvPr>
          <p:cNvGrpSpPr/>
          <p:nvPr/>
        </p:nvGrpSpPr>
        <p:grpSpPr>
          <a:xfrm>
            <a:off x="8315694" y="3741667"/>
            <a:ext cx="361165" cy="393784"/>
            <a:chOff x="3685662" y="2962149"/>
            <a:chExt cx="529192" cy="529235"/>
          </a:xfrm>
        </p:grpSpPr>
        <p:sp>
          <p:nvSpPr>
            <p:cNvPr id="88" name="Elipse 56">
              <a:extLst>
                <a:ext uri="{FF2B5EF4-FFF2-40B4-BE49-F238E27FC236}">
                  <a16:creationId xmlns:a16="http://schemas.microsoft.com/office/drawing/2014/main" id="{E6DF152E-F036-2242-B49A-0CC2E58DEBFA}"/>
                </a:ext>
              </a:extLst>
            </p:cNvPr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9" name="CuadroTexto 57">
              <a:extLst>
                <a:ext uri="{FF2B5EF4-FFF2-40B4-BE49-F238E27FC236}">
                  <a16:creationId xmlns:a16="http://schemas.microsoft.com/office/drawing/2014/main" id="{C4C956F5-A5AB-3345-8EB0-DF548B274215}"/>
                </a:ext>
              </a:extLst>
            </p:cNvPr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90" name="Agrupar 58">
            <a:extLst>
              <a:ext uri="{FF2B5EF4-FFF2-40B4-BE49-F238E27FC236}">
                <a16:creationId xmlns:a16="http://schemas.microsoft.com/office/drawing/2014/main" id="{19B4E846-8C9C-CE42-9A0D-CC482C3BC7A6}"/>
              </a:ext>
            </a:extLst>
          </p:cNvPr>
          <p:cNvGrpSpPr/>
          <p:nvPr/>
        </p:nvGrpSpPr>
        <p:grpSpPr>
          <a:xfrm>
            <a:off x="8329522" y="4654560"/>
            <a:ext cx="361165" cy="393784"/>
            <a:chOff x="4528359" y="4347350"/>
            <a:chExt cx="529192" cy="529235"/>
          </a:xfrm>
        </p:grpSpPr>
        <p:sp>
          <p:nvSpPr>
            <p:cNvPr id="91" name="Elipse 59">
              <a:extLst>
                <a:ext uri="{FF2B5EF4-FFF2-40B4-BE49-F238E27FC236}">
                  <a16:creationId xmlns:a16="http://schemas.microsoft.com/office/drawing/2014/main" id="{B98AD284-E502-7247-8E23-B69A128AD42A}"/>
                </a:ext>
              </a:extLst>
            </p:cNvPr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2" name="CuadroTexto 60">
              <a:extLst>
                <a:ext uri="{FF2B5EF4-FFF2-40B4-BE49-F238E27FC236}">
                  <a16:creationId xmlns:a16="http://schemas.microsoft.com/office/drawing/2014/main" id="{FABD5922-8B5D-6844-BB7F-D7860BE4E7B6}"/>
                </a:ext>
              </a:extLst>
            </p:cNvPr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cxnSp>
        <p:nvCxnSpPr>
          <p:cNvPr id="93" name="Conector recto de flecha 9">
            <a:extLst>
              <a:ext uri="{FF2B5EF4-FFF2-40B4-BE49-F238E27FC236}">
                <a16:creationId xmlns:a16="http://schemas.microsoft.com/office/drawing/2014/main" id="{BDA16DF4-F176-D84D-B1DC-2ABEC8CC7F7C}"/>
              </a:ext>
            </a:extLst>
          </p:cNvPr>
          <p:cNvCxnSpPr/>
          <p:nvPr/>
        </p:nvCxnSpPr>
        <p:spPr>
          <a:xfrm>
            <a:off x="5313026" y="4842141"/>
            <a:ext cx="766140" cy="1026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uadroTexto 42">
            <a:extLst>
              <a:ext uri="{FF2B5EF4-FFF2-40B4-BE49-F238E27FC236}">
                <a16:creationId xmlns:a16="http://schemas.microsoft.com/office/drawing/2014/main" id="{B99370B5-7693-464E-A287-846F8217E731}"/>
              </a:ext>
            </a:extLst>
          </p:cNvPr>
          <p:cNvSpPr txBox="1"/>
          <p:nvPr/>
        </p:nvSpPr>
        <p:spPr>
          <a:xfrm>
            <a:off x="5644119" y="484214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cxnSp>
        <p:nvCxnSpPr>
          <p:cNvPr id="97" name="Conector recto de flecha 21">
            <a:extLst>
              <a:ext uri="{FF2B5EF4-FFF2-40B4-BE49-F238E27FC236}">
                <a16:creationId xmlns:a16="http://schemas.microsoft.com/office/drawing/2014/main" id="{DEC3E10C-F236-7245-B3C3-AD4DF6C2F4DF}"/>
              </a:ext>
            </a:extLst>
          </p:cNvPr>
          <p:cNvCxnSpPr/>
          <p:nvPr/>
        </p:nvCxnSpPr>
        <p:spPr>
          <a:xfrm>
            <a:off x="5348223" y="3926446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uadroTexto 43">
            <a:extLst>
              <a:ext uri="{FF2B5EF4-FFF2-40B4-BE49-F238E27FC236}">
                <a16:creationId xmlns:a16="http://schemas.microsoft.com/office/drawing/2014/main" id="{E62893AE-DC99-2D42-ABF5-1264E6F669B5}"/>
              </a:ext>
            </a:extLst>
          </p:cNvPr>
          <p:cNvSpPr txBox="1"/>
          <p:nvPr/>
        </p:nvSpPr>
        <p:spPr>
          <a:xfrm>
            <a:off x="5664893" y="360238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cxnSp>
        <p:nvCxnSpPr>
          <p:cNvPr id="95" name="Conector recto de flecha 30">
            <a:extLst>
              <a:ext uri="{FF2B5EF4-FFF2-40B4-BE49-F238E27FC236}">
                <a16:creationId xmlns:a16="http://schemas.microsoft.com/office/drawing/2014/main" id="{57D01C45-BC50-3E46-8BF9-51A4AF0FAE46}"/>
              </a:ext>
            </a:extLst>
          </p:cNvPr>
          <p:cNvCxnSpPr>
            <a:cxnSpLocks/>
          </p:cNvCxnSpPr>
          <p:nvPr/>
        </p:nvCxnSpPr>
        <p:spPr>
          <a:xfrm>
            <a:off x="6426550" y="3936634"/>
            <a:ext cx="783424" cy="4497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uadroTexto 41">
            <a:extLst>
              <a:ext uri="{FF2B5EF4-FFF2-40B4-BE49-F238E27FC236}">
                <a16:creationId xmlns:a16="http://schemas.microsoft.com/office/drawing/2014/main" id="{6C195534-464C-0445-9468-0C7D9B9CD702}"/>
              </a:ext>
            </a:extLst>
          </p:cNvPr>
          <p:cNvSpPr txBox="1"/>
          <p:nvPr/>
        </p:nvSpPr>
        <p:spPr>
          <a:xfrm>
            <a:off x="6776519" y="3606883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cxnSp>
        <p:nvCxnSpPr>
          <p:cNvPr id="99" name="Conector recto de flecha 18">
            <a:extLst>
              <a:ext uri="{FF2B5EF4-FFF2-40B4-BE49-F238E27FC236}">
                <a16:creationId xmlns:a16="http://schemas.microsoft.com/office/drawing/2014/main" id="{85AF61AA-FE78-264E-8D4C-7F81128A0590}"/>
              </a:ext>
            </a:extLst>
          </p:cNvPr>
          <p:cNvCxnSpPr/>
          <p:nvPr/>
        </p:nvCxnSpPr>
        <p:spPr>
          <a:xfrm flipH="1">
            <a:off x="5112987" y="4126440"/>
            <a:ext cx="2187" cy="51902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44">
            <a:extLst>
              <a:ext uri="{FF2B5EF4-FFF2-40B4-BE49-F238E27FC236}">
                <a16:creationId xmlns:a16="http://schemas.microsoft.com/office/drawing/2014/main" id="{01E04D3F-43EE-164B-991A-DA188BF58E79}"/>
              </a:ext>
            </a:extLst>
          </p:cNvPr>
          <p:cNvSpPr txBox="1"/>
          <p:nvPr/>
        </p:nvSpPr>
        <p:spPr>
          <a:xfrm>
            <a:off x="4896185" y="4141142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101" name="Conector recto de flecha 54">
            <a:extLst>
              <a:ext uri="{FF2B5EF4-FFF2-40B4-BE49-F238E27FC236}">
                <a16:creationId xmlns:a16="http://schemas.microsoft.com/office/drawing/2014/main" id="{F387465C-1354-AF46-83C4-C63CF93FAA8A}"/>
              </a:ext>
            </a:extLst>
          </p:cNvPr>
          <p:cNvCxnSpPr/>
          <p:nvPr/>
        </p:nvCxnSpPr>
        <p:spPr>
          <a:xfrm>
            <a:off x="7579397" y="3961491"/>
            <a:ext cx="750125" cy="10188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62">
            <a:extLst>
              <a:ext uri="{FF2B5EF4-FFF2-40B4-BE49-F238E27FC236}">
                <a16:creationId xmlns:a16="http://schemas.microsoft.com/office/drawing/2014/main" id="{580CD1C3-D78C-6E43-9758-96D04ABF1E78}"/>
              </a:ext>
            </a:extLst>
          </p:cNvPr>
          <p:cNvSpPr txBox="1"/>
          <p:nvPr/>
        </p:nvSpPr>
        <p:spPr>
          <a:xfrm>
            <a:off x="7896066" y="3637431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103" name="Conector recto de flecha 53">
            <a:extLst>
              <a:ext uri="{FF2B5EF4-FFF2-40B4-BE49-F238E27FC236}">
                <a16:creationId xmlns:a16="http://schemas.microsoft.com/office/drawing/2014/main" id="{88BD5277-622A-5B49-9B1D-1B7AEF505803}"/>
              </a:ext>
            </a:extLst>
          </p:cNvPr>
          <p:cNvCxnSpPr/>
          <p:nvPr/>
        </p:nvCxnSpPr>
        <p:spPr>
          <a:xfrm>
            <a:off x="7382524" y="4100104"/>
            <a:ext cx="13828" cy="51910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63">
            <a:extLst>
              <a:ext uri="{FF2B5EF4-FFF2-40B4-BE49-F238E27FC236}">
                <a16:creationId xmlns:a16="http://schemas.microsoft.com/office/drawing/2014/main" id="{F48F9A3E-7167-A64B-BD05-67E9BCEE6AF4}"/>
              </a:ext>
            </a:extLst>
          </p:cNvPr>
          <p:cNvSpPr txBox="1"/>
          <p:nvPr/>
        </p:nvSpPr>
        <p:spPr>
          <a:xfrm>
            <a:off x="7193497" y="4203226"/>
            <a:ext cx="219497" cy="314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03725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1143001" y="195006"/>
            <a:ext cx="6526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Find the MST for this graph:</a:t>
            </a:r>
          </a:p>
        </p:txBody>
      </p:sp>
      <p:cxnSp>
        <p:nvCxnSpPr>
          <p:cNvPr id="10" name="Conector recto de flecha 9"/>
          <p:cNvCxnSpPr>
            <a:stCxn id="17" idx="6"/>
            <a:endCxn id="11" idx="2"/>
          </p:cNvCxnSpPr>
          <p:nvPr/>
        </p:nvCxnSpPr>
        <p:spPr>
          <a:xfrm>
            <a:off x="1881157" y="2438750"/>
            <a:ext cx="1114559" cy="135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1" idx="4"/>
            <a:endCxn id="11" idx="0"/>
          </p:cNvCxnSpPr>
          <p:nvPr/>
        </p:nvCxnSpPr>
        <p:spPr>
          <a:xfrm>
            <a:off x="3238306" y="1506170"/>
            <a:ext cx="20117" cy="6859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4"/>
            <a:endCxn id="17" idx="0"/>
          </p:cNvCxnSpPr>
          <p:nvPr/>
        </p:nvCxnSpPr>
        <p:spPr>
          <a:xfrm flipH="1">
            <a:off x="1618452" y="1492708"/>
            <a:ext cx="3181" cy="685862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6"/>
            <a:endCxn id="21" idx="2"/>
          </p:cNvCxnSpPr>
          <p:nvPr/>
        </p:nvCxnSpPr>
        <p:spPr>
          <a:xfrm>
            <a:off x="1884339" y="1232527"/>
            <a:ext cx="1091261" cy="1346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Agrupar 19"/>
          <p:cNvGrpSpPr/>
          <p:nvPr/>
        </p:nvGrpSpPr>
        <p:grpSpPr>
          <a:xfrm>
            <a:off x="1355746" y="2178569"/>
            <a:ext cx="525412" cy="520361"/>
            <a:chOff x="1250618" y="2962149"/>
            <a:chExt cx="529192" cy="529235"/>
          </a:xfrm>
        </p:grpSpPr>
        <p:sp>
          <p:nvSpPr>
            <p:cNvPr id="17" name="Elipse 16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2975600" y="985809"/>
            <a:ext cx="525412" cy="520361"/>
            <a:chOff x="3685662" y="2962149"/>
            <a:chExt cx="529192" cy="529235"/>
          </a:xfrm>
        </p:grpSpPr>
        <p:sp>
          <p:nvSpPr>
            <p:cNvPr id="21" name="Elipse 20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2995716" y="2192138"/>
            <a:ext cx="525412" cy="520361"/>
            <a:chOff x="4528359" y="4347350"/>
            <a:chExt cx="529192" cy="529235"/>
          </a:xfrm>
        </p:grpSpPr>
        <p:sp>
          <p:nvSpPr>
            <p:cNvPr id="11" name="Elipse 10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1358928" y="972346"/>
            <a:ext cx="525412" cy="520361"/>
            <a:chOff x="2547589" y="1824291"/>
            <a:chExt cx="529192" cy="529235"/>
          </a:xfrm>
        </p:grpSpPr>
        <p:sp>
          <p:nvSpPr>
            <p:cNvPr id="6" name="Elipse 5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362822" y="2438750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345021" y="804302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303054" y="151213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2963314" y="1642440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6</a:t>
            </a:r>
          </a:p>
        </p:txBody>
      </p:sp>
      <p:cxnSp>
        <p:nvCxnSpPr>
          <p:cNvPr id="47" name="Conector recto de flecha 46"/>
          <p:cNvCxnSpPr>
            <a:stCxn id="17" idx="7"/>
            <a:endCxn id="21" idx="3"/>
          </p:cNvCxnSpPr>
          <p:nvPr/>
        </p:nvCxnSpPr>
        <p:spPr>
          <a:xfrm flipV="1">
            <a:off x="1804213" y="1429965"/>
            <a:ext cx="1248332" cy="824810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2309869" y="1477260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cxnSp>
        <p:nvCxnSpPr>
          <p:cNvPr id="29" name="Conector recto de flecha 28"/>
          <p:cNvCxnSpPr>
            <a:endCxn id="38" idx="2"/>
          </p:cNvCxnSpPr>
          <p:nvPr/>
        </p:nvCxnSpPr>
        <p:spPr>
          <a:xfrm>
            <a:off x="3546272" y="2444693"/>
            <a:ext cx="1114559" cy="135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34" idx="4"/>
            <a:endCxn id="38" idx="0"/>
          </p:cNvCxnSpPr>
          <p:nvPr/>
        </p:nvCxnSpPr>
        <p:spPr>
          <a:xfrm>
            <a:off x="4903420" y="1512113"/>
            <a:ext cx="20117" cy="6859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1" idx="6"/>
            <a:endCxn id="34" idx="2"/>
          </p:cNvCxnSpPr>
          <p:nvPr/>
        </p:nvCxnSpPr>
        <p:spPr>
          <a:xfrm>
            <a:off x="3501011" y="1245989"/>
            <a:ext cx="1139703" cy="594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4640715" y="991752"/>
            <a:ext cx="525412" cy="520361"/>
            <a:chOff x="3685662" y="2962149"/>
            <a:chExt cx="529192" cy="529235"/>
          </a:xfrm>
        </p:grpSpPr>
        <p:sp>
          <p:nvSpPr>
            <p:cNvPr id="34" name="Elipse 3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4660831" y="2198081"/>
            <a:ext cx="525412" cy="520361"/>
            <a:chOff x="4528359" y="4347350"/>
            <a:chExt cx="529192" cy="529235"/>
          </a:xfrm>
        </p:grpSpPr>
        <p:sp>
          <p:nvSpPr>
            <p:cNvPr id="38" name="Elipse 37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4027936" y="244469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12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4010136" y="81024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4628428" y="164838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49" name="Conector recto de flecha 48"/>
          <p:cNvCxnSpPr>
            <a:endCxn id="34" idx="3"/>
          </p:cNvCxnSpPr>
          <p:nvPr/>
        </p:nvCxnSpPr>
        <p:spPr>
          <a:xfrm flipV="1">
            <a:off x="3469327" y="1435908"/>
            <a:ext cx="1248332" cy="824810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3974984" y="148320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9</a:t>
            </a:r>
          </a:p>
        </p:txBody>
      </p:sp>
      <p:cxnSp>
        <p:nvCxnSpPr>
          <p:cNvPr id="52" name="Conector recto de flecha 51"/>
          <p:cNvCxnSpPr>
            <a:endCxn id="60" idx="2"/>
          </p:cNvCxnSpPr>
          <p:nvPr/>
        </p:nvCxnSpPr>
        <p:spPr>
          <a:xfrm>
            <a:off x="5154913" y="2431230"/>
            <a:ext cx="1114559" cy="135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57" idx="4"/>
            <a:endCxn id="60" idx="0"/>
          </p:cNvCxnSpPr>
          <p:nvPr/>
        </p:nvCxnSpPr>
        <p:spPr>
          <a:xfrm>
            <a:off x="6512061" y="1498650"/>
            <a:ext cx="20117" cy="6859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endCxn id="57" idx="2"/>
          </p:cNvCxnSpPr>
          <p:nvPr/>
        </p:nvCxnSpPr>
        <p:spPr>
          <a:xfrm>
            <a:off x="5158094" y="1225007"/>
            <a:ext cx="1091261" cy="1346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/>
          <p:cNvGrpSpPr/>
          <p:nvPr/>
        </p:nvGrpSpPr>
        <p:grpSpPr>
          <a:xfrm>
            <a:off x="6249355" y="978289"/>
            <a:ext cx="525412" cy="520361"/>
            <a:chOff x="3685662" y="2962149"/>
            <a:chExt cx="529192" cy="529235"/>
          </a:xfrm>
        </p:grpSpPr>
        <p:sp>
          <p:nvSpPr>
            <p:cNvPr id="57" name="Elipse 56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6269472" y="2184619"/>
            <a:ext cx="525412" cy="520361"/>
            <a:chOff x="4528359" y="4347350"/>
            <a:chExt cx="529192" cy="529235"/>
          </a:xfrm>
        </p:grpSpPr>
        <p:sp>
          <p:nvSpPr>
            <p:cNvPr id="60" name="Elipse 59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5636577" y="243123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618776" y="79678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237069" y="1634920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8</a:t>
            </a:r>
          </a:p>
        </p:txBody>
      </p:sp>
      <p:cxnSp>
        <p:nvCxnSpPr>
          <p:cNvPr id="65" name="Conector recto de flecha 64"/>
          <p:cNvCxnSpPr>
            <a:endCxn id="57" idx="3"/>
          </p:cNvCxnSpPr>
          <p:nvPr/>
        </p:nvCxnSpPr>
        <p:spPr>
          <a:xfrm flipV="1">
            <a:off x="5077968" y="1422445"/>
            <a:ext cx="1248332" cy="824810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502313" y="1469740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10</a:t>
            </a:r>
          </a:p>
        </p:txBody>
      </p:sp>
      <p:cxnSp>
        <p:nvCxnSpPr>
          <p:cNvPr id="53" name="Conector recto de flecha 52"/>
          <p:cNvCxnSpPr>
            <a:stCxn id="71" idx="6"/>
            <a:endCxn id="77" idx="2"/>
          </p:cNvCxnSpPr>
          <p:nvPr/>
        </p:nvCxnSpPr>
        <p:spPr>
          <a:xfrm>
            <a:off x="1860181" y="4595822"/>
            <a:ext cx="1114559" cy="135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80" idx="4"/>
            <a:endCxn id="71" idx="0"/>
          </p:cNvCxnSpPr>
          <p:nvPr/>
        </p:nvCxnSpPr>
        <p:spPr>
          <a:xfrm flipH="1">
            <a:off x="1597476" y="3649780"/>
            <a:ext cx="3181" cy="685862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80" idx="6"/>
            <a:endCxn id="74" idx="2"/>
          </p:cNvCxnSpPr>
          <p:nvPr/>
        </p:nvCxnSpPr>
        <p:spPr>
          <a:xfrm>
            <a:off x="1863362" y="3389599"/>
            <a:ext cx="1091261" cy="1346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Agrupar 69"/>
          <p:cNvGrpSpPr/>
          <p:nvPr/>
        </p:nvGrpSpPr>
        <p:grpSpPr>
          <a:xfrm>
            <a:off x="1334769" y="4335642"/>
            <a:ext cx="525412" cy="520361"/>
            <a:chOff x="1250618" y="2962149"/>
            <a:chExt cx="529192" cy="529235"/>
          </a:xfrm>
        </p:grpSpPr>
        <p:sp>
          <p:nvSpPr>
            <p:cNvPr id="71" name="Elipse 70"/>
            <p:cNvSpPr/>
            <p:nvPr/>
          </p:nvSpPr>
          <p:spPr>
            <a:xfrm>
              <a:off x="1250618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400679" y="2999342"/>
              <a:ext cx="35229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E</a:t>
              </a:r>
            </a:p>
          </p:txBody>
        </p:sp>
      </p:grpSp>
      <p:grpSp>
        <p:nvGrpSpPr>
          <p:cNvPr id="73" name="Agrupar 72"/>
          <p:cNvGrpSpPr/>
          <p:nvPr/>
        </p:nvGrpSpPr>
        <p:grpSpPr>
          <a:xfrm>
            <a:off x="2954623" y="3142882"/>
            <a:ext cx="525412" cy="520361"/>
            <a:chOff x="3685662" y="2962149"/>
            <a:chExt cx="529192" cy="529235"/>
          </a:xfrm>
        </p:grpSpPr>
        <p:sp>
          <p:nvSpPr>
            <p:cNvPr id="74" name="Elipse 73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B</a:t>
              </a:r>
            </a:p>
          </p:txBody>
        </p:sp>
      </p:grpSp>
      <p:grpSp>
        <p:nvGrpSpPr>
          <p:cNvPr id="76" name="Agrupar 75"/>
          <p:cNvGrpSpPr/>
          <p:nvPr/>
        </p:nvGrpSpPr>
        <p:grpSpPr>
          <a:xfrm>
            <a:off x="2974740" y="4349211"/>
            <a:ext cx="525412" cy="520361"/>
            <a:chOff x="4528359" y="4347350"/>
            <a:chExt cx="529192" cy="529235"/>
          </a:xfrm>
        </p:grpSpPr>
        <p:sp>
          <p:nvSpPr>
            <p:cNvPr id="77" name="Elipse 76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620568" y="4396724"/>
              <a:ext cx="336147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F</a:t>
              </a:r>
            </a:p>
          </p:txBody>
        </p:sp>
      </p:grpSp>
      <p:grpSp>
        <p:nvGrpSpPr>
          <p:cNvPr id="79" name="Agrupar 78"/>
          <p:cNvGrpSpPr/>
          <p:nvPr/>
        </p:nvGrpSpPr>
        <p:grpSpPr>
          <a:xfrm>
            <a:off x="1337951" y="3129419"/>
            <a:ext cx="525412" cy="520361"/>
            <a:chOff x="2547589" y="1824291"/>
            <a:chExt cx="529192" cy="529235"/>
          </a:xfrm>
        </p:grpSpPr>
        <p:sp>
          <p:nvSpPr>
            <p:cNvPr id="80" name="Elipse 79"/>
            <p:cNvSpPr/>
            <p:nvPr/>
          </p:nvSpPr>
          <p:spPr>
            <a:xfrm>
              <a:off x="2547589" y="1824291"/>
              <a:ext cx="529192" cy="529235"/>
            </a:xfrm>
            <a:prstGeom prst="ellipse">
              <a:avLst/>
            </a:prstGeom>
            <a:noFill/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2656176" y="1837983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A</a:t>
              </a:r>
            </a:p>
          </p:txBody>
        </p:sp>
      </p:grpSp>
      <p:sp>
        <p:nvSpPr>
          <p:cNvPr id="82" name="CuadroTexto 81"/>
          <p:cNvSpPr txBox="1"/>
          <p:nvPr/>
        </p:nvSpPr>
        <p:spPr>
          <a:xfrm>
            <a:off x="2341845" y="459582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1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2324044" y="296137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1282078" y="3669208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4</a:t>
            </a:r>
          </a:p>
        </p:txBody>
      </p:sp>
      <p:cxnSp>
        <p:nvCxnSpPr>
          <p:cNvPr id="89" name="Conector recto de flecha 88"/>
          <p:cNvCxnSpPr>
            <a:stCxn id="92" idx="4"/>
            <a:endCxn id="95" idx="0"/>
          </p:cNvCxnSpPr>
          <p:nvPr/>
        </p:nvCxnSpPr>
        <p:spPr>
          <a:xfrm>
            <a:off x="4882444" y="3669186"/>
            <a:ext cx="20117" cy="6859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74" idx="6"/>
            <a:endCxn id="92" idx="2"/>
          </p:cNvCxnSpPr>
          <p:nvPr/>
        </p:nvCxnSpPr>
        <p:spPr>
          <a:xfrm>
            <a:off x="3480035" y="3403062"/>
            <a:ext cx="1139703" cy="594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Agrupar 90"/>
          <p:cNvGrpSpPr/>
          <p:nvPr/>
        </p:nvGrpSpPr>
        <p:grpSpPr>
          <a:xfrm>
            <a:off x="4619738" y="3148825"/>
            <a:ext cx="525412" cy="520361"/>
            <a:chOff x="3685662" y="2962149"/>
            <a:chExt cx="529192" cy="529235"/>
          </a:xfrm>
        </p:grpSpPr>
        <p:sp>
          <p:nvSpPr>
            <p:cNvPr id="92" name="Elipse 91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3814008" y="2972089"/>
              <a:ext cx="366822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C</a:t>
              </a:r>
            </a:p>
          </p:txBody>
        </p:sp>
      </p:grpSp>
      <p:grpSp>
        <p:nvGrpSpPr>
          <p:cNvPr id="94" name="Agrupar 93"/>
          <p:cNvGrpSpPr/>
          <p:nvPr/>
        </p:nvGrpSpPr>
        <p:grpSpPr>
          <a:xfrm>
            <a:off x="4639854" y="4355154"/>
            <a:ext cx="525412" cy="520361"/>
            <a:chOff x="4528359" y="4347350"/>
            <a:chExt cx="529192" cy="529235"/>
          </a:xfrm>
        </p:grpSpPr>
        <p:sp>
          <p:nvSpPr>
            <p:cNvPr id="95" name="Elipse 94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G</a:t>
              </a:r>
            </a:p>
          </p:txBody>
        </p:sp>
      </p:grpSp>
      <p:sp>
        <p:nvSpPr>
          <p:cNvPr id="98" name="CuadroTexto 97"/>
          <p:cNvSpPr txBox="1"/>
          <p:nvPr/>
        </p:nvSpPr>
        <p:spPr>
          <a:xfrm>
            <a:off x="3989159" y="2967318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3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4607452" y="380545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7</a:t>
            </a:r>
          </a:p>
        </p:txBody>
      </p:sp>
      <p:cxnSp>
        <p:nvCxnSpPr>
          <p:cNvPr id="102" name="Conector recto de flecha 101"/>
          <p:cNvCxnSpPr>
            <a:endCxn id="109" idx="2"/>
          </p:cNvCxnSpPr>
          <p:nvPr/>
        </p:nvCxnSpPr>
        <p:spPr>
          <a:xfrm>
            <a:off x="5133936" y="4588303"/>
            <a:ext cx="1114559" cy="13569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endCxn id="106" idx="2"/>
          </p:cNvCxnSpPr>
          <p:nvPr/>
        </p:nvCxnSpPr>
        <p:spPr>
          <a:xfrm>
            <a:off x="5137117" y="3382080"/>
            <a:ext cx="1091261" cy="13463"/>
          </a:xfrm>
          <a:prstGeom prst="straightConnector1">
            <a:avLst/>
          </a:prstGeom>
          <a:ln w="28575" cmpd="sng">
            <a:solidFill>
              <a:srgbClr val="3C8C93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6228378" y="3135362"/>
            <a:ext cx="525412" cy="520361"/>
            <a:chOff x="3685662" y="2962149"/>
            <a:chExt cx="529192" cy="529235"/>
          </a:xfrm>
        </p:grpSpPr>
        <p:sp>
          <p:nvSpPr>
            <p:cNvPr id="106" name="Elipse 105"/>
            <p:cNvSpPr/>
            <p:nvPr/>
          </p:nvSpPr>
          <p:spPr>
            <a:xfrm>
              <a:off x="3685662" y="2962149"/>
              <a:ext cx="529192" cy="529235"/>
            </a:xfrm>
            <a:prstGeom prst="ellipse">
              <a:avLst/>
            </a:prstGeom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814008" y="2972089"/>
              <a:ext cx="381354" cy="42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D</a:t>
              </a: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6248495" y="4341691"/>
            <a:ext cx="525412" cy="520361"/>
            <a:chOff x="4528359" y="4347350"/>
            <a:chExt cx="529192" cy="529235"/>
          </a:xfrm>
        </p:grpSpPr>
        <p:sp>
          <p:nvSpPr>
            <p:cNvPr id="109" name="Elipse 108"/>
            <p:cNvSpPr/>
            <p:nvPr/>
          </p:nvSpPr>
          <p:spPr>
            <a:xfrm>
              <a:off x="4528359" y="4347350"/>
              <a:ext cx="529192" cy="52923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500"/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4620568" y="4396724"/>
              <a:ext cx="381354" cy="42258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100" dirty="0"/>
                <a:t>H</a:t>
              </a:r>
            </a:p>
          </p:txBody>
        </p:sp>
      </p:grpSp>
      <p:sp>
        <p:nvSpPr>
          <p:cNvPr id="111" name="CuadroTexto 110"/>
          <p:cNvSpPr txBox="1"/>
          <p:nvPr/>
        </p:nvSpPr>
        <p:spPr>
          <a:xfrm>
            <a:off x="5615600" y="4588303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2</a:t>
            </a:r>
          </a:p>
        </p:txBody>
      </p:sp>
      <p:sp>
        <p:nvSpPr>
          <p:cNvPr id="112" name="CuadroTexto 111"/>
          <p:cNvSpPr txBox="1"/>
          <p:nvPr/>
        </p:nvSpPr>
        <p:spPr>
          <a:xfrm>
            <a:off x="5597800" y="2953855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90409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lipse 61"/>
          <p:cNvSpPr/>
          <p:nvPr/>
        </p:nvSpPr>
        <p:spPr>
          <a:xfrm>
            <a:off x="502189" y="1667061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352894" y="726793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r>
              <a:rPr lang="en-GB" sz="2400" b="1" dirty="0">
                <a:latin typeface="Roboto Slab" pitchFamily="2" charset="0"/>
                <a:ea typeface="Roboto Slab" pitchFamily="2" charset="0"/>
              </a:rPr>
              <a:t> Algorithm</a:t>
            </a:r>
            <a:endParaRPr lang="es-ES" sz="2400" dirty="0"/>
          </a:p>
        </p:txBody>
      </p:sp>
      <p:sp>
        <p:nvSpPr>
          <p:cNvPr id="45" name="Forma libre 44"/>
          <p:cNvSpPr/>
          <p:nvPr/>
        </p:nvSpPr>
        <p:spPr>
          <a:xfrm>
            <a:off x="303636" y="1521292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10316" y="152436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983277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983277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506619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506619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989281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224609" y="209884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989281" y="298335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747951" y="2098846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83860" y="222776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364629" y="267251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983277" y="228628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315143" y="21139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2" name="Conector recto de flecha 101"/>
          <p:cNvCxnSpPr>
            <a:stCxn id="50" idx="5"/>
            <a:endCxn id="47" idx="1"/>
          </p:cNvCxnSpPr>
          <p:nvPr/>
        </p:nvCxnSpPr>
        <p:spPr>
          <a:xfrm>
            <a:off x="91859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3474148" y="275349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4" name="Elipse 103"/>
          <p:cNvSpPr/>
          <p:nvPr/>
        </p:nvSpPr>
        <p:spPr>
          <a:xfrm>
            <a:off x="3474148" y="16391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5" name="Conector recto de flecha 104"/>
          <p:cNvCxnSpPr>
            <a:endCxn id="104" idx="2"/>
          </p:cNvCxnSpPr>
          <p:nvPr/>
        </p:nvCxnSpPr>
        <p:spPr>
          <a:xfrm>
            <a:off x="2480152" y="1868985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4" idx="4"/>
            <a:endCxn id="103" idx="0"/>
          </p:cNvCxnSpPr>
          <p:nvPr/>
        </p:nvCxnSpPr>
        <p:spPr>
          <a:xfrm>
            <a:off x="3715479" y="209884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3" idx="2"/>
          </p:cNvCxnSpPr>
          <p:nvPr/>
        </p:nvCxnSpPr>
        <p:spPr>
          <a:xfrm flipH="1">
            <a:off x="2480152" y="298335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2803588" y="156825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2855499" y="26725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3658472" y="228628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1" name="Conector recto de flecha 110"/>
          <p:cNvCxnSpPr>
            <a:endCxn id="103" idx="1"/>
          </p:cNvCxnSpPr>
          <p:nvPr/>
        </p:nvCxnSpPr>
        <p:spPr>
          <a:xfrm>
            <a:off x="2409467" y="2031521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194575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3" name="Elipse 112"/>
          <p:cNvSpPr/>
          <p:nvPr/>
        </p:nvSpPr>
        <p:spPr>
          <a:xfrm>
            <a:off x="469101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4" name="Conector recto de flecha 113"/>
          <p:cNvCxnSpPr/>
          <p:nvPr/>
        </p:nvCxnSpPr>
        <p:spPr>
          <a:xfrm>
            <a:off x="2187091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2"/>
            <a:endCxn id="113" idx="6"/>
          </p:cNvCxnSpPr>
          <p:nvPr/>
        </p:nvCxnSpPr>
        <p:spPr>
          <a:xfrm flipH="1">
            <a:off x="95176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3" idx="0"/>
          </p:cNvCxnSpPr>
          <p:nvPr/>
        </p:nvCxnSpPr>
        <p:spPr>
          <a:xfrm flipV="1">
            <a:off x="710433" y="3233262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438504" y="33621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1327110" y="3806927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1945759" y="3420702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318161" y="324839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1" name="Conector recto de flecha 120"/>
          <p:cNvCxnSpPr>
            <a:endCxn id="112" idx="1"/>
          </p:cNvCxnSpPr>
          <p:nvPr/>
        </p:nvCxnSpPr>
        <p:spPr>
          <a:xfrm>
            <a:off x="88107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Elipse 121"/>
          <p:cNvSpPr/>
          <p:nvPr/>
        </p:nvSpPr>
        <p:spPr>
          <a:xfrm>
            <a:off x="3436629" y="3887912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3" name="Conector recto de flecha 122"/>
          <p:cNvCxnSpPr>
            <a:endCxn id="122" idx="0"/>
          </p:cNvCxnSpPr>
          <p:nvPr/>
        </p:nvCxnSpPr>
        <p:spPr>
          <a:xfrm>
            <a:off x="3677961" y="3233262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122" idx="2"/>
          </p:cNvCxnSpPr>
          <p:nvPr/>
        </p:nvCxnSpPr>
        <p:spPr>
          <a:xfrm flipH="1">
            <a:off x="2442633" y="4117774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/>
          <p:cNvSpPr txBox="1"/>
          <p:nvPr/>
        </p:nvSpPr>
        <p:spPr>
          <a:xfrm>
            <a:off x="2817981" y="3806927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3620954" y="342070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7" name="Conector recto de flecha 126"/>
          <p:cNvCxnSpPr>
            <a:endCxn id="122" idx="1"/>
          </p:cNvCxnSpPr>
          <p:nvPr/>
        </p:nvCxnSpPr>
        <p:spPr>
          <a:xfrm>
            <a:off x="2371949" y="3165937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/>
          <p:cNvSpPr txBox="1"/>
          <p:nvPr/>
        </p:nvSpPr>
        <p:spPr>
          <a:xfrm>
            <a:off x="2817981" y="3282053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2951362" y="214323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CE23-1AA1-A346-BE4E-96DEA5C95EC2}"/>
              </a:ext>
            </a:extLst>
          </p:cNvPr>
          <p:cNvSpPr txBox="1"/>
          <p:nvPr/>
        </p:nvSpPr>
        <p:spPr>
          <a:xfrm>
            <a:off x="5146570" y="1882477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7782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ángulo 116"/>
          <p:cNvSpPr/>
          <p:nvPr/>
        </p:nvSpPr>
        <p:spPr>
          <a:xfrm>
            <a:off x="2960640" y="-27340"/>
            <a:ext cx="333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Disjoint set</a:t>
            </a:r>
            <a:endParaRPr lang="es-ES" sz="24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-16433" y="1107474"/>
            <a:ext cx="91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Narrow"/>
                <a:cs typeface="Arial Narrow"/>
              </a:rPr>
              <a:t>Before looking at how to transform these steps into pseudocode.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0" y="2029315"/>
            <a:ext cx="91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 Narrow"/>
                <a:cs typeface="Arial Narrow"/>
              </a:rPr>
              <a:t>WE need to briefly explain the operations of a data structure called disjoint set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-1" y="2917458"/>
            <a:ext cx="892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We will not study this data structure in details but we will review three of its operations that will be using in implementing Kruskal’s algorithm. </a:t>
            </a:r>
          </a:p>
        </p:txBody>
      </p:sp>
    </p:spTree>
    <p:extLst>
      <p:ext uri="{BB962C8B-B14F-4D97-AF65-F5344CB8AC3E}">
        <p14:creationId xmlns:p14="http://schemas.microsoft.com/office/powerpoint/2010/main" val="27987619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50000"/>
            </a:schemeClr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557F8-7650-4308-90C6-09BACCCAE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5620a10-58d8-4602-af8b-e2b4eec3245a"/>
    <ds:schemaRef ds:uri="http://purl.org/dc/elements/1.1/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76336</TotalTime>
  <Words>14280</Words>
  <Application>Microsoft Macintosh PowerPoint</Application>
  <PresentationFormat>On-screen Show (16:9)</PresentationFormat>
  <Paragraphs>2825</Paragraphs>
  <Slides>89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Arial Narrow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1228</cp:revision>
  <cp:lastPrinted>2019-07-09T17:04:45Z</cp:lastPrinted>
  <dcterms:created xsi:type="dcterms:W3CDTF">2018-10-29T10:08:54Z</dcterms:created>
  <dcterms:modified xsi:type="dcterms:W3CDTF">2021-03-15T08:27:47Z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