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3"/>
  </p:notesMasterIdLst>
  <p:handoutMasterIdLst>
    <p:handoutMasterId r:id="rId34"/>
  </p:handoutMasterIdLst>
  <p:sldIdLst>
    <p:sldId id="362" r:id="rId6"/>
    <p:sldId id="669" r:id="rId7"/>
    <p:sldId id="743" r:id="rId8"/>
    <p:sldId id="744" r:id="rId9"/>
    <p:sldId id="745" r:id="rId10"/>
    <p:sldId id="746" r:id="rId11"/>
    <p:sldId id="764" r:id="rId12"/>
    <p:sldId id="742" r:id="rId13"/>
    <p:sldId id="748" r:id="rId14"/>
    <p:sldId id="749" r:id="rId15"/>
    <p:sldId id="765" r:id="rId16"/>
    <p:sldId id="747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41" r:id="rId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902410"/>
    <a:srgbClr val="3B98FF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376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 err="1">
                <a:latin typeface="Roboto Slab" pitchFamily="2" charset="0"/>
                <a:ea typeface="Roboto Slab" pitchFamily="2" charset="0"/>
              </a:rPr>
              <a:t>Dijkstra’s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Algorithm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pseudocode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1858B-234A-3D46-9518-3F9E202AEB41}"/>
              </a:ext>
            </a:extLst>
          </p:cNvPr>
          <p:cNvSpPr txBox="1"/>
          <p:nvPr/>
        </p:nvSpPr>
        <p:spPr>
          <a:xfrm>
            <a:off x="3306907" y="2344188"/>
            <a:ext cx="382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look at one way implementing </a:t>
            </a:r>
          </a:p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Dijkstra’s Algorithm</a:t>
            </a:r>
          </a:p>
          <a:p>
            <a:endParaRPr lang="es-ES" dirty="0">
              <a:latin typeface="Roboto Slab" pitchFamily="2" charset="0"/>
              <a:ea typeface="Roboto Slab" pitchFamily="2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83536" y="76537"/>
            <a:ext cx="1675443" cy="355747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25307" y="1971581"/>
            <a:ext cx="3022835" cy="1135458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A6191-7C0E-2142-8602-40BAE817919A}"/>
              </a:ext>
            </a:extLst>
          </p:cNvPr>
          <p:cNvCxnSpPr/>
          <p:nvPr/>
        </p:nvCxnSpPr>
        <p:spPr bwMode="auto">
          <a:xfrm>
            <a:off x="3707476" y="2452255"/>
            <a:ext cx="152152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9528B-9DA7-B54B-91F1-D5C5DC32A8C8}"/>
              </a:ext>
            </a:extLst>
          </p:cNvPr>
          <p:cNvSpPr txBox="1"/>
          <p:nvPr/>
        </p:nvSpPr>
        <p:spPr>
          <a:xfrm>
            <a:off x="5434673" y="2246361"/>
            <a:ext cx="3534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Algorithm stops when shortest path to end node is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only difference from the example of Dijkstra’s algorithm discussed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6062D-DC74-EA4B-BF50-F2B3F1B0C938}"/>
              </a:ext>
            </a:extLst>
          </p:cNvPr>
          <p:cNvSpPr txBox="1"/>
          <p:nvPr/>
        </p:nvSpPr>
        <p:spPr>
          <a:xfrm>
            <a:off x="507076" y="1828800"/>
            <a:ext cx="787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now look closely at each part of this version of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87367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8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4" y="364384"/>
            <a:ext cx="5201979" cy="270534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3" y="323857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Roboto Slab" pitchFamily="2" charset="0"/>
                <a:ea typeface="Roboto Slab" pitchFamily="2" charset="0"/>
              </a:rPr>
              <a:t>Routing table made of two arrays</a:t>
            </a:r>
          </a:p>
        </p:txBody>
      </p:sp>
    </p:spTree>
    <p:extLst>
      <p:ext uri="{BB962C8B-B14F-4D97-AF65-F5344CB8AC3E}">
        <p14:creationId xmlns:p14="http://schemas.microsoft.com/office/powerpoint/2010/main" val="367319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4" y="580528"/>
            <a:ext cx="5201979" cy="270534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43449" y="499474"/>
            <a:ext cx="3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Roboto Slab" pitchFamily="2" charset="0"/>
                <a:ea typeface="Roboto Slab" pitchFamily="2" charset="0"/>
              </a:rPr>
              <a:t>Priority queue of unexplored nodes</a:t>
            </a:r>
          </a:p>
        </p:txBody>
      </p:sp>
    </p:spTree>
    <p:extLst>
      <p:ext uri="{BB962C8B-B14F-4D97-AF65-F5344CB8AC3E}">
        <p14:creationId xmlns:p14="http://schemas.microsoft.com/office/powerpoint/2010/main" val="178403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5" y="838027"/>
            <a:ext cx="5201979" cy="70198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4" y="891585"/>
            <a:ext cx="3971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Initialisation of routing table and min-heap</a:t>
            </a:r>
          </a:p>
        </p:txBody>
      </p:sp>
    </p:spTree>
    <p:extLst>
      <p:ext uri="{BB962C8B-B14F-4D97-AF65-F5344CB8AC3E}">
        <p14:creationId xmlns:p14="http://schemas.microsoft.com/office/powerpoint/2010/main" val="11943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5" y="838027"/>
            <a:ext cx="5201979" cy="70198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4" y="959130"/>
            <a:ext cx="397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Initialisation of distances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03636" y="1008216"/>
            <a:ext cx="4076740" cy="28863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1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5" y="838027"/>
            <a:ext cx="5201979" cy="70198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4" y="1188783"/>
            <a:ext cx="397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Insert node into min-heap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03636" y="1237869"/>
            <a:ext cx="4076740" cy="28863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1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025" y="364739"/>
            <a:ext cx="5201979" cy="117527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4" y="668272"/>
            <a:ext cx="3971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Initialisation of routing table and min-heap of unexplored nodes</a:t>
            </a:r>
          </a:p>
        </p:txBody>
      </p:sp>
    </p:spTree>
    <p:extLst>
      <p:ext uri="{BB962C8B-B14F-4D97-AF65-F5344CB8AC3E}">
        <p14:creationId xmlns:p14="http://schemas.microsoft.com/office/powerpoint/2010/main" val="171200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295759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9004" y="1492313"/>
            <a:ext cx="3971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Processing unexplored nodes, updating information, returning result</a:t>
            </a:r>
          </a:p>
        </p:txBody>
      </p:sp>
    </p:spTree>
    <p:extLst>
      <p:ext uri="{BB962C8B-B14F-4D97-AF65-F5344CB8AC3E}">
        <p14:creationId xmlns:p14="http://schemas.microsoft.com/office/powerpoint/2010/main" val="27670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2562168"/>
            <a:ext cx="6134283" cy="720486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1103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</p:spTree>
    <p:extLst>
      <p:ext uri="{BB962C8B-B14F-4D97-AF65-F5344CB8AC3E}">
        <p14:creationId xmlns:p14="http://schemas.microsoft.com/office/powerpoint/2010/main" val="73903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Q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295759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45190" y="1492313"/>
            <a:ext cx="37552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Select next unexplored node, with shortest distance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51297" y="1714483"/>
            <a:ext cx="4076740" cy="28863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" name="Conector recto de flecha 3"/>
          <p:cNvCxnSpPr>
            <a:stCxn id="10" idx="3"/>
          </p:cNvCxnSpPr>
          <p:nvPr/>
        </p:nvCxnSpPr>
        <p:spPr bwMode="auto">
          <a:xfrm flipV="1">
            <a:off x="4428037" y="1850714"/>
            <a:ext cx="1017153" cy="8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117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295759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45190" y="2391080"/>
            <a:ext cx="375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Return the route from start to end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1297" y="2011680"/>
            <a:ext cx="4076740" cy="109535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 flipV="1">
            <a:off x="4428037" y="2580193"/>
            <a:ext cx="1017153" cy="8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36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3052152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45190" y="3559169"/>
            <a:ext cx="375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Process the next unexplored node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1296" y="3107039"/>
            <a:ext cx="4256171" cy="143193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607467" y="3728446"/>
            <a:ext cx="83772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321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AND v  Q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3052152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45190" y="3071230"/>
            <a:ext cx="375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For each neighbour of 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1296" y="3107040"/>
            <a:ext cx="4323729" cy="22965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675025" y="3218912"/>
            <a:ext cx="770165" cy="135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988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AND v  Q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3052152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88770" y="3292797"/>
            <a:ext cx="37552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Calculate new distance from start node to neighbour, passing through 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1233" y="3350202"/>
            <a:ext cx="3823792" cy="22965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675025" y="3448565"/>
            <a:ext cx="770165" cy="135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381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AND v  Q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3052152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88770" y="3602499"/>
            <a:ext cx="37552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If a shorter distance is found, update routing table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1233" y="3552836"/>
            <a:ext cx="3823792" cy="72947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675025" y="3894887"/>
            <a:ext cx="770165" cy="135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685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AND v  Q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3" name="Abrir corchete 2"/>
          <p:cNvSpPr/>
          <p:nvPr/>
        </p:nvSpPr>
        <p:spPr bwMode="auto">
          <a:xfrm>
            <a:off x="148629" y="932112"/>
            <a:ext cx="162140" cy="459301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Abrir corchete 28"/>
          <p:cNvSpPr/>
          <p:nvPr/>
        </p:nvSpPr>
        <p:spPr bwMode="auto">
          <a:xfrm>
            <a:off x="138889" y="1638376"/>
            <a:ext cx="171880" cy="280604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Abrir corchete 29"/>
          <p:cNvSpPr/>
          <p:nvPr/>
        </p:nvSpPr>
        <p:spPr bwMode="auto">
          <a:xfrm>
            <a:off x="463169" y="2074462"/>
            <a:ext cx="171880" cy="924506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Abrir corchete 30"/>
          <p:cNvSpPr/>
          <p:nvPr/>
        </p:nvSpPr>
        <p:spPr bwMode="auto">
          <a:xfrm>
            <a:off x="458301" y="3218912"/>
            <a:ext cx="171880" cy="1225503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486826"/>
            <a:ext cx="5201979" cy="3052152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42815" y="4070973"/>
            <a:ext cx="37552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If a shorter distance is found, update min-heap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1233" y="4268803"/>
            <a:ext cx="3823792" cy="21614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>
            <a:off x="4672650" y="4390379"/>
            <a:ext cx="770165" cy="135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43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53581" y="1594915"/>
            <a:ext cx="4085246" cy="1686983"/>
            <a:chOff x="2941809" y="958655"/>
            <a:chExt cx="4085246" cy="1686983"/>
          </a:xfrm>
        </p:grpSpPr>
        <p:sp>
          <p:nvSpPr>
            <p:cNvPr id="31" name="Elipse 30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58" name="Conector recto de flecha 57"/>
            <p:cNvCxnSpPr>
              <a:stCxn id="55" idx="6"/>
              <a:endCxn id="33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3" idx="4"/>
              <a:endCxn id="31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31" idx="2"/>
              <a:endCxn id="54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54" idx="0"/>
              <a:endCxn id="55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57" idx="2"/>
              <a:endCxn id="33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1" idx="6"/>
              <a:endCxn id="57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69" name="Conector recto de flecha 68"/>
          <p:cNvCxnSpPr>
            <a:stCxn id="55" idx="5"/>
            <a:endCxn id="31" idx="1"/>
          </p:cNvCxnSpPr>
          <p:nvPr/>
        </p:nvCxnSpPr>
        <p:spPr>
          <a:xfrm>
            <a:off x="615997" y="201545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373701" y="21297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222082" y="150270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37E40-39D2-6B48-AF1C-A13EF3BD9CA1}"/>
              </a:ext>
            </a:extLst>
          </p:cNvPr>
          <p:cNvSpPr txBox="1"/>
          <p:nvPr/>
        </p:nvSpPr>
        <p:spPr>
          <a:xfrm>
            <a:off x="739833" y="581890"/>
            <a:ext cx="633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 simulate this pseudocode using this graph as input.</a:t>
            </a:r>
          </a:p>
        </p:txBody>
      </p:sp>
    </p:spTree>
    <p:extLst>
      <p:ext uri="{BB962C8B-B14F-4D97-AF65-F5344CB8AC3E}">
        <p14:creationId xmlns:p14="http://schemas.microsoft.com/office/powerpoint/2010/main" val="17445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282653"/>
            <a:ext cx="6134283" cy="183405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77220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147794" y="2881868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82268" y="3602351"/>
            <a:ext cx="5735829" cy="261184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3566A-5121-B84A-8CFC-30989AE5FD0A}"/>
              </a:ext>
            </a:extLst>
          </p:cNvPr>
          <p:cNvSpPr txBox="1"/>
          <p:nvPr/>
        </p:nvSpPr>
        <p:spPr>
          <a:xfrm>
            <a:off x="6375861" y="3422539"/>
            <a:ext cx="275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next unexplored node that is close to the source node is selected </a:t>
            </a:r>
          </a:p>
        </p:txBody>
      </p:sp>
    </p:spTree>
    <p:extLst>
      <p:ext uri="{BB962C8B-B14F-4D97-AF65-F5344CB8AC3E}">
        <p14:creationId xmlns:p14="http://schemas.microsoft.com/office/powerpoint/2010/main" val="372210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282653"/>
            <a:ext cx="6134283" cy="183405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55740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217668" y="2576031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82268" y="3863534"/>
            <a:ext cx="5735829" cy="48631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4E189-8764-3547-9232-B3E1BA270F4A}"/>
              </a:ext>
            </a:extLst>
          </p:cNvPr>
          <p:cNvSpPr txBox="1"/>
          <p:nvPr/>
        </p:nvSpPr>
        <p:spPr>
          <a:xfrm>
            <a:off x="6147794" y="3790942"/>
            <a:ext cx="275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from the source node to each of its </a:t>
            </a:r>
            <a:r>
              <a:rPr lang="en-US" sz="1400" dirty="0" err="1"/>
              <a:t>neighbours</a:t>
            </a:r>
            <a:r>
              <a:rPr lang="en-US" sz="1400" dirty="0"/>
              <a:t>  is calculated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9CCE84-770C-6E4F-B589-82D0902CD6CE}"/>
              </a:ext>
            </a:extLst>
          </p:cNvPr>
          <p:cNvSpPr txBox="1"/>
          <p:nvPr/>
        </p:nvSpPr>
        <p:spPr>
          <a:xfrm>
            <a:off x="6217668" y="3085846"/>
            <a:ext cx="275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next unexplored node that is close to the source node is selected </a:t>
            </a:r>
          </a:p>
        </p:txBody>
      </p:sp>
    </p:spTree>
    <p:extLst>
      <p:ext uri="{BB962C8B-B14F-4D97-AF65-F5344CB8AC3E}">
        <p14:creationId xmlns:p14="http://schemas.microsoft.com/office/powerpoint/2010/main" val="32436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282653"/>
            <a:ext cx="6134283" cy="183405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91451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147794" y="2473404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U={A,B,C,D,E}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82268" y="4322836"/>
            <a:ext cx="5735829" cy="283687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238CC-4159-574D-B356-B544CB534B7E}"/>
              </a:ext>
            </a:extLst>
          </p:cNvPr>
          <p:cNvSpPr txBox="1"/>
          <p:nvPr/>
        </p:nvSpPr>
        <p:spPr>
          <a:xfrm>
            <a:off x="6147792" y="3742978"/>
            <a:ext cx="2754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from the source node to each of its </a:t>
            </a:r>
            <a:r>
              <a:rPr lang="en-GB" sz="1400" dirty="0"/>
              <a:t>neighbours </a:t>
            </a:r>
            <a:r>
              <a:rPr lang="en-US" sz="1400" dirty="0"/>
              <a:t> is calculated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this distance is less then the one recorded, this information is updated on the routing table.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6ABABF-39C9-9448-83E3-5980869D3A6B}"/>
              </a:ext>
            </a:extLst>
          </p:cNvPr>
          <p:cNvSpPr txBox="1"/>
          <p:nvPr/>
        </p:nvSpPr>
        <p:spPr>
          <a:xfrm>
            <a:off x="6147793" y="3052277"/>
            <a:ext cx="275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next unexplored node that is close to the source node is selected </a:t>
            </a:r>
          </a:p>
        </p:txBody>
      </p:sp>
    </p:spTree>
    <p:extLst>
      <p:ext uri="{BB962C8B-B14F-4D97-AF65-F5344CB8AC3E}">
        <p14:creationId xmlns:p14="http://schemas.microsoft.com/office/powerpoint/2010/main" val="322018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13511" y="2562168"/>
            <a:ext cx="6134283" cy="2554545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routing table</a:t>
            </a:r>
          </a:p>
          <a:p>
            <a:endParaRPr lang="en-GB" sz="8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Initialise set of unexplored nodes </a:t>
            </a:r>
          </a:p>
          <a:p>
            <a:endParaRPr lang="en-GB" sz="800" b="1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while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(U has elements)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select node u </a:t>
            </a:r>
            <a:r>
              <a:rPr lang="en-GB" sz="1600" dirty="0">
                <a:latin typeface="Roboto Slab" pitchFamily="2" charset="0"/>
                <a:ea typeface="Roboto Slab" pitchFamily="2" charset="0"/>
                <a:sym typeface="Symbol"/>
              </a:rPr>
              <a:t> U 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with minimum distance to source node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</a:t>
            </a:r>
            <a:r>
              <a:rPr lang="en-GB" sz="16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for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 each neighbour n of u in U: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calculate new distance  d=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A,u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)+weight(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u,n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      if (d &lt; 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dist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1600" dirty="0" err="1">
                <a:latin typeface="Roboto Slab" pitchFamily="2" charset="0"/>
                <a:ea typeface="Roboto Slab" pitchFamily="2" charset="0"/>
              </a:rPr>
              <a:t>A,n</a:t>
            </a:r>
            <a:r>
              <a:rPr lang="en-GB" sz="1600" dirty="0">
                <a:latin typeface="Roboto Slab" pitchFamily="2" charset="0"/>
                <a:ea typeface="Roboto Slab" pitchFamily="2" charset="0"/>
              </a:rPr>
              <a:t>) in routing table), update table</a:t>
            </a:r>
          </a:p>
          <a:p>
            <a:r>
              <a:rPr lang="en-GB" sz="16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      end for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</a:rPr>
              <a:t>      remove u from U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329233" y="721545"/>
            <a:ext cx="4085246" cy="1686983"/>
            <a:chOff x="2941809" y="958655"/>
            <a:chExt cx="4085246" cy="1686983"/>
          </a:xfrm>
        </p:grpSpPr>
        <p:sp>
          <p:nvSpPr>
            <p:cNvPr id="59" name="Elipse 58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cxnSp>
          <p:nvCxnSpPr>
            <p:cNvPr id="64" name="Conector recto de flecha 63"/>
            <p:cNvCxnSpPr>
              <a:stCxn id="62" idx="6"/>
              <a:endCxn id="60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0" idx="4"/>
              <a:endCxn id="59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59" idx="2"/>
              <a:endCxn id="61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61" idx="0"/>
              <a:endCxn id="62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63" idx="2"/>
              <a:endCxn id="60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59" idx="6"/>
              <a:endCxn id="63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941809" y="16252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  <a:r>
                <a:rPr lang="es-ES" dirty="0"/>
                <a:t> 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013403" y="2036336"/>
              <a:ext cx="295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3</a:t>
              </a: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239572" y="163385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7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5861986" y="2114680"/>
              <a:ext cx="26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941141" y="118183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</p:grpSp>
      <p:cxnSp>
        <p:nvCxnSpPr>
          <p:cNvPr id="75" name="Conector recto de flecha 74"/>
          <p:cNvCxnSpPr>
            <a:stCxn id="62" idx="5"/>
            <a:endCxn id="59" idx="1"/>
          </p:cNvCxnSpPr>
          <p:nvPr/>
        </p:nvCxnSpPr>
        <p:spPr>
          <a:xfrm>
            <a:off x="791649" y="1142084"/>
            <a:ext cx="1660539" cy="8459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549353" y="12563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0" y="61015"/>
            <a:ext cx="542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Shortest paths from A to the rest of vertices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97734" y="629337"/>
            <a:ext cx="26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511" y="3282653"/>
            <a:ext cx="6134283" cy="183405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03220"/>
              </p:ext>
            </p:extLst>
          </p:nvPr>
        </p:nvGraphicFramePr>
        <p:xfrm>
          <a:off x="4887147" y="496562"/>
          <a:ext cx="4085148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dist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</a:t>
                      </a:r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A,n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Roboto Slab" pitchFamily="2" charset="0"/>
                          <a:ea typeface="Roboto Slab" pitchFamily="2" charset="0"/>
                        </a:rPr>
                        <a:t>prev</a:t>
                      </a: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(n)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B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C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71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∞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147794" y="288186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" pitchFamily="2" charset="0"/>
                <a:ea typeface="Roboto Slab" pitchFamily="2" charset="0"/>
              </a:rPr>
              <a:t>U={B,C,D,E}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82268" y="4819516"/>
            <a:ext cx="5735829" cy="283687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E6D3D-7834-504A-97AA-093F49EF54B9}"/>
              </a:ext>
            </a:extLst>
          </p:cNvPr>
          <p:cNvSpPr txBox="1"/>
          <p:nvPr/>
        </p:nvSpPr>
        <p:spPr>
          <a:xfrm>
            <a:off x="6641869" y="4056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05A11-8239-9A41-899D-7B2DE70CD75E}"/>
              </a:ext>
            </a:extLst>
          </p:cNvPr>
          <p:cNvSpPr txBox="1"/>
          <p:nvPr/>
        </p:nvSpPr>
        <p:spPr>
          <a:xfrm>
            <a:off x="6147794" y="3790942"/>
            <a:ext cx="2754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processing all the </a:t>
            </a:r>
            <a:r>
              <a:rPr lang="en-GB" sz="1400" dirty="0"/>
              <a:t>neighbour</a:t>
            </a:r>
            <a:r>
              <a:rPr lang="en-US" sz="1400" dirty="0"/>
              <a:t> nodes. This node is removed the set of unexplored nodes.  </a:t>
            </a:r>
          </a:p>
        </p:txBody>
      </p:sp>
    </p:spTree>
    <p:extLst>
      <p:ext uri="{BB962C8B-B14F-4D97-AF65-F5344CB8AC3E}">
        <p14:creationId xmlns:p14="http://schemas.microsoft.com/office/powerpoint/2010/main" val="168868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27AED-46FF-4F44-8A9F-30CE9DB68872}"/>
              </a:ext>
            </a:extLst>
          </p:cNvPr>
          <p:cNvSpPr txBox="1"/>
          <p:nvPr/>
        </p:nvSpPr>
        <p:spPr>
          <a:xfrm>
            <a:off x="1255221" y="1778923"/>
            <a:ext cx="628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 look at how we can transform these steps into a pseudocode</a:t>
            </a:r>
          </a:p>
        </p:txBody>
      </p:sp>
    </p:spTree>
    <p:extLst>
      <p:ext uri="{BB962C8B-B14F-4D97-AF65-F5344CB8AC3E}">
        <p14:creationId xmlns:p14="http://schemas.microsoft.com/office/powerpoint/2010/main" val="20373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CA282-8203-9141-9C1A-26A69625EC9F}"/>
              </a:ext>
            </a:extLst>
          </p:cNvPr>
          <p:cNvSpPr txBox="1"/>
          <p:nvPr/>
        </p:nvSpPr>
        <p:spPr>
          <a:xfrm>
            <a:off x="5303520" y="1130531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version of Dijkstra’s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41E36-3538-044E-886C-95942D600CE2}"/>
              </a:ext>
            </a:extLst>
          </p:cNvPr>
          <p:cNvSpPr txBox="1"/>
          <p:nvPr/>
        </p:nvSpPr>
        <p:spPr>
          <a:xfrm>
            <a:off x="5229003" y="1986741"/>
            <a:ext cx="379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Finds the </a:t>
            </a:r>
            <a:r>
              <a:rPr lang="en-US" sz="1400" dirty="0" err="1"/>
              <a:t>fortest</a:t>
            </a:r>
            <a:r>
              <a:rPr lang="en-US" sz="1400" dirty="0"/>
              <a:t> part from a node, start to the node, end</a:t>
            </a:r>
          </a:p>
        </p:txBody>
      </p:sp>
    </p:spTree>
    <p:extLst>
      <p:ext uri="{BB962C8B-B14F-4D97-AF65-F5344CB8AC3E}">
        <p14:creationId xmlns:p14="http://schemas.microsoft.com/office/powerpoint/2010/main" val="144970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025" y="76537"/>
            <a:ext cx="5201978" cy="4708981"/>
          </a:xfrm>
          <a:prstGeom prst="rect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function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Dijkstra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(G, start, end)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=new array;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= new array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Q=new min-heap(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</a:rPr>
              <a:t> v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 G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if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v=start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[v]=0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else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[v]=-1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INSERT(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while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!EMPTY(Q)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u=EXTRACT-MIN(Q)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u=end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s=new stack()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while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u!= start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PUSH(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s,u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); u=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[u]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return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s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for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v  NEIGHBOURS(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do 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d=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i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] + WEIGHT(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G,u,v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)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if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d &lt;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 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then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[v]=d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prev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[v]=u</a:t>
            </a:r>
          </a:p>
          <a:p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             DECREASE-KEY(</a:t>
            </a:r>
            <a:r>
              <a:rPr lang="en-GB" sz="1500" dirty="0" err="1">
                <a:latin typeface="Consolas"/>
                <a:ea typeface="Roboto Slab" pitchFamily="2" charset="0"/>
                <a:cs typeface="Consolas"/>
                <a:sym typeface="Symbol"/>
              </a:rPr>
              <a:t>Q,v,dist</a:t>
            </a:r>
            <a:r>
              <a:rPr lang="en-GB" sz="1500" dirty="0">
                <a:latin typeface="Consolas"/>
                <a:ea typeface="Roboto Slab" pitchFamily="2" charset="0"/>
                <a:cs typeface="Consolas"/>
                <a:sym typeface="Symbol"/>
              </a:rPr>
              <a:t>[v])</a:t>
            </a:r>
          </a:p>
          <a:p>
            <a:r>
              <a:rPr lang="en-GB" sz="1500" b="1" dirty="0">
                <a:latin typeface="Consolas"/>
                <a:ea typeface="Roboto Slab" pitchFamily="2" charset="0"/>
                <a:cs typeface="Consolas"/>
                <a:sym typeface="Symbol"/>
              </a:rPr>
              <a:t>end function</a:t>
            </a:r>
            <a:r>
              <a:rPr lang="en-GB" sz="1500" b="1" dirty="0">
                <a:latin typeface="Consolas"/>
                <a:ea typeface="Roboto Slab" pitchFamily="2" charset="0"/>
                <a:cs typeface="Consolas"/>
              </a:rPr>
              <a:t>  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83536" y="76537"/>
            <a:ext cx="1675443" cy="355747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FF58D-40FC-9D4A-86FD-B01ADBDD9725}"/>
              </a:ext>
            </a:extLst>
          </p:cNvPr>
          <p:cNvSpPr txBox="1"/>
          <p:nvPr/>
        </p:nvSpPr>
        <p:spPr>
          <a:xfrm>
            <a:off x="5383569" y="432284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the input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26548-4041-7742-A5A4-36A13DD2003E}"/>
              </a:ext>
            </a:extLst>
          </p:cNvPr>
          <p:cNvSpPr txBox="1"/>
          <p:nvPr/>
        </p:nvSpPr>
        <p:spPr>
          <a:xfrm>
            <a:off x="5453561" y="1288473"/>
            <a:ext cx="3133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slightly different than the idea we discussed before. Where we can find the  shortest path from start node  to all nodes in the graph.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340C-BA14-4245-98C1-DE89CF45E426}"/>
              </a:ext>
            </a:extLst>
          </p:cNvPr>
          <p:cNvSpPr txBox="1"/>
          <p:nvPr/>
        </p:nvSpPr>
        <p:spPr>
          <a:xfrm>
            <a:off x="5453561" y="2414181"/>
            <a:ext cx="3241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algorithm will find the shorted path from start node to end node.  </a:t>
            </a:r>
          </a:p>
          <a:p>
            <a:endParaRPr lang="en-US" dirty="0"/>
          </a:p>
          <a:p>
            <a:r>
              <a:rPr lang="en-US" sz="1400" dirty="0"/>
              <a:t>The algorithm will stop as soon as we find the shortest part from start node to end node. </a:t>
            </a:r>
          </a:p>
        </p:txBody>
      </p:sp>
    </p:spTree>
    <p:extLst>
      <p:ext uri="{BB962C8B-B14F-4D97-AF65-F5344CB8AC3E}">
        <p14:creationId xmlns:p14="http://schemas.microsoft.com/office/powerpoint/2010/main" val="1392031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50000"/>
            </a:schemeClr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6D8AD8-670A-4BA4-805F-EF9C8B999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4f37539b-1577-461a-a534-c40bf1b53cfa"/>
    <ds:schemaRef ds:uri="http://purl.org/dc/terms/"/>
    <ds:schemaRef ds:uri="http://purl.org/dc/dcmitype/"/>
    <ds:schemaRef ds:uri="65620a10-58d8-4602-af8b-e2b4eec3245a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75745</TotalTime>
  <Words>4089</Words>
  <Application>Microsoft Macintosh PowerPoint</Application>
  <PresentationFormat>On-screen Show (16:9)</PresentationFormat>
  <Paragraphs>656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1269</cp:revision>
  <cp:lastPrinted>2019-07-09T17:04:45Z</cp:lastPrinted>
  <dcterms:created xsi:type="dcterms:W3CDTF">2018-10-29T10:08:54Z</dcterms:created>
  <dcterms:modified xsi:type="dcterms:W3CDTF">2021-03-14T20:56:09Z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